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8"/>
  </p:notesMasterIdLst>
  <p:sldIdLst>
    <p:sldId id="328" r:id="rId2"/>
    <p:sldId id="283" r:id="rId3"/>
    <p:sldId id="316" r:id="rId4"/>
    <p:sldId id="317" r:id="rId5"/>
    <p:sldId id="330" r:id="rId6"/>
    <p:sldId id="319" r:id="rId7"/>
    <p:sldId id="318" r:id="rId8"/>
    <p:sldId id="329" r:id="rId9"/>
    <p:sldId id="324" r:id="rId10"/>
    <p:sldId id="320" r:id="rId11"/>
    <p:sldId id="321" r:id="rId12"/>
    <p:sldId id="323" r:id="rId13"/>
    <p:sldId id="326" r:id="rId14"/>
    <p:sldId id="325" r:id="rId15"/>
    <p:sldId id="322" r:id="rId16"/>
    <p:sldId id="327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28"/>
          </p14:sldIdLst>
        </p14:section>
        <p14:section name="掌握" id="{B8C3C3ED-3D9B-FE41-9E26-4D7B512F372B}">
          <p14:sldIdLst>
            <p14:sldId id="283"/>
          </p14:sldIdLst>
        </p14:section>
        <p14:section name="简介" id="{24838EDE-D604-6B4F-BBC1-39AD061AFFB8}">
          <p14:sldIdLst>
            <p14:sldId id="316"/>
            <p14:sldId id="317"/>
            <p14:sldId id="330"/>
          </p14:sldIdLst>
        </p14:section>
        <p14:section name="CALayer属性" id="{773AB102-71C3-2345-821D-78190D1FC412}">
          <p14:sldIdLst>
            <p14:sldId id="319"/>
            <p14:sldId id="318"/>
            <p14:sldId id="329"/>
            <p14:sldId id="324"/>
          </p14:sldIdLst>
        </p14:section>
        <p14:section name="CALayer的疑惑" id="{AA652DE4-F1F7-D548-82CA-56CA313BB3C7}">
          <p14:sldIdLst>
            <p14:sldId id="320"/>
            <p14:sldId id="321"/>
          </p14:sldIdLst>
        </p14:section>
        <p14:section name="position和anchorPoint" id="{373333F9-9D92-354E-9661-BD7053A8362C}">
          <p14:sldIdLst>
            <p14:sldId id="323"/>
            <p14:sldId id="326"/>
            <p14:sldId id="325"/>
          </p14:sldIdLst>
        </p14:section>
        <p14:section name="CALayer的隐式动画" id="{83781B5B-40AC-B846-80B9-92C7599D67A4}">
          <p14:sldIdLst>
            <p14:sldId id="322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 autoAdjust="0"/>
    <p:restoredTop sz="96987" autoAdjust="0"/>
  </p:normalViewPr>
  <p:slideViewPr>
    <p:cSldViewPr snapToGrid="0" snapToObjects="1">
      <p:cViewPr varScale="1">
        <p:scale>
          <a:sx n="91" d="100"/>
          <a:sy n="91" d="100"/>
        </p:scale>
        <p:origin x="-52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CALayer</a:t>
            </a:r>
            <a:endParaRPr kumimoji="1"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15536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的疑惑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525495"/>
            <a:ext cx="8516469" cy="4525963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solidFill>
                  <a:srgbClr val="FF6600"/>
                </a:solidFill>
              </a:rPr>
              <a:t>首先</a:t>
            </a:r>
            <a:endParaRPr lang="en-US" altLang="zh-TW" sz="18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800" dirty="0"/>
              <a:t>是定义在</a:t>
            </a:r>
            <a:r>
              <a:rPr lang="en-US" altLang="zh-TW" sz="1800" dirty="0"/>
              <a:t>QuartzCore</a:t>
            </a:r>
            <a:r>
              <a:rPr lang="zh-TW" altLang="en-US" sz="1800" dirty="0" smtClean="0"/>
              <a:t>框架中的</a:t>
            </a:r>
            <a:r>
              <a:rPr lang="en-US" altLang="zh-TW" sz="1800" dirty="0" smtClean="0">
                <a:solidFill>
                  <a:srgbClr val="FF0000"/>
                </a:solidFill>
              </a:rPr>
              <a:t>(Core Animation)</a:t>
            </a:r>
          </a:p>
          <a:p>
            <a:pPr>
              <a:buFont typeface="Wingdings" charset="2"/>
              <a:buChar char="Ø"/>
            </a:pP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lang="zh-TW" altLang="en-US" sz="1800" dirty="0"/>
              <a:t>、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zh-TW" altLang="en-US" sz="1800" dirty="0"/>
              <a:t>两种数据类型是定义在</a:t>
            </a:r>
            <a:r>
              <a:rPr lang="en-US" altLang="zh-TW" sz="1800" dirty="0"/>
              <a:t>CoreGraphics</a:t>
            </a:r>
            <a:r>
              <a:rPr lang="zh-TW" altLang="en-US" sz="1800" dirty="0" smtClean="0"/>
              <a:t>框架中的</a:t>
            </a:r>
            <a:endParaRPr lang="en-US" altLang="zh-TW" sz="1800" dirty="0" smtClean="0"/>
          </a:p>
          <a:p>
            <a:pPr>
              <a:buFont typeface="Wingdings" charset="2"/>
              <a:buChar char="Ø"/>
            </a:pP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zh-TW" altLang="en-US" sz="1800" dirty="0"/>
              <a:t>、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TW" altLang="en-US" sz="1800" dirty="0"/>
              <a:t>是定义在</a:t>
            </a:r>
            <a:r>
              <a:rPr lang="en-US" altLang="zh-TW" sz="1800" dirty="0"/>
              <a:t>UIKit</a:t>
            </a:r>
            <a:r>
              <a:rPr lang="zh-TW" altLang="en-US" sz="1800" dirty="0" smtClean="0"/>
              <a:t>框架中的</a:t>
            </a:r>
            <a:endParaRPr lang="en-US" altLang="zh-TW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zh-TW" altLang="en-US" sz="1800" dirty="0">
                <a:solidFill>
                  <a:srgbClr val="FF6600"/>
                </a:solidFill>
              </a:rPr>
              <a:t>其</a:t>
            </a:r>
            <a:r>
              <a:rPr lang="zh-TW" altLang="en-US" sz="1800" dirty="0" smtClean="0">
                <a:solidFill>
                  <a:srgbClr val="FF6600"/>
                </a:solidFill>
              </a:rPr>
              <a:t>次</a:t>
            </a:r>
            <a:endParaRPr lang="en-US" altLang="zh-TW" sz="1800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altLang="zh-TW" sz="1800" dirty="0" smtClean="0"/>
              <a:t>QuartzCore</a:t>
            </a:r>
            <a:r>
              <a:rPr lang="zh-TW" altLang="en-US" sz="1800" dirty="0"/>
              <a:t>框架和</a:t>
            </a:r>
            <a:r>
              <a:rPr lang="en-US" altLang="zh-TW" sz="1800" dirty="0"/>
              <a:t>CoreGraphics</a:t>
            </a:r>
            <a:r>
              <a:rPr lang="zh-TW" altLang="en-US" sz="1800" dirty="0"/>
              <a:t>框架是可以跨平台使用的，在</a:t>
            </a:r>
            <a:r>
              <a:rPr lang="en-US" altLang="zh-TW" sz="1800" dirty="0"/>
              <a:t>iOS</a:t>
            </a:r>
            <a:r>
              <a:rPr lang="zh-TW" altLang="en-US" sz="1800" dirty="0"/>
              <a:t>和</a:t>
            </a:r>
            <a:r>
              <a:rPr lang="en-US" altLang="zh-TW" sz="1800" dirty="0"/>
              <a:t>Mac OS X</a:t>
            </a:r>
            <a:r>
              <a:rPr lang="zh-TW" altLang="en-US" sz="1800" dirty="0" smtClean="0"/>
              <a:t>上都能使用</a:t>
            </a:r>
            <a:endParaRPr lang="en-US" altLang="zh-TW" sz="1800" dirty="0" smtClean="0"/>
          </a:p>
          <a:p>
            <a:pPr>
              <a:buFont typeface="Wingdings" charset="2"/>
              <a:buChar char="Ø"/>
            </a:pPr>
            <a:r>
              <a:rPr lang="zh-TW" altLang="en-US" sz="1800" dirty="0" smtClean="0"/>
              <a:t>但</a:t>
            </a:r>
            <a:r>
              <a:rPr lang="zh-TW" altLang="en-US" sz="1800" dirty="0"/>
              <a:t>是</a:t>
            </a:r>
            <a:r>
              <a:rPr lang="en-US" altLang="zh-TW" sz="1800" dirty="0"/>
              <a:t>UIKit</a:t>
            </a:r>
            <a:r>
              <a:rPr lang="zh-TW" altLang="en-US" sz="1800" dirty="0"/>
              <a:t>只能在</a:t>
            </a:r>
            <a:r>
              <a:rPr lang="en-US" altLang="zh-TW" sz="1800" dirty="0"/>
              <a:t>iOS</a:t>
            </a:r>
            <a:r>
              <a:rPr lang="zh-TW" altLang="en-US" sz="1800" dirty="0"/>
              <a:t>中</a:t>
            </a:r>
            <a:r>
              <a:rPr lang="zh-TW" altLang="en-US" sz="1800" dirty="0" smtClean="0"/>
              <a:t>使用</a:t>
            </a:r>
            <a:endParaRPr lang="en-US" altLang="zh-TW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zh-TW" altLang="en-US" sz="1800" dirty="0"/>
              <a:t>为了保证可移植性，</a:t>
            </a:r>
            <a:r>
              <a:rPr lang="en-US" altLang="zh-TW" sz="1800" dirty="0"/>
              <a:t>QuartzCore</a:t>
            </a:r>
            <a:r>
              <a:rPr lang="zh-TW" altLang="en-US" sz="1800" dirty="0"/>
              <a:t>不能</a:t>
            </a:r>
            <a:r>
              <a:rPr lang="zh-TW" altLang="en-US" sz="1800" dirty="0" smtClean="0"/>
              <a:t>使用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TW" altLang="en-US" sz="1800" dirty="0" smtClean="0"/>
              <a:t>、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只能</a:t>
            </a:r>
            <a:r>
              <a:rPr lang="zh-TW" altLang="en-US" sz="1800" dirty="0" smtClean="0"/>
              <a:t>使用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lang="zh-TW" altLang="en-US" sz="1800" dirty="0" smtClean="0"/>
              <a:t>、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CGColorRef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41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UIView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通过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800" dirty="0" smtClean="0"/>
              <a:t>，就能做出跟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800" dirty="0" smtClean="0"/>
              <a:t>一样的界面效果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lang="zh-CN" altLang="en-US" sz="1800" dirty="0"/>
              <a:t>既然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800" dirty="0"/>
              <a:t>都能实现相同的显示效果，那究竟该选择谁好呢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其实，</a:t>
            </a:r>
            <a:r>
              <a:rPr kumimoji="1" lang="zh-CN" altLang="en-US" sz="1800" dirty="0" smtClean="0"/>
              <a:t>对比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800" dirty="0" smtClean="0"/>
              <a:t>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800" dirty="0" smtClean="0"/>
              <a:t>多了一个事件处</a:t>
            </a:r>
            <a:r>
              <a:rPr kumimoji="1" lang="zh-CN" altLang="en-US" sz="1800" dirty="0"/>
              <a:t>理的功能。也就是说</a:t>
            </a:r>
            <a:r>
              <a:rPr kumimoji="1" lang="zh-CN" altLang="en-US" sz="1800" dirty="0" smtClean="0"/>
              <a:t>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800" dirty="0" smtClean="0"/>
              <a:t>不能处理用户</a:t>
            </a:r>
            <a:r>
              <a:rPr kumimoji="1" lang="zh-CN" altLang="en-US" sz="1800" dirty="0"/>
              <a:t>的触摸事件，</a:t>
            </a:r>
            <a:r>
              <a:rPr kumimoji="1" lang="zh-CN" altLang="en-US" sz="1800" dirty="0" smtClean="0"/>
              <a:t>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800" dirty="0" smtClean="0"/>
              <a:t>可以</a:t>
            </a:r>
            <a:endParaRPr kumimoji="1" lang="zh-CN" altLang="en-US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所以</a:t>
            </a:r>
            <a:r>
              <a:rPr kumimoji="1" lang="zh-CN" altLang="en-US" sz="1800" dirty="0"/>
              <a:t>，如果显示出来的东西需要跟用户进行交互的话，</a:t>
            </a:r>
            <a:r>
              <a:rPr kumimoji="1" lang="zh-CN" altLang="en-US" sz="1800" dirty="0" smtClean="0"/>
              <a:t>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800" dirty="0" smtClean="0"/>
              <a:t>；</a:t>
            </a:r>
            <a:r>
              <a:rPr kumimoji="1" lang="zh-CN" altLang="en-US" sz="1800" dirty="0"/>
              <a:t>如果不需要跟用户进行交互，</a:t>
            </a:r>
            <a:r>
              <a:rPr kumimoji="1" lang="zh-CN" altLang="en-US" sz="1800" dirty="0" smtClean="0"/>
              <a:t>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800" dirty="0" smtClean="0"/>
              <a:t>或者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800" dirty="0" smtClean="0"/>
              <a:t>都可以</a:t>
            </a:r>
            <a:endParaRPr kumimoji="1" lang="zh-CN" altLang="en-US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当然，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800" dirty="0" smtClean="0"/>
              <a:t>的</a:t>
            </a:r>
            <a:r>
              <a:rPr kumimoji="1" lang="zh-CN" altLang="en-US" sz="1800" dirty="0"/>
              <a:t>性能会高一些，因为它少了事件处理的功能，更加轻量级</a:t>
            </a:r>
          </a:p>
        </p:txBody>
      </p:sp>
    </p:spTree>
    <p:extLst>
      <p:ext uri="{BB962C8B-B14F-4D97-AF65-F5344CB8AC3E}">
        <p14:creationId xmlns:p14="http://schemas.microsoft.com/office/powerpoint/2010/main" val="237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position和anchorPoint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个非常重要的属性</a:t>
            </a:r>
            <a:r>
              <a:rPr kumimoji="1" lang="zh-CN" altLang="zh-CN" sz="1600" dirty="0" smtClean="0"/>
              <a:t>：</a:t>
            </a:r>
            <a:r>
              <a:rPr kumimoji="1" lang="en-US" altLang="zh-CN" sz="1600" dirty="0" smtClean="0"/>
              <a:t>position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anchorPoint</a:t>
            </a: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position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用来设置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在父层中的位置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以父层的左上角为原点</a:t>
            </a:r>
            <a:r>
              <a:rPr lang="en-US" altLang="zh-CN" sz="1600" dirty="0" smtClean="0"/>
              <a:t>(0, 0)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anchorPoint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称为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定位点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、“锚点”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/>
              <a:t>决</a:t>
            </a:r>
            <a:r>
              <a:rPr lang="zh-CN" altLang="en-US" sz="1600" dirty="0" smtClean="0"/>
              <a:t>定着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>
                <a:solidFill>
                  <a:srgbClr val="FF0000"/>
                </a:solidFill>
              </a:rPr>
              <a:t>身上的哪个点会在</a:t>
            </a:r>
            <a:r>
              <a:rPr lang="en-US" altLang="zh-CN" sz="1600" dirty="0">
                <a:solidFill>
                  <a:srgbClr val="FF0000"/>
                </a:solidFill>
              </a:rPr>
              <a:t>position</a:t>
            </a:r>
            <a:r>
              <a:rPr lang="zh-CN" altLang="en-US" sz="1600" dirty="0">
                <a:solidFill>
                  <a:srgbClr val="FF0000"/>
                </a:solidFill>
              </a:rPr>
              <a:t>属性所指的</a:t>
            </a:r>
            <a:r>
              <a:rPr lang="zh-CN" altLang="en-US" sz="1600" dirty="0" smtClean="0">
                <a:solidFill>
                  <a:srgbClr val="FF0000"/>
                </a:solidFill>
              </a:rPr>
              <a:t>位置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以自己的</a:t>
            </a:r>
            <a:r>
              <a:rPr lang="zh-CN" altLang="en-US" sz="1600" dirty="0"/>
              <a:t>左上角为原点</a:t>
            </a:r>
            <a:r>
              <a:rPr lang="en-US" altLang="zh-CN" sz="1600" dirty="0"/>
              <a:t>(0, 0</a:t>
            </a:r>
            <a:r>
              <a:rPr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zh-TW" altLang="en-US" sz="1600" dirty="0"/>
              <a:t>它的</a:t>
            </a:r>
            <a:r>
              <a:rPr lang="en-US" altLang="zh-TW" sz="1600" dirty="0"/>
              <a:t>x</a:t>
            </a:r>
            <a:r>
              <a:rPr lang="zh-TW" altLang="en-US" sz="1600" dirty="0"/>
              <a:t>、</a:t>
            </a:r>
            <a:r>
              <a:rPr lang="en-US" altLang="zh-TW" sz="1600" dirty="0"/>
              <a:t>y</a:t>
            </a:r>
            <a:r>
              <a:rPr lang="zh-TW" altLang="en-US" sz="1600" dirty="0"/>
              <a:t>取值范围都是</a:t>
            </a:r>
            <a:r>
              <a:rPr lang="en-US" altLang="zh-TW" sz="1600" dirty="0"/>
              <a:t>0~1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默认值为</a:t>
            </a:r>
            <a:r>
              <a:rPr lang="zh-CN" altLang="zh-TW" sz="1600" dirty="0"/>
              <a:t>（</a:t>
            </a:r>
            <a:r>
              <a:rPr lang="en-US" altLang="zh-TW" sz="1600" dirty="0" smtClean="0">
                <a:solidFill>
                  <a:srgbClr val="FF0000"/>
                </a:solidFill>
              </a:rPr>
              <a:t>0.5</a:t>
            </a:r>
            <a:r>
              <a:rPr lang="en-US" altLang="zh-TW" sz="1600" dirty="0">
                <a:solidFill>
                  <a:srgbClr val="FF0000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0.5</a:t>
            </a:r>
            <a:r>
              <a:rPr lang="zh-CN" altLang="zh-TW" sz="1600" dirty="0"/>
              <a:t>）</a:t>
            </a:r>
            <a:r>
              <a:rPr lang="zh-CN" altLang="en-US" sz="1600" dirty="0"/>
              <a:t>，意味着锚点在</a:t>
            </a:r>
            <a:r>
              <a:rPr lang="en-US" altLang="zh-CN" sz="1600" dirty="0"/>
              <a:t>layer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rgbClr val="FF0000"/>
                </a:solidFill>
              </a:rPr>
              <a:t>中间</a:t>
            </a:r>
            <a:endParaRPr lang="en-US" altLang="zh-CN" sz="1600" dirty="0" smtClean="0">
              <a:solidFill>
                <a:srgbClr val="FF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141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anchorPoint(</a:t>
            </a:r>
            <a:r>
              <a:rPr kumimoji="1" lang="zh-CN" altLang="en-US" dirty="0" smtClean="0"/>
              <a:t>示意图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4085" y="2208207"/>
            <a:ext cx="1890915" cy="1926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088" y="1838875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(0,</a:t>
            </a:r>
            <a:r>
              <a:rPr kumimoji="1" lang="zh-CN" altLang="en-US" dirty="0" smtClean="0"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0)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1269974" y="2208207"/>
            <a:ext cx="25682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99556" y="17965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x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1269974" y="2205385"/>
            <a:ext cx="0" cy="24795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3845" y="415027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Eurostile"/>
                <a:ea typeface="华文细黑"/>
                <a:cs typeface="Eurostile"/>
              </a:rPr>
              <a:t>y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1013" y="4109552"/>
            <a:ext cx="6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Eurostile"/>
                <a:ea typeface="华文细黑"/>
                <a:cs typeface="Eurostile"/>
              </a:rPr>
              <a:t>(</a:t>
            </a:r>
            <a:r>
              <a:rPr kumimoji="1" lang="zh-CN" altLang="zh-CN" dirty="0" smtClean="0">
                <a:latin typeface="Eurostile"/>
                <a:ea typeface="华文细黑"/>
                <a:cs typeface="Eurostile"/>
              </a:rPr>
              <a:t>1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,</a:t>
            </a:r>
            <a:r>
              <a:rPr kumimoji="1" lang="zh-CN" altLang="en-US" dirty="0" smtClean="0">
                <a:latin typeface="Eurostile"/>
                <a:ea typeface="华文细黑"/>
                <a:cs typeface="Eurostile"/>
              </a:rPr>
              <a:t> </a:t>
            </a:r>
            <a:r>
              <a:rPr kumimoji="1" lang="zh-CN" altLang="zh-CN" dirty="0">
                <a:latin typeface="Eurostile"/>
                <a:ea typeface="华文细黑"/>
                <a:cs typeface="Eurostile"/>
              </a:rPr>
              <a:t>1</a:t>
            </a:r>
            <a:r>
              <a:rPr kumimoji="1" lang="en-US" altLang="zh-CN" dirty="0">
                <a:latin typeface="Eurostile"/>
                <a:ea typeface="华文细黑"/>
                <a:cs typeface="Eurostile"/>
              </a:rPr>
              <a:t>)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447822" y="2383567"/>
            <a:ext cx="4238978" cy="158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0.5)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1)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0.5,0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0.5)</a:t>
            </a:r>
          </a:p>
        </p:txBody>
      </p:sp>
      <p:cxnSp>
        <p:nvCxnSpPr>
          <p:cNvPr id="6" name="直线连接符 5"/>
          <p:cNvCxnSpPr>
            <a:stCxn id="4" idx="1"/>
            <a:endCxn id="4" idx="3"/>
          </p:cNvCxnSpPr>
          <p:nvPr/>
        </p:nvCxnSpPr>
        <p:spPr>
          <a:xfrm>
            <a:off x="1284085" y="3171382"/>
            <a:ext cx="1890915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4" idx="2"/>
            <a:endCxn id="4" idx="0"/>
          </p:cNvCxnSpPr>
          <p:nvPr/>
        </p:nvCxnSpPr>
        <p:spPr>
          <a:xfrm flipV="1">
            <a:off x="2229543" y="2208207"/>
            <a:ext cx="0" cy="192634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235302" y="2174314"/>
            <a:ext cx="72000" cy="720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441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455E-6 -8.52641E-7 L 0.10353 0.138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6" y="69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20677 0.2766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47 0 " pathEditMode="relative" ptsTypes="AA"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694 0.13843 " pathEditMode="relative" ptsTypes="AA"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3" grpId="0"/>
      <p:bldP spid="14" grpId="0"/>
      <p:bldP spid="16" grpId="0" animBg="1"/>
      <p:bldP spid="16" grpId="2" animBg="1"/>
      <p:bldP spid="16" grpId="3" animBg="1"/>
      <p:bldP spid="16" grpId="4" animBg="1"/>
      <p:bldP spid="16" grpId="5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fr-FR" altLang="zh-CN" dirty="0"/>
              <a:t>position</a:t>
            </a:r>
            <a:r>
              <a:rPr kumimoji="1" lang="zh-CN" altLang="fr-FR" dirty="0"/>
              <a:t>和</a:t>
            </a:r>
            <a:r>
              <a:rPr kumimoji="1" lang="fr-FR" altLang="zh-CN" dirty="0"/>
              <a:t>anchorPoint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86355"/>
            <a:ext cx="8229600" cy="41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</a:rPr>
              <a:t>添加一个红色图层到绿色图层上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062" y="2275078"/>
            <a:ext cx="2915356" cy="3781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863" y="3873318"/>
            <a:ext cx="959555" cy="903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502378" y="2130778"/>
            <a:ext cx="5300684" cy="2645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6600"/>
              </a:buClr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红色图层显示到什么位置，由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position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属性决定</a:t>
            </a:r>
            <a:endParaRPr lang="en-US" altLang="zh-CN" sz="1800" dirty="0" smtClean="0">
              <a:solidFill>
                <a:srgbClr val="000000"/>
              </a:solidFill>
              <a:latin typeface="Eurostile"/>
              <a:cs typeface="Eurostile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假设红色图层的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position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100,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100)</a:t>
            </a: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86062" y="3371782"/>
            <a:ext cx="1174044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1660106" y="2275078"/>
            <a:ext cx="0" cy="109670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58497" y="1946112"/>
            <a:ext cx="60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100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-46699" y="3187116"/>
            <a:ext cx="60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100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43293" y="1883006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Eurostile"/>
                <a:ea typeface="华文细黑"/>
                <a:cs typeface="Eurostile"/>
              </a:rPr>
              <a:t>(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0,</a:t>
            </a:r>
            <a:r>
              <a:rPr kumimoji="1" lang="zh-CN" altLang="en-US" dirty="0" smtClean="0"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0)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16299" y="3331416"/>
            <a:ext cx="72000" cy="720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8877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266 -0.06948 " pathEditMode="relative" ptsTypes="AA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15 -0.14058 " pathEditMode="relative" ptsTypes="AA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1 -0.20347 " pathEditMode="relative" ptsTypes="AA">
                                      <p:cBhvr>
                                        <p:cTn id="9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36 -0.07106 " pathEditMode="relative" ptsTypes="AA">
                                      <p:cBhvr>
                                        <p:cTn id="10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6 -0.14074 " pathEditMode="relative" ptsTypes="AA">
                                      <p:cBhvr>
                                        <p:cTn id="1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27" grpId="0"/>
      <p:bldP spid="28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525495"/>
            <a:ext cx="8516469" cy="4525963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每一个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TW" altLang="en-US" sz="1600" dirty="0" smtClean="0"/>
              <a:t>内部都默认关联着一个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我们可用称这个</a:t>
            </a:r>
            <a:r>
              <a:rPr lang="en-US" altLang="zh-TW" sz="1600" dirty="0"/>
              <a:t>Layer</a:t>
            </a:r>
            <a:r>
              <a:rPr lang="zh-TW" altLang="en-US" sz="1600" dirty="0"/>
              <a:t>为</a:t>
            </a:r>
            <a:r>
              <a:rPr lang="en-US" altLang="zh-TW" sz="1600" dirty="0"/>
              <a:t>Root Layer</a:t>
            </a:r>
            <a:r>
              <a:rPr lang="zh-TW" altLang="en-US" sz="1600" dirty="0"/>
              <a:t>（根层</a:t>
            </a:r>
            <a:r>
              <a:rPr lang="zh-TW" altLang="en-US" sz="1600" dirty="0" smtClean="0"/>
              <a:t>）</a:t>
            </a:r>
            <a:endParaRPr lang="en-US" altLang="zh-TW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/>
              <a:t>所有的</a:t>
            </a:r>
            <a:r>
              <a:rPr lang="zh-CN" altLang="en-US" sz="1600" dirty="0">
                <a:solidFill>
                  <a:srgbClr val="0000FF"/>
                </a:solidFill>
              </a:rPr>
              <a:t>非</a:t>
            </a:r>
            <a:r>
              <a:rPr lang="en-US" altLang="zh-CN" sz="1600" dirty="0">
                <a:solidFill>
                  <a:srgbClr val="0000FF"/>
                </a:solidFill>
              </a:rPr>
              <a:t>Root Layer</a:t>
            </a:r>
            <a:r>
              <a:rPr lang="zh-CN" altLang="en-US" sz="1600" dirty="0"/>
              <a:t>，也就是手动创</a:t>
            </a:r>
            <a:r>
              <a:rPr lang="zh-CN" altLang="en-US" sz="1600" dirty="0" smtClean="0"/>
              <a:t>建的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象，</a:t>
            </a:r>
            <a:r>
              <a:rPr lang="zh-CN" altLang="en-US" sz="1600" dirty="0" smtClean="0"/>
              <a:t>都存在着隐式动画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什么是隐式动画？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当对</a:t>
            </a:r>
            <a:r>
              <a:rPr lang="zh-CN" altLang="en-US" sz="1600" dirty="0">
                <a:solidFill>
                  <a:srgbClr val="0000FF"/>
                </a:solidFill>
              </a:rPr>
              <a:t>非</a:t>
            </a:r>
            <a:r>
              <a:rPr lang="en-US" altLang="zh-CN" sz="1600" dirty="0">
                <a:solidFill>
                  <a:srgbClr val="0000FF"/>
                </a:solidFill>
              </a:rPr>
              <a:t>Root Layer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部分</a:t>
            </a:r>
            <a:r>
              <a:rPr lang="zh-CN" altLang="en-US" sz="1600" dirty="0" smtClean="0"/>
              <a:t>属性进行修改时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默认会自动产生一些动画效果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而这些</a:t>
            </a:r>
            <a:r>
              <a:rPr lang="zh-CN" altLang="en-US" sz="1600" dirty="0"/>
              <a:t>属性称为</a:t>
            </a:r>
            <a:r>
              <a:rPr lang="en-US" altLang="zh-CN" sz="1600" dirty="0"/>
              <a:t>Animatable Properties(</a:t>
            </a:r>
            <a:r>
              <a:rPr lang="zh-CN" altLang="en-US" sz="1600" dirty="0"/>
              <a:t>可动画属性</a:t>
            </a:r>
            <a:r>
              <a:rPr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列举几个常见的</a:t>
            </a:r>
            <a:r>
              <a:rPr lang="en-US" altLang="zh-TW" sz="1600" dirty="0"/>
              <a:t>Animatable Properties</a:t>
            </a:r>
            <a:r>
              <a:rPr lang="zh-TW" altLang="en-US" sz="1600" dirty="0"/>
              <a:t>：</a:t>
            </a:r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bounds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的宽度和</a:t>
            </a:r>
            <a:r>
              <a:rPr lang="zh-TW" altLang="en-US" sz="1600" dirty="0"/>
              <a:t>高度</a:t>
            </a:r>
            <a:r>
              <a:rPr lang="zh-TW" altLang="en-US" sz="1600" dirty="0" smtClean="0"/>
              <a:t>。修改这个属性会产生缩放动画</a:t>
            </a:r>
            <a:endParaRPr lang="zh-TW" altLang="en-US" sz="1600" dirty="0"/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backgroundColor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背景色。修改这个属性会产生背景色的渐变动画</a:t>
            </a:r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position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位置。修改这个属性会产生平移动画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01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/>
              <a:t>可以通过动画事务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/>
              <a:t>)</a:t>
            </a:r>
            <a:r>
              <a:rPr lang="zh-CN" altLang="en-US" sz="1600" dirty="0"/>
              <a:t>关闭默认</a:t>
            </a:r>
            <a:r>
              <a:rPr lang="zh-CN" altLang="en-US" sz="1600" dirty="0" smtClean="0"/>
              <a:t>的隐式动画效果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begin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setDisableActions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myview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position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commit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6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3124"/>
            <a:ext cx="8229600" cy="477800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的基本属性</a:t>
            </a:r>
            <a:endParaRPr kumimoji="1" lang="en-US" altLang="zh-CN" dirty="0"/>
          </a:p>
          <a:p>
            <a:pPr>
              <a:spcAft>
                <a:spcPts val="1800"/>
              </a:spcAft>
            </a:pPr>
            <a:r>
              <a:rPr kumimoji="1" lang="en-US" altLang="zh-CN" dirty="0" smtClean="0">
                <a:solidFill>
                  <a:srgbClr val="FF0000"/>
                </a:solidFill>
              </a:rPr>
              <a:t>CALayer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571500" lvl="1" indent="-342900">
              <a:spcAft>
                <a:spcPts val="1800"/>
              </a:spcAft>
              <a:buFont typeface="+mj-lt"/>
              <a:buAutoNum type="arabicParenBoth"/>
            </a:pPr>
            <a:r>
              <a:rPr kumimoji="1" lang="en-US" altLang="zh-CN" dirty="0">
                <a:solidFill>
                  <a:srgbClr val="FF0000"/>
                </a:solidFill>
              </a:rPr>
              <a:t>CALayer</a:t>
            </a:r>
            <a:r>
              <a:rPr kumimoji="1" lang="zh-CN" altLang="en-US" dirty="0">
                <a:solidFill>
                  <a:srgbClr val="3366FF"/>
                </a:solidFill>
              </a:rPr>
              <a:t>负责视图中显示的</a:t>
            </a:r>
            <a:r>
              <a:rPr kumimoji="1" lang="zh-CN" altLang="en-US" dirty="0">
                <a:solidFill>
                  <a:srgbClr val="FF0000"/>
                </a:solidFill>
              </a:rPr>
              <a:t>内容</a:t>
            </a:r>
            <a:r>
              <a:rPr kumimoji="1" lang="zh-CN" altLang="en-US" dirty="0">
                <a:solidFill>
                  <a:srgbClr val="3366FF"/>
                </a:solidFill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动画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571500" lvl="1" indent="-342900">
              <a:spcAft>
                <a:spcPts val="1800"/>
              </a:spcAft>
              <a:buFont typeface="+mj-lt"/>
              <a:buAutoNum type="arabicParenBoth"/>
            </a:pPr>
            <a:r>
              <a:rPr kumimoji="1" lang="en-US" altLang="zh-CN" dirty="0">
                <a:solidFill>
                  <a:srgbClr val="FF0000"/>
                </a:solidFill>
              </a:rPr>
              <a:t>UIView</a:t>
            </a:r>
            <a:r>
              <a:rPr kumimoji="1" lang="zh-CN" altLang="en-US" dirty="0">
                <a:solidFill>
                  <a:srgbClr val="3366FF"/>
                </a:solidFill>
              </a:rPr>
              <a:t>负责监听和响应</a:t>
            </a:r>
            <a:r>
              <a:rPr kumimoji="1" lang="zh-CN" altLang="en-US" dirty="0">
                <a:solidFill>
                  <a:srgbClr val="FF0000"/>
                </a:solidFill>
              </a:rPr>
              <a:t>事件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spcAft>
                <a:spcPts val="1800"/>
              </a:spcAft>
            </a:pPr>
            <a:r>
              <a:rPr kumimoji="1" lang="en-US" altLang="zh-CN" dirty="0" smtClean="0">
                <a:solidFill>
                  <a:srgbClr val="FF0000"/>
                </a:solidFill>
              </a:rPr>
              <a:t>position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>
                <a:solidFill>
                  <a:srgbClr val="FF0000"/>
                </a:solidFill>
              </a:rPr>
              <a:t>anchorPoint</a:t>
            </a:r>
            <a:r>
              <a:rPr kumimoji="1" lang="zh-CN" altLang="en-US" dirty="0" smtClean="0"/>
              <a:t>的作用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765" y="1545814"/>
            <a:ext cx="8576235" cy="458006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，你能看得见摸得着的东西基本上都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比如一个按钮、一个文本标签、一个文本输入框、一个图标等等，这些都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endParaRPr lang="zh-CN" altLang="en-US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其实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之所以能显示在屏幕上</a:t>
            </a:r>
            <a:r>
              <a:rPr lang="zh-CN" altLang="en-US" sz="1600" dirty="0"/>
              <a:t>，完全是因为它</a:t>
            </a:r>
            <a:r>
              <a:rPr lang="zh-CN" altLang="en-US" sz="1600" dirty="0" smtClean="0"/>
              <a:t>内部的一个</a:t>
            </a:r>
            <a:r>
              <a:rPr lang="zh-CN" altLang="en-US" sz="1600" dirty="0" smtClean="0">
                <a:solidFill>
                  <a:srgbClr val="0000FF"/>
                </a:solidFill>
              </a:rPr>
              <a:t>图层</a:t>
            </a:r>
            <a:endParaRPr lang="zh-CN" altLang="en-US" sz="1600" dirty="0">
              <a:solidFill>
                <a:srgbClr val="0000FF"/>
              </a:solidFill>
            </a:endParaRP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在创建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对象时，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内部会自动创建一个图层</a:t>
            </a:r>
            <a:r>
              <a:rPr lang="en-US" altLang="zh-CN" sz="1600" dirty="0"/>
              <a:t>(</a:t>
            </a:r>
            <a:r>
              <a:rPr lang="zh-CN" altLang="en-US" sz="1600" dirty="0"/>
              <a:t>即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/>
              <a:t>对象</a:t>
            </a:r>
            <a:r>
              <a:rPr lang="en-US" altLang="zh-CN" sz="1600" dirty="0"/>
              <a:t>)</a:t>
            </a:r>
            <a:r>
              <a:rPr lang="zh-CN" altLang="en-US" sz="1600" dirty="0"/>
              <a:t>，通过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的</a:t>
            </a:r>
            <a:r>
              <a:rPr lang="en-US" altLang="zh-CN" sz="1600" dirty="0"/>
              <a:t>layer</a:t>
            </a:r>
            <a:r>
              <a:rPr lang="zh-CN" altLang="en-US" sz="1600" dirty="0" smtClean="0"/>
              <a:t>属性可以访问这个层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layer;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当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需要显示到屏幕上时，会调用</a:t>
            </a:r>
            <a:r>
              <a:rPr lang="en-US" altLang="zh-CN" sz="1600" dirty="0"/>
              <a:t>drawRect:</a:t>
            </a:r>
            <a:r>
              <a:rPr lang="zh-CN" altLang="en-US" sz="1600" dirty="0"/>
              <a:t>方法进行绘图，并且会将所有内容绘制在</a:t>
            </a:r>
            <a:r>
              <a:rPr lang="zh-CN" altLang="en-US" sz="1600" dirty="0" smtClean="0"/>
              <a:t>自己的图层上</a:t>
            </a:r>
            <a:r>
              <a:rPr lang="zh-CN" altLang="en-US" sz="1600" dirty="0"/>
              <a:t>，绘图完毕后，</a:t>
            </a:r>
            <a:r>
              <a:rPr lang="zh-CN" altLang="en-US" sz="1600" dirty="0" smtClean="0"/>
              <a:t>系统会将图层拷贝到屏幕上</a:t>
            </a:r>
            <a:r>
              <a:rPr lang="zh-CN" altLang="en-US" sz="1600" dirty="0"/>
              <a:t>，于是就完成了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的显示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 smtClean="0"/>
              <a:t> </a:t>
            </a:r>
            <a:r>
              <a:rPr lang="zh-CN" altLang="en-US" sz="1600" dirty="0"/>
              <a:t>换句话说，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本身不具备显示的功能，是它内部的层才有显示功能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的基本使用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765" y="1545814"/>
            <a:ext cx="8576235" cy="4580068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通过操作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800" dirty="0" smtClean="0"/>
              <a:t>对</a:t>
            </a:r>
            <a:r>
              <a:rPr lang="zh-CN" altLang="en-US" sz="1800" dirty="0"/>
              <a:t>象，可以很方便地调整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800" dirty="0" smtClean="0"/>
              <a:t>的一些外观属性，</a:t>
            </a:r>
            <a:r>
              <a:rPr lang="zh-CN" altLang="en-US" sz="1800" dirty="0"/>
              <a:t>比如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阴影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圆角大小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边框宽度和颜色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…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还可以给图层添加动画，来实现一些比较炫酷的效果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146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-369597" y="2191210"/>
            <a:ext cx="3237555" cy="3070486"/>
          </a:xfrm>
          <a:prstGeom prst="roundRect">
            <a:avLst>
              <a:gd name="adj" fmla="val 204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19477" y="1905832"/>
            <a:ext cx="2961352" cy="30704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layer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38458" y="2208148"/>
            <a:ext cx="2961352" cy="30704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contents</a:t>
            </a:r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738458" y="2208148"/>
            <a:ext cx="2888615" cy="30535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4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5" y="1507284"/>
            <a:ext cx="8501529" cy="47085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800" dirty="0"/>
              <a:t>宽度和</a:t>
            </a:r>
            <a:r>
              <a:rPr kumimoji="1" lang="zh-TW" altLang="en-US" sz="1800" dirty="0" smtClean="0"/>
              <a:t>高度</a:t>
            </a:r>
            <a:endParaRPr kumimoji="1" lang="en-US" altLang="zh-TW" sz="18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bounds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TW" altLang="en-US" sz="1800" dirty="0"/>
          </a:p>
          <a:p>
            <a:pPr>
              <a:spcAft>
                <a:spcPts val="600"/>
              </a:spcAft>
            </a:pPr>
            <a:r>
              <a:rPr kumimoji="1" lang="zh-TW" altLang="en-US" sz="1800" dirty="0" smtClean="0"/>
              <a:t>位置</a:t>
            </a:r>
            <a:r>
              <a:rPr kumimoji="1" lang="en-US" altLang="zh-TW" sz="1800" dirty="0"/>
              <a:t>(</a:t>
            </a:r>
            <a:r>
              <a:rPr kumimoji="1" lang="zh-TW" altLang="en-US" sz="1800" dirty="0"/>
              <a:t>默认指中点，具体由</a:t>
            </a:r>
            <a:r>
              <a:rPr kumimoji="1" lang="en-US" altLang="zh-TW" sz="1800" dirty="0"/>
              <a:t>anchorPoint</a:t>
            </a:r>
            <a:r>
              <a:rPr kumimoji="1" lang="zh-TW" altLang="en-US" sz="1800" dirty="0"/>
              <a:t>决定</a:t>
            </a:r>
            <a:r>
              <a:rPr kumimoji="1" lang="en-US" altLang="zh-TW" sz="1800" dirty="0" smtClean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position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TW" sz="1800" dirty="0"/>
          </a:p>
          <a:p>
            <a:pPr>
              <a:spcAft>
                <a:spcPts val="600"/>
              </a:spcAft>
            </a:pPr>
            <a:r>
              <a:rPr kumimoji="1" lang="zh-TW" altLang="en-US" sz="1800" dirty="0" smtClean="0"/>
              <a:t>锚点</a:t>
            </a:r>
            <a:r>
              <a:rPr kumimoji="1" lang="en-US" altLang="zh-TW" sz="1800" dirty="0"/>
              <a:t>(x,y</a:t>
            </a:r>
            <a:r>
              <a:rPr kumimoji="1" lang="zh-TW" altLang="en-US" sz="1800" dirty="0"/>
              <a:t>的范围都是</a:t>
            </a:r>
            <a:r>
              <a:rPr kumimoji="1" lang="en-US" altLang="zh-TW" sz="1800" dirty="0"/>
              <a:t>0-1)</a:t>
            </a:r>
            <a:r>
              <a:rPr kumimoji="1" lang="zh-TW" altLang="en-US" sz="1800" dirty="0"/>
              <a:t>，决定了</a:t>
            </a:r>
            <a:r>
              <a:rPr kumimoji="1" lang="en-US" altLang="zh-TW" sz="1800" dirty="0"/>
              <a:t>position</a:t>
            </a:r>
            <a:r>
              <a:rPr kumimoji="1" lang="zh-TW" altLang="en-US" sz="1800" dirty="0" smtClean="0"/>
              <a:t>的含义</a:t>
            </a:r>
            <a:endParaRPr kumimoji="1" lang="en-US" altLang="zh-TW" sz="18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anchorPoint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TW" altLang="en-US" sz="1800" dirty="0"/>
          </a:p>
          <a:p>
            <a:pPr>
              <a:spcAft>
                <a:spcPts val="600"/>
              </a:spcAft>
            </a:pPr>
            <a:r>
              <a:rPr kumimoji="1" lang="zh-TW" altLang="en-US" sz="1800" dirty="0" smtClean="0"/>
              <a:t>背景颜</a:t>
            </a:r>
            <a:r>
              <a:rPr kumimoji="1" lang="zh-TW" altLang="en-US" sz="1800" dirty="0"/>
              <a:t>色</a:t>
            </a:r>
            <a:r>
              <a:rPr kumimoji="1" lang="en-US" altLang="zh-TW" sz="1800" dirty="0"/>
              <a:t>(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kumimoji="1" lang="zh-TW" altLang="en-US" sz="1800" dirty="0"/>
              <a:t>类型</a:t>
            </a:r>
            <a:r>
              <a:rPr kumimoji="1" lang="en-US" altLang="zh-TW" sz="1800" dirty="0"/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backgroundColor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spcAft>
                <a:spcPts val="600"/>
              </a:spcAft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形变属性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CATransform3D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transform;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04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5" y="1507284"/>
            <a:ext cx="8501529" cy="4708525"/>
          </a:xfrm>
        </p:spPr>
        <p:txBody>
          <a:bodyPr>
            <a:normAutofit/>
          </a:bodyPr>
          <a:lstStyle/>
          <a:p>
            <a:r>
              <a:rPr kumimoji="1" lang="zh-TW" altLang="en-US" sz="1800" dirty="0" smtClean="0"/>
              <a:t>边框颜</a:t>
            </a:r>
            <a:r>
              <a:rPr kumimoji="1" lang="zh-TW" altLang="en-US" sz="1800" dirty="0"/>
              <a:t>色</a:t>
            </a:r>
            <a:r>
              <a:rPr kumimoji="1" lang="en-US" altLang="zh-TW" sz="1800" dirty="0"/>
              <a:t>(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kumimoji="1" lang="zh-TW" altLang="en-US" sz="1800" dirty="0"/>
              <a:t>类型</a:t>
            </a:r>
            <a:r>
              <a:rPr kumimoji="1"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borderColor;</a:t>
            </a:r>
            <a:endParaRPr kumimoji="1" lang="en-US" altLang="zh-TW" sz="1800" dirty="0" smtClean="0"/>
          </a:p>
          <a:p>
            <a:pPr marL="0" indent="0">
              <a:buNone/>
            </a:pPr>
            <a:endParaRPr kumimoji="1" lang="en-US" altLang="zh-TW" sz="1800" dirty="0" smtClean="0"/>
          </a:p>
          <a:p>
            <a:r>
              <a:rPr kumimoji="1" lang="zh-TW" altLang="en-US" sz="1800" dirty="0" smtClean="0"/>
              <a:t>边框宽度</a:t>
            </a:r>
            <a:endParaRPr kumimoji="1" lang="en-US" altLang="zh-TW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borderWidth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800" dirty="0"/>
          </a:p>
          <a:p>
            <a:r>
              <a:rPr kumimoji="1" lang="zh-TW" altLang="en-US" sz="1800" dirty="0" smtClean="0"/>
              <a:t>圆</a:t>
            </a:r>
            <a:r>
              <a:rPr kumimoji="1" lang="zh-TW" altLang="en-US" sz="1800" dirty="0"/>
              <a:t>角</a:t>
            </a:r>
            <a:r>
              <a:rPr kumimoji="1" lang="zh-TW" altLang="en-US" sz="1800" dirty="0" smtClean="0"/>
              <a:t>半径</a:t>
            </a:r>
            <a:endParaRPr kumimoji="1" lang="en-US" altLang="zh-TW" sz="1800" dirty="0" smtClean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cornerRadius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800" dirty="0"/>
          </a:p>
          <a:p>
            <a:r>
              <a:rPr kumimoji="1" lang="zh-TW" altLang="en-US" sz="1800" dirty="0" smtClean="0"/>
              <a:t>内容</a:t>
            </a:r>
            <a:r>
              <a:rPr kumimoji="1" lang="en-US" altLang="zh-TW" sz="1800" dirty="0"/>
              <a:t>(</a:t>
            </a:r>
            <a:r>
              <a:rPr kumimoji="1" lang="zh-TW" altLang="en-US" sz="1800" dirty="0"/>
              <a:t>比如设置为图片</a:t>
            </a:r>
            <a:r>
              <a:rPr lang="en-US" altLang="zh-TW" sz="18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kumimoji="1"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contents;</a:t>
            </a:r>
            <a:endParaRPr kumimoji="1" lang="en-US" altLang="zh-TW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72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CALayer</a:t>
            </a:r>
            <a:r>
              <a:rPr kumimoji="1" lang="zh-CN" altLang="en-US" dirty="0"/>
              <a:t>的</a:t>
            </a:r>
            <a:r>
              <a:rPr kumimoji="1" lang="en-US" altLang="en-US" dirty="0"/>
              <a:t>阴影属性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阴影颜色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shadowColor;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/>
              <a:t>阴影不透明</a:t>
            </a:r>
            <a:r>
              <a:rPr kumimoji="1" lang="en-US" altLang="zh-CN" sz="1800">
                <a:solidFill>
                  <a:srgbClr val="FF0000"/>
                </a:solidFill>
              </a:rPr>
              <a:t>(0.0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~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1.0)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shadowOpacity;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/>
              <a:t>阴影偏移位置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shadowOffset;</a:t>
            </a:r>
            <a:endParaRPr kumimoji="1" lang="en-US" altLang="zh-CN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786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箭头连接符 31"/>
          <p:cNvCxnSpPr/>
          <p:nvPr/>
        </p:nvCxnSpPr>
        <p:spPr>
          <a:xfrm>
            <a:off x="1834440" y="4514279"/>
            <a:ext cx="2794000" cy="0"/>
          </a:xfrm>
          <a:prstGeom prst="straightConnector1">
            <a:avLst/>
          </a:prstGeom>
          <a:ln>
            <a:solidFill>
              <a:schemeClr val="tx1">
                <a:alpha val="54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4600218" y="2098456"/>
            <a:ext cx="0" cy="2415823"/>
          </a:xfrm>
          <a:prstGeom prst="straightConnector1">
            <a:avLst/>
          </a:prstGeom>
          <a:ln>
            <a:solidFill>
              <a:schemeClr val="tx1">
                <a:alpha val="54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4600218" y="4514279"/>
            <a:ext cx="1721556" cy="1569156"/>
          </a:xfrm>
          <a:prstGeom prst="straightConnector1">
            <a:avLst/>
          </a:prstGeom>
          <a:ln>
            <a:solidFill>
              <a:schemeClr val="tx1">
                <a:alpha val="54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x/y/z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3555996" y="3695834"/>
            <a:ext cx="2794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4600218" y="2111291"/>
            <a:ext cx="1721556" cy="1569156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555996" y="6082159"/>
            <a:ext cx="2794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834440" y="4513003"/>
            <a:ext cx="1721556" cy="1569156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555996" y="3695834"/>
            <a:ext cx="0" cy="2415823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6321774" y="3666336"/>
            <a:ext cx="0" cy="2415823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 6"/>
          <p:cNvGrpSpPr/>
          <p:nvPr/>
        </p:nvGrpSpPr>
        <p:grpSpPr>
          <a:xfrm>
            <a:off x="1834440" y="1657525"/>
            <a:ext cx="2794000" cy="443753"/>
            <a:chOff x="1834440" y="1657525"/>
            <a:chExt cx="2794000" cy="443753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834440" y="2101278"/>
              <a:ext cx="2794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328358" y="165752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Eurostile"/>
                  <a:cs typeface="Eurostile"/>
                </a:rPr>
                <a:t>x</a:t>
              </a:r>
              <a:endParaRPr kumimoji="1" lang="zh-CN" altLang="en-US" dirty="0">
                <a:solidFill>
                  <a:srgbClr val="FF0000"/>
                </a:solidFill>
                <a:latin typeface="Eurostile"/>
                <a:cs typeface="Eurostile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394529" y="2126678"/>
            <a:ext cx="439911" cy="2415823"/>
            <a:chOff x="1394529" y="2126678"/>
            <a:chExt cx="439911" cy="2415823"/>
          </a:xfrm>
        </p:grpSpPr>
        <p:cxnSp>
          <p:nvCxnSpPr>
            <p:cNvPr id="6" name="直线箭头连接符 5"/>
            <p:cNvCxnSpPr/>
            <p:nvPr/>
          </p:nvCxnSpPr>
          <p:spPr>
            <a:xfrm>
              <a:off x="1834440" y="2126678"/>
              <a:ext cx="0" cy="241582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394529" y="417316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  <a:latin typeface="Eurostile"/>
                  <a:cs typeface="Eurostile"/>
                </a:rPr>
                <a:t>y</a:t>
              </a:r>
              <a:endParaRPr kumimoji="1" lang="zh-CN" altLang="en-US" dirty="0">
                <a:solidFill>
                  <a:srgbClr val="008000"/>
                </a:solidFill>
                <a:latin typeface="Eurostile"/>
                <a:cs typeface="Eurostile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834440" y="2126678"/>
            <a:ext cx="1963689" cy="1569156"/>
            <a:chOff x="1834440" y="2126678"/>
            <a:chExt cx="1963689" cy="1569156"/>
          </a:xfrm>
        </p:grpSpPr>
        <p:cxnSp>
          <p:nvCxnSpPr>
            <p:cNvPr id="9" name="直线箭头连接符 8"/>
            <p:cNvCxnSpPr/>
            <p:nvPr/>
          </p:nvCxnSpPr>
          <p:spPr>
            <a:xfrm>
              <a:off x="1834440" y="2126678"/>
              <a:ext cx="1721556" cy="15691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520364" y="3290647"/>
              <a:ext cx="277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Eurostile"/>
                  <a:cs typeface="Eurostile"/>
                </a:rPr>
                <a:t>z</a:t>
              </a:r>
              <a:endParaRPr kumimoji="1" lang="zh-CN" altLang="en-US" dirty="0">
                <a:solidFill>
                  <a:srgbClr val="0000FF"/>
                </a:solidFill>
                <a:latin typeface="Eurostile"/>
                <a:cs typeface="Eurostile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03315" y="1657525"/>
            <a:ext cx="24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Eurostile"/>
                <a:cs typeface="Eurostile"/>
              </a:rPr>
              <a:t>坐标原点（</a:t>
            </a:r>
            <a:r>
              <a:rPr kumimoji="1" lang="en-US" altLang="zh-CN" dirty="0" smtClean="0">
                <a:latin typeface="Eurostile"/>
                <a:cs typeface="Eurostile"/>
              </a:rPr>
              <a:t>0</a:t>
            </a:r>
            <a:r>
              <a:rPr kumimoji="1" lang="zh-CN" altLang="en-US" dirty="0" smtClean="0">
                <a:latin typeface="Eurostile"/>
                <a:cs typeface="Eurostile"/>
              </a:rPr>
              <a:t>，</a:t>
            </a:r>
            <a:r>
              <a:rPr kumimoji="1" lang="en-US" altLang="zh-CN" dirty="0" smtClean="0">
                <a:latin typeface="Eurostile"/>
                <a:cs typeface="Eurostile"/>
              </a:rPr>
              <a:t>0</a:t>
            </a:r>
            <a:r>
              <a:rPr kumimoji="1" lang="zh-CN" altLang="en-US" dirty="0" smtClean="0">
                <a:latin typeface="Eurostile"/>
                <a:cs typeface="Eurostile"/>
              </a:rPr>
              <a:t>，</a:t>
            </a:r>
            <a:r>
              <a:rPr kumimoji="1" lang="en-US" altLang="zh-CN" dirty="0" smtClean="0">
                <a:latin typeface="Eurostile"/>
                <a:cs typeface="Eurostile"/>
              </a:rPr>
              <a:t>0</a:t>
            </a:r>
            <a:r>
              <a:rPr kumimoji="1" lang="zh-CN" altLang="en-US" dirty="0" smtClean="0">
                <a:latin typeface="Eurostile"/>
                <a:cs typeface="Eurostile"/>
              </a:rPr>
              <a:t>）</a:t>
            </a:r>
            <a:endParaRPr kumimoji="1" lang="zh-CN" altLang="en-US" dirty="0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6551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12409</TotalTime>
  <Words>779</Words>
  <Application>Microsoft Macintosh PowerPoint</Application>
  <PresentationFormat>全屏显示(4:3)</PresentationFormat>
  <Paragraphs>138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框架PPT2014</vt:lpstr>
      <vt:lpstr>CALayer</vt:lpstr>
      <vt:lpstr>掌握</vt:lpstr>
      <vt:lpstr>CALayer</vt:lpstr>
      <vt:lpstr>CALayer的基本使用</vt:lpstr>
      <vt:lpstr>PowerPoint 演示文稿</vt:lpstr>
      <vt:lpstr>CALayer的属性</vt:lpstr>
      <vt:lpstr>CALayer的属性</vt:lpstr>
      <vt:lpstr>CALayer的阴影属性</vt:lpstr>
      <vt:lpstr>x/y/z轴</vt:lpstr>
      <vt:lpstr>关于CALayer的疑惑</vt:lpstr>
      <vt:lpstr>UIView和CALayer的选择</vt:lpstr>
      <vt:lpstr>position和anchorPoint</vt:lpstr>
      <vt:lpstr>anchorPoint(示意图)</vt:lpstr>
      <vt:lpstr>position和anchorPoint</vt:lpstr>
      <vt:lpstr>隐式动画</vt:lpstr>
      <vt:lpstr>隐式动画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yuan</cp:lastModifiedBy>
  <cp:revision>3946</cp:revision>
  <dcterms:created xsi:type="dcterms:W3CDTF">2013-07-22T07:36:09Z</dcterms:created>
  <dcterms:modified xsi:type="dcterms:W3CDTF">2014-09-05T16:22:25Z</dcterms:modified>
</cp:coreProperties>
</file>