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sldIdLst>
    <p:sldId id="256" r:id="rId2"/>
    <p:sldId id="259" r:id="rId3"/>
    <p:sldId id="265" r:id="rId4"/>
    <p:sldId id="269" r:id="rId5"/>
    <p:sldId id="270" r:id="rId6"/>
    <p:sldId id="267" r:id="rId7"/>
    <p:sldId id="268" r:id="rId8"/>
    <p:sldId id="261" r:id="rId9"/>
    <p:sldId id="262" r:id="rId10"/>
    <p:sldId id="260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625" autoAdjust="0"/>
  </p:normalViewPr>
  <p:slideViewPr>
    <p:cSldViewPr snapToGrid="0" snapToObjects="1">
      <p:cViewPr varScale="1">
        <p:scale>
          <a:sx n="94" d="100"/>
          <a:sy n="94" d="100"/>
        </p:scale>
        <p:origin x="-3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00" y="-4271"/>
            <a:ext cx="1393548" cy="1393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  <p:sp>
        <p:nvSpPr>
          <p:cNvPr id="17" name="Rectangle 5"/>
          <p:cNvSpPr txBox="1">
            <a:spLocks noChangeArrowheads="1"/>
          </p:cNvSpPr>
          <p:nvPr userDrawn="1"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  <p:pic>
        <p:nvPicPr>
          <p:cNvPr id="6" name="图片 5" descr="overview_it_cent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130948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9"/>
          <p:cNvSpPr>
            <a:spLocks noChangeShapeType="1"/>
          </p:cNvSpPr>
          <p:nvPr userDrawn="1"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Line 9"/>
          <p:cNvSpPr>
            <a:spLocks noChangeShapeType="1"/>
          </p:cNvSpPr>
          <p:nvPr userDrawn="1"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676" r:id="rId13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/>
              <a:t>URLSession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/>
              <a:t>iOS</a:t>
            </a:r>
            <a:r>
              <a:rPr kumimoji="1" lang="zh-CN" altLang="en-US"/>
              <a:t>学院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249314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NSURLSessionTask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1800">
                <a:solidFill>
                  <a:srgbClr val="FF0000"/>
                </a:solidFill>
              </a:rPr>
              <a:t>NSURLSession</a:t>
            </a:r>
            <a:r>
              <a:rPr kumimoji="1" lang="zh-TW" altLang="en-US" sz="1800"/>
              <a:t>使用</a:t>
            </a:r>
            <a:r>
              <a:rPr kumimoji="1" lang="en-US" altLang="zh-TW" sz="1800"/>
              <a:t>NSURLSession</a:t>
            </a:r>
            <a:r>
              <a:rPr kumimoji="1" lang="en-US" altLang="zh-TW" sz="1800">
                <a:solidFill>
                  <a:srgbClr val="FF0000"/>
                </a:solidFill>
              </a:rPr>
              <a:t>Task</a:t>
            </a:r>
            <a:r>
              <a:rPr kumimoji="1" lang="zh-TW" altLang="en-US" sz="1800"/>
              <a:t>来具体执行网络请求的任务</a:t>
            </a:r>
          </a:p>
          <a:p>
            <a:endParaRPr kumimoji="1" lang="zh-TW" altLang="en-US" sz="1800"/>
          </a:p>
          <a:p>
            <a:r>
              <a:rPr kumimoji="1" lang="en-US" altLang="zh-TW" sz="1800"/>
              <a:t>NSURLSessionTask</a:t>
            </a:r>
            <a:r>
              <a:rPr kumimoji="1" lang="zh-TW" altLang="en-US" sz="1800">
                <a:solidFill>
                  <a:srgbClr val="FF0000"/>
                </a:solidFill>
              </a:rPr>
              <a:t>支持网络请求的取消、暂停和恢复</a:t>
            </a:r>
            <a:r>
              <a:rPr kumimoji="1" lang="zh-TW" altLang="en-US" sz="1800"/>
              <a:t>，比如下载文件暂停之后再恢复就能够自动从上次的进度继续下载</a:t>
            </a:r>
            <a:endParaRPr kumimoji="1" lang="en-US" altLang="zh-TW" sz="1800"/>
          </a:p>
          <a:p>
            <a:r>
              <a:rPr kumimoji="1" lang="en-US" altLang="zh-TW" sz="1800"/>
              <a:t>NSURLSessionTask</a:t>
            </a:r>
            <a:r>
              <a:rPr kumimoji="1" lang="zh-TW" altLang="en-US" sz="1800"/>
              <a:t>还能</a:t>
            </a:r>
            <a:r>
              <a:rPr kumimoji="1" lang="zh-TW" altLang="en-US" sz="1800">
                <a:solidFill>
                  <a:srgbClr val="FF0000"/>
                </a:solidFill>
              </a:rPr>
              <a:t>获取数据的读取进度</a:t>
            </a:r>
          </a:p>
          <a:p>
            <a:endParaRPr kumimoji="1" lang="zh-TW" altLang="en-US" sz="1800"/>
          </a:p>
          <a:p>
            <a:r>
              <a:rPr kumimoji="1" lang="en-US" altLang="zh-TW" sz="1800"/>
              <a:t>NSURLSessionTask</a:t>
            </a:r>
            <a:r>
              <a:rPr kumimoji="1" lang="zh-TW" altLang="en-US" sz="1800"/>
              <a:t>的三种类型：</a:t>
            </a:r>
          </a:p>
          <a:p>
            <a:pPr marL="571500" lvl="1" indent="-342900">
              <a:buFont typeface="+mj-lt"/>
              <a:buAutoNum type="arabicParenBoth"/>
            </a:pPr>
            <a:r>
              <a:rPr kumimoji="1" lang="en-US" altLang="zh-TW" sz="1600">
                <a:solidFill>
                  <a:srgbClr val="FF0000"/>
                </a:solidFill>
              </a:rPr>
              <a:t>NSURLSessionDataTask</a:t>
            </a:r>
            <a:r>
              <a:rPr kumimoji="1" lang="en-US" altLang="zh-TW" sz="1600"/>
              <a:t> </a:t>
            </a:r>
            <a:r>
              <a:rPr kumimoji="1" lang="zh-TW" altLang="en-US" sz="1600"/>
              <a:t>处理一般的</a:t>
            </a:r>
            <a:r>
              <a:rPr kumimoji="1" lang="en-US" altLang="zh-TW" sz="1600"/>
              <a:t>NSData</a:t>
            </a:r>
            <a:r>
              <a:rPr kumimoji="1" lang="zh-TW" altLang="en-US" sz="1600"/>
              <a:t>数据对象，比如通过</a:t>
            </a:r>
            <a:r>
              <a:rPr kumimoji="1" lang="en-US" altLang="zh-TW" sz="1600"/>
              <a:t>GET</a:t>
            </a:r>
            <a:r>
              <a:rPr kumimoji="1" lang="zh-TW" altLang="en-US" sz="1600"/>
              <a:t>或</a:t>
            </a:r>
            <a:r>
              <a:rPr kumimoji="1" lang="en-US" altLang="zh-TW" sz="1600"/>
              <a:t>POST</a:t>
            </a:r>
            <a:r>
              <a:rPr kumimoji="1" lang="zh-TW" altLang="en-US" sz="1600"/>
              <a:t>方式从服务器获取</a:t>
            </a:r>
            <a:r>
              <a:rPr kumimoji="1" lang="en-US" altLang="zh-TW" sz="1600"/>
              <a:t>JSON</a:t>
            </a:r>
            <a:r>
              <a:rPr kumimoji="1" lang="zh-TW" altLang="en-US" sz="1600"/>
              <a:t>或</a:t>
            </a:r>
            <a:r>
              <a:rPr kumimoji="1" lang="en-US" altLang="zh-TW" sz="1600"/>
              <a:t>XML</a:t>
            </a:r>
            <a:r>
              <a:rPr kumimoji="1" lang="zh-TW" altLang="en-US" sz="1600"/>
              <a:t>返回等等，但不支持后台获取</a:t>
            </a:r>
          </a:p>
          <a:p>
            <a:pPr marL="571500" lvl="1" indent="-342900">
              <a:buFont typeface="+mj-lt"/>
              <a:buAutoNum type="arabicParenBoth"/>
            </a:pPr>
            <a:r>
              <a:rPr kumimoji="1" lang="en-US" altLang="zh-TW" sz="1600">
                <a:solidFill>
                  <a:srgbClr val="FF0000"/>
                </a:solidFill>
              </a:rPr>
              <a:t>NSURLSessionUploadTask</a:t>
            </a:r>
            <a:r>
              <a:rPr kumimoji="1" lang="en-US" altLang="zh-TW" sz="1600"/>
              <a:t> </a:t>
            </a:r>
            <a:r>
              <a:rPr kumimoji="1" lang="zh-TW" altLang="en-US" sz="1600"/>
              <a:t>用于</a:t>
            </a:r>
            <a:r>
              <a:rPr kumimoji="1" lang="en-US" altLang="zh-TW" sz="1600"/>
              <a:t>PUT</a:t>
            </a:r>
            <a:r>
              <a:rPr kumimoji="1" lang="zh-TW" altLang="en-US" sz="1600"/>
              <a:t>上传文件，支持后台上传</a:t>
            </a:r>
          </a:p>
          <a:p>
            <a:pPr marL="571500" lvl="1" indent="-342900">
              <a:buFont typeface="+mj-lt"/>
              <a:buAutoNum type="arabicParenBoth"/>
            </a:pPr>
            <a:r>
              <a:rPr kumimoji="1" lang="en-US" altLang="zh-TW" sz="1600">
                <a:solidFill>
                  <a:srgbClr val="FF0000"/>
                </a:solidFill>
              </a:rPr>
              <a:t>NSURLSessionDownloadTask</a:t>
            </a:r>
            <a:r>
              <a:rPr kumimoji="1" lang="en-US" altLang="zh-TW" sz="1600"/>
              <a:t> </a:t>
            </a:r>
            <a:r>
              <a:rPr kumimoji="1" lang="zh-TW" altLang="en-US" sz="1600"/>
              <a:t>用于下载文件，支持后台下载</a:t>
            </a:r>
          </a:p>
          <a:p>
            <a:endParaRPr kumimoji="1" lang="zh-TW" altLang="en-US" sz="1800"/>
          </a:p>
          <a:p>
            <a:endParaRPr kumimoji="1"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28902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文件上传的请求部分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400">
                <a:solidFill>
                  <a:schemeClr val="tx1"/>
                </a:solidFill>
                <a:latin typeface="Menlo-Regular"/>
              </a:rPr>
              <a:t>// 1. URLRequest</a:t>
            </a:r>
          </a:p>
          <a:p>
            <a:pPr marL="0" indent="0">
              <a:buNone/>
            </a:pPr>
            <a:r>
              <a:rPr lang="en-US" altLang="zh-CN" sz="1400">
                <a:solidFill>
                  <a:schemeClr val="tx1"/>
                </a:solidFill>
                <a:latin typeface="Menlo-Regular"/>
              </a:rPr>
              <a:t>NSURL *url = [NSURL URLWithString:@"http://localhost/uploads/</a:t>
            </a:r>
            <a:r>
              <a:rPr lang="en-US" altLang="zh-CN" sz="1400">
                <a:solidFill>
                  <a:srgbClr val="FF0000"/>
                </a:solidFill>
                <a:latin typeface="Menlo-Regular"/>
              </a:rPr>
              <a:t>xxx.png</a:t>
            </a:r>
            <a:r>
              <a:rPr lang="en-US" altLang="zh-CN" sz="1400">
                <a:solidFill>
                  <a:schemeClr val="tx1"/>
                </a:solidFill>
                <a:latin typeface="Menlo-Regular"/>
              </a:rPr>
              <a:t>"];</a:t>
            </a:r>
          </a:p>
          <a:p>
            <a:pPr marL="0" indent="0">
              <a:buNone/>
            </a:pPr>
            <a:r>
              <a:rPr lang="en-US" altLang="zh-CN" sz="1400">
                <a:solidFill>
                  <a:schemeClr val="tx1"/>
                </a:solidFill>
                <a:latin typeface="Menlo-Regular"/>
              </a:rPr>
              <a:t>NSMutableURLRequest *requestM = [NSMutableURLRequest requestWithURL:url cachePolicy:0 timeoutInterval:2.0f];</a:t>
            </a:r>
          </a:p>
          <a:p>
            <a:pPr marL="0" indent="0">
              <a:buNone/>
            </a:pPr>
            <a:r>
              <a:rPr lang="en-US" altLang="zh-CN" sz="1400">
                <a:solidFill>
                  <a:srgbClr val="FF0000"/>
                </a:solidFill>
                <a:latin typeface="Menlo-Regular"/>
              </a:rPr>
              <a:t>requestM.HTTPMethod = @"PUT";</a:t>
            </a:r>
          </a:p>
          <a:p>
            <a:pPr marL="0" indent="0">
              <a:buNone/>
            </a:pPr>
            <a:endParaRPr lang="en-US" altLang="zh-CN" sz="1400">
              <a:solidFill>
                <a:schemeClr val="tx1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>
                <a:solidFill>
                  <a:schemeClr val="tx1"/>
                </a:solidFill>
                <a:latin typeface="Menlo-Regular"/>
              </a:rPr>
              <a:t>// </a:t>
            </a:r>
            <a:r>
              <a:rPr lang="zh-CN" altLang="en-US" sz="1400">
                <a:solidFill>
                  <a:schemeClr val="tx1"/>
                </a:solidFill>
                <a:latin typeface="STHeitiSC-Light"/>
              </a:rPr>
              <a:t>设置用户授权</a:t>
            </a:r>
            <a:endParaRPr lang="zh-CN" altLang="en-US" sz="1400">
              <a:solidFill>
                <a:schemeClr val="tx1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TW" sz="1400">
                <a:solidFill>
                  <a:schemeClr val="tx1"/>
                </a:solidFill>
                <a:latin typeface="Menlo-Regular"/>
              </a:rPr>
              <a:t>// 1&gt; </a:t>
            </a:r>
            <a:r>
              <a:rPr lang="zh-TW" altLang="en-US" sz="1400">
                <a:solidFill>
                  <a:schemeClr val="tx1"/>
                </a:solidFill>
                <a:latin typeface="STHeitiSC-Light"/>
              </a:rPr>
              <a:t>授权字符串</a:t>
            </a:r>
            <a:r>
              <a:rPr lang="en-US" altLang="zh-TW" sz="1400">
                <a:solidFill>
                  <a:schemeClr val="tx1"/>
                </a:solidFill>
                <a:latin typeface="Menlo-Regular"/>
              </a:rPr>
              <a:t>(</a:t>
            </a:r>
            <a:r>
              <a:rPr lang="zh-TW" altLang="en-US" sz="1400">
                <a:solidFill>
                  <a:schemeClr val="tx1"/>
                </a:solidFill>
                <a:latin typeface="STHeitiSC-Light"/>
              </a:rPr>
              <a:t>用户名</a:t>
            </a:r>
            <a:r>
              <a:rPr lang="en-US" altLang="zh-TW" sz="1400">
                <a:solidFill>
                  <a:schemeClr val="tx1"/>
                </a:solidFill>
                <a:latin typeface="Menlo-Regular"/>
              </a:rPr>
              <a:t>+</a:t>
            </a:r>
            <a:r>
              <a:rPr lang="zh-TW" altLang="en-US" sz="1400">
                <a:solidFill>
                  <a:schemeClr val="tx1"/>
                </a:solidFill>
                <a:latin typeface="STHeitiSC-Light"/>
              </a:rPr>
              <a:t>密码</a:t>
            </a:r>
            <a:r>
              <a:rPr lang="en-US" altLang="zh-TW" sz="1400">
                <a:solidFill>
                  <a:schemeClr val="tx1"/>
                </a:solidFill>
                <a:latin typeface="Menlo-Regular"/>
              </a:rPr>
              <a:t>)</a:t>
            </a:r>
            <a:endParaRPr lang="zh-TW" altLang="en-US" sz="1400">
              <a:solidFill>
                <a:schemeClr val="tx1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>
                <a:solidFill>
                  <a:schemeClr val="tx1"/>
                </a:solidFill>
                <a:latin typeface="Menlo-Regular"/>
              </a:rPr>
              <a:t>NSString *authStr = @"</a:t>
            </a:r>
            <a:r>
              <a:rPr lang="en-US" altLang="zh-CN" sz="1400">
                <a:solidFill>
                  <a:srgbClr val="FF0000"/>
                </a:solidFill>
                <a:latin typeface="Menlo-Regular"/>
              </a:rPr>
              <a:t>admin:123456</a:t>
            </a:r>
            <a:r>
              <a:rPr lang="en-US" altLang="zh-CN" sz="1400">
                <a:solidFill>
                  <a:schemeClr val="tx1"/>
                </a:solidFill>
                <a:latin typeface="Menlo-Regular"/>
              </a:rPr>
              <a:t>";</a:t>
            </a:r>
          </a:p>
          <a:p>
            <a:pPr marL="0" indent="0">
              <a:buNone/>
            </a:pPr>
            <a:r>
              <a:rPr lang="en-US" altLang="zh-TW" sz="1400">
                <a:solidFill>
                  <a:schemeClr val="tx1"/>
                </a:solidFill>
                <a:latin typeface="Menlo-Regular"/>
              </a:rPr>
              <a:t>// 2&gt; BASE 64</a:t>
            </a:r>
            <a:r>
              <a:rPr lang="zh-TW" altLang="en-US" sz="1400">
                <a:solidFill>
                  <a:schemeClr val="tx1"/>
                </a:solidFill>
                <a:latin typeface="STHeitiSC-Light"/>
              </a:rPr>
              <a:t>编码</a:t>
            </a:r>
            <a:endParaRPr lang="zh-TW" altLang="en-US" sz="1400">
              <a:solidFill>
                <a:schemeClr val="tx1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>
                <a:solidFill>
                  <a:srgbClr val="FF0000"/>
                </a:solidFill>
                <a:latin typeface="Menlo-Regular"/>
              </a:rPr>
              <a:t>NSData *authData = [authStr dataUsingEncoding:NSUTF8StringEncoding];</a:t>
            </a:r>
          </a:p>
          <a:p>
            <a:pPr marL="0" indent="0">
              <a:buNone/>
            </a:pPr>
            <a:r>
              <a:rPr lang="en-US" altLang="zh-CN" sz="1400">
                <a:solidFill>
                  <a:srgbClr val="FF0000"/>
                </a:solidFill>
                <a:latin typeface="Menlo-Regular"/>
              </a:rPr>
              <a:t>NSString *base64Str = [authData base64EncodedStringWithOptions:0];</a:t>
            </a:r>
          </a:p>
          <a:p>
            <a:pPr marL="0" indent="0">
              <a:buNone/>
            </a:pPr>
            <a:r>
              <a:rPr lang="en-US" altLang="zh-CN" sz="1400">
                <a:solidFill>
                  <a:srgbClr val="FF0000"/>
                </a:solidFill>
                <a:latin typeface="Menlo-Regular"/>
              </a:rPr>
              <a:t>NSString *auth = [NSString stringWithFormat:@"BASIC %@", base64Str];</a:t>
            </a:r>
          </a:p>
          <a:p>
            <a:pPr marL="0" indent="0">
              <a:buNone/>
            </a:pPr>
            <a:endParaRPr lang="en-US" altLang="zh-CN" sz="1400">
              <a:solidFill>
                <a:schemeClr val="tx1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>
                <a:solidFill>
                  <a:schemeClr val="tx1"/>
                </a:solidFill>
                <a:latin typeface="Menlo-Regular"/>
              </a:rPr>
              <a:t>[requestM setValue:auth forHTTPHeaderField:@"</a:t>
            </a:r>
            <a:r>
              <a:rPr lang="en-US" altLang="zh-CN" sz="1400">
                <a:solidFill>
                  <a:srgbClr val="FF0000"/>
                </a:solidFill>
                <a:latin typeface="Menlo-Regular"/>
              </a:rPr>
              <a:t>Authorization</a:t>
            </a:r>
            <a:r>
              <a:rPr lang="en-US" altLang="zh-CN" sz="1400">
                <a:solidFill>
                  <a:schemeClr val="tx1"/>
                </a:solidFill>
                <a:latin typeface="Menlo-Regular"/>
              </a:rPr>
              <a:t>"];</a:t>
            </a:r>
          </a:p>
          <a:p>
            <a:pPr marL="0" indent="0">
              <a:buNone/>
            </a:pPr>
            <a:endParaRPr kumimoji="1" lang="zh-CN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792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URLSession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1600"/>
              <a:t>NSURLSession</a:t>
            </a:r>
            <a:r>
              <a:rPr kumimoji="1" lang="zh-CN" altLang="en-US" sz="1600"/>
              <a:t>是</a:t>
            </a:r>
            <a:r>
              <a:rPr kumimoji="1" lang="en-US" altLang="zh-CN" sz="1600">
                <a:solidFill>
                  <a:srgbClr val="FF0000"/>
                </a:solidFill>
              </a:rPr>
              <a:t>iOS7</a:t>
            </a:r>
            <a:r>
              <a:rPr kumimoji="1" lang="zh-CN" altLang="en-US" sz="1600">
                <a:solidFill>
                  <a:srgbClr val="FF0000"/>
                </a:solidFill>
              </a:rPr>
              <a:t>中新的网络接口</a:t>
            </a:r>
            <a:r>
              <a:rPr kumimoji="1" lang="zh-CN" altLang="en-US" sz="1600"/>
              <a:t>，</a:t>
            </a:r>
            <a:r>
              <a:rPr kumimoji="1" lang="zh-CN" altLang="en-US" sz="1600">
                <a:solidFill>
                  <a:srgbClr val="FF0000"/>
                </a:solidFill>
              </a:rPr>
              <a:t>与</a:t>
            </a:r>
            <a:r>
              <a:rPr kumimoji="1" lang="en-US" altLang="zh-CN" sz="1600">
                <a:solidFill>
                  <a:srgbClr val="FF0000"/>
                </a:solidFill>
              </a:rPr>
              <a:t>NSURLConnection</a:t>
            </a:r>
            <a:r>
              <a:rPr kumimoji="1" lang="zh-CN" altLang="en-US" sz="1600">
                <a:solidFill>
                  <a:srgbClr val="FF0000"/>
                </a:solidFill>
              </a:rPr>
              <a:t>是并列的</a:t>
            </a:r>
            <a:r>
              <a:rPr kumimoji="1" lang="zh-CN" altLang="en-US" sz="1600"/>
              <a:t>。</a:t>
            </a:r>
            <a:endParaRPr kumimoji="1" lang="en-US" altLang="zh-CN" sz="1600"/>
          </a:p>
          <a:p>
            <a:r>
              <a:rPr kumimoji="1" lang="zh-CN" altLang="en-US" sz="1600"/>
              <a:t>当程序</a:t>
            </a:r>
            <a:r>
              <a:rPr kumimoji="1" lang="zh-CN" altLang="en-US" sz="1600">
                <a:solidFill>
                  <a:srgbClr val="FF0000"/>
                </a:solidFill>
              </a:rPr>
              <a:t>在前台时</a:t>
            </a:r>
            <a:r>
              <a:rPr kumimoji="1" lang="zh-CN" altLang="en-US" sz="1600"/>
              <a:t>，</a:t>
            </a:r>
            <a:r>
              <a:rPr kumimoji="1" lang="en-US" altLang="zh-CN" sz="1600"/>
              <a:t>NSURLSession</a:t>
            </a:r>
            <a:r>
              <a:rPr kumimoji="1" lang="zh-CN" altLang="en-US" sz="1600"/>
              <a:t>与</a:t>
            </a:r>
            <a:r>
              <a:rPr kumimoji="1" lang="en-US" altLang="zh-CN" sz="1600"/>
              <a:t>NSURLConnection</a:t>
            </a:r>
            <a:r>
              <a:rPr kumimoji="1" lang="zh-CN" altLang="en-US" sz="1600"/>
              <a:t>大部分可以互相替代</a:t>
            </a:r>
            <a:endParaRPr kumimoji="1" lang="en-US" altLang="zh-CN" sz="1600"/>
          </a:p>
          <a:p>
            <a:r>
              <a:rPr kumimoji="1" lang="en-US" altLang="zh-CN" sz="1600">
                <a:solidFill>
                  <a:srgbClr val="FF0000"/>
                </a:solidFill>
              </a:rPr>
              <a:t>NSURLSession</a:t>
            </a:r>
            <a:r>
              <a:rPr kumimoji="1" lang="zh-CN" altLang="en-US" sz="1600">
                <a:solidFill>
                  <a:srgbClr val="FF0000"/>
                </a:solidFill>
              </a:rPr>
              <a:t>支持后台网络操作</a:t>
            </a:r>
            <a:r>
              <a:rPr kumimoji="1" lang="zh-CN" altLang="en-US" sz="1600"/>
              <a:t>，除非用户强行关闭</a:t>
            </a:r>
          </a:p>
          <a:p>
            <a:endParaRPr kumimoji="1" lang="zh-CN" altLang="en-US" sz="1600"/>
          </a:p>
          <a:p>
            <a:r>
              <a:rPr kumimoji="1" lang="en-US" altLang="zh-CN" sz="1600"/>
              <a:t>NSURLSession</a:t>
            </a:r>
            <a:r>
              <a:rPr kumimoji="1" lang="zh-CN" altLang="en-US" sz="1600"/>
              <a:t>提供的功能：</a:t>
            </a:r>
          </a:p>
          <a:p>
            <a:pPr lvl="1">
              <a:buFont typeface="Wingdings" charset="2"/>
              <a:buChar char="p"/>
            </a:pPr>
            <a:r>
              <a:rPr kumimoji="1" lang="zh-CN" altLang="en-US" sz="1400"/>
              <a:t>通过</a:t>
            </a:r>
            <a:r>
              <a:rPr kumimoji="1" lang="en-US" altLang="zh-CN" sz="1400"/>
              <a:t>URL</a:t>
            </a:r>
            <a:r>
              <a:rPr kumimoji="1" lang="zh-CN" altLang="en-US" sz="1400"/>
              <a:t>将数据下载到内存</a:t>
            </a:r>
          </a:p>
          <a:p>
            <a:pPr lvl="1">
              <a:buFont typeface="Wingdings" charset="2"/>
              <a:buChar char="p"/>
            </a:pPr>
            <a:r>
              <a:rPr kumimoji="1" lang="zh-CN" altLang="en-US" sz="1400"/>
              <a:t>通过</a:t>
            </a:r>
            <a:r>
              <a:rPr kumimoji="1" lang="en-US" altLang="zh-CN" sz="1400"/>
              <a:t>URL</a:t>
            </a:r>
            <a:r>
              <a:rPr kumimoji="1" lang="zh-CN" altLang="en-US" sz="1400"/>
              <a:t>将数据下载到文件系统</a:t>
            </a:r>
          </a:p>
          <a:p>
            <a:pPr lvl="1">
              <a:buFont typeface="Wingdings" charset="2"/>
              <a:buChar char="p"/>
            </a:pPr>
            <a:r>
              <a:rPr kumimoji="1" lang="zh-CN" altLang="en-US" sz="1400"/>
              <a:t>将数据上传到指定</a:t>
            </a:r>
            <a:r>
              <a:rPr kumimoji="1" lang="en-US" altLang="zh-CN" sz="1400"/>
              <a:t>URL</a:t>
            </a:r>
          </a:p>
          <a:p>
            <a:pPr lvl="1">
              <a:buFont typeface="Wingdings" charset="2"/>
              <a:buChar char="p"/>
            </a:pPr>
            <a:r>
              <a:rPr kumimoji="1" lang="zh-CN" altLang="en-US" sz="1400"/>
              <a:t>在后台完成上述功能</a:t>
            </a:r>
            <a:endParaRPr kumimoji="1" lang="en-US" altLang="zh-CN" sz="1400"/>
          </a:p>
          <a:p>
            <a:pPr lvl="1">
              <a:buFont typeface="Wingdings" charset="2"/>
              <a:buChar char="p"/>
            </a:pPr>
            <a:endParaRPr kumimoji="1" lang="en-US" altLang="zh-CN" sz="1400"/>
          </a:p>
          <a:p>
            <a:pPr>
              <a:buFont typeface="Wingdings" charset="2"/>
              <a:buChar char="p"/>
            </a:pPr>
            <a:r>
              <a:rPr kumimoji="1" lang="zh-CN" altLang="en-US" sz="1600">
                <a:solidFill>
                  <a:srgbClr val="FF0000"/>
                </a:solidFill>
              </a:rPr>
              <a:t>对于小型数据，例如用户登录、下载小图像、</a:t>
            </a:r>
            <a:r>
              <a:rPr kumimoji="1" lang="en-US" altLang="zh-CN" sz="1600">
                <a:solidFill>
                  <a:srgbClr val="FF0000"/>
                </a:solidFill>
              </a:rPr>
              <a:t>JSON</a:t>
            </a:r>
            <a:r>
              <a:rPr kumimoji="1" lang="zh-CN" altLang="en-US" sz="1600">
                <a:solidFill>
                  <a:srgbClr val="FF0000"/>
                </a:solidFill>
              </a:rPr>
              <a:t> </a:t>
            </a:r>
            <a:r>
              <a:rPr kumimoji="1" lang="en-US" altLang="zh-CN" sz="1600">
                <a:solidFill>
                  <a:srgbClr val="FF0000"/>
                </a:solidFill>
              </a:rPr>
              <a:t>&amp;</a:t>
            </a:r>
            <a:r>
              <a:rPr kumimoji="1" lang="zh-CN" altLang="en-US" sz="1600">
                <a:solidFill>
                  <a:srgbClr val="FF0000"/>
                </a:solidFill>
              </a:rPr>
              <a:t> </a:t>
            </a:r>
            <a:r>
              <a:rPr kumimoji="1" lang="en-US" altLang="zh-CN" sz="1600">
                <a:solidFill>
                  <a:srgbClr val="FF0000"/>
                </a:solidFill>
              </a:rPr>
              <a:t>XML</a:t>
            </a:r>
            <a:r>
              <a:rPr kumimoji="1" lang="zh-CN" altLang="en-US" sz="1600">
                <a:solidFill>
                  <a:srgbClr val="FF0000"/>
                </a:solidFill>
              </a:rPr>
              <a:t>仍然使用</a:t>
            </a:r>
            <a:r>
              <a:rPr kumimoji="1" lang="en-US" altLang="zh-CN" sz="1600">
                <a:solidFill>
                  <a:srgbClr val="FF0000"/>
                </a:solidFill>
              </a:rPr>
              <a:t>NSURLConnection</a:t>
            </a:r>
            <a:r>
              <a:rPr kumimoji="1" lang="zh-CN" altLang="en-US" sz="1600">
                <a:solidFill>
                  <a:srgbClr val="FF0000"/>
                </a:solidFill>
              </a:rPr>
              <a:t>的异步或同步方法即可</a:t>
            </a:r>
          </a:p>
          <a:p>
            <a:endParaRPr kumimoji="1"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176427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2761" y="1076474"/>
            <a:ext cx="2467879" cy="61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latin typeface="Eurostile"/>
                <a:ea typeface="华文细黑"/>
                <a:cs typeface="Eurostile"/>
              </a:rPr>
              <a:t>URL</a:t>
            </a:r>
            <a:endParaRPr kumimoji="1" lang="zh-CN" altLang="en-US">
              <a:latin typeface="Eurostile"/>
              <a:ea typeface="华文细黑"/>
              <a:cs typeface="Eurostile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2762" y="2196362"/>
            <a:ext cx="2467878" cy="5805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latin typeface="Eurostile"/>
                <a:ea typeface="华文细黑"/>
                <a:cs typeface="Eurostile"/>
              </a:rPr>
              <a:t>URLRequest</a:t>
            </a:r>
            <a:endParaRPr kumimoji="1" lang="zh-CN" altLang="en-US">
              <a:latin typeface="Eurostile"/>
              <a:ea typeface="华文细黑"/>
              <a:cs typeface="Eurostile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2762" y="3284822"/>
            <a:ext cx="2467878" cy="5805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latin typeface="Eurostile"/>
                <a:ea typeface="华文细黑"/>
                <a:cs typeface="Eurostile"/>
              </a:rPr>
              <a:t>URLConnection</a:t>
            </a:r>
          </a:p>
          <a:p>
            <a:pPr algn="ctr"/>
            <a:r>
              <a:rPr kumimoji="1" lang="zh-CN" altLang="en-US">
                <a:solidFill>
                  <a:srgbClr val="FFFF00"/>
                </a:solidFill>
                <a:latin typeface="Eurostile"/>
                <a:ea typeface="华文细黑"/>
                <a:cs typeface="Eurostile"/>
              </a:rPr>
              <a:t>简单网络数据访问</a:t>
            </a:r>
          </a:p>
        </p:txBody>
      </p:sp>
      <p:sp>
        <p:nvSpPr>
          <p:cNvPr id="7" name="矩形 6"/>
          <p:cNvSpPr/>
          <p:nvPr/>
        </p:nvSpPr>
        <p:spPr>
          <a:xfrm>
            <a:off x="3010632" y="3254586"/>
            <a:ext cx="2107382" cy="61080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latin typeface="Eurostile"/>
                <a:ea typeface="华文细黑"/>
                <a:cs typeface="Eurostile"/>
              </a:rPr>
              <a:t>URLSession</a:t>
            </a:r>
          </a:p>
        </p:txBody>
      </p:sp>
      <p:cxnSp>
        <p:nvCxnSpPr>
          <p:cNvPr id="9" name="直线箭头连接符 8"/>
          <p:cNvCxnSpPr>
            <a:stCxn id="4" idx="2"/>
            <a:endCxn id="5" idx="0"/>
          </p:cNvCxnSpPr>
          <p:nvPr/>
        </p:nvCxnSpPr>
        <p:spPr>
          <a:xfrm>
            <a:off x="1456701" y="1688474"/>
            <a:ext cx="0" cy="5078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>
            <a:stCxn id="5" idx="2"/>
            <a:endCxn id="6" idx="0"/>
          </p:cNvCxnSpPr>
          <p:nvPr/>
        </p:nvCxnSpPr>
        <p:spPr>
          <a:xfrm>
            <a:off x="1456701" y="2776934"/>
            <a:ext cx="0" cy="5078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5695283" y="1360714"/>
            <a:ext cx="3213278" cy="612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latin typeface="Eurostile"/>
                <a:ea typeface="华文细黑"/>
                <a:cs typeface="Eurostile"/>
              </a:rPr>
              <a:t>URLSessionConfigration</a:t>
            </a:r>
            <a:endParaRPr kumimoji="1" lang="zh-CN" altLang="en-US">
              <a:latin typeface="Eurostile"/>
              <a:ea typeface="华文细黑"/>
              <a:cs typeface="Eurostile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456701" y="4656438"/>
            <a:ext cx="2123999" cy="612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latin typeface="Eurostile"/>
                <a:ea typeface="华文细黑"/>
                <a:cs typeface="Eurostile"/>
              </a:rPr>
              <a:t>DataTask</a:t>
            </a:r>
            <a:endParaRPr kumimoji="1" lang="zh-CN" altLang="en-US">
              <a:latin typeface="Eurostile"/>
              <a:ea typeface="华文细黑"/>
              <a:cs typeface="Eurostile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547946" y="4656438"/>
            <a:ext cx="2123999" cy="612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latin typeface="Eurostile"/>
                <a:ea typeface="华文细黑"/>
                <a:cs typeface="Eurostile"/>
              </a:rPr>
              <a:t>DownloadTask</a:t>
            </a:r>
            <a:endParaRPr kumimoji="1" lang="zh-CN" altLang="en-US">
              <a:latin typeface="Eurostile"/>
              <a:ea typeface="华文细黑"/>
              <a:cs typeface="Eurostile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456700" y="5606143"/>
            <a:ext cx="2123999" cy="612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latin typeface="Eurostile"/>
                <a:ea typeface="华文细黑"/>
                <a:cs typeface="Eurostile"/>
              </a:rPr>
              <a:t>UploadTask</a:t>
            </a:r>
            <a:endParaRPr kumimoji="1" lang="zh-CN" altLang="en-US">
              <a:latin typeface="Eurostile"/>
              <a:ea typeface="华文细黑"/>
              <a:cs typeface="Eurostile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393017" y="2124893"/>
            <a:ext cx="4087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latin typeface="Eurostile"/>
                <a:ea typeface="华文细黑"/>
                <a:cs typeface="Eurostile"/>
              </a:rPr>
              <a:t>所有任务都是由</a:t>
            </a:r>
            <a:r>
              <a:rPr kumimoji="1" lang="en-US" altLang="zh-CN">
                <a:latin typeface="Eurostile"/>
                <a:ea typeface="华文细黑"/>
                <a:cs typeface="Eurostile"/>
              </a:rPr>
              <a:t>Session</a:t>
            </a:r>
            <a:r>
              <a:rPr kumimoji="1" lang="zh-CN" altLang="en-US">
                <a:latin typeface="Eurostile"/>
                <a:ea typeface="华文细黑"/>
                <a:cs typeface="Eurostile"/>
              </a:rPr>
              <a:t>发起的</a:t>
            </a:r>
            <a:endParaRPr kumimoji="1" lang="en-US" altLang="zh-CN">
              <a:latin typeface="Eurostile"/>
              <a:ea typeface="华文细黑"/>
              <a:cs typeface="Eurostile"/>
            </a:endParaRPr>
          </a:p>
          <a:p>
            <a:r>
              <a:rPr kumimoji="1" lang="zh-CN" altLang="en-US">
                <a:latin typeface="Eurostile"/>
                <a:ea typeface="华文细黑"/>
                <a:cs typeface="Eurostile"/>
              </a:rPr>
              <a:t>所有任务默认是</a:t>
            </a:r>
            <a:r>
              <a:rPr kumimoji="1" lang="zh-CN" altLang="en-US">
                <a:solidFill>
                  <a:srgbClr val="FF0000"/>
                </a:solidFill>
                <a:latin typeface="Eurostile"/>
                <a:ea typeface="华文细黑"/>
                <a:cs typeface="Eurostile"/>
              </a:rPr>
              <a:t>挂起</a:t>
            </a:r>
            <a:r>
              <a:rPr kumimoji="1" lang="zh-CN" altLang="en-US">
                <a:latin typeface="Eurostile"/>
                <a:ea typeface="华文细黑"/>
                <a:cs typeface="Eurostile"/>
              </a:rPr>
              <a:t>的，需要</a:t>
            </a:r>
            <a:r>
              <a:rPr kumimoji="1" lang="en-US" altLang="zh-CN">
                <a:solidFill>
                  <a:srgbClr val="FF0000"/>
                </a:solidFill>
                <a:latin typeface="Eurostile"/>
                <a:ea typeface="华文细黑"/>
                <a:cs typeface="Eurostile"/>
              </a:rPr>
              <a:t>Resume</a:t>
            </a:r>
            <a:endParaRPr kumimoji="1" lang="zh-CN" altLang="en-US">
              <a:solidFill>
                <a:srgbClr val="FF0000"/>
              </a:solidFill>
              <a:latin typeface="Eurostile"/>
              <a:ea typeface="华文细黑"/>
              <a:cs typeface="Eurostile"/>
            </a:endParaRPr>
          </a:p>
        </p:txBody>
      </p:sp>
      <p:cxnSp>
        <p:nvCxnSpPr>
          <p:cNvPr id="45" name="肘形连接符 44"/>
          <p:cNvCxnSpPr>
            <a:stCxn id="5" idx="3"/>
            <a:endCxn id="7" idx="1"/>
          </p:cNvCxnSpPr>
          <p:nvPr/>
        </p:nvCxnSpPr>
        <p:spPr>
          <a:xfrm>
            <a:off x="2690640" y="2486648"/>
            <a:ext cx="319992" cy="107334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5695283" y="2928618"/>
            <a:ext cx="3213278" cy="126274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kumimoji="1" lang="zh-CN" altLang="en-US">
                <a:latin typeface="Eurostile"/>
                <a:ea typeface="华文细黑"/>
                <a:cs typeface="Eurostile"/>
              </a:rPr>
              <a:t>下载</a:t>
            </a:r>
            <a:r>
              <a:rPr kumimoji="1" lang="en-US" altLang="zh-CN">
                <a:latin typeface="Eurostile"/>
                <a:ea typeface="华文细黑"/>
                <a:cs typeface="Eurostile"/>
              </a:rPr>
              <a:t>/</a:t>
            </a:r>
            <a:r>
              <a:rPr kumimoji="1" lang="zh-CN" altLang="en-US">
                <a:latin typeface="Eurostile"/>
                <a:ea typeface="华文细黑"/>
                <a:cs typeface="Eurostile"/>
              </a:rPr>
              <a:t>断点续传</a:t>
            </a:r>
            <a:r>
              <a:rPr kumimoji="1" lang="en-US" altLang="zh-CN">
                <a:latin typeface="Eurostile"/>
                <a:ea typeface="华文细黑"/>
                <a:cs typeface="Eurostile"/>
              </a:rPr>
              <a:t>/</a:t>
            </a:r>
            <a:r>
              <a:rPr kumimoji="1" lang="zh-CN" altLang="en-US">
                <a:latin typeface="Eurostile"/>
                <a:ea typeface="华文细黑"/>
                <a:cs typeface="Eurostile"/>
              </a:rPr>
              <a:t>后台下载</a:t>
            </a:r>
            <a:endParaRPr kumimoji="1" lang="en-US" altLang="zh-CN">
              <a:latin typeface="Eurostile"/>
              <a:ea typeface="华文细黑"/>
              <a:cs typeface="Eurostile"/>
            </a:endParaRPr>
          </a:p>
          <a:p>
            <a:pPr marL="285750" indent="-285750">
              <a:buFont typeface="Arial"/>
              <a:buChar char="•"/>
            </a:pPr>
            <a:r>
              <a:rPr kumimoji="1" lang="zh-CN" altLang="en-US">
                <a:latin typeface="Eurostile"/>
                <a:ea typeface="华文细黑"/>
                <a:cs typeface="Eurostile"/>
              </a:rPr>
              <a:t>上传</a:t>
            </a:r>
            <a:r>
              <a:rPr kumimoji="1" lang="en-US" altLang="zh-CN">
                <a:latin typeface="Eurostile"/>
                <a:ea typeface="华文细黑"/>
                <a:cs typeface="Eurostile"/>
              </a:rPr>
              <a:t>/</a:t>
            </a:r>
            <a:r>
              <a:rPr kumimoji="1" lang="zh-CN" altLang="en-US">
                <a:latin typeface="Eurostile"/>
                <a:ea typeface="华文细黑"/>
                <a:cs typeface="Eurostile"/>
              </a:rPr>
              <a:t>后台上传</a:t>
            </a:r>
            <a:endParaRPr kumimoji="1" lang="en-US" altLang="zh-CN">
              <a:latin typeface="Eurostile"/>
              <a:ea typeface="华文细黑"/>
              <a:cs typeface="Eurostile"/>
            </a:endParaRPr>
          </a:p>
          <a:p>
            <a:pPr marL="285750" indent="-285750">
              <a:buFont typeface="Arial"/>
              <a:buChar char="•"/>
            </a:pPr>
            <a:r>
              <a:rPr kumimoji="1" lang="zh-CN" altLang="en-US">
                <a:latin typeface="Eurostile"/>
                <a:ea typeface="华文细黑"/>
                <a:cs typeface="Eurostile"/>
              </a:rPr>
              <a:t>下载</a:t>
            </a:r>
            <a:r>
              <a:rPr kumimoji="1" lang="en-US" altLang="zh-CN">
                <a:latin typeface="Eurostile"/>
                <a:ea typeface="华文细黑"/>
                <a:cs typeface="Eurostile"/>
              </a:rPr>
              <a:t>/</a:t>
            </a:r>
            <a:r>
              <a:rPr kumimoji="1" lang="zh-CN" altLang="en-US">
                <a:latin typeface="Eurostile"/>
                <a:ea typeface="华文细黑"/>
                <a:cs typeface="Eurostile"/>
              </a:rPr>
              <a:t>上传进度跟进</a:t>
            </a:r>
          </a:p>
        </p:txBody>
      </p:sp>
      <p:cxnSp>
        <p:nvCxnSpPr>
          <p:cNvPr id="73" name="直线箭头连接符 72"/>
          <p:cNvCxnSpPr>
            <a:stCxn id="7" idx="3"/>
            <a:endCxn id="46" idx="1"/>
          </p:cNvCxnSpPr>
          <p:nvPr/>
        </p:nvCxnSpPr>
        <p:spPr>
          <a:xfrm>
            <a:off x="5118014" y="3559990"/>
            <a:ext cx="57726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肘形连接符 86"/>
          <p:cNvCxnSpPr>
            <a:stCxn id="20" idx="1"/>
            <a:endCxn id="7" idx="0"/>
          </p:cNvCxnSpPr>
          <p:nvPr/>
        </p:nvCxnSpPr>
        <p:spPr>
          <a:xfrm rot="10800000" flipV="1">
            <a:off x="4064323" y="1666714"/>
            <a:ext cx="1630960" cy="158787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肘形连接符 91"/>
          <p:cNvCxnSpPr>
            <a:stCxn id="7" idx="2"/>
            <a:endCxn id="23" idx="0"/>
          </p:cNvCxnSpPr>
          <p:nvPr/>
        </p:nvCxnSpPr>
        <p:spPr>
          <a:xfrm rot="5400000">
            <a:off x="2895990" y="3488105"/>
            <a:ext cx="791044" cy="154562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直线箭头连接符 93"/>
          <p:cNvCxnSpPr>
            <a:stCxn id="23" idx="2"/>
            <a:endCxn id="25" idx="0"/>
          </p:cNvCxnSpPr>
          <p:nvPr/>
        </p:nvCxnSpPr>
        <p:spPr>
          <a:xfrm flipH="1">
            <a:off x="2518700" y="5268438"/>
            <a:ext cx="1" cy="33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肘形连接符 95"/>
          <p:cNvCxnSpPr>
            <a:stCxn id="7" idx="2"/>
            <a:endCxn id="24" idx="0"/>
          </p:cNvCxnSpPr>
          <p:nvPr/>
        </p:nvCxnSpPr>
        <p:spPr>
          <a:xfrm rot="16200000" flipH="1">
            <a:off x="4441612" y="3488104"/>
            <a:ext cx="791044" cy="154562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047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20" grpId="0" animBg="1"/>
      <p:bldP spid="23" grpId="0" animBg="1"/>
      <p:bldP spid="24" grpId="0" animBg="1"/>
      <p:bldP spid="25" grpId="0" animBg="1"/>
      <p:bldP spid="32" grpId="0"/>
      <p:bldP spid="4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14827" y="1260350"/>
            <a:ext cx="5564438" cy="785295"/>
          </a:xfrm>
          <a:prstGeom prst="rect">
            <a:avLst/>
          </a:prstGeom>
          <a:solidFill>
            <a:srgbClr val="E46C0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211768" y="3790745"/>
            <a:ext cx="2854500" cy="16190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211768" y="3790745"/>
            <a:ext cx="697979" cy="7852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972331" y="3790745"/>
            <a:ext cx="697979" cy="7852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670310" y="3790745"/>
            <a:ext cx="697979" cy="7852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368289" y="3814983"/>
            <a:ext cx="697979" cy="7852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211768" y="4624515"/>
            <a:ext cx="697979" cy="785295"/>
          </a:xfrm>
          <a:prstGeom prst="rect">
            <a:avLst/>
          </a:prstGeom>
          <a:solidFill>
            <a:srgbClr val="77933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972331" y="4624515"/>
            <a:ext cx="697979" cy="785295"/>
          </a:xfrm>
          <a:prstGeom prst="rect">
            <a:avLst/>
          </a:prstGeom>
          <a:solidFill>
            <a:srgbClr val="77933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670310" y="4624515"/>
            <a:ext cx="697979" cy="785295"/>
          </a:xfrm>
          <a:prstGeom prst="rect">
            <a:avLst/>
          </a:prstGeom>
          <a:solidFill>
            <a:srgbClr val="77933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368289" y="4624515"/>
            <a:ext cx="697979" cy="785295"/>
          </a:xfrm>
          <a:prstGeom prst="rect">
            <a:avLst/>
          </a:prstGeom>
          <a:solidFill>
            <a:srgbClr val="77933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6" name="直线连接符 15"/>
          <p:cNvCxnSpPr>
            <a:stCxn id="3" idx="1"/>
            <a:endCxn id="3" idx="3"/>
          </p:cNvCxnSpPr>
          <p:nvPr/>
        </p:nvCxnSpPr>
        <p:spPr>
          <a:xfrm>
            <a:off x="1211768" y="4600278"/>
            <a:ext cx="28545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089425" y="3790745"/>
            <a:ext cx="38207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zh-CN" altLang="en-US"/>
              <a:t>在本地新建一个与服务器上文件大小相同的空文件</a:t>
            </a:r>
            <a:r>
              <a:rPr kumimoji="1" lang="en-US" altLang="zh-CN"/>
              <a:t>(HEAD)</a:t>
            </a:r>
          </a:p>
          <a:p>
            <a:pPr marL="342900" indent="-342900">
              <a:buAutoNum type="arabicPeriod"/>
            </a:pPr>
            <a:r>
              <a:rPr kumimoji="1" lang="zh-CN" altLang="en-US"/>
              <a:t>新建多个线程下载（</a:t>
            </a:r>
            <a:r>
              <a:rPr kumimoji="1" lang="en-US" altLang="zh-CN"/>
              <a:t>2</a:t>
            </a:r>
            <a:r>
              <a:rPr kumimoji="1" lang="zh-CN" altLang="en-US"/>
              <a:t>）</a:t>
            </a:r>
            <a:endParaRPr kumimoji="1" lang="en-US" altLang="zh-CN"/>
          </a:p>
          <a:p>
            <a:pPr marL="342900" indent="-342900">
              <a:buAutoNum type="arabicPeriod"/>
            </a:pPr>
            <a:r>
              <a:rPr kumimoji="1" lang="zh-CN" altLang="en-US"/>
              <a:t>每一个线程当前要下载的偏移位置是能够计算出来的</a:t>
            </a:r>
          </a:p>
        </p:txBody>
      </p:sp>
      <p:cxnSp>
        <p:nvCxnSpPr>
          <p:cNvPr id="19" name="直线箭头连接符 18"/>
          <p:cNvCxnSpPr/>
          <p:nvPr/>
        </p:nvCxnSpPr>
        <p:spPr>
          <a:xfrm>
            <a:off x="3368289" y="2805713"/>
            <a:ext cx="0" cy="985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/>
          <p:cNvCxnSpPr/>
          <p:nvPr/>
        </p:nvCxnSpPr>
        <p:spPr>
          <a:xfrm>
            <a:off x="2670310" y="3790745"/>
            <a:ext cx="0" cy="7852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/>
          <p:cNvCxnSpPr/>
          <p:nvPr/>
        </p:nvCxnSpPr>
        <p:spPr>
          <a:xfrm>
            <a:off x="3368289" y="3790745"/>
            <a:ext cx="0" cy="8337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0044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14825" y="1260350"/>
            <a:ext cx="5680769" cy="785295"/>
          </a:xfrm>
          <a:prstGeom prst="rect">
            <a:avLst/>
          </a:prstGeom>
          <a:solidFill>
            <a:srgbClr val="E46C0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211768" y="3790745"/>
            <a:ext cx="2854500" cy="16190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114825" y="1260350"/>
            <a:ext cx="697979" cy="7852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812804" y="1260350"/>
            <a:ext cx="697979" cy="7852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510783" y="1260350"/>
            <a:ext cx="697979" cy="7852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208762" y="1260350"/>
            <a:ext cx="697979" cy="7852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906741" y="1260350"/>
            <a:ext cx="697979" cy="785295"/>
          </a:xfrm>
          <a:prstGeom prst="rect">
            <a:avLst/>
          </a:prstGeom>
          <a:solidFill>
            <a:srgbClr val="77933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604720" y="1260350"/>
            <a:ext cx="697979" cy="785295"/>
          </a:xfrm>
          <a:prstGeom prst="rect">
            <a:avLst/>
          </a:prstGeom>
          <a:solidFill>
            <a:srgbClr val="77933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302699" y="1260350"/>
            <a:ext cx="697979" cy="785295"/>
          </a:xfrm>
          <a:prstGeom prst="rect">
            <a:avLst/>
          </a:prstGeom>
          <a:solidFill>
            <a:srgbClr val="77933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000678" y="1260350"/>
            <a:ext cx="697979" cy="785295"/>
          </a:xfrm>
          <a:prstGeom prst="rect">
            <a:avLst/>
          </a:prstGeom>
          <a:solidFill>
            <a:srgbClr val="77933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6" name="直线连接符 15"/>
          <p:cNvCxnSpPr>
            <a:stCxn id="3" idx="1"/>
            <a:endCxn id="3" idx="3"/>
          </p:cNvCxnSpPr>
          <p:nvPr/>
        </p:nvCxnSpPr>
        <p:spPr>
          <a:xfrm>
            <a:off x="1211768" y="4600278"/>
            <a:ext cx="28545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089425" y="3790745"/>
            <a:ext cx="38207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zh-CN" altLang="en-US"/>
              <a:t>在本地新建一个与服务器上文件大小相同的空文件</a:t>
            </a:r>
            <a:r>
              <a:rPr kumimoji="1" lang="en-US" altLang="zh-CN"/>
              <a:t>(HEAD)</a:t>
            </a:r>
          </a:p>
          <a:p>
            <a:pPr marL="342900" indent="-342900">
              <a:buAutoNum type="arabicPeriod"/>
            </a:pPr>
            <a:r>
              <a:rPr kumimoji="1" lang="zh-CN" altLang="en-US"/>
              <a:t>新建多个线程下载（</a:t>
            </a:r>
            <a:r>
              <a:rPr kumimoji="1" lang="en-US" altLang="zh-CN"/>
              <a:t>2</a:t>
            </a:r>
            <a:r>
              <a:rPr kumimoji="1" lang="zh-CN" altLang="en-US"/>
              <a:t>）</a:t>
            </a:r>
            <a:endParaRPr kumimoji="1" lang="en-US" altLang="zh-CN"/>
          </a:p>
          <a:p>
            <a:pPr marL="342900" indent="-342900">
              <a:buAutoNum type="arabicPeriod"/>
            </a:pPr>
            <a:r>
              <a:rPr kumimoji="1" lang="zh-CN" altLang="en-US"/>
              <a:t>每一个线程当前要下载的偏移位置是能够计算出来的</a:t>
            </a:r>
          </a:p>
        </p:txBody>
      </p:sp>
      <p:cxnSp>
        <p:nvCxnSpPr>
          <p:cNvPr id="19" name="直线箭头连接符 18"/>
          <p:cNvCxnSpPr/>
          <p:nvPr/>
        </p:nvCxnSpPr>
        <p:spPr>
          <a:xfrm>
            <a:off x="1211768" y="2805713"/>
            <a:ext cx="0" cy="985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/>
          <p:cNvCxnSpPr/>
          <p:nvPr/>
        </p:nvCxnSpPr>
        <p:spPr>
          <a:xfrm>
            <a:off x="2670310" y="3790745"/>
            <a:ext cx="0" cy="7852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/>
          <p:cNvCxnSpPr/>
          <p:nvPr/>
        </p:nvCxnSpPr>
        <p:spPr>
          <a:xfrm>
            <a:off x="3368289" y="3790745"/>
            <a:ext cx="0" cy="8337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211768" y="2336495"/>
            <a:ext cx="64171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服务器是一个被动的程序，等待所有用户访问并且提供服务的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只要是网络操作就有可能出错！</a:t>
            </a:r>
          </a:p>
        </p:txBody>
      </p:sp>
    </p:spTree>
    <p:extLst>
      <p:ext uri="{BB962C8B-B14F-4D97-AF65-F5344CB8AC3E}">
        <p14:creationId xmlns:p14="http://schemas.microsoft.com/office/powerpoint/2010/main" val="411228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92898" y="688345"/>
            <a:ext cx="5118507" cy="7659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Session</a:t>
            </a:r>
            <a:r>
              <a:rPr kumimoji="1" lang="zh-CN" altLang="en-US"/>
              <a:t>（全局）</a:t>
            </a:r>
            <a:endParaRPr kumimoji="1" lang="en-US" altLang="zh-CN"/>
          </a:p>
          <a:p>
            <a:pPr algn="ctr"/>
            <a:r>
              <a:rPr kumimoji="1" lang="zh-CN" altLang="en-US"/>
              <a:t>为所有应用程序服务的</a:t>
            </a:r>
          </a:p>
        </p:txBody>
      </p:sp>
      <p:sp>
        <p:nvSpPr>
          <p:cNvPr id="3" name="矩形 2"/>
          <p:cNvSpPr/>
          <p:nvPr/>
        </p:nvSpPr>
        <p:spPr>
          <a:xfrm>
            <a:off x="1560757" y="3655015"/>
            <a:ext cx="1648004" cy="5913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App</a:t>
            </a:r>
            <a:r>
              <a:rPr kumimoji="1" lang="zh-CN" altLang="en-US"/>
              <a:t>1</a:t>
            </a:r>
            <a:endParaRPr kumimoji="1"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4860032" y="3645024"/>
            <a:ext cx="1648004" cy="5913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微博</a:t>
            </a:r>
            <a:endParaRPr kumimoji="1" lang="en-US" altLang="zh-CN"/>
          </a:p>
        </p:txBody>
      </p:sp>
      <p:cxnSp>
        <p:nvCxnSpPr>
          <p:cNvPr id="6" name="直线箭头连接符 5"/>
          <p:cNvCxnSpPr>
            <a:endCxn id="3" idx="0"/>
          </p:cNvCxnSpPr>
          <p:nvPr/>
        </p:nvCxnSpPr>
        <p:spPr>
          <a:xfrm>
            <a:off x="2384759" y="2578870"/>
            <a:ext cx="0" cy="10761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678590" y="383968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代理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929134" y="4760245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代理的特点是</a:t>
            </a:r>
            <a:r>
              <a:rPr kumimoji="1" lang="zh-CN" altLang="en-US">
                <a:solidFill>
                  <a:srgbClr val="FF0000"/>
                </a:solidFill>
              </a:rPr>
              <a:t>一对一</a:t>
            </a:r>
          </a:p>
        </p:txBody>
      </p:sp>
      <p:cxnSp>
        <p:nvCxnSpPr>
          <p:cNvPr id="11" name="直线箭头连接符 10"/>
          <p:cNvCxnSpPr>
            <a:endCxn id="4" idx="0"/>
          </p:cNvCxnSpPr>
          <p:nvPr/>
        </p:nvCxnSpPr>
        <p:spPr>
          <a:xfrm>
            <a:off x="5671073" y="2578870"/>
            <a:ext cx="12961" cy="10661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492898" y="1929305"/>
            <a:ext cx="1812805" cy="6495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session1</a:t>
            </a:r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788024" y="1916832"/>
            <a:ext cx="1812805" cy="6495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session2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620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92898" y="688345"/>
            <a:ext cx="5118507" cy="7659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Session</a:t>
            </a:r>
            <a:r>
              <a:rPr kumimoji="1" lang="zh-CN" altLang="en-US"/>
              <a:t>（全局）</a:t>
            </a:r>
            <a:endParaRPr kumimoji="1" lang="en-US" altLang="zh-CN"/>
          </a:p>
          <a:p>
            <a:pPr algn="ctr"/>
            <a:r>
              <a:rPr kumimoji="1" lang="zh-CN" altLang="en-US"/>
              <a:t>为所有应用程序服务的</a:t>
            </a:r>
          </a:p>
        </p:txBody>
      </p:sp>
      <p:sp>
        <p:nvSpPr>
          <p:cNvPr id="3" name="矩形 2"/>
          <p:cNvSpPr/>
          <p:nvPr/>
        </p:nvSpPr>
        <p:spPr>
          <a:xfrm>
            <a:off x="1560757" y="3655015"/>
            <a:ext cx="1648004" cy="5913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VC</a:t>
            </a:r>
          </a:p>
        </p:txBody>
      </p:sp>
      <p:cxnSp>
        <p:nvCxnSpPr>
          <p:cNvPr id="6" name="直线箭头连接符 5"/>
          <p:cNvCxnSpPr>
            <a:stCxn id="12" idx="2"/>
            <a:endCxn id="3" idx="0"/>
          </p:cNvCxnSpPr>
          <p:nvPr/>
        </p:nvCxnSpPr>
        <p:spPr>
          <a:xfrm>
            <a:off x="2384759" y="2785606"/>
            <a:ext cx="0" cy="8694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678590" y="383968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代理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687566" y="3655298"/>
            <a:ext cx="4927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如果需要监听</a:t>
            </a:r>
            <a:r>
              <a:rPr kumimoji="1" lang="en-US" altLang="zh-CN"/>
              <a:t>session</a:t>
            </a:r>
            <a:r>
              <a:rPr kumimoji="1" lang="zh-CN" altLang="en-US"/>
              <a:t>的具体工作细节的时候，需要使用代理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代理的特点是</a:t>
            </a:r>
            <a:r>
              <a:rPr kumimoji="1" lang="zh-CN" altLang="en-US">
                <a:solidFill>
                  <a:srgbClr val="FF0000"/>
                </a:solidFill>
              </a:rPr>
              <a:t>一对一</a:t>
            </a:r>
          </a:p>
        </p:txBody>
      </p:sp>
      <p:sp>
        <p:nvSpPr>
          <p:cNvPr id="12" name="矩形 11"/>
          <p:cNvSpPr/>
          <p:nvPr/>
        </p:nvSpPr>
        <p:spPr>
          <a:xfrm>
            <a:off x="1478356" y="2136041"/>
            <a:ext cx="1812805" cy="6495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session1</a:t>
            </a:r>
            <a:endParaRPr kumimoji="1" lang="zh-CN" altLang="en-US"/>
          </a:p>
        </p:txBody>
      </p:sp>
      <p:cxnSp>
        <p:nvCxnSpPr>
          <p:cNvPr id="10" name="直线箭头连接符 9"/>
          <p:cNvCxnSpPr>
            <a:stCxn id="2" idx="2"/>
            <a:endCxn id="12" idx="0"/>
          </p:cNvCxnSpPr>
          <p:nvPr/>
        </p:nvCxnSpPr>
        <p:spPr>
          <a:xfrm flipH="1">
            <a:off x="2384759" y="1454250"/>
            <a:ext cx="1667393" cy="6817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533800" y="3124245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对代理进行强引用</a:t>
            </a:r>
          </a:p>
        </p:txBody>
      </p:sp>
      <p:sp>
        <p:nvSpPr>
          <p:cNvPr id="15" name="矩形 14"/>
          <p:cNvSpPr/>
          <p:nvPr/>
        </p:nvSpPr>
        <p:spPr>
          <a:xfrm>
            <a:off x="1560757" y="5057680"/>
            <a:ext cx="1648004" cy="5913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NAV</a:t>
            </a:r>
          </a:p>
        </p:txBody>
      </p:sp>
      <p:cxnSp>
        <p:nvCxnSpPr>
          <p:cNvPr id="20" name="直线箭头连接符 19"/>
          <p:cNvCxnSpPr>
            <a:stCxn id="15" idx="0"/>
            <a:endCxn id="3" idx="2"/>
          </p:cNvCxnSpPr>
          <p:nvPr/>
        </p:nvCxnSpPr>
        <p:spPr>
          <a:xfrm flipV="1">
            <a:off x="2384759" y="4246410"/>
            <a:ext cx="0" cy="8112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54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NSURLSessionConfiguration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sz="1800"/>
              <a:t>作用：</a:t>
            </a:r>
            <a:r>
              <a:rPr kumimoji="1" lang="zh-TW" altLang="en-US" sz="1800">
                <a:solidFill>
                  <a:srgbClr val="FF0000"/>
                </a:solidFill>
              </a:rPr>
              <a:t>用于定义和配置</a:t>
            </a:r>
            <a:r>
              <a:rPr kumimoji="1" lang="en-US" altLang="zh-TW" sz="1800">
                <a:solidFill>
                  <a:srgbClr val="FF0000"/>
                </a:solidFill>
              </a:rPr>
              <a:t>NSURLSession</a:t>
            </a:r>
            <a:r>
              <a:rPr kumimoji="1" lang="zh-TW" altLang="en-US" sz="1800">
                <a:solidFill>
                  <a:srgbClr val="FF0000"/>
                </a:solidFill>
              </a:rPr>
              <a:t>对象</a:t>
            </a:r>
          </a:p>
          <a:p>
            <a:endParaRPr kumimoji="1" lang="zh-TW" altLang="en-US" sz="1800"/>
          </a:p>
          <a:p>
            <a:r>
              <a:rPr kumimoji="1" lang="zh-TW" altLang="en-US" sz="1800"/>
              <a:t>每一个</a:t>
            </a:r>
            <a:r>
              <a:rPr kumimoji="1" lang="en-US" altLang="zh-TW" sz="1800"/>
              <a:t>NSURLSession</a:t>
            </a:r>
            <a:r>
              <a:rPr kumimoji="1" lang="zh-TW" altLang="en-US" sz="1800"/>
              <a:t>对象都可以设置不同的</a:t>
            </a:r>
            <a:r>
              <a:rPr kumimoji="1" lang="en-US" altLang="zh-TW" sz="1800"/>
              <a:t>NSURLSessionConfiguration</a:t>
            </a:r>
            <a:r>
              <a:rPr kumimoji="1" lang="zh-TW" altLang="en-US" sz="1800"/>
              <a:t>，从而满足应用内不同类型的网络请求</a:t>
            </a:r>
          </a:p>
          <a:p>
            <a:endParaRPr kumimoji="1" lang="zh-TW" altLang="en-US" sz="1800"/>
          </a:p>
          <a:p>
            <a:r>
              <a:rPr kumimoji="1" lang="en-US" altLang="zh-TW" sz="1800"/>
              <a:t>NSURLSessionConfiguration</a:t>
            </a:r>
            <a:r>
              <a:rPr kumimoji="1" lang="zh-TW" altLang="en-US" sz="1800"/>
              <a:t>的三种类型：</a:t>
            </a:r>
          </a:p>
          <a:p>
            <a:pPr marL="571500" lvl="1" indent="-342900">
              <a:buFont typeface="+mj-lt"/>
              <a:buAutoNum type="arabicParenBoth"/>
            </a:pPr>
            <a:r>
              <a:rPr kumimoji="1" lang="en-US" altLang="zh-TW" sz="1600">
                <a:solidFill>
                  <a:srgbClr val="FF0000"/>
                </a:solidFill>
              </a:rPr>
              <a:t>defaultSessionConfiguration</a:t>
            </a:r>
            <a:r>
              <a:rPr kumimoji="1" lang="zh-TW" altLang="en-US" sz="1600"/>
              <a:t>默认</a:t>
            </a:r>
            <a:r>
              <a:rPr kumimoji="1" lang="en-US" altLang="zh-TW" sz="1600"/>
              <a:t>session</a:t>
            </a:r>
            <a:r>
              <a:rPr kumimoji="1" lang="zh-TW" altLang="en-US" sz="1600"/>
              <a:t>配置，类似</a:t>
            </a:r>
            <a:r>
              <a:rPr kumimoji="1" lang="en-US" altLang="zh-TW" sz="1600"/>
              <a:t>NSURLConnection</a:t>
            </a:r>
            <a:r>
              <a:rPr kumimoji="1" lang="zh-TW" altLang="en-US" sz="1600"/>
              <a:t>的标准配置，使用硬盘来存储缓存数据</a:t>
            </a:r>
          </a:p>
          <a:p>
            <a:pPr marL="571500" lvl="1" indent="-342900">
              <a:buFont typeface="+mj-lt"/>
              <a:buAutoNum type="arabicParenBoth"/>
            </a:pPr>
            <a:r>
              <a:rPr kumimoji="1" lang="en-US" altLang="zh-TW" sz="1600">
                <a:solidFill>
                  <a:srgbClr val="FF0000"/>
                </a:solidFill>
              </a:rPr>
              <a:t>ephemeralSessionConfiguration</a:t>
            </a:r>
            <a:r>
              <a:rPr kumimoji="1" lang="zh-TW" altLang="en-US" sz="1600"/>
              <a:t>临时</a:t>
            </a:r>
            <a:r>
              <a:rPr kumimoji="1" lang="en-US" altLang="zh-TW" sz="1600"/>
              <a:t>session</a:t>
            </a:r>
            <a:r>
              <a:rPr kumimoji="1" lang="zh-TW" altLang="en-US" sz="1600"/>
              <a:t>配置，与默认配置相比，这个配置不会将缓存、</a:t>
            </a:r>
            <a:r>
              <a:rPr kumimoji="1" lang="en-US" altLang="zh-TW" sz="1600"/>
              <a:t>cookie</a:t>
            </a:r>
            <a:r>
              <a:rPr kumimoji="1" lang="zh-TW" altLang="en-US" sz="1600"/>
              <a:t>等存在本地，只会存在内存里，所以当程序退出时，所有的数据都会消失</a:t>
            </a:r>
          </a:p>
          <a:p>
            <a:pPr marL="571500" lvl="1" indent="-342900">
              <a:buFont typeface="+mj-lt"/>
              <a:buAutoNum type="arabicParenBoth"/>
            </a:pPr>
            <a:r>
              <a:rPr kumimoji="1" lang="en-US" altLang="zh-TW" sz="1600">
                <a:solidFill>
                  <a:srgbClr val="FF0000"/>
                </a:solidFill>
              </a:rPr>
              <a:t>backgroundSessionConfiguration</a:t>
            </a:r>
            <a:r>
              <a:rPr kumimoji="1" lang="zh-TW" altLang="en-US" sz="1600"/>
              <a:t>后台</a:t>
            </a:r>
            <a:r>
              <a:rPr kumimoji="1" lang="en-US" altLang="zh-TW" sz="1600"/>
              <a:t>session</a:t>
            </a:r>
            <a:r>
              <a:rPr kumimoji="1" lang="zh-TW" altLang="en-US" sz="1600"/>
              <a:t>配置，与默认配置类似，不同的是会在后台开启另一个线程来处理网络数据</a:t>
            </a:r>
          </a:p>
          <a:p>
            <a:pPr marL="0" indent="0">
              <a:buNone/>
            </a:pPr>
            <a:endParaRPr kumimoji="1" lang="zh-TW" altLang="en-US" sz="1800"/>
          </a:p>
        </p:txBody>
      </p:sp>
    </p:spTree>
    <p:extLst>
      <p:ext uri="{BB962C8B-B14F-4D97-AF65-F5344CB8AC3E}">
        <p14:creationId xmlns:p14="http://schemas.microsoft.com/office/powerpoint/2010/main" val="403686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HT"/>
              <a:t>NSURLSession</a:t>
            </a:r>
            <a:r>
              <a:rPr kumimoji="1" lang="zh-CHT" altLang="en-US"/>
              <a:t>的使用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zh-TW" altLang="en-US" sz="1800"/>
              <a:t>使用</a:t>
            </a:r>
            <a:r>
              <a:rPr kumimoji="1" lang="en-US" altLang="zh-TW" sz="1800">
                <a:solidFill>
                  <a:srgbClr val="FF0000"/>
                </a:solidFill>
              </a:rPr>
              <a:t>NSURLSessionConfiguration</a:t>
            </a:r>
            <a:r>
              <a:rPr kumimoji="1" lang="zh-TW" altLang="en-US" sz="1800"/>
              <a:t>来配置</a:t>
            </a:r>
            <a:r>
              <a:rPr kumimoji="1" lang="en-US" altLang="zh-TW" sz="1800"/>
              <a:t>NSURLSession</a:t>
            </a:r>
            <a:r>
              <a:rPr kumimoji="1" lang="zh-TW" altLang="en-US" sz="1800"/>
              <a:t>对象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zh-TW" altLang="en-US" sz="1800"/>
              <a:t>用</a:t>
            </a:r>
            <a:r>
              <a:rPr kumimoji="1" lang="en-US" altLang="zh-TW" sz="1800"/>
              <a:t>NSURLSession</a:t>
            </a:r>
            <a:r>
              <a:rPr kumimoji="1" lang="zh-TW" altLang="en-US" sz="1800"/>
              <a:t>对象来启动一个</a:t>
            </a:r>
            <a:r>
              <a:rPr kumimoji="1" lang="en-US" altLang="zh-TW" sz="1800">
                <a:solidFill>
                  <a:srgbClr val="FF0000"/>
                </a:solidFill>
              </a:rPr>
              <a:t>NSURLSessionTask</a:t>
            </a:r>
            <a:r>
              <a:rPr kumimoji="1" lang="zh-TW" altLang="en-US" sz="1800"/>
              <a:t>对象</a:t>
            </a:r>
          </a:p>
          <a:p>
            <a:endParaRPr kumimoji="1" lang="zh-TW" altLang="en-US" sz="1800"/>
          </a:p>
          <a:p>
            <a:r>
              <a:rPr kumimoji="1" lang="zh-CN" altLang="en-US" sz="1800"/>
              <a:t>提示：</a:t>
            </a:r>
            <a:endParaRPr kumimoji="1" lang="en-US" altLang="zh-CN" sz="1800"/>
          </a:p>
          <a:p>
            <a:pPr lvl="1">
              <a:buFont typeface="Wingdings" charset="2"/>
              <a:buChar char="p"/>
            </a:pPr>
            <a:r>
              <a:rPr kumimoji="1" lang="zh-TW" altLang="en-US" sz="1600"/>
              <a:t>可以使用系统全局的</a:t>
            </a:r>
            <a:r>
              <a:rPr kumimoji="1" lang="en-US" altLang="zh-TW" sz="1600"/>
              <a:t>sharedSession</a:t>
            </a:r>
            <a:r>
              <a:rPr kumimoji="1" lang="zh-TW" altLang="en-US" sz="1600"/>
              <a:t>单例来满足大多数的需求</a:t>
            </a:r>
            <a:endParaRPr kumimoji="1" lang="en-US" altLang="zh-TW" sz="1600"/>
          </a:p>
          <a:p>
            <a:pPr lvl="1">
              <a:buFont typeface="Wingdings" charset="2"/>
              <a:buChar char="p"/>
            </a:pPr>
            <a:r>
              <a:rPr kumimoji="1" lang="zh-TW" altLang="en-US" sz="1600"/>
              <a:t>相比较</a:t>
            </a:r>
            <a:r>
              <a:rPr kumimoji="1" lang="en-US" altLang="zh-TW" sz="1600"/>
              <a:t>NSURLConnection</a:t>
            </a:r>
            <a:r>
              <a:rPr kumimoji="1" lang="zh-TW" altLang="en-US" sz="1600"/>
              <a:t>的返回处理，</a:t>
            </a:r>
            <a:r>
              <a:rPr kumimoji="1" lang="en-US" altLang="zh-TW" sz="1600">
                <a:solidFill>
                  <a:srgbClr val="FF0000"/>
                </a:solidFill>
              </a:rPr>
              <a:t>NSURLSession</a:t>
            </a:r>
            <a:r>
              <a:rPr kumimoji="1" lang="zh-TW" altLang="en-US" sz="1600">
                <a:solidFill>
                  <a:srgbClr val="FF0000"/>
                </a:solidFill>
              </a:rPr>
              <a:t>提供了灵活的数据返回方式</a:t>
            </a:r>
            <a:r>
              <a:rPr kumimoji="1" lang="zh-TW" altLang="en-US" sz="1600"/>
              <a:t>，可以使用简单的</a:t>
            </a:r>
            <a:r>
              <a:rPr kumimoji="1" lang="en-US" altLang="zh-TW" sz="1600"/>
              <a:t>block</a:t>
            </a:r>
            <a:r>
              <a:rPr kumimoji="1" lang="zh-TW" altLang="en-US" sz="1600"/>
              <a:t>方式来处理返回数据，也可以使用更强大的</a:t>
            </a:r>
            <a:r>
              <a:rPr kumimoji="1" lang="en-US" altLang="zh-TW" sz="1600"/>
              <a:t>delegate</a:t>
            </a:r>
          </a:p>
          <a:p>
            <a:pPr lvl="1">
              <a:buFont typeface="Wingdings" charset="2"/>
              <a:buChar char="p"/>
            </a:pPr>
            <a:r>
              <a:rPr kumimoji="1" lang="en-US" altLang="zh-TW" sz="1600">
                <a:solidFill>
                  <a:srgbClr val="FF0000"/>
                </a:solidFill>
              </a:rPr>
              <a:t>URLSession</a:t>
            </a:r>
            <a:r>
              <a:rPr kumimoji="1" lang="zh-CN" altLang="en-US" sz="1600">
                <a:solidFill>
                  <a:srgbClr val="FF0000"/>
                </a:solidFill>
              </a:rPr>
              <a:t>是线程安全的</a:t>
            </a:r>
            <a:r>
              <a:rPr kumimoji="1" lang="zh-TW" altLang="en-US" sz="1600"/>
              <a:t>，</a:t>
            </a:r>
            <a:r>
              <a:rPr kumimoji="1" lang="zh-CN" altLang="en-US" sz="1600"/>
              <a:t>在多线程方面的支持也比</a:t>
            </a:r>
            <a:r>
              <a:rPr kumimoji="1" lang="en-US" altLang="zh-CN" sz="1600"/>
              <a:t>URLConnection</a:t>
            </a:r>
            <a:r>
              <a:rPr kumimoji="1" lang="zh-CN" altLang="en-US" sz="1600"/>
              <a:t>要好</a:t>
            </a:r>
            <a:endParaRPr kumimoji="1" lang="en-US" altLang="zh-TW" sz="1600"/>
          </a:p>
          <a:p>
            <a:pPr lvl="1">
              <a:buFont typeface="Wingdings" charset="2"/>
              <a:buChar char="p"/>
            </a:pPr>
            <a:endParaRPr kumimoji="1" lang="en-US" altLang="zh-TW" sz="16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73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框架PPT2014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传智模板iOS8.potx</Template>
  <TotalTime>1073</TotalTime>
  <Words>517</Words>
  <Application>Microsoft Macintosh PowerPoint</Application>
  <PresentationFormat>全屏显示(4:3)</PresentationFormat>
  <Paragraphs>97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框架PPT2014</vt:lpstr>
      <vt:lpstr>URLSession</vt:lpstr>
      <vt:lpstr>URLSession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NSURLSessionConfiguration</vt:lpstr>
      <vt:lpstr>NSURLSession的使用</vt:lpstr>
      <vt:lpstr>NSURLSessionTask</vt:lpstr>
      <vt:lpstr>文件上传的请求部分</vt:lpstr>
    </vt:vector>
  </TitlesOfParts>
  <Company>joyios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凡 刘</dc:creator>
  <cp:lastModifiedBy>天源 liu</cp:lastModifiedBy>
  <cp:revision>127</cp:revision>
  <dcterms:created xsi:type="dcterms:W3CDTF">2014-04-20T02:34:42Z</dcterms:created>
  <dcterms:modified xsi:type="dcterms:W3CDTF">2015-01-21T14:43:17Z</dcterms:modified>
</cp:coreProperties>
</file>