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83" r:id="rId5"/>
    <p:sldId id="286" r:id="rId6"/>
    <p:sldId id="284" r:id="rId7"/>
    <p:sldId id="261" r:id="rId8"/>
    <p:sldId id="291" r:id="rId9"/>
    <p:sldId id="292" r:id="rId10"/>
    <p:sldId id="289" r:id="rId11"/>
    <p:sldId id="288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概述" id="{022CB03C-0138-254C-851A-9FC0532E20B0}">
          <p14:sldIdLst>
            <p14:sldId id="256"/>
          </p14:sldIdLst>
        </p14:section>
        <p14:section name="软件从开发到运行的过程" id="{C3DC2DB1-65A5-412C-998B-B50F0648DA5F}">
          <p14:sldIdLst>
            <p14:sldId id="283"/>
            <p14:sldId id="286"/>
            <p14:sldId id="284"/>
          </p14:sldIdLst>
        </p14:section>
        <p14:section name="破解软件需要哪些知识储备" id="{528260F3-DABA-408A-992A-3FFC489A8476}">
          <p14:sldIdLst>
            <p14:sldId id="261"/>
            <p14:sldId id="291"/>
            <p14:sldId id="292"/>
          </p14:sldIdLst>
        </p14:section>
        <p14:section name="加壳与脱壳" id="{4973FDD4-6131-4E0E-A7AD-DE8ADC04BEEB}">
          <p14:sldIdLst>
            <p14:sldId id="289"/>
            <p14:sldId id="2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5" autoAdjust="0"/>
    <p:restoredTop sz="98227" autoAdjust="0"/>
  </p:normalViewPr>
  <p:slideViewPr>
    <p:cSldViewPr snapToGrid="0" snapToObjects="1">
      <p:cViewPr varScale="1">
        <p:scale>
          <a:sx n="86" d="100"/>
          <a:sy n="86" d="100"/>
        </p:scale>
        <p:origin x="1354" y="67"/>
      </p:cViewPr>
      <p:guideLst>
        <p:guide orient="horz" pos="2125"/>
        <p:guide pos="2874"/>
      </p:guideLst>
    </p:cSldViewPr>
  </p:slideViewPr>
  <p:outlineViewPr>
    <p:cViewPr>
      <p:scale>
        <a:sx n="33" d="100"/>
        <a:sy n="33" d="100"/>
      </p:scale>
      <p:origin x="0" y="345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5B88A-3E02-C14B-9238-DC590689A0E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83578-19D4-F34C-B8C1-C97541798AD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83578-19D4-F34C-B8C1-C97541798AD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83578-19D4-F34C-B8C1-C97541798AD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83578-19D4-F34C-B8C1-C97541798AD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83578-19D4-F34C-B8C1-C97541798AD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83578-19D4-F34C-B8C1-C97541798AD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83578-19D4-F34C-B8C1-C97541798AD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矩形 14"/>
          <p:cNvSpPr/>
          <p:nvPr/>
        </p:nvSpPr>
        <p:spPr>
          <a:xfrm>
            <a:off x="-4762" y="2501900"/>
            <a:ext cx="9148762" cy="1385888"/>
          </a:xfrm>
          <a:prstGeom prst="rect">
            <a:avLst/>
          </a:prstGeom>
          <a:gradFill rotWithShape="1">
            <a:gsLst>
              <a:gs pos="0">
                <a:srgbClr val="F7F7F7">
                  <a:alpha val="100000"/>
                </a:srgbClr>
              </a:gs>
              <a:gs pos="31000">
                <a:srgbClr val="F7F7F7">
                  <a:alpha val="100000"/>
                </a:srgbClr>
              </a:gs>
              <a:gs pos="75000">
                <a:srgbClr val="F7F7F7">
                  <a:alpha val="100000"/>
                </a:srgbClr>
              </a:gs>
              <a:gs pos="100000">
                <a:srgbClr val="EFEFEF">
                  <a:alpha val="100000"/>
                </a:srgbClr>
              </a:gs>
            </a:gsLst>
            <a:path path="rect">
              <a:fillToRect l="50000" t="129999" r="50000" b="129999"/>
            </a:path>
            <a:tileRect/>
          </a:gra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2" name="矩形 25"/>
          <p:cNvSpPr/>
          <p:nvPr/>
        </p:nvSpPr>
        <p:spPr>
          <a:xfrm>
            <a:off x="3044825" y="6142038"/>
            <a:ext cx="3054350" cy="334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1" dirty="0">
                <a:latin typeface="新宋体" panose="02010609030101010101" charset="-122"/>
                <a:ea typeface="新宋体" panose="02010609030101010101" charset="-122"/>
                <a:sym typeface="黑体" panose="02010609060101010101" charset="-122"/>
              </a:rPr>
              <a:t>实力</a:t>
            </a:r>
            <a:r>
              <a:rPr lang="en-US" altLang="zh-CN" sz="1600" b="1" dirty="0">
                <a:latin typeface="新宋体" panose="02010609030101010101" charset="-122"/>
                <a:ea typeface="新宋体" panose="02010609030101010101" charset="-122"/>
                <a:sym typeface="黑体" panose="02010609060101010101" charset="-122"/>
              </a:rPr>
              <a:t>IT</a:t>
            </a:r>
            <a:r>
              <a:rPr lang="zh-CN" altLang="en-US" sz="1600" b="1" dirty="0">
                <a:latin typeface="新宋体" panose="02010609030101010101" charset="-122"/>
                <a:ea typeface="新宋体" panose="02010609030101010101" charset="-122"/>
                <a:sym typeface="黑体" panose="02010609060101010101" charset="-122"/>
              </a:rPr>
              <a:t>教育培训 </a:t>
            </a:r>
            <a:r>
              <a:rPr lang="en-US" altLang="zh-CN" sz="1600" b="1" dirty="0">
                <a:latin typeface="新宋体" panose="02010609030101010101" charset="-122"/>
                <a:ea typeface="新宋体" panose="02010609030101010101" charset="-122"/>
                <a:sym typeface="黑体" panose="02010609060101010101" charset="-122"/>
              </a:rPr>
              <a:t>www.520it.com</a:t>
            </a:r>
            <a:endParaRPr lang="zh-CN" altLang="en-US" sz="1600" b="1" dirty="0">
              <a:latin typeface="新宋体" panose="02010609030101010101" charset="-122"/>
              <a:ea typeface="新宋体" panose="02010609030101010101" charset="-122"/>
              <a:sym typeface="黑体" panose="02010609060101010101" charset="-122"/>
            </a:endParaRPr>
          </a:p>
        </p:txBody>
      </p:sp>
      <p:pic>
        <p:nvPicPr>
          <p:cNvPr id="205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25" y="658813"/>
            <a:ext cx="7620000" cy="4286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4" name="矩形 19"/>
          <p:cNvSpPr/>
          <p:nvPr/>
        </p:nvSpPr>
        <p:spPr>
          <a:xfrm>
            <a:off x="-4762" y="0"/>
            <a:ext cx="9148762" cy="239713"/>
          </a:xfrm>
          <a:prstGeom prst="rect">
            <a:avLst/>
          </a:prstGeom>
          <a:solidFill>
            <a:srgbClr val="FFFFFF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055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263" y="5638800"/>
            <a:ext cx="1339850" cy="503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733323"/>
            <a:ext cx="8498454" cy="933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929785"/>
            <a:ext cx="8498454" cy="74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59" y="473831"/>
            <a:ext cx="8128599" cy="82747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pPr fontAlgn="auto"/>
            <a:r>
              <a:rPr kumimoji="1" lang="zh-CN" altLang="en-US" strike="noStrike" noProof="1"/>
              <a:t>单击此处编辑母版标题样式</a:t>
            </a:r>
            <a:endParaRPr kumimoji="1"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9" y="1450976"/>
            <a:ext cx="8128599" cy="4675188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panose="05000000000000000000" pitchFamily="2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 fontAlgn="auto"/>
            <a:r>
              <a:rPr kumimoji="1" lang="zh-CN" altLang="en-US" strike="noStrike" noProof="1"/>
              <a:t>单击此处编辑母版文本样式</a:t>
            </a:r>
            <a:endParaRPr kumimoji="1"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-9525"/>
            <a:ext cx="9167813" cy="68691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图片 15"/>
          <p:cNvPicPr>
            <a:picLocks noChangeAspect="1"/>
          </p:cNvPicPr>
          <p:nvPr/>
        </p:nvPicPr>
        <p:blipFill>
          <a:blip r:embed="rId4"/>
          <a:srcRect t="13312" r="786" b="49559"/>
          <a:stretch>
            <a:fillRect/>
          </a:stretch>
        </p:blipFill>
        <p:spPr>
          <a:xfrm>
            <a:off x="419100" y="4508500"/>
            <a:ext cx="7559675" cy="1593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矩形 29"/>
          <p:cNvSpPr/>
          <p:nvPr/>
        </p:nvSpPr>
        <p:spPr>
          <a:xfrm>
            <a:off x="-4762" y="1289050"/>
            <a:ext cx="9148762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矩形 25"/>
          <p:cNvSpPr/>
          <p:nvPr/>
        </p:nvSpPr>
        <p:spPr>
          <a:xfrm>
            <a:off x="3040063" y="6278563"/>
            <a:ext cx="3055937" cy="334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1" dirty="0">
                <a:latin typeface="新宋体" panose="02010609030101010101" charset="-122"/>
                <a:ea typeface="新宋体" panose="02010609030101010101" charset="-122"/>
                <a:sym typeface="黑体" panose="02010609060101010101" charset="-122"/>
              </a:rPr>
              <a:t>实力</a:t>
            </a:r>
            <a:r>
              <a:rPr lang="en-US" altLang="zh-CN" sz="1600" b="1" dirty="0">
                <a:latin typeface="新宋体" panose="02010609030101010101" charset="-122"/>
                <a:ea typeface="新宋体" panose="02010609030101010101" charset="-122"/>
                <a:sym typeface="黑体" panose="02010609060101010101" charset="-122"/>
              </a:rPr>
              <a:t>IT</a:t>
            </a:r>
            <a:r>
              <a:rPr lang="zh-CN" altLang="en-US" sz="1600" b="1" dirty="0">
                <a:latin typeface="新宋体" panose="02010609030101010101" charset="-122"/>
                <a:ea typeface="新宋体" panose="02010609030101010101" charset="-122"/>
                <a:sym typeface="黑体" panose="02010609060101010101" charset="-122"/>
              </a:rPr>
              <a:t>教育培训 </a:t>
            </a:r>
            <a:r>
              <a:rPr lang="en-US" altLang="zh-CN" sz="1600" b="1" dirty="0">
                <a:latin typeface="新宋体" panose="02010609030101010101" charset="-122"/>
                <a:ea typeface="新宋体" panose="02010609030101010101" charset="-122"/>
                <a:sym typeface="黑体" panose="02010609060101010101" charset="-122"/>
              </a:rPr>
              <a:t>www.520it.com</a:t>
            </a:r>
            <a:endParaRPr lang="zh-CN" altLang="en-US" sz="1600" b="1" dirty="0">
              <a:latin typeface="新宋体" panose="02010609030101010101" charset="-122"/>
              <a:ea typeface="新宋体" panose="02010609030101010101" charset="-122"/>
              <a:sym typeface="黑体" panose="02010609060101010101" charset="-122"/>
            </a:endParaRPr>
          </a:p>
        </p:txBody>
      </p:sp>
      <p:pic>
        <p:nvPicPr>
          <p:cNvPr id="1030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4638" y="5821363"/>
            <a:ext cx="1216025" cy="4572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fade/>
  </p:transition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 panose="020B0503020204020204" charset="-122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anose="05000000000000000000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7pPr>
      <a:lvl8pPr marL="1830705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anose="05000000000000000000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baike.baidu.com/item/%E8%BD%AF%E4%BB%B6%E4%BF%9D%E6%8A%A4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sz="4000"/>
              <a:t>浅谈</a:t>
            </a:r>
            <a:r>
              <a:rPr kumimoji="1" lang="zh-CN" altLang="en-US" sz="4000"/>
              <a:t>破解</a:t>
            </a:r>
            <a:endParaRPr kumimoji="1" lang="zh-CN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>
                <a:solidFill>
                  <a:schemeClr val="tx1"/>
                </a:solidFill>
              </a:rPr>
              <a:t>MJ</a:t>
            </a:r>
            <a:endParaRPr kumimoji="1" lang="en-US" altLang="zh-C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软件从开发到运行的过程</a:t>
            </a:r>
            <a:endParaRPr kumimoji="1"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以开发</a:t>
            </a:r>
            <a:r>
              <a:rPr kumimoji="1" lang="en-US" altLang="zh-CN"/>
              <a:t>Windows</a:t>
            </a:r>
            <a:r>
              <a:rPr kumimoji="1" lang="zh-CN" altLang="en-US"/>
              <a:t>程序举例</a:t>
            </a:r>
            <a:r>
              <a:rPr kumimoji="1" lang="en-US" altLang="zh-CN"/>
              <a:t>(exe</a:t>
            </a:r>
            <a:r>
              <a:rPr kumimoji="1" lang="zh-CN" altLang="en-US"/>
              <a:t>文件是</a:t>
            </a:r>
            <a:r>
              <a:rPr kumimoji="1" lang="en-US" altLang="zh-CN"/>
              <a:t>Windows</a:t>
            </a:r>
            <a:r>
              <a:rPr kumimoji="1" lang="zh-CN" altLang="en-US"/>
              <a:t>平台的可执行文件</a:t>
            </a:r>
            <a:r>
              <a:rPr kumimoji="1" lang="en-US" altLang="zh-CN"/>
              <a:t>)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使用</a:t>
            </a:r>
            <a:r>
              <a:rPr kumimoji="1" lang="en-US" altLang="zh-CN"/>
              <a:t>VS</a:t>
            </a:r>
            <a:r>
              <a:rPr kumimoji="1" lang="zh-CN" altLang="en-US"/>
              <a:t>开发个</a:t>
            </a:r>
            <a:r>
              <a:rPr kumimoji="1" lang="en-US" altLang="zh-CN"/>
              <a:t>exe</a:t>
            </a:r>
            <a:r>
              <a:rPr kumimoji="1" lang="zh-CN" altLang="en-US"/>
              <a:t>程序演示一番</a:t>
            </a:r>
            <a:endParaRPr kumimoji="1"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925868" y="331340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预处理</a:t>
            </a:r>
            <a:r>
              <a:rPr lang="en-US" altLang="zh-CN"/>
              <a:t>\</a:t>
            </a:r>
            <a:r>
              <a:rPr lang="zh-CN" altLang="en-US"/>
              <a:t>编译</a:t>
            </a:r>
            <a:r>
              <a:rPr lang="en-US" altLang="zh-CN"/>
              <a:t>\</a:t>
            </a:r>
            <a:r>
              <a:rPr lang="zh-CN" altLang="en-US"/>
              <a:t>链接</a:t>
            </a:r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474247" y="3994951"/>
            <a:ext cx="4775988" cy="932156"/>
            <a:chOff x="1260828" y="3994951"/>
            <a:chExt cx="4775988" cy="932156"/>
          </a:xfrm>
        </p:grpSpPr>
        <p:sp>
          <p:nvSpPr>
            <p:cNvPr id="17" name="矩形 16"/>
            <p:cNvSpPr/>
            <p:nvPr/>
          </p:nvSpPr>
          <p:spPr>
            <a:xfrm>
              <a:off x="1260828" y="3994951"/>
              <a:ext cx="4775988" cy="93215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45190" y="4203169"/>
              <a:ext cx="2800350" cy="571500"/>
            </a:xfrm>
            <a:prstGeom prst="rect">
              <a:avLst/>
            </a:prstGeom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</p:pic>
        <p:sp>
          <p:nvSpPr>
            <p:cNvPr id="10" name="文本框 9"/>
            <p:cNvSpPr txBox="1"/>
            <p:nvPr/>
          </p:nvSpPr>
          <p:spPr>
            <a:xfrm>
              <a:off x="1260828" y="4304253"/>
              <a:ext cx="1884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exe</a:t>
              </a:r>
              <a:r>
                <a:rPr lang="zh-CN" altLang="en-US"/>
                <a:t>文件 </a:t>
              </a:r>
              <a:r>
                <a:rPr lang="en-US" altLang="zh-CN"/>
                <a:t>: </a:t>
              </a:r>
              <a:r>
                <a:rPr lang="zh-CN" altLang="en-US"/>
                <a:t>机器码</a:t>
              </a:r>
              <a:endParaRPr lang="zh-CN" altLang="en-US"/>
            </a:p>
          </p:txBody>
        </p:sp>
      </p:grpSp>
      <p:cxnSp>
        <p:nvCxnSpPr>
          <p:cNvPr id="12" name="直接箭头连接符 11"/>
          <p:cNvCxnSpPr>
            <a:stCxn id="15" idx="2"/>
            <a:endCxn id="17" idx="0"/>
          </p:cNvCxnSpPr>
          <p:nvPr/>
        </p:nvCxnSpPr>
        <p:spPr>
          <a:xfrm>
            <a:off x="3862241" y="3001181"/>
            <a:ext cx="0" cy="993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918486" y="2122292"/>
            <a:ext cx="3887509" cy="878889"/>
            <a:chOff x="1536747" y="2122292"/>
            <a:chExt cx="3887509" cy="878889"/>
          </a:xfrm>
        </p:grpSpPr>
        <p:sp>
          <p:nvSpPr>
            <p:cNvPr id="15" name="矩形 14"/>
            <p:cNvSpPr/>
            <p:nvPr/>
          </p:nvSpPr>
          <p:spPr>
            <a:xfrm>
              <a:off x="1536747" y="2122292"/>
              <a:ext cx="3887509" cy="87888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4790" y="2337324"/>
              <a:ext cx="1581150" cy="514350"/>
            </a:xfrm>
            <a:prstGeom prst="rect">
              <a:avLst/>
            </a:prstGeom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</p:pic>
        <p:sp>
          <p:nvSpPr>
            <p:cNvPr id="14" name="文本框 13"/>
            <p:cNvSpPr txBox="1"/>
            <p:nvPr/>
          </p:nvSpPr>
          <p:spPr>
            <a:xfrm>
              <a:off x="1536747" y="2381258"/>
              <a:ext cx="2218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cpp</a:t>
              </a:r>
              <a:r>
                <a:rPr lang="zh-CN" altLang="en-US"/>
                <a:t>文件 </a:t>
              </a:r>
              <a:r>
                <a:rPr lang="en-US" altLang="zh-CN"/>
                <a:t>: C++</a:t>
              </a:r>
              <a:r>
                <a:rPr lang="zh-CN" altLang="en-US"/>
                <a:t>代码</a:t>
              </a: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软件从开发到运行的过程</a:t>
            </a:r>
            <a:endParaRPr kumimoji="1"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其实还有中间产物</a:t>
            </a:r>
            <a:r>
              <a:rPr kumimoji="1" lang="en-US" altLang="zh-CN"/>
              <a:t>:</a:t>
            </a:r>
            <a:r>
              <a:rPr kumimoji="1" lang="zh-CN" altLang="en-US"/>
              <a:t>汇编代码</a:t>
            </a:r>
            <a:endParaRPr kumimoji="1" lang="en-US" altLang="zh-CN"/>
          </a:p>
        </p:txBody>
      </p:sp>
      <p:grpSp>
        <p:nvGrpSpPr>
          <p:cNvPr id="18" name="组合 17"/>
          <p:cNvGrpSpPr/>
          <p:nvPr/>
        </p:nvGrpSpPr>
        <p:grpSpPr>
          <a:xfrm>
            <a:off x="1474246" y="4746992"/>
            <a:ext cx="4775988" cy="932156"/>
            <a:chOff x="1260828" y="3994951"/>
            <a:chExt cx="4775988" cy="932156"/>
          </a:xfrm>
        </p:grpSpPr>
        <p:sp>
          <p:nvSpPr>
            <p:cNvPr id="17" name="矩形 16"/>
            <p:cNvSpPr/>
            <p:nvPr/>
          </p:nvSpPr>
          <p:spPr>
            <a:xfrm>
              <a:off x="1260828" y="3994951"/>
              <a:ext cx="4775988" cy="93215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45190" y="4203169"/>
              <a:ext cx="2800350" cy="571500"/>
            </a:xfrm>
            <a:prstGeom prst="rect">
              <a:avLst/>
            </a:prstGeom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</p:pic>
        <p:sp>
          <p:nvSpPr>
            <p:cNvPr id="10" name="文本框 9"/>
            <p:cNvSpPr txBox="1"/>
            <p:nvPr/>
          </p:nvSpPr>
          <p:spPr>
            <a:xfrm>
              <a:off x="1260828" y="4304253"/>
              <a:ext cx="1884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exe</a:t>
              </a:r>
              <a:r>
                <a:rPr lang="zh-CN" altLang="en-US"/>
                <a:t>文件 </a:t>
              </a:r>
              <a:r>
                <a:rPr lang="en-US" altLang="zh-CN"/>
                <a:t>: </a:t>
              </a:r>
              <a:r>
                <a:rPr lang="zh-CN" altLang="en-US"/>
                <a:t>机器码</a:t>
              </a:r>
              <a:endParaRPr lang="zh-CN" altLang="en-US"/>
            </a:p>
          </p:txBody>
        </p:sp>
      </p:grpSp>
      <p:cxnSp>
        <p:nvCxnSpPr>
          <p:cNvPr id="12" name="直接箭头连接符 11"/>
          <p:cNvCxnSpPr/>
          <p:nvPr/>
        </p:nvCxnSpPr>
        <p:spPr>
          <a:xfrm flipH="1">
            <a:off x="3711320" y="3001181"/>
            <a:ext cx="1" cy="482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918486" y="2122292"/>
            <a:ext cx="3887509" cy="878889"/>
            <a:chOff x="1536747" y="2122292"/>
            <a:chExt cx="3887509" cy="878889"/>
          </a:xfrm>
        </p:grpSpPr>
        <p:sp>
          <p:nvSpPr>
            <p:cNvPr id="15" name="矩形 14"/>
            <p:cNvSpPr/>
            <p:nvPr/>
          </p:nvSpPr>
          <p:spPr>
            <a:xfrm>
              <a:off x="1536747" y="2122292"/>
              <a:ext cx="3887509" cy="87888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4790" y="2337324"/>
              <a:ext cx="1581150" cy="514350"/>
            </a:xfrm>
            <a:prstGeom prst="rect">
              <a:avLst/>
            </a:prstGeom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</p:pic>
        <p:sp>
          <p:nvSpPr>
            <p:cNvPr id="14" name="文本框 13"/>
            <p:cNvSpPr txBox="1"/>
            <p:nvPr/>
          </p:nvSpPr>
          <p:spPr>
            <a:xfrm>
              <a:off x="1536747" y="2381258"/>
              <a:ext cx="2109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cpp</a:t>
              </a:r>
              <a:r>
                <a:rPr lang="zh-CN" altLang="en-US"/>
                <a:t>文件 </a:t>
              </a:r>
              <a:r>
                <a:rPr lang="en-US" altLang="zh-CN"/>
                <a:t>: c++</a:t>
              </a:r>
              <a:r>
                <a:rPr lang="zh-CN" altLang="en-US"/>
                <a:t>代码</a:t>
              </a:r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38358" y="3483230"/>
            <a:ext cx="6047764" cy="816746"/>
            <a:chOff x="574978" y="3701988"/>
            <a:chExt cx="6047764" cy="816746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6229" y="3829982"/>
              <a:ext cx="4800600" cy="542925"/>
            </a:xfrm>
            <a:prstGeom prst="rect">
              <a:avLst/>
            </a:prstGeom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</p:pic>
        <p:sp>
          <p:nvSpPr>
            <p:cNvPr id="5" name="矩形 4"/>
            <p:cNvSpPr/>
            <p:nvPr/>
          </p:nvSpPr>
          <p:spPr>
            <a:xfrm>
              <a:off x="574978" y="3701988"/>
              <a:ext cx="6047764" cy="81674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74978" y="391677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汇编代码</a:t>
              </a:r>
              <a:endParaRPr lang="zh-CN" altLang="en-US"/>
            </a:p>
          </p:txBody>
        </p:sp>
      </p:grpSp>
      <p:cxnSp>
        <p:nvCxnSpPr>
          <p:cNvPr id="21" name="直接箭头连接符 20"/>
          <p:cNvCxnSpPr/>
          <p:nvPr/>
        </p:nvCxnSpPr>
        <p:spPr>
          <a:xfrm>
            <a:off x="3711320" y="4299976"/>
            <a:ext cx="0" cy="447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012241" y="4299976"/>
            <a:ext cx="0" cy="447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136529" y="433881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汇编代码和机器码的转换是可逆的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708129" y="1374851"/>
            <a:ext cx="3722494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思考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c++</a:t>
            </a:r>
            <a:r>
              <a:rPr lang="zh-CN" altLang="en-US">
                <a:solidFill>
                  <a:srgbClr val="FF0000"/>
                </a:solidFill>
              </a:rPr>
              <a:t>和汇编代码的转换是可逆的么</a:t>
            </a:r>
            <a:r>
              <a:rPr lang="en-US" altLang="zh-CN">
                <a:solidFill>
                  <a:srgbClr val="FF0000"/>
                </a:solidFill>
              </a:rPr>
              <a:t>?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4012241" y="3001181"/>
            <a:ext cx="0" cy="44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136529" y="3036214"/>
            <a:ext cx="3613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c++</a:t>
            </a:r>
            <a:r>
              <a:rPr lang="zh-CN" altLang="en-US"/>
              <a:t>和汇编代码的转换是</a:t>
            </a:r>
            <a:r>
              <a:rPr lang="zh-CN" altLang="en-US">
                <a:solidFill>
                  <a:srgbClr val="FF0000"/>
                </a:solidFill>
              </a:rPr>
              <a:t>不</a:t>
            </a:r>
            <a:r>
              <a:rPr lang="zh-CN" altLang="en-US"/>
              <a:t>可逆的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/>
      <p:bldP spid="28" grpId="0" animBg="1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</a:t>
            </a:r>
            <a:r>
              <a:rPr lang="en-US" altLang="zh-CN"/>
              <a:t>c++</a:t>
            </a:r>
            <a:r>
              <a:rPr lang="zh-CN" altLang="en-US"/>
              <a:t>和汇编代码的转换是</a:t>
            </a:r>
            <a:r>
              <a:rPr lang="zh-CN" altLang="en-US">
                <a:solidFill>
                  <a:srgbClr val="FF0000"/>
                </a:solidFill>
              </a:rPr>
              <a:t>不</a:t>
            </a:r>
            <a:r>
              <a:rPr lang="zh-CN" altLang="en-US"/>
              <a:t>可逆的</a:t>
            </a:r>
            <a:r>
              <a:rPr lang="en-US" altLang="zh-CN"/>
              <a:t>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其中一个原因是</a:t>
            </a:r>
            <a:r>
              <a:rPr lang="en-US" altLang="zh-CN"/>
              <a:t>:</a:t>
            </a:r>
            <a:r>
              <a:rPr lang="zh-CN" altLang="en-US"/>
              <a:t>完全不同的</a:t>
            </a:r>
            <a:r>
              <a:rPr lang="en-US" altLang="zh-CN"/>
              <a:t>C++</a:t>
            </a:r>
            <a:r>
              <a:rPr lang="zh-CN" altLang="en-US"/>
              <a:t>代码生成的汇编可能是完全一样的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kumimoji="1" lang="zh-CN" altLang="en-US"/>
              <a:t>使用</a:t>
            </a:r>
            <a:r>
              <a:rPr kumimoji="1" lang="en-US" altLang="zh-CN"/>
              <a:t>VS</a:t>
            </a:r>
            <a:r>
              <a:rPr kumimoji="1" lang="zh-CN" altLang="en-US"/>
              <a:t>演示一番</a:t>
            </a:r>
            <a:endParaRPr kumimoji="1"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7235" y="4117975"/>
            <a:ext cx="4886325" cy="714375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04" y="2147887"/>
            <a:ext cx="2362200" cy="923925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098" y="2395536"/>
            <a:ext cx="2828925" cy="428625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cxnSp>
        <p:nvCxnSpPr>
          <p:cNvPr id="7" name="直接箭头连接符 6"/>
          <p:cNvCxnSpPr>
            <a:stCxn id="5" idx="2"/>
            <a:endCxn id="4" idx="0"/>
          </p:cNvCxnSpPr>
          <p:nvPr/>
        </p:nvCxnSpPr>
        <p:spPr>
          <a:xfrm>
            <a:off x="2216504" y="3071812"/>
            <a:ext cx="2193894" cy="1046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2"/>
            <a:endCxn id="4" idx="0"/>
          </p:cNvCxnSpPr>
          <p:nvPr/>
        </p:nvCxnSpPr>
        <p:spPr>
          <a:xfrm flipH="1">
            <a:off x="4410398" y="2824161"/>
            <a:ext cx="2443163" cy="1293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破解软件</a:t>
            </a:r>
            <a:r>
              <a:rPr kumimoji="1" lang="zh-CN" altLang="en-US">
                <a:sym typeface="+mn-ea"/>
              </a:rPr>
              <a:t>需要</a:t>
            </a:r>
            <a:r>
              <a:rPr kumimoji="1" lang="zh-CN" altLang="en-US" dirty="0">
                <a:sym typeface="+mn-ea"/>
              </a:rPr>
              <a:t>哪些知识储备</a:t>
            </a:r>
            <a:endParaRPr kumimoji="1"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这里只拿</a:t>
            </a:r>
            <a:r>
              <a:rPr kumimoji="1" lang="en-US" altLang="zh-CN" dirty="0">
                <a:sym typeface="+mn-ea"/>
              </a:rPr>
              <a:t>Windows</a:t>
            </a:r>
            <a:r>
              <a:rPr kumimoji="1" lang="zh-CN" altLang="en-US" dirty="0">
                <a:sym typeface="+mn-ea"/>
              </a:rPr>
              <a:t>平台举例</a:t>
            </a:r>
            <a:endParaRPr kumimoji="1" lang="zh-CN" altLang="en-US" dirty="0"/>
          </a:p>
          <a:p>
            <a:pPr>
              <a:buFont typeface="Wingdings" panose="05000000000000000000" charset="0"/>
              <a:buChar char="Ø"/>
            </a:pPr>
            <a:r>
              <a:rPr kumimoji="1" lang="zh-CN" altLang="en-US" dirty="0">
                <a:sym typeface="+mn-ea"/>
              </a:rPr>
              <a:t>提醒</a:t>
            </a:r>
            <a:r>
              <a:rPr kumimoji="1" lang="en-US" altLang="zh-CN" dirty="0">
                <a:sym typeface="+mn-ea"/>
              </a:rPr>
              <a:t>:</a:t>
            </a:r>
            <a:r>
              <a:rPr kumimoji="1" lang="zh-CN" altLang="en-US" dirty="0">
                <a:solidFill>
                  <a:srgbClr val="0000FF"/>
                </a:solidFill>
                <a:sym typeface="+mn-ea"/>
              </a:rPr>
              <a:t>只要精通一个平台</a:t>
            </a:r>
            <a:r>
              <a:rPr kumimoji="1" lang="en-US" altLang="zh-CN" dirty="0">
                <a:solidFill>
                  <a:srgbClr val="0000FF"/>
                </a:solidFill>
                <a:sym typeface="+mn-ea"/>
              </a:rPr>
              <a:t>, </a:t>
            </a:r>
            <a:r>
              <a:rPr kumimoji="1" lang="zh-CN" altLang="en-US" dirty="0">
                <a:solidFill>
                  <a:srgbClr val="0000FF"/>
                </a:solidFill>
                <a:sym typeface="+mn-ea"/>
              </a:rPr>
              <a:t>转移到其他平台是很容易的</a:t>
            </a:r>
            <a:endParaRPr kumimoji="1" lang="zh-CN" altLang="en-US" dirty="0">
              <a:solidFill>
                <a:srgbClr val="0000FF"/>
              </a:solidFill>
              <a:sym typeface="+mn-ea"/>
            </a:endParaRPr>
          </a:p>
          <a:p>
            <a:endParaRPr kumimoji="1" lang="zh-CN" altLang="en-US" dirty="0"/>
          </a:p>
          <a:p>
            <a:r>
              <a:rPr kumimoji="1" lang="zh-CN" altLang="en-US" dirty="0"/>
              <a:t>知识储备</a:t>
            </a:r>
            <a:endParaRPr kumimoji="1" lang="zh-CN" altLang="en-US" dirty="0"/>
          </a:p>
          <a:p>
            <a:pPr>
              <a:buFont typeface="Wingdings" panose="05000000000000000000" charset="0"/>
              <a:buChar char="Ø"/>
            </a:pPr>
            <a:r>
              <a:rPr kumimoji="1" lang="en-US" altLang="zh-CN" dirty="0"/>
              <a:t>PE</a:t>
            </a:r>
            <a:r>
              <a:rPr kumimoji="1" lang="zh-CN" altLang="en-US" dirty="0"/>
              <a:t>文件</a:t>
            </a:r>
            <a:endParaRPr kumimoji="1" lang="zh-CN" altLang="en-US" dirty="0"/>
          </a:p>
          <a:p>
            <a:pPr>
              <a:buFont typeface="Wingdings" panose="05000000000000000000" charset="0"/>
              <a:buChar char="Ø"/>
            </a:pPr>
            <a:r>
              <a:rPr kumimoji="1" lang="zh-CN" altLang="en-US"/>
              <a:t>汇编语言</a:t>
            </a:r>
            <a:endParaRPr kumimoji="1" lang="zh-CN" altLang="en-US" dirty="0"/>
          </a:p>
          <a:p>
            <a:pPr>
              <a:buFont typeface="Wingdings" panose="05000000000000000000" charset="0"/>
              <a:buChar char="Ø"/>
            </a:pPr>
            <a:r>
              <a:rPr kumimoji="1" lang="en-US" altLang="zh-CN"/>
              <a:t>OllyDbg\IDA</a:t>
            </a:r>
            <a:endParaRPr kumimoji="1" lang="en-US" altLang="zh-CN" dirty="0"/>
          </a:p>
          <a:p>
            <a:pPr>
              <a:buFont typeface="Wingdings" panose="05000000000000000000" charset="0"/>
              <a:buChar char="Ø"/>
            </a:pPr>
            <a:r>
              <a:rPr kumimoji="1" lang="en-US" altLang="zh-CN"/>
              <a:t>Windows API</a:t>
            </a:r>
            <a:endParaRPr kumimoji="1"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29895" y="2405380"/>
            <a:ext cx="2159000" cy="11150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exe</a:t>
            </a:r>
            <a:r>
              <a:rPr lang="zh-CN" altLang="en-US"/>
              <a:t>、</a:t>
            </a:r>
            <a:r>
              <a:rPr lang="en-US" altLang="zh-CN"/>
              <a:t>elf</a:t>
            </a:r>
            <a:r>
              <a:rPr lang="zh-CN" altLang="en-US"/>
              <a:t>、</a:t>
            </a:r>
            <a:r>
              <a:rPr lang="en-US" altLang="zh-CN"/>
              <a:t>mach-0</a:t>
            </a:r>
            <a:endParaRPr lang="en-US" altLang="zh-CN"/>
          </a:p>
          <a:p>
            <a:pPr algn="ctr"/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29935" y="1330325"/>
            <a:ext cx="2159000" cy="32651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内存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5" idx="3"/>
            <a:endCxn id="6" idx="1"/>
          </p:cNvCxnSpPr>
          <p:nvPr/>
        </p:nvCxnSpPr>
        <p:spPr>
          <a:xfrm>
            <a:off x="2588895" y="2962910"/>
            <a:ext cx="3241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829935" y="1628140"/>
            <a:ext cx="2159000" cy="7772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829935" y="2405380"/>
            <a:ext cx="2159000" cy="7772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29935" y="3182620"/>
            <a:ext cx="2159000" cy="7772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829935" y="3818255"/>
            <a:ext cx="2159000" cy="7772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2588895" y="3182620"/>
            <a:ext cx="3168015" cy="82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29895" y="4046220"/>
            <a:ext cx="2176780" cy="10947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app.ipa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/>
        </p:nvSpPr>
        <p:spPr>
          <a:xfrm>
            <a:off x="455930" y="1161415"/>
            <a:ext cx="3158490" cy="18903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app.ipa</a:t>
            </a:r>
            <a:endParaRPr lang="en-US" altLang="zh-CN"/>
          </a:p>
          <a:p>
            <a:pPr algn="ctr"/>
            <a:r>
              <a:rPr lang="zh-CN" altLang="en-US"/>
              <a:t>可执行文件（</a:t>
            </a:r>
            <a:r>
              <a:rPr lang="en-US" altLang="zh-CN"/>
              <a:t>Mach-O</a:t>
            </a:r>
            <a:r>
              <a:rPr lang="zh-CN" altLang="en-US"/>
              <a:t>）</a:t>
            </a:r>
            <a:endParaRPr lang="zh-CN" altLang="en-US"/>
          </a:p>
          <a:p>
            <a:pPr algn="ctr"/>
            <a:r>
              <a:rPr lang="zh-CN" altLang="en-US"/>
              <a:t>资源文件（</a:t>
            </a:r>
            <a:r>
              <a:rPr lang="en-US" altLang="zh-CN"/>
              <a:t>nib</a:t>
            </a:r>
            <a:r>
              <a:rPr lang="zh-CN" altLang="en-US"/>
              <a:t>、</a:t>
            </a:r>
            <a:r>
              <a:rPr lang="en-US" altLang="zh-CN"/>
              <a:t>mp3</a:t>
            </a:r>
            <a:r>
              <a:rPr lang="zh-CN" altLang="en-US"/>
              <a:t>、图片</a:t>
            </a:r>
            <a:r>
              <a:rPr lang="zh-CN" altLang="en-US"/>
              <a:t>）</a:t>
            </a:r>
            <a:endParaRPr lang="zh-CN" altLang="en-US"/>
          </a:p>
          <a:p>
            <a:pPr algn="ctr"/>
            <a:r>
              <a:rPr lang="zh-CN" altLang="en-US"/>
              <a:t>签名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55930" y="3582670"/>
            <a:ext cx="3158490" cy="18903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app.apk</a:t>
            </a:r>
            <a:endParaRPr lang="en-US" altLang="zh-CN"/>
          </a:p>
          <a:p>
            <a:pPr algn="ctr"/>
            <a:r>
              <a:rPr lang="zh-CN" altLang="en-US"/>
              <a:t>可执行文件（</a:t>
            </a:r>
            <a:r>
              <a:rPr lang="en-US" altLang="zh-CN"/>
              <a:t>ELF</a:t>
            </a:r>
            <a:r>
              <a:rPr lang="zh-CN" altLang="en-US"/>
              <a:t>）</a:t>
            </a:r>
            <a:endParaRPr lang="zh-CN" altLang="en-US"/>
          </a:p>
          <a:p>
            <a:pPr algn="ctr"/>
            <a:r>
              <a:rPr lang="zh-CN" altLang="en-US"/>
              <a:t>资源文件（</a:t>
            </a:r>
            <a:r>
              <a:rPr lang="en-US" altLang="zh-CN"/>
              <a:t>xml</a:t>
            </a:r>
            <a:r>
              <a:rPr lang="zh-CN" altLang="en-US"/>
              <a:t>、</a:t>
            </a:r>
            <a:r>
              <a:rPr lang="en-US" altLang="zh-CN"/>
              <a:t>mp3</a:t>
            </a:r>
            <a:r>
              <a:rPr lang="zh-CN" altLang="en-US"/>
              <a:t>、图片）</a:t>
            </a:r>
            <a:endParaRPr lang="zh-CN" altLang="en-US"/>
          </a:p>
          <a:p>
            <a:pPr algn="ctr"/>
            <a:r>
              <a:rPr lang="zh-CN" altLang="en-US"/>
              <a:t>签名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软件的保护方式</a:t>
            </a:r>
            <a:endParaRPr kumimoji="1"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>
                <a:sym typeface="+mn-ea"/>
              </a:rPr>
              <a:t>百度百科</a:t>
            </a:r>
            <a:r>
              <a:rPr kumimoji="1" lang="en-US" altLang="zh-CN">
                <a:sym typeface="+mn-ea"/>
              </a:rPr>
              <a:t>:</a:t>
            </a:r>
            <a:r>
              <a:rPr kumimoji="1" lang="zh-CN" altLang="en-US">
                <a:sym typeface="+mn-ea"/>
              </a:rPr>
              <a:t>软件保护</a:t>
            </a:r>
            <a:endParaRPr kumimoji="1" lang="en-US" altLang="zh-CN">
              <a:sym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>
                <a:hlinkClick r:id="rId1"/>
              </a:rPr>
              <a:t>http://baike.baidu.com/item/%E8%BD%AF%E4%BB%B6%E4%BF%9D%E6%8A%A4</a:t>
            </a:r>
            <a:endParaRPr kumimoji="1"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ym typeface="+mn-ea"/>
              </a:rPr>
              <a:t>加壳与脱壳</a:t>
            </a:r>
            <a:endParaRPr kumimoji="1"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一般的软件破解思路</a:t>
            </a:r>
            <a:endParaRPr lang="en-US" altLang="zh-CN">
              <a:sym typeface="+mn-ea"/>
            </a:endParaRPr>
          </a:p>
          <a:p>
            <a:endParaRPr kumimoji="1" lang="en-US" altLang="zh-CN">
              <a:sym typeface="+mn-ea"/>
            </a:endParaRPr>
          </a:p>
          <a:p>
            <a:endParaRPr kumimoji="1" lang="en-US" altLang="zh-CN">
              <a:sym typeface="+mn-ea"/>
            </a:endParaRPr>
          </a:p>
          <a:p>
            <a:endParaRPr kumimoji="1" lang="en-US" altLang="zh-CN">
              <a:sym typeface="+mn-ea"/>
            </a:endParaRPr>
          </a:p>
          <a:p>
            <a:endParaRPr kumimoji="1" lang="en-US" altLang="zh-CN">
              <a:sym typeface="+mn-ea"/>
            </a:endParaRPr>
          </a:p>
          <a:p>
            <a:r>
              <a:rPr kumimoji="1" lang="zh-CN" altLang="en-US">
                <a:sym typeface="+mn-ea"/>
              </a:rPr>
              <a:t>加壳和脱壳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5553" y="2183906"/>
            <a:ext cx="1216242" cy="64807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exe</a:t>
            </a:r>
            <a:r>
              <a:rPr lang="zh-CN" altLang="en-US">
                <a:solidFill>
                  <a:srgbClr val="FF0000"/>
                </a:solidFill>
              </a:rPr>
              <a:t>程序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04623" y="2183906"/>
            <a:ext cx="1631707" cy="64807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FF0000"/>
                </a:solidFill>
              </a:rPr>
              <a:t>exe</a:t>
            </a:r>
            <a:r>
              <a:rPr lang="zh-CN" altLang="en-US" sz="1400">
                <a:solidFill>
                  <a:srgbClr val="FF0000"/>
                </a:solidFill>
              </a:rPr>
              <a:t>程序</a:t>
            </a:r>
            <a:r>
              <a:rPr lang="en-US" altLang="zh-CN" sz="1400">
                <a:solidFill>
                  <a:srgbClr val="FF0000"/>
                </a:solidFill>
              </a:rPr>
              <a:t>A</a:t>
            </a:r>
            <a:r>
              <a:rPr lang="zh-CN" altLang="en-US" sz="1400">
                <a:solidFill>
                  <a:srgbClr val="FF0000"/>
                </a:solidFill>
              </a:rPr>
              <a:t>的</a:t>
            </a:r>
            <a:endParaRPr lang="en-US" altLang="zh-CN" sz="1400">
              <a:solidFill>
                <a:srgbClr val="FF0000"/>
              </a:solidFill>
            </a:endParaRPr>
          </a:p>
          <a:p>
            <a:pPr algn="ctr"/>
            <a:r>
              <a:rPr lang="zh-CN" altLang="en-US" sz="1400">
                <a:solidFill>
                  <a:srgbClr val="FF0000"/>
                </a:solidFill>
              </a:rPr>
              <a:t>二进制机器码</a:t>
            </a:r>
            <a:endParaRPr lang="zh-CN" altLang="en-US" sz="140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1591795" y="2507941"/>
            <a:ext cx="18128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944211" y="20992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载入内存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071842" y="21070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分析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375553" y="4249392"/>
            <a:ext cx="1365681" cy="64807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exe</a:t>
            </a:r>
            <a:r>
              <a:rPr lang="zh-CN" altLang="en-US">
                <a:solidFill>
                  <a:srgbClr val="FF0000"/>
                </a:solidFill>
              </a:rPr>
              <a:t>程序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1" name="直接箭头连接符 20"/>
          <p:cNvCxnSpPr>
            <a:stCxn id="5" idx="3"/>
            <a:endCxn id="22" idx="1"/>
          </p:cNvCxnSpPr>
          <p:nvPr/>
        </p:nvCxnSpPr>
        <p:spPr>
          <a:xfrm flipV="1">
            <a:off x="5036330" y="2504077"/>
            <a:ext cx="744056" cy="3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780386" y="2185055"/>
            <a:ext cx="833022" cy="63804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破解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17" idx="3"/>
            <a:endCxn id="18" idx="1"/>
          </p:cNvCxnSpPr>
          <p:nvPr/>
        </p:nvCxnSpPr>
        <p:spPr>
          <a:xfrm>
            <a:off x="1741234" y="4574062"/>
            <a:ext cx="8362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700703" y="49268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脱壳</a:t>
            </a:r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2577215" y="3934235"/>
            <a:ext cx="1764191" cy="1278384"/>
            <a:chOff x="6427795" y="4159188"/>
            <a:chExt cx="1764191" cy="1278384"/>
          </a:xfrm>
        </p:grpSpPr>
        <p:sp>
          <p:nvSpPr>
            <p:cNvPr id="18" name="矩形 17"/>
            <p:cNvSpPr/>
            <p:nvPr/>
          </p:nvSpPr>
          <p:spPr>
            <a:xfrm>
              <a:off x="6427795" y="4159188"/>
              <a:ext cx="1764191" cy="1278384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710832" y="4218035"/>
              <a:ext cx="1202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0070C0"/>
                  </a:solidFill>
                </a:rPr>
                <a:t>exe</a:t>
              </a:r>
              <a:r>
                <a:rPr lang="zh-CN" altLang="en-US">
                  <a:solidFill>
                    <a:srgbClr val="0070C0"/>
                  </a:solidFill>
                </a:rPr>
                <a:t>程序</a:t>
              </a:r>
              <a:r>
                <a:rPr lang="en-US" altLang="zh-CN">
                  <a:solidFill>
                    <a:srgbClr val="0070C0"/>
                  </a:solidFill>
                </a:rPr>
                <a:t>C</a:t>
              </a:r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627049" y="4688434"/>
              <a:ext cx="1365681" cy="64807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exe</a:t>
              </a:r>
              <a:r>
                <a:rPr lang="zh-CN" altLang="en-US">
                  <a:solidFill>
                    <a:srgbClr val="FF0000"/>
                  </a:solidFill>
                </a:rPr>
                <a:t>程序</a:t>
              </a:r>
              <a:r>
                <a:rPr lang="en-US" altLang="zh-CN">
                  <a:solidFill>
                    <a:srgbClr val="FF0000"/>
                  </a:solidFill>
                </a:rPr>
                <a:t>A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5478850" y="4245237"/>
            <a:ext cx="1847918" cy="64807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0070C0"/>
                </a:solidFill>
              </a:rPr>
              <a:t>exe</a:t>
            </a:r>
            <a:r>
              <a:rPr lang="zh-CN" altLang="en-US" sz="1400">
                <a:solidFill>
                  <a:srgbClr val="0070C0"/>
                </a:solidFill>
              </a:rPr>
              <a:t>程序</a:t>
            </a:r>
            <a:r>
              <a:rPr lang="en-US" altLang="zh-CN" sz="1400">
                <a:solidFill>
                  <a:srgbClr val="0070C0"/>
                </a:solidFill>
              </a:rPr>
              <a:t>C</a:t>
            </a:r>
            <a:r>
              <a:rPr lang="zh-CN" altLang="en-US" sz="1400">
                <a:solidFill>
                  <a:srgbClr val="0070C0"/>
                </a:solidFill>
              </a:rPr>
              <a:t>和</a:t>
            </a:r>
            <a:r>
              <a:rPr lang="en-US" altLang="zh-CN" sz="1400">
                <a:solidFill>
                  <a:srgbClr val="0070C0"/>
                </a:solidFill>
              </a:rPr>
              <a:t>A</a:t>
            </a:r>
            <a:r>
              <a:rPr lang="zh-CN" altLang="en-US" sz="1400">
                <a:solidFill>
                  <a:srgbClr val="0070C0"/>
                </a:solidFill>
              </a:rPr>
              <a:t>混合的</a:t>
            </a:r>
            <a:endParaRPr lang="en-US" altLang="zh-CN" sz="1400">
              <a:solidFill>
                <a:srgbClr val="0070C0"/>
              </a:solidFill>
            </a:endParaRPr>
          </a:p>
          <a:p>
            <a:pPr algn="ctr"/>
            <a:r>
              <a:rPr lang="zh-CN" altLang="en-US" sz="1400">
                <a:solidFill>
                  <a:srgbClr val="0070C0"/>
                </a:solidFill>
              </a:rPr>
              <a:t>二进制机器码</a:t>
            </a:r>
            <a:endParaRPr lang="zh-CN" altLang="en-US" sz="1400">
              <a:solidFill>
                <a:srgbClr val="0070C0"/>
              </a:solidFill>
            </a:endParaRPr>
          </a:p>
        </p:txBody>
      </p:sp>
      <p:cxnSp>
        <p:nvCxnSpPr>
          <p:cNvPr id="35" name="直接箭头连接符 34"/>
          <p:cNvCxnSpPr>
            <a:stCxn id="18" idx="3"/>
            <a:endCxn id="34" idx="1"/>
          </p:cNvCxnSpPr>
          <p:nvPr/>
        </p:nvCxnSpPr>
        <p:spPr>
          <a:xfrm flipV="1">
            <a:off x="4341406" y="4569617"/>
            <a:ext cx="1137285" cy="4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370854" y="41647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载入内存</a:t>
            </a:r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1831257" y="41777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加壳</a:t>
            </a:r>
            <a:endParaRPr lang="zh-CN" altLang="en-US"/>
          </a:p>
        </p:txBody>
      </p:sp>
      <p:cxnSp>
        <p:nvCxnSpPr>
          <p:cNvPr id="55" name="直接箭头连接符 54"/>
          <p:cNvCxnSpPr>
            <a:stCxn id="34" idx="2"/>
            <a:endCxn id="58" idx="0"/>
          </p:cNvCxnSpPr>
          <p:nvPr/>
        </p:nvCxnSpPr>
        <p:spPr>
          <a:xfrm flipH="1">
            <a:off x="6400295" y="4893307"/>
            <a:ext cx="2514" cy="453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5584441" y="5347096"/>
            <a:ext cx="1631707" cy="64807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FF0000"/>
                </a:solidFill>
              </a:rPr>
              <a:t>exe</a:t>
            </a:r>
            <a:r>
              <a:rPr lang="zh-CN" altLang="en-US" sz="1400">
                <a:solidFill>
                  <a:srgbClr val="FF0000"/>
                </a:solidFill>
              </a:rPr>
              <a:t>程序</a:t>
            </a:r>
            <a:r>
              <a:rPr lang="en-US" altLang="zh-CN" sz="1400">
                <a:solidFill>
                  <a:srgbClr val="FF0000"/>
                </a:solidFill>
              </a:rPr>
              <a:t>A</a:t>
            </a:r>
            <a:r>
              <a:rPr lang="zh-CN" altLang="en-US" sz="1400">
                <a:solidFill>
                  <a:srgbClr val="FF0000"/>
                </a:solidFill>
              </a:rPr>
              <a:t>的</a:t>
            </a:r>
            <a:endParaRPr lang="en-US" altLang="zh-CN" sz="1400">
              <a:solidFill>
                <a:srgbClr val="FF0000"/>
              </a:solidFill>
            </a:endParaRPr>
          </a:p>
          <a:p>
            <a:pPr algn="ctr"/>
            <a:r>
              <a:rPr lang="zh-CN" altLang="en-US" sz="1400">
                <a:solidFill>
                  <a:srgbClr val="FF0000"/>
                </a:solidFill>
              </a:rPr>
              <a:t>二进制机器码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259146" y="52691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分析</a:t>
            </a:r>
            <a:endParaRPr lang="en-US" altLang="zh-CN"/>
          </a:p>
        </p:txBody>
      </p:sp>
      <p:cxnSp>
        <p:nvCxnSpPr>
          <p:cNvPr id="61" name="直接箭头连接符 60"/>
          <p:cNvCxnSpPr>
            <a:stCxn id="58" idx="3"/>
            <a:endCxn id="62" idx="1"/>
          </p:cNvCxnSpPr>
          <p:nvPr/>
        </p:nvCxnSpPr>
        <p:spPr>
          <a:xfrm flipV="1">
            <a:off x="7216148" y="5667266"/>
            <a:ext cx="733786" cy="3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7949934" y="5348244"/>
            <a:ext cx="833022" cy="63804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破解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11" grpId="0"/>
      <p:bldP spid="17" grpId="0" animBg="1"/>
      <p:bldP spid="22" grpId="0" animBg="1"/>
      <p:bldP spid="27" grpId="0"/>
      <p:bldP spid="34" grpId="0" animBg="1"/>
      <p:bldP spid="36" grpId="0"/>
      <p:bldP spid="54" grpId="0"/>
      <p:bldP spid="58" grpId="0" animBg="1"/>
      <p:bldP spid="60" grpId="0"/>
      <p:bldP spid="62" grpId="0" animBg="1"/>
    </p:bldLst>
  </p:timing>
</p:sld>
</file>

<file path=ppt/theme/theme1.xml><?xml version="1.0" encoding="utf-8"?>
<a:theme xmlns:a="http://schemas.openxmlformats.org/drawingml/2006/main" name="1_xmg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xmg.thmx</Template>
  <TotalTime>0</TotalTime>
  <Words>635</Words>
  <Application>WPS 演示</Application>
  <PresentationFormat>全屏显示(4:3)</PresentationFormat>
  <Paragraphs>128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新宋体</vt:lpstr>
      <vt:lpstr>黑体</vt:lpstr>
      <vt:lpstr>Eurostile</vt:lpstr>
      <vt:lpstr>微软雅黑</vt:lpstr>
      <vt:lpstr>华文细黑</vt:lpstr>
      <vt:lpstr>Wingdings</vt:lpstr>
      <vt:lpstr>Arial Unicode MS</vt:lpstr>
      <vt:lpstr>Calibri</vt:lpstr>
      <vt:lpstr>Rockwell</vt:lpstr>
      <vt:lpstr>PentaGram’s Malefissent</vt:lpstr>
      <vt:lpstr>1_xmg</vt:lpstr>
      <vt:lpstr>浅谈破解</vt:lpstr>
      <vt:lpstr>软件从开发到运行的过程</vt:lpstr>
      <vt:lpstr>软件从开发到运行的过程</vt:lpstr>
      <vt:lpstr>为什么c++和汇编代码的转换是不可逆的?</vt:lpstr>
      <vt:lpstr>破解软件需要哪些知识储备</vt:lpstr>
      <vt:lpstr>PowerPoint 演示文稿</vt:lpstr>
      <vt:lpstr>PowerPoint 演示文稿</vt:lpstr>
      <vt:lpstr>软件的保护方式</vt:lpstr>
      <vt:lpstr>加壳与脱壳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组件化方案探讨</dc:title>
  <dc:creator>顺子 王</dc:creator>
  <cp:lastModifiedBy>Administrator</cp:lastModifiedBy>
  <cp:revision>268</cp:revision>
  <dcterms:created xsi:type="dcterms:W3CDTF">2016-09-19T09:45:00Z</dcterms:created>
  <dcterms:modified xsi:type="dcterms:W3CDTF">2017-11-05T10:04:32Z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