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8"/>
  </p:notesMasterIdLst>
  <p:sldIdLst>
    <p:sldId id="292" r:id="rId2"/>
    <p:sldId id="261" r:id="rId3"/>
    <p:sldId id="294" r:id="rId4"/>
    <p:sldId id="264" r:id="rId5"/>
    <p:sldId id="262" r:id="rId6"/>
    <p:sldId id="268" r:id="rId7"/>
    <p:sldId id="295" r:id="rId8"/>
    <p:sldId id="269" r:id="rId9"/>
    <p:sldId id="270" r:id="rId10"/>
    <p:sldId id="300" r:id="rId11"/>
    <p:sldId id="271" r:id="rId12"/>
    <p:sldId id="301" r:id="rId13"/>
    <p:sldId id="298" r:id="rId14"/>
    <p:sldId id="299" r:id="rId15"/>
    <p:sldId id="266" r:id="rId16"/>
    <p:sldId id="282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58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2"/>
          </p14:sldIdLst>
        </p14:section>
        <p14:section name="网络编程基本概念" id="{36F6E664-52BD-3842-9EB7-39800F94308B}">
          <p14:sldIdLst>
            <p14:sldId id="261"/>
            <p14:sldId id="294"/>
            <p14:sldId id="264"/>
            <p14:sldId id="262"/>
            <p14:sldId id="268"/>
            <p14:sldId id="295"/>
            <p14:sldId id="269"/>
            <p14:sldId id="270"/>
            <p14:sldId id="300"/>
          </p14:sldIdLst>
        </p14:section>
        <p14:section name="iOS Socket体验" id="{D1E44E19-B2AD-8947-ADE5-12B60A892577}">
          <p14:sldIdLst>
            <p14:sldId id="271"/>
            <p14:sldId id="301"/>
            <p14:sldId id="298"/>
            <p14:sldId id="299"/>
            <p14:sldId id="266"/>
            <p14:sldId id="282"/>
            <p14:sldId id="28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</p14:sldIdLst>
        </p14:section>
        <p14:section name="小结" id="{AB1B2271-3977-4A4B-A783-E47C58A52261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74D"/>
    <a:srgbClr val="1E1864"/>
    <a:srgbClr val="767E96"/>
    <a:srgbClr val="3FA52A"/>
    <a:srgbClr val="4ECC35"/>
    <a:srgbClr val="CACF21"/>
    <a:srgbClr val="020000"/>
    <a:srgbClr val="BE4412"/>
    <a:srgbClr val="2460C4"/>
    <a:srgbClr val="922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3" autoAdjust="0"/>
    <p:restoredTop sz="97000" autoAdjust="0"/>
  </p:normalViewPr>
  <p:slideViewPr>
    <p:cSldViewPr snapToGrid="0" snapToObjects="1">
      <p:cViewPr>
        <p:scale>
          <a:sx n="100" d="100"/>
          <a:sy n="100" d="100"/>
        </p:scale>
        <p:origin x="-752" y="400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64EDF-5008-0549-A40A-FA06587846BE}" type="datetimeFigureOut">
              <a:rPr kumimoji="1" lang="zh-CN" altLang="en-US" smtClean="0"/>
              <a:t>15-3-14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9AD1-1205-454F-A74F-798545E11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99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国际标准化组织（</a:t>
            </a:r>
            <a:r>
              <a:rPr kumimoji="1" lang="en-US" altLang="zh-TW" dirty="0" smtClean="0"/>
              <a:t>International Standards Organization</a:t>
            </a:r>
            <a:r>
              <a:rPr kumimoji="1" lang="zh-TW" altLang="en-US" dirty="0" smtClean="0"/>
              <a:t>）制定了</a:t>
            </a:r>
            <a:r>
              <a:rPr kumimoji="1" lang="en-US" altLang="zh-TW" dirty="0" smtClean="0"/>
              <a:t>OSI</a:t>
            </a:r>
            <a:r>
              <a:rPr kumimoji="1" lang="zh-TW" altLang="en-US" dirty="0" smtClean="0"/>
              <a:t>模型。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9AD1-1205-454F-A74F-798545E11AF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53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9AD1-1205-454F-A74F-798545E11A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41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LLC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Logical Link Control</a:t>
            </a:r>
            <a:r>
              <a:rPr kumimoji="1" lang="zh-TW" altLang="en-US" dirty="0" smtClean="0"/>
              <a:t>的缩写：逻辑链路控制。</a:t>
            </a:r>
            <a:endParaRPr kumimoji="1" lang="en-US" altLang="zh-TW" dirty="0" smtClean="0"/>
          </a:p>
          <a:p>
            <a:r>
              <a:rPr kumimoji="1" lang="en-US" altLang="zh-CN" dirty="0" smtClean="0"/>
              <a:t>MAC(Media Access Control)</a:t>
            </a:r>
            <a:r>
              <a:rPr kumimoji="1" lang="zh-CN" altLang="en-US" dirty="0" smtClean="0"/>
              <a:t>地址，或称为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位址、硬件位址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FCS(frame check sequence) </a:t>
            </a:r>
            <a:r>
              <a:rPr kumimoji="1" lang="zh-CN" altLang="en-US" dirty="0" smtClean="0"/>
              <a:t>代表帧检验序列即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9AD1-1205-454F-A74F-798545E11A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0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pic>
        <p:nvPicPr>
          <p:cNvPr id="6" name="图片 5" descr="屏幕快照 2014-09-20 下午5.4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6" y="1083734"/>
            <a:ext cx="8398933" cy="3188793"/>
          </a:xfrm>
          <a:prstGeom prst="rect">
            <a:avLst/>
          </a:prstGeom>
        </p:spPr>
      </p:pic>
      <p:pic>
        <p:nvPicPr>
          <p:cNvPr id="4" name="图片 3" descr="屏幕快照 2014-09-20 下午5.33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26" y="1"/>
            <a:ext cx="1345773" cy="142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 descr="屏幕快照 2014-09-20 下午5.46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888"/>
            <a:ext cx="4066528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33333"/>
                </a:solidFill>
                <a:latin typeface="Eurostile"/>
                <a:ea typeface="华文细黑"/>
                <a:cs typeface="Eurostil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15-3-14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rgbClr val="333333"/>
                </a:solidFill>
                <a:latin typeface="Eurostile"/>
                <a:cs typeface="Eurostile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 b="1" i="0">
                <a:solidFill>
                  <a:srgbClr val="333333"/>
                </a:solidFill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15-3-14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4-09-20 下午5.33.3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80" y="0"/>
            <a:ext cx="1457920" cy="1540933"/>
          </a:xfrm>
          <a:prstGeom prst="rect">
            <a:avLst/>
          </a:prstGeom>
        </p:spPr>
      </p:pic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:80/%E6%96%87%E4%BB%B6%E8%B7%AF%E5%BE%8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Socket</a:t>
            </a:r>
            <a:r>
              <a:rPr kumimoji="1" lang="en-US" altLang="en-US" dirty="0" err="1"/>
              <a:t>编程</a:t>
            </a:r>
            <a:r>
              <a:rPr kumimoji="1" lang="zh-CN" altLang="en-US" dirty="0"/>
              <a:t>体验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zh-CN" altLang="en-US" dirty="0"/>
              <a:t>：司空摘</a:t>
            </a:r>
            <a:r>
              <a:rPr kumimoji="1" lang="zh-CN" altLang="en-US" dirty="0" smtClean="0"/>
              <a:t>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8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网络访问流程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5375" y="3410685"/>
            <a:ext cx="3581893" cy="1652432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浏览器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ww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w.baidu.com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222" y="1326830"/>
            <a:ext cx="1953760" cy="1058207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DNS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864" y="21652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将域名解析成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400194" y="2385037"/>
            <a:ext cx="0" cy="102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2393355" y="2385037"/>
            <a:ext cx="16281" cy="102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18982" y="2930421"/>
            <a:ext cx="18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220.181.112.244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3940081" y="3597906"/>
            <a:ext cx="2230542" cy="814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17155" y="3158343"/>
            <a:ext cx="1302506" cy="700045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百度服务器</a:t>
            </a:r>
          </a:p>
        </p:txBody>
      </p:sp>
    </p:spTree>
    <p:extLst>
      <p:ext uri="{BB962C8B-B14F-4D97-AF65-F5344CB8AC3E}">
        <p14:creationId xmlns:p14="http://schemas.microsoft.com/office/powerpoint/2010/main" val="94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套接字）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Socket</a:t>
            </a:r>
            <a:r>
              <a:rPr kumimoji="1" lang="zh-CN" altLang="en-US" dirty="0"/>
              <a:t>就是为网络服务提供的一种</a:t>
            </a:r>
            <a:r>
              <a:rPr kumimoji="1" lang="zh-CN" altLang="en-US" dirty="0" smtClean="0"/>
              <a:t>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通信的两端都是</a:t>
            </a:r>
            <a:r>
              <a:rPr kumimoji="1" lang="en-US" altLang="zh-CN" dirty="0" smtClean="0"/>
              <a:t>Socket</a:t>
            </a:r>
          </a:p>
          <a:p>
            <a:r>
              <a:rPr kumimoji="1" lang="zh-CN" altLang="en-US" dirty="0" smtClean="0"/>
              <a:t>网络通信其实就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间的通信</a:t>
            </a:r>
            <a:endParaRPr kumimoji="1" lang="en-US" altLang="zh-CN" dirty="0"/>
          </a:p>
          <a:p>
            <a:r>
              <a:rPr kumimoji="1" lang="zh-CN" altLang="en-US" dirty="0"/>
              <a:t>数据在两个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间通过</a:t>
            </a:r>
            <a:r>
              <a:rPr kumimoji="1" lang="en-US" altLang="zh-CN" dirty="0"/>
              <a:t>IO</a:t>
            </a:r>
            <a:r>
              <a:rPr kumimoji="1" lang="zh-CN" altLang="en-US" dirty="0"/>
              <a:t>传输</a:t>
            </a:r>
          </a:p>
        </p:txBody>
      </p:sp>
      <p:sp>
        <p:nvSpPr>
          <p:cNvPr id="7" name="矩形 6"/>
          <p:cNvSpPr/>
          <p:nvPr/>
        </p:nvSpPr>
        <p:spPr>
          <a:xfrm>
            <a:off x="5826684" y="3830667"/>
            <a:ext cx="2800389" cy="2328057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9" name="矩形 8"/>
          <p:cNvSpPr/>
          <p:nvPr/>
        </p:nvSpPr>
        <p:spPr>
          <a:xfrm>
            <a:off x="6105500" y="4070029"/>
            <a:ext cx="2136800" cy="155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QQ</a:t>
            </a:r>
            <a:r>
              <a:rPr kumimoji="1" lang="zh-CN" altLang="en-US" dirty="0" smtClean="0">
                <a:solidFill>
                  <a:schemeClr val="bg1"/>
                </a:solidFill>
              </a:rPr>
              <a:t>服务器</a:t>
            </a:r>
            <a:r>
              <a:rPr kumimoji="1" lang="en-US" altLang="zh-CN" dirty="0" smtClean="0">
                <a:solidFill>
                  <a:schemeClr val="bg1"/>
                </a:solidFill>
              </a:rPr>
              <a:t/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r>
              <a:rPr kumimoji="1" lang="en-US" altLang="zh-CN" dirty="0" smtClean="0">
                <a:solidFill>
                  <a:schemeClr val="bg1"/>
                </a:solidFill>
              </a:rPr>
              <a:t>IP:192.168.1.1</a:t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r>
              <a:rPr kumimoji="1" lang="zh-CN" altLang="en-US" dirty="0" smtClean="0">
                <a:solidFill>
                  <a:schemeClr val="bg1"/>
                </a:solidFill>
              </a:rPr>
              <a:t>端口</a:t>
            </a:r>
            <a:r>
              <a:rPr kumimoji="1" lang="en-US" altLang="zh-CN" dirty="0" smtClean="0">
                <a:solidFill>
                  <a:schemeClr val="bg1"/>
                </a:solidFill>
              </a:rPr>
              <a:t>Port:</a:t>
            </a:r>
            <a:r>
              <a:rPr kumimoji="1" lang="en-US" altLang="zh-CN" dirty="0" smtClean="0">
                <a:solidFill>
                  <a:schemeClr val="bg1"/>
                </a:solidFill>
              </a:rPr>
              <a:t>8899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818" y="4070029"/>
            <a:ext cx="1383913" cy="613535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client1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95764" y="4395631"/>
            <a:ext cx="201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192.168.1.2 :8899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04819" y="5122946"/>
            <a:ext cx="1383913" cy="613535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client2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61381" y="3000654"/>
            <a:ext cx="15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357230" y="3522386"/>
            <a:ext cx="15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653856" y="4352672"/>
            <a:ext cx="34516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套接字）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61186" y="2736907"/>
            <a:ext cx="2800389" cy="2328057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9" name="矩形 8"/>
          <p:cNvSpPr/>
          <p:nvPr/>
        </p:nvSpPr>
        <p:spPr>
          <a:xfrm>
            <a:off x="5440002" y="2976269"/>
            <a:ext cx="2136800" cy="155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Web</a:t>
            </a:r>
            <a:r>
              <a:rPr kumimoji="1" lang="zh-CN" altLang="en-US" dirty="0" smtClean="0">
                <a:solidFill>
                  <a:schemeClr val="bg1"/>
                </a:solidFill>
              </a:rPr>
              <a:t>服务器</a:t>
            </a:r>
            <a:r>
              <a:rPr kumimoji="1" lang="en-US" altLang="zh-CN" dirty="0" smtClean="0">
                <a:solidFill>
                  <a:schemeClr val="bg1"/>
                </a:solidFill>
              </a:rPr>
              <a:t/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r>
              <a:rPr kumimoji="1" lang="en-US" altLang="zh-CN" dirty="0" smtClean="0">
                <a:solidFill>
                  <a:schemeClr val="bg1"/>
                </a:solidFill>
              </a:rPr>
              <a:t>IP:192.168.1.1</a:t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r>
              <a:rPr kumimoji="1" lang="zh-CN" altLang="en-US" dirty="0" smtClean="0">
                <a:solidFill>
                  <a:schemeClr val="bg1"/>
                </a:solidFill>
              </a:rPr>
              <a:t>端口</a:t>
            </a:r>
            <a:r>
              <a:rPr kumimoji="1" lang="en-US" altLang="zh-CN" dirty="0" smtClean="0">
                <a:solidFill>
                  <a:schemeClr val="bg1"/>
                </a:solidFill>
              </a:rPr>
              <a:t>Port:</a:t>
            </a:r>
            <a:r>
              <a:rPr kumimoji="1" lang="en-US" altLang="zh-CN" dirty="0" smtClean="0">
                <a:solidFill>
                  <a:schemeClr val="bg1"/>
                </a:solidFill>
              </a:rPr>
              <a:t>8899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445" y="2952144"/>
            <a:ext cx="1383913" cy="613535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client1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0266" y="3301871"/>
            <a:ext cx="249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http:192.168.1.2 </a:t>
            </a:r>
            <a:r>
              <a:rPr kumimoji="1" lang="en-US" altLang="zh-CN" dirty="0" smtClean="0"/>
              <a:t>:8899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895883" y="1906894"/>
            <a:ext cx="15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8474" y="2428626"/>
            <a:ext cx="15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1988358" y="3258912"/>
            <a:ext cx="34516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678" y="1611731"/>
            <a:ext cx="1296639" cy="3972349"/>
          </a:xfrm>
          <a:prstGeom prst="rect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QQ:</a:t>
            </a:r>
            <a:r>
              <a:rPr kumimoji="1" lang="zh-CN" altLang="en-US" dirty="0" smtClean="0">
                <a:solidFill>
                  <a:schemeClr val="bg1"/>
                </a:solidFill>
              </a:rPr>
              <a:t>张三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1336087" y="2729464"/>
            <a:ext cx="5518358" cy="1706248"/>
            <a:chOff x="1336087" y="2729464"/>
            <a:chExt cx="5518358" cy="1706248"/>
          </a:xfrm>
        </p:grpSpPr>
        <p:sp>
          <p:nvSpPr>
            <p:cNvPr id="20" name="罐形 19"/>
            <p:cNvSpPr/>
            <p:nvPr/>
          </p:nvSpPr>
          <p:spPr>
            <a:xfrm rot="5400000">
              <a:off x="4017841" y="1258434"/>
              <a:ext cx="355080" cy="5318128"/>
            </a:xfrm>
            <a:prstGeom prst="can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罐形 7"/>
            <p:cNvSpPr/>
            <p:nvPr/>
          </p:nvSpPr>
          <p:spPr>
            <a:xfrm rot="5400000">
              <a:off x="3982227" y="687554"/>
              <a:ext cx="393751" cy="5318128"/>
            </a:xfrm>
            <a:prstGeom prst="can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6087" y="27294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59275" y="276457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59275" y="40663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53612" y="402062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211672" y="60073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输出流：用来写数据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输入流：用来读数据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3512973" y="6653694"/>
            <a:ext cx="5082826" cy="726726"/>
            <a:chOff x="1520039" y="4857355"/>
            <a:chExt cx="5082826" cy="726726"/>
          </a:xfrm>
        </p:grpSpPr>
        <p:grpSp>
          <p:nvGrpSpPr>
            <p:cNvPr id="71" name="组 70"/>
            <p:cNvGrpSpPr/>
            <p:nvPr/>
          </p:nvGrpSpPr>
          <p:grpSpPr>
            <a:xfrm>
              <a:off x="1520039" y="4857355"/>
              <a:ext cx="5082826" cy="407002"/>
              <a:chOff x="1553612" y="1741974"/>
              <a:chExt cx="5082826" cy="407002"/>
            </a:xfrm>
          </p:grpSpPr>
          <p:cxnSp>
            <p:nvCxnSpPr>
              <p:cNvPr id="72" name="直线箭头连接符 71"/>
              <p:cNvCxnSpPr/>
              <p:nvPr/>
            </p:nvCxnSpPr>
            <p:spPr>
              <a:xfrm>
                <a:off x="1553612" y="2132696"/>
                <a:ext cx="5082826" cy="162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/>
              <p:cNvSpPr txBox="1"/>
              <p:nvPr/>
            </p:nvSpPr>
            <p:spPr>
              <a:xfrm>
                <a:off x="3402802" y="174197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断开长连接</a:t>
                </a:r>
                <a:endParaRPr kumimoji="1" lang="zh-CN" altLang="en-US" dirty="0"/>
              </a:p>
            </p:txBody>
          </p:sp>
        </p:grpSp>
        <p:cxnSp>
          <p:nvCxnSpPr>
            <p:cNvPr id="75" name="直线连接符 74"/>
            <p:cNvCxnSpPr/>
            <p:nvPr/>
          </p:nvCxnSpPr>
          <p:spPr>
            <a:xfrm>
              <a:off x="3142296" y="4857355"/>
              <a:ext cx="1953759" cy="72672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/>
            <p:nvPr/>
          </p:nvCxnSpPr>
          <p:spPr>
            <a:xfrm flipV="1">
              <a:off x="3142296" y="5009755"/>
              <a:ext cx="1953759" cy="5743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组 5"/>
          <p:cNvGrpSpPr/>
          <p:nvPr/>
        </p:nvGrpSpPr>
        <p:grpSpPr>
          <a:xfrm>
            <a:off x="1774669" y="2442007"/>
            <a:ext cx="4640178" cy="1085655"/>
            <a:chOff x="1774669" y="2442007"/>
            <a:chExt cx="4640178" cy="1085655"/>
          </a:xfrm>
        </p:grpSpPr>
        <p:sp>
          <p:nvSpPr>
            <p:cNvPr id="59" name="椭圆 58"/>
            <p:cNvSpPr/>
            <p:nvPr/>
          </p:nvSpPr>
          <p:spPr>
            <a:xfrm>
              <a:off x="1774669" y="2442007"/>
              <a:ext cx="341907" cy="287457"/>
            </a:xfrm>
            <a:prstGeom prst="ellipse">
              <a:avLst/>
            </a:prstGeom>
            <a:solidFill>
              <a:srgbClr val="BC35C7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1991952" y="3158330"/>
              <a:ext cx="4422895" cy="369332"/>
              <a:chOff x="1991952" y="3158330"/>
              <a:chExt cx="4422895" cy="36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451645" y="315833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你吃饭了吗</a:t>
                </a:r>
                <a:endParaRPr kumimoji="1" lang="zh-CN" altLang="en-US" dirty="0"/>
              </a:p>
            </p:txBody>
          </p:sp>
          <p:cxnSp>
            <p:nvCxnSpPr>
              <p:cNvPr id="52" name="直线箭头连接符 51"/>
              <p:cNvCxnSpPr/>
              <p:nvPr/>
            </p:nvCxnSpPr>
            <p:spPr>
              <a:xfrm flipV="1">
                <a:off x="1991952" y="3346618"/>
                <a:ext cx="1426889" cy="18834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线箭头连接符 78"/>
              <p:cNvCxnSpPr/>
              <p:nvPr/>
            </p:nvCxnSpPr>
            <p:spPr>
              <a:xfrm flipV="1">
                <a:off x="4987958" y="3327784"/>
                <a:ext cx="1426889" cy="18834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 6"/>
          <p:cNvGrpSpPr/>
          <p:nvPr/>
        </p:nvGrpSpPr>
        <p:grpSpPr>
          <a:xfrm>
            <a:off x="2376068" y="3604838"/>
            <a:ext cx="4038779" cy="461542"/>
            <a:chOff x="2376068" y="3604838"/>
            <a:chExt cx="4038779" cy="461542"/>
          </a:xfrm>
        </p:grpSpPr>
        <p:sp>
          <p:nvSpPr>
            <p:cNvPr id="26" name="文本框 25"/>
            <p:cNvSpPr txBox="1"/>
            <p:nvPr/>
          </p:nvSpPr>
          <p:spPr>
            <a:xfrm>
              <a:off x="3451645" y="36970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还没，一起吃不</a:t>
              </a:r>
              <a:endParaRPr kumimoji="1" lang="zh-CN" altLang="en-US" dirty="0"/>
            </a:p>
          </p:txBody>
        </p:sp>
        <p:cxnSp>
          <p:nvCxnSpPr>
            <p:cNvPr id="53" name="直线箭头连接符 52"/>
            <p:cNvCxnSpPr/>
            <p:nvPr/>
          </p:nvCxnSpPr>
          <p:spPr>
            <a:xfrm flipH="1">
              <a:off x="5421686" y="3892295"/>
              <a:ext cx="993161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6054386" y="3604838"/>
              <a:ext cx="341907" cy="287457"/>
            </a:xfrm>
            <a:prstGeom prst="ellipse">
              <a:avLst/>
            </a:prstGeom>
            <a:solidFill>
              <a:srgbClr val="BC35C7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0" name="直线箭头连接符 79"/>
            <p:cNvCxnSpPr/>
            <p:nvPr/>
          </p:nvCxnSpPr>
          <p:spPr>
            <a:xfrm flipH="1">
              <a:off x="2376068" y="3892295"/>
              <a:ext cx="993161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文本框 80"/>
          <p:cNvSpPr txBox="1"/>
          <p:nvPr/>
        </p:nvSpPr>
        <p:spPr>
          <a:xfrm>
            <a:off x="227061" y="4272579"/>
            <a:ext cx="44935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一旦连接建立，</a:t>
            </a:r>
            <a:r>
              <a:rPr kumimoji="1" lang="zh-CN" altLang="en-US" sz="1600" dirty="0" smtClean="0"/>
              <a:t>就死盯着输入流</a:t>
            </a:r>
            <a:r>
              <a:rPr kumimoji="1" lang="zh-CN" altLang="en-US" sz="1600" dirty="0"/>
              <a:t>，看有没有数据</a:t>
            </a:r>
          </a:p>
          <a:p>
            <a:endParaRPr kumimoji="1" lang="zh-CN" altLang="en-US" sz="1600" dirty="0"/>
          </a:p>
        </p:txBody>
      </p:sp>
      <p:grpSp>
        <p:nvGrpSpPr>
          <p:cNvPr id="9" name="组 8"/>
          <p:cNvGrpSpPr/>
          <p:nvPr/>
        </p:nvGrpSpPr>
        <p:grpSpPr>
          <a:xfrm>
            <a:off x="1536317" y="1327440"/>
            <a:ext cx="5082826" cy="568584"/>
            <a:chOff x="1553612" y="1580392"/>
            <a:chExt cx="5082826" cy="568584"/>
          </a:xfrm>
        </p:grpSpPr>
        <p:cxnSp>
          <p:nvCxnSpPr>
            <p:cNvPr id="67" name="直线箭头连接符 66"/>
            <p:cNvCxnSpPr/>
            <p:nvPr/>
          </p:nvCxnSpPr>
          <p:spPr>
            <a:xfrm>
              <a:off x="1553612" y="2132696"/>
              <a:ext cx="5082826" cy="162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868740" y="1580392"/>
              <a:ext cx="28905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" dirty="0" smtClean="0"/>
                <a:t>IP+</a:t>
              </a:r>
              <a:r>
                <a:rPr kumimoji="1" lang="zh-CN" altLang="en-US" sz="1500" dirty="0"/>
                <a:t>端</a:t>
              </a:r>
              <a:r>
                <a:rPr kumimoji="1" lang="zh-CN" altLang="en-US" sz="1500" dirty="0" smtClean="0"/>
                <a:t>口</a:t>
              </a:r>
              <a:r>
                <a:rPr kumimoji="1" lang="zh-CN" altLang="en-US" sz="1500" dirty="0" smtClean="0"/>
                <a:t> </a:t>
              </a:r>
              <a:r>
                <a:rPr kumimoji="1" lang="zh-CN" altLang="en-US" sz="1500" dirty="0" smtClean="0"/>
                <a:t>三次握手后建立长连接</a:t>
              </a:r>
              <a:endParaRPr kumimoji="1" lang="zh-CN" altLang="en-US" sz="1500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6669242" y="1611732"/>
            <a:ext cx="2279386" cy="3972349"/>
            <a:chOff x="6669242" y="1611732"/>
            <a:chExt cx="2279386" cy="3972349"/>
          </a:xfrm>
        </p:grpSpPr>
        <p:sp>
          <p:nvSpPr>
            <p:cNvPr id="2" name="矩形 1"/>
            <p:cNvSpPr/>
            <p:nvPr/>
          </p:nvSpPr>
          <p:spPr>
            <a:xfrm>
              <a:off x="6669242" y="1611732"/>
              <a:ext cx="2279386" cy="3972349"/>
            </a:xfrm>
            <a:prstGeom prst="rect">
              <a:avLst/>
            </a:prstGeom>
            <a:solidFill>
              <a:srgbClr val="BC35C7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</a:rPr>
                <a:t>服务器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811828" y="1741975"/>
              <a:ext cx="1951172" cy="1255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QQ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服务器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zh-CN" dirty="0" smtClean="0">
                  <a:solidFill>
                    <a:schemeClr val="bg1"/>
                  </a:solidFill>
                </a:rPr>
              </a:br>
              <a:r>
                <a:rPr kumimoji="1" lang="en-US" altLang="zh-CN" dirty="0" smtClean="0">
                  <a:solidFill>
                    <a:schemeClr val="bg1"/>
                  </a:solidFill>
                </a:rPr>
                <a:t>IP:192.168.1.1</a:t>
              </a:r>
              <a:br>
                <a:rPr kumimoji="1" lang="en-US" altLang="zh-CN" dirty="0" smtClean="0">
                  <a:solidFill>
                    <a:schemeClr val="bg1"/>
                  </a:solidFill>
                </a:rPr>
              </a:br>
              <a:r>
                <a:rPr kumimoji="1" lang="zh-CN" altLang="en-US" dirty="0" smtClean="0">
                  <a:solidFill>
                    <a:schemeClr val="bg1"/>
                  </a:solidFill>
                </a:rPr>
                <a:t>端口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Port: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8899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7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9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647017" y="16768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你吃饭了吗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47017" y="22155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还没，一起吃不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614213" y="41921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你吃饭了吗</a:t>
            </a:r>
            <a:endParaRPr kumimoji="1" lang="zh-CN" altLang="en-US" dirty="0"/>
          </a:p>
        </p:txBody>
      </p:sp>
      <p:grpSp>
        <p:nvGrpSpPr>
          <p:cNvPr id="55" name="组 54"/>
          <p:cNvGrpSpPr/>
          <p:nvPr/>
        </p:nvGrpSpPr>
        <p:grpSpPr>
          <a:xfrm>
            <a:off x="402245" y="1144112"/>
            <a:ext cx="8532577" cy="4293447"/>
            <a:chOff x="402245" y="1144112"/>
            <a:chExt cx="8532577" cy="4293447"/>
          </a:xfrm>
        </p:grpSpPr>
        <p:sp>
          <p:nvSpPr>
            <p:cNvPr id="2" name="矩形 1"/>
            <p:cNvSpPr/>
            <p:nvPr/>
          </p:nvSpPr>
          <p:spPr>
            <a:xfrm>
              <a:off x="6954260" y="1144112"/>
              <a:ext cx="1980562" cy="4293447"/>
            </a:xfrm>
            <a:prstGeom prst="rect">
              <a:avLst/>
            </a:prstGeom>
            <a:solidFill>
              <a:srgbClr val="BC35C7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</a:rPr>
                <a:t>服务器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192.168.21.138 808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35050" y="1432650"/>
              <a:ext cx="1296639" cy="1398063"/>
            </a:xfrm>
            <a:prstGeom prst="rect">
              <a:avLst/>
            </a:prstGeom>
            <a:solidFill>
              <a:srgbClr val="BC35C7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QQ: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张三</a:t>
              </a:r>
            </a:p>
          </p:txBody>
        </p:sp>
        <p:sp>
          <p:nvSpPr>
            <p:cNvPr id="20" name="罐形 19"/>
            <p:cNvSpPr/>
            <p:nvPr/>
          </p:nvSpPr>
          <p:spPr>
            <a:xfrm rot="5400000">
              <a:off x="4213213" y="-251704"/>
              <a:ext cx="355080" cy="5318128"/>
            </a:xfrm>
            <a:prstGeom prst="can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罐形 7"/>
            <p:cNvSpPr/>
            <p:nvPr/>
          </p:nvSpPr>
          <p:spPr>
            <a:xfrm rot="5400000">
              <a:off x="4193877" y="-809758"/>
              <a:ext cx="393751" cy="5318128"/>
            </a:xfrm>
            <a:prstGeom prst="can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2245" y="3349635"/>
              <a:ext cx="1296639" cy="1420439"/>
            </a:xfrm>
            <a:prstGeom prst="rect">
              <a:avLst/>
            </a:prstGeom>
            <a:solidFill>
              <a:srgbClr val="BC35C7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QQ: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李四</a:t>
              </a:r>
            </a:p>
          </p:txBody>
        </p:sp>
        <p:sp>
          <p:nvSpPr>
            <p:cNvPr id="36" name="罐形 35"/>
            <p:cNvSpPr/>
            <p:nvPr/>
          </p:nvSpPr>
          <p:spPr>
            <a:xfrm rot="5400000">
              <a:off x="4161073" y="1705524"/>
              <a:ext cx="393751" cy="5318128"/>
            </a:xfrm>
            <a:prstGeom prst="can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罐形 41"/>
            <p:cNvSpPr/>
            <p:nvPr/>
          </p:nvSpPr>
          <p:spPr>
            <a:xfrm rot="5400000">
              <a:off x="4161315" y="1109039"/>
              <a:ext cx="393751" cy="5318128"/>
            </a:xfrm>
            <a:prstGeom prst="can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1719005" y="1247984"/>
            <a:ext cx="5112805" cy="3706756"/>
            <a:chOff x="1719005" y="1247984"/>
            <a:chExt cx="5112805" cy="3706756"/>
          </a:xfrm>
        </p:grpSpPr>
        <p:sp>
          <p:nvSpPr>
            <p:cNvPr id="14" name="文本框 13"/>
            <p:cNvSpPr txBox="1"/>
            <p:nvPr/>
          </p:nvSpPr>
          <p:spPr>
            <a:xfrm>
              <a:off x="1748984" y="12479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54647" y="12830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54647" y="25849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8984" y="25391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719005" y="45854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输入流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54647" y="45854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输</a:t>
              </a:r>
              <a:r>
                <a:rPr kumimoji="1" lang="zh-CN" altLang="en-US" dirty="0" smtClean="0"/>
                <a:t>出流</a:t>
              </a:r>
              <a:endParaRPr kumimoji="1"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31689" y="3164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输出流</a:t>
              </a:r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54647" y="3164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输入流</a:t>
              </a:r>
              <a:endParaRPr kumimoji="1" lang="zh-CN" altLang="en-US" dirty="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14455" y="35956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还没，一起吃不</a:t>
            </a:r>
          </a:p>
        </p:txBody>
      </p:sp>
      <p:cxnSp>
        <p:nvCxnSpPr>
          <p:cNvPr id="49" name="直线箭头连接符 48"/>
          <p:cNvCxnSpPr/>
          <p:nvPr/>
        </p:nvCxnSpPr>
        <p:spPr>
          <a:xfrm flipH="1">
            <a:off x="4985845" y="4379352"/>
            <a:ext cx="162437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45" idx="1"/>
          </p:cNvCxnSpPr>
          <p:nvPr/>
        </p:nvCxnSpPr>
        <p:spPr>
          <a:xfrm flipV="1">
            <a:off x="2187566" y="3780313"/>
            <a:ext cx="1426889" cy="1883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V="1">
            <a:off x="2187324" y="1865138"/>
            <a:ext cx="1426889" cy="1883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>
            <a:off x="5617058" y="2410815"/>
            <a:ext cx="99316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970041" y="960527"/>
            <a:ext cx="341907" cy="287457"/>
          </a:xfrm>
          <a:prstGeom prst="ellipse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49758" y="2123358"/>
            <a:ext cx="341907" cy="287457"/>
          </a:xfrm>
          <a:prstGeom prst="ellipse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677572" y="3246844"/>
            <a:ext cx="341907" cy="287457"/>
          </a:xfrm>
          <a:prstGeom prst="ellipse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591665" y="4160634"/>
            <a:ext cx="341907" cy="287457"/>
          </a:xfrm>
          <a:prstGeom prst="ellipse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磁盘 4"/>
          <p:cNvSpPr/>
          <p:nvPr/>
        </p:nvSpPr>
        <p:spPr>
          <a:xfrm>
            <a:off x="10131209" y="2272772"/>
            <a:ext cx="1080273" cy="1607232"/>
          </a:xfrm>
          <a:prstGeom prst="flowChartMagneticDisk">
            <a:avLst/>
          </a:prstGeom>
          <a:solidFill>
            <a:srgbClr val="BC35C7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1260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Socket</a:t>
            </a:r>
            <a:r>
              <a:rPr kumimoji="1" lang="zh-CN" altLang="en-US"/>
              <a:t>通讯流程图</a:t>
            </a:r>
          </a:p>
        </p:txBody>
      </p:sp>
      <p:pic>
        <p:nvPicPr>
          <p:cNvPr id="4" name="内容占位符 3" descr="socke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33" r="-38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7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Socket</a:t>
            </a:r>
            <a:r>
              <a:rPr kumimoji="1" lang="zh-CN" altLang="en-US"/>
              <a:t>开发网络通讯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/>
              <a:t>在</a:t>
            </a:r>
            <a:r>
              <a:rPr kumimoji="1" lang="en-US" altLang="zh-CN" sz="2200"/>
              <a:t>Web</a:t>
            </a:r>
            <a:r>
              <a:rPr kumimoji="1" lang="zh-CN" altLang="en-US" sz="2200"/>
              <a:t>服务</a:t>
            </a:r>
            <a:r>
              <a:rPr kumimoji="1" lang="en-US" altLang="zh-CN" sz="2200"/>
              <a:t>(WebServices=&gt;XML)</a:t>
            </a:r>
            <a:r>
              <a:rPr kumimoji="1" lang="zh-CN" altLang="en-US" sz="2200"/>
              <a:t>大行其道的今天，调用</a:t>
            </a:r>
            <a:r>
              <a:rPr kumimoji="1" lang="en-US" altLang="zh-CN" sz="2200"/>
              <a:t>Web</a:t>
            </a:r>
            <a:r>
              <a:rPr kumimoji="1" lang="zh-CN" altLang="en-US" sz="2200"/>
              <a:t>服务的代价是高昂的，尤其是仅仅是抓取少量数据的时候尤其如此</a:t>
            </a:r>
            <a:r>
              <a:rPr kumimoji="1" lang="zh-CN" altLang="zh-CN" sz="2200"/>
              <a:t>。</a:t>
            </a:r>
            <a:r>
              <a:rPr kumimoji="1" lang="zh-CN" altLang="en-US" sz="2200"/>
              <a:t>而</a:t>
            </a:r>
            <a:r>
              <a:rPr kumimoji="1" lang="zh-CN" altLang="en-US" sz="2200">
                <a:solidFill>
                  <a:srgbClr val="800000"/>
                </a:solidFill>
              </a:rPr>
              <a:t>使用</a:t>
            </a:r>
            <a:r>
              <a:rPr kumimoji="1" lang="en-US" altLang="zh-CN" sz="2200">
                <a:solidFill>
                  <a:srgbClr val="800000"/>
                </a:solidFill>
              </a:rPr>
              <a:t>Socket</a:t>
            </a:r>
            <a:r>
              <a:rPr kumimoji="1" lang="zh-CN" altLang="en-US" sz="2200">
                <a:solidFill>
                  <a:srgbClr val="800000"/>
                </a:solidFill>
              </a:rPr>
              <a:t>，可以只传送数据本身而不用进行</a:t>
            </a:r>
            <a:r>
              <a:rPr kumimoji="1" lang="en-US" altLang="zh-CN" sz="2200">
                <a:solidFill>
                  <a:srgbClr val="800000"/>
                </a:solidFill>
              </a:rPr>
              <a:t>XML</a:t>
            </a:r>
            <a:r>
              <a:rPr kumimoji="1" lang="zh-CN" altLang="en-US" sz="2200">
                <a:solidFill>
                  <a:srgbClr val="800000"/>
                </a:solidFill>
              </a:rPr>
              <a:t>封装，大大降低数据传输的开销</a:t>
            </a:r>
            <a:r>
              <a:rPr kumimoji="1" lang="en-US" altLang="zh-CN" sz="2200">
                <a:solidFill>
                  <a:srgbClr val="800000"/>
                </a:solidFill>
              </a:rPr>
              <a:t>(JSON)</a:t>
            </a:r>
          </a:p>
          <a:p>
            <a:endParaRPr kumimoji="1" lang="en-US" altLang="zh-CN" sz="2200"/>
          </a:p>
          <a:p>
            <a:r>
              <a:rPr kumimoji="1" lang="en-US" altLang="zh-CN" sz="2200">
                <a:solidFill>
                  <a:srgbClr val="800000"/>
                </a:solidFill>
              </a:rPr>
              <a:t>Socket</a:t>
            </a:r>
            <a:r>
              <a:rPr kumimoji="1" lang="zh-CN" altLang="en-US" sz="2200">
                <a:solidFill>
                  <a:srgbClr val="FF0000"/>
                </a:solidFill>
              </a:rPr>
              <a:t>允许使用长连接</a:t>
            </a:r>
            <a:r>
              <a:rPr kumimoji="1" lang="zh-CN" altLang="en-US" sz="2200">
                <a:solidFill>
                  <a:srgbClr val="800000"/>
                </a:solidFill>
              </a:rPr>
              <a:t>，允许应用程序运行在</a:t>
            </a:r>
            <a:r>
              <a:rPr kumimoji="1" lang="zh-CN" altLang="en-US" sz="2200">
                <a:solidFill>
                  <a:srgbClr val="FF0000"/>
                </a:solidFill>
              </a:rPr>
              <a:t>异步模式（提高效率）</a:t>
            </a:r>
            <a:r>
              <a:rPr kumimoji="1" lang="zh-CN" altLang="en-US" sz="2200"/>
              <a:t>，只有在需要的时候才接收数据</a:t>
            </a:r>
          </a:p>
        </p:txBody>
      </p:sp>
    </p:spTree>
    <p:extLst>
      <p:ext uri="{BB962C8B-B14F-4D97-AF65-F5344CB8AC3E}">
        <p14:creationId xmlns:p14="http://schemas.microsoft.com/office/powerpoint/2010/main" val="29310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中常用的两种</a:t>
            </a:r>
            <a:r>
              <a:rPr kumimoji="1" lang="en-US" altLang="zh-CN"/>
              <a:t>Socket</a:t>
            </a:r>
            <a:r>
              <a:rPr kumimoji="1" lang="zh-CN" altLang="en-US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>
                <a:solidFill>
                  <a:srgbClr val="800000"/>
                </a:solidFill>
              </a:rPr>
              <a:t>流式</a:t>
            </a:r>
            <a:r>
              <a:rPr kumimoji="1" lang="en-US" altLang="zh-CN" sz="2400">
                <a:solidFill>
                  <a:srgbClr val="800000"/>
                </a:solidFill>
              </a:rPr>
              <a:t>Socket</a:t>
            </a:r>
            <a:r>
              <a:rPr kumimoji="1" lang="zh-CN" altLang="en-US" sz="2400"/>
              <a:t>（</a:t>
            </a:r>
            <a:r>
              <a:rPr kumimoji="1" lang="en-US" altLang="zh-CN" sz="2400"/>
              <a:t>SOCK_STREAM</a:t>
            </a:r>
            <a:r>
              <a:rPr kumimoji="1" lang="zh-CN" altLang="en-US" sz="2400"/>
              <a:t>）：流式是一种面向连接的</a:t>
            </a:r>
            <a:r>
              <a:rPr kumimoji="1" lang="en-US" altLang="zh-CN" sz="2400"/>
              <a:t>Socket</a:t>
            </a:r>
            <a:r>
              <a:rPr kumimoji="1" lang="zh-CN" altLang="en-US" sz="2400"/>
              <a:t>，</a:t>
            </a:r>
            <a:r>
              <a:rPr kumimoji="1" lang="zh-CN" altLang="en-US" sz="2400">
                <a:solidFill>
                  <a:srgbClr val="800000"/>
                </a:solidFill>
              </a:rPr>
              <a:t>针对于面向连接的</a:t>
            </a:r>
            <a:r>
              <a:rPr kumimoji="1" lang="en-US" altLang="zh-CN" sz="2400">
                <a:solidFill>
                  <a:srgbClr val="800000"/>
                </a:solidFill>
              </a:rPr>
              <a:t>TCP</a:t>
            </a:r>
            <a:r>
              <a:rPr kumimoji="1" lang="zh-CN" altLang="en-US" sz="2400">
                <a:solidFill>
                  <a:srgbClr val="800000"/>
                </a:solidFill>
              </a:rPr>
              <a:t>服务应用</a:t>
            </a:r>
            <a:endParaRPr kumimoji="1" lang="en-US" altLang="zh-CN" sz="240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endParaRPr kumimoji="1" lang="en-US" altLang="zh-CN" sz="2400"/>
          </a:p>
          <a:p>
            <a:pPr>
              <a:buFont typeface="Wingdings" charset="2"/>
              <a:buChar char="Ø"/>
            </a:pPr>
            <a:r>
              <a:rPr kumimoji="1" lang="zh-CN" altLang="en-US" sz="2400">
                <a:solidFill>
                  <a:srgbClr val="800000"/>
                </a:solidFill>
              </a:rPr>
              <a:t>数据报式</a:t>
            </a:r>
            <a:r>
              <a:rPr kumimoji="1" lang="en-US" altLang="zh-CN" sz="2400">
                <a:solidFill>
                  <a:srgbClr val="800000"/>
                </a:solidFill>
              </a:rPr>
              <a:t>Socket</a:t>
            </a:r>
            <a:r>
              <a:rPr kumimoji="1" lang="zh-CN" altLang="en-US" sz="2400"/>
              <a:t>（</a:t>
            </a:r>
            <a:r>
              <a:rPr kumimoji="1" lang="en-US" altLang="zh-CN" sz="2400"/>
              <a:t>SOCK_DGRAM</a:t>
            </a:r>
            <a:r>
              <a:rPr kumimoji="1" lang="zh-CN" altLang="en-US" sz="2400"/>
              <a:t>）：数据报式</a:t>
            </a:r>
            <a:r>
              <a:rPr kumimoji="1" lang="en-US" altLang="zh-CN" sz="2400"/>
              <a:t>Socket</a:t>
            </a:r>
            <a:r>
              <a:rPr kumimoji="1" lang="zh-CN" altLang="en-US" sz="2400"/>
              <a:t>是一种无连接的</a:t>
            </a:r>
            <a:r>
              <a:rPr kumimoji="1" lang="en-US" altLang="zh-CN" sz="2400"/>
              <a:t>Socket</a:t>
            </a:r>
            <a:r>
              <a:rPr kumimoji="1" lang="zh-CN" altLang="en-US" sz="2400"/>
              <a:t>，</a:t>
            </a:r>
            <a:r>
              <a:rPr kumimoji="1" lang="zh-CN" altLang="en-US" sz="2400">
                <a:solidFill>
                  <a:srgbClr val="800000"/>
                </a:solidFill>
              </a:rPr>
              <a:t>对应于无连接的</a:t>
            </a:r>
            <a:r>
              <a:rPr kumimoji="1" lang="en-US" altLang="zh-CN" sz="2400">
                <a:solidFill>
                  <a:srgbClr val="800000"/>
                </a:solidFill>
              </a:rPr>
              <a:t>UDP</a:t>
            </a:r>
            <a:r>
              <a:rPr kumimoji="1" lang="zh-CN" altLang="en-US" sz="2400">
                <a:solidFill>
                  <a:srgbClr val="800000"/>
                </a:solidFill>
              </a:rPr>
              <a:t>服务应用</a:t>
            </a:r>
            <a:endParaRPr kumimoji="1" lang="en-US" altLang="zh-CN" sz="240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endParaRPr kumimoji="1" lang="en-US" altLang="zh-CN" sz="240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endParaRPr kumimoji="1" lang="zh-CN" altLang="en-US" sz="24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0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iOS</a:t>
            </a:r>
            <a:r>
              <a:rPr kumimoji="1" lang="zh-CN" altLang="en-US"/>
              <a:t>中流式</a:t>
            </a:r>
            <a:r>
              <a:rPr kumimoji="1" lang="en-US" altLang="zh-CN"/>
              <a:t>Socket</a:t>
            </a:r>
            <a:r>
              <a:rPr kumimoji="1" lang="zh-CN" altLang="en-US"/>
              <a:t>连接的方法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在</a:t>
            </a:r>
            <a:r>
              <a:rPr kumimoji="1" lang="en-US" altLang="zh-CN" sz="2000" dirty="0" err="1"/>
              <a:t>iOS</a:t>
            </a:r>
            <a:r>
              <a:rPr kumimoji="1" lang="zh-CN" altLang="en-US" sz="2000" dirty="0"/>
              <a:t>中以</a:t>
            </a:r>
            <a:r>
              <a:rPr kumimoji="1" lang="en-US" altLang="zh-CN" sz="2000" dirty="0" err="1">
                <a:solidFill>
                  <a:srgbClr val="800000"/>
                </a:solidFill>
              </a:rPr>
              <a:t>NSStream</a:t>
            </a:r>
            <a:r>
              <a:rPr kumimoji="1" lang="en-US" altLang="zh-CN" sz="2000" dirty="0">
                <a:solidFill>
                  <a:srgbClr val="800000"/>
                </a:solidFill>
              </a:rPr>
              <a:t>(</a:t>
            </a:r>
            <a:r>
              <a:rPr kumimoji="1" lang="zh-CN" altLang="en-US" sz="2000" dirty="0">
                <a:solidFill>
                  <a:srgbClr val="800000"/>
                </a:solidFill>
              </a:rPr>
              <a:t>流</a:t>
            </a:r>
            <a:r>
              <a:rPr kumimoji="1" lang="en-US" altLang="zh-CN" sz="2000" dirty="0">
                <a:solidFill>
                  <a:srgbClr val="800000"/>
                </a:solidFill>
              </a:rPr>
              <a:t>)</a:t>
            </a:r>
            <a:r>
              <a:rPr kumimoji="1" lang="zh-CN" altLang="en-US" sz="2000" dirty="0"/>
              <a:t>来发送和接收数据</a:t>
            </a:r>
            <a:endParaRPr kumimoji="1" lang="en-US" altLang="zh-CN" sz="2000" dirty="0"/>
          </a:p>
          <a:p>
            <a:r>
              <a:rPr kumimoji="1" lang="zh-CN" altLang="en-US" sz="2000" dirty="0"/>
              <a:t>可以设置流的代理，对流状态的变化做出相应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连接建立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接收到数据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连接关闭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err="1">
                <a:solidFill>
                  <a:srgbClr val="800000"/>
                </a:solidFill>
              </a:rPr>
              <a:t>NSStream</a:t>
            </a:r>
            <a:r>
              <a:rPr kumimoji="1" lang="zh-CN" altLang="en-US" sz="2000" dirty="0"/>
              <a:t>：数据流的父类，用于定义抽象特性，例如：打开、关闭代理，</a:t>
            </a:r>
            <a:r>
              <a:rPr kumimoji="1" lang="en-US" altLang="zh-CN" sz="2000" dirty="0" err="1"/>
              <a:t>NSStream</a:t>
            </a:r>
            <a:r>
              <a:rPr kumimoji="1" lang="zh-CN" altLang="en-US" sz="2000" dirty="0"/>
              <a:t>继承自</a:t>
            </a:r>
            <a:r>
              <a:rPr kumimoji="1" lang="en-US" altLang="zh-CN" sz="2000" dirty="0" err="1">
                <a:solidFill>
                  <a:srgbClr val="800000"/>
                </a:solidFill>
              </a:rPr>
              <a:t>CFStream</a:t>
            </a:r>
            <a:r>
              <a:rPr kumimoji="1" lang="en-US" altLang="zh-CN" sz="2000" dirty="0">
                <a:solidFill>
                  <a:srgbClr val="800000"/>
                </a:solidFill>
              </a:rPr>
              <a:t>(Core</a:t>
            </a:r>
            <a:r>
              <a:rPr kumimoji="1" lang="zh-CN" altLang="en-US" sz="2000" dirty="0">
                <a:solidFill>
                  <a:srgbClr val="800000"/>
                </a:solidFill>
              </a:rPr>
              <a:t> </a:t>
            </a:r>
            <a:r>
              <a:rPr kumimoji="1" lang="en-US" altLang="zh-CN" sz="2000" dirty="0">
                <a:solidFill>
                  <a:srgbClr val="800000"/>
                </a:solidFill>
              </a:rPr>
              <a:t>Foundation)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err="1">
                <a:solidFill>
                  <a:srgbClr val="800000"/>
                </a:solidFill>
              </a:rPr>
              <a:t>NSInputStream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NSStream</a:t>
            </a:r>
            <a:r>
              <a:rPr kumimoji="1" lang="zh-CN" altLang="en-US" sz="2000" dirty="0"/>
              <a:t>的子类，用于读取输入</a:t>
            </a:r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err="1">
                <a:solidFill>
                  <a:srgbClr val="800000"/>
                </a:solidFill>
              </a:rPr>
              <a:t>NSOutputStream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NSSTream</a:t>
            </a:r>
            <a:r>
              <a:rPr kumimoji="1" lang="zh-CN" altLang="en-US" sz="2000" dirty="0"/>
              <a:t>的子类，用于写输出</a:t>
            </a:r>
          </a:p>
        </p:txBody>
      </p:sp>
    </p:spTree>
    <p:extLst>
      <p:ext uri="{BB962C8B-B14F-4D97-AF65-F5344CB8AC3E}">
        <p14:creationId xmlns:p14="http://schemas.microsoft.com/office/powerpoint/2010/main" val="1470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400"/>
              <a:t>网络连接设置</a:t>
            </a:r>
            <a:endParaRPr kumimoji="1" lang="en-US" altLang="zh-CN" sz="240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000"/>
              <a:t>设置网络连接，绑定到主机和端口</a:t>
            </a:r>
            <a:endParaRPr kumimoji="1" lang="en-US" altLang="zh-CN" sz="200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000"/>
              <a:t>设置输入流和输出流的代理，监听数据流的状态</a:t>
            </a:r>
            <a:endParaRPr kumimoji="1" lang="en-US" altLang="zh-CN" sz="200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000"/>
              <a:t>将输入输出流添加至运行循环</a:t>
            </a:r>
            <a:endParaRPr kumimoji="1" lang="en-US" altLang="zh-CN" sz="200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000"/>
              <a:t>打开输入流和输出流</a:t>
            </a:r>
            <a:endParaRPr kumimoji="1" lang="en-US" altLang="zh-CN" sz="200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/>
              <a:t>发送消息给服务器</a:t>
            </a:r>
            <a:endParaRPr kumimoji="1" lang="en-US" altLang="zh-CN" sz="2400"/>
          </a:p>
          <a:p>
            <a:pPr marL="514350" indent="-514350">
              <a:buFont typeface="+mj-lt"/>
              <a:buAutoNum type="arabicPeriod"/>
            </a:pPr>
            <a:r>
              <a:rPr kumimoji="1" lang="en-US" altLang="en-US" sz="2400"/>
              <a:t>有可读取字节时，读取服务器返回的内容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en-US" sz="2400"/>
              <a:t>到达流末尾时，关闭流，同时并从主运行循环中删除</a:t>
            </a:r>
            <a:endParaRPr kumimoji="1" lang="en-US" altLang="zh-CN" sz="2400"/>
          </a:p>
          <a:p>
            <a:pPr marL="914400" lvl="1" indent="-514350">
              <a:buFont typeface="+mj-lt"/>
              <a:buAutoNum type="arabicPeriod"/>
            </a:pPr>
            <a:endParaRPr kumimoji="1" lang="en-US" altLang="zh-CN" sz="2000"/>
          </a:p>
          <a:p>
            <a:pPr marL="514350" indent="-514350">
              <a:buFont typeface="+mj-lt"/>
              <a:buAutoNum type="arabicPeriod"/>
            </a:pP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889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网络编程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200" dirty="0" smtClean="0">
              <a:solidFill>
                <a:srgbClr val="800000"/>
              </a:solidFill>
            </a:endParaRPr>
          </a:p>
          <a:p>
            <a:r>
              <a:rPr kumimoji="1" lang="zh-CN" altLang="en-US" sz="2200" dirty="0" smtClean="0">
                <a:solidFill>
                  <a:srgbClr val="800000"/>
                </a:solidFill>
              </a:rPr>
              <a:t>网络</a:t>
            </a:r>
            <a:r>
              <a:rPr kumimoji="1" lang="zh-CN" altLang="en-US" sz="2200" dirty="0">
                <a:solidFill>
                  <a:srgbClr val="800000"/>
                </a:solidFill>
              </a:rPr>
              <a:t>模型</a:t>
            </a:r>
            <a:endParaRPr kumimoji="1" lang="en-US" altLang="zh-CN" sz="2200" dirty="0">
              <a:solidFill>
                <a:srgbClr val="800000"/>
              </a:solidFill>
            </a:endParaRPr>
          </a:p>
          <a:p>
            <a:pPr lvl="1"/>
            <a:r>
              <a:rPr kumimoji="1" lang="en-US" altLang="zh-CN" sz="2200" dirty="0"/>
              <a:t>OSI</a:t>
            </a:r>
            <a:r>
              <a:rPr kumimoji="1" lang="zh-CN" altLang="en-US" sz="2200" dirty="0"/>
              <a:t>（开放系统互联</a:t>
            </a:r>
            <a:r>
              <a:rPr kumimoji="1" lang="en-US" altLang="zh-CN" sz="2200" dirty="0">
                <a:solidFill>
                  <a:srgbClr val="FF0000"/>
                </a:solidFill>
              </a:rPr>
              <a:t>O</a:t>
            </a:r>
            <a:r>
              <a:rPr kumimoji="1" lang="en-US" altLang="zh-CN" sz="2200" dirty="0"/>
              <a:t>pen </a:t>
            </a:r>
            <a:r>
              <a:rPr kumimoji="1" lang="en-US" altLang="zh-CN" sz="2200" dirty="0">
                <a:solidFill>
                  <a:srgbClr val="FF0000"/>
                </a:solidFill>
              </a:rPr>
              <a:t>S</a:t>
            </a:r>
            <a:r>
              <a:rPr kumimoji="1" lang="en-US" altLang="zh-CN" sz="2200" dirty="0"/>
              <a:t>ystem </a:t>
            </a:r>
            <a:r>
              <a:rPr kumimoji="1" lang="en-US" altLang="zh-CN" sz="2200" dirty="0">
                <a:solidFill>
                  <a:srgbClr val="FF0000"/>
                </a:solidFill>
              </a:rPr>
              <a:t>I</a:t>
            </a:r>
            <a:r>
              <a:rPr kumimoji="1" lang="en-US" altLang="zh-CN" sz="2200" dirty="0"/>
              <a:t>nterconnection</a:t>
            </a:r>
            <a:r>
              <a:rPr kumimoji="1" lang="zh-CN" altLang="en-US" sz="2200" dirty="0"/>
              <a:t>）</a:t>
            </a:r>
            <a:r>
              <a:rPr kumimoji="1" lang="en-US" altLang="zh-CN" sz="2200" dirty="0"/>
              <a:t>TCP/IP</a:t>
            </a:r>
            <a:r>
              <a:rPr kumimoji="1" lang="zh-CN" altLang="en-US" sz="2200" dirty="0"/>
              <a:t>参考模型</a:t>
            </a:r>
            <a:endParaRPr kumimoji="1" lang="en-US" altLang="zh-CN" sz="2200" dirty="0"/>
          </a:p>
          <a:p>
            <a:endParaRPr kumimoji="1" lang="en-US" altLang="zh-CN" sz="2200" dirty="0"/>
          </a:p>
          <a:p>
            <a:r>
              <a:rPr kumimoji="1" lang="zh-CN" altLang="en-US" sz="2200" dirty="0">
                <a:solidFill>
                  <a:srgbClr val="800000"/>
                </a:solidFill>
              </a:rPr>
              <a:t>网络通讯要素</a:t>
            </a:r>
            <a:endParaRPr kumimoji="1" lang="en-US" altLang="zh-CN" sz="2200" dirty="0">
              <a:solidFill>
                <a:srgbClr val="800000"/>
              </a:solidFill>
            </a:endParaRPr>
          </a:p>
          <a:p>
            <a:pPr lvl="1"/>
            <a:r>
              <a:rPr kumimoji="1" lang="en-US" altLang="zh-CN" sz="2200" dirty="0"/>
              <a:t>IP</a:t>
            </a:r>
            <a:r>
              <a:rPr kumimoji="1" lang="zh-CN" altLang="en-US" sz="2200" dirty="0"/>
              <a:t>地址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端口号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传输协议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87679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CFReadStreamRef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readStream;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CFWriteStreamRef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writeStream;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CFStreamCreatePairWithSocketToHost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@"localhost"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1C00CF"/>
                </a:solidFill>
                <a:latin typeface="Menlo-Regular"/>
              </a:rPr>
              <a:t>12345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&amp;readStream, &amp;writeStream);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_inputStream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NSInputStream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*)readStream;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_outputStream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NSOutputStream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*)writeStream;</a:t>
            </a:r>
          </a:p>
          <a:p>
            <a:pPr marL="0" indent="0">
              <a:buNone/>
            </a:pPr>
            <a:endParaRPr kumimoji="1" lang="en-US" altLang="zh-CN" sz="1400"/>
          </a:p>
          <a:p>
            <a:pPr marL="0" indent="0">
              <a:buNone/>
            </a:pPr>
            <a:r>
              <a:rPr kumimoji="1" lang="zh-CN" altLang="en-US" sz="2000"/>
              <a:t>说明：</a:t>
            </a:r>
            <a:r>
              <a:rPr kumimoji="1" lang="en-US" altLang="zh-CN" sz="2000">
                <a:solidFill>
                  <a:srgbClr val="800000"/>
                </a:solidFill>
              </a:rPr>
              <a:t>CFStreamCreatePairWithSocketToHost</a:t>
            </a:r>
            <a:r>
              <a:rPr kumimoji="1" lang="zh-CN" altLang="en-US" sz="2000"/>
              <a:t>函数用于将输入流和输出流绑定到指定主机的对应端口，连接建立之后，既可以像输入流写入数据，或者从输出流读取数据</a:t>
            </a:r>
            <a:endParaRPr kumimoji="1" lang="en-US" altLang="zh-CN" sz="2000"/>
          </a:p>
          <a:p>
            <a:pPr marL="0" indent="0">
              <a:buNone/>
            </a:pP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7235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设置流代理并添加至运行循环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_inputStream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_outputStream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将输入、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输出流添加至运行循环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_inputStream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scheduleInRunLoop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NSDefaultRunLoopMode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_outputStream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scheduleInRunLoop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NSDefaultRunLoopMode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打开输入、输出流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_inputStream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open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_outputStream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open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398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发送登录请求给服务器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CN" altLang="en-US" sz="1400">
                <a:solidFill>
                  <a:srgbClr val="007400"/>
                </a:solidFill>
                <a:latin typeface="STHeitiSC-Light"/>
              </a:rPr>
              <a:t>创建要发送的字符串</a:t>
            </a:r>
            <a:endParaRPr lang="zh-CN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*sendMsg = [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@"iam:%@"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_userNameText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400">
                <a:solidFill>
                  <a:srgbClr val="007400"/>
                </a:solidFill>
                <a:latin typeface="Menlo-Regular"/>
              </a:rPr>
              <a:t>// 2. </a:t>
            </a:r>
            <a:r>
              <a:rPr lang="zh-TW" altLang="en-US" sz="1400">
                <a:solidFill>
                  <a:srgbClr val="007400"/>
                </a:solidFill>
                <a:latin typeface="STHeitiSC-Light"/>
              </a:rPr>
              <a:t>将字符串转换成</a:t>
            </a:r>
            <a:r>
              <a:rPr lang="en-US" altLang="zh-TW" sz="1400">
                <a:solidFill>
                  <a:srgbClr val="007400"/>
                </a:solidFill>
                <a:latin typeface="Menlo-Regular"/>
              </a:rPr>
              <a:t>NSData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*sendData = [sendMsg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dataUsingEncoding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rgbClr val="007400"/>
                </a:solidFill>
                <a:latin typeface="Menlo-Regular"/>
              </a:rPr>
              <a:t>// 3. </a:t>
            </a:r>
            <a:r>
              <a:rPr lang="zh-TW" altLang="en-US" sz="1400">
                <a:solidFill>
                  <a:srgbClr val="007400"/>
                </a:solidFill>
                <a:latin typeface="STHeitiSC-Light"/>
              </a:rPr>
              <a:t>写入数据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_outputStream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write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:[sendData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bytes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maxLength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:[sendData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]];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924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数据流事件响应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switch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(eventCode)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case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NSStreamEventOpenCompleted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数据流打开完成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break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case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NSStreamEventHasBytesAvailable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有字节</a:t>
            </a:r>
            <a:r>
              <a:rPr lang="zh-CN" altLang="en-US" sz="1600">
                <a:solidFill>
                  <a:srgbClr val="C41A16"/>
                </a:solidFill>
                <a:latin typeface="STHeitiSC-Light"/>
              </a:rPr>
              <a:t>读取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break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case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NSStreamEventHasSpaceAvailable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可以写入数据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break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case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NSStreamEventErrorOccurred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无法连接到服务器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break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case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NSStreamEventEndEncountered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@“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到达流末尾，需要关闭流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break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600">
                <a:solidFill>
                  <a:srgbClr val="C41A16"/>
                </a:solidFill>
                <a:latin typeface="STHeitiSC-Light"/>
              </a:rPr>
              <a:t>未知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break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2578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有字节读取，则读取从服务器返回消息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服务器返回数据，从输入流中读取数据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定义一个字符串缓冲数组，用于接收数据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uint8_t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buffer[</a:t>
            </a:r>
            <a:r>
              <a:rPr lang="pt-BR" altLang="zh-CN" sz="1600">
                <a:solidFill>
                  <a:srgbClr val="1C00CF"/>
                </a:solidFill>
                <a:latin typeface="Menlo-Regular"/>
              </a:rPr>
              <a:t>1024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送输入流中读取数据，并获得读取内容的长度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len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_inputStream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read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:buffer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maxLength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sizeof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(buffer)];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判断是否有读入的内容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if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(len &gt;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将读入的数据转换成字符串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*str = 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initWithBytes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:buffer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:len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@"=======&gt; %@"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7726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到达流末尾，关闭流并且从运行循环中删除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[aStream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close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[aStream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removeFromRunLoop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mainRunLoop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forMode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NSDefaultRunLoopMode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082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Socket</a:t>
            </a:r>
            <a:r>
              <a:rPr kumimoji="1" lang="zh-CN" altLang="en-US" sz="2400" dirty="0"/>
              <a:t>就是为网络服务提供的一种机制</a:t>
            </a:r>
            <a:endParaRPr kumimoji="1" lang="en-US" altLang="zh-CN" sz="2400" dirty="0">
              <a:solidFill>
                <a:srgbClr val="800000"/>
              </a:solidFill>
            </a:endParaRPr>
          </a:p>
          <a:p>
            <a:r>
              <a:rPr kumimoji="1" lang="en-US" altLang="zh-CN" sz="2400" dirty="0">
                <a:solidFill>
                  <a:srgbClr val="800000"/>
                </a:solidFill>
              </a:rPr>
              <a:t>Socket</a:t>
            </a:r>
            <a:r>
              <a:rPr kumimoji="1" lang="zh-CN" altLang="en-US" sz="2400" dirty="0">
                <a:solidFill>
                  <a:srgbClr val="800000"/>
                </a:solidFill>
              </a:rPr>
              <a:t>允许使用长连接，允许应用程序运行在异步模式</a:t>
            </a:r>
            <a:r>
              <a:rPr kumimoji="1" lang="zh-CN" altLang="en-US" sz="2400" dirty="0"/>
              <a:t>，只有在需要的时候才接收数据</a:t>
            </a:r>
            <a:endParaRPr kumimoji="1" lang="en-US" altLang="zh-CN" sz="2400" dirty="0"/>
          </a:p>
          <a:p>
            <a:r>
              <a:rPr kumimoji="1" lang="zh-CN" altLang="en-US" sz="2400" dirty="0">
                <a:solidFill>
                  <a:srgbClr val="800000"/>
                </a:solidFill>
              </a:rPr>
              <a:t>流式</a:t>
            </a:r>
            <a:r>
              <a:rPr kumimoji="1" lang="en-US" altLang="zh-CN" sz="2400" dirty="0">
                <a:solidFill>
                  <a:srgbClr val="800000"/>
                </a:solidFill>
              </a:rPr>
              <a:t>Socket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SOCK_STREAM</a:t>
            </a:r>
            <a:r>
              <a:rPr kumimoji="1" lang="zh-CN" altLang="en-US" sz="2400" dirty="0"/>
              <a:t>）：流式是一种面向连接的</a:t>
            </a:r>
            <a:r>
              <a:rPr kumimoji="1" lang="en-US" altLang="zh-CN" sz="2400" dirty="0"/>
              <a:t>Socket</a:t>
            </a:r>
            <a:r>
              <a:rPr kumimoji="1" lang="zh-CN" altLang="en-US" sz="2400" dirty="0"/>
              <a:t>，</a:t>
            </a:r>
            <a:r>
              <a:rPr kumimoji="1" lang="zh-CN" altLang="en-US" sz="2400" dirty="0">
                <a:solidFill>
                  <a:srgbClr val="800000"/>
                </a:solidFill>
              </a:rPr>
              <a:t>针对于面向连接的</a:t>
            </a:r>
            <a:r>
              <a:rPr kumimoji="1" lang="en-US" altLang="zh-CN" sz="2400" dirty="0">
                <a:solidFill>
                  <a:srgbClr val="800000"/>
                </a:solidFill>
              </a:rPr>
              <a:t>TCP</a:t>
            </a:r>
            <a:r>
              <a:rPr kumimoji="1" lang="zh-CN" altLang="en-US" sz="2400" dirty="0">
                <a:solidFill>
                  <a:srgbClr val="800000"/>
                </a:solidFill>
              </a:rPr>
              <a:t>服务应用</a:t>
            </a:r>
            <a:endParaRPr kumimoji="1" lang="en-US" altLang="zh-CN" sz="2400" dirty="0">
              <a:solidFill>
                <a:srgbClr val="800000"/>
              </a:solidFill>
            </a:endParaRPr>
          </a:p>
          <a:p>
            <a:endParaRPr kumimoji="1" lang="en-US" altLang="zh-CN" sz="2400" dirty="0"/>
          </a:p>
          <a:p>
            <a:endParaRPr kumimoji="1" lang="zh-CN" altLang="en-US" sz="2400" dirty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589354"/>
          </a:xfrm>
        </p:spPr>
        <p:txBody>
          <a:bodyPr/>
          <a:lstStyle/>
          <a:p>
            <a:r>
              <a:rPr kumimoji="1" lang="zh-CN" altLang="en-US" dirty="0" smtClean="0"/>
              <a:t>主机间的通信</a:t>
            </a:r>
            <a:endParaRPr kumimoji="1" lang="zh-CN" altLang="en-US" dirty="0"/>
          </a:p>
        </p:txBody>
      </p:sp>
      <p:grpSp>
        <p:nvGrpSpPr>
          <p:cNvPr id="103" name="组 102"/>
          <p:cNvGrpSpPr/>
          <p:nvPr/>
        </p:nvGrpSpPr>
        <p:grpSpPr>
          <a:xfrm>
            <a:off x="432114" y="1306288"/>
            <a:ext cx="8184638" cy="5156702"/>
            <a:chOff x="142209" y="1306288"/>
            <a:chExt cx="8184638" cy="5156702"/>
          </a:xfrm>
        </p:grpSpPr>
        <p:grpSp>
          <p:nvGrpSpPr>
            <p:cNvPr id="56" name="组 55"/>
            <p:cNvGrpSpPr/>
            <p:nvPr/>
          </p:nvGrpSpPr>
          <p:grpSpPr>
            <a:xfrm>
              <a:off x="1340455" y="1306288"/>
              <a:ext cx="5691332" cy="4629584"/>
              <a:chOff x="898054" y="1177867"/>
              <a:chExt cx="5691332" cy="4629584"/>
            </a:xfrm>
          </p:grpSpPr>
          <p:grpSp>
            <p:nvGrpSpPr>
              <p:cNvPr id="3" name="组 2"/>
              <p:cNvGrpSpPr/>
              <p:nvPr/>
            </p:nvGrpSpPr>
            <p:grpSpPr>
              <a:xfrm>
                <a:off x="898054" y="1374855"/>
                <a:ext cx="1799989" cy="4432596"/>
                <a:chOff x="598367" y="1353914"/>
                <a:chExt cx="1799989" cy="4803190"/>
              </a:xfrm>
            </p:grpSpPr>
            <p:grpSp>
              <p:nvGrpSpPr>
                <p:cNvPr id="4" name="组 3"/>
                <p:cNvGrpSpPr/>
                <p:nvPr/>
              </p:nvGrpSpPr>
              <p:grpSpPr>
                <a:xfrm>
                  <a:off x="598367" y="1353914"/>
                  <a:ext cx="1799989" cy="4803190"/>
                  <a:chOff x="498470" y="1439528"/>
                  <a:chExt cx="1799989" cy="4803190"/>
                </a:xfrm>
              </p:grpSpPr>
              <p:sp>
                <p:nvSpPr>
                  <p:cNvPr id="11" name="立方体 10"/>
                  <p:cNvSpPr>
                    <a:spLocks/>
                  </p:cNvSpPr>
                  <p:nvPr/>
                </p:nvSpPr>
                <p:spPr>
                  <a:xfrm>
                    <a:off x="498470" y="1439528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gradFill flip="none" rotWithShape="1">
                    <a:gsLst>
                      <a:gs pos="1000">
                        <a:srgbClr val="BC35C7"/>
                      </a:gs>
                      <a:gs pos="100000">
                        <a:srgbClr val="FFFFFF"/>
                      </a:gs>
                      <a:gs pos="50000">
                        <a:srgbClr val="BC35C7"/>
                      </a:gs>
                      <a:gs pos="75000">
                        <a:srgbClr val="BC35C7"/>
                      </a:gs>
                      <a:gs pos="87000">
                        <a:srgbClr val="BC35C7"/>
                      </a:gs>
                      <a:gs pos="93000">
                        <a:srgbClr val="BC35C7"/>
                      </a:gs>
                      <a:gs pos="99000">
                        <a:srgbClr val="922997"/>
                      </a:gs>
                    </a:gsLst>
                    <a:lin ang="0" scaled="0"/>
                    <a:tileRect/>
                  </a:gra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solidFill>
                          <a:schemeClr val="bg1"/>
                        </a:solidFill>
                      </a:rPr>
                      <a:t>应用层</a:t>
                    </a:r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立方体 11"/>
                  <p:cNvSpPr>
                    <a:spLocks/>
                  </p:cNvSpPr>
                  <p:nvPr/>
                </p:nvSpPr>
                <p:spPr>
                  <a:xfrm>
                    <a:off x="498470" y="2165844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2460C4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华文细黑"/>
                        <a:ea typeface="华文细黑"/>
                        <a:cs typeface="华文细黑"/>
                      </a:rPr>
                      <a:t>表示层</a:t>
                    </a:r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立方体 12"/>
                  <p:cNvSpPr>
                    <a:spLocks/>
                  </p:cNvSpPr>
                  <p:nvPr/>
                </p:nvSpPr>
                <p:spPr>
                  <a:xfrm>
                    <a:off x="498470" y="2870666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BE4412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会话层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14" name="立方体 13"/>
                  <p:cNvSpPr>
                    <a:spLocks/>
                  </p:cNvSpPr>
                  <p:nvPr/>
                </p:nvSpPr>
                <p:spPr>
                  <a:xfrm>
                    <a:off x="498470" y="3609341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CACF21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传输层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15" name="立方体 14"/>
                  <p:cNvSpPr>
                    <a:spLocks/>
                  </p:cNvSpPr>
                  <p:nvPr/>
                </p:nvSpPr>
                <p:spPr>
                  <a:xfrm>
                    <a:off x="498470" y="4342349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3FA52A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网络层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16" name="立方体 15"/>
                  <p:cNvSpPr>
                    <a:spLocks/>
                  </p:cNvSpPr>
                  <p:nvPr/>
                </p:nvSpPr>
                <p:spPr>
                  <a:xfrm>
                    <a:off x="498470" y="5066549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767E96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数据链路层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17" name="立方体 16"/>
                  <p:cNvSpPr>
                    <a:spLocks/>
                  </p:cNvSpPr>
                  <p:nvPr/>
                </p:nvSpPr>
                <p:spPr>
                  <a:xfrm>
                    <a:off x="498470" y="5774719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1E1864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华文细黑"/>
                        <a:ea typeface="华文细黑"/>
                        <a:cs typeface="华文细黑"/>
                      </a:rPr>
                      <a:t>物理层</a:t>
                    </a:r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5" name="直线箭头连接符 4"/>
                <p:cNvCxnSpPr>
                  <a:stCxn id="11" idx="3"/>
                </p:cNvCxnSpPr>
                <p:nvPr/>
              </p:nvCxnSpPr>
              <p:spPr>
                <a:xfrm>
                  <a:off x="1421022" y="1821915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线箭头连接符 5"/>
                <p:cNvCxnSpPr/>
                <p:nvPr/>
              </p:nvCxnSpPr>
              <p:spPr>
                <a:xfrm>
                  <a:off x="1421022" y="2547327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线箭头连接符 6"/>
                <p:cNvCxnSpPr/>
                <p:nvPr/>
              </p:nvCxnSpPr>
              <p:spPr>
                <a:xfrm>
                  <a:off x="1421022" y="3253051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线箭头连接符 7"/>
                <p:cNvCxnSpPr/>
                <p:nvPr/>
              </p:nvCxnSpPr>
              <p:spPr>
                <a:xfrm>
                  <a:off x="1430712" y="4004749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箭头连接符 8"/>
                <p:cNvCxnSpPr/>
                <p:nvPr/>
              </p:nvCxnSpPr>
              <p:spPr>
                <a:xfrm>
                  <a:off x="1420078" y="4728941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箭头连接符 9"/>
                <p:cNvCxnSpPr/>
                <p:nvPr/>
              </p:nvCxnSpPr>
              <p:spPr>
                <a:xfrm>
                  <a:off x="1419134" y="5437111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 17"/>
              <p:cNvGrpSpPr/>
              <p:nvPr/>
            </p:nvGrpSpPr>
            <p:grpSpPr>
              <a:xfrm>
                <a:off x="4789397" y="1374855"/>
                <a:ext cx="1799989" cy="4432596"/>
                <a:chOff x="598367" y="1353914"/>
                <a:chExt cx="1799989" cy="4803190"/>
              </a:xfrm>
            </p:grpSpPr>
            <p:grpSp>
              <p:nvGrpSpPr>
                <p:cNvPr id="19" name="组 18"/>
                <p:cNvGrpSpPr/>
                <p:nvPr/>
              </p:nvGrpSpPr>
              <p:grpSpPr>
                <a:xfrm>
                  <a:off x="598367" y="1353914"/>
                  <a:ext cx="1799989" cy="4803190"/>
                  <a:chOff x="498470" y="1439528"/>
                  <a:chExt cx="1799989" cy="4803190"/>
                </a:xfrm>
              </p:grpSpPr>
              <p:sp>
                <p:nvSpPr>
                  <p:cNvPr id="26" name="立方体 25"/>
                  <p:cNvSpPr>
                    <a:spLocks/>
                  </p:cNvSpPr>
                  <p:nvPr/>
                </p:nvSpPr>
                <p:spPr>
                  <a:xfrm>
                    <a:off x="498470" y="1439528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gradFill flip="none" rotWithShape="1">
                    <a:gsLst>
                      <a:gs pos="1000">
                        <a:srgbClr val="BC35C7"/>
                      </a:gs>
                      <a:gs pos="100000">
                        <a:srgbClr val="FFFFFF"/>
                      </a:gs>
                      <a:gs pos="50000">
                        <a:srgbClr val="BC35C7"/>
                      </a:gs>
                      <a:gs pos="75000">
                        <a:srgbClr val="BC35C7"/>
                      </a:gs>
                      <a:gs pos="87000">
                        <a:srgbClr val="BC35C7"/>
                      </a:gs>
                      <a:gs pos="93000">
                        <a:srgbClr val="BC35C7"/>
                      </a:gs>
                      <a:gs pos="99000">
                        <a:srgbClr val="922997"/>
                      </a:gs>
                    </a:gsLst>
                    <a:lin ang="0" scaled="0"/>
                    <a:tileRect/>
                  </a:gra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solidFill>
                          <a:schemeClr val="bg1"/>
                        </a:solidFill>
                      </a:rPr>
                      <a:t>应用层</a:t>
                    </a:r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立方体 26"/>
                  <p:cNvSpPr>
                    <a:spLocks/>
                  </p:cNvSpPr>
                  <p:nvPr/>
                </p:nvSpPr>
                <p:spPr>
                  <a:xfrm>
                    <a:off x="498470" y="2165844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2460C4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华文细黑"/>
                        <a:ea typeface="华文细黑"/>
                        <a:cs typeface="华文细黑"/>
                      </a:rPr>
                      <a:t>表示层</a:t>
                    </a:r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立方体 27"/>
                  <p:cNvSpPr>
                    <a:spLocks/>
                  </p:cNvSpPr>
                  <p:nvPr/>
                </p:nvSpPr>
                <p:spPr>
                  <a:xfrm>
                    <a:off x="498470" y="2870666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BE4412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会话层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29" name="立方体 28"/>
                  <p:cNvSpPr>
                    <a:spLocks/>
                  </p:cNvSpPr>
                  <p:nvPr/>
                </p:nvSpPr>
                <p:spPr>
                  <a:xfrm>
                    <a:off x="498470" y="3609341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CACF21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传输层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30" name="立方体 29"/>
                  <p:cNvSpPr>
                    <a:spLocks/>
                  </p:cNvSpPr>
                  <p:nvPr/>
                </p:nvSpPr>
                <p:spPr>
                  <a:xfrm>
                    <a:off x="498470" y="4342349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3FA52A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网络层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31" name="立方体 30"/>
                  <p:cNvSpPr>
                    <a:spLocks/>
                  </p:cNvSpPr>
                  <p:nvPr/>
                </p:nvSpPr>
                <p:spPr>
                  <a:xfrm>
                    <a:off x="498470" y="5066549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767E96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华文细黑"/>
                        <a:ea typeface="华文细黑"/>
                        <a:cs typeface="华文细黑"/>
                      </a:rPr>
                      <a:t>数据链路层</a:t>
                    </a:r>
                    <a:endParaRPr kumimoji="1" lang="zh-CN" altLang="en-US" dirty="0">
                      <a:latin typeface="华文细黑"/>
                      <a:ea typeface="华文细黑"/>
                      <a:cs typeface="华文细黑"/>
                    </a:endParaRPr>
                  </a:p>
                </p:txBody>
              </p:sp>
              <p:sp>
                <p:nvSpPr>
                  <p:cNvPr id="32" name="立方体 31"/>
                  <p:cNvSpPr>
                    <a:spLocks/>
                  </p:cNvSpPr>
                  <p:nvPr/>
                </p:nvSpPr>
                <p:spPr>
                  <a:xfrm>
                    <a:off x="498470" y="5774719"/>
                    <a:ext cx="1799989" cy="467999"/>
                  </a:xfrm>
                  <a:prstGeom prst="cube">
                    <a:avLst>
                      <a:gd name="adj" fmla="val 33051"/>
                    </a:avLst>
                  </a:prstGeom>
                  <a:solidFill>
                    <a:srgbClr val="1E1864"/>
                  </a:solidFill>
                  <a:effectLst/>
                  <a:scene3d>
                    <a:camera prst="orthographicFront"/>
                    <a:lightRig rig="twoPt" dir="tl">
                      <a:rot lat="0" lon="0" rev="4500000"/>
                    </a:lightRig>
                  </a:scene3d>
                  <a:sp3d>
                    <a:bevelT w="63500" h="50800"/>
                  </a:sp3d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华文细黑"/>
                        <a:ea typeface="华文细黑"/>
                        <a:cs typeface="华文细黑"/>
                      </a:rPr>
                      <a:t>物理层</a:t>
                    </a:r>
                    <a:endParaRPr kumimoji="1"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0" name="直线箭头连接符 19"/>
                <p:cNvCxnSpPr>
                  <a:stCxn id="26" idx="3"/>
                </p:cNvCxnSpPr>
                <p:nvPr/>
              </p:nvCxnSpPr>
              <p:spPr>
                <a:xfrm>
                  <a:off x="1421022" y="1821915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线箭头连接符 20"/>
                <p:cNvCxnSpPr/>
                <p:nvPr/>
              </p:nvCxnSpPr>
              <p:spPr>
                <a:xfrm>
                  <a:off x="1421022" y="2547327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线箭头连接符 21"/>
                <p:cNvCxnSpPr/>
                <p:nvPr/>
              </p:nvCxnSpPr>
              <p:spPr>
                <a:xfrm>
                  <a:off x="1421022" y="3253051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/>
                <p:nvPr/>
              </p:nvCxnSpPr>
              <p:spPr>
                <a:xfrm>
                  <a:off x="1430712" y="4004749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/>
                <p:cNvCxnSpPr/>
                <p:nvPr/>
              </p:nvCxnSpPr>
              <p:spPr>
                <a:xfrm>
                  <a:off x="1420078" y="4728941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/>
                <p:nvPr/>
              </p:nvCxnSpPr>
              <p:spPr>
                <a:xfrm>
                  <a:off x="1419134" y="5437111"/>
                  <a:ext cx="0" cy="251994"/>
                </a:xfrm>
                <a:prstGeom prst="straightConnector1">
                  <a:avLst/>
                </a:prstGeom>
                <a:ln>
                  <a:solidFill>
                    <a:srgbClr val="49474D"/>
                  </a:solidFill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 35"/>
              <p:cNvGrpSpPr/>
              <p:nvPr/>
            </p:nvGrpSpPr>
            <p:grpSpPr>
              <a:xfrm>
                <a:off x="2698043" y="1177867"/>
                <a:ext cx="2091354" cy="391714"/>
                <a:chOff x="2698043" y="1177867"/>
                <a:chExt cx="2091354" cy="391714"/>
              </a:xfrm>
            </p:grpSpPr>
            <p:cxnSp>
              <p:nvCxnSpPr>
                <p:cNvPr id="34" name="直线箭头连接符 33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/>
                <p:cNvSpPr txBox="1"/>
                <p:nvPr/>
              </p:nvSpPr>
              <p:spPr>
                <a:xfrm>
                  <a:off x="3096754" y="1177867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应用层协议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37" name="组 36"/>
              <p:cNvGrpSpPr/>
              <p:nvPr/>
            </p:nvGrpSpPr>
            <p:grpSpPr>
              <a:xfrm>
                <a:off x="2698043" y="1877513"/>
                <a:ext cx="2091354" cy="391714"/>
                <a:chOff x="2698043" y="1177867"/>
                <a:chExt cx="2091354" cy="391714"/>
              </a:xfrm>
            </p:grpSpPr>
            <p:cxnSp>
              <p:nvCxnSpPr>
                <p:cNvPr id="38" name="直线箭头连接符 37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3096754" y="1177867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表示层协议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0" name="组 39"/>
              <p:cNvGrpSpPr/>
              <p:nvPr/>
            </p:nvGrpSpPr>
            <p:grpSpPr>
              <a:xfrm>
                <a:off x="2698043" y="2577866"/>
                <a:ext cx="2091354" cy="369332"/>
                <a:chOff x="2698043" y="1205479"/>
                <a:chExt cx="2091354" cy="369332"/>
              </a:xfrm>
            </p:grpSpPr>
            <p:cxnSp>
              <p:nvCxnSpPr>
                <p:cNvPr id="41" name="直线箭头连接符 40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/>
              </p:nvSpPr>
              <p:spPr>
                <a:xfrm>
                  <a:off x="3096754" y="1205479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会话层协议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3" name="组 42"/>
              <p:cNvGrpSpPr/>
              <p:nvPr/>
            </p:nvGrpSpPr>
            <p:grpSpPr>
              <a:xfrm>
                <a:off x="2698043" y="3263374"/>
                <a:ext cx="2091354" cy="369332"/>
                <a:chOff x="2698043" y="1205479"/>
                <a:chExt cx="2091354" cy="369332"/>
              </a:xfrm>
            </p:grpSpPr>
            <p:cxnSp>
              <p:nvCxnSpPr>
                <p:cNvPr id="44" name="直线箭头连接符 43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3096754" y="1205479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传输层协议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6" name="组 45"/>
              <p:cNvGrpSpPr/>
              <p:nvPr/>
            </p:nvGrpSpPr>
            <p:grpSpPr>
              <a:xfrm>
                <a:off x="2698043" y="3941407"/>
                <a:ext cx="2091354" cy="369332"/>
                <a:chOff x="2698043" y="1205479"/>
                <a:chExt cx="2091354" cy="369332"/>
              </a:xfrm>
            </p:grpSpPr>
            <p:cxnSp>
              <p:nvCxnSpPr>
                <p:cNvPr id="47" name="直线箭头连接符 46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文本框 47"/>
                <p:cNvSpPr txBox="1"/>
                <p:nvPr/>
              </p:nvSpPr>
              <p:spPr>
                <a:xfrm>
                  <a:off x="3096754" y="1205479"/>
                  <a:ext cx="13516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网络层协议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50" name="组 49"/>
              <p:cNvGrpSpPr/>
              <p:nvPr/>
            </p:nvGrpSpPr>
            <p:grpSpPr>
              <a:xfrm>
                <a:off x="2698043" y="4604845"/>
                <a:ext cx="2091354" cy="369332"/>
                <a:chOff x="2698043" y="1205479"/>
                <a:chExt cx="2091354" cy="369332"/>
              </a:xfrm>
            </p:grpSpPr>
            <p:cxnSp>
              <p:nvCxnSpPr>
                <p:cNvPr id="51" name="直线箭头连接符 50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本框 51"/>
                <p:cNvSpPr txBox="1"/>
                <p:nvPr/>
              </p:nvSpPr>
              <p:spPr>
                <a:xfrm>
                  <a:off x="2911231" y="1205479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数据链路层协议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53" name="组 52"/>
              <p:cNvGrpSpPr/>
              <p:nvPr/>
            </p:nvGrpSpPr>
            <p:grpSpPr>
              <a:xfrm>
                <a:off x="2698043" y="5279713"/>
                <a:ext cx="2091354" cy="369332"/>
                <a:chOff x="2698043" y="1205479"/>
                <a:chExt cx="2091354" cy="369332"/>
              </a:xfrm>
            </p:grpSpPr>
            <p:cxnSp>
              <p:nvCxnSpPr>
                <p:cNvPr id="54" name="直线箭头连接符 53"/>
                <p:cNvCxnSpPr/>
                <p:nvPr/>
              </p:nvCxnSpPr>
              <p:spPr>
                <a:xfrm>
                  <a:off x="2698043" y="1569581"/>
                  <a:ext cx="2091354" cy="0"/>
                </a:xfrm>
                <a:prstGeom prst="straightConnector1">
                  <a:avLst/>
                </a:prstGeom>
                <a:ln>
                  <a:prstDash val="sysDash"/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本框 54"/>
                <p:cNvSpPr txBox="1"/>
                <p:nvPr/>
              </p:nvSpPr>
              <p:spPr>
                <a:xfrm>
                  <a:off x="3096754" y="1205479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物理层协议</a:t>
                  </a:r>
                  <a:endParaRPr kumimoji="1" lang="zh-CN" altLang="en-US" dirty="0"/>
                </a:p>
              </p:txBody>
            </p:sp>
          </p:grpSp>
        </p:grpSp>
        <p:grpSp>
          <p:nvGrpSpPr>
            <p:cNvPr id="64" name="组 63"/>
            <p:cNvGrpSpPr/>
            <p:nvPr/>
          </p:nvGrpSpPr>
          <p:grpSpPr>
            <a:xfrm>
              <a:off x="142209" y="1829801"/>
              <a:ext cx="1014060" cy="3798296"/>
              <a:chOff x="66200" y="1832759"/>
              <a:chExt cx="1142224" cy="3798296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66208" y="4546748"/>
                <a:ext cx="1128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2</a:t>
                </a:r>
                <a:r>
                  <a:rPr kumimoji="1" lang="zh-CN" altLang="en-US" dirty="0" smtClean="0"/>
                  <a:t>  接口</a:t>
                </a:r>
                <a:endParaRPr kumimoji="1"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71355" y="2498936"/>
                <a:ext cx="112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5</a:t>
                </a:r>
                <a:r>
                  <a:rPr kumimoji="1" lang="zh-CN" altLang="en-US" dirty="0" smtClean="0"/>
                  <a:t>  接口</a:t>
                </a:r>
                <a:endParaRPr kumimoji="1"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79476" y="3833460"/>
                <a:ext cx="112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  接口</a:t>
                </a:r>
                <a:endParaRPr kumimoji="1"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66200" y="5261723"/>
                <a:ext cx="1128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  接口</a:t>
                </a:r>
                <a:endParaRPr kumimoji="1"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66774" y="3179979"/>
                <a:ext cx="112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  接口</a:t>
                </a:r>
                <a:endParaRPr kumimoji="1" lang="zh-CN" altLang="en-US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75501" y="1832759"/>
                <a:ext cx="998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6</a:t>
                </a:r>
                <a:r>
                  <a:rPr kumimoji="1" lang="zh-CN" altLang="en-US" dirty="0" smtClean="0"/>
                  <a:t>  接口</a:t>
                </a:r>
                <a:endParaRPr kumimoji="1" lang="zh-CN" altLang="en-US" dirty="0"/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219370" y="6120149"/>
              <a:ext cx="8107477" cy="342841"/>
              <a:chOff x="290725" y="6150735"/>
              <a:chExt cx="8107477" cy="397870"/>
            </a:xfrm>
          </p:grpSpPr>
          <p:sp>
            <p:nvSpPr>
              <p:cNvPr id="79" name="文本框 78"/>
              <p:cNvSpPr txBox="1"/>
              <p:nvPr/>
            </p:nvSpPr>
            <p:spPr>
              <a:xfrm>
                <a:off x="290725" y="615073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层</a:t>
                </a:r>
                <a:endParaRPr kumimoji="1"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766278" y="6179273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主机</a:t>
                </a:r>
                <a:r>
                  <a:rPr kumimoji="1" lang="en-US" altLang="zh-CN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</a:t>
                </a:r>
                <a:endParaRPr kumimoji="1"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657621" y="6179273"/>
                <a:ext cx="78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主机</a:t>
                </a:r>
                <a:r>
                  <a:rPr kumimoji="1" lang="en-US" altLang="zh-CN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</a:t>
                </a:r>
                <a:endParaRPr kumimoji="1"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7290206" y="61792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数据单元</a:t>
                </a:r>
                <a:endParaRPr kumimoji="1"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00" name="组 99"/>
            <p:cNvGrpSpPr/>
            <p:nvPr/>
          </p:nvGrpSpPr>
          <p:grpSpPr>
            <a:xfrm>
              <a:off x="7215936" y="1547871"/>
              <a:ext cx="810919" cy="4317439"/>
              <a:chOff x="7215936" y="1547871"/>
              <a:chExt cx="810919" cy="4317439"/>
            </a:xfrm>
          </p:grpSpPr>
          <p:grpSp>
            <p:nvGrpSpPr>
              <p:cNvPr id="91" name="组 90"/>
              <p:cNvGrpSpPr/>
              <p:nvPr/>
            </p:nvGrpSpPr>
            <p:grpSpPr>
              <a:xfrm>
                <a:off x="7215936" y="1547871"/>
                <a:ext cx="810919" cy="3684144"/>
                <a:chOff x="66200" y="1832759"/>
                <a:chExt cx="913408" cy="3684144"/>
              </a:xfrm>
            </p:grpSpPr>
            <p:sp>
              <p:nvSpPr>
                <p:cNvPr id="92" name="文本框 91"/>
                <p:cNvSpPr txBox="1"/>
                <p:nvPr/>
              </p:nvSpPr>
              <p:spPr>
                <a:xfrm>
                  <a:off x="66208" y="4418327"/>
                  <a:ext cx="7280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报文</a:t>
                  </a:r>
                  <a:endParaRPr kumimoji="1" lang="zh-CN" altLang="en-US" dirty="0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71355" y="2441860"/>
                  <a:ext cx="8716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PPDU</a:t>
                  </a:r>
                  <a:endParaRPr kumimoji="1" lang="zh-CN" altLang="en-US" dirty="0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476" y="3733577"/>
                  <a:ext cx="8716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TPDU</a:t>
                  </a:r>
                  <a:endParaRPr kumimoji="1" lang="zh-CN" altLang="en-US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66200" y="5147571"/>
                  <a:ext cx="468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帧</a:t>
                  </a:r>
                  <a:endParaRPr kumimoji="1" lang="zh-CN" altLang="en-US" dirty="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66774" y="3094365"/>
                  <a:ext cx="86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SPDU</a:t>
                  </a:r>
                  <a:endParaRPr kumimoji="1" lang="zh-CN" altLang="en-US" dirty="0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5501" y="1832759"/>
                  <a:ext cx="9041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APDU</a:t>
                  </a:r>
                  <a:endParaRPr kumimoji="1" lang="zh-CN" altLang="en-US" dirty="0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7215936" y="54959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比特</a:t>
                </a:r>
                <a:endParaRPr kumimoji="1" lang="zh-CN" altLang="en-US" dirty="0"/>
              </a:p>
            </p:txBody>
          </p:sp>
        </p:grpSp>
      </p:grpSp>
      <p:cxnSp>
        <p:nvCxnSpPr>
          <p:cNvPr id="49" name="直线箭头连接符 48"/>
          <p:cNvCxnSpPr/>
          <p:nvPr/>
        </p:nvCxnSpPr>
        <p:spPr>
          <a:xfrm>
            <a:off x="176851" y="1547871"/>
            <a:ext cx="0" cy="4572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8616752" y="1675620"/>
            <a:ext cx="0" cy="418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分层原则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906799" y="1600200"/>
            <a:ext cx="4780001" cy="4525963"/>
          </a:xfrm>
        </p:spPr>
        <p:txBody>
          <a:bodyPr>
            <a:noAutofit/>
          </a:bodyPr>
          <a:lstStyle/>
          <a:p>
            <a:r>
              <a:rPr kumimoji="1" lang="zh-CN" altLang="en-US" sz="2000" dirty="0"/>
              <a:t>网络中各结点都有相同的层次</a:t>
            </a:r>
          </a:p>
          <a:p>
            <a:r>
              <a:rPr kumimoji="1" lang="zh-CN" altLang="en-US" sz="2000" dirty="0"/>
              <a:t>不同结点相同层次具有相同的功能</a:t>
            </a:r>
          </a:p>
          <a:p>
            <a:r>
              <a:rPr kumimoji="1" lang="zh-CN" altLang="en-US" sz="2000" dirty="0"/>
              <a:t>同一结点相邻层间通过接口通信</a:t>
            </a:r>
          </a:p>
          <a:p>
            <a:r>
              <a:rPr kumimoji="1" lang="zh-CN" altLang="en-US" sz="2000" dirty="0"/>
              <a:t>每一层可以使用下层提供的服务，并向上层提供服务</a:t>
            </a:r>
          </a:p>
          <a:p>
            <a:r>
              <a:rPr kumimoji="1" lang="zh-CN" altLang="en-US" sz="2000" dirty="0"/>
              <a:t>不同结点的同等层间通过协议来实现对等层间的通信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598367" y="1353914"/>
            <a:ext cx="1799989" cy="4803190"/>
            <a:chOff x="598367" y="1353914"/>
            <a:chExt cx="1799989" cy="4803190"/>
          </a:xfrm>
        </p:grpSpPr>
        <p:grpSp>
          <p:nvGrpSpPr>
            <p:cNvPr id="6" name="组 5"/>
            <p:cNvGrpSpPr/>
            <p:nvPr/>
          </p:nvGrpSpPr>
          <p:grpSpPr>
            <a:xfrm>
              <a:off x="598367" y="1353914"/>
              <a:ext cx="1799989" cy="4803190"/>
              <a:chOff x="498470" y="1439528"/>
              <a:chExt cx="1799989" cy="4803190"/>
            </a:xfrm>
          </p:grpSpPr>
          <p:sp>
            <p:nvSpPr>
              <p:cNvPr id="4" name="立方体 3"/>
              <p:cNvSpPr>
                <a:spLocks/>
              </p:cNvSpPr>
              <p:nvPr/>
            </p:nvSpPr>
            <p:spPr>
              <a:xfrm>
                <a:off x="498470" y="1439528"/>
                <a:ext cx="1799989" cy="467999"/>
              </a:xfrm>
              <a:prstGeom prst="cube">
                <a:avLst>
                  <a:gd name="adj" fmla="val 33051"/>
                </a:avLst>
              </a:prstGeom>
              <a:gradFill flip="none" rotWithShape="1">
                <a:gsLst>
                  <a:gs pos="1000">
                    <a:srgbClr val="BC35C7"/>
                  </a:gs>
                  <a:gs pos="100000">
                    <a:srgbClr val="FFFFFF"/>
                  </a:gs>
                  <a:gs pos="50000">
                    <a:srgbClr val="BC35C7"/>
                  </a:gs>
                  <a:gs pos="75000">
                    <a:srgbClr val="BC35C7"/>
                  </a:gs>
                  <a:gs pos="87000">
                    <a:srgbClr val="BC35C7"/>
                  </a:gs>
                  <a:gs pos="93000">
                    <a:srgbClr val="BC35C7"/>
                  </a:gs>
                  <a:gs pos="99000">
                    <a:srgbClr val="922997"/>
                  </a:gs>
                </a:gsLst>
                <a:lin ang="0" scaled="0"/>
                <a:tileRect/>
              </a:gra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应用层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立方体 39"/>
              <p:cNvSpPr>
                <a:spLocks/>
              </p:cNvSpPr>
              <p:nvPr/>
            </p:nvSpPr>
            <p:spPr>
              <a:xfrm>
                <a:off x="498470" y="2165844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2460C4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华文细黑"/>
                    <a:ea typeface="华文细黑"/>
                    <a:cs typeface="华文细黑"/>
                  </a:rPr>
                  <a:t>表示层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立方体 40"/>
              <p:cNvSpPr>
                <a:spLocks/>
              </p:cNvSpPr>
              <p:nvPr/>
            </p:nvSpPr>
            <p:spPr>
              <a:xfrm>
                <a:off x="498470" y="2870666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BE4412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会话层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2" name="立方体 41"/>
              <p:cNvSpPr>
                <a:spLocks/>
              </p:cNvSpPr>
              <p:nvPr/>
            </p:nvSpPr>
            <p:spPr>
              <a:xfrm>
                <a:off x="498470" y="3609341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CACF21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传输层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3" name="立方体 42"/>
              <p:cNvSpPr>
                <a:spLocks/>
              </p:cNvSpPr>
              <p:nvPr/>
            </p:nvSpPr>
            <p:spPr>
              <a:xfrm>
                <a:off x="498470" y="4342349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3FA52A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网络层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4" name="立方体 43"/>
              <p:cNvSpPr>
                <a:spLocks/>
              </p:cNvSpPr>
              <p:nvPr/>
            </p:nvSpPr>
            <p:spPr>
              <a:xfrm>
                <a:off x="498470" y="5066549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767E96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数据链路层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5" name="立方体 44">
                <a:hlinkClick r:id="" action="ppaction://hlinkshowjump?jump=nextslide"/>
              </p:cNvPr>
              <p:cNvSpPr>
                <a:spLocks/>
              </p:cNvSpPr>
              <p:nvPr/>
            </p:nvSpPr>
            <p:spPr>
              <a:xfrm>
                <a:off x="498470" y="5774719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1E1864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华文细黑"/>
                    <a:ea typeface="华文细黑"/>
                    <a:cs typeface="华文细黑"/>
                  </a:rPr>
                  <a:t>物理层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直线箭头连接符 7"/>
            <p:cNvCxnSpPr>
              <a:stCxn id="4" idx="3"/>
            </p:cNvCxnSpPr>
            <p:nvPr/>
          </p:nvCxnSpPr>
          <p:spPr>
            <a:xfrm>
              <a:off x="1421022" y="1821915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1421022" y="2547327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1421022" y="3253051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1430712" y="4004749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1420078" y="4728941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>
              <a:off x="1419134" y="5437111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1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七层简述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物理层</a:t>
            </a:r>
            <a:r>
              <a:rPr kumimoji="1" lang="zh-CN" altLang="en-US" dirty="0"/>
              <a:t>：主要定义物理设备标准，如网线的接口类型、各种传输介质的传输速率等。主要作用是传输比特流（就是由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</a:t>
            </a:r>
            <a:r>
              <a:rPr kumimoji="1" lang="zh-CN" altLang="en-US" dirty="0"/>
              <a:t>转化为电流强弱来进行传输，到达目的地后再转化为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，也就是常说的数模与模数转换）。这一层的数据叫做比特（</a:t>
            </a:r>
            <a:r>
              <a:rPr kumimoji="1" lang="en-US" altLang="zh-CN" dirty="0"/>
              <a:t>bit</a:t>
            </a:r>
            <a:r>
              <a:rPr kumimoji="1" lang="zh-CN" altLang="en-US" dirty="0"/>
              <a:t>），主要设备：集线器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数据链路层</a:t>
            </a:r>
            <a:r>
              <a:rPr kumimoji="1" lang="zh-CN" altLang="en-US" dirty="0"/>
              <a:t>：主要将从物理层接收的数据进行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地址的封装与解封装。常把这一层的数据叫做帧，</a:t>
            </a:r>
            <a:r>
              <a:rPr kumimoji="1" lang="zh-CN" altLang="en-US" dirty="0" smtClean="0"/>
              <a:t>主要设备：网卡，交换</a:t>
            </a:r>
            <a:r>
              <a:rPr kumimoji="1" lang="zh-CN" altLang="en-US" dirty="0"/>
              <a:t>机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网络层</a:t>
            </a:r>
            <a:r>
              <a:rPr kumimoji="1" lang="zh-CN" altLang="en-US" dirty="0"/>
              <a:t>：选择合适的网间路由和交换结点， 确保数据及时传送，将从下层接收到的数据进行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地址的封装与解封装。常把这一层数据叫做数据包，主要设备：路由器。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传输层</a:t>
            </a:r>
            <a:r>
              <a:rPr kumimoji="1" lang="zh-CN" altLang="en-US" dirty="0"/>
              <a:t>：定义了一些传输数据的</a:t>
            </a:r>
            <a:r>
              <a:rPr kumimoji="1" lang="zh-CN" altLang="en-US" dirty="0">
                <a:solidFill>
                  <a:srgbClr val="FF0000"/>
                </a:solidFill>
              </a:rPr>
              <a:t>协议和端口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TCP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UDP</a:t>
            </a:r>
            <a:r>
              <a:rPr kumimoji="1" lang="zh-CN" altLang="en-US" dirty="0"/>
              <a:t>协议，主要将从下层接收的数据进行分段和传输，到达目的地址后再进行重组，以往把这一层数据叫做段。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会话层</a:t>
            </a:r>
            <a:r>
              <a:rPr kumimoji="1" lang="zh-CN" altLang="en-US" dirty="0"/>
              <a:t>：通过传输层建立数据传输通路。在系统之间发起会话或者接受会话请求（设备之间需要互相认识）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表示层</a:t>
            </a:r>
            <a:r>
              <a:rPr kumimoji="1" lang="zh-CN" altLang="en-US" dirty="0"/>
              <a:t>：主要是进行对接收的数据进行解释、压缩与解压缩等，即把计算机能够识别的东西转化成人能够识别的东西（如图片、声音等）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应用层</a:t>
            </a:r>
            <a:r>
              <a:rPr kumimoji="1" lang="zh-CN" altLang="en-US" dirty="0"/>
              <a:t>：主要是一些终端的应用，比如说</a:t>
            </a:r>
            <a:r>
              <a:rPr kumimoji="1" lang="en-US" altLang="zh-CN" dirty="0"/>
              <a:t>FTP</a:t>
            </a:r>
            <a:r>
              <a:rPr kumimoji="1" lang="zh-CN" altLang="en-US" dirty="0"/>
              <a:t>（各种文件下载）、浏览器、</a:t>
            </a:r>
            <a:r>
              <a:rPr kumimoji="1" lang="en-US" altLang="zh-CN" dirty="0"/>
              <a:t>QQ</a:t>
            </a:r>
            <a:r>
              <a:rPr kumimoji="1" lang="zh-CN" altLang="en-US" dirty="0"/>
              <a:t>等，可以将其理解为在电脑屏幕上可以看到的东西，也就是终端应用。</a:t>
            </a:r>
          </a:p>
        </p:txBody>
      </p:sp>
    </p:spTree>
    <p:extLst>
      <p:ext uri="{BB962C8B-B14F-4D97-AF65-F5344CB8AC3E}">
        <p14:creationId xmlns:p14="http://schemas.microsoft.com/office/powerpoint/2010/main" val="16729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网络参考模型</a:t>
            </a:r>
          </a:p>
        </p:txBody>
      </p:sp>
      <p:grpSp>
        <p:nvGrpSpPr>
          <p:cNvPr id="32" name="组 31"/>
          <p:cNvGrpSpPr/>
          <p:nvPr/>
        </p:nvGrpSpPr>
        <p:grpSpPr>
          <a:xfrm>
            <a:off x="498474" y="1525237"/>
            <a:ext cx="6845088" cy="5099446"/>
            <a:chOff x="1485065" y="1525237"/>
            <a:chExt cx="5968828" cy="4603952"/>
          </a:xfrm>
        </p:grpSpPr>
        <p:cxnSp>
          <p:nvCxnSpPr>
            <p:cNvPr id="28" name="直线连接符 27"/>
            <p:cNvCxnSpPr/>
            <p:nvPr/>
          </p:nvCxnSpPr>
          <p:spPr>
            <a:xfrm>
              <a:off x="4106621" y="6129189"/>
              <a:ext cx="93075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485065" y="1525237"/>
              <a:ext cx="145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Eurostile"/>
                  <a:ea typeface="华文细黑"/>
                  <a:cs typeface="Eurostile"/>
                </a:rPr>
                <a:t>OSI</a:t>
              </a:r>
              <a:r>
                <a:rPr kumimoji="1" lang="zh-CN" altLang="en-US" dirty="0">
                  <a:latin typeface="Eurostile"/>
                  <a:ea typeface="华文细黑"/>
                  <a:cs typeface="Eurostile"/>
                </a:rPr>
                <a:t>参考模型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69183" y="1525237"/>
              <a:ext cx="178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Eurostile"/>
                  <a:ea typeface="华文细黑"/>
                  <a:cs typeface="Eurostile"/>
                </a:rPr>
                <a:t>TCP</a:t>
              </a:r>
              <a:r>
                <a:rPr kumimoji="1" lang="zh-CN" altLang="en-US" dirty="0">
                  <a:latin typeface="Eurostile"/>
                  <a:ea typeface="华文细黑"/>
                  <a:cs typeface="Eurostile"/>
                </a:rPr>
                <a:t>/</a:t>
              </a:r>
              <a:r>
                <a:rPr kumimoji="1" lang="en-US" altLang="zh-CN" dirty="0">
                  <a:latin typeface="Eurostile"/>
                  <a:ea typeface="华文细黑"/>
                  <a:cs typeface="Eurostile"/>
                </a:rPr>
                <a:t>IP</a:t>
              </a:r>
              <a:r>
                <a:rPr kumimoji="1" lang="zh-CN" altLang="en-US" dirty="0">
                  <a:latin typeface="Eurostile"/>
                  <a:ea typeface="华文细黑"/>
                  <a:cs typeface="Eurostile"/>
                </a:rPr>
                <a:t>参考模型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58476" y="2017863"/>
            <a:ext cx="2966665" cy="4429296"/>
            <a:chOff x="598367" y="1353914"/>
            <a:chExt cx="1799989" cy="4803190"/>
          </a:xfrm>
        </p:grpSpPr>
        <p:grpSp>
          <p:nvGrpSpPr>
            <p:cNvPr id="34" name="组 33"/>
            <p:cNvGrpSpPr/>
            <p:nvPr/>
          </p:nvGrpSpPr>
          <p:grpSpPr>
            <a:xfrm>
              <a:off x="598367" y="1353914"/>
              <a:ext cx="1799989" cy="4803190"/>
              <a:chOff x="498470" y="1439528"/>
              <a:chExt cx="1799989" cy="4803190"/>
            </a:xfrm>
          </p:grpSpPr>
          <p:sp>
            <p:nvSpPr>
              <p:cNvPr id="41" name="立方体 40"/>
              <p:cNvSpPr>
                <a:spLocks/>
              </p:cNvSpPr>
              <p:nvPr/>
            </p:nvSpPr>
            <p:spPr>
              <a:xfrm>
                <a:off x="498470" y="1439528"/>
                <a:ext cx="1799989" cy="467999"/>
              </a:xfrm>
              <a:prstGeom prst="cube">
                <a:avLst>
                  <a:gd name="adj" fmla="val 33051"/>
                </a:avLst>
              </a:prstGeom>
              <a:gradFill flip="none" rotWithShape="1">
                <a:gsLst>
                  <a:gs pos="1000">
                    <a:srgbClr val="BC35C7"/>
                  </a:gs>
                  <a:gs pos="100000">
                    <a:srgbClr val="FFFFFF"/>
                  </a:gs>
                  <a:gs pos="50000">
                    <a:srgbClr val="BC35C7"/>
                  </a:gs>
                  <a:gs pos="75000">
                    <a:srgbClr val="BC35C7"/>
                  </a:gs>
                  <a:gs pos="87000">
                    <a:srgbClr val="BC35C7"/>
                  </a:gs>
                  <a:gs pos="93000">
                    <a:srgbClr val="BC35C7"/>
                  </a:gs>
                  <a:gs pos="99000">
                    <a:srgbClr val="922997"/>
                  </a:gs>
                </a:gsLst>
                <a:lin ang="0" scaled="0"/>
                <a:tileRect/>
              </a:gra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应用层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立方体 41"/>
              <p:cNvSpPr>
                <a:spLocks/>
              </p:cNvSpPr>
              <p:nvPr/>
            </p:nvSpPr>
            <p:spPr>
              <a:xfrm>
                <a:off x="498470" y="2165844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2460C4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华文细黑"/>
                    <a:ea typeface="华文细黑"/>
                    <a:cs typeface="华文细黑"/>
                  </a:rPr>
                  <a:t>表示层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立方体 42"/>
              <p:cNvSpPr>
                <a:spLocks/>
              </p:cNvSpPr>
              <p:nvPr/>
            </p:nvSpPr>
            <p:spPr>
              <a:xfrm>
                <a:off x="498470" y="2870666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BE4412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会话层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4" name="立方体 43"/>
              <p:cNvSpPr>
                <a:spLocks/>
              </p:cNvSpPr>
              <p:nvPr/>
            </p:nvSpPr>
            <p:spPr>
              <a:xfrm>
                <a:off x="498470" y="3609341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CACF21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传输层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5" name="立方体 44"/>
              <p:cNvSpPr>
                <a:spLocks/>
              </p:cNvSpPr>
              <p:nvPr/>
            </p:nvSpPr>
            <p:spPr>
              <a:xfrm>
                <a:off x="498470" y="4342349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3FA52A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网络层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6" name="立方体 45"/>
              <p:cNvSpPr>
                <a:spLocks/>
              </p:cNvSpPr>
              <p:nvPr/>
            </p:nvSpPr>
            <p:spPr>
              <a:xfrm>
                <a:off x="498470" y="5066549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767E96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华文细黑"/>
                    <a:ea typeface="华文细黑"/>
                    <a:cs typeface="华文细黑"/>
                  </a:rPr>
                  <a:t>数据链路层</a:t>
                </a:r>
                <a:endParaRPr kumimoji="1" lang="zh-CN" altLang="en-US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7" name="立方体 46"/>
              <p:cNvSpPr>
                <a:spLocks/>
              </p:cNvSpPr>
              <p:nvPr/>
            </p:nvSpPr>
            <p:spPr>
              <a:xfrm>
                <a:off x="498470" y="5774719"/>
                <a:ext cx="1799989" cy="467999"/>
              </a:xfrm>
              <a:prstGeom prst="cube">
                <a:avLst>
                  <a:gd name="adj" fmla="val 33051"/>
                </a:avLst>
              </a:prstGeom>
              <a:solidFill>
                <a:srgbClr val="1E1864"/>
              </a:solidFill>
              <a:effectLst/>
              <a:scene3d>
                <a:camera prst="orthographicFront"/>
                <a:lightRig rig="twoPt" dir="tl">
                  <a:rot lat="0" lon="0" rev="4500000"/>
                </a:lightRig>
              </a:scene3d>
              <a:sp3d>
                <a:bevelT w="63500" h="508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华文细黑"/>
                    <a:ea typeface="华文细黑"/>
                    <a:cs typeface="华文细黑"/>
                  </a:rPr>
                  <a:t>物理层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5" name="直线箭头连接符 34"/>
            <p:cNvCxnSpPr>
              <a:stCxn id="41" idx="3"/>
            </p:cNvCxnSpPr>
            <p:nvPr/>
          </p:nvCxnSpPr>
          <p:spPr>
            <a:xfrm>
              <a:off x="1421022" y="1821915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1421022" y="2547327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1421022" y="3253051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1430712" y="4004749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1420078" y="4728941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1419134" y="5437111"/>
              <a:ext cx="0" cy="251994"/>
            </a:xfrm>
            <a:prstGeom prst="straightConnector1">
              <a:avLst/>
            </a:prstGeom>
            <a:ln>
              <a:solidFill>
                <a:srgbClr val="49474D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立方体 47"/>
          <p:cNvSpPr>
            <a:spLocks/>
          </p:cNvSpPr>
          <p:nvPr/>
        </p:nvSpPr>
        <p:spPr>
          <a:xfrm>
            <a:off x="4572289" y="2017862"/>
            <a:ext cx="2966665" cy="1638718"/>
          </a:xfrm>
          <a:prstGeom prst="cube">
            <a:avLst>
              <a:gd name="adj" fmla="val 33051"/>
            </a:avLst>
          </a:prstGeom>
          <a:gradFill flip="none" rotWithShape="1">
            <a:gsLst>
              <a:gs pos="1000">
                <a:srgbClr val="BC35C7"/>
              </a:gs>
              <a:gs pos="100000">
                <a:srgbClr val="FFFFFF"/>
              </a:gs>
              <a:gs pos="50000">
                <a:srgbClr val="BC35C7"/>
              </a:gs>
              <a:gs pos="75000">
                <a:srgbClr val="BC35C7"/>
              </a:gs>
              <a:gs pos="87000">
                <a:srgbClr val="BC35C7"/>
              </a:gs>
              <a:gs pos="93000">
                <a:srgbClr val="BC35C7"/>
              </a:gs>
              <a:gs pos="99000">
                <a:srgbClr val="922997"/>
              </a:gs>
            </a:gsLst>
            <a:lin ang="0" scaled="0"/>
            <a:tileRect/>
          </a:gradFill>
          <a:effectLst/>
          <a:scene3d>
            <a:camera prst="orthographicFront"/>
            <a:lightRig rig="twoPt" dir="tl">
              <a:rot lat="0" lon="0" rev="4500000"/>
            </a:lightRig>
          </a:scene3d>
          <a:sp3d>
            <a:bevelT w="63500" h="508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应用层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立方体 49"/>
          <p:cNvSpPr>
            <a:spLocks/>
          </p:cNvSpPr>
          <p:nvPr/>
        </p:nvSpPr>
        <p:spPr>
          <a:xfrm>
            <a:off x="4572289" y="4030780"/>
            <a:ext cx="2966665" cy="431569"/>
          </a:xfrm>
          <a:prstGeom prst="cube">
            <a:avLst>
              <a:gd name="adj" fmla="val 33051"/>
            </a:avLst>
          </a:prstGeom>
          <a:solidFill>
            <a:srgbClr val="CACF21"/>
          </a:solidFill>
          <a:effectLst/>
          <a:scene3d>
            <a:camera prst="orthographicFront"/>
            <a:lightRig rig="twoPt" dir="tl">
              <a:rot lat="0" lon="0" rev="4500000"/>
            </a:lightRig>
          </a:scene3d>
          <a:sp3d>
            <a:bevelT w="63500" h="508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传输层（主机到主机）</a:t>
            </a:r>
            <a:endParaRPr kumimoji="1"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1" name="立方体 50"/>
          <p:cNvSpPr>
            <a:spLocks/>
          </p:cNvSpPr>
          <p:nvPr/>
        </p:nvSpPr>
        <p:spPr>
          <a:xfrm>
            <a:off x="4572289" y="4694727"/>
            <a:ext cx="2966665" cy="431569"/>
          </a:xfrm>
          <a:prstGeom prst="cube">
            <a:avLst>
              <a:gd name="adj" fmla="val 33051"/>
            </a:avLst>
          </a:prstGeom>
          <a:solidFill>
            <a:srgbClr val="3FA52A"/>
          </a:solidFill>
          <a:effectLst/>
          <a:scene3d>
            <a:camera prst="orthographicFront"/>
            <a:lightRig rig="twoPt" dir="tl">
              <a:rot lat="0" lon="0" rev="4500000"/>
            </a:lightRig>
          </a:scene3d>
          <a:sp3d>
            <a:bevelT w="63500" h="508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网际互联层</a:t>
            </a:r>
            <a:endParaRPr kumimoji="1" lang="zh-CN" alt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2" name="立方体 51"/>
          <p:cNvSpPr>
            <a:spLocks/>
          </p:cNvSpPr>
          <p:nvPr/>
        </p:nvSpPr>
        <p:spPr>
          <a:xfrm>
            <a:off x="4572289" y="5390960"/>
            <a:ext cx="2966665" cy="1056199"/>
          </a:xfrm>
          <a:prstGeom prst="cube">
            <a:avLst>
              <a:gd name="adj" fmla="val 33051"/>
            </a:avLst>
          </a:prstGeom>
          <a:solidFill>
            <a:srgbClr val="767E96"/>
          </a:solidFill>
          <a:effectLst/>
          <a:scene3d>
            <a:camera prst="orthographicFront"/>
            <a:lightRig rig="twoPt" dir="tl">
              <a:rot lat="0" lon="0" rev="4500000"/>
            </a:lightRig>
          </a:scene3d>
          <a:sp3d>
            <a:bevelT w="63500" h="508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华文细黑"/>
                <a:ea typeface="华文细黑"/>
                <a:cs typeface="华文细黑"/>
              </a:rPr>
              <a:t>网络访问层</a:t>
            </a:r>
            <a:endParaRPr kumimoji="1" lang="zh-CN" altLang="en-US" dirty="0">
              <a:latin typeface="华文细黑"/>
              <a:ea typeface="华文细黑"/>
              <a:cs typeface="华文细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858476" y="1934318"/>
            <a:ext cx="668047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796662" y="3897048"/>
            <a:ext cx="668047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827874" y="4564526"/>
            <a:ext cx="668047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919070" y="5252411"/>
            <a:ext cx="668047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919070" y="6497146"/>
            <a:ext cx="668047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770875"/>
          </a:xfrm>
        </p:spPr>
        <p:txBody>
          <a:bodyPr/>
          <a:lstStyle/>
          <a:p>
            <a:r>
              <a:rPr kumimoji="1" lang="zh-CN" altLang="en-US" dirty="0" smtClean="0"/>
              <a:t>消息发送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39986" y="1639392"/>
            <a:ext cx="1867639" cy="4803190"/>
            <a:chOff x="430820" y="1439528"/>
            <a:chExt cx="1867639" cy="4803190"/>
          </a:xfrm>
        </p:grpSpPr>
        <p:sp>
          <p:nvSpPr>
            <p:cNvPr id="11" name="立方体 10"/>
            <p:cNvSpPr>
              <a:spLocks/>
            </p:cNvSpPr>
            <p:nvPr/>
          </p:nvSpPr>
          <p:spPr>
            <a:xfrm>
              <a:off x="498470" y="1439528"/>
              <a:ext cx="1799989" cy="467999"/>
            </a:xfrm>
            <a:prstGeom prst="cube">
              <a:avLst>
                <a:gd name="adj" fmla="val 33051"/>
              </a:avLst>
            </a:prstGeom>
            <a:gradFill flip="none" rotWithShape="1">
              <a:gsLst>
                <a:gs pos="1000">
                  <a:srgbClr val="BC35C7"/>
                </a:gs>
                <a:gs pos="100000">
                  <a:srgbClr val="FFFFFF"/>
                </a:gs>
                <a:gs pos="50000">
                  <a:srgbClr val="BC35C7"/>
                </a:gs>
                <a:gs pos="75000">
                  <a:srgbClr val="BC35C7"/>
                </a:gs>
                <a:gs pos="87000">
                  <a:srgbClr val="BC35C7"/>
                </a:gs>
                <a:gs pos="93000">
                  <a:srgbClr val="BC35C7"/>
                </a:gs>
                <a:gs pos="99000">
                  <a:srgbClr val="922997"/>
                </a:gs>
              </a:gsLst>
              <a:lin ang="0" scaled="0"/>
              <a:tileRect/>
            </a:gra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</a:rPr>
                <a:t>应用层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立方体 11"/>
            <p:cNvSpPr>
              <a:spLocks/>
            </p:cNvSpPr>
            <p:nvPr/>
          </p:nvSpPr>
          <p:spPr>
            <a:xfrm>
              <a:off x="457055" y="1931844"/>
              <a:ext cx="1799989" cy="467999"/>
            </a:xfrm>
            <a:prstGeom prst="cube">
              <a:avLst>
                <a:gd name="adj" fmla="val 33051"/>
              </a:avLst>
            </a:prstGeom>
            <a:solidFill>
              <a:srgbClr val="2460C4"/>
            </a:soli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华文细黑"/>
                  <a:ea typeface="华文细黑"/>
                  <a:cs typeface="华文细黑"/>
                </a:rPr>
                <a:t>表示层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立方体 12"/>
            <p:cNvSpPr>
              <a:spLocks/>
            </p:cNvSpPr>
            <p:nvPr/>
          </p:nvSpPr>
          <p:spPr>
            <a:xfrm>
              <a:off x="430820" y="2457890"/>
              <a:ext cx="1799989" cy="467999"/>
            </a:xfrm>
            <a:prstGeom prst="cube">
              <a:avLst>
                <a:gd name="adj" fmla="val 33051"/>
              </a:avLst>
            </a:prstGeom>
            <a:solidFill>
              <a:srgbClr val="BE4412"/>
            </a:soli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华文细黑"/>
                  <a:ea typeface="华文细黑"/>
                  <a:cs typeface="华文细黑"/>
                </a:rPr>
                <a:t>会话层</a:t>
              </a:r>
              <a:endParaRPr kumimoji="1" lang="zh-CN" altLang="en-US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4" name="立方体 13"/>
            <p:cNvSpPr>
              <a:spLocks/>
            </p:cNvSpPr>
            <p:nvPr/>
          </p:nvSpPr>
          <p:spPr>
            <a:xfrm>
              <a:off x="498470" y="3609341"/>
              <a:ext cx="1799989" cy="467999"/>
            </a:xfrm>
            <a:prstGeom prst="cube">
              <a:avLst>
                <a:gd name="adj" fmla="val 33051"/>
              </a:avLst>
            </a:prstGeom>
            <a:solidFill>
              <a:srgbClr val="CACF21"/>
            </a:soli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华文细黑"/>
                  <a:ea typeface="华文细黑"/>
                  <a:cs typeface="华文细黑"/>
                </a:rPr>
                <a:t>传输层</a:t>
              </a:r>
              <a:endParaRPr kumimoji="1" lang="zh-CN" altLang="en-US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5" name="立方体 14"/>
            <p:cNvSpPr>
              <a:spLocks/>
            </p:cNvSpPr>
            <p:nvPr/>
          </p:nvSpPr>
          <p:spPr>
            <a:xfrm>
              <a:off x="498470" y="4342349"/>
              <a:ext cx="1799989" cy="467999"/>
            </a:xfrm>
            <a:prstGeom prst="cube">
              <a:avLst>
                <a:gd name="adj" fmla="val 33051"/>
              </a:avLst>
            </a:prstGeom>
            <a:solidFill>
              <a:srgbClr val="3FA52A"/>
            </a:soli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华文细黑"/>
                  <a:ea typeface="华文细黑"/>
                  <a:cs typeface="华文细黑"/>
                </a:rPr>
                <a:t>网络层</a:t>
              </a:r>
              <a:endParaRPr kumimoji="1" lang="zh-CN" altLang="en-US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6" name="立方体 15"/>
            <p:cNvSpPr>
              <a:spLocks/>
            </p:cNvSpPr>
            <p:nvPr/>
          </p:nvSpPr>
          <p:spPr>
            <a:xfrm>
              <a:off x="498470" y="5039639"/>
              <a:ext cx="1799989" cy="467999"/>
            </a:xfrm>
            <a:prstGeom prst="cube">
              <a:avLst>
                <a:gd name="adj" fmla="val 33051"/>
              </a:avLst>
            </a:prstGeom>
            <a:solidFill>
              <a:srgbClr val="767E96"/>
            </a:soli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华文细黑"/>
                  <a:ea typeface="华文细黑"/>
                  <a:cs typeface="华文细黑"/>
                </a:rPr>
                <a:t>数据链路层</a:t>
              </a:r>
              <a:endParaRPr kumimoji="1" lang="zh-CN" altLang="en-US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7" name="立方体 16"/>
            <p:cNvSpPr>
              <a:spLocks/>
            </p:cNvSpPr>
            <p:nvPr/>
          </p:nvSpPr>
          <p:spPr>
            <a:xfrm>
              <a:off x="498470" y="5774719"/>
              <a:ext cx="1799989" cy="467999"/>
            </a:xfrm>
            <a:prstGeom prst="cube">
              <a:avLst>
                <a:gd name="adj" fmla="val 33051"/>
              </a:avLst>
            </a:prstGeom>
            <a:solidFill>
              <a:srgbClr val="1E1864"/>
            </a:solidFill>
            <a:effectLst/>
            <a:scene3d>
              <a:camera prst="orthographicFront"/>
              <a:lightRig rig="twoPt" dir="tl">
                <a:rot lat="0" lon="0" rev="4500000"/>
              </a:lightRig>
            </a:scene3d>
            <a:sp3d>
              <a:bevelT w="63500" h="508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华文细黑"/>
                  <a:ea typeface="华文细黑"/>
                  <a:cs typeface="华文细黑"/>
                </a:rPr>
                <a:t>物理层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475112" y="2167944"/>
            <a:ext cx="792848" cy="431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Hello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4557801" y="3870478"/>
            <a:ext cx="1982184" cy="431763"/>
            <a:chOff x="4557801" y="3870478"/>
            <a:chExt cx="1982184" cy="431763"/>
          </a:xfrm>
        </p:grpSpPr>
        <p:sp>
          <p:nvSpPr>
            <p:cNvPr id="19" name="矩形 18"/>
            <p:cNvSpPr/>
            <p:nvPr/>
          </p:nvSpPr>
          <p:spPr>
            <a:xfrm>
              <a:off x="5772630" y="3870478"/>
              <a:ext cx="767355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Hello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557801" y="3870478"/>
              <a:ext cx="1214830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latin typeface="华文细黑"/>
                  <a:ea typeface="华文细黑"/>
                  <a:cs typeface="华文细黑"/>
                </a:rPr>
                <a:t>TCP/UDP</a:t>
              </a:r>
              <a:r>
                <a:rPr kumimoji="1" lang="zh-CN" altLang="en-US" sz="1400" dirty="0" smtClean="0">
                  <a:latin typeface="华文细黑"/>
                  <a:ea typeface="华文细黑"/>
                  <a:cs typeface="华文细黑"/>
                </a:rPr>
                <a:t>头</a:t>
              </a:r>
              <a:endParaRPr kumimoji="1" lang="zh-CN" alt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742218" y="4578449"/>
            <a:ext cx="2797767" cy="431763"/>
            <a:chOff x="3742218" y="4578449"/>
            <a:chExt cx="2797767" cy="431763"/>
          </a:xfrm>
        </p:grpSpPr>
        <p:sp>
          <p:nvSpPr>
            <p:cNvPr id="28" name="矩形 27"/>
            <p:cNvSpPr/>
            <p:nvPr/>
          </p:nvSpPr>
          <p:spPr>
            <a:xfrm>
              <a:off x="5883071" y="4578449"/>
              <a:ext cx="656914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Hello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668241" y="4578449"/>
              <a:ext cx="1214830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latin typeface="华文细黑"/>
                  <a:ea typeface="华文细黑"/>
                  <a:cs typeface="华文细黑"/>
                </a:rPr>
                <a:t>TCP/UDP</a:t>
              </a:r>
              <a:r>
                <a:rPr kumimoji="1" lang="zh-CN" altLang="en-US" sz="1400" dirty="0" smtClean="0">
                  <a:latin typeface="华文细黑"/>
                  <a:ea typeface="华文细黑"/>
                  <a:cs typeface="华文细黑"/>
                </a:rPr>
                <a:t>头</a:t>
              </a:r>
              <a:endParaRPr kumimoji="1"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42218" y="4578449"/>
              <a:ext cx="926022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latin typeface="华文细黑"/>
                  <a:ea typeface="华文细黑"/>
                  <a:cs typeface="华文细黑"/>
                </a:rPr>
                <a:t>IP</a:t>
              </a:r>
              <a:r>
                <a:rPr kumimoji="1" lang="zh-CN" altLang="en-US" sz="1400" dirty="0" smtClean="0">
                  <a:latin typeface="华文细黑"/>
                  <a:ea typeface="华文细黑"/>
                  <a:cs typeface="华文细黑"/>
                </a:rPr>
                <a:t>包头</a:t>
              </a:r>
              <a:endParaRPr kumimoji="1" lang="zh-CN" altLang="en-US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1035365" y="5239503"/>
            <a:ext cx="5302168" cy="431763"/>
            <a:chOff x="1035365" y="5239503"/>
            <a:chExt cx="5302168" cy="431763"/>
          </a:xfrm>
        </p:grpSpPr>
        <p:sp>
          <p:nvSpPr>
            <p:cNvPr id="33" name="矩形 32"/>
            <p:cNvSpPr/>
            <p:nvPr/>
          </p:nvSpPr>
          <p:spPr>
            <a:xfrm>
              <a:off x="5108900" y="5239503"/>
              <a:ext cx="663730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Hello</a:t>
              </a:r>
              <a:endParaRPr kumimoji="1" lang="zh-CN" alt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94071" y="5239503"/>
              <a:ext cx="1214830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latin typeface="华文细黑"/>
                  <a:ea typeface="华文细黑"/>
                  <a:cs typeface="华文细黑"/>
                </a:rPr>
                <a:t>TCP/UDP</a:t>
              </a:r>
              <a:r>
                <a:rPr kumimoji="1" lang="zh-CN" altLang="en-US" sz="1400" dirty="0" smtClean="0">
                  <a:latin typeface="华文细黑"/>
                  <a:ea typeface="华文细黑"/>
                  <a:cs typeface="华文细黑"/>
                </a:rPr>
                <a:t>头</a:t>
              </a:r>
              <a:endParaRPr kumimoji="1"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106095" y="5239503"/>
              <a:ext cx="787974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latin typeface="华文细黑"/>
                  <a:ea typeface="华文细黑"/>
                  <a:cs typeface="华文细黑"/>
                </a:rPr>
                <a:t>IP</a:t>
              </a:r>
              <a:r>
                <a:rPr kumimoji="1" lang="zh-CN" altLang="en-US" sz="1400" dirty="0" smtClean="0">
                  <a:latin typeface="华文细黑"/>
                  <a:ea typeface="华文细黑"/>
                  <a:cs typeface="华文细黑"/>
                </a:rPr>
                <a:t>包头</a:t>
              </a:r>
              <a:endParaRPr kumimoji="1"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94975" y="5239503"/>
              <a:ext cx="911120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</a:rPr>
                <a:t>LLC</a:t>
              </a:r>
              <a:r>
                <a:rPr kumimoji="1" lang="zh-CN" altLang="en-US" sz="1400" dirty="0" smtClean="0">
                  <a:solidFill>
                    <a:schemeClr val="bg1"/>
                  </a:solidFill>
                </a:rPr>
                <a:t>子层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5365" y="5239503"/>
              <a:ext cx="1159610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</a:rPr>
                <a:t>MAC</a:t>
              </a:r>
              <a:r>
                <a:rPr kumimoji="1" lang="zh-CN" altLang="en-US" sz="1400" dirty="0" smtClean="0">
                  <a:solidFill>
                    <a:schemeClr val="bg1"/>
                  </a:solidFill>
                </a:rPr>
                <a:t>子层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635132" y="5239503"/>
              <a:ext cx="702401" cy="4317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FCS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455560" y="1538417"/>
            <a:ext cx="2208779" cy="3955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QQ</a:t>
            </a:r>
            <a:r>
              <a:rPr kumimoji="1" lang="zh-CN" altLang="en-US" dirty="0" smtClean="0">
                <a:solidFill>
                  <a:schemeClr val="bg1"/>
                </a:solidFill>
              </a:rPr>
              <a:t>发送消息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384187" y="452512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报文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384187" y="3783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段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565961" y="5286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帧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97669" y="6073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比特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492375" y="2358176"/>
            <a:ext cx="6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PDU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3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网络通讯要素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IP</a:t>
            </a:r>
            <a:r>
              <a:rPr kumimoji="1" lang="zh-CN" altLang="en-US" dirty="0"/>
              <a:t>地址（</a:t>
            </a:r>
            <a:r>
              <a:rPr kumimoji="1" lang="zh-CN" altLang="en-US" dirty="0">
                <a:solidFill>
                  <a:srgbClr val="FF0000"/>
                </a:solidFill>
              </a:rPr>
              <a:t>唯一标示网络设备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网络中设备的标示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不易记忆，可以用主机名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本地回环地址：</a:t>
            </a:r>
            <a:r>
              <a:rPr kumimoji="1" lang="en-US" altLang="zh-CN" dirty="0">
                <a:solidFill>
                  <a:srgbClr val="FF0000"/>
                </a:solidFill>
              </a:rPr>
              <a:t>127.0.0.1</a:t>
            </a:r>
            <a:r>
              <a:rPr kumimoji="1" lang="zh-CN" altLang="en-US" dirty="0"/>
              <a:t> 主机名：</a:t>
            </a:r>
            <a:r>
              <a:rPr kumimoji="1" lang="en-US" altLang="zh-CN" dirty="0" err="1"/>
              <a:t>localhost</a:t>
            </a:r>
            <a:endParaRPr kumimoji="1" lang="en-US" altLang="zh-CN" dirty="0"/>
          </a:p>
          <a:p>
            <a:r>
              <a:rPr kumimoji="1" lang="zh-CN" altLang="en-US" dirty="0"/>
              <a:t>端口号</a:t>
            </a:r>
            <a:r>
              <a:rPr kumimoji="1" lang="en-US" altLang="zh-CN" dirty="0"/>
              <a:t>(</a:t>
            </a:r>
            <a:r>
              <a:rPr kumimoji="1" lang="zh-CN" altLang="en-US" dirty="0"/>
              <a:t>定位程序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用于标示进程的逻辑地址，不同进程的标示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有效端口：</a:t>
            </a:r>
            <a:r>
              <a:rPr kumimoji="1" lang="en-US" altLang="zh-CN" dirty="0"/>
              <a:t>0~65535</a:t>
            </a:r>
            <a:r>
              <a:rPr kumimoji="1" lang="zh-CN" altLang="en-US" dirty="0"/>
              <a:t>，其中</a:t>
            </a:r>
            <a:r>
              <a:rPr kumimoji="1" lang="en-US" altLang="zh-CN" dirty="0">
                <a:solidFill>
                  <a:srgbClr val="FF0000"/>
                </a:solidFill>
              </a:rPr>
              <a:t>0~1024</a:t>
            </a:r>
            <a:r>
              <a:rPr kumimoji="1" lang="zh-CN" altLang="en-US" dirty="0">
                <a:solidFill>
                  <a:srgbClr val="FF0000"/>
                </a:solidFill>
              </a:rPr>
              <a:t>由系统使用</a:t>
            </a:r>
            <a:r>
              <a:rPr kumimoji="1" lang="zh-CN" altLang="en-US" dirty="0"/>
              <a:t>或者保留端口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开发中不要使用</a:t>
            </a:r>
            <a:r>
              <a:rPr kumimoji="1" lang="en-US" altLang="zh-CN" dirty="0"/>
              <a:t>1024</a:t>
            </a:r>
            <a:r>
              <a:rPr kumimoji="1" lang="zh-CN" altLang="en-US" dirty="0"/>
              <a:t>以下的端口</a:t>
            </a:r>
            <a:endParaRPr kumimoji="1" lang="en-US" altLang="zh-CN" dirty="0"/>
          </a:p>
          <a:p>
            <a:r>
              <a:rPr kumimoji="1" lang="zh-CN" altLang="en-US" dirty="0"/>
              <a:t>传输协议（用什么样的方式进行交互）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通讯的规则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常见协议：</a:t>
            </a:r>
            <a:r>
              <a:rPr kumimoji="1" lang="en-US" altLang="zh-CN" dirty="0"/>
              <a:t>TCP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UDP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/>
              <a:t>（统一资源定位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hlinkClick r:id="rId2"/>
              </a:rPr>
              <a:t>http://ip:80/</a:t>
            </a:r>
            <a:r>
              <a:rPr kumimoji="1" lang="zh-CN" altLang="en-US" dirty="0" smtClean="0">
                <a:hlinkClick r:id="rId2"/>
              </a:rPr>
              <a:t>文件路径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1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TCP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UDP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TCP</a:t>
            </a:r>
            <a:r>
              <a:rPr kumimoji="1" lang="zh-CN" altLang="en-US" sz="2400" dirty="0"/>
              <a:t>（传输控制协议）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建立</a:t>
            </a:r>
            <a:r>
              <a:rPr kumimoji="1" lang="zh-CN" altLang="en-US" sz="2000" dirty="0">
                <a:solidFill>
                  <a:srgbClr val="FF0000"/>
                </a:solidFill>
              </a:rPr>
              <a:t>连接</a:t>
            </a:r>
            <a:r>
              <a:rPr kumimoji="1" lang="zh-CN" altLang="en-US" sz="2000" dirty="0"/>
              <a:t>，形成传输数据的通道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在连接中进行大数据传输（数据大小不收限制）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通过三次握手完成连接，</a:t>
            </a:r>
            <a:r>
              <a:rPr kumimoji="1" lang="zh-CN" altLang="en-US" sz="2000" dirty="0">
                <a:solidFill>
                  <a:srgbClr val="FF0000"/>
                </a:solidFill>
              </a:rPr>
              <a:t>是可靠协议，安全送达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必须建立连接，</a:t>
            </a:r>
            <a:r>
              <a:rPr kumimoji="1" lang="zh-CN" altLang="en-US" sz="2000" dirty="0" smtClean="0"/>
              <a:t>效率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会稍低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r>
              <a:rPr kumimoji="1" lang="en-US" altLang="zh-CN" sz="2400" dirty="0"/>
              <a:t>UDP</a:t>
            </a:r>
            <a:r>
              <a:rPr kumimoji="1" lang="zh-CN" altLang="en-US" sz="2400" dirty="0"/>
              <a:t>（用户数据报协议）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将数据及</a:t>
            </a:r>
            <a:r>
              <a:rPr kumimoji="1" lang="zh-CN" altLang="en-US" sz="2000" dirty="0">
                <a:solidFill>
                  <a:srgbClr val="FF0000"/>
                </a:solidFill>
              </a:rPr>
              <a:t>源和目的</a:t>
            </a:r>
            <a:r>
              <a:rPr kumimoji="1" lang="zh-CN" altLang="en-US" sz="2000" dirty="0"/>
              <a:t>封装成数据包中，不需要建立连接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每个数据报的</a:t>
            </a:r>
            <a:r>
              <a:rPr kumimoji="1" lang="zh-CN" altLang="en-US" sz="2000" dirty="0">
                <a:solidFill>
                  <a:srgbClr val="FF0000"/>
                </a:solidFill>
              </a:rPr>
              <a:t>大小限制在</a:t>
            </a:r>
            <a:r>
              <a:rPr kumimoji="1" lang="en-US" altLang="zh-CN" sz="2000" dirty="0">
                <a:solidFill>
                  <a:srgbClr val="FF0000"/>
                </a:solidFill>
              </a:rPr>
              <a:t>64K</a:t>
            </a:r>
            <a:r>
              <a:rPr kumimoji="1" lang="zh-CN" altLang="en-US" sz="2000" dirty="0">
                <a:solidFill>
                  <a:srgbClr val="FF0000"/>
                </a:solidFill>
              </a:rPr>
              <a:t>之内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因为无需连接，因此是不可靠协议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不需要建立连接，速度</a:t>
            </a:r>
            <a:r>
              <a:rPr kumimoji="1" lang="zh-CN" altLang="en-US" sz="2000" dirty="0" smtClean="0"/>
              <a:t>快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32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主题1.thmx</Template>
  <TotalTime>4894</TotalTime>
  <Words>1338</Words>
  <Application>Microsoft Macintosh PowerPoint</Application>
  <PresentationFormat>全屏显示(4:3)</PresentationFormat>
  <Paragraphs>306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主题1</vt:lpstr>
      <vt:lpstr>Socket编程体验</vt:lpstr>
      <vt:lpstr>网络编程</vt:lpstr>
      <vt:lpstr>主机间的通信</vt:lpstr>
      <vt:lpstr>分层原则</vt:lpstr>
      <vt:lpstr>七层简述</vt:lpstr>
      <vt:lpstr>网络参考模型</vt:lpstr>
      <vt:lpstr>消息发送</vt:lpstr>
      <vt:lpstr>网络通讯要素</vt:lpstr>
      <vt:lpstr>TCP &amp; UDP</vt:lpstr>
      <vt:lpstr>网络访问流程</vt:lpstr>
      <vt:lpstr>Socket（套接字）</vt:lpstr>
      <vt:lpstr>Socket（套接字）</vt:lpstr>
      <vt:lpstr>PowerPoint 演示文稿</vt:lpstr>
      <vt:lpstr>PowerPoint 演示文稿</vt:lpstr>
      <vt:lpstr>Socket通讯流程图</vt:lpstr>
      <vt:lpstr>使用Socket开发网络通讯</vt:lpstr>
      <vt:lpstr>iOS中常用的两种Socket类型</vt:lpstr>
      <vt:lpstr>在iOS中流式Socket连接的方法</vt:lpstr>
      <vt:lpstr>开发步骤</vt:lpstr>
      <vt:lpstr>设置网络通讯</vt:lpstr>
      <vt:lpstr>设置流代理并添加至运行循环</vt:lpstr>
      <vt:lpstr>发送登录请求给服务器</vt:lpstr>
      <vt:lpstr>数据流事件响应</vt:lpstr>
      <vt:lpstr>有字节读取，则读取从服务器返回消息</vt:lpstr>
      <vt:lpstr>到达流末尾，关闭流并且从运行循环中删除</vt:lpstr>
      <vt:lpstr>本节知识点回顾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Yong Feng Guo</cp:lastModifiedBy>
  <cp:revision>407</cp:revision>
  <dcterms:created xsi:type="dcterms:W3CDTF">2013-07-22T08:28:31Z</dcterms:created>
  <dcterms:modified xsi:type="dcterms:W3CDTF">2015-03-14T10:30:24Z</dcterms:modified>
</cp:coreProperties>
</file>