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4" r:id="rId8"/>
    <p:sldId id="266" r:id="rId9"/>
    <p:sldId id="265"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6"/>
  </p:normalViewPr>
  <p:slideViewPr>
    <p:cSldViewPr snapToGrid="0" snapToObjects="1">
      <p:cViewPr>
        <p:scale>
          <a:sx n="115" d="100"/>
          <a:sy n="115" d="100"/>
        </p:scale>
        <p:origin x="-1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8592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51802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278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705964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00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237083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07569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7428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58827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D3F20-EF84-9E4F-BABB-3D39EAA6F6FB}" type="datetimeFigureOut">
              <a:rPr lang="en-US" smtClean="0"/>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9233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7D3F20-EF84-9E4F-BABB-3D39EAA6F6FB}" type="datetimeFigureOut">
              <a:rPr lang="en-US" smtClean="0"/>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47103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7D3F20-EF84-9E4F-BABB-3D39EAA6F6FB}" type="datetimeFigureOut">
              <a:rPr lang="en-US" smtClean="0"/>
              <a:t>3/11/16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86252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7D3F20-EF84-9E4F-BABB-3D39EAA6F6FB}" type="datetimeFigureOut">
              <a:rPr lang="en-US" smtClean="0"/>
              <a:t>3/11/16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75443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D3F20-EF84-9E4F-BABB-3D39EAA6F6FB}" type="datetimeFigureOut">
              <a:rPr lang="en-US" smtClean="0"/>
              <a:t>3/11/16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192248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D3F20-EF84-9E4F-BABB-3D39EAA6F6FB}" type="datetimeFigureOut">
              <a:rPr lang="en-US" smtClean="0"/>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23435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D3F20-EF84-9E4F-BABB-3D39EAA6F6FB}" type="datetimeFigureOut">
              <a:rPr lang="en-US" smtClean="0"/>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E9E88-D0AE-A448-9DDD-9AC4E640A457}" type="slidenum">
              <a:rPr lang="en-US" smtClean="0"/>
              <a:t>‹#›</a:t>
            </a:fld>
            <a:endParaRPr lang="en-US"/>
          </a:p>
        </p:txBody>
      </p:sp>
    </p:spTree>
    <p:extLst>
      <p:ext uri="{BB962C8B-B14F-4D97-AF65-F5344CB8AC3E}">
        <p14:creationId xmlns:p14="http://schemas.microsoft.com/office/powerpoint/2010/main" val="392166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7D3F20-EF84-9E4F-BABB-3D39EAA6F6FB}" type="datetimeFigureOut">
              <a:rPr lang="en-US" smtClean="0"/>
              <a:t>3/11/16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9E9E88-D0AE-A448-9DDD-9AC4E640A457}" type="slidenum">
              <a:rPr lang="en-US" smtClean="0"/>
              <a:t>‹#›</a:t>
            </a:fld>
            <a:endParaRPr lang="en-US"/>
          </a:p>
        </p:txBody>
      </p:sp>
    </p:spTree>
    <p:extLst>
      <p:ext uri="{BB962C8B-B14F-4D97-AF65-F5344CB8AC3E}">
        <p14:creationId xmlns:p14="http://schemas.microsoft.com/office/powerpoint/2010/main" val="5784119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witter.com/search?q=%23BeerMeApp!&amp;src=typ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gif"/><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0.png"/><Relationship Id="rId5" Type="http://schemas.openxmlformats.org/officeDocument/2006/relationships/image" Target="../media/image7.jpe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Beer Me!</a:t>
            </a:r>
            <a:endParaRPr lang="en-US" dirty="0"/>
          </a:p>
        </p:txBody>
      </p:sp>
      <p:sp>
        <p:nvSpPr>
          <p:cNvPr id="3" name="Subtitle 2"/>
          <p:cNvSpPr>
            <a:spLocks noGrp="1"/>
          </p:cNvSpPr>
          <p:nvPr>
            <p:ph type="subTitle" idx="1"/>
          </p:nvPr>
        </p:nvSpPr>
        <p:spPr/>
        <p:txBody>
          <a:bodyPr/>
          <a:lstStyle/>
          <a:p>
            <a:r>
              <a:rPr lang="en-US" dirty="0" smtClean="0"/>
              <a:t>Christopher Henderson</a:t>
            </a:r>
          </a:p>
          <a:p>
            <a:r>
              <a:rPr lang="en-US" dirty="0" smtClean="0"/>
              <a:t>Seth Plunkett</a:t>
            </a:r>
            <a:endParaRPr lang="en-US" dirty="0"/>
          </a:p>
        </p:txBody>
      </p:sp>
    </p:spTree>
    <p:extLst>
      <p:ext uri="{BB962C8B-B14F-4D97-AF65-F5344CB8AC3E}">
        <p14:creationId xmlns:p14="http://schemas.microsoft.com/office/powerpoint/2010/main" val="1228223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a:hlinkClick r:id="rId2"/>
              </a:rPr>
              <a:t>https://twitter.com/search?q=%23BeerMeApp!&amp;</a:t>
            </a:r>
            <a:r>
              <a:rPr lang="en-US" dirty="0" smtClean="0">
                <a:hlinkClick r:id="rId2"/>
              </a:rPr>
              <a:t>src=typd</a:t>
            </a:r>
            <a:r>
              <a:rPr lang="en-US" dirty="0" smtClean="0"/>
              <a:t> </a:t>
            </a:r>
            <a:endParaRPr lang="en-US" dirty="0"/>
          </a:p>
        </p:txBody>
      </p:sp>
    </p:spTree>
    <p:extLst>
      <p:ext uri="{BB962C8B-B14F-4D97-AF65-F5344CB8AC3E}">
        <p14:creationId xmlns:p14="http://schemas.microsoft.com/office/powerpoint/2010/main" val="699962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485" y="989710"/>
            <a:ext cx="5584592" cy="5584592"/>
          </a:xfrm>
        </p:spPr>
      </p:pic>
    </p:spTree>
    <p:extLst>
      <p:ext uri="{BB962C8B-B14F-4D97-AF65-F5344CB8AC3E}">
        <p14:creationId xmlns:p14="http://schemas.microsoft.com/office/powerpoint/2010/main" val="87496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a:t>
            </a:r>
            <a:endParaRPr lang="en-US" dirty="0"/>
          </a:p>
        </p:txBody>
      </p:sp>
      <p:sp>
        <p:nvSpPr>
          <p:cNvPr id="3" name="Content Placeholder 2"/>
          <p:cNvSpPr>
            <a:spLocks noGrp="1"/>
          </p:cNvSpPr>
          <p:nvPr>
            <p:ph idx="1"/>
          </p:nvPr>
        </p:nvSpPr>
        <p:spPr>
          <a:xfrm>
            <a:off x="677334" y="1271239"/>
            <a:ext cx="8596668" cy="5586761"/>
          </a:xfrm>
        </p:spPr>
        <p:txBody>
          <a:bodyPr>
            <a:normAutofit fontScale="92500" lnSpcReduction="10000"/>
          </a:bodyPr>
          <a:lstStyle/>
          <a:p>
            <a:pPr marL="0" indent="0">
              <a:buNone/>
            </a:pPr>
            <a:r>
              <a:rPr lang="en-US" dirty="0"/>
              <a:t>We have repurposed an old refrigerator to be used as a “</a:t>
            </a:r>
            <a:r>
              <a:rPr lang="en-US" dirty="0" err="1"/>
              <a:t>kegerator</a:t>
            </a:r>
            <a:r>
              <a:rPr lang="en-US" dirty="0"/>
              <a:t>”, essentially a cooler for storing a keg of beer.  The keg sits on a platform that has been outfitted with 2 weight sensors.  The two sensors estimate the weight, which is compared to the full and empty weight of the keg, and returns the approximate amount of beer remaining in the keg.  Additionally,  a temperature sensor tells us the temperature of our beer and warns us if the beer has gone above or below a certain value.</a:t>
            </a:r>
          </a:p>
          <a:p>
            <a:pPr marL="0" indent="0">
              <a:buNone/>
            </a:pPr>
            <a:r>
              <a:rPr lang="en-US" dirty="0"/>
              <a:t/>
            </a:r>
            <a:br>
              <a:rPr lang="en-US" dirty="0"/>
            </a:br>
            <a:r>
              <a:rPr lang="en-US" dirty="0"/>
              <a:t>Our program implements an Arduino Twitter library, specifically, a </a:t>
            </a:r>
            <a:r>
              <a:rPr lang="en-US" dirty="0" err="1"/>
              <a:t>twitter.cpp</a:t>
            </a:r>
            <a:r>
              <a:rPr lang="en-US" dirty="0"/>
              <a:t> and </a:t>
            </a:r>
            <a:r>
              <a:rPr lang="en-US" dirty="0" err="1"/>
              <a:t>twitter.h</a:t>
            </a:r>
            <a:r>
              <a:rPr lang="en-US" dirty="0"/>
              <a:t> file, which contain  </a:t>
            </a:r>
            <a:r>
              <a:rPr lang="en-US" i="1" dirty="0"/>
              <a:t>pos</a:t>
            </a:r>
            <a:r>
              <a:rPr lang="en-US" dirty="0"/>
              <a:t>t and </a:t>
            </a:r>
            <a:r>
              <a:rPr lang="en-US" i="1" dirty="0" err="1"/>
              <a:t>getStatus</a:t>
            </a:r>
            <a:r>
              <a:rPr lang="en-US" dirty="0"/>
              <a:t> functions.  The post function has been slightly modified to add different parameters and a larger message size from the stock “Hello Arduino!” message.</a:t>
            </a:r>
          </a:p>
          <a:p>
            <a:pPr marL="0" indent="0">
              <a:buNone/>
            </a:pPr>
            <a:r>
              <a:rPr lang="en-US" dirty="0"/>
              <a:t/>
            </a:r>
            <a:br>
              <a:rPr lang="en-US" dirty="0"/>
            </a:br>
            <a:r>
              <a:rPr lang="en-US" dirty="0"/>
              <a:t>The main .</a:t>
            </a:r>
            <a:r>
              <a:rPr lang="en-US" dirty="0" err="1"/>
              <a:t>ino</a:t>
            </a:r>
            <a:r>
              <a:rPr lang="en-US" dirty="0"/>
              <a:t> file incorporates the base code of the “simple Tweet” example.  This provides the basic capacity to tweet specified information to a twitter account with a certain token.  We have added code to read and translate sensor information into usable values that  are formatted and sent as a message.</a:t>
            </a:r>
          </a:p>
          <a:p>
            <a:pPr marL="0" indent="0">
              <a:buNone/>
            </a:pPr>
            <a:r>
              <a:rPr lang="en-US" dirty="0"/>
              <a:t/>
            </a:r>
            <a:br>
              <a:rPr lang="en-US" dirty="0"/>
            </a:br>
            <a:r>
              <a:rPr lang="en-US" dirty="0"/>
              <a:t>Importantly, we needed to designate a “trigger event” that would cause the program to retweet.  We chose to use a fork which initiates a retweet every 15 minutes.  The trigger event can easily be changed.</a:t>
            </a:r>
          </a:p>
        </p:txBody>
      </p:sp>
    </p:spTree>
    <p:extLst>
      <p:ext uri="{BB962C8B-B14F-4D97-AF65-F5344CB8AC3E}">
        <p14:creationId xmlns:p14="http://schemas.microsoft.com/office/powerpoint/2010/main" val="16981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677334" y="1293541"/>
            <a:ext cx="11514666" cy="5564459"/>
          </a:xfrm>
        </p:spPr>
        <p:txBody>
          <a:bodyPr>
            <a:normAutofit lnSpcReduction="10000"/>
          </a:bodyPr>
          <a:lstStyle/>
          <a:p>
            <a:r>
              <a:rPr lang="en-US" dirty="0" smtClean="0"/>
              <a:t>L0 </a:t>
            </a:r>
          </a:p>
          <a:p>
            <a:pPr lvl="1"/>
            <a:r>
              <a:rPr lang="en-US" dirty="0" smtClean="0"/>
              <a:t>Ensure that Arduino devices can post on twitter</a:t>
            </a:r>
          </a:p>
          <a:p>
            <a:pPr lvl="1"/>
            <a:r>
              <a:rPr lang="en-US" dirty="0" smtClean="0"/>
              <a:t>Produce wiring requirements for weight sensor, design and overall plan.</a:t>
            </a:r>
          </a:p>
          <a:p>
            <a:r>
              <a:rPr lang="en-US" dirty="0" smtClean="0"/>
              <a:t>L1</a:t>
            </a:r>
          </a:p>
          <a:p>
            <a:pPr lvl="1"/>
            <a:r>
              <a:rPr lang="en-US" dirty="0" smtClean="0"/>
              <a:t>Initial product with input of temp and weight sensors</a:t>
            </a:r>
          </a:p>
          <a:p>
            <a:pPr lvl="2"/>
            <a:r>
              <a:rPr lang="en-US" dirty="0" smtClean="0"/>
              <a:t>Comprise those elements into twitter format and post onto twitter</a:t>
            </a:r>
          </a:p>
          <a:p>
            <a:pPr lvl="1"/>
            <a:r>
              <a:rPr lang="en-US" dirty="0" smtClean="0"/>
              <a:t>Design a process that the program that the Arduino can accept the input from the sensors</a:t>
            </a:r>
          </a:p>
          <a:p>
            <a:pPr lvl="2"/>
            <a:r>
              <a:rPr lang="en-US" dirty="0" smtClean="0"/>
              <a:t>Design additional hardware that is needed to produce signal into the Arduino</a:t>
            </a:r>
          </a:p>
          <a:p>
            <a:r>
              <a:rPr lang="en-US" dirty="0" smtClean="0"/>
              <a:t>L2</a:t>
            </a:r>
          </a:p>
          <a:p>
            <a:pPr lvl="1"/>
            <a:r>
              <a:rPr lang="en-US" dirty="0" smtClean="0"/>
              <a:t>Perform a search function on twitter for specific # </a:t>
            </a:r>
            <a:r>
              <a:rPr lang="en-US" dirty="0" smtClean="0"/>
              <a:t>and extract possible specific replies </a:t>
            </a:r>
            <a:endParaRPr lang="en-US" dirty="0" smtClean="0"/>
          </a:p>
          <a:p>
            <a:pPr lvl="1"/>
            <a:r>
              <a:rPr lang="en-US" dirty="0" smtClean="0"/>
              <a:t>Add button sensor to determine if the refrigerator is </a:t>
            </a:r>
            <a:r>
              <a:rPr lang="en-US" dirty="0" smtClean="0"/>
              <a:t>open</a:t>
            </a:r>
          </a:p>
          <a:p>
            <a:pPr lvl="1"/>
            <a:r>
              <a:rPr lang="en-US" dirty="0" smtClean="0"/>
              <a:t>Add LCD screen to the front of the fridge with current information</a:t>
            </a:r>
            <a:endParaRPr lang="en-US" dirty="0" smtClean="0"/>
          </a:p>
          <a:p>
            <a:r>
              <a:rPr lang="en-US" dirty="0" smtClean="0"/>
              <a:t>L3</a:t>
            </a:r>
          </a:p>
          <a:p>
            <a:pPr lvl="1"/>
            <a:r>
              <a:rPr lang="en-US" dirty="0" smtClean="0"/>
              <a:t>Implement auto reply on twitter and integrate multiple triggering events</a:t>
            </a:r>
          </a:p>
          <a:p>
            <a:pPr lvl="1"/>
            <a:r>
              <a:rPr lang="en-US" dirty="0" smtClean="0"/>
              <a:t>Add camera functionality to be triggered when the door is opened</a:t>
            </a:r>
          </a:p>
          <a:p>
            <a:pPr lvl="1"/>
            <a:endParaRPr lang="en-US" dirty="0" smtClean="0"/>
          </a:p>
          <a:p>
            <a:pPr lvl="2"/>
            <a:endParaRPr lang="en-US" dirty="0"/>
          </a:p>
        </p:txBody>
      </p:sp>
    </p:spTree>
    <p:extLst>
      <p:ext uri="{BB962C8B-B14F-4D97-AF65-F5344CB8AC3E}">
        <p14:creationId xmlns:p14="http://schemas.microsoft.com/office/powerpoint/2010/main" val="1303035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56731"/>
            <a:ext cx="3126678" cy="4977161"/>
          </a:xfrm>
          <a:prstGeom prst="rect">
            <a:avLst/>
          </a:prstGeom>
        </p:spPr>
      </p:pic>
      <p:sp>
        <p:nvSpPr>
          <p:cNvPr id="2" name="Title 1"/>
          <p:cNvSpPr>
            <a:spLocks noGrp="1"/>
          </p:cNvSpPr>
          <p:nvPr>
            <p:ph type="title"/>
          </p:nvPr>
        </p:nvSpPr>
        <p:spPr/>
        <p:txBody>
          <a:bodyPr/>
          <a:lstStyle/>
          <a:p>
            <a:r>
              <a:rPr lang="en-US" dirty="0" smtClean="0"/>
              <a:t>Beer Me Design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1356730"/>
            <a:ext cx="4063631" cy="4977161"/>
          </a:xfrm>
          <a:prstGeom prst="rect">
            <a:avLst/>
          </a:prstGeom>
        </p:spPr>
      </p:pic>
      <p:grpSp>
        <p:nvGrpSpPr>
          <p:cNvPr id="44" name="Group 43"/>
          <p:cNvGrpSpPr/>
          <p:nvPr/>
        </p:nvGrpSpPr>
        <p:grpSpPr>
          <a:xfrm>
            <a:off x="2386361" y="1473954"/>
            <a:ext cx="4856559" cy="4337174"/>
            <a:chOff x="2386361" y="1473954"/>
            <a:chExt cx="4856559" cy="4337174"/>
          </a:xfrm>
        </p:grpSpPr>
        <p:sp>
          <p:nvSpPr>
            <p:cNvPr id="6" name="Trapezoid 5"/>
            <p:cNvSpPr/>
            <p:nvPr/>
          </p:nvSpPr>
          <p:spPr>
            <a:xfrm>
              <a:off x="2386361" y="5062654"/>
              <a:ext cx="1583473" cy="512956"/>
            </a:xfrm>
            <a:prstGeom prst="trapezoid">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5" title="Weight sensor arrow"/>
            <p:cNvCxnSpPr>
              <a:stCxn id="6" idx="2"/>
              <a:endCxn id="14" idx="2"/>
            </p:cNvCxnSpPr>
            <p:nvPr/>
          </p:nvCxnSpPr>
          <p:spPr>
            <a:xfrm rot="5400000" flipH="1" flipV="1">
              <a:off x="2950362" y="1701690"/>
              <a:ext cx="4101656" cy="3646184"/>
            </a:xfrm>
            <a:prstGeom prst="bentConnector3">
              <a:avLst>
                <a:gd name="adj1" fmla="val -557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27756" y="5441796"/>
              <a:ext cx="2615164" cy="369332"/>
            </a:xfrm>
            <a:prstGeom prst="rect">
              <a:avLst/>
            </a:prstGeom>
            <a:noFill/>
          </p:spPr>
          <p:txBody>
            <a:bodyPr wrap="square" rtlCol="0">
              <a:spAutoFit/>
            </a:bodyPr>
            <a:lstStyle/>
            <a:p>
              <a:r>
                <a:rPr lang="en-US" dirty="0" smtClean="0"/>
                <a:t>Weight Sensor</a:t>
              </a:r>
              <a:endParaRPr lang="en-US" dirty="0"/>
            </a:p>
          </p:txBody>
        </p:sp>
      </p:gr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640" y="175369"/>
            <a:ext cx="2319284" cy="1298585"/>
          </a:xfrm>
          <a:prstGeom prst="rect">
            <a:avLst/>
          </a:prstGeom>
        </p:spPr>
      </p:pic>
      <p:grpSp>
        <p:nvGrpSpPr>
          <p:cNvPr id="42" name="Group 41"/>
          <p:cNvGrpSpPr/>
          <p:nvPr/>
        </p:nvGrpSpPr>
        <p:grpSpPr>
          <a:xfrm>
            <a:off x="3781371" y="1473954"/>
            <a:ext cx="3460356" cy="1399364"/>
            <a:chOff x="3781371" y="1473954"/>
            <a:chExt cx="3460356" cy="1399364"/>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781371" y="2074127"/>
              <a:ext cx="188463" cy="780585"/>
            </a:xfrm>
            <a:prstGeom prst="rect">
              <a:avLst/>
            </a:prstGeom>
          </p:spPr>
        </p:pic>
        <p:cxnSp>
          <p:nvCxnSpPr>
            <p:cNvPr id="20" name="Elbow Connector 19"/>
            <p:cNvCxnSpPr>
              <a:stCxn id="12" idx="1"/>
              <a:endCxn id="14" idx="2"/>
            </p:cNvCxnSpPr>
            <p:nvPr/>
          </p:nvCxnSpPr>
          <p:spPr>
            <a:xfrm flipV="1">
              <a:off x="3969834" y="1473954"/>
              <a:ext cx="2854448" cy="99046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26563" y="2503986"/>
              <a:ext cx="2615164" cy="369332"/>
            </a:xfrm>
            <a:prstGeom prst="rect">
              <a:avLst/>
            </a:prstGeom>
            <a:noFill/>
          </p:spPr>
          <p:txBody>
            <a:bodyPr wrap="square" rtlCol="0">
              <a:spAutoFit/>
            </a:bodyPr>
            <a:lstStyle/>
            <a:p>
              <a:r>
                <a:rPr lang="en-US" dirty="0" smtClean="0"/>
                <a:t>Temperature Sensor</a:t>
              </a:r>
              <a:endParaRPr lang="en-US" dirty="0"/>
            </a:p>
          </p:txBody>
        </p:sp>
      </p:grpSp>
      <p:grpSp>
        <p:nvGrpSpPr>
          <p:cNvPr id="41" name="Group 40"/>
          <p:cNvGrpSpPr/>
          <p:nvPr/>
        </p:nvGrpSpPr>
        <p:grpSpPr>
          <a:xfrm>
            <a:off x="3046159" y="1182028"/>
            <a:ext cx="4191853" cy="895837"/>
            <a:chOff x="3046159" y="1182028"/>
            <a:chExt cx="4191853" cy="895837"/>
          </a:xfrm>
        </p:grpSpPr>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6159" y="1182028"/>
              <a:ext cx="209734" cy="288469"/>
            </a:xfrm>
            <a:prstGeom prst="rect">
              <a:avLst/>
            </a:prstGeom>
          </p:spPr>
        </p:pic>
        <p:cxnSp>
          <p:nvCxnSpPr>
            <p:cNvPr id="32" name="Elbow Connector 31"/>
            <p:cNvCxnSpPr>
              <a:stCxn id="30" idx="3"/>
              <a:endCxn id="14" idx="2"/>
            </p:cNvCxnSpPr>
            <p:nvPr/>
          </p:nvCxnSpPr>
          <p:spPr>
            <a:xfrm>
              <a:off x="3255893" y="1326263"/>
              <a:ext cx="3568389" cy="147691"/>
            </a:xfrm>
            <a:prstGeom prst="bentConnector4">
              <a:avLst>
                <a:gd name="adj1" fmla="val 33751"/>
                <a:gd name="adj2" fmla="val 25478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22848" y="1708533"/>
              <a:ext cx="2615164" cy="369332"/>
            </a:xfrm>
            <a:prstGeom prst="rect">
              <a:avLst/>
            </a:prstGeom>
            <a:noFill/>
          </p:spPr>
          <p:txBody>
            <a:bodyPr wrap="square" rtlCol="0">
              <a:spAutoFit/>
            </a:bodyPr>
            <a:lstStyle/>
            <a:p>
              <a:r>
                <a:rPr lang="en-US" dirty="0" smtClean="0"/>
                <a:t>Web Camera</a:t>
              </a:r>
              <a:endParaRPr lang="en-US" dirty="0"/>
            </a:p>
          </p:txBody>
        </p:sp>
      </p:grpSp>
      <p:grpSp>
        <p:nvGrpSpPr>
          <p:cNvPr id="45" name="Group 44"/>
          <p:cNvGrpSpPr/>
          <p:nvPr/>
        </p:nvGrpSpPr>
        <p:grpSpPr>
          <a:xfrm>
            <a:off x="7983924" y="132007"/>
            <a:ext cx="3657949" cy="3713924"/>
            <a:chOff x="7983924" y="132007"/>
            <a:chExt cx="3657949" cy="3713924"/>
          </a:xfrm>
        </p:grpSpPr>
        <p:sp>
          <p:nvSpPr>
            <p:cNvPr id="23" name="Cloud Callout 22" descr="Internet" title="Internet"/>
            <p:cNvSpPr/>
            <p:nvPr/>
          </p:nvSpPr>
          <p:spPr>
            <a:xfrm>
              <a:off x="9188604" y="132007"/>
              <a:ext cx="2453269" cy="1381512"/>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35" name="Cloud Callout 34" descr="Internet" title="Internet"/>
            <p:cNvSpPr/>
            <p:nvPr/>
          </p:nvSpPr>
          <p:spPr>
            <a:xfrm>
              <a:off x="9188603" y="2464419"/>
              <a:ext cx="2453269" cy="1381512"/>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Twitter</a:t>
              </a:r>
              <a:endParaRPr lang="en-US" dirty="0"/>
            </a:p>
          </p:txBody>
        </p:sp>
        <p:cxnSp>
          <p:nvCxnSpPr>
            <p:cNvPr id="37" name="Elbow Connector 36"/>
            <p:cNvCxnSpPr>
              <a:stCxn id="35" idx="3"/>
              <a:endCxn id="23" idx="1"/>
            </p:cNvCxnSpPr>
            <p:nvPr/>
          </p:nvCxnSpPr>
          <p:spPr>
            <a:xfrm rot="5400000" flipH="1" flipV="1">
              <a:off x="9899558" y="2027728"/>
              <a:ext cx="1031360" cy="1"/>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 idx="3"/>
              <a:endCxn id="23" idx="0"/>
            </p:cNvCxnSpPr>
            <p:nvPr/>
          </p:nvCxnSpPr>
          <p:spPr>
            <a:xfrm flipV="1">
              <a:off x="7983924" y="822763"/>
              <a:ext cx="1212290" cy="1899"/>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4543" y="2677530"/>
            <a:ext cx="1652888" cy="2815241"/>
          </a:xfrm>
          <a:prstGeom prst="rect">
            <a:avLst/>
          </a:prstGeom>
        </p:spPr>
      </p:pic>
      <p:grpSp>
        <p:nvGrpSpPr>
          <p:cNvPr id="10" name="Group 9"/>
          <p:cNvGrpSpPr/>
          <p:nvPr/>
        </p:nvGrpSpPr>
        <p:grpSpPr>
          <a:xfrm>
            <a:off x="1336674" y="1473954"/>
            <a:ext cx="5900256" cy="4712598"/>
            <a:chOff x="1336674" y="1473954"/>
            <a:chExt cx="5900256" cy="4712598"/>
          </a:xfrm>
        </p:grpSpPr>
        <p:grpSp>
          <p:nvGrpSpPr>
            <p:cNvPr id="43" name="Group 42"/>
            <p:cNvGrpSpPr/>
            <p:nvPr/>
          </p:nvGrpSpPr>
          <p:grpSpPr>
            <a:xfrm>
              <a:off x="4259766" y="1473954"/>
              <a:ext cx="2977164" cy="2619494"/>
              <a:chOff x="4259766" y="1473954"/>
              <a:chExt cx="2977164" cy="2619494"/>
            </a:xfrm>
          </p:grpSpPr>
          <p:sp>
            <p:nvSpPr>
              <p:cNvPr id="26" name="Rounded Rectangle 25"/>
              <p:cNvSpPr/>
              <p:nvPr/>
            </p:nvSpPr>
            <p:spPr>
              <a:xfrm>
                <a:off x="4259766" y="3646449"/>
                <a:ext cx="178419" cy="19886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a:stCxn id="26" idx="3"/>
                <a:endCxn id="14" idx="2"/>
              </p:cNvCxnSpPr>
              <p:nvPr/>
            </p:nvCxnSpPr>
            <p:spPr>
              <a:xfrm flipV="1">
                <a:off x="4438185" y="1473954"/>
                <a:ext cx="2386097" cy="227192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21766" y="3724116"/>
                <a:ext cx="2615164" cy="369332"/>
              </a:xfrm>
              <a:prstGeom prst="rect">
                <a:avLst/>
              </a:prstGeom>
              <a:noFill/>
            </p:spPr>
            <p:txBody>
              <a:bodyPr wrap="square" rtlCol="0">
                <a:spAutoFit/>
              </a:bodyPr>
              <a:lstStyle/>
              <a:p>
                <a:r>
                  <a:rPr lang="en-US" dirty="0" smtClean="0"/>
                  <a:t>Button Sensor</a:t>
                </a:r>
                <a:endParaRPr lang="en-US" dirty="0"/>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6674" y="2319396"/>
              <a:ext cx="549842" cy="290046"/>
            </a:xfrm>
            <a:prstGeom prst="rect">
              <a:avLst/>
            </a:prstGeom>
          </p:spPr>
        </p:pic>
        <p:cxnSp>
          <p:nvCxnSpPr>
            <p:cNvPr id="9" name="Elbow Connector 8"/>
            <p:cNvCxnSpPr>
              <a:stCxn id="3" idx="2"/>
            </p:cNvCxnSpPr>
            <p:nvPr/>
          </p:nvCxnSpPr>
          <p:spPr>
            <a:xfrm rot="16200000" flipH="1">
              <a:off x="2617095" y="1603941"/>
              <a:ext cx="3201686" cy="5212687"/>
            </a:xfrm>
            <a:prstGeom prst="bentConnector2">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12368" y="5817220"/>
              <a:ext cx="2615164" cy="369332"/>
            </a:xfrm>
            <a:prstGeom prst="rect">
              <a:avLst/>
            </a:prstGeom>
            <a:noFill/>
          </p:spPr>
          <p:txBody>
            <a:bodyPr wrap="square" rtlCol="0">
              <a:spAutoFit/>
            </a:bodyPr>
            <a:lstStyle/>
            <a:p>
              <a:r>
                <a:rPr lang="en-US" smtClean="0"/>
                <a:t>LCD Screen</a:t>
              </a:r>
              <a:endParaRPr lang="en-US" dirty="0"/>
            </a:p>
          </p:txBody>
        </p:sp>
      </p:grpSp>
    </p:spTree>
    <p:extLst>
      <p:ext uri="{BB962C8B-B14F-4D97-AF65-F5344CB8AC3E}">
        <p14:creationId xmlns:p14="http://schemas.microsoft.com/office/powerpoint/2010/main" val="28998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dissolv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sensor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202" y="1830041"/>
            <a:ext cx="4610100" cy="3543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73" y="2444166"/>
            <a:ext cx="4133850" cy="23145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416" y="2987052"/>
            <a:ext cx="2165290" cy="1228802"/>
          </a:xfrm>
          <a:prstGeom prst="rect">
            <a:avLst/>
          </a:prstGeom>
        </p:spPr>
      </p:pic>
      <p:cxnSp>
        <p:nvCxnSpPr>
          <p:cNvPr id="9" name="Elbow Connector 8"/>
          <p:cNvCxnSpPr>
            <a:stCxn id="6" idx="3"/>
            <a:endCxn id="7" idx="1"/>
          </p:cNvCxnSpPr>
          <p:nvPr/>
        </p:nvCxnSpPr>
        <p:spPr>
          <a:xfrm flipV="1">
            <a:off x="4385123" y="3601453"/>
            <a:ext cx="676293" cy="1"/>
          </a:xfrm>
          <a:prstGeom prst="bentConnector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3"/>
            <a:endCxn id="4" idx="1"/>
          </p:cNvCxnSpPr>
          <p:nvPr/>
        </p:nvCxnSpPr>
        <p:spPr>
          <a:xfrm>
            <a:off x="7226706" y="3601453"/>
            <a:ext cx="377496" cy="238"/>
          </a:xfrm>
          <a:prstGeom prst="bentConnector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07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90" y="1395952"/>
            <a:ext cx="4133850" cy="2314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468" y="3419305"/>
            <a:ext cx="3619500" cy="282321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968" y="1395952"/>
            <a:ext cx="998034" cy="1124977"/>
          </a:xfrm>
          <a:prstGeom prst="rect">
            <a:avLst/>
          </a:prstGeom>
        </p:spPr>
      </p:pic>
      <p:cxnSp>
        <p:nvCxnSpPr>
          <p:cNvPr id="7" name="Elbow Connector 6"/>
          <p:cNvCxnSpPr>
            <a:stCxn id="4" idx="2"/>
            <a:endCxn id="5" idx="1"/>
          </p:cNvCxnSpPr>
          <p:nvPr/>
        </p:nvCxnSpPr>
        <p:spPr>
          <a:xfrm rot="16200000" flipH="1">
            <a:off x="2939450" y="3113891"/>
            <a:ext cx="1120383" cy="2313653"/>
          </a:xfrm>
          <a:prstGeom prst="bentConnector2">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2"/>
            <a:endCxn id="5" idx="3"/>
          </p:cNvCxnSpPr>
          <p:nvPr/>
        </p:nvCxnSpPr>
        <p:spPr>
          <a:xfrm rot="5400000">
            <a:off x="7370487" y="3426411"/>
            <a:ext cx="2309981" cy="49901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827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163" y="1306402"/>
            <a:ext cx="911302" cy="1076993"/>
          </a:xfrm>
          <a:prstGeom prst="rect">
            <a:avLst/>
          </a:prstGeom>
        </p:spPr>
      </p:pic>
      <p:sp>
        <p:nvSpPr>
          <p:cNvPr id="2" name="Title 1"/>
          <p:cNvSpPr>
            <a:spLocks noGrp="1"/>
          </p:cNvSpPr>
          <p:nvPr>
            <p:ph type="title"/>
          </p:nvPr>
        </p:nvSpPr>
        <p:spPr/>
        <p:txBody>
          <a:bodyPr/>
          <a:lstStyle/>
          <a:p>
            <a:r>
              <a:rPr lang="en-US" dirty="0" smtClean="0"/>
              <a:t>Future Sensors implementation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90" y="1395952"/>
            <a:ext cx="4133850" cy="23145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912" y="3843052"/>
            <a:ext cx="3619500" cy="2823210"/>
          </a:xfrm>
          <a:prstGeom prst="rect">
            <a:avLst/>
          </a:prstGeom>
        </p:spPr>
      </p:pic>
      <p:cxnSp>
        <p:nvCxnSpPr>
          <p:cNvPr id="7" name="Elbow Connector 6"/>
          <p:cNvCxnSpPr>
            <a:stCxn id="4" idx="2"/>
            <a:endCxn id="5" idx="1"/>
          </p:cNvCxnSpPr>
          <p:nvPr/>
        </p:nvCxnSpPr>
        <p:spPr>
          <a:xfrm rot="16200000" flipH="1">
            <a:off x="1785298" y="4268043"/>
            <a:ext cx="1544130" cy="429097"/>
          </a:xfrm>
          <a:prstGeom prst="bentConnector2">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4217" y="1374889"/>
            <a:ext cx="1782003" cy="94002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7728" y="1374889"/>
            <a:ext cx="683684" cy="940342"/>
          </a:xfrm>
          <a:prstGeom prst="rect">
            <a:avLst/>
          </a:prstGeom>
        </p:spPr>
      </p:pic>
      <p:cxnSp>
        <p:nvCxnSpPr>
          <p:cNvPr id="14" name="Elbow Connector 13"/>
          <p:cNvCxnSpPr>
            <a:stCxn id="9" idx="1"/>
            <a:endCxn id="4" idx="3"/>
          </p:cNvCxnSpPr>
          <p:nvPr/>
        </p:nvCxnSpPr>
        <p:spPr>
          <a:xfrm rot="10800000" flipV="1">
            <a:off x="4409740" y="1845060"/>
            <a:ext cx="1297988" cy="70818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 idx="3"/>
          </p:cNvCxnSpPr>
          <p:nvPr/>
        </p:nvCxnSpPr>
        <p:spPr>
          <a:xfrm rot="5400000">
            <a:off x="5311482" y="3463325"/>
            <a:ext cx="2871262" cy="71140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5" idx="3"/>
          </p:cNvCxnSpPr>
          <p:nvPr/>
        </p:nvCxnSpPr>
        <p:spPr>
          <a:xfrm rot="5400000">
            <a:off x="6078443" y="2627880"/>
            <a:ext cx="2939747" cy="2313807"/>
          </a:xfrm>
          <a:prstGeom prst="bentConnector2">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047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process diagram</a:t>
            </a:r>
            <a:endParaRPr lang="en-US" dirty="0"/>
          </a:p>
        </p:txBody>
      </p:sp>
      <p:sp>
        <p:nvSpPr>
          <p:cNvPr id="11" name="Cloud Callout 10" descr="Internet" title="Internet"/>
          <p:cNvSpPr/>
          <p:nvPr/>
        </p:nvSpPr>
        <p:spPr>
          <a:xfrm>
            <a:off x="5064876" y="1512048"/>
            <a:ext cx="2453269" cy="1381512"/>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12" name="Cloud Callout 11" descr="Internet" title="Internet"/>
          <p:cNvSpPr/>
          <p:nvPr/>
        </p:nvSpPr>
        <p:spPr>
          <a:xfrm>
            <a:off x="7924704" y="2486722"/>
            <a:ext cx="2453269" cy="1381512"/>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Twitter</a:t>
            </a:r>
            <a:endParaRPr lang="en-US" dirty="0"/>
          </a:p>
        </p:txBody>
      </p:sp>
      <p:sp>
        <p:nvSpPr>
          <p:cNvPr id="3" name="Rounded Rectangle 2"/>
          <p:cNvSpPr/>
          <p:nvPr/>
        </p:nvSpPr>
        <p:spPr>
          <a:xfrm>
            <a:off x="509732" y="1639229"/>
            <a:ext cx="2687444" cy="1254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Beer Me App</a:t>
            </a:r>
            <a:endParaRPr lang="en-US" dirty="0"/>
          </a:p>
        </p:txBody>
      </p:sp>
      <p:sp>
        <p:nvSpPr>
          <p:cNvPr id="4" name="Snip Single Corner Rectangle 3"/>
          <p:cNvSpPr/>
          <p:nvPr/>
        </p:nvSpPr>
        <p:spPr>
          <a:xfrm>
            <a:off x="1736366" y="4358086"/>
            <a:ext cx="1006500" cy="107051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JSON</a:t>
            </a:r>
            <a:endParaRPr lang="en-US"/>
          </a:p>
        </p:txBody>
      </p:sp>
      <p:cxnSp>
        <p:nvCxnSpPr>
          <p:cNvPr id="7" name="Elbow Connector 6"/>
          <p:cNvCxnSpPr>
            <a:stCxn id="11" idx="2"/>
            <a:endCxn id="12" idx="0"/>
          </p:cNvCxnSpPr>
          <p:nvPr/>
        </p:nvCxnSpPr>
        <p:spPr>
          <a:xfrm>
            <a:off x="7516101" y="2202804"/>
            <a:ext cx="416213" cy="97467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3"/>
          </p:cNvCxnSpPr>
          <p:nvPr/>
        </p:nvCxnSpPr>
        <p:spPr>
          <a:xfrm flipV="1">
            <a:off x="3197176" y="2029523"/>
            <a:ext cx="1867700" cy="23687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64778" y="1639229"/>
            <a:ext cx="1610891" cy="369332"/>
          </a:xfrm>
          <a:prstGeom prst="rect">
            <a:avLst/>
          </a:prstGeom>
          <a:noFill/>
        </p:spPr>
        <p:txBody>
          <a:bodyPr wrap="square" rtlCol="0">
            <a:spAutoFit/>
          </a:bodyPr>
          <a:lstStyle/>
          <a:p>
            <a:r>
              <a:rPr lang="en-US" dirty="0" smtClean="0"/>
              <a:t>#</a:t>
            </a:r>
            <a:r>
              <a:rPr lang="en-US" dirty="0" err="1" smtClean="0"/>
              <a:t>BeerMeApp</a:t>
            </a:r>
            <a:r>
              <a:rPr lang="en-US" dirty="0" smtClean="0"/>
              <a:t>!</a:t>
            </a:r>
            <a:endParaRPr lang="en-US" dirty="0"/>
          </a:p>
        </p:txBody>
      </p:sp>
      <p:cxnSp>
        <p:nvCxnSpPr>
          <p:cNvPr id="21" name="Elbow Connector 20"/>
          <p:cNvCxnSpPr/>
          <p:nvPr/>
        </p:nvCxnSpPr>
        <p:spPr>
          <a:xfrm rot="10800000">
            <a:off x="3197176" y="2486722"/>
            <a:ext cx="1867700" cy="134434"/>
          </a:xfrm>
          <a:prstGeom prst="bentConnector3">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 idx="2"/>
            <a:endCxn id="4" idx="3"/>
          </p:cNvCxnSpPr>
          <p:nvPr/>
        </p:nvCxnSpPr>
        <p:spPr>
          <a:xfrm rot="16200000" flipH="1">
            <a:off x="1314272" y="3432742"/>
            <a:ext cx="1464526" cy="386162"/>
          </a:xfrm>
          <a:prstGeom prst="bentConnector3">
            <a:avLst>
              <a:gd name="adj1" fmla="val 5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064876" y="3665689"/>
            <a:ext cx="2542478" cy="2455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users - “#</a:t>
            </a:r>
            <a:r>
              <a:rPr lang="en-US" dirty="0" err="1" smtClean="0"/>
              <a:t>BeerMeApp</a:t>
            </a:r>
            <a:r>
              <a:rPr lang="en-US" dirty="0" smtClean="0"/>
              <a:t>!”</a:t>
            </a:r>
            <a:endParaRPr lang="en-US" dirty="0"/>
          </a:p>
        </p:txBody>
      </p:sp>
      <p:cxnSp>
        <p:nvCxnSpPr>
          <p:cNvPr id="29" name="Straight Arrow Connector 28"/>
          <p:cNvCxnSpPr>
            <a:stCxn id="4" idx="0"/>
            <a:endCxn id="26" idx="2"/>
          </p:cNvCxnSpPr>
          <p:nvPr/>
        </p:nvCxnSpPr>
        <p:spPr>
          <a:xfrm flipV="1">
            <a:off x="2742866" y="4893344"/>
            <a:ext cx="2322010"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322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process diagram</a:t>
            </a:r>
            <a:endParaRPr lang="en-US" dirty="0"/>
          </a:p>
        </p:txBody>
      </p:sp>
      <p:sp>
        <p:nvSpPr>
          <p:cNvPr id="11" name="Cloud Callout 10" descr="Internet" title="Internet"/>
          <p:cNvSpPr/>
          <p:nvPr/>
        </p:nvSpPr>
        <p:spPr>
          <a:xfrm>
            <a:off x="4038964" y="1578954"/>
            <a:ext cx="2453269" cy="1381512"/>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12" name="Cloud Callout 11" descr="Internet" title="Internet"/>
          <p:cNvSpPr/>
          <p:nvPr/>
        </p:nvSpPr>
        <p:spPr>
          <a:xfrm>
            <a:off x="7388984" y="1578954"/>
            <a:ext cx="2453269" cy="1381512"/>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Twitter</a:t>
            </a:r>
            <a:endParaRPr lang="en-US" dirty="0"/>
          </a:p>
        </p:txBody>
      </p:sp>
      <p:sp>
        <p:nvSpPr>
          <p:cNvPr id="3" name="Rounded Rectangle 2"/>
          <p:cNvSpPr/>
          <p:nvPr/>
        </p:nvSpPr>
        <p:spPr>
          <a:xfrm>
            <a:off x="509732" y="1639229"/>
            <a:ext cx="2687444" cy="1254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Beer Me App</a:t>
            </a:r>
            <a:endParaRPr lang="en-US" dirty="0"/>
          </a:p>
        </p:txBody>
      </p:sp>
      <p:sp>
        <p:nvSpPr>
          <p:cNvPr id="5" name="Diamond 4"/>
          <p:cNvSpPr/>
          <p:nvPr/>
        </p:nvSpPr>
        <p:spPr>
          <a:xfrm>
            <a:off x="509732" y="4159404"/>
            <a:ext cx="1449659" cy="15165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Temp</a:t>
            </a:r>
            <a:endParaRPr lang="en-US" sz="1600"/>
          </a:p>
        </p:txBody>
      </p:sp>
      <p:sp>
        <p:nvSpPr>
          <p:cNvPr id="17" name="Diamond 16"/>
          <p:cNvSpPr/>
          <p:nvPr/>
        </p:nvSpPr>
        <p:spPr>
          <a:xfrm>
            <a:off x="8231824" y="4159404"/>
            <a:ext cx="1449659" cy="1516566"/>
          </a:xfrm>
          <a:prstGeom prst="diamon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WebCam</a:t>
            </a:r>
            <a:endParaRPr lang="en-US" sz="1050" dirty="0"/>
          </a:p>
        </p:txBody>
      </p:sp>
      <p:sp>
        <p:nvSpPr>
          <p:cNvPr id="18" name="Diamond 17"/>
          <p:cNvSpPr/>
          <p:nvPr/>
        </p:nvSpPr>
        <p:spPr>
          <a:xfrm>
            <a:off x="2932273" y="4159404"/>
            <a:ext cx="1449659" cy="15165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Weight</a:t>
            </a:r>
            <a:endParaRPr lang="en-US" sz="1200"/>
          </a:p>
        </p:txBody>
      </p:sp>
      <p:cxnSp>
        <p:nvCxnSpPr>
          <p:cNvPr id="23" name="Elbow Connector 22"/>
          <p:cNvCxnSpPr>
            <a:stCxn id="5" idx="0"/>
          </p:cNvCxnSpPr>
          <p:nvPr/>
        </p:nvCxnSpPr>
        <p:spPr>
          <a:xfrm rot="5400000" flipH="1" flipV="1">
            <a:off x="915486" y="3212636"/>
            <a:ext cx="1265844" cy="62769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8" idx="0"/>
            <a:endCxn id="3" idx="2"/>
          </p:cNvCxnSpPr>
          <p:nvPr/>
        </p:nvCxnSpPr>
        <p:spPr>
          <a:xfrm rot="16200000" flipV="1">
            <a:off x="2122357" y="2624657"/>
            <a:ext cx="1265844" cy="180364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7" idx="0"/>
            <a:endCxn id="3" idx="2"/>
          </p:cNvCxnSpPr>
          <p:nvPr/>
        </p:nvCxnSpPr>
        <p:spPr>
          <a:xfrm rot="16200000" flipV="1">
            <a:off x="4772132" y="-25118"/>
            <a:ext cx="1265844" cy="710320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Snip Single Corner Rectangle 33"/>
          <p:cNvSpPr/>
          <p:nvPr/>
        </p:nvSpPr>
        <p:spPr>
          <a:xfrm>
            <a:off x="5943101" y="4159404"/>
            <a:ext cx="1315844" cy="160577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Accounts “#</a:t>
            </a:r>
            <a:r>
              <a:rPr lang="en-US" sz="1100" dirty="0" err="1" smtClean="0"/>
              <a:t>BeerMeApp</a:t>
            </a:r>
            <a:r>
              <a:rPr lang="en-US" sz="1100" dirty="0" smtClean="0"/>
              <a:t>!”</a:t>
            </a:r>
            <a:endParaRPr lang="en-US" sz="1100" dirty="0"/>
          </a:p>
        </p:txBody>
      </p:sp>
      <p:cxnSp>
        <p:nvCxnSpPr>
          <p:cNvPr id="35" name="Elbow Connector 34"/>
          <p:cNvCxnSpPr>
            <a:stCxn id="34" idx="3"/>
            <a:endCxn id="3" idx="2"/>
          </p:cNvCxnSpPr>
          <p:nvPr/>
        </p:nvCxnSpPr>
        <p:spPr>
          <a:xfrm rot="16200000" flipV="1">
            <a:off x="3594317" y="1152697"/>
            <a:ext cx="1265844" cy="474756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 idx="3"/>
            <a:endCxn id="11" idx="0"/>
          </p:cNvCxnSpPr>
          <p:nvPr/>
        </p:nvCxnSpPr>
        <p:spPr>
          <a:xfrm>
            <a:off x="3197176" y="2266395"/>
            <a:ext cx="849398" cy="331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1" idx="2"/>
            <a:endCxn id="12" idx="0"/>
          </p:cNvCxnSpPr>
          <p:nvPr/>
        </p:nvCxnSpPr>
        <p:spPr>
          <a:xfrm>
            <a:off x="6490189" y="2269710"/>
            <a:ext cx="906405" cy="1270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408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235</TotalTime>
  <Words>228</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Trebuchet MS</vt:lpstr>
      <vt:lpstr>Wingdings 3</vt:lpstr>
      <vt:lpstr>Arial</vt:lpstr>
      <vt:lpstr>Facet</vt:lpstr>
      <vt:lpstr>Beer Me!</vt:lpstr>
      <vt:lpstr>Project Idea</vt:lpstr>
      <vt:lpstr>Project Plan</vt:lpstr>
      <vt:lpstr>Beer Me Design</vt:lpstr>
      <vt:lpstr>Weight sensor design</vt:lpstr>
      <vt:lpstr>Temperature Sensor</vt:lpstr>
      <vt:lpstr>Future Sensors implementation</vt:lpstr>
      <vt:lpstr>Program process diagram</vt:lpstr>
      <vt:lpstr>Program process diagram</vt:lpstr>
      <vt:lpstr>Demonstration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Henderson</dc:creator>
  <cp:lastModifiedBy>Christopher Henderson</cp:lastModifiedBy>
  <cp:revision>16</cp:revision>
  <dcterms:created xsi:type="dcterms:W3CDTF">2016-03-11T17:08:23Z</dcterms:created>
  <dcterms:modified xsi:type="dcterms:W3CDTF">2016-03-11T21:04:09Z</dcterms:modified>
</cp:coreProperties>
</file>