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4"/>
  </p:notesMasterIdLst>
  <p:sldIdLst>
    <p:sldId id="265" r:id="rId2"/>
    <p:sldId id="266" r:id="rId3"/>
    <p:sldId id="260" r:id="rId4"/>
    <p:sldId id="267" r:id="rId5"/>
    <p:sldId id="256" r:id="rId6"/>
    <p:sldId id="257" r:id="rId7"/>
    <p:sldId id="258" r:id="rId8"/>
    <p:sldId id="263" r:id="rId9"/>
    <p:sldId id="259" r:id="rId10"/>
    <p:sldId id="262"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28"/>
  </p:normalViewPr>
  <p:slideViewPr>
    <p:cSldViewPr snapToGrid="0" snapToObjects="1">
      <p:cViewPr>
        <p:scale>
          <a:sx n="95" d="100"/>
          <a:sy n="95" d="100"/>
        </p:scale>
        <p:origin x="1216" y="50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6AF5C-32BB-E447-97A1-1D09EAF91925}" type="datetimeFigureOut">
              <a:rPr lang="en-US" smtClean="0"/>
              <a:t>3/11/16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32D9A-09CF-E448-9853-6FC41969CBE9}" type="slidenum">
              <a:rPr lang="en-US" smtClean="0"/>
              <a:t>‹#›</a:t>
            </a:fld>
            <a:endParaRPr lang="en-US"/>
          </a:p>
        </p:txBody>
      </p:sp>
    </p:spTree>
    <p:extLst>
      <p:ext uri="{BB962C8B-B14F-4D97-AF65-F5344CB8AC3E}">
        <p14:creationId xmlns:p14="http://schemas.microsoft.com/office/powerpoint/2010/main" val="211410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145077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68895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3961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58152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77843-27E5-444D-B4AB-DDAA0920B11E}"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48365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677843-27E5-444D-B4AB-DDAA0920B11E}" type="datetimeFigureOut">
              <a:rPr lang="en-US" smtClean="0"/>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5837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77843-27E5-444D-B4AB-DDAA0920B11E}" type="datetimeFigureOut">
              <a:rPr lang="en-US" smtClean="0"/>
              <a:t>3/11/16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1596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677843-27E5-444D-B4AB-DDAA0920B11E}" type="datetimeFigureOut">
              <a:rPr lang="en-US" smtClean="0"/>
              <a:t>3/11/16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207213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77843-27E5-444D-B4AB-DDAA0920B11E}" type="datetimeFigureOut">
              <a:rPr lang="en-US" smtClean="0"/>
              <a:t>3/11/16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65270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7843-27E5-444D-B4AB-DDAA0920B11E}" type="datetimeFigureOut">
              <a:rPr lang="en-US" smtClean="0"/>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73692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7843-27E5-444D-B4AB-DDAA0920B11E}" type="datetimeFigureOut">
              <a:rPr lang="en-US" smtClean="0"/>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894197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77843-27E5-444D-B4AB-DDAA0920B11E}" type="datetimeFigureOut">
              <a:rPr lang="en-US" smtClean="0"/>
              <a:t>3/11/16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DE63C-5418-C449-80EB-BAAAEB1A1C7B}" type="slidenum">
              <a:rPr lang="en-US" smtClean="0"/>
              <a:t>‹#›</a:t>
            </a:fld>
            <a:endParaRPr lang="en-US"/>
          </a:p>
        </p:txBody>
      </p:sp>
    </p:spTree>
    <p:extLst>
      <p:ext uri="{BB962C8B-B14F-4D97-AF65-F5344CB8AC3E}">
        <p14:creationId xmlns:p14="http://schemas.microsoft.com/office/powerpoint/2010/main" val="15952065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2882" y="1148976"/>
            <a:ext cx="9144000" cy="2387600"/>
          </a:xfrm>
        </p:spPr>
        <p:txBody>
          <a:bodyPr/>
          <a:lstStyle/>
          <a:p>
            <a:r>
              <a:rPr lang="en-US" dirty="0" smtClean="0"/>
              <a:t>Vet Buddy</a:t>
            </a:r>
            <a:endParaRPr lang="en-US" dirty="0"/>
          </a:p>
        </p:txBody>
      </p:sp>
      <p:sp>
        <p:nvSpPr>
          <p:cNvPr id="3" name="Subtitle 2"/>
          <p:cNvSpPr>
            <a:spLocks noGrp="1"/>
          </p:cNvSpPr>
          <p:nvPr>
            <p:ph type="subTitle" idx="1"/>
          </p:nvPr>
        </p:nvSpPr>
        <p:spPr>
          <a:xfrm>
            <a:off x="5419163" y="3628651"/>
            <a:ext cx="6947647" cy="1655762"/>
          </a:xfrm>
        </p:spPr>
        <p:txBody>
          <a:bodyPr>
            <a:normAutofit fontScale="77500" lnSpcReduction="20000"/>
          </a:bodyPr>
          <a:lstStyle/>
          <a:p>
            <a:pPr algn="l"/>
            <a:r>
              <a:rPr lang="en-US" dirty="0" smtClean="0"/>
              <a:t>Team 4 “</a:t>
            </a:r>
            <a:r>
              <a:rPr lang="en-US" dirty="0" err="1" smtClean="0"/>
              <a:t>Deadbeef</a:t>
            </a:r>
            <a:r>
              <a:rPr lang="en-US" dirty="0" smtClean="0"/>
              <a:t>” -</a:t>
            </a:r>
          </a:p>
          <a:p>
            <a:pPr algn="l"/>
            <a:r>
              <a:rPr lang="en-US" dirty="0" smtClean="0"/>
              <a:t>Christopher Henderson - Manager</a:t>
            </a:r>
          </a:p>
          <a:p>
            <a:pPr algn="l"/>
            <a:r>
              <a:rPr lang="en-US" dirty="0" smtClean="0"/>
              <a:t>Jason </a:t>
            </a:r>
            <a:r>
              <a:rPr lang="en-US" dirty="0" smtClean="0"/>
              <a:t>Stuemke </a:t>
            </a:r>
            <a:r>
              <a:rPr lang="en-US" dirty="0" smtClean="0"/>
              <a:t>– Main Programmer</a:t>
            </a:r>
          </a:p>
          <a:p>
            <a:pPr algn="l"/>
            <a:r>
              <a:rPr lang="en-US" dirty="0" err="1" smtClean="0"/>
              <a:t>Heqian</a:t>
            </a:r>
            <a:r>
              <a:rPr lang="en-US" dirty="0" smtClean="0"/>
              <a:t> Li – Documentation and Test Writer</a:t>
            </a:r>
          </a:p>
          <a:p>
            <a:pPr algn="l"/>
            <a:r>
              <a:rPr lang="en-US" dirty="0" smtClean="0"/>
              <a:t>Casey </a:t>
            </a:r>
            <a:r>
              <a:rPr lang="en-US" dirty="0" err="1" smtClean="0"/>
              <a:t>Chesshir</a:t>
            </a:r>
            <a:r>
              <a:rPr lang="en-US" dirty="0" smtClean="0"/>
              <a:t> - UI</a:t>
            </a:r>
            <a:endParaRPr lang="en-US" dirty="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59" y="5419164"/>
            <a:ext cx="1828800" cy="1435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716346" cy="3913094"/>
          </a:xfrm>
          <a:prstGeom prst="rect">
            <a:avLst/>
          </a:prstGeom>
        </p:spPr>
      </p:pic>
    </p:spTree>
    <p:extLst>
      <p:ext uri="{BB962C8B-B14F-4D97-AF65-F5344CB8AC3E}">
        <p14:creationId xmlns:p14="http://schemas.microsoft.com/office/powerpoint/2010/main" val="867681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extLst>
              <a:ext uri="{28A0092B-C50C-407E-A947-70E740481C1C}">
                <a14:useLocalDpi xmlns:a14="http://schemas.microsoft.com/office/drawing/2010/main" val="0"/>
              </a:ext>
            </a:extLst>
          </a:blip>
          <a:srcRect l="28416" t="3360" r="27587" b="3305"/>
          <a:stretch/>
        </p:blipFill>
        <p:spPr>
          <a:xfrm>
            <a:off x="153297" y="274320"/>
            <a:ext cx="3017520" cy="6400800"/>
          </a:xfrm>
          <a:prstGeom prst="rect">
            <a:avLst/>
          </a:prstGeom>
        </p:spPr>
      </p:pic>
      <p:sp>
        <p:nvSpPr>
          <p:cNvPr id="6" name="Rounded Rectangle 5"/>
          <p:cNvSpPr/>
          <p:nvPr/>
        </p:nvSpPr>
        <p:spPr>
          <a:xfrm>
            <a:off x="503499" y="1495358"/>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Emergency</a:t>
            </a:r>
            <a:endParaRPr lang="en-US" sz="3200" dirty="0">
              <a:solidFill>
                <a:schemeClr val="tx1"/>
              </a:solidFill>
            </a:endParaRPr>
          </a:p>
        </p:txBody>
      </p:sp>
      <p:sp>
        <p:nvSpPr>
          <p:cNvPr id="7" name="Rounded Rectangle 6"/>
          <p:cNvSpPr/>
          <p:nvPr/>
        </p:nvSpPr>
        <p:spPr>
          <a:xfrm>
            <a:off x="503499" y="2938346"/>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Resource</a:t>
            </a:r>
            <a:endParaRPr lang="en-US" sz="3200" dirty="0">
              <a:solidFill>
                <a:schemeClr val="tx1"/>
              </a:solidFill>
            </a:endParaRPr>
          </a:p>
        </p:txBody>
      </p:sp>
      <p:sp>
        <p:nvSpPr>
          <p:cNvPr id="8" name="Rounded Rectangle 7"/>
          <p:cNvSpPr/>
          <p:nvPr/>
        </p:nvSpPr>
        <p:spPr>
          <a:xfrm>
            <a:off x="503499" y="4464204"/>
            <a:ext cx="2286000" cy="9813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Support</a:t>
            </a:r>
            <a:endParaRPr lang="en-US" sz="3200" dirty="0">
              <a:solidFill>
                <a:schemeClr val="tx1"/>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8115" t="3891" r="27826" b="5720"/>
          <a:stretch/>
        </p:blipFill>
        <p:spPr>
          <a:xfrm>
            <a:off x="4480560" y="228600"/>
            <a:ext cx="1325880" cy="2286000"/>
          </a:xfrm>
          <a:prstGeom prst="rect">
            <a:avLst/>
          </a:prstGeom>
        </p:spPr>
      </p:pic>
      <p:sp>
        <p:nvSpPr>
          <p:cNvPr id="10" name="Rounded Rectangle 9"/>
          <p:cNvSpPr/>
          <p:nvPr/>
        </p:nvSpPr>
        <p:spPr>
          <a:xfrm>
            <a:off x="4637589" y="668924"/>
            <a:ext cx="1003140" cy="361883"/>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11" name="Rounded Rectangle 10"/>
          <p:cNvSpPr/>
          <p:nvPr/>
        </p:nvSpPr>
        <p:spPr>
          <a:xfrm>
            <a:off x="4637589" y="1772974"/>
            <a:ext cx="1003140" cy="36188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Rounded Rectangle 11"/>
          <p:cNvSpPr/>
          <p:nvPr/>
        </p:nvSpPr>
        <p:spPr>
          <a:xfrm>
            <a:off x="4637590" y="1203117"/>
            <a:ext cx="1003140" cy="36188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TextBox 12"/>
          <p:cNvSpPr txBox="1"/>
          <p:nvPr/>
        </p:nvSpPr>
        <p:spPr>
          <a:xfrm>
            <a:off x="4637588" y="706392"/>
            <a:ext cx="1003139" cy="246221"/>
          </a:xfrm>
          <a:prstGeom prst="rect">
            <a:avLst/>
          </a:prstGeom>
          <a:noFill/>
        </p:spPr>
        <p:txBody>
          <a:bodyPr wrap="square" rtlCol="0">
            <a:spAutoFit/>
          </a:bodyPr>
          <a:lstStyle/>
          <a:p>
            <a:pPr algn="ctr"/>
            <a:r>
              <a:rPr lang="en-US" sz="1000" smtClean="0"/>
              <a:t>Crisis Line</a:t>
            </a:r>
            <a:endParaRPr lang="en-US" sz="1000"/>
          </a:p>
        </p:txBody>
      </p:sp>
      <p:sp>
        <p:nvSpPr>
          <p:cNvPr id="14" name="TextBox 13"/>
          <p:cNvSpPr txBox="1"/>
          <p:nvPr/>
        </p:nvSpPr>
        <p:spPr>
          <a:xfrm>
            <a:off x="4637588" y="1809638"/>
            <a:ext cx="1003139" cy="246221"/>
          </a:xfrm>
          <a:prstGeom prst="rect">
            <a:avLst/>
          </a:prstGeom>
          <a:noFill/>
        </p:spPr>
        <p:txBody>
          <a:bodyPr wrap="square" rtlCol="0">
            <a:spAutoFit/>
          </a:bodyPr>
          <a:lstStyle/>
          <a:p>
            <a:pPr algn="ctr"/>
            <a:r>
              <a:rPr lang="en-US" sz="1000" dirty="0" smtClean="0"/>
              <a:t>911</a:t>
            </a:r>
            <a:endParaRPr lang="en-US" sz="1000" dirty="0"/>
          </a:p>
        </p:txBody>
      </p:sp>
      <p:sp>
        <p:nvSpPr>
          <p:cNvPr id="15" name="TextBox 14"/>
          <p:cNvSpPr txBox="1"/>
          <p:nvPr/>
        </p:nvSpPr>
        <p:spPr>
          <a:xfrm>
            <a:off x="4637590" y="1250297"/>
            <a:ext cx="1003139" cy="246221"/>
          </a:xfrm>
          <a:prstGeom prst="rect">
            <a:avLst/>
          </a:prstGeom>
          <a:noFill/>
        </p:spPr>
        <p:txBody>
          <a:bodyPr wrap="square" rtlCol="0">
            <a:spAutoFit/>
          </a:bodyPr>
          <a:lstStyle/>
          <a:p>
            <a:pPr algn="ctr"/>
            <a:r>
              <a:rPr lang="en-US" sz="1000" dirty="0" smtClean="0"/>
              <a:t>Call Bob</a:t>
            </a:r>
            <a:endParaRPr lang="en-US" sz="1000" dirty="0"/>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28606" t="4752" r="27798" b="3463"/>
          <a:stretch/>
        </p:blipFill>
        <p:spPr>
          <a:xfrm>
            <a:off x="6629400" y="2103120"/>
            <a:ext cx="1216152" cy="2560320"/>
          </a:xfrm>
          <a:prstGeom prst="rect">
            <a:avLst/>
          </a:prstGeom>
        </p:spPr>
      </p:pic>
      <p:grpSp>
        <p:nvGrpSpPr>
          <p:cNvPr id="19" name="Group 18"/>
          <p:cNvGrpSpPr/>
          <p:nvPr/>
        </p:nvGrpSpPr>
        <p:grpSpPr>
          <a:xfrm>
            <a:off x="7215526" y="2479979"/>
            <a:ext cx="475510" cy="165783"/>
            <a:chOff x="2286000" y="1460810"/>
            <a:chExt cx="2286000" cy="1082744"/>
          </a:xfrm>
        </p:grpSpPr>
        <p:sp>
          <p:nvSpPr>
            <p:cNvPr id="38" name="Rounded Rectangle 37"/>
            <p:cNvSpPr/>
            <p:nvPr/>
          </p:nvSpPr>
          <p:spPr>
            <a:xfrm>
              <a:off x="2286000" y="1460810"/>
              <a:ext cx="2286000" cy="981307"/>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endParaRPr lang="en-US" sz="500"/>
            </a:p>
          </p:txBody>
        </p:sp>
        <p:sp>
          <p:nvSpPr>
            <p:cNvPr id="39" name="TextBox 38"/>
            <p:cNvSpPr txBox="1"/>
            <p:nvPr/>
          </p:nvSpPr>
          <p:spPr>
            <a:xfrm>
              <a:off x="2286000" y="1562412"/>
              <a:ext cx="2286000" cy="981142"/>
            </a:xfrm>
            <a:prstGeom prst="rect">
              <a:avLst/>
            </a:prstGeom>
            <a:noFill/>
          </p:spPr>
          <p:txBody>
            <a:bodyPr wrap="square" rtlCol="0">
              <a:normAutofit fontScale="62500" lnSpcReduction="20000"/>
            </a:bodyPr>
            <a:lstStyle/>
            <a:p>
              <a:pPr algn="ctr"/>
              <a:r>
                <a:rPr lang="en-US" sz="500" dirty="0" smtClean="0"/>
                <a:t>Clinics phone #</a:t>
              </a:r>
              <a:endParaRPr lang="en-US" sz="500" dirty="0"/>
            </a:p>
          </p:txBody>
        </p:sp>
      </p:grpSp>
      <p:grpSp>
        <p:nvGrpSpPr>
          <p:cNvPr id="20" name="Group 19"/>
          <p:cNvGrpSpPr/>
          <p:nvPr/>
        </p:nvGrpSpPr>
        <p:grpSpPr>
          <a:xfrm>
            <a:off x="7215526" y="2970064"/>
            <a:ext cx="475510" cy="166208"/>
            <a:chOff x="2286000" y="2962616"/>
            <a:chExt cx="2286000" cy="932767"/>
          </a:xfrm>
        </p:grpSpPr>
        <p:sp>
          <p:nvSpPr>
            <p:cNvPr id="36" name="Rounded Rectangle 35"/>
            <p:cNvSpPr/>
            <p:nvPr/>
          </p:nvSpPr>
          <p:spPr>
            <a:xfrm>
              <a:off x="2286000" y="2962616"/>
              <a:ext cx="2286000" cy="93276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en-US" sz="500"/>
            </a:p>
          </p:txBody>
        </p:sp>
        <p:sp>
          <p:nvSpPr>
            <p:cNvPr id="37" name="TextBox 36"/>
            <p:cNvSpPr txBox="1"/>
            <p:nvPr/>
          </p:nvSpPr>
          <p:spPr>
            <a:xfrm>
              <a:off x="2286000" y="3050073"/>
              <a:ext cx="2286000" cy="843077"/>
            </a:xfrm>
            <a:prstGeom prst="rect">
              <a:avLst/>
            </a:prstGeom>
            <a:noFill/>
          </p:spPr>
          <p:txBody>
            <a:bodyPr wrap="square" rtlCol="0">
              <a:normAutofit fontScale="62500" lnSpcReduction="20000"/>
            </a:bodyPr>
            <a:lstStyle/>
            <a:p>
              <a:pPr algn="ctr"/>
              <a:r>
                <a:rPr lang="en-US" sz="500" dirty="0" smtClean="0"/>
                <a:t>Hospitals phone #</a:t>
              </a:r>
              <a:endParaRPr lang="en-US" sz="500" dirty="0"/>
            </a:p>
          </p:txBody>
        </p:sp>
      </p:grpSp>
      <p:grpSp>
        <p:nvGrpSpPr>
          <p:cNvPr id="21" name="Group 20"/>
          <p:cNvGrpSpPr/>
          <p:nvPr/>
        </p:nvGrpSpPr>
        <p:grpSpPr>
          <a:xfrm>
            <a:off x="7215526" y="3528918"/>
            <a:ext cx="475510" cy="166255"/>
            <a:chOff x="2286000" y="4464204"/>
            <a:chExt cx="2286000" cy="981307"/>
          </a:xfrm>
        </p:grpSpPr>
        <p:sp>
          <p:nvSpPr>
            <p:cNvPr id="34" name="Rounded Rectangle 33"/>
            <p:cNvSpPr/>
            <p:nvPr/>
          </p:nvSpPr>
          <p:spPr>
            <a:xfrm>
              <a:off x="2286000" y="4464204"/>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en-US" sz="500"/>
            </a:p>
          </p:txBody>
        </p:sp>
        <p:sp>
          <p:nvSpPr>
            <p:cNvPr id="35" name="TextBox 34"/>
            <p:cNvSpPr txBox="1"/>
            <p:nvPr/>
          </p:nvSpPr>
          <p:spPr>
            <a:xfrm>
              <a:off x="2286000" y="4599269"/>
              <a:ext cx="2286000" cy="782766"/>
            </a:xfrm>
            <a:prstGeom prst="rect">
              <a:avLst/>
            </a:prstGeom>
            <a:noFill/>
          </p:spPr>
          <p:txBody>
            <a:bodyPr wrap="square" rtlCol="0">
              <a:noAutofit/>
            </a:bodyPr>
            <a:lstStyle/>
            <a:p>
              <a:pPr algn="ctr"/>
              <a:r>
                <a:rPr lang="en-US" sz="500" dirty="0" smtClean="0"/>
                <a:t>Vet Center phone #</a:t>
              </a:r>
              <a:endParaRPr lang="en-US" sz="500" dirty="0"/>
            </a:p>
          </p:txBody>
        </p:sp>
      </p:grpSp>
      <p:sp>
        <p:nvSpPr>
          <p:cNvPr id="22" name="TextBox 21"/>
          <p:cNvSpPr txBox="1"/>
          <p:nvPr/>
        </p:nvSpPr>
        <p:spPr>
          <a:xfrm>
            <a:off x="6761203" y="2645762"/>
            <a:ext cx="929833" cy="169277"/>
          </a:xfrm>
          <a:prstGeom prst="rect">
            <a:avLst/>
          </a:prstGeom>
          <a:noFill/>
        </p:spPr>
        <p:txBody>
          <a:bodyPr wrap="square" rtlCol="0">
            <a:spAutoFit/>
          </a:bodyPr>
          <a:lstStyle/>
          <a:p>
            <a:r>
              <a:rPr lang="en-US" sz="500" dirty="0" smtClean="0"/>
              <a:t>Nearest Clinics information</a:t>
            </a:r>
            <a:endParaRPr lang="en-US" sz="500" dirty="0"/>
          </a:p>
        </p:txBody>
      </p:sp>
      <p:sp>
        <p:nvSpPr>
          <p:cNvPr id="23" name="TextBox 22"/>
          <p:cNvSpPr txBox="1"/>
          <p:nvPr/>
        </p:nvSpPr>
        <p:spPr>
          <a:xfrm>
            <a:off x="6761203" y="3165090"/>
            <a:ext cx="929833" cy="246221"/>
          </a:xfrm>
          <a:prstGeom prst="rect">
            <a:avLst/>
          </a:prstGeom>
          <a:noFill/>
        </p:spPr>
        <p:txBody>
          <a:bodyPr wrap="square" rtlCol="0">
            <a:spAutoFit/>
          </a:bodyPr>
          <a:lstStyle/>
          <a:p>
            <a:r>
              <a:rPr lang="en-US" sz="500" dirty="0" smtClean="0"/>
              <a:t>Nearest Hospital information</a:t>
            </a:r>
            <a:endParaRPr lang="en-US" sz="500" dirty="0"/>
          </a:p>
        </p:txBody>
      </p:sp>
      <p:sp>
        <p:nvSpPr>
          <p:cNvPr id="24" name="TextBox 23"/>
          <p:cNvSpPr txBox="1"/>
          <p:nvPr/>
        </p:nvSpPr>
        <p:spPr>
          <a:xfrm>
            <a:off x="6761203" y="3724623"/>
            <a:ext cx="995745" cy="246221"/>
          </a:xfrm>
          <a:prstGeom prst="rect">
            <a:avLst/>
          </a:prstGeom>
          <a:noFill/>
        </p:spPr>
        <p:txBody>
          <a:bodyPr wrap="square" rtlCol="0">
            <a:spAutoFit/>
          </a:bodyPr>
          <a:lstStyle/>
          <a:p>
            <a:r>
              <a:rPr lang="en-US" sz="500" dirty="0" smtClean="0"/>
              <a:t>Nearest Vet Centers information</a:t>
            </a:r>
            <a:endParaRPr lang="en-US" sz="500" dirty="0"/>
          </a:p>
        </p:txBody>
      </p:sp>
      <p:grpSp>
        <p:nvGrpSpPr>
          <p:cNvPr id="25" name="Group 24"/>
          <p:cNvGrpSpPr/>
          <p:nvPr/>
        </p:nvGrpSpPr>
        <p:grpSpPr>
          <a:xfrm>
            <a:off x="6740016" y="2975866"/>
            <a:ext cx="475510" cy="163804"/>
            <a:chOff x="2286000" y="1460810"/>
            <a:chExt cx="2286000" cy="981307"/>
          </a:xfrm>
          <a:solidFill>
            <a:schemeClr val="accent6">
              <a:lumMod val="75000"/>
            </a:schemeClr>
          </a:solidFill>
        </p:grpSpPr>
        <p:sp>
          <p:nvSpPr>
            <p:cNvPr id="32" name="Rounded Rectangle 31"/>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85000" lnSpcReduction="10000"/>
            </a:bodyPr>
            <a:lstStyle/>
            <a:p>
              <a:pPr algn="ctr"/>
              <a:endParaRPr lang="en-US" sz="500"/>
            </a:p>
          </p:txBody>
        </p:sp>
        <p:sp>
          <p:nvSpPr>
            <p:cNvPr id="33" name="TextBox 32"/>
            <p:cNvSpPr txBox="1"/>
            <p:nvPr/>
          </p:nvSpPr>
          <p:spPr>
            <a:xfrm>
              <a:off x="2286000" y="1562414"/>
              <a:ext cx="2286000" cy="475046"/>
            </a:xfrm>
            <a:prstGeom prst="rect">
              <a:avLst/>
            </a:prstGeom>
            <a:grpFill/>
          </p:spPr>
          <p:txBody>
            <a:bodyPr wrap="square" rtlCol="0">
              <a:normAutofit fontScale="25000" lnSpcReduction="20000"/>
            </a:bodyPr>
            <a:lstStyle/>
            <a:p>
              <a:pPr algn="ctr"/>
              <a:r>
                <a:rPr lang="en-US" sz="500" dirty="0" smtClean="0"/>
                <a:t>Hospital Directions</a:t>
              </a:r>
              <a:endParaRPr lang="en-US" sz="500" dirty="0"/>
            </a:p>
          </p:txBody>
        </p:sp>
      </p:grpSp>
      <p:grpSp>
        <p:nvGrpSpPr>
          <p:cNvPr id="26" name="Group 25"/>
          <p:cNvGrpSpPr/>
          <p:nvPr/>
        </p:nvGrpSpPr>
        <p:grpSpPr>
          <a:xfrm>
            <a:off x="6740016" y="2480105"/>
            <a:ext cx="475510" cy="150251"/>
            <a:chOff x="2286000" y="1460810"/>
            <a:chExt cx="2286000" cy="981307"/>
          </a:xfrm>
          <a:solidFill>
            <a:schemeClr val="accent6">
              <a:lumMod val="75000"/>
            </a:schemeClr>
          </a:solidFill>
        </p:grpSpPr>
        <p:sp>
          <p:nvSpPr>
            <p:cNvPr id="30" name="Rounded Rectangle 29"/>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endParaRPr lang="en-US" sz="500"/>
            </a:p>
          </p:txBody>
        </p:sp>
        <p:sp>
          <p:nvSpPr>
            <p:cNvPr id="31" name="TextBox 30"/>
            <p:cNvSpPr txBox="1"/>
            <p:nvPr/>
          </p:nvSpPr>
          <p:spPr>
            <a:xfrm>
              <a:off x="2286000" y="1562412"/>
              <a:ext cx="2286000" cy="717734"/>
            </a:xfrm>
            <a:prstGeom prst="rect">
              <a:avLst/>
            </a:prstGeom>
            <a:grpFill/>
          </p:spPr>
          <p:txBody>
            <a:bodyPr wrap="square" rtlCol="0">
              <a:noAutofit/>
            </a:bodyPr>
            <a:lstStyle/>
            <a:p>
              <a:pPr algn="ctr"/>
              <a:r>
                <a:rPr lang="en-US" sz="500" dirty="0" smtClean="0"/>
                <a:t>Clinics Directions</a:t>
              </a:r>
              <a:endParaRPr lang="en-US" sz="500" dirty="0"/>
            </a:p>
          </p:txBody>
        </p:sp>
      </p:grpSp>
      <p:grpSp>
        <p:nvGrpSpPr>
          <p:cNvPr id="27" name="Group 26"/>
          <p:cNvGrpSpPr/>
          <p:nvPr/>
        </p:nvGrpSpPr>
        <p:grpSpPr>
          <a:xfrm>
            <a:off x="6740016" y="3535217"/>
            <a:ext cx="475510" cy="159954"/>
            <a:chOff x="2286000" y="1460810"/>
            <a:chExt cx="2286000" cy="981307"/>
          </a:xfrm>
          <a:solidFill>
            <a:schemeClr val="accent6">
              <a:lumMod val="75000"/>
            </a:schemeClr>
          </a:solidFill>
        </p:grpSpPr>
        <p:sp>
          <p:nvSpPr>
            <p:cNvPr id="28" name="Rounded Rectangle 27"/>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85000" lnSpcReduction="20000"/>
            </a:bodyPr>
            <a:lstStyle/>
            <a:p>
              <a:pPr algn="ctr"/>
              <a:endParaRPr lang="en-US" sz="500"/>
            </a:p>
          </p:txBody>
        </p:sp>
        <p:sp>
          <p:nvSpPr>
            <p:cNvPr id="29" name="TextBox 28"/>
            <p:cNvSpPr txBox="1"/>
            <p:nvPr/>
          </p:nvSpPr>
          <p:spPr>
            <a:xfrm>
              <a:off x="2286000" y="1562412"/>
              <a:ext cx="2286000" cy="656546"/>
            </a:xfrm>
            <a:prstGeom prst="rect">
              <a:avLst/>
            </a:prstGeom>
            <a:grpFill/>
          </p:spPr>
          <p:txBody>
            <a:bodyPr wrap="square" rtlCol="0">
              <a:noAutofit/>
            </a:bodyPr>
            <a:lstStyle/>
            <a:p>
              <a:pPr algn="ctr"/>
              <a:r>
                <a:rPr lang="en-US" sz="500" dirty="0" smtClean="0"/>
                <a:t>Vet Center phone #</a:t>
              </a:r>
              <a:endParaRPr lang="en-US" sz="500" dirty="0"/>
            </a:p>
          </p:txBody>
        </p:sp>
      </p:grpSp>
      <p:pic>
        <p:nvPicPr>
          <p:cNvPr id="41" name="Picture 40"/>
          <p:cNvPicPr>
            <a:picLocks noChangeAspect="1"/>
          </p:cNvPicPr>
          <p:nvPr/>
        </p:nvPicPr>
        <p:blipFill rotWithShape="1">
          <a:blip r:embed="rId2">
            <a:extLst>
              <a:ext uri="{28A0092B-C50C-407E-A947-70E740481C1C}">
                <a14:useLocalDpi xmlns:a14="http://schemas.microsoft.com/office/drawing/2010/main" val="0"/>
              </a:ext>
            </a:extLst>
          </a:blip>
          <a:srcRect l="28305" t="3955" r="28067" b="3255"/>
          <a:stretch/>
        </p:blipFill>
        <p:spPr>
          <a:xfrm>
            <a:off x="9089136" y="4160520"/>
            <a:ext cx="1225296" cy="2606040"/>
          </a:xfrm>
          <a:prstGeom prst="rect">
            <a:avLst/>
          </a:prstGeom>
        </p:spPr>
      </p:pic>
      <p:sp>
        <p:nvSpPr>
          <p:cNvPr id="42" name="TextBox 41"/>
          <p:cNvSpPr txBox="1"/>
          <p:nvPr/>
        </p:nvSpPr>
        <p:spPr>
          <a:xfrm>
            <a:off x="9185378" y="4547147"/>
            <a:ext cx="1042846" cy="169277"/>
          </a:xfrm>
          <a:prstGeom prst="rect">
            <a:avLst/>
          </a:prstGeom>
          <a:noFill/>
        </p:spPr>
        <p:txBody>
          <a:bodyPr wrap="square" rtlCol="0">
            <a:spAutoFit/>
          </a:bodyPr>
          <a:lstStyle/>
          <a:p>
            <a:r>
              <a:rPr lang="en-US" sz="500" smtClean="0"/>
              <a:t>Local events</a:t>
            </a:r>
            <a:endParaRPr lang="en-US" sz="500"/>
          </a:p>
        </p:txBody>
      </p:sp>
      <p:cxnSp>
        <p:nvCxnSpPr>
          <p:cNvPr id="43" name="Straight Connector 42"/>
          <p:cNvCxnSpPr/>
          <p:nvPr/>
        </p:nvCxnSpPr>
        <p:spPr>
          <a:xfrm>
            <a:off x="9171157" y="4670391"/>
            <a:ext cx="1057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171157" y="4698834"/>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5" name="TextBox 44"/>
          <p:cNvSpPr txBox="1"/>
          <p:nvPr/>
        </p:nvSpPr>
        <p:spPr>
          <a:xfrm>
            <a:off x="9171156" y="4826818"/>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6" name="TextBox 45"/>
          <p:cNvSpPr txBox="1"/>
          <p:nvPr/>
        </p:nvSpPr>
        <p:spPr>
          <a:xfrm>
            <a:off x="9171156" y="4952862"/>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7" name="TextBox 46"/>
          <p:cNvSpPr txBox="1"/>
          <p:nvPr/>
        </p:nvSpPr>
        <p:spPr>
          <a:xfrm>
            <a:off x="9171156" y="5078906"/>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8" name="TextBox 47"/>
          <p:cNvSpPr txBox="1"/>
          <p:nvPr/>
        </p:nvSpPr>
        <p:spPr>
          <a:xfrm>
            <a:off x="9171156" y="5204951"/>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9" name="TextBox 48"/>
          <p:cNvSpPr txBox="1"/>
          <p:nvPr/>
        </p:nvSpPr>
        <p:spPr>
          <a:xfrm>
            <a:off x="9171156" y="5328194"/>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50" name="TextBox 49"/>
          <p:cNvSpPr txBox="1"/>
          <p:nvPr/>
        </p:nvSpPr>
        <p:spPr>
          <a:xfrm>
            <a:off x="9171156" y="5454239"/>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51" name="TextBox 50"/>
          <p:cNvSpPr txBox="1"/>
          <p:nvPr/>
        </p:nvSpPr>
        <p:spPr>
          <a:xfrm>
            <a:off x="9171156" y="5580283"/>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cxnSp>
        <p:nvCxnSpPr>
          <p:cNvPr id="53" name="Straight Arrow Connector 52"/>
          <p:cNvCxnSpPr>
            <a:stCxn id="6" idx="3"/>
          </p:cNvCxnSpPr>
          <p:nvPr/>
        </p:nvCxnSpPr>
        <p:spPr>
          <a:xfrm flipV="1">
            <a:off x="2789499" y="1392567"/>
            <a:ext cx="1715266" cy="59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 idx="3"/>
          </p:cNvCxnSpPr>
          <p:nvPr/>
        </p:nvCxnSpPr>
        <p:spPr>
          <a:xfrm flipV="1">
            <a:off x="2789499" y="3365288"/>
            <a:ext cx="3781061" cy="6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789497" y="4952862"/>
            <a:ext cx="6243911" cy="32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958748" y="0"/>
            <a:ext cx="6204139" cy="646331"/>
          </a:xfrm>
          <a:prstGeom prst="rect">
            <a:avLst/>
          </a:prstGeom>
          <a:noFill/>
        </p:spPr>
        <p:txBody>
          <a:bodyPr wrap="square" rtlCol="0">
            <a:spAutoFit/>
          </a:bodyPr>
          <a:lstStyle/>
          <a:p>
            <a:r>
              <a:rPr lang="en-US" sz="3600" b="1" u="sng" smtClean="0"/>
              <a:t>General Layout</a:t>
            </a:r>
            <a:endParaRPr lang="en-US" sz="3600" b="1" u="sng" dirty="0"/>
          </a:p>
        </p:txBody>
      </p:sp>
    </p:spTree>
    <p:extLst>
      <p:ext uri="{BB962C8B-B14F-4D97-AF65-F5344CB8AC3E}">
        <p14:creationId xmlns:p14="http://schemas.microsoft.com/office/powerpoint/2010/main" val="1680066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507067"/>
          </a:xfrm>
        </p:spPr>
        <p:txBody>
          <a:bodyPr>
            <a:normAutofit/>
          </a:bodyPr>
          <a:lstStyle/>
          <a:p>
            <a:pPr lvl="0" algn="ctr"/>
            <a:r>
              <a:rPr lang="en-US" b="1" u="sng"/>
              <a:t>Lessons </a:t>
            </a:r>
            <a:r>
              <a:rPr lang="en-US" b="1" u="sng" smtClean="0"/>
              <a:t>learned </a:t>
            </a:r>
            <a:endParaRPr lang="en-US" b="1" u="sng" dirty="0"/>
          </a:p>
        </p:txBody>
      </p:sp>
      <p:sp>
        <p:nvSpPr>
          <p:cNvPr id="5" name="Content Placeholder 2"/>
          <p:cNvSpPr>
            <a:spLocks noGrp="1"/>
          </p:cNvSpPr>
          <p:nvPr>
            <p:ph idx="1"/>
          </p:nvPr>
        </p:nvSpPr>
        <p:spPr>
          <a:xfrm>
            <a:off x="0" y="1129554"/>
            <a:ext cx="12192000" cy="5728446"/>
          </a:xfrm>
        </p:spPr>
        <p:txBody>
          <a:bodyPr/>
          <a:lstStyle/>
          <a:p>
            <a:pPr lvl="1"/>
            <a:r>
              <a:rPr lang="en-US" dirty="0" smtClean="0"/>
              <a:t>What </a:t>
            </a:r>
            <a:r>
              <a:rPr lang="en-US" dirty="0"/>
              <a:t>were the root causes of any schedule delays (or other problems) and what </a:t>
            </a:r>
            <a:r>
              <a:rPr lang="en-US" dirty="0" smtClean="0"/>
              <a:t>would </a:t>
            </a:r>
            <a:r>
              <a:rPr lang="en-US" dirty="0"/>
              <a:t>have helped? </a:t>
            </a:r>
            <a:endParaRPr lang="en-US" dirty="0" smtClean="0"/>
          </a:p>
          <a:p>
            <a:pPr lvl="2"/>
            <a:r>
              <a:rPr lang="en-US" dirty="0" smtClean="0"/>
              <a:t>Technology</a:t>
            </a:r>
          </a:p>
          <a:p>
            <a:pPr lvl="3"/>
            <a:r>
              <a:rPr lang="en-US" dirty="0" smtClean="0"/>
              <a:t>Still learning the swift language and encountering issues that was not previously encountered</a:t>
            </a:r>
          </a:p>
          <a:p>
            <a:pPr lvl="2"/>
            <a:r>
              <a:rPr lang="en-US" dirty="0" smtClean="0"/>
              <a:t>Communication</a:t>
            </a:r>
          </a:p>
          <a:p>
            <a:pPr lvl="3"/>
            <a:r>
              <a:rPr lang="en-US" dirty="0" smtClean="0"/>
              <a:t>We would wait until scheduled meetings to bring up issues, instead of using communication tools like slack</a:t>
            </a:r>
            <a:endParaRPr lang="en-US" dirty="0"/>
          </a:p>
          <a:p>
            <a:pPr lvl="1"/>
            <a:r>
              <a:rPr lang="en-US" dirty="0"/>
              <a:t>What kinds of control issues caused the most problems? </a:t>
            </a:r>
            <a:endParaRPr lang="en-US" dirty="0"/>
          </a:p>
          <a:p>
            <a:pPr lvl="2"/>
            <a:r>
              <a:rPr lang="en-US" dirty="0" smtClean="0"/>
              <a:t>The Manager had a child born in the middle of the development process</a:t>
            </a:r>
          </a:p>
          <a:p>
            <a:pPr lvl="2"/>
            <a:r>
              <a:rPr lang="en-US" dirty="0" smtClean="0"/>
              <a:t>Class load at the end of the term</a:t>
            </a:r>
            <a:endParaRPr lang="en-US" dirty="0"/>
          </a:p>
          <a:p>
            <a:pPr lvl="1"/>
            <a:r>
              <a:rPr lang="en-US" dirty="0"/>
              <a:t>Which software engineering techniques proved most effective in keeping your </a:t>
            </a:r>
            <a:r>
              <a:rPr lang="en-US" dirty="0" smtClean="0"/>
              <a:t>project </a:t>
            </a:r>
            <a:r>
              <a:rPr lang="en-US" dirty="0"/>
              <a:t>under control? </a:t>
            </a:r>
            <a:endParaRPr lang="en-US" dirty="0" smtClean="0"/>
          </a:p>
          <a:p>
            <a:pPr lvl="2"/>
            <a:r>
              <a:rPr lang="en-US" dirty="0" smtClean="0"/>
              <a:t>We used the </a:t>
            </a:r>
            <a:r>
              <a:rPr lang="en-US" dirty="0" smtClean="0"/>
              <a:t>iterative </a:t>
            </a:r>
            <a:r>
              <a:rPr lang="en-US" dirty="0" smtClean="0"/>
              <a:t>process as </a:t>
            </a:r>
            <a:r>
              <a:rPr lang="en-US" dirty="0" smtClean="0"/>
              <a:t>we did for the</a:t>
            </a:r>
            <a:r>
              <a:rPr lang="en-US" dirty="0" smtClean="0"/>
              <a:t> initial project.</a:t>
            </a:r>
          </a:p>
          <a:p>
            <a:pPr lvl="2"/>
            <a:r>
              <a:rPr lang="en-US" dirty="0" smtClean="0"/>
              <a:t>We continued to have scheduled meetings and added additional meeting to keep contact with all members. (Slack, </a:t>
            </a:r>
            <a:r>
              <a:rPr lang="en-US" dirty="0" err="1" smtClean="0"/>
              <a:t>GitHub</a:t>
            </a:r>
            <a:r>
              <a:rPr lang="en-US" smtClean="0"/>
              <a:t>, Google Hangout</a:t>
            </a:r>
            <a:r>
              <a:rPr lang="en-US" dirty="0" smtClean="0"/>
              <a:t>)</a:t>
            </a:r>
            <a:endParaRPr lang="en-US" dirty="0"/>
          </a:p>
          <a:p>
            <a:pPr lvl="1"/>
            <a:r>
              <a:rPr lang="en-US" dirty="0" smtClean="0"/>
              <a:t>Class improvements</a:t>
            </a:r>
          </a:p>
          <a:p>
            <a:pPr lvl="2"/>
            <a:r>
              <a:rPr lang="en-US" dirty="0" smtClean="0"/>
              <a:t>Top Hat – It was not as much of a resource as the website resources.</a:t>
            </a:r>
          </a:p>
          <a:p>
            <a:pPr lvl="2"/>
            <a:endParaRPr lang="en-US" dirty="0"/>
          </a:p>
        </p:txBody>
      </p:sp>
    </p:spTree>
    <p:extLst>
      <p:ext uri="{BB962C8B-B14F-4D97-AF65-F5344CB8AC3E}">
        <p14:creationId xmlns:p14="http://schemas.microsoft.com/office/powerpoint/2010/main" val="445002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Question/Comments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830" y="1359565"/>
            <a:ext cx="5014339" cy="5014339"/>
          </a:xfrm>
        </p:spPr>
      </p:pic>
    </p:spTree>
    <p:extLst>
      <p:ext uri="{BB962C8B-B14F-4D97-AF65-F5344CB8AC3E}">
        <p14:creationId xmlns:p14="http://schemas.microsoft.com/office/powerpoint/2010/main" val="339747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13593"/>
            <a:ext cx="12191999" cy="5262979"/>
          </a:xfrm>
          <a:prstGeom prst="rect">
            <a:avLst/>
          </a:prstGeom>
        </p:spPr>
        <p:txBody>
          <a:bodyPr wrap="square">
            <a:spAutoFit/>
          </a:bodyPr>
          <a:lstStyle/>
          <a:p>
            <a:pPr marL="800100" lvl="1" indent="-342900">
              <a:buFont typeface="Arial" charset="0"/>
              <a:buChar char="•"/>
            </a:pPr>
            <a:r>
              <a:rPr lang="en-US" sz="3200" dirty="0"/>
              <a:t>Veteran suicide rate in the United States is currently 22 Veterans a day.</a:t>
            </a:r>
          </a:p>
          <a:p>
            <a:pPr marL="1257300" lvl="2" indent="-342900">
              <a:buFont typeface="Arial" charset="0"/>
              <a:buChar char="•"/>
            </a:pPr>
            <a:r>
              <a:rPr lang="en-US" sz="2800" i="1" dirty="0"/>
              <a:t>Suicide Prevention Among Veterans (RL34471)</a:t>
            </a:r>
            <a:r>
              <a:rPr lang="en-US" sz="2800" dirty="0"/>
              <a:t>. (</a:t>
            </a:r>
            <a:r>
              <a:rPr lang="en-US" sz="2800" dirty="0" err="1"/>
              <a:t>n.d.</a:t>
            </a:r>
            <a:r>
              <a:rPr lang="en-US" sz="2800" dirty="0"/>
              <a:t>).</a:t>
            </a:r>
          </a:p>
          <a:p>
            <a:pPr marL="800100" lvl="1" indent="-342900">
              <a:buFont typeface="Arial" charset="0"/>
              <a:buChar char="•"/>
            </a:pPr>
            <a:r>
              <a:rPr lang="en-US" sz="3200" dirty="0"/>
              <a:t>Veteran’s are 50% more likely to commit suicide then their counterpart still on active duty.</a:t>
            </a:r>
          </a:p>
          <a:p>
            <a:pPr marL="800100" lvl="1" indent="-342900">
              <a:buFont typeface="Arial" charset="0"/>
              <a:buChar char="•"/>
            </a:pPr>
            <a:r>
              <a:rPr lang="en-US" sz="3200" dirty="0"/>
              <a:t>We started with giving Veterans a tool that could help bridge the divide to getting help.</a:t>
            </a:r>
          </a:p>
          <a:p>
            <a:pPr marL="800100" lvl="1" indent="-342900">
              <a:buFont typeface="Arial" charset="0"/>
              <a:buChar char="•"/>
            </a:pPr>
            <a:r>
              <a:rPr lang="en-US" sz="3200" dirty="0"/>
              <a:t>The application needs to simple and effective to get the Veteran help in the time of need.</a:t>
            </a:r>
          </a:p>
          <a:p>
            <a:pPr marL="1257300" lvl="2" indent="-342900">
              <a:buFont typeface="Arial" charset="0"/>
              <a:buChar char="•"/>
            </a:pPr>
            <a:r>
              <a:rPr lang="en-US" sz="2800" dirty="0"/>
              <a:t>Majority of veterans are above the age of 50 and not technical savvy </a:t>
            </a:r>
          </a:p>
          <a:p>
            <a:pPr marL="285750" indent="-285750">
              <a:buFont typeface="Arial" charset="0"/>
              <a:buChar char="•"/>
            </a:pPr>
            <a:endParaRPr lang="en-US" sz="2400" dirty="0">
              <a:latin typeface="Calibri" charset="0"/>
              <a:ea typeface="Calibri" charset="0"/>
              <a:cs typeface="Times New Roman" charset="0"/>
            </a:endParaRPr>
          </a:p>
        </p:txBody>
      </p:sp>
      <p:sp>
        <p:nvSpPr>
          <p:cNvPr id="3" name="TextBox 2"/>
          <p:cNvSpPr txBox="1"/>
          <p:nvPr/>
        </p:nvSpPr>
        <p:spPr>
          <a:xfrm>
            <a:off x="0" y="263221"/>
            <a:ext cx="12191999" cy="646331"/>
          </a:xfrm>
          <a:prstGeom prst="rect">
            <a:avLst/>
          </a:prstGeom>
          <a:noFill/>
        </p:spPr>
        <p:txBody>
          <a:bodyPr wrap="square" rtlCol="0">
            <a:spAutoFit/>
          </a:bodyPr>
          <a:lstStyle/>
          <a:p>
            <a:pPr algn="ctr"/>
            <a:r>
              <a:rPr lang="en-US" sz="3600" b="1" u="sng" dirty="0" smtClean="0"/>
              <a:t>Project </a:t>
            </a:r>
            <a:r>
              <a:rPr lang="en-US" sz="3600" b="1" u="sng" dirty="0" smtClean="0"/>
              <a:t>Background</a:t>
            </a:r>
          </a:p>
        </p:txBody>
      </p:sp>
    </p:spTree>
    <p:extLst>
      <p:ext uri="{BB962C8B-B14F-4D97-AF65-F5344CB8AC3E}">
        <p14:creationId xmlns:p14="http://schemas.microsoft.com/office/powerpoint/2010/main" val="1063973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6176" y="986699"/>
            <a:ext cx="11349318" cy="4524315"/>
          </a:xfrm>
          <a:prstGeom prst="rect">
            <a:avLst/>
          </a:prstGeom>
        </p:spPr>
        <p:txBody>
          <a:bodyPr wrap="square">
            <a:spAutoFit/>
          </a:bodyPr>
          <a:lstStyle/>
          <a:p>
            <a:r>
              <a:rPr lang="en-US" sz="2400" dirty="0" smtClean="0">
                <a:solidFill>
                  <a:srgbClr val="192531"/>
                </a:solidFill>
                <a:latin typeface="Helvetica Neue" charset="0"/>
                <a:ea typeface="Calibri" charset="0"/>
                <a:cs typeface="Helvetica Neue" charset="0"/>
              </a:rPr>
              <a:t>The </a:t>
            </a:r>
            <a:r>
              <a:rPr lang="en-US" sz="2400" dirty="0">
                <a:solidFill>
                  <a:srgbClr val="192531"/>
                </a:solidFill>
                <a:latin typeface="Helvetica Neue" charset="0"/>
                <a:ea typeface="Calibri" charset="0"/>
                <a:cs typeface="Helvetica Neue" charset="0"/>
              </a:rPr>
              <a:t>program will be a mobile application(app).  The primary user of the app will be Veterans (Vets).  The app is designed to help Vets in a time of crisis, needing information or just looking for events to positively impact moral.  The app will attempt to assist the user with a color tier system to the needs of the user.  </a:t>
            </a:r>
            <a:endParaRPr lang="en-US" sz="2400" dirty="0">
              <a:latin typeface="Calibri" charset="0"/>
              <a:ea typeface="Calibri" charset="0"/>
              <a:cs typeface="Times New Roman" charset="0"/>
            </a:endParaRPr>
          </a:p>
          <a:p>
            <a:r>
              <a:rPr lang="en-US" sz="2400" dirty="0">
                <a:solidFill>
                  <a:srgbClr val="192531"/>
                </a:solidFill>
                <a:latin typeface="Helvetica Neue" charset="0"/>
                <a:ea typeface="Calibri" charset="0"/>
                <a:cs typeface="Helvetica Neue" charset="0"/>
              </a:rPr>
              <a:t> </a:t>
            </a:r>
            <a:endParaRPr lang="en-US" sz="2400" dirty="0">
              <a:latin typeface="Calibri" charset="0"/>
              <a:ea typeface="Calibri" charset="0"/>
              <a:cs typeface="Times New Roman" charset="0"/>
            </a:endParaRPr>
          </a:p>
          <a:p>
            <a:r>
              <a:rPr lang="en-US" sz="2400" dirty="0">
                <a:solidFill>
                  <a:srgbClr val="192531"/>
                </a:solidFill>
                <a:latin typeface="Helvetica Neue" charset="0"/>
                <a:ea typeface="Calibri" charset="0"/>
                <a:cs typeface="Helvetica Neue" charset="0"/>
              </a:rPr>
              <a:t>The red tier will be immediate needs like calling a crisis line, 911 or local therapist or contact.  Yellow tier will be looking for Veteran Administration facilities, comparing to the user’s location.  The green tier will look for veteran events that is based in positive moral boosting.  It will sort events by date within a certain distance.  </a:t>
            </a:r>
            <a:endParaRPr lang="en-US" sz="2400" dirty="0">
              <a:latin typeface="Calibri" charset="0"/>
              <a:ea typeface="Calibri" charset="0"/>
              <a:cs typeface="Times New Roman" charset="0"/>
            </a:endParaRPr>
          </a:p>
          <a:p>
            <a:r>
              <a:rPr lang="en-US" sz="2400" dirty="0">
                <a:solidFill>
                  <a:srgbClr val="192531"/>
                </a:solidFill>
                <a:latin typeface="Helvetica Neue" charset="0"/>
                <a:ea typeface="Calibri" charset="0"/>
                <a:cs typeface="Helvetica Neue" charset="0"/>
              </a:rPr>
              <a:t> </a:t>
            </a:r>
            <a:endParaRPr lang="en-US" sz="2400" dirty="0">
              <a:latin typeface="Calibri" charset="0"/>
              <a:ea typeface="Calibri" charset="0"/>
              <a:cs typeface="Times New Roman" charset="0"/>
            </a:endParaRPr>
          </a:p>
          <a:p>
            <a:r>
              <a:rPr lang="en-US" sz="2400" dirty="0">
                <a:solidFill>
                  <a:srgbClr val="192531"/>
                </a:solidFill>
                <a:latin typeface="Helvetica Neue" charset="0"/>
                <a:ea typeface="Calibri" charset="0"/>
                <a:cs typeface="Helvetica Neue" charset="0"/>
              </a:rPr>
              <a:t>Everything should be in a simple layout and easy button </a:t>
            </a:r>
            <a:r>
              <a:rPr lang="en-US" sz="2400" dirty="0" smtClean="0">
                <a:solidFill>
                  <a:srgbClr val="192531"/>
                </a:solidFill>
                <a:latin typeface="Helvetica Neue" charset="0"/>
                <a:ea typeface="Calibri" charset="0"/>
                <a:cs typeface="Helvetica Neue" charset="0"/>
              </a:rPr>
              <a:t>pushing operations.</a:t>
            </a:r>
            <a:endParaRPr lang="en-US" sz="2400" dirty="0">
              <a:latin typeface="Calibri" charset="0"/>
              <a:ea typeface="Calibri" charset="0"/>
              <a:cs typeface="Times New Roman" charset="0"/>
            </a:endParaRPr>
          </a:p>
        </p:txBody>
      </p:sp>
      <p:sp>
        <p:nvSpPr>
          <p:cNvPr id="3" name="TextBox 2"/>
          <p:cNvSpPr txBox="1"/>
          <p:nvPr/>
        </p:nvSpPr>
        <p:spPr>
          <a:xfrm>
            <a:off x="0" y="263221"/>
            <a:ext cx="12191999" cy="646331"/>
          </a:xfrm>
          <a:prstGeom prst="rect">
            <a:avLst/>
          </a:prstGeom>
          <a:noFill/>
        </p:spPr>
        <p:txBody>
          <a:bodyPr wrap="square" rtlCol="0">
            <a:spAutoFit/>
          </a:bodyPr>
          <a:lstStyle/>
          <a:p>
            <a:pPr algn="ctr"/>
            <a:r>
              <a:rPr lang="en-US" sz="3600" b="1" u="sng" dirty="0" smtClean="0"/>
              <a:t>Project Mission </a:t>
            </a:r>
            <a:r>
              <a:rPr lang="en-US" sz="3600" b="1" u="sng" dirty="0"/>
              <a:t>S</a:t>
            </a:r>
            <a:r>
              <a:rPr lang="en-US" sz="3600" b="1" u="sng" dirty="0" smtClean="0"/>
              <a:t>tatement</a:t>
            </a:r>
            <a:endParaRPr lang="en-US" sz="3600" b="1" u="sng" dirty="0"/>
          </a:p>
        </p:txBody>
      </p:sp>
    </p:spTree>
    <p:extLst>
      <p:ext uri="{BB962C8B-B14F-4D97-AF65-F5344CB8AC3E}">
        <p14:creationId xmlns:p14="http://schemas.microsoft.com/office/powerpoint/2010/main" val="1737736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290612" cy="1325563"/>
          </a:xfrm>
        </p:spPr>
        <p:txBody>
          <a:bodyPr/>
          <a:lstStyle/>
          <a:p>
            <a:pPr lvl="0" algn="ctr"/>
            <a:r>
              <a:rPr lang="en-US" b="1" u="sng" dirty="0"/>
              <a:t>Status against project plan </a:t>
            </a:r>
          </a:p>
        </p:txBody>
      </p:sp>
      <p:sp>
        <p:nvSpPr>
          <p:cNvPr id="7" name="Content Placeholder 2"/>
          <p:cNvSpPr>
            <a:spLocks noGrp="1"/>
          </p:cNvSpPr>
          <p:nvPr>
            <p:ph idx="1"/>
          </p:nvPr>
        </p:nvSpPr>
        <p:spPr>
          <a:xfrm>
            <a:off x="0" y="1121457"/>
            <a:ext cx="12192000" cy="5857566"/>
          </a:xfrm>
        </p:spPr>
        <p:txBody>
          <a:bodyPr>
            <a:normAutofit/>
          </a:bodyPr>
          <a:lstStyle/>
          <a:p>
            <a:pPr lvl="1"/>
            <a:r>
              <a:rPr lang="en-US" sz="4000" dirty="0"/>
              <a:t>Status against project plan </a:t>
            </a:r>
            <a:endParaRPr lang="en-US" sz="4000" dirty="0" smtClean="0"/>
          </a:p>
          <a:p>
            <a:pPr lvl="2"/>
            <a:r>
              <a:rPr lang="en-US" sz="3600" dirty="0" smtClean="0"/>
              <a:t>Plan:</a:t>
            </a:r>
          </a:p>
          <a:p>
            <a:pPr lvl="3"/>
            <a:r>
              <a:rPr lang="en-US" sz="3200" dirty="0" smtClean="0"/>
              <a:t>L0 – Feb 12, 2016</a:t>
            </a:r>
          </a:p>
          <a:p>
            <a:pPr lvl="4"/>
            <a:r>
              <a:rPr lang="en-US" sz="3200" dirty="0" smtClean="0"/>
              <a:t>Finished on Feb 12, 2016 (</a:t>
            </a:r>
            <a:r>
              <a:rPr lang="en-US" sz="3200" dirty="0" smtClean="0">
                <a:solidFill>
                  <a:schemeClr val="accent6"/>
                </a:solidFill>
              </a:rPr>
              <a:t>On Time</a:t>
            </a:r>
            <a:r>
              <a:rPr lang="en-US" sz="3200" dirty="0" smtClean="0"/>
              <a:t>)</a:t>
            </a:r>
          </a:p>
          <a:p>
            <a:pPr lvl="3"/>
            <a:r>
              <a:rPr lang="en-US" sz="3200" dirty="0" smtClean="0"/>
              <a:t>L1 – Feb 16, 2016</a:t>
            </a:r>
          </a:p>
          <a:p>
            <a:pPr lvl="4"/>
            <a:r>
              <a:rPr lang="en-US" sz="3200" dirty="0" smtClean="0"/>
              <a:t>Finished on March 8, 2016 (</a:t>
            </a:r>
            <a:r>
              <a:rPr lang="en-US" sz="3200" dirty="0" smtClean="0">
                <a:solidFill>
                  <a:srgbClr val="FFFF00"/>
                </a:solidFill>
              </a:rPr>
              <a:t>Delayed</a:t>
            </a:r>
            <a:r>
              <a:rPr lang="en-US" sz="3200" dirty="0" smtClean="0"/>
              <a:t>)</a:t>
            </a:r>
          </a:p>
          <a:p>
            <a:pPr lvl="3"/>
            <a:r>
              <a:rPr lang="en-US" sz="3200" dirty="0" smtClean="0"/>
              <a:t>L2 – Feb 19, 2016</a:t>
            </a:r>
          </a:p>
          <a:p>
            <a:pPr lvl="4"/>
            <a:r>
              <a:rPr lang="en-US" sz="3200" dirty="0" smtClean="0">
                <a:solidFill>
                  <a:srgbClr val="FF0000"/>
                </a:solidFill>
              </a:rPr>
              <a:t>Not finished</a:t>
            </a:r>
            <a:endParaRPr lang="en-US" sz="3200" dirty="0" smtClean="0">
              <a:solidFill>
                <a:srgbClr val="FF0000"/>
              </a:solidFill>
            </a:endParaRPr>
          </a:p>
          <a:p>
            <a:pPr lvl="3"/>
            <a:r>
              <a:rPr lang="en-US" sz="3200" dirty="0" smtClean="0"/>
              <a:t>L3 – TBD </a:t>
            </a:r>
          </a:p>
          <a:p>
            <a:pPr lvl="4"/>
            <a:r>
              <a:rPr lang="en-US" sz="3200" dirty="0" smtClean="0">
                <a:solidFill>
                  <a:srgbClr val="FF0000"/>
                </a:solidFill>
              </a:rPr>
              <a:t>Not Finished</a:t>
            </a:r>
            <a:endParaRPr lang="en-US" sz="3200" dirty="0">
              <a:solidFill>
                <a:srgbClr val="FF0000"/>
              </a:solidFill>
            </a:endParaRPr>
          </a:p>
        </p:txBody>
      </p:sp>
    </p:spTree>
    <p:extLst>
      <p:ext uri="{BB962C8B-B14F-4D97-AF65-F5344CB8AC3E}">
        <p14:creationId xmlns:p14="http://schemas.microsoft.com/office/powerpoint/2010/main" val="1186776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41756" y="231480"/>
            <a:ext cx="3017520" cy="6400800"/>
            <a:chOff x="1901415" y="244927"/>
            <a:chExt cx="3017520" cy="6400800"/>
          </a:xfrm>
        </p:grpSpPr>
        <p:pic>
          <p:nvPicPr>
            <p:cNvPr id="11" name="Picture 10"/>
            <p:cNvPicPr>
              <a:picLocks noChangeAspect="1"/>
            </p:cNvPicPr>
            <p:nvPr/>
          </p:nvPicPr>
          <p:blipFill rotWithShape="1">
            <a:blip r:embed="rId2">
              <a:alphaModFix/>
              <a:extLst>
                <a:ext uri="{28A0092B-C50C-407E-A947-70E740481C1C}">
                  <a14:useLocalDpi xmlns:a14="http://schemas.microsoft.com/office/drawing/2010/main" val="0"/>
                </a:ext>
              </a:extLst>
            </a:blip>
            <a:srcRect l="28416" t="3360" r="27587" b="3305"/>
            <a:stretch/>
          </p:blipFill>
          <p:spPr>
            <a:xfrm>
              <a:off x="1901415" y="244927"/>
              <a:ext cx="3017520" cy="6400800"/>
            </a:xfrm>
            <a:prstGeom prst="rect">
              <a:avLst/>
            </a:prstGeom>
          </p:spPr>
        </p:pic>
        <p:sp>
          <p:nvSpPr>
            <p:cNvPr id="14" name="Rounded Rectangle 13"/>
            <p:cNvSpPr/>
            <p:nvPr/>
          </p:nvSpPr>
          <p:spPr>
            <a:xfrm>
              <a:off x="2251617" y="1465965"/>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Emergency</a:t>
              </a:r>
              <a:endParaRPr lang="en-US" sz="3200" dirty="0">
                <a:solidFill>
                  <a:schemeClr val="tx1"/>
                </a:solidFill>
              </a:endParaRPr>
            </a:p>
          </p:txBody>
        </p:sp>
        <p:sp>
          <p:nvSpPr>
            <p:cNvPr id="15" name="Rounded Rectangle 14"/>
            <p:cNvSpPr/>
            <p:nvPr/>
          </p:nvSpPr>
          <p:spPr>
            <a:xfrm>
              <a:off x="2251617" y="2908953"/>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Resource</a:t>
              </a:r>
              <a:endParaRPr lang="en-US" sz="3200" dirty="0">
                <a:solidFill>
                  <a:schemeClr val="tx1"/>
                </a:solidFill>
              </a:endParaRPr>
            </a:p>
          </p:txBody>
        </p:sp>
        <p:sp>
          <p:nvSpPr>
            <p:cNvPr id="17" name="Rounded Rectangle 16"/>
            <p:cNvSpPr/>
            <p:nvPr/>
          </p:nvSpPr>
          <p:spPr>
            <a:xfrm>
              <a:off x="2251617" y="4434811"/>
              <a:ext cx="2286000" cy="9813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Support</a:t>
              </a:r>
              <a:endParaRPr lang="en-US" sz="3200" dirty="0">
                <a:solidFill>
                  <a:schemeClr val="tx1"/>
                </a:solidFill>
              </a:endParaRPr>
            </a:p>
          </p:txBody>
        </p:sp>
      </p:grpSp>
      <p:sp>
        <p:nvSpPr>
          <p:cNvPr id="8" name="TextBox 7"/>
          <p:cNvSpPr txBox="1"/>
          <p:nvPr/>
        </p:nvSpPr>
        <p:spPr>
          <a:xfrm>
            <a:off x="6016083" y="1676363"/>
            <a:ext cx="6255834" cy="523220"/>
          </a:xfrm>
          <a:prstGeom prst="rect">
            <a:avLst/>
          </a:prstGeom>
          <a:noFill/>
        </p:spPr>
        <p:txBody>
          <a:bodyPr wrap="square" rtlCol="0">
            <a:spAutoFit/>
          </a:bodyPr>
          <a:lstStyle/>
          <a:p>
            <a:r>
              <a:rPr lang="en-US" sz="2800" dirty="0" smtClean="0"/>
              <a:t>Red: Looking for immediate help</a:t>
            </a:r>
            <a:endParaRPr lang="en-US" sz="2800" dirty="0"/>
          </a:p>
        </p:txBody>
      </p:sp>
      <p:sp>
        <p:nvSpPr>
          <p:cNvPr id="9" name="TextBox 8"/>
          <p:cNvSpPr txBox="1"/>
          <p:nvPr/>
        </p:nvSpPr>
        <p:spPr>
          <a:xfrm>
            <a:off x="6016083" y="3107131"/>
            <a:ext cx="6255834" cy="523220"/>
          </a:xfrm>
          <a:prstGeom prst="rect">
            <a:avLst/>
          </a:prstGeom>
          <a:noFill/>
        </p:spPr>
        <p:txBody>
          <a:bodyPr wrap="square" rtlCol="0">
            <a:spAutoFit/>
          </a:bodyPr>
          <a:lstStyle/>
          <a:p>
            <a:r>
              <a:rPr lang="en-US" sz="2800" dirty="0" smtClean="0"/>
              <a:t>Yellow: Looking for resource for a need</a:t>
            </a:r>
            <a:endParaRPr lang="en-US" sz="2800" dirty="0"/>
          </a:p>
        </p:txBody>
      </p:sp>
      <p:sp>
        <p:nvSpPr>
          <p:cNvPr id="10" name="TextBox 9"/>
          <p:cNvSpPr txBox="1"/>
          <p:nvPr/>
        </p:nvSpPr>
        <p:spPr>
          <a:xfrm>
            <a:off x="6016083" y="4645475"/>
            <a:ext cx="6255834" cy="523220"/>
          </a:xfrm>
          <a:prstGeom prst="rect">
            <a:avLst/>
          </a:prstGeom>
          <a:noFill/>
        </p:spPr>
        <p:txBody>
          <a:bodyPr wrap="square" rtlCol="0">
            <a:spAutoFit/>
          </a:bodyPr>
          <a:lstStyle/>
          <a:p>
            <a:r>
              <a:rPr lang="en-US" sz="2800" dirty="0" smtClean="0"/>
              <a:t>Green: Looking </a:t>
            </a:r>
            <a:r>
              <a:rPr lang="en-US" sz="2800" smtClean="0"/>
              <a:t>for moral / social support</a:t>
            </a:r>
            <a:endParaRPr lang="en-US" sz="2800" dirty="0"/>
          </a:p>
        </p:txBody>
      </p:sp>
      <p:cxnSp>
        <p:nvCxnSpPr>
          <p:cNvPr id="12" name="Straight Arrow Connector 11"/>
          <p:cNvCxnSpPr>
            <a:endCxn id="8" idx="1"/>
          </p:cNvCxnSpPr>
          <p:nvPr/>
        </p:nvCxnSpPr>
        <p:spPr>
          <a:xfrm flipV="1">
            <a:off x="4577958" y="1937973"/>
            <a:ext cx="1438125" cy="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3"/>
            <a:endCxn id="9" idx="1"/>
          </p:cNvCxnSpPr>
          <p:nvPr/>
        </p:nvCxnSpPr>
        <p:spPr>
          <a:xfrm flipV="1">
            <a:off x="4577958" y="3368741"/>
            <a:ext cx="1438125" cy="1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3"/>
            <a:endCxn id="10" idx="1"/>
          </p:cNvCxnSpPr>
          <p:nvPr/>
        </p:nvCxnSpPr>
        <p:spPr>
          <a:xfrm flipV="1">
            <a:off x="4577958" y="4907085"/>
            <a:ext cx="1438125" cy="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87861" y="182539"/>
            <a:ext cx="2314222" cy="646331"/>
          </a:xfrm>
          <a:prstGeom prst="rect">
            <a:avLst/>
          </a:prstGeom>
          <a:noFill/>
        </p:spPr>
        <p:txBody>
          <a:bodyPr wrap="square" rtlCol="0">
            <a:spAutoFit/>
          </a:bodyPr>
          <a:lstStyle/>
          <a:p>
            <a:r>
              <a:rPr lang="en-US" sz="3600" b="1" u="sng" smtClean="0"/>
              <a:t>Main Page</a:t>
            </a:r>
            <a:endParaRPr lang="en-US" sz="3600" b="1" u="sng" dirty="0"/>
          </a:p>
        </p:txBody>
      </p:sp>
    </p:spTree>
    <p:extLst>
      <p:ext uri="{BB962C8B-B14F-4D97-AF65-F5344CB8AC3E}">
        <p14:creationId xmlns:p14="http://schemas.microsoft.com/office/powerpoint/2010/main" val="66938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alphaModFix/>
            <a:extLst>
              <a:ext uri="{28A0092B-C50C-407E-A947-70E740481C1C}">
                <a14:useLocalDpi xmlns:a14="http://schemas.microsoft.com/office/drawing/2010/main" val="0"/>
              </a:ext>
            </a:extLst>
          </a:blip>
          <a:srcRect l="28009" t="3998" r="27994" b="4000"/>
          <a:stretch/>
        </p:blipFill>
        <p:spPr>
          <a:xfrm>
            <a:off x="1920240" y="274320"/>
            <a:ext cx="3017520" cy="6309360"/>
          </a:xfrm>
          <a:prstGeom prst="rect">
            <a:avLst/>
          </a:prstGeom>
        </p:spPr>
      </p:pic>
      <p:sp>
        <p:nvSpPr>
          <p:cNvPr id="5" name="Rounded Rectangle 4"/>
          <p:cNvSpPr/>
          <p:nvPr/>
        </p:nvSpPr>
        <p:spPr>
          <a:xfrm>
            <a:off x="2286000" y="1460810"/>
            <a:ext cx="2286000" cy="981307"/>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2286000" y="4454630"/>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2" y="2909366"/>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56661" y="1488010"/>
            <a:ext cx="6255834" cy="954107"/>
          </a:xfrm>
          <a:prstGeom prst="rect">
            <a:avLst/>
          </a:prstGeom>
          <a:noFill/>
        </p:spPr>
        <p:txBody>
          <a:bodyPr wrap="square" rtlCol="0">
            <a:spAutoFit/>
          </a:bodyPr>
          <a:lstStyle/>
          <a:p>
            <a:r>
              <a:rPr lang="en-US" sz="2800" dirty="0" smtClean="0"/>
              <a:t>1: Press auto dials to a 1800 national crisis line</a:t>
            </a:r>
            <a:endParaRPr lang="en-US" sz="2800" dirty="0"/>
          </a:p>
        </p:txBody>
      </p:sp>
      <p:sp>
        <p:nvSpPr>
          <p:cNvPr id="9" name="TextBox 8"/>
          <p:cNvSpPr txBox="1"/>
          <p:nvPr/>
        </p:nvSpPr>
        <p:spPr>
          <a:xfrm>
            <a:off x="5856661" y="4430940"/>
            <a:ext cx="6255834" cy="954107"/>
          </a:xfrm>
          <a:prstGeom prst="rect">
            <a:avLst/>
          </a:prstGeom>
          <a:noFill/>
        </p:spPr>
        <p:txBody>
          <a:bodyPr wrap="square" rtlCol="0">
            <a:spAutoFit/>
          </a:bodyPr>
          <a:lstStyle/>
          <a:p>
            <a:r>
              <a:rPr lang="en-US" sz="2800" dirty="0"/>
              <a:t>3</a:t>
            </a:r>
            <a:r>
              <a:rPr lang="en-US" sz="2800" dirty="0" smtClean="0"/>
              <a:t>: Press and auto dials to ‘911’ for an emergency</a:t>
            </a:r>
            <a:endParaRPr lang="en-US" sz="2800" dirty="0"/>
          </a:p>
        </p:txBody>
      </p:sp>
      <p:sp>
        <p:nvSpPr>
          <p:cNvPr id="10" name="TextBox 9"/>
          <p:cNvSpPr txBox="1"/>
          <p:nvPr/>
        </p:nvSpPr>
        <p:spPr>
          <a:xfrm>
            <a:off x="5856661" y="3138409"/>
            <a:ext cx="6255834" cy="523220"/>
          </a:xfrm>
          <a:prstGeom prst="rect">
            <a:avLst/>
          </a:prstGeom>
          <a:noFill/>
        </p:spPr>
        <p:txBody>
          <a:bodyPr wrap="square" rtlCol="0">
            <a:spAutoFit/>
          </a:bodyPr>
          <a:lstStyle/>
          <a:p>
            <a:r>
              <a:rPr lang="en-US" sz="2800" dirty="0"/>
              <a:t>2</a:t>
            </a:r>
            <a:r>
              <a:rPr lang="en-US" sz="2800" dirty="0" smtClean="0"/>
              <a:t>: Auto dials to therapist or fellow Vet</a:t>
            </a:r>
            <a:endParaRPr lang="en-US" sz="2800" dirty="0"/>
          </a:p>
        </p:txBody>
      </p:sp>
      <p:cxnSp>
        <p:nvCxnSpPr>
          <p:cNvPr id="12" name="Straight Arrow Connector 11"/>
          <p:cNvCxnSpPr>
            <a:stCxn id="5" idx="3"/>
            <a:endCxn id="8" idx="1"/>
          </p:cNvCxnSpPr>
          <p:nvPr/>
        </p:nvCxnSpPr>
        <p:spPr>
          <a:xfrm>
            <a:off x="4572000" y="1951464"/>
            <a:ext cx="1284661" cy="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3"/>
            <a:endCxn id="9" idx="1"/>
          </p:cNvCxnSpPr>
          <p:nvPr/>
        </p:nvCxnSpPr>
        <p:spPr>
          <a:xfrm>
            <a:off x="4572000" y="4907994"/>
            <a:ext cx="1284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flipV="1">
            <a:off x="4572002" y="3400019"/>
            <a:ext cx="12846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87861" y="182539"/>
            <a:ext cx="2314222" cy="646331"/>
          </a:xfrm>
          <a:prstGeom prst="rect">
            <a:avLst/>
          </a:prstGeom>
          <a:noFill/>
        </p:spPr>
        <p:txBody>
          <a:bodyPr wrap="square" rtlCol="0">
            <a:spAutoFit/>
          </a:bodyPr>
          <a:lstStyle/>
          <a:p>
            <a:r>
              <a:rPr lang="en-US" sz="3600" b="1" u="sng" dirty="0" smtClean="0"/>
              <a:t>Red Page</a:t>
            </a:r>
            <a:endParaRPr lang="en-US" sz="3600" b="1" u="sng" dirty="0"/>
          </a:p>
        </p:txBody>
      </p:sp>
      <p:sp>
        <p:nvSpPr>
          <p:cNvPr id="2" name="TextBox 1"/>
          <p:cNvSpPr txBox="1"/>
          <p:nvPr/>
        </p:nvSpPr>
        <p:spPr>
          <a:xfrm>
            <a:off x="2286000" y="1562411"/>
            <a:ext cx="2286000" cy="707886"/>
          </a:xfrm>
          <a:prstGeom prst="rect">
            <a:avLst/>
          </a:prstGeom>
          <a:noFill/>
        </p:spPr>
        <p:txBody>
          <a:bodyPr wrap="square" rtlCol="0">
            <a:spAutoFit/>
          </a:bodyPr>
          <a:lstStyle/>
          <a:p>
            <a:pPr algn="ctr"/>
            <a:r>
              <a:rPr lang="en-US" sz="4000" smtClean="0"/>
              <a:t>Crisis Line</a:t>
            </a:r>
            <a:endParaRPr lang="en-US" sz="4000"/>
          </a:p>
        </p:txBody>
      </p:sp>
      <p:sp>
        <p:nvSpPr>
          <p:cNvPr id="14" name="TextBox 13"/>
          <p:cNvSpPr txBox="1"/>
          <p:nvPr/>
        </p:nvSpPr>
        <p:spPr>
          <a:xfrm>
            <a:off x="2286000" y="4554051"/>
            <a:ext cx="2286000" cy="707886"/>
          </a:xfrm>
          <a:prstGeom prst="rect">
            <a:avLst/>
          </a:prstGeom>
          <a:noFill/>
        </p:spPr>
        <p:txBody>
          <a:bodyPr wrap="square" rtlCol="0">
            <a:spAutoFit/>
          </a:bodyPr>
          <a:lstStyle/>
          <a:p>
            <a:pPr algn="ctr"/>
            <a:r>
              <a:rPr lang="en-US" sz="4000" dirty="0" smtClean="0"/>
              <a:t>911</a:t>
            </a:r>
            <a:endParaRPr lang="en-US" sz="4000" dirty="0"/>
          </a:p>
        </p:txBody>
      </p:sp>
      <p:sp>
        <p:nvSpPr>
          <p:cNvPr id="15" name="TextBox 14"/>
          <p:cNvSpPr txBox="1"/>
          <p:nvPr/>
        </p:nvSpPr>
        <p:spPr>
          <a:xfrm>
            <a:off x="2286002" y="3037301"/>
            <a:ext cx="2286000" cy="707886"/>
          </a:xfrm>
          <a:prstGeom prst="rect">
            <a:avLst/>
          </a:prstGeom>
          <a:noFill/>
        </p:spPr>
        <p:txBody>
          <a:bodyPr wrap="square" rtlCol="0">
            <a:spAutoFit/>
          </a:bodyPr>
          <a:lstStyle/>
          <a:p>
            <a:pPr algn="ctr"/>
            <a:r>
              <a:rPr lang="en-US" sz="4000" dirty="0" smtClean="0"/>
              <a:t>Call Bob</a:t>
            </a:r>
            <a:endParaRPr lang="en-US" sz="4000" dirty="0"/>
          </a:p>
        </p:txBody>
      </p:sp>
    </p:spTree>
    <p:extLst>
      <p:ext uri="{BB962C8B-B14F-4D97-AF65-F5344CB8AC3E}">
        <p14:creationId xmlns:p14="http://schemas.microsoft.com/office/powerpoint/2010/main" val="1182278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008" t="3998" r="27991" b="4000"/>
          <a:stretch/>
        </p:blipFill>
        <p:spPr>
          <a:xfrm>
            <a:off x="1920240" y="274320"/>
            <a:ext cx="3017520" cy="6309360"/>
          </a:xfrm>
          <a:prstGeom prst="rect">
            <a:avLst/>
          </a:prstGeom>
        </p:spPr>
      </p:pic>
      <p:grpSp>
        <p:nvGrpSpPr>
          <p:cNvPr id="3" name="Group 2"/>
          <p:cNvGrpSpPr/>
          <p:nvPr/>
        </p:nvGrpSpPr>
        <p:grpSpPr>
          <a:xfrm>
            <a:off x="3402957" y="1252461"/>
            <a:ext cx="1169043" cy="407578"/>
            <a:chOff x="2286000" y="1460810"/>
            <a:chExt cx="2286000" cy="1082744"/>
          </a:xfrm>
        </p:grpSpPr>
        <p:sp>
          <p:nvSpPr>
            <p:cNvPr id="5" name="Rounded Rectangle 4"/>
            <p:cNvSpPr/>
            <p:nvPr/>
          </p:nvSpPr>
          <p:spPr>
            <a:xfrm>
              <a:off x="2286000" y="1460810"/>
              <a:ext cx="2286000" cy="981307"/>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2" name="TextBox 1"/>
            <p:cNvSpPr txBox="1"/>
            <p:nvPr/>
          </p:nvSpPr>
          <p:spPr>
            <a:xfrm>
              <a:off x="2286000" y="1562412"/>
              <a:ext cx="2286000" cy="981142"/>
            </a:xfrm>
            <a:prstGeom prst="rect">
              <a:avLst/>
            </a:prstGeom>
            <a:noFill/>
          </p:spPr>
          <p:txBody>
            <a:bodyPr wrap="square" rtlCol="0">
              <a:normAutofit fontScale="62500" lnSpcReduction="20000"/>
            </a:bodyPr>
            <a:lstStyle/>
            <a:p>
              <a:pPr algn="ctr"/>
              <a:r>
                <a:rPr lang="en-US" dirty="0" smtClean="0"/>
                <a:t>Clinics phone #</a:t>
              </a:r>
              <a:endParaRPr lang="en-US" dirty="0"/>
            </a:p>
          </p:txBody>
        </p:sp>
      </p:grpSp>
      <p:grpSp>
        <p:nvGrpSpPr>
          <p:cNvPr id="17" name="Group 16"/>
          <p:cNvGrpSpPr/>
          <p:nvPr/>
        </p:nvGrpSpPr>
        <p:grpSpPr>
          <a:xfrm>
            <a:off x="3402956" y="2457337"/>
            <a:ext cx="1169043" cy="408623"/>
            <a:chOff x="2286000" y="2962616"/>
            <a:chExt cx="2286000" cy="932767"/>
          </a:xfrm>
        </p:grpSpPr>
        <p:sp>
          <p:nvSpPr>
            <p:cNvPr id="6" name="Rounded Rectangle 5"/>
            <p:cNvSpPr/>
            <p:nvPr/>
          </p:nvSpPr>
          <p:spPr>
            <a:xfrm>
              <a:off x="2286000" y="2962616"/>
              <a:ext cx="2286000" cy="93276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4" name="TextBox 13"/>
            <p:cNvSpPr txBox="1"/>
            <p:nvPr/>
          </p:nvSpPr>
          <p:spPr>
            <a:xfrm>
              <a:off x="2286000" y="3050073"/>
              <a:ext cx="2286000" cy="843077"/>
            </a:xfrm>
            <a:prstGeom prst="rect">
              <a:avLst/>
            </a:prstGeom>
            <a:noFill/>
          </p:spPr>
          <p:txBody>
            <a:bodyPr wrap="square" rtlCol="0">
              <a:normAutofit fontScale="62500" lnSpcReduction="20000"/>
            </a:bodyPr>
            <a:lstStyle/>
            <a:p>
              <a:pPr algn="ctr"/>
              <a:r>
                <a:rPr lang="en-US" dirty="0" smtClean="0"/>
                <a:t>Hospitals phone #</a:t>
              </a:r>
              <a:endParaRPr lang="en-US" dirty="0"/>
            </a:p>
          </p:txBody>
        </p:sp>
      </p:grpSp>
      <p:grpSp>
        <p:nvGrpSpPr>
          <p:cNvPr id="18" name="Group 17"/>
          <p:cNvGrpSpPr/>
          <p:nvPr/>
        </p:nvGrpSpPr>
        <p:grpSpPr>
          <a:xfrm>
            <a:off x="3402956" y="3831283"/>
            <a:ext cx="1169044" cy="408738"/>
            <a:chOff x="2286000" y="4464204"/>
            <a:chExt cx="2286000" cy="981307"/>
          </a:xfrm>
        </p:grpSpPr>
        <p:sp>
          <p:nvSpPr>
            <p:cNvPr id="7" name="Rounded Rectangle 6"/>
            <p:cNvSpPr/>
            <p:nvPr/>
          </p:nvSpPr>
          <p:spPr>
            <a:xfrm>
              <a:off x="2286000" y="4464204"/>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5" name="TextBox 14"/>
            <p:cNvSpPr txBox="1"/>
            <p:nvPr/>
          </p:nvSpPr>
          <p:spPr>
            <a:xfrm>
              <a:off x="2286000" y="4599269"/>
              <a:ext cx="2286000" cy="782766"/>
            </a:xfrm>
            <a:prstGeom prst="rect">
              <a:avLst/>
            </a:prstGeom>
            <a:noFill/>
          </p:spPr>
          <p:txBody>
            <a:bodyPr wrap="square" rtlCol="0">
              <a:normAutofit fontScale="47500" lnSpcReduction="20000"/>
            </a:bodyPr>
            <a:lstStyle/>
            <a:p>
              <a:pPr algn="ctr"/>
              <a:r>
                <a:rPr lang="en-US" dirty="0" smtClean="0"/>
                <a:t>Vet Center phone #</a:t>
              </a:r>
              <a:endParaRPr lang="en-US" dirty="0"/>
            </a:p>
          </p:txBody>
        </p:sp>
      </p:grpSp>
      <p:sp>
        <p:nvSpPr>
          <p:cNvPr id="21" name="TextBox 20"/>
          <p:cNvSpPr txBox="1"/>
          <p:nvPr/>
        </p:nvSpPr>
        <p:spPr>
          <a:xfrm>
            <a:off x="2286000" y="1660039"/>
            <a:ext cx="2286000" cy="646331"/>
          </a:xfrm>
          <a:prstGeom prst="rect">
            <a:avLst/>
          </a:prstGeom>
          <a:noFill/>
        </p:spPr>
        <p:txBody>
          <a:bodyPr wrap="square" rtlCol="0">
            <a:spAutoFit/>
          </a:bodyPr>
          <a:lstStyle/>
          <a:p>
            <a:r>
              <a:rPr lang="en-US" dirty="0" smtClean="0"/>
              <a:t>Nearest Clinics information</a:t>
            </a:r>
            <a:endParaRPr lang="en-US" dirty="0"/>
          </a:p>
        </p:txBody>
      </p:sp>
      <p:sp>
        <p:nvSpPr>
          <p:cNvPr id="22" name="TextBox 21"/>
          <p:cNvSpPr txBox="1"/>
          <p:nvPr/>
        </p:nvSpPr>
        <p:spPr>
          <a:xfrm>
            <a:off x="2286000" y="2936811"/>
            <a:ext cx="2286000" cy="646331"/>
          </a:xfrm>
          <a:prstGeom prst="rect">
            <a:avLst/>
          </a:prstGeom>
          <a:noFill/>
        </p:spPr>
        <p:txBody>
          <a:bodyPr wrap="square" rtlCol="0">
            <a:spAutoFit/>
          </a:bodyPr>
          <a:lstStyle/>
          <a:p>
            <a:r>
              <a:rPr lang="en-US" dirty="0" smtClean="0"/>
              <a:t>Nearest Hospital information</a:t>
            </a:r>
            <a:endParaRPr lang="en-US" dirty="0"/>
          </a:p>
        </p:txBody>
      </p:sp>
      <p:sp>
        <p:nvSpPr>
          <p:cNvPr id="23" name="TextBox 22"/>
          <p:cNvSpPr txBox="1"/>
          <p:nvPr/>
        </p:nvSpPr>
        <p:spPr>
          <a:xfrm>
            <a:off x="2286000" y="4312426"/>
            <a:ext cx="2448046" cy="646331"/>
          </a:xfrm>
          <a:prstGeom prst="rect">
            <a:avLst/>
          </a:prstGeom>
          <a:noFill/>
        </p:spPr>
        <p:txBody>
          <a:bodyPr wrap="square" rtlCol="0">
            <a:spAutoFit/>
          </a:bodyPr>
          <a:lstStyle/>
          <a:p>
            <a:r>
              <a:rPr lang="en-US" dirty="0" smtClean="0"/>
              <a:t>Nearest Vet Centers information</a:t>
            </a:r>
            <a:endParaRPr lang="en-US" dirty="0"/>
          </a:p>
        </p:txBody>
      </p:sp>
      <p:grpSp>
        <p:nvGrpSpPr>
          <p:cNvPr id="25" name="Group 24"/>
          <p:cNvGrpSpPr/>
          <p:nvPr/>
        </p:nvGrpSpPr>
        <p:grpSpPr>
          <a:xfrm>
            <a:off x="2233912" y="2471602"/>
            <a:ext cx="1169043" cy="402714"/>
            <a:chOff x="2286000" y="1460810"/>
            <a:chExt cx="2286000" cy="981307"/>
          </a:xfrm>
          <a:solidFill>
            <a:schemeClr val="accent6">
              <a:lumMod val="75000"/>
            </a:schemeClr>
          </a:solidFill>
        </p:grpSpPr>
        <p:sp>
          <p:nvSpPr>
            <p:cNvPr id="26" name="Rounded Rectangle 25"/>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27" name="TextBox 26"/>
            <p:cNvSpPr txBox="1"/>
            <p:nvPr/>
          </p:nvSpPr>
          <p:spPr>
            <a:xfrm>
              <a:off x="2286000" y="1562414"/>
              <a:ext cx="2286000" cy="475046"/>
            </a:xfrm>
            <a:prstGeom prst="rect">
              <a:avLst/>
            </a:prstGeom>
            <a:grpFill/>
          </p:spPr>
          <p:txBody>
            <a:bodyPr wrap="square" rtlCol="0">
              <a:normAutofit fontScale="40000" lnSpcReduction="20000"/>
            </a:bodyPr>
            <a:lstStyle/>
            <a:p>
              <a:pPr algn="ctr"/>
              <a:r>
                <a:rPr lang="en-US" dirty="0" smtClean="0"/>
                <a:t>Hospital Directions</a:t>
              </a:r>
              <a:endParaRPr lang="en-US" dirty="0"/>
            </a:p>
          </p:txBody>
        </p:sp>
      </p:grpSp>
      <p:grpSp>
        <p:nvGrpSpPr>
          <p:cNvPr id="28" name="Group 27"/>
          <p:cNvGrpSpPr/>
          <p:nvPr/>
        </p:nvGrpSpPr>
        <p:grpSpPr>
          <a:xfrm>
            <a:off x="2233912" y="1252772"/>
            <a:ext cx="1169043" cy="369394"/>
            <a:chOff x="2286000" y="1460810"/>
            <a:chExt cx="2286000" cy="981307"/>
          </a:xfrm>
          <a:solidFill>
            <a:schemeClr val="accent6">
              <a:lumMod val="75000"/>
            </a:schemeClr>
          </a:solidFill>
        </p:grpSpPr>
        <p:sp>
          <p:nvSpPr>
            <p:cNvPr id="29" name="Rounded Rectangle 28"/>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30" name="TextBox 29"/>
            <p:cNvSpPr txBox="1"/>
            <p:nvPr/>
          </p:nvSpPr>
          <p:spPr>
            <a:xfrm>
              <a:off x="2286000" y="1562412"/>
              <a:ext cx="2286000" cy="717734"/>
            </a:xfrm>
            <a:prstGeom prst="rect">
              <a:avLst/>
            </a:prstGeom>
            <a:grpFill/>
          </p:spPr>
          <p:txBody>
            <a:bodyPr wrap="square" rtlCol="0">
              <a:normAutofit fontScale="62500" lnSpcReduction="20000"/>
            </a:bodyPr>
            <a:lstStyle/>
            <a:p>
              <a:pPr algn="ctr"/>
              <a:r>
                <a:rPr lang="en-US" dirty="0" smtClean="0"/>
                <a:t>Clinics Directions</a:t>
              </a:r>
              <a:endParaRPr lang="en-US" dirty="0"/>
            </a:p>
          </p:txBody>
        </p:sp>
      </p:grpSp>
      <p:grpSp>
        <p:nvGrpSpPr>
          <p:cNvPr id="31" name="Group 30"/>
          <p:cNvGrpSpPr/>
          <p:nvPr/>
        </p:nvGrpSpPr>
        <p:grpSpPr>
          <a:xfrm>
            <a:off x="2233912" y="3846771"/>
            <a:ext cx="1169043" cy="393249"/>
            <a:chOff x="2286000" y="1460810"/>
            <a:chExt cx="2286000" cy="981307"/>
          </a:xfrm>
          <a:solidFill>
            <a:schemeClr val="accent6">
              <a:lumMod val="75000"/>
            </a:schemeClr>
          </a:solidFill>
        </p:grpSpPr>
        <p:sp>
          <p:nvSpPr>
            <p:cNvPr id="32" name="Rounded Rectangle 31"/>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33" name="TextBox 32"/>
            <p:cNvSpPr txBox="1"/>
            <p:nvPr/>
          </p:nvSpPr>
          <p:spPr>
            <a:xfrm>
              <a:off x="2286000" y="1562412"/>
              <a:ext cx="2286000" cy="656546"/>
            </a:xfrm>
            <a:prstGeom prst="rect">
              <a:avLst/>
            </a:prstGeom>
            <a:grpFill/>
          </p:spPr>
          <p:txBody>
            <a:bodyPr wrap="square" rtlCol="0">
              <a:normAutofit fontScale="47500" lnSpcReduction="20000"/>
            </a:bodyPr>
            <a:lstStyle/>
            <a:p>
              <a:pPr algn="ctr"/>
              <a:r>
                <a:rPr lang="en-US" dirty="0" smtClean="0"/>
                <a:t>Vet Center phone #</a:t>
              </a:r>
              <a:endParaRPr lang="en-US" dirty="0"/>
            </a:p>
          </p:txBody>
        </p:sp>
      </p:grpSp>
      <p:sp>
        <p:nvSpPr>
          <p:cNvPr id="8" name="TextBox 7"/>
          <p:cNvSpPr txBox="1"/>
          <p:nvPr/>
        </p:nvSpPr>
        <p:spPr>
          <a:xfrm>
            <a:off x="6016083" y="1276155"/>
            <a:ext cx="6255834" cy="1200329"/>
          </a:xfrm>
          <a:prstGeom prst="rect">
            <a:avLst/>
          </a:prstGeom>
          <a:noFill/>
        </p:spPr>
        <p:txBody>
          <a:bodyPr wrap="square" rtlCol="0">
            <a:spAutoFit/>
          </a:bodyPr>
          <a:lstStyle/>
          <a:p>
            <a:r>
              <a:rPr lang="en-US" sz="2400" dirty="0" smtClean="0"/>
              <a:t>1: Press the phone number will auto dial to the number and directions will push to the map program</a:t>
            </a:r>
            <a:endParaRPr lang="en-US" sz="2400" dirty="0"/>
          </a:p>
        </p:txBody>
      </p:sp>
      <p:sp>
        <p:nvSpPr>
          <p:cNvPr id="9" name="TextBox 8"/>
          <p:cNvSpPr txBox="1"/>
          <p:nvPr/>
        </p:nvSpPr>
        <p:spPr>
          <a:xfrm>
            <a:off x="6016083" y="2944438"/>
            <a:ext cx="6255834" cy="1200329"/>
          </a:xfrm>
          <a:prstGeom prst="rect">
            <a:avLst/>
          </a:prstGeom>
          <a:noFill/>
        </p:spPr>
        <p:txBody>
          <a:bodyPr wrap="square" rtlCol="0">
            <a:spAutoFit/>
          </a:bodyPr>
          <a:lstStyle/>
          <a:p>
            <a:r>
              <a:rPr lang="en-US" sz="2400" dirty="0" smtClean="0"/>
              <a:t>2: Press the phone number will auto dial to the number and directions will push to the map program</a:t>
            </a:r>
            <a:endParaRPr lang="en-US" sz="2400" dirty="0"/>
          </a:p>
        </p:txBody>
      </p:sp>
      <p:sp>
        <p:nvSpPr>
          <p:cNvPr id="10" name="TextBox 9"/>
          <p:cNvSpPr txBox="1"/>
          <p:nvPr/>
        </p:nvSpPr>
        <p:spPr>
          <a:xfrm>
            <a:off x="6016083" y="5032246"/>
            <a:ext cx="6255834" cy="1200329"/>
          </a:xfrm>
          <a:prstGeom prst="rect">
            <a:avLst/>
          </a:prstGeom>
          <a:noFill/>
        </p:spPr>
        <p:txBody>
          <a:bodyPr wrap="square" rtlCol="0">
            <a:spAutoFit/>
          </a:bodyPr>
          <a:lstStyle/>
          <a:p>
            <a:r>
              <a:rPr lang="en-US" sz="2400" dirty="0" smtClean="0"/>
              <a:t>3: Press the phone number will auto dial to the number and directions will push to the map program</a:t>
            </a:r>
            <a:endParaRPr lang="en-US" sz="2400" dirty="0"/>
          </a:p>
        </p:txBody>
      </p:sp>
      <p:cxnSp>
        <p:nvCxnSpPr>
          <p:cNvPr id="12" name="Straight Arrow Connector 11"/>
          <p:cNvCxnSpPr>
            <a:stCxn id="5" idx="3"/>
            <a:endCxn id="8" idx="1"/>
          </p:cNvCxnSpPr>
          <p:nvPr/>
        </p:nvCxnSpPr>
        <p:spPr>
          <a:xfrm>
            <a:off x="4572000" y="1437158"/>
            <a:ext cx="1444083" cy="43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3"/>
            <a:endCxn id="9" idx="1"/>
          </p:cNvCxnSpPr>
          <p:nvPr/>
        </p:nvCxnSpPr>
        <p:spPr>
          <a:xfrm>
            <a:off x="4571999" y="2680316"/>
            <a:ext cx="1444084" cy="86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a:off x="4572000" y="4035652"/>
            <a:ext cx="1444083" cy="159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87860" y="182539"/>
            <a:ext cx="6204139" cy="646331"/>
          </a:xfrm>
          <a:prstGeom prst="rect">
            <a:avLst/>
          </a:prstGeom>
          <a:noFill/>
        </p:spPr>
        <p:txBody>
          <a:bodyPr wrap="square" rtlCol="0">
            <a:spAutoFit/>
          </a:bodyPr>
          <a:lstStyle/>
          <a:p>
            <a:r>
              <a:rPr lang="en-US" sz="3600" b="1" u="sng" smtClean="0"/>
              <a:t>Yellow </a:t>
            </a:r>
            <a:r>
              <a:rPr lang="en-US" sz="3600" b="1" u="sng" dirty="0" smtClean="0"/>
              <a:t>Page</a:t>
            </a:r>
            <a:endParaRPr lang="en-US" sz="3600" b="1" u="sng" dirty="0"/>
          </a:p>
        </p:txBody>
      </p:sp>
    </p:spTree>
    <p:extLst>
      <p:ext uri="{BB962C8B-B14F-4D97-AF65-F5344CB8AC3E}">
        <p14:creationId xmlns:p14="http://schemas.microsoft.com/office/powerpoint/2010/main" val="140656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956" t="3999" r="28042" b="3998"/>
          <a:stretch/>
        </p:blipFill>
        <p:spPr>
          <a:xfrm>
            <a:off x="4754880" y="274320"/>
            <a:ext cx="3017520" cy="6309360"/>
          </a:xfrm>
          <a:prstGeom prst="rect">
            <a:avLst/>
          </a:prstGeom>
        </p:spPr>
      </p:pic>
      <p:grpSp>
        <p:nvGrpSpPr>
          <p:cNvPr id="3" name="Group 2"/>
          <p:cNvGrpSpPr/>
          <p:nvPr/>
        </p:nvGrpSpPr>
        <p:grpSpPr>
          <a:xfrm>
            <a:off x="6240287" y="1252461"/>
            <a:ext cx="1169043" cy="407578"/>
            <a:chOff x="2286000" y="1460810"/>
            <a:chExt cx="2286000" cy="1082744"/>
          </a:xfrm>
        </p:grpSpPr>
        <p:sp>
          <p:nvSpPr>
            <p:cNvPr id="5" name="Rounded Rectangle 4"/>
            <p:cNvSpPr/>
            <p:nvPr/>
          </p:nvSpPr>
          <p:spPr>
            <a:xfrm>
              <a:off x="2286000" y="1460810"/>
              <a:ext cx="2286000" cy="981307"/>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2" name="TextBox 1"/>
            <p:cNvSpPr txBox="1"/>
            <p:nvPr/>
          </p:nvSpPr>
          <p:spPr>
            <a:xfrm>
              <a:off x="2286000" y="1562412"/>
              <a:ext cx="2286000" cy="981142"/>
            </a:xfrm>
            <a:prstGeom prst="rect">
              <a:avLst/>
            </a:prstGeom>
            <a:noFill/>
          </p:spPr>
          <p:txBody>
            <a:bodyPr wrap="square" rtlCol="0">
              <a:normAutofit fontScale="62500" lnSpcReduction="20000"/>
            </a:bodyPr>
            <a:lstStyle/>
            <a:p>
              <a:pPr algn="ctr"/>
              <a:r>
                <a:rPr lang="en-US" dirty="0" smtClean="0"/>
                <a:t>Clinics phone #</a:t>
              </a:r>
              <a:endParaRPr lang="en-US" dirty="0"/>
            </a:p>
          </p:txBody>
        </p:sp>
      </p:grpSp>
      <p:grpSp>
        <p:nvGrpSpPr>
          <p:cNvPr id="17" name="Group 16"/>
          <p:cNvGrpSpPr/>
          <p:nvPr/>
        </p:nvGrpSpPr>
        <p:grpSpPr>
          <a:xfrm>
            <a:off x="6240286" y="2457337"/>
            <a:ext cx="1169043" cy="408623"/>
            <a:chOff x="2286000" y="2962616"/>
            <a:chExt cx="2286000" cy="932767"/>
          </a:xfrm>
        </p:grpSpPr>
        <p:sp>
          <p:nvSpPr>
            <p:cNvPr id="6" name="Rounded Rectangle 5"/>
            <p:cNvSpPr/>
            <p:nvPr/>
          </p:nvSpPr>
          <p:spPr>
            <a:xfrm>
              <a:off x="2286000" y="2962616"/>
              <a:ext cx="2286000" cy="93276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4" name="TextBox 13"/>
            <p:cNvSpPr txBox="1"/>
            <p:nvPr/>
          </p:nvSpPr>
          <p:spPr>
            <a:xfrm>
              <a:off x="2286000" y="3050073"/>
              <a:ext cx="2286000" cy="843077"/>
            </a:xfrm>
            <a:prstGeom prst="rect">
              <a:avLst/>
            </a:prstGeom>
            <a:noFill/>
          </p:spPr>
          <p:txBody>
            <a:bodyPr wrap="square" rtlCol="0">
              <a:normAutofit/>
            </a:bodyPr>
            <a:lstStyle/>
            <a:p>
              <a:pPr algn="ctr"/>
              <a:r>
                <a:rPr lang="en-US" sz="1000" dirty="0" smtClean="0"/>
                <a:t>Hospitals phone #</a:t>
              </a:r>
              <a:endParaRPr lang="en-US" sz="1000" dirty="0"/>
            </a:p>
          </p:txBody>
        </p:sp>
      </p:grpSp>
      <p:grpSp>
        <p:nvGrpSpPr>
          <p:cNvPr id="18" name="Group 17"/>
          <p:cNvGrpSpPr/>
          <p:nvPr/>
        </p:nvGrpSpPr>
        <p:grpSpPr>
          <a:xfrm>
            <a:off x="6240286" y="3831283"/>
            <a:ext cx="1169044" cy="408738"/>
            <a:chOff x="2286000" y="4464204"/>
            <a:chExt cx="2286000" cy="981307"/>
          </a:xfrm>
        </p:grpSpPr>
        <p:sp>
          <p:nvSpPr>
            <p:cNvPr id="7" name="Rounded Rectangle 6"/>
            <p:cNvSpPr/>
            <p:nvPr/>
          </p:nvSpPr>
          <p:spPr>
            <a:xfrm>
              <a:off x="2286000" y="4464204"/>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5" name="TextBox 14"/>
            <p:cNvSpPr txBox="1"/>
            <p:nvPr/>
          </p:nvSpPr>
          <p:spPr>
            <a:xfrm>
              <a:off x="2286000" y="4599269"/>
              <a:ext cx="2286000" cy="782766"/>
            </a:xfrm>
            <a:prstGeom prst="rect">
              <a:avLst/>
            </a:prstGeom>
            <a:noFill/>
          </p:spPr>
          <p:txBody>
            <a:bodyPr wrap="square" rtlCol="0">
              <a:normAutofit fontScale="47500" lnSpcReduction="20000"/>
            </a:bodyPr>
            <a:lstStyle/>
            <a:p>
              <a:pPr algn="ctr"/>
              <a:r>
                <a:rPr lang="en-US" dirty="0" smtClean="0"/>
                <a:t>Vet Center phone #</a:t>
              </a:r>
              <a:endParaRPr lang="en-US" dirty="0"/>
            </a:p>
          </p:txBody>
        </p:sp>
      </p:grpSp>
      <p:sp>
        <p:nvSpPr>
          <p:cNvPr id="21" name="TextBox 20"/>
          <p:cNvSpPr txBox="1"/>
          <p:nvPr/>
        </p:nvSpPr>
        <p:spPr>
          <a:xfrm>
            <a:off x="5123330" y="1660039"/>
            <a:ext cx="2286000" cy="369332"/>
          </a:xfrm>
          <a:prstGeom prst="rect">
            <a:avLst/>
          </a:prstGeom>
          <a:noFill/>
          <a:ln>
            <a:solidFill>
              <a:schemeClr val="tx1"/>
            </a:solidFill>
          </a:ln>
        </p:spPr>
        <p:txBody>
          <a:bodyPr wrap="square" rtlCol="0">
            <a:spAutoFit/>
          </a:bodyPr>
          <a:lstStyle/>
          <a:p>
            <a:r>
              <a:rPr lang="en-US" dirty="0"/>
              <a:t>Eugene CBOC</a:t>
            </a:r>
          </a:p>
        </p:txBody>
      </p:sp>
      <p:sp>
        <p:nvSpPr>
          <p:cNvPr id="22" name="TextBox 21"/>
          <p:cNvSpPr txBox="1"/>
          <p:nvPr/>
        </p:nvSpPr>
        <p:spPr>
          <a:xfrm>
            <a:off x="5123330" y="2936811"/>
            <a:ext cx="2286000" cy="369332"/>
          </a:xfrm>
          <a:prstGeom prst="rect">
            <a:avLst/>
          </a:prstGeom>
          <a:noFill/>
          <a:ln>
            <a:solidFill>
              <a:schemeClr val="tx1"/>
            </a:solidFill>
          </a:ln>
        </p:spPr>
        <p:txBody>
          <a:bodyPr wrap="square" rtlCol="0">
            <a:spAutoFit/>
          </a:bodyPr>
          <a:lstStyle/>
          <a:p>
            <a:r>
              <a:rPr lang="en-US" dirty="0"/>
              <a:t>VA Roseburg </a:t>
            </a:r>
            <a:r>
              <a:rPr lang="en-US" dirty="0" err="1" smtClean="0"/>
              <a:t>Healthca</a:t>
            </a:r>
            <a:endParaRPr lang="en-US" dirty="0"/>
          </a:p>
        </p:txBody>
      </p:sp>
      <p:sp>
        <p:nvSpPr>
          <p:cNvPr id="23" name="TextBox 22"/>
          <p:cNvSpPr txBox="1"/>
          <p:nvPr/>
        </p:nvSpPr>
        <p:spPr>
          <a:xfrm>
            <a:off x="5123330" y="4312426"/>
            <a:ext cx="2285999" cy="369332"/>
          </a:xfrm>
          <a:prstGeom prst="rect">
            <a:avLst/>
          </a:prstGeom>
          <a:noFill/>
          <a:ln>
            <a:solidFill>
              <a:schemeClr val="tx1"/>
            </a:solidFill>
          </a:ln>
        </p:spPr>
        <p:txBody>
          <a:bodyPr wrap="square" rtlCol="0">
            <a:spAutoFit/>
          </a:bodyPr>
          <a:lstStyle/>
          <a:p>
            <a:r>
              <a:rPr lang="en-US" dirty="0"/>
              <a:t>Eugene Vet Center</a:t>
            </a:r>
          </a:p>
        </p:txBody>
      </p:sp>
      <p:grpSp>
        <p:nvGrpSpPr>
          <p:cNvPr id="25" name="Group 24"/>
          <p:cNvGrpSpPr/>
          <p:nvPr/>
        </p:nvGrpSpPr>
        <p:grpSpPr>
          <a:xfrm>
            <a:off x="5071242" y="2471602"/>
            <a:ext cx="1169043" cy="402714"/>
            <a:chOff x="2286000" y="1460810"/>
            <a:chExt cx="2286000" cy="981307"/>
          </a:xfrm>
          <a:solidFill>
            <a:schemeClr val="accent6">
              <a:lumMod val="75000"/>
            </a:schemeClr>
          </a:solidFill>
        </p:grpSpPr>
        <p:sp>
          <p:nvSpPr>
            <p:cNvPr id="26" name="Rounded Rectangle 25"/>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27" name="TextBox 26"/>
            <p:cNvSpPr txBox="1"/>
            <p:nvPr/>
          </p:nvSpPr>
          <p:spPr>
            <a:xfrm>
              <a:off x="2286000" y="1562414"/>
              <a:ext cx="2286000" cy="475046"/>
            </a:xfrm>
            <a:prstGeom prst="rect">
              <a:avLst/>
            </a:prstGeom>
            <a:grpFill/>
          </p:spPr>
          <p:txBody>
            <a:bodyPr wrap="square" rtlCol="0">
              <a:normAutofit fontScale="40000" lnSpcReduction="20000"/>
            </a:bodyPr>
            <a:lstStyle/>
            <a:p>
              <a:pPr algn="ctr"/>
              <a:r>
                <a:rPr lang="en-US" dirty="0" smtClean="0"/>
                <a:t>Hospital Directions</a:t>
              </a:r>
              <a:endParaRPr lang="en-US" dirty="0"/>
            </a:p>
          </p:txBody>
        </p:sp>
      </p:grpSp>
      <p:grpSp>
        <p:nvGrpSpPr>
          <p:cNvPr id="28" name="Group 27"/>
          <p:cNvGrpSpPr/>
          <p:nvPr/>
        </p:nvGrpSpPr>
        <p:grpSpPr>
          <a:xfrm>
            <a:off x="5071242" y="1252772"/>
            <a:ext cx="1169043" cy="369394"/>
            <a:chOff x="2286000" y="1460810"/>
            <a:chExt cx="2286000" cy="981307"/>
          </a:xfrm>
          <a:solidFill>
            <a:schemeClr val="accent6">
              <a:lumMod val="75000"/>
            </a:schemeClr>
          </a:solidFill>
        </p:grpSpPr>
        <p:sp>
          <p:nvSpPr>
            <p:cNvPr id="29" name="Rounded Rectangle 28"/>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30" name="TextBox 29"/>
            <p:cNvSpPr txBox="1"/>
            <p:nvPr/>
          </p:nvSpPr>
          <p:spPr>
            <a:xfrm>
              <a:off x="2286000" y="1562412"/>
              <a:ext cx="2286000" cy="717734"/>
            </a:xfrm>
            <a:prstGeom prst="rect">
              <a:avLst/>
            </a:prstGeom>
            <a:grpFill/>
          </p:spPr>
          <p:txBody>
            <a:bodyPr wrap="square" rtlCol="0">
              <a:normAutofit fontScale="62500" lnSpcReduction="20000"/>
            </a:bodyPr>
            <a:lstStyle/>
            <a:p>
              <a:pPr algn="ctr"/>
              <a:r>
                <a:rPr lang="en-US" dirty="0" smtClean="0"/>
                <a:t>Clinics Directions</a:t>
              </a:r>
              <a:endParaRPr lang="en-US" dirty="0"/>
            </a:p>
          </p:txBody>
        </p:sp>
      </p:grpSp>
      <p:grpSp>
        <p:nvGrpSpPr>
          <p:cNvPr id="31" name="Group 30"/>
          <p:cNvGrpSpPr/>
          <p:nvPr/>
        </p:nvGrpSpPr>
        <p:grpSpPr>
          <a:xfrm>
            <a:off x="5071242" y="3846771"/>
            <a:ext cx="1169043" cy="393249"/>
            <a:chOff x="2286000" y="1460810"/>
            <a:chExt cx="2286000" cy="981307"/>
          </a:xfrm>
          <a:solidFill>
            <a:schemeClr val="accent6">
              <a:lumMod val="75000"/>
            </a:schemeClr>
          </a:solidFill>
        </p:grpSpPr>
        <p:sp>
          <p:nvSpPr>
            <p:cNvPr id="32" name="Rounded Rectangle 31"/>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33" name="TextBox 32"/>
            <p:cNvSpPr txBox="1"/>
            <p:nvPr/>
          </p:nvSpPr>
          <p:spPr>
            <a:xfrm>
              <a:off x="2286000" y="1562412"/>
              <a:ext cx="2286000" cy="656546"/>
            </a:xfrm>
            <a:prstGeom prst="rect">
              <a:avLst/>
            </a:prstGeom>
            <a:grpFill/>
          </p:spPr>
          <p:txBody>
            <a:bodyPr wrap="square" rtlCol="0">
              <a:normAutofit fontScale="47500" lnSpcReduction="20000"/>
            </a:bodyPr>
            <a:lstStyle/>
            <a:p>
              <a:pPr algn="ctr"/>
              <a:r>
                <a:rPr lang="en-US" dirty="0" smtClean="0"/>
                <a:t>Vet Center phone #</a:t>
              </a:r>
              <a:endParaRPr lang="en-US" dirty="0"/>
            </a:p>
          </p:txBody>
        </p:sp>
      </p:grpSp>
      <p:cxnSp>
        <p:nvCxnSpPr>
          <p:cNvPr id="12" name="Straight Arrow Connector 11"/>
          <p:cNvCxnSpPr>
            <a:stCxn id="5" idx="3"/>
            <a:endCxn id="45" idx="1"/>
          </p:cNvCxnSpPr>
          <p:nvPr/>
        </p:nvCxnSpPr>
        <p:spPr>
          <a:xfrm flipV="1">
            <a:off x="7409330" y="1434519"/>
            <a:ext cx="2062648" cy="2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3"/>
            <a:endCxn id="49" idx="1"/>
          </p:cNvCxnSpPr>
          <p:nvPr/>
        </p:nvCxnSpPr>
        <p:spPr>
          <a:xfrm>
            <a:off x="7409329" y="2680316"/>
            <a:ext cx="2073472" cy="27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50" idx="1"/>
          </p:cNvCxnSpPr>
          <p:nvPr/>
        </p:nvCxnSpPr>
        <p:spPr>
          <a:xfrm>
            <a:off x="7409330" y="4035652"/>
            <a:ext cx="2073471" cy="99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146" y="79859"/>
            <a:ext cx="6204139" cy="646331"/>
          </a:xfrm>
          <a:prstGeom prst="rect">
            <a:avLst/>
          </a:prstGeom>
          <a:noFill/>
        </p:spPr>
        <p:txBody>
          <a:bodyPr wrap="square" rtlCol="0">
            <a:spAutoFit/>
          </a:bodyPr>
          <a:lstStyle/>
          <a:p>
            <a:r>
              <a:rPr lang="en-US" sz="3600" b="1" u="sng" dirty="0" smtClean="0"/>
              <a:t>Yellow Page</a:t>
            </a:r>
            <a:endParaRPr lang="en-US" sz="3600" b="1" u="sng" dirty="0"/>
          </a:p>
        </p:txBody>
      </p:sp>
      <p:cxnSp>
        <p:nvCxnSpPr>
          <p:cNvPr id="34" name="Straight Arrow Connector 33"/>
          <p:cNvCxnSpPr>
            <a:stCxn id="30" idx="1"/>
          </p:cNvCxnSpPr>
          <p:nvPr/>
        </p:nvCxnSpPr>
        <p:spPr>
          <a:xfrm flipH="1" flipV="1">
            <a:off x="3509682" y="1426106"/>
            <a:ext cx="15615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1"/>
          </p:cNvCxnSpPr>
          <p:nvPr/>
        </p:nvCxnSpPr>
        <p:spPr>
          <a:xfrm flipH="1">
            <a:off x="3439097" y="2672959"/>
            <a:ext cx="1632145" cy="35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a:endCxn id="48" idx="3"/>
          </p:cNvCxnSpPr>
          <p:nvPr/>
        </p:nvCxnSpPr>
        <p:spPr>
          <a:xfrm flipH="1">
            <a:off x="3368013" y="4019039"/>
            <a:ext cx="1703229" cy="101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Shape 155"/>
          <p:cNvPicPr preferRelativeResize="0"/>
          <p:nvPr/>
        </p:nvPicPr>
        <p:blipFill>
          <a:blip r:embed="rId3">
            <a:alphaModFix/>
          </a:blip>
          <a:stretch>
            <a:fillRect/>
          </a:stretch>
        </p:blipFill>
        <p:spPr>
          <a:xfrm>
            <a:off x="9471978" y="1154319"/>
            <a:ext cx="556425" cy="560399"/>
          </a:xfrm>
          <a:prstGeom prst="rect">
            <a:avLst/>
          </a:prstGeom>
          <a:noFill/>
          <a:ln>
            <a:noFill/>
          </a:ln>
        </p:spPr>
      </p:pic>
      <p:pic>
        <p:nvPicPr>
          <p:cNvPr id="46" name="Shape 156"/>
          <p:cNvPicPr preferRelativeResize="0"/>
          <p:nvPr/>
        </p:nvPicPr>
        <p:blipFill>
          <a:blip r:embed="rId4">
            <a:alphaModFix/>
          </a:blip>
          <a:stretch>
            <a:fillRect/>
          </a:stretch>
        </p:blipFill>
        <p:spPr>
          <a:xfrm>
            <a:off x="2859998" y="1154319"/>
            <a:ext cx="556433" cy="556433"/>
          </a:xfrm>
          <a:prstGeom prst="rect">
            <a:avLst/>
          </a:prstGeom>
          <a:noFill/>
          <a:ln>
            <a:noFill/>
          </a:ln>
        </p:spPr>
      </p:pic>
      <p:pic>
        <p:nvPicPr>
          <p:cNvPr id="47" name="Shape 156"/>
          <p:cNvPicPr preferRelativeResize="0"/>
          <p:nvPr/>
        </p:nvPicPr>
        <p:blipFill>
          <a:blip r:embed="rId4">
            <a:alphaModFix/>
          </a:blip>
          <a:stretch>
            <a:fillRect/>
          </a:stretch>
        </p:blipFill>
        <p:spPr>
          <a:xfrm>
            <a:off x="2859997" y="2721928"/>
            <a:ext cx="556433" cy="556433"/>
          </a:xfrm>
          <a:prstGeom prst="rect">
            <a:avLst/>
          </a:prstGeom>
          <a:noFill/>
          <a:ln>
            <a:noFill/>
          </a:ln>
        </p:spPr>
      </p:pic>
      <p:pic>
        <p:nvPicPr>
          <p:cNvPr id="48" name="Shape 156"/>
          <p:cNvPicPr preferRelativeResize="0"/>
          <p:nvPr/>
        </p:nvPicPr>
        <p:blipFill>
          <a:blip r:embed="rId4">
            <a:alphaModFix/>
          </a:blip>
          <a:stretch>
            <a:fillRect/>
          </a:stretch>
        </p:blipFill>
        <p:spPr>
          <a:xfrm>
            <a:off x="2811580" y="4755301"/>
            <a:ext cx="556433" cy="556433"/>
          </a:xfrm>
          <a:prstGeom prst="rect">
            <a:avLst/>
          </a:prstGeom>
          <a:noFill/>
          <a:ln>
            <a:noFill/>
          </a:ln>
        </p:spPr>
      </p:pic>
      <p:pic>
        <p:nvPicPr>
          <p:cNvPr id="49" name="Shape 155"/>
          <p:cNvPicPr preferRelativeResize="0"/>
          <p:nvPr/>
        </p:nvPicPr>
        <p:blipFill>
          <a:blip r:embed="rId3">
            <a:alphaModFix/>
          </a:blip>
          <a:stretch>
            <a:fillRect/>
          </a:stretch>
        </p:blipFill>
        <p:spPr>
          <a:xfrm>
            <a:off x="9482801" y="2675553"/>
            <a:ext cx="556425" cy="560399"/>
          </a:xfrm>
          <a:prstGeom prst="rect">
            <a:avLst/>
          </a:prstGeom>
          <a:noFill/>
          <a:ln>
            <a:noFill/>
          </a:ln>
        </p:spPr>
      </p:pic>
      <p:pic>
        <p:nvPicPr>
          <p:cNvPr id="50" name="Shape 155"/>
          <p:cNvPicPr preferRelativeResize="0"/>
          <p:nvPr/>
        </p:nvPicPr>
        <p:blipFill>
          <a:blip r:embed="rId3">
            <a:alphaModFix/>
          </a:blip>
          <a:stretch>
            <a:fillRect/>
          </a:stretch>
        </p:blipFill>
        <p:spPr>
          <a:xfrm>
            <a:off x="9482801" y="4752945"/>
            <a:ext cx="556425" cy="560399"/>
          </a:xfrm>
          <a:prstGeom prst="rect">
            <a:avLst/>
          </a:prstGeom>
          <a:noFill/>
          <a:ln>
            <a:noFill/>
          </a:ln>
        </p:spPr>
      </p:pic>
      <p:sp>
        <p:nvSpPr>
          <p:cNvPr id="56" name="TextBox 55"/>
          <p:cNvSpPr txBox="1"/>
          <p:nvPr/>
        </p:nvSpPr>
        <p:spPr>
          <a:xfrm>
            <a:off x="5123328" y="2030304"/>
            <a:ext cx="2286001" cy="369332"/>
          </a:xfrm>
          <a:prstGeom prst="rect">
            <a:avLst/>
          </a:prstGeom>
          <a:noFill/>
          <a:ln>
            <a:solidFill>
              <a:schemeClr val="tx1"/>
            </a:solidFill>
          </a:ln>
        </p:spPr>
        <p:txBody>
          <a:bodyPr wrap="square" rtlCol="0">
            <a:spAutoFit/>
          </a:bodyPr>
          <a:lstStyle/>
          <a:p>
            <a:r>
              <a:rPr lang="en-US" dirty="0"/>
              <a:t>100 River Ave.</a:t>
            </a:r>
          </a:p>
        </p:txBody>
      </p:sp>
      <p:sp>
        <p:nvSpPr>
          <p:cNvPr id="57" name="TextBox 56"/>
          <p:cNvSpPr txBox="1"/>
          <p:nvPr/>
        </p:nvSpPr>
        <p:spPr>
          <a:xfrm>
            <a:off x="5125128" y="4681758"/>
            <a:ext cx="2284201" cy="369332"/>
          </a:xfrm>
          <a:prstGeom prst="rect">
            <a:avLst/>
          </a:prstGeom>
          <a:noFill/>
          <a:ln>
            <a:solidFill>
              <a:schemeClr val="tx1"/>
            </a:solidFill>
          </a:ln>
        </p:spPr>
        <p:txBody>
          <a:bodyPr wrap="square" rtlCol="0">
            <a:spAutoFit/>
          </a:bodyPr>
          <a:lstStyle/>
          <a:p>
            <a:r>
              <a:rPr lang="en-US" dirty="0"/>
              <a:t>190 East 11th Avenue</a:t>
            </a:r>
          </a:p>
        </p:txBody>
      </p:sp>
      <p:sp>
        <p:nvSpPr>
          <p:cNvPr id="58" name="TextBox 57"/>
          <p:cNvSpPr txBox="1"/>
          <p:nvPr/>
        </p:nvSpPr>
        <p:spPr>
          <a:xfrm>
            <a:off x="5123328" y="3301369"/>
            <a:ext cx="2286002" cy="361637"/>
          </a:xfrm>
          <a:prstGeom prst="rect">
            <a:avLst/>
          </a:prstGeom>
          <a:noFill/>
          <a:ln>
            <a:solidFill>
              <a:schemeClr val="tx1"/>
            </a:solidFill>
          </a:ln>
        </p:spPr>
        <p:txBody>
          <a:bodyPr wrap="square" rtlCol="0">
            <a:spAutoFit/>
          </a:bodyPr>
          <a:lstStyle/>
          <a:p>
            <a:r>
              <a:rPr lang="en-US" sz="1750" dirty="0"/>
              <a:t>913 NW </a:t>
            </a:r>
            <a:r>
              <a:rPr lang="en-US" sz="1750"/>
              <a:t>Garden </a:t>
            </a:r>
            <a:r>
              <a:rPr lang="en-US" sz="1750" smtClean="0"/>
              <a:t>Valley</a:t>
            </a:r>
            <a:endParaRPr lang="en-US" sz="1750" dirty="0"/>
          </a:p>
        </p:txBody>
      </p:sp>
      <p:sp>
        <p:nvSpPr>
          <p:cNvPr id="59" name="TextBox 58"/>
          <p:cNvSpPr txBox="1"/>
          <p:nvPr/>
        </p:nvSpPr>
        <p:spPr>
          <a:xfrm>
            <a:off x="36142" y="1154319"/>
            <a:ext cx="2801186" cy="64633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smtClean="0"/>
              <a:t>100 River Ave. </a:t>
            </a:r>
            <a:endParaRPr lang="en-US" dirty="0"/>
          </a:p>
          <a:p>
            <a:r>
              <a:rPr lang="en-US" dirty="0" smtClean="0"/>
              <a:t>Eugene, Or </a:t>
            </a:r>
            <a:endParaRPr lang="en-US" dirty="0"/>
          </a:p>
        </p:txBody>
      </p:sp>
      <p:sp>
        <p:nvSpPr>
          <p:cNvPr id="60" name="TextBox 59"/>
          <p:cNvSpPr txBox="1"/>
          <p:nvPr/>
        </p:nvSpPr>
        <p:spPr>
          <a:xfrm>
            <a:off x="36147" y="2680316"/>
            <a:ext cx="2810348" cy="64633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a:t>913 NW Garden Valley Blvd</a:t>
            </a:r>
            <a:r>
              <a:rPr lang="en-US" dirty="0" smtClean="0"/>
              <a:t>.</a:t>
            </a:r>
          </a:p>
          <a:p>
            <a:r>
              <a:rPr lang="en-US" dirty="0" smtClean="0"/>
              <a:t>Roseburg, Or.</a:t>
            </a:r>
            <a:endParaRPr lang="en-US" dirty="0"/>
          </a:p>
        </p:txBody>
      </p:sp>
      <p:sp>
        <p:nvSpPr>
          <p:cNvPr id="61" name="TextBox 60"/>
          <p:cNvSpPr txBox="1"/>
          <p:nvPr/>
        </p:nvSpPr>
        <p:spPr>
          <a:xfrm>
            <a:off x="-10205" y="4752945"/>
            <a:ext cx="2810348" cy="64633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a:t>190 East 11th </a:t>
            </a:r>
            <a:r>
              <a:rPr lang="en-US" dirty="0" smtClean="0"/>
              <a:t>Avenue</a:t>
            </a:r>
          </a:p>
          <a:p>
            <a:r>
              <a:rPr lang="en-US" dirty="0" smtClean="0"/>
              <a:t>Eugene, Or.</a:t>
            </a:r>
            <a:endParaRPr lang="en-US" dirty="0"/>
          </a:p>
        </p:txBody>
      </p:sp>
      <p:sp>
        <p:nvSpPr>
          <p:cNvPr id="62" name="TextBox 61"/>
          <p:cNvSpPr txBox="1"/>
          <p:nvPr/>
        </p:nvSpPr>
        <p:spPr>
          <a:xfrm>
            <a:off x="10012101" y="1154319"/>
            <a:ext cx="2179899" cy="36933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cs-CZ" dirty="0"/>
              <a:t>541-607-0897</a:t>
            </a:r>
            <a:endParaRPr lang="en-US" dirty="0"/>
          </a:p>
        </p:txBody>
      </p:sp>
      <p:sp>
        <p:nvSpPr>
          <p:cNvPr id="63" name="TextBox 62"/>
          <p:cNvSpPr txBox="1"/>
          <p:nvPr/>
        </p:nvSpPr>
        <p:spPr>
          <a:xfrm>
            <a:off x="10012101" y="2681294"/>
            <a:ext cx="2179899" cy="36933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cs-CZ" dirty="0"/>
              <a:t>541-440-1000</a:t>
            </a:r>
            <a:endParaRPr lang="en-US" dirty="0"/>
          </a:p>
        </p:txBody>
      </p:sp>
      <p:sp>
        <p:nvSpPr>
          <p:cNvPr id="64" name="TextBox 63"/>
          <p:cNvSpPr txBox="1"/>
          <p:nvPr/>
        </p:nvSpPr>
        <p:spPr>
          <a:xfrm>
            <a:off x="10012101" y="4752945"/>
            <a:ext cx="2179899" cy="36933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fi-FI"/>
              <a:t>541-465-6918</a:t>
            </a:r>
            <a:endParaRPr lang="en-US" dirty="0"/>
          </a:p>
        </p:txBody>
      </p:sp>
    </p:spTree>
    <p:extLst>
      <p:ext uri="{BB962C8B-B14F-4D97-AF65-F5344CB8AC3E}">
        <p14:creationId xmlns:p14="http://schemas.microsoft.com/office/powerpoint/2010/main" val="69809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992" t="3998" r="28005" b="4000"/>
          <a:stretch/>
        </p:blipFill>
        <p:spPr>
          <a:xfrm>
            <a:off x="1920240" y="274320"/>
            <a:ext cx="3017520" cy="6309360"/>
          </a:xfrm>
          <a:prstGeom prst="rect">
            <a:avLst/>
          </a:prstGeom>
        </p:spPr>
      </p:pic>
      <p:sp>
        <p:nvSpPr>
          <p:cNvPr id="11" name="TextBox 10"/>
          <p:cNvSpPr txBox="1"/>
          <p:nvPr/>
        </p:nvSpPr>
        <p:spPr>
          <a:xfrm>
            <a:off x="2176041" y="1215342"/>
            <a:ext cx="2546430" cy="369332"/>
          </a:xfrm>
          <a:prstGeom prst="rect">
            <a:avLst/>
          </a:prstGeom>
          <a:noFill/>
        </p:spPr>
        <p:txBody>
          <a:bodyPr wrap="square" rtlCol="0">
            <a:spAutoFit/>
          </a:bodyPr>
          <a:lstStyle/>
          <a:p>
            <a:r>
              <a:rPr lang="en-US" dirty="0" smtClean="0"/>
              <a:t>Local events        20 miles</a:t>
            </a:r>
            <a:endParaRPr lang="en-US" dirty="0"/>
          </a:p>
        </p:txBody>
      </p:sp>
      <p:cxnSp>
        <p:nvCxnSpPr>
          <p:cNvPr id="24" name="Straight Connector 23"/>
          <p:cNvCxnSpPr/>
          <p:nvPr/>
        </p:nvCxnSpPr>
        <p:spPr>
          <a:xfrm>
            <a:off x="2141316" y="1516279"/>
            <a:ext cx="26163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41316" y="1518496"/>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37" name="TextBox 36"/>
          <p:cNvSpPr txBox="1"/>
          <p:nvPr/>
        </p:nvSpPr>
        <p:spPr>
          <a:xfrm>
            <a:off x="2141315" y="1831008"/>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38" name="TextBox 37"/>
          <p:cNvSpPr txBox="1"/>
          <p:nvPr/>
        </p:nvSpPr>
        <p:spPr>
          <a:xfrm>
            <a:off x="2141315" y="2138785"/>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39" name="TextBox 38"/>
          <p:cNvSpPr txBox="1"/>
          <p:nvPr/>
        </p:nvSpPr>
        <p:spPr>
          <a:xfrm>
            <a:off x="2141315" y="2446560"/>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0" name="TextBox 9"/>
          <p:cNvSpPr txBox="1"/>
          <p:nvPr/>
        </p:nvSpPr>
        <p:spPr>
          <a:xfrm>
            <a:off x="2141315" y="2754337"/>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2" name="TextBox 11"/>
          <p:cNvSpPr txBox="1"/>
          <p:nvPr/>
        </p:nvSpPr>
        <p:spPr>
          <a:xfrm>
            <a:off x="2141314" y="3068721"/>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3" name="TextBox 12"/>
          <p:cNvSpPr txBox="1"/>
          <p:nvPr/>
        </p:nvSpPr>
        <p:spPr>
          <a:xfrm>
            <a:off x="2141314" y="3376498"/>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4" name="TextBox 13"/>
          <p:cNvSpPr txBox="1"/>
          <p:nvPr/>
        </p:nvSpPr>
        <p:spPr>
          <a:xfrm>
            <a:off x="2141314" y="3684273"/>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9" name="TextBox 18"/>
          <p:cNvSpPr txBox="1"/>
          <p:nvPr/>
        </p:nvSpPr>
        <p:spPr>
          <a:xfrm>
            <a:off x="5382745" y="182539"/>
            <a:ext cx="6809255" cy="646331"/>
          </a:xfrm>
          <a:prstGeom prst="rect">
            <a:avLst/>
          </a:prstGeom>
          <a:noFill/>
        </p:spPr>
        <p:txBody>
          <a:bodyPr wrap="square" rtlCol="0">
            <a:spAutoFit/>
          </a:bodyPr>
          <a:lstStyle/>
          <a:p>
            <a:r>
              <a:rPr lang="en-US" sz="3600" b="1" u="sng" dirty="0" smtClean="0"/>
              <a:t>Green Page</a:t>
            </a:r>
            <a:endParaRPr lang="en-US" sz="3600" b="1" u="sng" dirty="0"/>
          </a:p>
        </p:txBody>
      </p:sp>
      <p:sp>
        <p:nvSpPr>
          <p:cNvPr id="3" name="TextBox 2"/>
          <p:cNvSpPr txBox="1"/>
          <p:nvPr/>
        </p:nvSpPr>
        <p:spPr>
          <a:xfrm>
            <a:off x="5382745" y="954741"/>
            <a:ext cx="6809255" cy="4401205"/>
          </a:xfrm>
          <a:prstGeom prst="rect">
            <a:avLst/>
          </a:prstGeom>
          <a:noFill/>
        </p:spPr>
        <p:txBody>
          <a:bodyPr wrap="square" rtlCol="0">
            <a:spAutoFit/>
          </a:bodyPr>
          <a:lstStyle/>
          <a:p>
            <a:pPr marL="285750" indent="-285750">
              <a:buFont typeface="Arial" charset="0"/>
              <a:buChar char="•"/>
            </a:pPr>
            <a:r>
              <a:rPr lang="en-US" sz="2800" dirty="0" smtClean="0"/>
              <a:t>Centralized location for Veteran specific events</a:t>
            </a:r>
          </a:p>
          <a:p>
            <a:pPr marL="285750" indent="-285750">
              <a:buFont typeface="Arial" charset="0"/>
              <a:buChar char="•"/>
            </a:pPr>
            <a:r>
              <a:rPr lang="en-US" sz="2800" dirty="0" smtClean="0"/>
              <a:t>Make it easy to add to calendar and help with reminders</a:t>
            </a:r>
          </a:p>
          <a:p>
            <a:pPr marL="285750" indent="-285750">
              <a:buFont typeface="Arial" charset="0"/>
              <a:buChar char="•"/>
            </a:pPr>
            <a:r>
              <a:rPr lang="en-US" sz="2800" dirty="0" smtClean="0"/>
              <a:t>Give easy one stop shopping for events</a:t>
            </a:r>
          </a:p>
          <a:p>
            <a:pPr marL="742950" lvl="1" indent="-285750">
              <a:buFont typeface="Arial" charset="0"/>
              <a:buChar char="•"/>
            </a:pPr>
            <a:r>
              <a:rPr lang="en-US" sz="2800" dirty="0" smtClean="0"/>
              <a:t>There is no centralized location that events for Veterans is gathered outside of organizational calendars </a:t>
            </a:r>
          </a:p>
          <a:p>
            <a:pPr marL="285750" indent="-285750">
              <a:buFont typeface="Arial" charset="0"/>
              <a:buChar char="•"/>
            </a:pPr>
            <a:endParaRPr lang="en-US" sz="2800" dirty="0" smtClean="0"/>
          </a:p>
          <a:p>
            <a:pPr marL="285750" indent="-285750">
              <a:buFont typeface="Arial" charset="0"/>
              <a:buChar char="•"/>
            </a:pPr>
            <a:endParaRPr lang="en-US" sz="2800" dirty="0"/>
          </a:p>
        </p:txBody>
      </p:sp>
    </p:spTree>
    <p:extLst>
      <p:ext uri="{BB962C8B-B14F-4D97-AF65-F5344CB8AC3E}">
        <p14:creationId xmlns:p14="http://schemas.microsoft.com/office/powerpoint/2010/main" val="139467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583</TotalTime>
  <Words>788</Words>
  <Application>Microsoft Macintosh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Helvetica Neue</vt:lpstr>
      <vt:lpstr>Times New Roman</vt:lpstr>
      <vt:lpstr>Arial</vt:lpstr>
      <vt:lpstr>Office Theme</vt:lpstr>
      <vt:lpstr>Vet Buddy</vt:lpstr>
      <vt:lpstr>PowerPoint Presentation</vt:lpstr>
      <vt:lpstr>PowerPoint Presentation</vt:lpstr>
      <vt:lpstr>Status against project plan </vt:lpstr>
      <vt:lpstr>PowerPoint Presentation</vt:lpstr>
      <vt:lpstr>PowerPoint Presentation</vt:lpstr>
      <vt:lpstr>PowerPoint Presentation</vt:lpstr>
      <vt:lpstr>PowerPoint Presentation</vt:lpstr>
      <vt:lpstr>PowerPoint Presentation</vt:lpstr>
      <vt:lpstr>PowerPoint Presentation</vt:lpstr>
      <vt:lpstr>Lessons learned </vt:lpstr>
      <vt:lpstr>Question/Comments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Henderson</dc:creator>
  <cp:lastModifiedBy>Christopher Henderson</cp:lastModifiedBy>
  <cp:revision>34</cp:revision>
  <dcterms:created xsi:type="dcterms:W3CDTF">2016-02-01T20:34:11Z</dcterms:created>
  <dcterms:modified xsi:type="dcterms:W3CDTF">2016-03-11T23:30:01Z</dcterms:modified>
</cp:coreProperties>
</file>