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6" r:id="rId5"/>
    <p:sldId id="259" r:id="rId6"/>
    <p:sldId id="261" r:id="rId7"/>
    <p:sldId id="264" r:id="rId8"/>
    <p:sldId id="267" r:id="rId9"/>
    <p:sldId id="262"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snapToObjects="1">
      <p:cViewPr varScale="1">
        <p:scale>
          <a:sx n="90" d="100"/>
          <a:sy n="90" d="100"/>
        </p:scale>
        <p:origin x="20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2622D-8F2A-BF45-B148-B97569F2892F}" type="datetimeFigureOut">
              <a:rPr lang="en-US" smtClean="0"/>
              <a:t>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90380-2038-E143-852F-0BCD9777821A}" type="slidenum">
              <a:rPr lang="en-US" smtClean="0"/>
              <a:t>‹#›</a:t>
            </a:fld>
            <a:endParaRPr lang="en-US"/>
          </a:p>
        </p:txBody>
      </p:sp>
    </p:spTree>
    <p:extLst>
      <p:ext uri="{BB962C8B-B14F-4D97-AF65-F5344CB8AC3E}">
        <p14:creationId xmlns:p14="http://schemas.microsoft.com/office/powerpoint/2010/main" val="207547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whats-cooking" TargetMode="External"/><Relationship Id="rId3" Type="http://schemas.openxmlformats.org/officeDocument/2006/relationships/hyperlink" Target="http://scikit-learn.org/stable/modules/neural_networks_supervise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ikit-learn.org/" TargetMode="Externa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9.jpe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Cooking?</a:t>
            </a:r>
            <a:endParaRPr lang="en-US" dirty="0"/>
          </a:p>
        </p:txBody>
      </p:sp>
      <p:sp>
        <p:nvSpPr>
          <p:cNvPr id="3" name="Subtitle 2"/>
          <p:cNvSpPr>
            <a:spLocks noGrp="1"/>
          </p:cNvSpPr>
          <p:nvPr>
            <p:ph type="subTitle" idx="1"/>
          </p:nvPr>
        </p:nvSpPr>
        <p:spPr/>
        <p:txBody>
          <a:bodyPr/>
          <a:lstStyle/>
          <a:p>
            <a:r>
              <a:rPr lang="en-US" dirty="0" smtClean="0"/>
              <a:t>Cathy Webster, Kathryn Lovett, Christopher Henderson</a:t>
            </a:r>
            <a:endParaRPr lang="en-US"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6628" b="96477" l="1484" r="96000">
                        <a14:foregroundMark x1="9806" y1="18792" x2="83161" y2="19128"/>
                        <a14:foregroundMark x1="64129" y1="34144" x2="64258" y2="21644"/>
                        <a14:foregroundMark x1="58839" y1="34983" x2="59935" y2="34144"/>
                        <a14:foregroundMark x1="28258" y1="30201" x2="27742" y2="20218"/>
                        <a14:foregroundMark x1="28581" y1="30453" x2="29032" y2="23742"/>
                        <a14:foregroundMark x1="29355" y1="23742" x2="29355" y2="23742"/>
                        <a14:foregroundMark x1="39742" y1="34983" x2="39742" y2="34983"/>
                        <a14:foregroundMark x1="42323" y1="28104" x2="42323" y2="28104"/>
                        <a14:foregroundMark x1="69742" y1="37332" x2="72000" y2="36074"/>
                        <a14:foregroundMark x1="67484" y1="40017" x2="67484" y2="40017"/>
                        <a14:foregroundMark x1="59613" y1="25419" x2="59613" y2="25419"/>
                        <a14:foregroundMark x1="48452" y1="24161" x2="48452" y2="24161"/>
                        <a14:foregroundMark x1="37548" y1="26258" x2="37548" y2="26258"/>
                        <a14:foregroundMark x1="45226" y1="21477" x2="45226" y2="21477"/>
                        <a14:foregroundMark x1="54000" y1="25168" x2="54000" y2="25168"/>
                        <a14:foregroundMark x1="54194" y1="23742" x2="54194" y2="23742"/>
                        <a14:foregroundMark x1="15871" y1="31879" x2="16065" y2="22903"/>
                        <a14:foregroundMark x1="18645" y1="29782" x2="16194" y2="23574"/>
                        <a14:foregroundMark x1="12387" y1="31040" x2="16065" y2="22483"/>
                      </a14:backgroundRemoval>
                    </a14:imgEffect>
                  </a14:imgLayer>
                </a14:imgProps>
              </a:ext>
              <a:ext uri="{28A0092B-C50C-407E-A947-70E740481C1C}">
                <a14:useLocalDpi xmlns:a14="http://schemas.microsoft.com/office/drawing/2010/main" val="0"/>
              </a:ext>
            </a:extLst>
          </a:blip>
          <a:stretch>
            <a:fillRect/>
          </a:stretch>
        </p:blipFill>
        <p:spPr>
          <a:xfrm>
            <a:off x="6686551" y="-442913"/>
            <a:ext cx="5825592" cy="4480068"/>
          </a:xfrm>
          <a:prstGeom prst="rect">
            <a:avLst/>
          </a:prstGeom>
        </p:spPr>
      </p:pic>
    </p:spTree>
    <p:extLst>
      <p:ext uri="{BB962C8B-B14F-4D97-AF65-F5344CB8AC3E}">
        <p14:creationId xmlns:p14="http://schemas.microsoft.com/office/powerpoint/2010/main" val="1605789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3" name="Picture 2"/>
          <p:cNvPicPr>
            <a:picLocks noChangeAspect="1"/>
          </p:cNvPicPr>
          <p:nvPr/>
        </p:nvPicPr>
        <p:blipFill>
          <a:blip r:embed="rId2"/>
          <a:stretch>
            <a:fillRect/>
          </a:stretch>
        </p:blipFill>
        <p:spPr>
          <a:xfrm>
            <a:off x="3937000" y="1905000"/>
            <a:ext cx="8255000" cy="4953000"/>
          </a:xfrm>
          <a:prstGeom prst="rect">
            <a:avLst/>
          </a:prstGeom>
        </p:spPr>
      </p:pic>
    </p:spTree>
    <p:extLst>
      <p:ext uri="{BB962C8B-B14F-4D97-AF65-F5344CB8AC3E}">
        <p14:creationId xmlns:p14="http://schemas.microsoft.com/office/powerpoint/2010/main" val="405550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www.kaggle.com/c/whats-cooking</a:t>
            </a:r>
            <a:endParaRPr lang="en-US" dirty="0" smtClean="0"/>
          </a:p>
          <a:p>
            <a:r>
              <a:rPr lang="en-US" dirty="0">
                <a:hlinkClick r:id="rId3"/>
              </a:rPr>
              <a:t>http://</a:t>
            </a:r>
            <a:r>
              <a:rPr lang="en-US" dirty="0" smtClean="0">
                <a:hlinkClick r:id="rId3"/>
              </a:rPr>
              <a:t>scikit-learn.org/stable/modules/neural_networks_supervised.html</a:t>
            </a:r>
            <a:r>
              <a:rPr lang="en-US" dirty="0" smtClean="0"/>
              <a:t> </a:t>
            </a:r>
          </a:p>
          <a:p>
            <a:endParaRPr lang="en-US" dirty="0"/>
          </a:p>
        </p:txBody>
      </p:sp>
    </p:spTree>
    <p:extLst>
      <p:ext uri="{BB962C8B-B14F-4D97-AF65-F5344CB8AC3E}">
        <p14:creationId xmlns:p14="http://schemas.microsoft.com/office/powerpoint/2010/main" val="1985309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a:t>
            </a:r>
            <a:endParaRPr lang="en-US" dirty="0"/>
          </a:p>
        </p:txBody>
      </p:sp>
      <p:sp>
        <p:nvSpPr>
          <p:cNvPr id="3" name="Content Placeholder 2"/>
          <p:cNvSpPr>
            <a:spLocks noGrp="1"/>
          </p:cNvSpPr>
          <p:nvPr>
            <p:ph idx="1"/>
          </p:nvPr>
        </p:nvSpPr>
        <p:spPr>
          <a:xfrm>
            <a:off x="2589212" y="2133600"/>
            <a:ext cx="8915400" cy="4724400"/>
          </a:xfrm>
        </p:spPr>
        <p:txBody>
          <a:bodyPr>
            <a:normAutofit/>
          </a:bodyPr>
          <a:lstStyle/>
          <a:p>
            <a:r>
              <a:rPr lang="en-US" dirty="0" smtClean="0"/>
              <a:t>We took on the </a:t>
            </a:r>
            <a:r>
              <a:rPr lang="en-US" dirty="0" err="1" smtClean="0"/>
              <a:t>Kaggle</a:t>
            </a:r>
            <a:r>
              <a:rPr lang="en-US" dirty="0" smtClean="0"/>
              <a:t> challenge for “What’s Cooking?”</a:t>
            </a:r>
          </a:p>
          <a:p>
            <a:pPr fontAlgn="base"/>
            <a:r>
              <a:rPr lang="en-US" i="1" dirty="0" smtClean="0"/>
              <a:t>From the challenge page:</a:t>
            </a:r>
          </a:p>
          <a:p>
            <a:pPr lvl="1" fontAlgn="base"/>
            <a:r>
              <a:rPr lang="en-US" i="1" dirty="0" smtClean="0"/>
              <a:t>Picture </a:t>
            </a:r>
            <a:r>
              <a:rPr lang="en-US" i="1" dirty="0"/>
              <a:t>yourself strolling through your local, open-air market... What do you see? What do you smell? What will you make for dinner tonight?</a:t>
            </a:r>
            <a:endParaRPr lang="en-US" dirty="0"/>
          </a:p>
          <a:p>
            <a:pPr lvl="1" fontAlgn="base"/>
            <a:r>
              <a:rPr lang="en-US" dirty="0"/>
              <a:t>If you're in Northern California, you'll be walking past the inevitable bushels of leafy greens, spiked with dark purple kale and the bright pinks and yellows of chard. Across the world in South Korea, mounds of bright red kimchi greet you, while the smell of the sea draws your attention to squids squirming nearby. India’s market is perhaps the most colorful, awash in the rich hues and aromas of dozens of spices: turmeric, star anise, poppy seeds, and garam masala as far as the eye can see.</a:t>
            </a:r>
          </a:p>
          <a:p>
            <a:pPr lvl="1" fontAlgn="base"/>
            <a:r>
              <a:rPr lang="en-US" dirty="0"/>
              <a:t>Some of our strongest geographic and cultural associations are tied to a region's local foods. This playground competitions asks you to predict the category of a dish's cuisine given a list of its ingredients. </a:t>
            </a:r>
          </a:p>
          <a:p>
            <a:endParaRPr lang="en-US" dirty="0"/>
          </a:p>
        </p:txBody>
      </p:sp>
    </p:spTree>
    <p:extLst>
      <p:ext uri="{BB962C8B-B14F-4D97-AF65-F5344CB8AC3E}">
        <p14:creationId xmlns:p14="http://schemas.microsoft.com/office/powerpoint/2010/main" val="588023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2589212" y="2133600"/>
            <a:ext cx="8915400" cy="3867150"/>
          </a:xfrm>
        </p:spPr>
        <p:txBody>
          <a:bodyPr>
            <a:normAutofit/>
          </a:bodyPr>
          <a:lstStyle/>
          <a:p>
            <a:r>
              <a:rPr lang="en-US" dirty="0" smtClean="0"/>
              <a:t>The challenge provided training and test data in JSON form.</a:t>
            </a:r>
          </a:p>
          <a:p>
            <a:pPr lvl="1"/>
            <a:r>
              <a:rPr lang="en-US" dirty="0" smtClean="0"/>
              <a:t>Training Data</a:t>
            </a:r>
          </a:p>
          <a:p>
            <a:pPr lvl="2"/>
            <a:r>
              <a:rPr lang="en-US" smtClean="0"/>
              <a:t>39</a:t>
            </a:r>
            <a:r>
              <a:rPr lang="en-US" smtClean="0"/>
              <a:t>,774 </a:t>
            </a:r>
            <a:r>
              <a:rPr lang="en-US" dirty="0"/>
              <a:t>Individual </a:t>
            </a:r>
            <a:r>
              <a:rPr lang="en-US" dirty="0" smtClean="0"/>
              <a:t>Recipes</a:t>
            </a:r>
          </a:p>
          <a:p>
            <a:pPr lvl="2"/>
            <a:r>
              <a:rPr lang="en-US" dirty="0" smtClean="0"/>
              <a:t>20 Categories</a:t>
            </a:r>
          </a:p>
          <a:p>
            <a:pPr lvl="2"/>
            <a:r>
              <a:rPr lang="en-US" dirty="0" smtClean="0"/>
              <a:t>6714 Feature</a:t>
            </a:r>
          </a:p>
          <a:p>
            <a:pPr lvl="1"/>
            <a:r>
              <a:rPr lang="en-US" dirty="0" smtClean="0"/>
              <a:t>Testing data</a:t>
            </a:r>
          </a:p>
          <a:p>
            <a:pPr lvl="2"/>
            <a:r>
              <a:rPr lang="en-US" dirty="0" smtClean="0"/>
              <a:t>Contained approximately 20% the size of the training data</a:t>
            </a:r>
          </a:p>
          <a:p>
            <a:r>
              <a:rPr lang="en-US" dirty="0" smtClean="0"/>
              <a:t>Challenging elements</a:t>
            </a:r>
          </a:p>
          <a:p>
            <a:pPr lvl="1"/>
            <a:r>
              <a:rPr lang="en-US" dirty="0" smtClean="0"/>
              <a:t>The 6714 individual features combined with 20 categories to associate them to.</a:t>
            </a:r>
          </a:p>
          <a:p>
            <a:pPr lvl="1"/>
            <a:endParaRPr lang="en-US" dirty="0" smtClean="0"/>
          </a:p>
          <a:p>
            <a:pPr lvl="1"/>
            <a:endParaRPr lang="en-US" dirty="0" smtClean="0"/>
          </a:p>
        </p:txBody>
      </p:sp>
    </p:spTree>
    <p:extLst>
      <p:ext uri="{BB962C8B-B14F-4D97-AF65-F5344CB8AC3E}">
        <p14:creationId xmlns:p14="http://schemas.microsoft.com/office/powerpoint/2010/main" val="197254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a:t>
            </a:r>
            <a:endParaRPr lang="en-US" dirty="0"/>
          </a:p>
        </p:txBody>
      </p:sp>
      <p:sp>
        <p:nvSpPr>
          <p:cNvPr id="3" name="Content Placeholder 2"/>
          <p:cNvSpPr>
            <a:spLocks noGrp="1"/>
          </p:cNvSpPr>
          <p:nvPr>
            <p:ph idx="1"/>
          </p:nvPr>
        </p:nvSpPr>
        <p:spPr>
          <a:xfrm>
            <a:off x="2589212" y="2133600"/>
            <a:ext cx="8915400" cy="4724400"/>
          </a:xfrm>
        </p:spPr>
        <p:txBody>
          <a:bodyPr>
            <a:normAutofit/>
          </a:bodyPr>
          <a:lstStyle/>
          <a:p>
            <a:r>
              <a:rPr lang="en-US" dirty="0"/>
              <a:t>Sample Data</a:t>
            </a:r>
          </a:p>
          <a:p>
            <a:pPr lvl="1"/>
            <a:r>
              <a:rPr lang="en-US" dirty="0"/>
              <a:t>"id": 10259,    </a:t>
            </a:r>
          </a:p>
          <a:p>
            <a:pPr lvl="1"/>
            <a:r>
              <a:rPr lang="en-US" dirty="0" smtClean="0"/>
              <a:t>”cuisine</a:t>
            </a:r>
            <a:r>
              <a:rPr lang="en-US" dirty="0"/>
              <a:t>": "</a:t>
            </a:r>
            <a:r>
              <a:rPr lang="en-US" dirty="0" err="1"/>
              <a:t>greek</a:t>
            </a:r>
            <a:r>
              <a:rPr lang="en-US" dirty="0"/>
              <a:t>",   </a:t>
            </a:r>
          </a:p>
          <a:p>
            <a:pPr lvl="1"/>
            <a:r>
              <a:rPr lang="en-US" dirty="0"/>
              <a:t> "ingredients": [      </a:t>
            </a:r>
          </a:p>
          <a:p>
            <a:pPr lvl="2"/>
            <a:r>
              <a:rPr lang="en-US" dirty="0"/>
              <a:t>"romaine lettuce",     </a:t>
            </a:r>
          </a:p>
          <a:p>
            <a:pPr lvl="2"/>
            <a:r>
              <a:rPr lang="en-US" dirty="0"/>
              <a:t> "black olives",      </a:t>
            </a:r>
          </a:p>
          <a:p>
            <a:pPr lvl="2"/>
            <a:r>
              <a:rPr lang="en-US" dirty="0"/>
              <a:t>"grape tomatoes",     </a:t>
            </a:r>
          </a:p>
          <a:p>
            <a:pPr lvl="2"/>
            <a:r>
              <a:rPr lang="en-US" dirty="0"/>
              <a:t> "garlic",     </a:t>
            </a:r>
          </a:p>
          <a:p>
            <a:pPr lvl="2"/>
            <a:r>
              <a:rPr lang="en-US" dirty="0"/>
              <a:t> "pepper",     </a:t>
            </a:r>
          </a:p>
          <a:p>
            <a:pPr lvl="2"/>
            <a:r>
              <a:rPr lang="en-US" dirty="0"/>
              <a:t> "purple onion",      </a:t>
            </a:r>
          </a:p>
          <a:p>
            <a:pPr lvl="2"/>
            <a:r>
              <a:rPr lang="en-US" dirty="0"/>
              <a:t>"seasoning",      </a:t>
            </a:r>
          </a:p>
          <a:p>
            <a:pPr lvl="2"/>
            <a:r>
              <a:rPr lang="en-US" dirty="0"/>
              <a:t>"garbanzo beans",     </a:t>
            </a:r>
          </a:p>
          <a:p>
            <a:pPr lvl="2"/>
            <a:r>
              <a:rPr lang="en-US" dirty="0"/>
              <a:t> "feta cheese crumbles”]</a:t>
            </a:r>
          </a:p>
          <a:p>
            <a:endParaRPr lang="en-US" dirty="0"/>
          </a:p>
        </p:txBody>
      </p:sp>
      <p:pic>
        <p:nvPicPr>
          <p:cNvPr id="1026" name="Picture 2" descr="https://lh6.googleusercontent.com/qyOy25CjnW1I5Kh1QAWwkMZt0f6CDdXS2_evQZdKphpkob5A0LV_kyw2Nk1FYvvfU8txsHJ8SXBD-VbL90M6vQxog9eXWDmu7wvj7oUuKlktDW-wMqgqKesPQfVEVGGXHeEhp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024" y="1581383"/>
            <a:ext cx="6436976" cy="39764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92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lstStyle/>
          <a:p>
            <a:r>
              <a:rPr lang="en-US" dirty="0" smtClean="0"/>
              <a:t>We repurposed the original ID3 from the first programming assignment and ran the training and testing JSON.</a:t>
            </a:r>
          </a:p>
          <a:p>
            <a:r>
              <a:rPr lang="en-US" dirty="0" smtClean="0"/>
              <a:t>We also used the </a:t>
            </a:r>
            <a:r>
              <a:rPr lang="en-US" dirty="0" err="1" smtClean="0"/>
              <a:t>SkLearning.Tree</a:t>
            </a:r>
            <a:r>
              <a:rPr lang="en-US" dirty="0" smtClean="0"/>
              <a:t> from </a:t>
            </a:r>
            <a:r>
              <a:rPr lang="en-US" dirty="0">
                <a:hlinkClick r:id="rId2"/>
              </a:rPr>
              <a:t>http://</a:t>
            </a:r>
            <a:r>
              <a:rPr lang="en-US" dirty="0" smtClean="0">
                <a:hlinkClick r:id="rId2"/>
              </a:rPr>
              <a:t>scikit-learn.org</a:t>
            </a:r>
            <a:r>
              <a:rPr lang="en-US" dirty="0"/>
              <a:t> </a:t>
            </a:r>
            <a:endParaRPr lang="en-US" dirty="0" smtClean="0"/>
          </a:p>
          <a:p>
            <a:r>
              <a:rPr lang="en-US" dirty="0" smtClean="0"/>
              <a:t>As you can see the provided code by </a:t>
            </a:r>
            <a:r>
              <a:rPr lang="en-US" dirty="0" err="1" smtClean="0"/>
              <a:t>SkLearning</a:t>
            </a:r>
            <a:r>
              <a:rPr lang="en-US" dirty="0" smtClean="0"/>
              <a:t> produces better results.</a:t>
            </a:r>
          </a:p>
          <a:p>
            <a:endParaRPr lang="en-US" dirty="0"/>
          </a:p>
        </p:txBody>
      </p:sp>
      <p:pic>
        <p:nvPicPr>
          <p:cNvPr id="2050" name="Picture 2" descr="https://lh4.googleusercontent.com/Wcy_mUk6S5aWmpVy16vqpxHPmI1pO6vusUcYS_WyjOYXUfyjFgXAlHr72agk_4jt0Nait9714i9t5hphM74FZbfqvw99FESqfwFz7Y8mbVcJ01xBPjFHR9V9XN3dX_laATIW0H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707858"/>
            <a:ext cx="5105400" cy="315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794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pic>
        <p:nvPicPr>
          <p:cNvPr id="3074" name="Picture 2" descr="https://lh6.googleusercontent.com/IS8_UuPpnYdIdMvgqIkkle2UY1fbBKtJ9AzaI2aVAEYrRrdAyU1ioIbVYpGx6Y37K1w4G4vJOTbhawIQq7mH9iz53WuYwZYpXTu7V5rbDfGGbOek06WowP1rxAAQq7TKRJ32I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9210" y="1571623"/>
            <a:ext cx="4389120" cy="43891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N1Tf0iXB9OyClwJZiido8Z-IY5mfu-a_WTf8yDLTYxz_RGOMojO8WBid7VadgXHIJGwnVyvEXmN0eMzDHg6oYV1HlNR5EaeeU8FAC5YXhgq76VvYMimDLkcJlF-2ne88st4sEu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605" y="1571623"/>
            <a:ext cx="438912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3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(Cont. SGD)</a:t>
            </a:r>
            <a:endParaRPr lang="en-US" dirty="0"/>
          </a:p>
        </p:txBody>
      </p:sp>
      <p:sp>
        <p:nvSpPr>
          <p:cNvPr id="3" name="Content Placeholder 2"/>
          <p:cNvSpPr>
            <a:spLocks noGrp="1"/>
          </p:cNvSpPr>
          <p:nvPr>
            <p:ph idx="1"/>
          </p:nvPr>
        </p:nvSpPr>
        <p:spPr/>
        <p:txBody>
          <a:bodyPr/>
          <a:lstStyle/>
          <a:p>
            <a:endParaRPr lang="en-US"/>
          </a:p>
        </p:txBody>
      </p:sp>
      <p:pic>
        <p:nvPicPr>
          <p:cNvPr id="4098" name="Picture 2" descr="https://lh6.googleusercontent.com/c_Z2Jup2eDCjbJRxpDvNi20CndyohTh4PamYVAz5JbJV6WEJjuTtgJGZitbi9at0Vm8Cf_eTpz1pLqqE0kpD-CfIO_ndjtOmMUa3kQj9lA4gmuqba4KnOo0Ct8cP3yCvW_-dN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564594"/>
            <a:ext cx="4389492" cy="43894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58m0-vu0e3SYFr38KIJdSWnM0fbOjXck1z66blcbgCB6JkoHcM48om7x9SYonM2n1PjjBJUOWZxC7v4PMM7fwRVyrjrrp-TGgp32oSwh93YduGynOXpMSX-Z3CTMM2sQmb_DZu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024" y="1564594"/>
            <a:ext cx="4394146" cy="4394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313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SGD</a:t>
            </a:r>
            <a:endParaRPr lang="en-US" dirty="0"/>
          </a:p>
        </p:txBody>
      </p:sp>
      <p:sp>
        <p:nvSpPr>
          <p:cNvPr id="3" name="Content Placeholder 2"/>
          <p:cNvSpPr>
            <a:spLocks noGrp="1"/>
          </p:cNvSpPr>
          <p:nvPr>
            <p:ph idx="1"/>
          </p:nvPr>
        </p:nvSpPr>
        <p:spPr/>
        <p:txBody>
          <a:bodyPr/>
          <a:lstStyle/>
          <a:p>
            <a:r>
              <a:rPr lang="en-US" dirty="0" smtClean="0"/>
              <a:t>Test</a:t>
            </a:r>
          </a:p>
          <a:p>
            <a:pPr lvl="1"/>
            <a:endParaRPr lang="en-US" dirty="0"/>
          </a:p>
        </p:txBody>
      </p:sp>
      <p:pic>
        <p:nvPicPr>
          <p:cNvPr id="5122" name="Picture 2" descr="https://lh4.googleusercontent.com/umR7qrpw4YdmwlordvV-pHECPuyQ7JTc93-0hjeboBPC7nyTjgRskAR150yG9EaiXVEWbvt6EZ6hJ06BZ1srjlGVy_VjNNmrpn_D7OF8mTqUsDyR0eeea4hdwv4U0RtbKGqeyuo"/>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474901" y="1905000"/>
            <a:ext cx="4681829" cy="29098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4" name="Picture 4" descr="https://lh4.googleusercontent.com/kMdegTLzr2lOP8HygD1q8Fj-B-ZuD-PT1kjhXD8YuKALaw6UHDZ-bCYEF781PQzoOx8SUbVYIrcza3qFpvANbzMRbc914lifv8uq3_xRNiPpFQoTCEIieFtkiuUvzEwL08u2gHs"/>
          <p:cNvPicPr>
            <a:picLocks noChangeAspect="1" noChangeArrowheads="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322527" y="1905000"/>
            <a:ext cx="4681831" cy="2909888"/>
          </a:xfrm>
          <a:prstGeom prst="rect">
            <a:avLst/>
          </a:prstGeom>
          <a:solidFill>
            <a:schemeClr val="tx1"/>
          </a:solidFill>
          <a:ln>
            <a:solidFill>
              <a:schemeClr val="tx1"/>
            </a:solidFill>
          </a:ln>
        </p:spPr>
      </p:pic>
    </p:spTree>
    <p:extLst>
      <p:ext uri="{BB962C8B-B14F-4D97-AF65-F5344CB8AC3E}">
        <p14:creationId xmlns:p14="http://schemas.microsoft.com/office/powerpoint/2010/main" val="974710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We tried a variety of different techniques.</a:t>
            </a:r>
          </a:p>
          <a:p>
            <a:pPr lvl="1"/>
            <a:r>
              <a:rPr lang="en-US" dirty="0" smtClean="0"/>
              <a:t>Decision tree </a:t>
            </a:r>
            <a:r>
              <a:rPr lang="mr-IN" dirty="0" smtClean="0"/>
              <a:t>–</a:t>
            </a:r>
            <a:r>
              <a:rPr lang="en-US" dirty="0" smtClean="0"/>
              <a:t> Are not optimal in multiclass and the number of features that was in our data set.</a:t>
            </a:r>
          </a:p>
          <a:p>
            <a:pPr lvl="1"/>
            <a:r>
              <a:rPr lang="en-US" dirty="0" smtClean="0"/>
              <a:t>Neural Networks </a:t>
            </a:r>
            <a:r>
              <a:rPr lang="mr-IN" dirty="0" smtClean="0"/>
              <a:t>–</a:t>
            </a:r>
            <a:r>
              <a:rPr lang="en-US" dirty="0" smtClean="0"/>
              <a:t> Provided a excellent model but hidden layer count and iterations did not always provide optimal information.  But with optimizations like SGD it can produce increased accuracy.</a:t>
            </a:r>
          </a:p>
          <a:p>
            <a:pPr lvl="1"/>
            <a:r>
              <a:rPr lang="en-US" dirty="0" smtClean="0"/>
              <a:t>Linear SGD - </a:t>
            </a:r>
            <a:r>
              <a:rPr lang="en-US" dirty="0"/>
              <a:t>It did not provide a exceptional increase </a:t>
            </a:r>
            <a:r>
              <a:rPr lang="en-US" dirty="0" smtClean="0"/>
              <a:t>though</a:t>
            </a:r>
          </a:p>
          <a:p>
            <a:r>
              <a:rPr lang="en-US" dirty="0" smtClean="0"/>
              <a:t>We decided on Linear SGD as it provided the highest accuracy.</a:t>
            </a:r>
          </a:p>
          <a:p>
            <a:r>
              <a:rPr lang="en-US" dirty="0" smtClean="0"/>
              <a:t>We determined that 200 -250 iterations appeared to be optimal</a:t>
            </a:r>
          </a:p>
          <a:p>
            <a:r>
              <a:rPr lang="en-US" dirty="0" smtClean="0"/>
              <a:t>Like in all things, sometimes you have to try it all to find what works best.</a:t>
            </a:r>
            <a:endParaRPr lang="en-US" dirty="0"/>
          </a:p>
        </p:txBody>
      </p:sp>
    </p:spTree>
    <p:extLst>
      <p:ext uri="{BB962C8B-B14F-4D97-AF65-F5344CB8AC3E}">
        <p14:creationId xmlns:p14="http://schemas.microsoft.com/office/powerpoint/2010/main" val="1149388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3189</TotalTime>
  <Words>313</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Gothic</vt:lpstr>
      <vt:lpstr>Mangal</vt:lpstr>
      <vt:lpstr>Wingdings 3</vt:lpstr>
      <vt:lpstr>Arial</vt:lpstr>
      <vt:lpstr>Wisp</vt:lpstr>
      <vt:lpstr>What’s Cooking?</vt:lpstr>
      <vt:lpstr>Proposal </vt:lpstr>
      <vt:lpstr>Data</vt:lpstr>
      <vt:lpstr>Sample Data</vt:lpstr>
      <vt:lpstr>Decision Tree</vt:lpstr>
      <vt:lpstr>Neural Network</vt:lpstr>
      <vt:lpstr>Neural Network (Cont. SGD)</vt:lpstr>
      <vt:lpstr>Linear SGD</vt:lpstr>
      <vt:lpstr>Conclusion </vt:lpstr>
      <vt:lpstr>Questions?</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cooking?</dc:title>
  <dc:creator>Christopher Henderson</dc:creator>
  <cp:lastModifiedBy>Christopher Henderson</cp:lastModifiedBy>
  <cp:revision>27</cp:revision>
  <dcterms:created xsi:type="dcterms:W3CDTF">2017-03-15T23:37:18Z</dcterms:created>
  <dcterms:modified xsi:type="dcterms:W3CDTF">2017-03-20T17:45:19Z</dcterms:modified>
</cp:coreProperties>
</file>