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68" r:id="rId2"/>
    <p:sldId id="259" r:id="rId3"/>
    <p:sldId id="258" r:id="rId4"/>
    <p:sldId id="260" r:id="rId5"/>
    <p:sldId id="261" r:id="rId6"/>
    <p:sldId id="269" r:id="rId7"/>
    <p:sldId id="262" r:id="rId8"/>
    <p:sldId id="270" r:id="rId9"/>
    <p:sldId id="271" r:id="rId10"/>
    <p:sldId id="272" r:id="rId11"/>
    <p:sldId id="265" r:id="rId12"/>
    <p:sldId id="266" r:id="rId13"/>
    <p:sldId id="267" r:id="rId14"/>
    <p:sldId id="264" r:id="rId15"/>
    <p:sldId id="263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D38"/>
    <a:srgbClr val="D9112E"/>
    <a:srgbClr val="383F4E"/>
    <a:srgbClr val="EE112E"/>
    <a:srgbClr val="C30F29"/>
    <a:srgbClr val="EE1C39"/>
    <a:srgbClr val="F47486"/>
    <a:srgbClr val="ED1F3C"/>
    <a:srgbClr val="F3677B"/>
    <a:srgbClr val="EF3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5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D36EA-79DA-4DA4-AFAE-1885856125C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73EF-CAFC-4735-A658-D918E8199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49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BF189-1C0D-4F01-BF4B-9E743D283FEE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B1EAC-E8AF-449F-86D4-AC18871EF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1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3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8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7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9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20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8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6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6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0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3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8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0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1EAC-E8AF-449F-86D4-AC18871EF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5340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A716EE-FE38-48DD-A79F-4D4C2BDBE3D6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DDBF27F-4694-4BF9-AB7E-9EA887854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3660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A716EE-FE38-48DD-A79F-4D4C2BDBE3D6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DDBF27F-4694-4BF9-AB7E-9EA887854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3138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65519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A716EE-FE38-48DD-A79F-4D4C2BDBE3D6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DDBF27F-4694-4BF9-AB7E-9EA8878541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-14288" y="5045093"/>
            <a:ext cx="9158288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9842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A716EE-FE38-48DD-A79F-4D4C2BDBE3D6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DDBF27F-4694-4BF9-AB7E-9EA887854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9819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A716EE-FE38-48DD-A79F-4D4C2BDBE3D6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DDBF27F-4694-4BF9-AB7E-9EA8878541A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573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A716EE-FE38-48DD-A79F-4D4C2BDBE3D6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DDBF27F-4694-4BF9-AB7E-9EA8878541A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8044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A716EE-FE38-48DD-A79F-4D4C2BDBE3D6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DDBF27F-4694-4BF9-AB7E-9EA887854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2969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A716EE-FE38-48DD-A79F-4D4C2BDBE3D6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DDBF27F-4694-4BF9-AB7E-9EA887854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8396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470225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A716EE-FE38-48DD-A79F-4D4C2BDBE3D6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DDBF27F-4694-4BF9-AB7E-9EA887854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9143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-14288" y="5045093"/>
            <a:ext cx="9158288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63281" y="4508108"/>
            <a:ext cx="1358385" cy="537210"/>
            <a:chOff x="7629672" y="4508108"/>
            <a:chExt cx="1358385" cy="537210"/>
          </a:xfrm>
        </p:grpSpPr>
        <p:sp>
          <p:nvSpPr>
            <p:cNvPr id="19" name="矩形 18"/>
            <p:cNvSpPr/>
            <p:nvPr userDrawn="1"/>
          </p:nvSpPr>
          <p:spPr>
            <a:xfrm>
              <a:off x="7629672" y="4852958"/>
              <a:ext cx="1358385" cy="192360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pPr algn="r" eaLnBrk="1" hangingPunct="1">
                <a:defRPr/>
              </a:pPr>
              <a:r>
                <a:rPr lang="en-US" altLang="zh-CN" sz="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Copyright ©</a:t>
              </a:r>
              <a:r>
                <a:rPr lang="zh-CN" altLang="en-US" sz="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2017-2018</a:t>
              </a:r>
              <a:endParaRPr lang="zh-CN" altLang="en-US" sz="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699" y="4508108"/>
              <a:ext cx="1052235" cy="364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91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png"/><Relationship Id="rId7" Type="http://schemas.openxmlformats.org/officeDocument/2006/relationships/image" Target="../media/image9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3336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34833" y="2107286"/>
            <a:ext cx="396828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rgbClr val="D911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105295" y="2805111"/>
            <a:ext cx="8047817" cy="2938"/>
          </a:xfrm>
          <a:prstGeom prst="line">
            <a:avLst/>
          </a:prstGeom>
          <a:ln>
            <a:solidFill>
              <a:srgbClr val="282D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52620" y="2877645"/>
            <a:ext cx="395050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/>
              <a:t>如何能快速成为一名符合潮流的开发人员</a:t>
            </a:r>
          </a:p>
        </p:txBody>
      </p:sp>
      <p:sp>
        <p:nvSpPr>
          <p:cNvPr id="17" name="矩形 16"/>
          <p:cNvSpPr/>
          <p:nvPr/>
        </p:nvSpPr>
        <p:spPr>
          <a:xfrm>
            <a:off x="4767944" y="3445385"/>
            <a:ext cx="1426029" cy="3810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部门：教学</a:t>
            </a:r>
          </a:p>
        </p:txBody>
      </p:sp>
      <p:sp>
        <p:nvSpPr>
          <p:cNvPr id="18" name="矩形 17"/>
          <p:cNvSpPr/>
          <p:nvPr/>
        </p:nvSpPr>
        <p:spPr>
          <a:xfrm>
            <a:off x="6307832" y="3445385"/>
            <a:ext cx="1235969" cy="381000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2019.08.29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5170" y="1901143"/>
            <a:ext cx="59327" cy="1203850"/>
          </a:xfrm>
          <a:prstGeom prst="rect">
            <a:avLst/>
          </a:prstGeom>
          <a:solidFill>
            <a:srgbClr val="282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3281" y="4508108"/>
            <a:ext cx="1358385" cy="537210"/>
            <a:chOff x="7629672" y="4508108"/>
            <a:chExt cx="1358385" cy="537210"/>
          </a:xfrm>
        </p:grpSpPr>
        <p:sp>
          <p:nvSpPr>
            <p:cNvPr id="12" name="矩形 11"/>
            <p:cNvSpPr/>
            <p:nvPr userDrawn="1"/>
          </p:nvSpPr>
          <p:spPr>
            <a:xfrm>
              <a:off x="7629672" y="4852958"/>
              <a:ext cx="1358385" cy="192360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pPr algn="r" eaLnBrk="1" hangingPunct="1">
                <a:defRPr/>
              </a:pPr>
              <a:r>
                <a:rPr lang="en-US" altLang="zh-CN" sz="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Copyright ©</a:t>
              </a:r>
              <a:r>
                <a:rPr lang="zh-CN" altLang="en-US" sz="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2017-2018</a:t>
              </a:r>
              <a:endParaRPr lang="zh-CN" altLang="en-US" sz="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699" y="4508108"/>
              <a:ext cx="1052235" cy="364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9271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7127"/>
              </p:ext>
            </p:extLst>
          </p:nvPr>
        </p:nvGraphicFramePr>
        <p:xfrm>
          <a:off x="738552" y="1267029"/>
          <a:ext cx="7682280" cy="2240136"/>
        </p:xfrm>
        <a:graphic>
          <a:graphicData uri="http://schemas.openxmlformats.org/drawingml/2006/table">
            <a:tbl>
              <a:tblPr/>
              <a:tblGrid>
                <a:gridCol w="19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Spring Boot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Spring Cloud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基础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D9112E"/>
                        </a:solidFill>
                        <a:effectLst/>
                        <a:latin typeface="Open Sans" pitchFamily="34" charset="0"/>
                        <a:ea typeface="宋体" pitchFamily="2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Docker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rgbClr val="00B0F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工程结构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服务注册与发现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Linux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安装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Docker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基础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00B0F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配置文件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分布式配置中心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Linux</a:t>
                      </a:r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目录结构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282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Docker</a:t>
                      </a:r>
                      <a:r>
                        <a:rPr lang="en-US" altLang="zh-CN" sz="1000" baseline="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Compose</a:t>
                      </a:r>
                      <a:endParaRPr lang="zh-CN" altLang="en-US" sz="1000" dirty="0">
                        <a:solidFill>
                          <a:srgbClr val="383F4E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rgbClr val="00B0F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整合</a:t>
                      </a:r>
                      <a:r>
                        <a:rPr lang="en-US" altLang="zh-CN" sz="1000" dirty="0" err="1">
                          <a:solidFill>
                            <a:srgbClr val="00B0F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Mybatis</a:t>
                      </a:r>
                      <a:endParaRPr lang="zh-CN" altLang="en-US" sz="1000" dirty="0">
                        <a:solidFill>
                          <a:srgbClr val="00B0F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服务网关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Linux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远程管理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Dockerfile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00B0F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异步调用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服务间通信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Linux</a:t>
                      </a:r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文本编辑器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常用容器搭建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rgbClr val="00B0F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定时任务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服务容错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Linux Shell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服务容器化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3034456" y="215232"/>
            <a:ext cx="3099217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就业技能对接</a:t>
            </a:r>
          </a:p>
        </p:txBody>
      </p:sp>
      <p:cxnSp>
        <p:nvCxnSpPr>
          <p:cNvPr id="18" name="Straight Connector 4"/>
          <p:cNvCxnSpPr/>
          <p:nvPr/>
        </p:nvCxnSpPr>
        <p:spPr bwMode="auto">
          <a:xfrm rot="5400000">
            <a:off x="2877815" y="38102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 bwMode="auto">
          <a:xfrm rot="5400000">
            <a:off x="4641075" y="403149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36"/>
          <p:cNvPicPr>
            <a:picLocks noChangeAspect="1"/>
          </p:cNvPicPr>
          <p:nvPr/>
        </p:nvPicPr>
        <p:blipFill>
          <a:blip r:embed="rId3"/>
          <a:srcRect l="6145" t="13217" r="9825"/>
          <a:stretch>
            <a:fillRect/>
          </a:stretch>
        </p:blipFill>
        <p:spPr bwMode="auto">
          <a:xfrm>
            <a:off x="1" y="3754292"/>
            <a:ext cx="9144000" cy="1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7"/>
          <p:cNvPicPr>
            <a:picLocks noChangeAspect="1"/>
          </p:cNvPicPr>
          <p:nvPr/>
        </p:nvPicPr>
        <p:blipFill>
          <a:blip r:embed="rId3"/>
          <a:srcRect l="6145" t="13217" r="9825"/>
          <a:stretch>
            <a:fillRect/>
          </a:stretch>
        </p:blipFill>
        <p:spPr bwMode="auto">
          <a:xfrm flipV="1">
            <a:off x="1" y="4376868"/>
            <a:ext cx="9144000" cy="1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8600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/>
          <p:nvPr/>
        </p:nvSpPr>
        <p:spPr>
          <a:xfrm>
            <a:off x="0" y="973019"/>
            <a:ext cx="2225675" cy="882650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明确功能边界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0" y="1855669"/>
            <a:ext cx="2225675" cy="881062"/>
          </a:xfrm>
          <a:prstGeom prst="rect">
            <a:avLst/>
          </a:prstGeom>
          <a:solidFill>
            <a:srgbClr val="282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明确开发进度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0" y="2735144"/>
            <a:ext cx="2225675" cy="882650"/>
          </a:xfrm>
          <a:prstGeom prst="rect">
            <a:avLst/>
          </a:prstGeom>
          <a:solidFill>
            <a:srgbClr val="D91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明确责任人员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0" y="3616206"/>
            <a:ext cx="2225675" cy="88265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评估成本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2225675" y="973019"/>
            <a:ext cx="6918325" cy="3525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600" noProof="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4"/>
          <p:cNvSpPr txBox="1"/>
          <p:nvPr/>
        </p:nvSpPr>
        <p:spPr>
          <a:xfrm>
            <a:off x="4073435" y="207487"/>
            <a:ext cx="1178041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计划管理</a:t>
            </a:r>
          </a:p>
        </p:txBody>
      </p:sp>
      <p:cxnSp>
        <p:nvCxnSpPr>
          <p:cNvPr id="40" name="Straight Connector 4"/>
          <p:cNvCxnSpPr/>
          <p:nvPr/>
        </p:nvCxnSpPr>
        <p:spPr bwMode="auto">
          <a:xfrm rot="5400000">
            <a:off x="3930260" y="38102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"/>
          <p:cNvCxnSpPr/>
          <p:nvPr/>
        </p:nvCxnSpPr>
        <p:spPr bwMode="auto">
          <a:xfrm rot="5400000">
            <a:off x="5144915" y="38102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3" descr="201312191129477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973019"/>
            <a:ext cx="6918325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378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/>
          <p:nvPr/>
        </p:nvSpPr>
        <p:spPr>
          <a:xfrm>
            <a:off x="0" y="973019"/>
            <a:ext cx="2225675" cy="882650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了解工作进展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0" y="1855669"/>
            <a:ext cx="2225675" cy="881062"/>
          </a:xfrm>
          <a:prstGeom prst="rect">
            <a:avLst/>
          </a:prstGeom>
          <a:solidFill>
            <a:srgbClr val="282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及时发现项目风险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0" y="2735144"/>
            <a:ext cx="2225675" cy="882650"/>
          </a:xfrm>
          <a:prstGeom prst="rect">
            <a:avLst/>
          </a:prstGeom>
          <a:solidFill>
            <a:srgbClr val="D91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工作数据有效累计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0" y="3616206"/>
            <a:ext cx="2225675" cy="88265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即使沟通项目问题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2225675" y="973019"/>
            <a:ext cx="6918325" cy="3525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74165" y="400455"/>
            <a:ext cx="487506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600" noProof="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4"/>
          <p:cNvSpPr txBox="1"/>
          <p:nvPr/>
        </p:nvSpPr>
        <p:spPr>
          <a:xfrm>
            <a:off x="4123516" y="215232"/>
            <a:ext cx="1667684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日常工作沟通</a:t>
            </a:r>
          </a:p>
        </p:txBody>
      </p:sp>
      <p:cxnSp>
        <p:nvCxnSpPr>
          <p:cNvPr id="40" name="Straight Connector 4"/>
          <p:cNvCxnSpPr/>
          <p:nvPr/>
        </p:nvCxnSpPr>
        <p:spPr bwMode="auto">
          <a:xfrm rot="5400000">
            <a:off x="3966874" y="38102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"/>
          <p:cNvCxnSpPr/>
          <p:nvPr/>
        </p:nvCxnSpPr>
        <p:spPr bwMode="auto">
          <a:xfrm rot="5400000">
            <a:off x="5684639" y="403149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969066"/>
            <a:ext cx="6918325" cy="352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12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/>
          <p:nvPr/>
        </p:nvSpPr>
        <p:spPr>
          <a:xfrm>
            <a:off x="0" y="973019"/>
            <a:ext cx="2225675" cy="882650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明确任务责任人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0" y="1855669"/>
            <a:ext cx="2225675" cy="881062"/>
          </a:xfrm>
          <a:prstGeom prst="rect">
            <a:avLst/>
          </a:prstGeom>
          <a:solidFill>
            <a:srgbClr val="282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有效跟踪每一个任务进展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0" y="2735144"/>
            <a:ext cx="2225675" cy="882650"/>
          </a:xfrm>
          <a:prstGeom prst="rect">
            <a:avLst/>
          </a:prstGeom>
          <a:solidFill>
            <a:srgbClr val="D91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即时绩效统计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0" y="3616206"/>
            <a:ext cx="2225675" cy="88265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追踪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2225675" y="973019"/>
            <a:ext cx="6918325" cy="3525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4"/>
          <p:cNvSpPr txBox="1"/>
          <p:nvPr/>
        </p:nvSpPr>
        <p:spPr>
          <a:xfrm>
            <a:off x="3948858" y="215232"/>
            <a:ext cx="1229320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任务管理</a:t>
            </a:r>
          </a:p>
        </p:txBody>
      </p:sp>
      <p:cxnSp>
        <p:nvCxnSpPr>
          <p:cNvPr id="40" name="Straight Connector 4"/>
          <p:cNvCxnSpPr/>
          <p:nvPr/>
        </p:nvCxnSpPr>
        <p:spPr bwMode="auto">
          <a:xfrm rot="5400000">
            <a:off x="3792216" y="38102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"/>
          <p:cNvCxnSpPr/>
          <p:nvPr/>
        </p:nvCxnSpPr>
        <p:spPr bwMode="auto">
          <a:xfrm rot="5400000">
            <a:off x="5017020" y="38102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2" descr="portfolio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973019"/>
            <a:ext cx="6918325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59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ent Arrow 21"/>
          <p:cNvSpPr/>
          <p:nvPr/>
        </p:nvSpPr>
        <p:spPr bwMode="auto">
          <a:xfrm>
            <a:off x="6352575" y="1225785"/>
            <a:ext cx="1876022" cy="1198886"/>
          </a:xfrm>
          <a:prstGeom prst="bentArrow">
            <a:avLst/>
          </a:prstGeom>
          <a:solidFill>
            <a:srgbClr val="383F4E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5" name="Bent Arrow 18"/>
          <p:cNvSpPr/>
          <p:nvPr/>
        </p:nvSpPr>
        <p:spPr bwMode="auto">
          <a:xfrm>
            <a:off x="721240" y="2424673"/>
            <a:ext cx="1876020" cy="1197252"/>
          </a:xfrm>
          <a:prstGeom prst="bentArrow">
            <a:avLst/>
          </a:prstGeom>
          <a:solidFill>
            <a:srgbClr val="D9112E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6" name="Bent Arrow 20"/>
          <p:cNvSpPr/>
          <p:nvPr/>
        </p:nvSpPr>
        <p:spPr bwMode="auto">
          <a:xfrm>
            <a:off x="4474916" y="1691926"/>
            <a:ext cx="1877657" cy="1197251"/>
          </a:xfrm>
          <a:prstGeom prst="bentArrow">
            <a:avLst/>
          </a:prstGeom>
          <a:solidFill>
            <a:srgbClr val="EE1C39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Bent Arrow 19"/>
          <p:cNvSpPr/>
          <p:nvPr/>
        </p:nvSpPr>
        <p:spPr bwMode="auto">
          <a:xfrm>
            <a:off x="2597260" y="2023953"/>
            <a:ext cx="1877657" cy="1198887"/>
          </a:xfrm>
          <a:prstGeom prst="bentArrow">
            <a:avLst/>
          </a:prstGeom>
          <a:solidFill>
            <a:srgbClr val="282D38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0" name="Group 39"/>
          <p:cNvGrpSpPr/>
          <p:nvPr/>
        </p:nvGrpSpPr>
        <p:grpSpPr bwMode="auto">
          <a:xfrm>
            <a:off x="3302440" y="1299386"/>
            <a:ext cx="436306" cy="787841"/>
            <a:chOff x="3386647" y="802411"/>
            <a:chExt cx="172336" cy="311450"/>
          </a:xfrm>
          <a:solidFill>
            <a:srgbClr val="F8AAA2"/>
          </a:solidFill>
        </p:grpSpPr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73"/>
            <p:cNvSpPr>
              <a:spLocks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74"/>
            <p:cNvSpPr>
              <a:spLocks/>
            </p:cNvSpPr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064143" y="2991155"/>
            <a:ext cx="1533117" cy="621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dirty="0">
                <a:solidFill>
                  <a:srgbClr val="282D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第一阶段</a:t>
            </a:r>
            <a:endParaRPr lang="en-US" altLang="zh-CN" b="1" dirty="0">
              <a:solidFill>
                <a:srgbClr val="282D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熟练掌握</a:t>
            </a: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基础的程序开发内容。可以适应一般的</a:t>
            </a: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网络程序开发工作。</a:t>
            </a:r>
          </a:p>
        </p:txBody>
      </p:sp>
      <p:sp>
        <p:nvSpPr>
          <p:cNvPr id="38" name="矩形 37"/>
          <p:cNvSpPr/>
          <p:nvPr/>
        </p:nvSpPr>
        <p:spPr>
          <a:xfrm>
            <a:off x="2963282" y="2604800"/>
            <a:ext cx="1511635" cy="621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dirty="0">
                <a:solidFill>
                  <a:srgbClr val="282D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第二阶段</a:t>
            </a:r>
            <a:endParaRPr lang="en-US" altLang="zh-CN" b="1" dirty="0">
              <a:solidFill>
                <a:srgbClr val="282D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</a:t>
            </a:r>
            <a:r>
              <a:rPr lang="en-US" altLang="zh-CN" sz="1000" dirty="0" err="1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前端框架，可以熟练完成前后端分离开发。</a:t>
            </a:r>
          </a:p>
        </p:txBody>
      </p:sp>
      <p:sp>
        <p:nvSpPr>
          <p:cNvPr id="39" name="矩形 38"/>
          <p:cNvSpPr/>
          <p:nvPr/>
        </p:nvSpPr>
        <p:spPr>
          <a:xfrm>
            <a:off x="4822856" y="2280858"/>
            <a:ext cx="1529717" cy="621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dirty="0">
                <a:solidFill>
                  <a:srgbClr val="282D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第三阶段</a:t>
            </a:r>
            <a:endParaRPr lang="en-US" altLang="zh-CN" b="1" dirty="0">
              <a:solidFill>
                <a:srgbClr val="282D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熟练掌握原生云相关技术。可以在云架构加独立开发相关服务</a:t>
            </a:r>
          </a:p>
        </p:txBody>
      </p:sp>
      <p:sp>
        <p:nvSpPr>
          <p:cNvPr id="41" name="矩形 40"/>
          <p:cNvSpPr/>
          <p:nvPr/>
        </p:nvSpPr>
        <p:spPr>
          <a:xfrm>
            <a:off x="6702212" y="1809761"/>
            <a:ext cx="1526385" cy="621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dirty="0">
                <a:solidFill>
                  <a:srgbClr val="282D3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项目阶段</a:t>
            </a:r>
            <a:endParaRPr lang="en-US" altLang="zh-CN" b="1" dirty="0">
              <a:solidFill>
                <a:srgbClr val="282D3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对技术进行整合运用，熟悉企业开发流程与管理模式</a:t>
            </a:r>
          </a:p>
        </p:txBody>
      </p:sp>
      <p:sp>
        <p:nvSpPr>
          <p:cNvPr id="42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600" noProof="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"/>
          <p:cNvSpPr txBox="1"/>
          <p:nvPr/>
        </p:nvSpPr>
        <p:spPr>
          <a:xfrm>
            <a:off x="3113316" y="207487"/>
            <a:ext cx="1932210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课程的整体目标</a:t>
            </a:r>
          </a:p>
        </p:txBody>
      </p:sp>
      <p:cxnSp>
        <p:nvCxnSpPr>
          <p:cNvPr id="46" name="Straight Connector 4"/>
          <p:cNvCxnSpPr/>
          <p:nvPr/>
        </p:nvCxnSpPr>
        <p:spPr bwMode="auto">
          <a:xfrm rot="5400000">
            <a:off x="3006754" y="395404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5"/>
          <p:cNvCxnSpPr/>
          <p:nvPr/>
        </p:nvCxnSpPr>
        <p:spPr bwMode="auto">
          <a:xfrm rot="5400000">
            <a:off x="4938965" y="395404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36"/>
          <p:cNvPicPr>
            <a:picLocks noChangeAspect="1"/>
          </p:cNvPicPr>
          <p:nvPr/>
        </p:nvPicPr>
        <p:blipFill>
          <a:blip r:embed="rId3"/>
          <a:srcRect l="6145" t="13217" r="9825"/>
          <a:stretch>
            <a:fillRect/>
          </a:stretch>
        </p:blipFill>
        <p:spPr bwMode="auto">
          <a:xfrm>
            <a:off x="1" y="3813494"/>
            <a:ext cx="9144000" cy="1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图片 37"/>
          <p:cNvPicPr>
            <a:picLocks noChangeAspect="1"/>
          </p:cNvPicPr>
          <p:nvPr/>
        </p:nvPicPr>
        <p:blipFill>
          <a:blip r:embed="rId3"/>
          <a:srcRect l="6145" t="13217" r="9825"/>
          <a:stretch>
            <a:fillRect/>
          </a:stretch>
        </p:blipFill>
        <p:spPr bwMode="auto">
          <a:xfrm flipV="1">
            <a:off x="1" y="4436070"/>
            <a:ext cx="9144000" cy="1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709326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383F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Oval 2"/>
          <p:cNvSpPr/>
          <p:nvPr/>
        </p:nvSpPr>
        <p:spPr>
          <a:xfrm>
            <a:off x="3644587" y="59346"/>
            <a:ext cx="5009612" cy="5031401"/>
          </a:xfrm>
          <a:prstGeom prst="ellipse">
            <a:avLst/>
          </a:prstGeom>
          <a:solidFill>
            <a:srgbClr val="EE1C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Oval 3"/>
          <p:cNvSpPr/>
          <p:nvPr/>
        </p:nvSpPr>
        <p:spPr>
          <a:xfrm>
            <a:off x="4872479" y="1249888"/>
            <a:ext cx="2630085" cy="2630085"/>
          </a:xfrm>
          <a:prstGeom prst="ellipse">
            <a:avLst/>
          </a:prstGeom>
          <a:solidFill>
            <a:srgbClr val="D91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5123050" y="2316262"/>
            <a:ext cx="215037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1"/>
          <p:cNvSpPr txBox="1"/>
          <p:nvPr/>
        </p:nvSpPr>
        <p:spPr>
          <a:xfrm>
            <a:off x="343606" y="3579258"/>
            <a:ext cx="256904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Insight Innovation Integration</a:t>
            </a:r>
          </a:p>
        </p:txBody>
      </p:sp>
      <p:sp>
        <p:nvSpPr>
          <p:cNvPr id="17" name="文本框 12"/>
          <p:cNvSpPr txBox="1"/>
          <p:nvPr/>
        </p:nvSpPr>
        <p:spPr>
          <a:xfrm>
            <a:off x="342326" y="3816481"/>
            <a:ext cx="256904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Ultrawise Blended Link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046546" y="2958689"/>
            <a:ext cx="5849120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产教深度融合  校企全面合作</a:t>
            </a:r>
          </a:p>
        </p:txBody>
      </p:sp>
    </p:spTree>
    <p:extLst>
      <p:ext uri="{BB962C8B-B14F-4D97-AF65-F5344CB8AC3E}">
        <p14:creationId xmlns:p14="http://schemas.microsoft.com/office/powerpoint/2010/main" val="3925541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99897" y="1613067"/>
            <a:ext cx="4725549" cy="2852391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61932" y="1375918"/>
            <a:ext cx="4860773" cy="2970051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6550063" y="2339291"/>
            <a:ext cx="1785528" cy="0"/>
          </a:xfrm>
          <a:prstGeom prst="line">
            <a:avLst/>
          </a:prstGeom>
          <a:ln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940311" y="2478603"/>
            <a:ext cx="2395280" cy="0"/>
          </a:xfrm>
          <a:prstGeom prst="line">
            <a:avLst/>
          </a:prstGeom>
          <a:ln w="3810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3"/>
          <p:cNvSpPr txBox="1"/>
          <p:nvPr/>
        </p:nvSpPr>
        <p:spPr>
          <a:xfrm>
            <a:off x="5940311" y="2615255"/>
            <a:ext cx="2689981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n"/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市场需求旺盛、就业机会广阔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技术要求、后端相对稳定，前端发展迅猛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全栈开发人员大势所趋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 algn="r">
              <a:buFont typeface="Wingdings" panose="05000000000000000000" pitchFamily="2" charset="2"/>
              <a:buChar char="n"/>
            </a:pP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6955605" y="2016593"/>
            <a:ext cx="145219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D9112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>
                <a:solidFill>
                  <a:srgbClr val="D9112E"/>
                </a:solidFill>
                <a:latin typeface="微软雅黑" pitchFamily="34" charset="-122"/>
                <a:ea typeface="微软雅黑" pitchFamily="34" charset="-122"/>
              </a:rPr>
              <a:t>开发工程师</a:t>
            </a:r>
            <a:endParaRPr lang="en-US" altLang="zh-CN" sz="1200" dirty="0">
              <a:solidFill>
                <a:srgbClr val="D9112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4"/>
          <p:cNvSpPr txBox="1"/>
          <p:nvPr/>
        </p:nvSpPr>
        <p:spPr>
          <a:xfrm>
            <a:off x="3491650" y="193107"/>
            <a:ext cx="1834205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行业需求</a:t>
            </a:r>
          </a:p>
        </p:txBody>
      </p:sp>
      <p:cxnSp>
        <p:nvCxnSpPr>
          <p:cNvPr id="33" name="Straight Connector 4"/>
          <p:cNvCxnSpPr/>
          <p:nvPr/>
        </p:nvCxnSpPr>
        <p:spPr bwMode="auto">
          <a:xfrm rot="5400000">
            <a:off x="3402319" y="38102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5"/>
          <p:cNvCxnSpPr/>
          <p:nvPr/>
        </p:nvCxnSpPr>
        <p:spPr bwMode="auto">
          <a:xfrm rot="5400000">
            <a:off x="4521980" y="38102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2" y="1375918"/>
            <a:ext cx="4860773" cy="29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86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3"/>
          <p:cNvCxnSpPr/>
          <p:nvPr/>
        </p:nvCxnSpPr>
        <p:spPr>
          <a:xfrm rot="16200000" flipH="1">
            <a:off x="2948793" y="2631509"/>
            <a:ext cx="33358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5"/>
          <p:cNvSpPr/>
          <p:nvPr/>
        </p:nvSpPr>
        <p:spPr bwMode="auto">
          <a:xfrm>
            <a:off x="4894709" y="2631509"/>
            <a:ext cx="3196862" cy="1667928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" name="Rectangle 14"/>
          <p:cNvSpPr/>
          <p:nvPr/>
        </p:nvSpPr>
        <p:spPr bwMode="auto">
          <a:xfrm>
            <a:off x="1141871" y="963581"/>
            <a:ext cx="3195318" cy="1667928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" name="文本框 13"/>
          <p:cNvSpPr txBox="1"/>
          <p:nvPr/>
        </p:nvSpPr>
        <p:spPr>
          <a:xfrm>
            <a:off x="1340083" y="2782695"/>
            <a:ext cx="2025752" cy="93102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rgbClr val="EE264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核心技术点</a:t>
            </a:r>
            <a:endParaRPr lang="en-US" altLang="zh-CN" b="1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生态系统技术栈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数据库以及缓存技术栈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原生云技术栈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 err="1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DovOps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技术栈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13"/>
          <p:cNvSpPr txBox="1"/>
          <p:nvPr/>
        </p:nvSpPr>
        <p:spPr>
          <a:xfrm>
            <a:off x="5059229" y="1027591"/>
            <a:ext cx="202575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rgbClr val="EE264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核心技术点</a:t>
            </a:r>
            <a:endParaRPr lang="en-US" altLang="zh-CN" sz="1600" b="1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b="1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ES5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标准技术栈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技术栈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开源框架技术栈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"/>
          <p:cNvSpPr txBox="1"/>
          <p:nvPr/>
        </p:nvSpPr>
        <p:spPr>
          <a:xfrm>
            <a:off x="3277456" y="215232"/>
            <a:ext cx="1793109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职务需求</a:t>
            </a:r>
          </a:p>
        </p:txBody>
      </p:sp>
      <p:cxnSp>
        <p:nvCxnSpPr>
          <p:cNvPr id="34" name="Straight Connector 4"/>
          <p:cNvCxnSpPr/>
          <p:nvPr/>
        </p:nvCxnSpPr>
        <p:spPr bwMode="auto">
          <a:xfrm rot="5400000">
            <a:off x="3204743" y="38102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"/>
          <p:cNvCxnSpPr/>
          <p:nvPr/>
        </p:nvCxnSpPr>
        <p:spPr bwMode="auto">
          <a:xfrm rot="5400000">
            <a:off x="4291588" y="404982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88" y="1012809"/>
            <a:ext cx="3084483" cy="15694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573" y="2682280"/>
            <a:ext cx="3119134" cy="15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11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1"/>
          <p:cNvSpPr/>
          <p:nvPr/>
        </p:nvSpPr>
        <p:spPr bwMode="auto">
          <a:xfrm>
            <a:off x="2269065" y="2934329"/>
            <a:ext cx="1496305" cy="272055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9" name="Rectangle 26"/>
          <p:cNvSpPr/>
          <p:nvPr/>
        </p:nvSpPr>
        <p:spPr bwMode="auto">
          <a:xfrm>
            <a:off x="704747" y="3274400"/>
            <a:ext cx="1496305" cy="272055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" name="Rectangle 34"/>
          <p:cNvSpPr/>
          <p:nvPr/>
        </p:nvSpPr>
        <p:spPr bwMode="auto">
          <a:xfrm>
            <a:off x="3833384" y="2594261"/>
            <a:ext cx="1496305" cy="272055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" name="Rectangle 35"/>
          <p:cNvSpPr/>
          <p:nvPr/>
        </p:nvSpPr>
        <p:spPr bwMode="auto">
          <a:xfrm>
            <a:off x="5397702" y="2254191"/>
            <a:ext cx="1496305" cy="272055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2" name="Rectangle 37"/>
          <p:cNvSpPr/>
          <p:nvPr/>
        </p:nvSpPr>
        <p:spPr bwMode="auto">
          <a:xfrm>
            <a:off x="6962022" y="1914122"/>
            <a:ext cx="1496305" cy="272055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94390" y="2866316"/>
            <a:ext cx="1317019" cy="3150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zh-CN" altLang="en-US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文本框 32"/>
          <p:cNvSpPr txBox="1"/>
          <p:nvPr/>
        </p:nvSpPr>
        <p:spPr>
          <a:xfrm>
            <a:off x="704747" y="3632356"/>
            <a:ext cx="1496305" cy="64633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核心技术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MVC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编程思想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集合框架</a:t>
            </a:r>
          </a:p>
        </p:txBody>
      </p:sp>
      <p:sp>
        <p:nvSpPr>
          <p:cNvPr id="35" name="文本框 32"/>
          <p:cNvSpPr txBox="1"/>
          <p:nvPr/>
        </p:nvSpPr>
        <p:spPr>
          <a:xfrm>
            <a:off x="2269065" y="3296062"/>
            <a:ext cx="1496305" cy="62972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数据库原理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数据开发技术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ORM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框架技术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文本框 32"/>
          <p:cNvSpPr txBox="1"/>
          <p:nvPr/>
        </p:nvSpPr>
        <p:spPr>
          <a:xfrm>
            <a:off x="2358707" y="2514660"/>
            <a:ext cx="1317019" cy="3150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数据库技术</a:t>
            </a:r>
            <a:endParaRPr lang="zh-CN" altLang="en-US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32"/>
          <p:cNvSpPr txBox="1"/>
          <p:nvPr/>
        </p:nvSpPr>
        <p:spPr>
          <a:xfrm>
            <a:off x="3833384" y="2966361"/>
            <a:ext cx="1496305" cy="62972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 IOC AOP</a:t>
            </a:r>
          </a:p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 MVC</a:t>
            </a:r>
          </a:p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 Boot</a:t>
            </a:r>
            <a:endParaRPr lang="zh-CN" altLang="en-US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文本框 32"/>
          <p:cNvSpPr txBox="1"/>
          <p:nvPr/>
        </p:nvSpPr>
        <p:spPr>
          <a:xfrm>
            <a:off x="3923027" y="2176764"/>
            <a:ext cx="1317019" cy="3150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zh-CN" altLang="en-US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文本框 32"/>
          <p:cNvSpPr txBox="1"/>
          <p:nvPr/>
        </p:nvSpPr>
        <p:spPr>
          <a:xfrm>
            <a:off x="5397702" y="2630068"/>
            <a:ext cx="1496305" cy="10310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 Cloud</a:t>
            </a:r>
          </a:p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</a:t>
            </a:r>
          </a:p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UAA</a:t>
            </a:r>
          </a:p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Gateway</a:t>
            </a:r>
          </a:p>
          <a:p>
            <a:pPr>
              <a:lnSpc>
                <a:spcPct val="125000"/>
              </a:lnSpc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服务发现</a:t>
            </a:r>
          </a:p>
        </p:txBody>
      </p:sp>
      <p:sp>
        <p:nvSpPr>
          <p:cNvPr id="41" name="文本框 32"/>
          <p:cNvSpPr txBox="1"/>
          <p:nvPr/>
        </p:nvSpPr>
        <p:spPr>
          <a:xfrm>
            <a:off x="5473819" y="1840470"/>
            <a:ext cx="1317019" cy="33855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原生云技术栈</a:t>
            </a:r>
            <a:endParaRPr lang="zh-CN" altLang="en-US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6962021" y="2300368"/>
            <a:ext cx="1496305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Docker</a:t>
            </a:r>
          </a:p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ELK</a:t>
            </a:r>
          </a:p>
          <a:p>
            <a:pPr>
              <a:lnSpc>
                <a:spcPct val="125000"/>
              </a:lnSpc>
            </a:pPr>
            <a:r>
              <a:rPr lang="en-US" altLang="zh-CN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</a:t>
            </a:r>
            <a:endParaRPr lang="en-US" altLang="zh-CN" sz="1000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000" dirty="0">
                <a:solidFill>
                  <a:srgbClr val="383F4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任务管理</a:t>
            </a:r>
          </a:p>
        </p:txBody>
      </p:sp>
      <p:sp>
        <p:nvSpPr>
          <p:cNvPr id="43" name="文本框 32"/>
          <p:cNvSpPr txBox="1"/>
          <p:nvPr/>
        </p:nvSpPr>
        <p:spPr>
          <a:xfrm>
            <a:off x="7051664" y="1490988"/>
            <a:ext cx="1406662" cy="33855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b="1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zh-CN" altLang="en-US" dirty="0">
              <a:solidFill>
                <a:srgbClr val="383F4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"/>
          <p:cNvSpPr txBox="1"/>
          <p:nvPr/>
        </p:nvSpPr>
        <p:spPr>
          <a:xfrm>
            <a:off x="3238500" y="199992"/>
            <a:ext cx="2293620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后端技术路线总结</a:t>
            </a:r>
          </a:p>
        </p:txBody>
      </p:sp>
      <p:cxnSp>
        <p:nvCxnSpPr>
          <p:cNvPr id="47" name="Straight Connector 4"/>
          <p:cNvCxnSpPr/>
          <p:nvPr/>
        </p:nvCxnSpPr>
        <p:spPr bwMode="auto">
          <a:xfrm rot="5400000">
            <a:off x="3075334" y="395404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5"/>
          <p:cNvCxnSpPr/>
          <p:nvPr/>
        </p:nvCxnSpPr>
        <p:spPr bwMode="auto">
          <a:xfrm rot="5400000">
            <a:off x="5348313" y="379924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37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/>
          <p:nvPr/>
        </p:nvSpPr>
        <p:spPr bwMode="auto">
          <a:xfrm>
            <a:off x="3608498" y="1458301"/>
            <a:ext cx="2025752" cy="1200446"/>
          </a:xfrm>
          <a:prstGeom prst="rect">
            <a:avLst/>
          </a:prstGeom>
          <a:solidFill>
            <a:srgbClr val="D91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Rectangle 10"/>
          <p:cNvSpPr/>
          <p:nvPr/>
        </p:nvSpPr>
        <p:spPr bwMode="auto">
          <a:xfrm>
            <a:off x="1432688" y="2733775"/>
            <a:ext cx="4201562" cy="1705634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Rectangle 7"/>
          <p:cNvSpPr/>
          <p:nvPr/>
        </p:nvSpPr>
        <p:spPr bwMode="auto">
          <a:xfrm>
            <a:off x="5709278" y="858077"/>
            <a:ext cx="2025753" cy="1200446"/>
          </a:xfrm>
          <a:prstGeom prst="rect">
            <a:avLst/>
          </a:prstGeom>
          <a:solidFill>
            <a:srgbClr val="D91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" name="Rectangle 8"/>
          <p:cNvSpPr/>
          <p:nvPr/>
        </p:nvSpPr>
        <p:spPr bwMode="auto">
          <a:xfrm>
            <a:off x="5709278" y="2133550"/>
            <a:ext cx="2025753" cy="2325866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" name="Rectangle 11"/>
          <p:cNvSpPr/>
          <p:nvPr/>
        </p:nvSpPr>
        <p:spPr bwMode="auto">
          <a:xfrm>
            <a:off x="1057549" y="1158188"/>
            <a:ext cx="300112" cy="1500558"/>
          </a:xfrm>
          <a:prstGeom prst="rect">
            <a:avLst/>
          </a:prstGeom>
          <a:solidFill>
            <a:srgbClr val="D91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1432688" y="1158188"/>
            <a:ext cx="2100781" cy="1500558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031831" y="1270878"/>
            <a:ext cx="407804" cy="1275179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技术栈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3608498" y="1614408"/>
            <a:ext cx="2025752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UI</a:t>
            </a:r>
            <a:r>
              <a:rPr lang="zh-CN" altLang="en-US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endParaRPr lang="en-US" altLang="zh-CN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UI</a:t>
            </a: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Easy UI</a:t>
            </a: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extJs</a:t>
            </a:r>
            <a:endParaRPr lang="en-US" altLang="zh-CN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13"/>
          <p:cNvSpPr txBox="1"/>
          <p:nvPr/>
        </p:nvSpPr>
        <p:spPr>
          <a:xfrm>
            <a:off x="5709280" y="1019717"/>
            <a:ext cx="2025752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开源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endParaRPr lang="en-US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ELEMENT UI</a:t>
            </a: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IVIEW</a:t>
            </a: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NG-ZORRO</a:t>
            </a:r>
          </a:p>
          <a:p>
            <a:pPr marL="214313" indent="-214313">
              <a:buFont typeface="Wingdings" panose="05000000000000000000" pitchFamily="2" charset="2"/>
              <a:buChar char="n"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Angular Material</a:t>
            </a:r>
          </a:p>
        </p:txBody>
      </p:sp>
      <p:pic>
        <p:nvPicPr>
          <p:cNvPr id="28" name="图片 27" descr="PICTUR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05" y="1648026"/>
            <a:ext cx="698546" cy="509252"/>
          </a:xfrm>
          <a:prstGeom prst="rect">
            <a:avLst/>
          </a:prstGeom>
        </p:spPr>
      </p:pic>
      <p:sp>
        <p:nvSpPr>
          <p:cNvPr id="31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4"/>
          <p:cNvSpPr txBox="1"/>
          <p:nvPr/>
        </p:nvSpPr>
        <p:spPr>
          <a:xfrm>
            <a:off x="2908570" y="199992"/>
            <a:ext cx="2161995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前端技术栈总结</a:t>
            </a:r>
          </a:p>
        </p:txBody>
      </p:sp>
      <p:cxnSp>
        <p:nvCxnSpPr>
          <p:cNvPr id="34" name="Straight Connector 4"/>
          <p:cNvCxnSpPr/>
          <p:nvPr/>
        </p:nvCxnSpPr>
        <p:spPr bwMode="auto">
          <a:xfrm rot="5400000">
            <a:off x="2784480" y="395404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"/>
          <p:cNvCxnSpPr/>
          <p:nvPr/>
        </p:nvCxnSpPr>
        <p:spPr bwMode="auto">
          <a:xfrm rot="5400000">
            <a:off x="4712480" y="379923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64" y="3062484"/>
            <a:ext cx="1201281" cy="1097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70" y="3062484"/>
            <a:ext cx="1297670" cy="1097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6" r="26964"/>
          <a:stretch/>
        </p:blipFill>
        <p:spPr>
          <a:xfrm>
            <a:off x="4380365" y="3062483"/>
            <a:ext cx="1154381" cy="1101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32" y="1232050"/>
            <a:ext cx="1989248" cy="13680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04" y="2185658"/>
            <a:ext cx="1261566" cy="946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04" y="3233378"/>
            <a:ext cx="1301414" cy="11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56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5029751" y="2758459"/>
            <a:ext cx="2159362" cy="987865"/>
          </a:xfrm>
          <a:custGeom>
            <a:avLst/>
            <a:gdLst>
              <a:gd name="T0" fmla="*/ 966917 w 196"/>
              <a:gd name="T1" fmla="*/ 503093 h 110"/>
              <a:gd name="T2" fmla="*/ 1193217 w 196"/>
              <a:gd name="T3" fmla="*/ 536633 h 110"/>
              <a:gd name="T4" fmla="*/ 2016125 w 196"/>
              <a:gd name="T5" fmla="*/ 0 h 110"/>
              <a:gd name="T6" fmla="*/ 2839033 w 196"/>
              <a:gd name="T7" fmla="*/ 536633 h 110"/>
              <a:gd name="T8" fmla="*/ 3085906 w 196"/>
              <a:gd name="T9" fmla="*/ 503093 h 110"/>
              <a:gd name="T10" fmla="*/ 3785378 w 196"/>
              <a:gd name="T11" fmla="*/ 1090035 h 110"/>
              <a:gd name="T12" fmla="*/ 3785378 w 196"/>
              <a:gd name="T13" fmla="*/ 1173884 h 110"/>
              <a:gd name="T14" fmla="*/ 4032250 w 196"/>
              <a:gd name="T15" fmla="*/ 1492510 h 110"/>
              <a:gd name="T16" fmla="*/ 3600223 w 196"/>
              <a:gd name="T17" fmla="*/ 1844675 h 110"/>
              <a:gd name="T18" fmla="*/ 2221852 w 196"/>
              <a:gd name="T19" fmla="*/ 1844675 h 110"/>
              <a:gd name="T20" fmla="*/ 2221852 w 196"/>
              <a:gd name="T21" fmla="*/ 1039726 h 110"/>
              <a:gd name="T22" fmla="*/ 2489297 w 196"/>
              <a:gd name="T23" fmla="*/ 1257733 h 110"/>
              <a:gd name="T24" fmla="*/ 2777315 w 196"/>
              <a:gd name="T25" fmla="*/ 1257733 h 110"/>
              <a:gd name="T26" fmla="*/ 2777315 w 196"/>
              <a:gd name="T27" fmla="*/ 1257733 h 110"/>
              <a:gd name="T28" fmla="*/ 2777315 w 196"/>
              <a:gd name="T29" fmla="*/ 1022956 h 110"/>
              <a:gd name="T30" fmla="*/ 2160134 w 196"/>
              <a:gd name="T31" fmla="*/ 519863 h 110"/>
              <a:gd name="T32" fmla="*/ 2036698 w 196"/>
              <a:gd name="T33" fmla="*/ 486323 h 110"/>
              <a:gd name="T34" fmla="*/ 2016125 w 196"/>
              <a:gd name="T35" fmla="*/ 486323 h 110"/>
              <a:gd name="T36" fmla="*/ 2016125 w 196"/>
              <a:gd name="T37" fmla="*/ 486323 h 110"/>
              <a:gd name="T38" fmla="*/ 1872116 w 196"/>
              <a:gd name="T39" fmla="*/ 519863 h 110"/>
              <a:gd name="T40" fmla="*/ 1275508 w 196"/>
              <a:gd name="T41" fmla="*/ 1022956 h 110"/>
              <a:gd name="T42" fmla="*/ 1275508 w 196"/>
              <a:gd name="T43" fmla="*/ 1257733 h 110"/>
              <a:gd name="T44" fmla="*/ 1275508 w 196"/>
              <a:gd name="T45" fmla="*/ 1257733 h 110"/>
              <a:gd name="T46" fmla="*/ 1563526 w 196"/>
              <a:gd name="T47" fmla="*/ 1257733 h 110"/>
              <a:gd name="T48" fmla="*/ 1830971 w 196"/>
              <a:gd name="T49" fmla="*/ 1039726 h 110"/>
              <a:gd name="T50" fmla="*/ 1830971 w 196"/>
              <a:gd name="T51" fmla="*/ 1844675 h 110"/>
              <a:gd name="T52" fmla="*/ 432027 w 196"/>
              <a:gd name="T53" fmla="*/ 1844675 h 110"/>
              <a:gd name="T54" fmla="*/ 0 w 196"/>
              <a:gd name="T55" fmla="*/ 1492510 h 110"/>
              <a:gd name="T56" fmla="*/ 267445 w 196"/>
              <a:gd name="T57" fmla="*/ 1173884 h 110"/>
              <a:gd name="T58" fmla="*/ 267445 w 196"/>
              <a:gd name="T59" fmla="*/ 1090035 h 110"/>
              <a:gd name="T60" fmla="*/ 966917 w 196"/>
              <a:gd name="T61" fmla="*/ 503093 h 11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96" h="110">
                <a:moveTo>
                  <a:pt x="47" y="30"/>
                </a:moveTo>
                <a:cubicBezTo>
                  <a:pt x="51" y="30"/>
                  <a:pt x="55" y="31"/>
                  <a:pt x="58" y="32"/>
                </a:cubicBezTo>
                <a:cubicBezTo>
                  <a:pt x="63" y="14"/>
                  <a:pt x="79" y="0"/>
                  <a:pt x="98" y="0"/>
                </a:cubicBezTo>
                <a:cubicBezTo>
                  <a:pt x="118" y="0"/>
                  <a:pt x="134" y="14"/>
                  <a:pt x="138" y="32"/>
                </a:cubicBezTo>
                <a:cubicBezTo>
                  <a:pt x="142" y="31"/>
                  <a:pt x="146" y="30"/>
                  <a:pt x="150" y="30"/>
                </a:cubicBezTo>
                <a:cubicBezTo>
                  <a:pt x="169" y="30"/>
                  <a:pt x="184" y="46"/>
                  <a:pt x="184" y="65"/>
                </a:cubicBezTo>
                <a:cubicBezTo>
                  <a:pt x="184" y="66"/>
                  <a:pt x="184" y="68"/>
                  <a:pt x="184" y="70"/>
                </a:cubicBezTo>
                <a:cubicBezTo>
                  <a:pt x="191" y="73"/>
                  <a:pt x="196" y="81"/>
                  <a:pt x="196" y="89"/>
                </a:cubicBezTo>
                <a:cubicBezTo>
                  <a:pt x="196" y="101"/>
                  <a:pt x="187" y="110"/>
                  <a:pt x="175" y="110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8" y="62"/>
                  <a:pt x="108" y="62"/>
                  <a:pt x="108" y="62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5" y="78"/>
                  <a:pt x="131" y="78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8" y="71"/>
                  <a:pt x="138" y="65"/>
                  <a:pt x="135" y="6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4" y="30"/>
                  <a:pt x="101" y="29"/>
                  <a:pt x="99" y="29"/>
                </a:cubicBezTo>
                <a:cubicBezTo>
                  <a:pt x="98" y="28"/>
                  <a:pt x="98" y="28"/>
                  <a:pt x="98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29"/>
                  <a:pt x="93" y="30"/>
                  <a:pt x="91" y="31"/>
                </a:cubicBezTo>
                <a:cubicBezTo>
                  <a:pt x="62" y="61"/>
                  <a:pt x="62" y="61"/>
                  <a:pt x="62" y="61"/>
                </a:cubicBezTo>
                <a:cubicBezTo>
                  <a:pt x="58" y="65"/>
                  <a:pt x="58" y="71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6" y="78"/>
                  <a:pt x="72" y="78"/>
                  <a:pt x="76" y="75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10" y="110"/>
                  <a:pt x="0" y="101"/>
                  <a:pt x="0" y="89"/>
                </a:cubicBezTo>
                <a:cubicBezTo>
                  <a:pt x="0" y="81"/>
                  <a:pt x="6" y="73"/>
                  <a:pt x="13" y="70"/>
                </a:cubicBezTo>
                <a:cubicBezTo>
                  <a:pt x="13" y="68"/>
                  <a:pt x="13" y="66"/>
                  <a:pt x="13" y="65"/>
                </a:cubicBezTo>
                <a:cubicBezTo>
                  <a:pt x="13" y="46"/>
                  <a:pt x="28" y="30"/>
                  <a:pt x="47" y="30"/>
                </a:cubicBezTo>
                <a:close/>
              </a:path>
            </a:pathLst>
          </a:custGeom>
          <a:solidFill>
            <a:srgbClr val="D911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2024506" y="1311703"/>
            <a:ext cx="2218022" cy="1004868"/>
          </a:xfrm>
          <a:custGeom>
            <a:avLst/>
            <a:gdLst>
              <a:gd name="T0" fmla="*/ 993184 w 196"/>
              <a:gd name="T1" fmla="*/ 499232 h 109"/>
              <a:gd name="T2" fmla="*/ 1225631 w 196"/>
              <a:gd name="T3" fmla="*/ 516447 h 109"/>
              <a:gd name="T4" fmla="*/ 1859578 w 196"/>
              <a:gd name="T5" fmla="*/ 0 h 109"/>
              <a:gd name="T6" fmla="*/ 1859578 w 196"/>
              <a:gd name="T7" fmla="*/ 1015680 h 109"/>
              <a:gd name="T8" fmla="*/ 1605999 w 196"/>
              <a:gd name="T9" fmla="*/ 791886 h 109"/>
              <a:gd name="T10" fmla="*/ 1310157 w 196"/>
              <a:gd name="T11" fmla="*/ 791886 h 109"/>
              <a:gd name="T12" fmla="*/ 1310157 w 196"/>
              <a:gd name="T13" fmla="*/ 791886 h 109"/>
              <a:gd name="T14" fmla="*/ 1310157 w 196"/>
              <a:gd name="T15" fmla="*/ 1032894 h 109"/>
              <a:gd name="T16" fmla="*/ 1922973 w 196"/>
              <a:gd name="T17" fmla="*/ 1532127 h 109"/>
              <a:gd name="T18" fmla="*/ 2070894 w 196"/>
              <a:gd name="T19" fmla="*/ 1583772 h 109"/>
              <a:gd name="T20" fmla="*/ 2070894 w 196"/>
              <a:gd name="T21" fmla="*/ 1583772 h 109"/>
              <a:gd name="T22" fmla="*/ 2070894 w 196"/>
              <a:gd name="T23" fmla="*/ 1583772 h 109"/>
              <a:gd name="T24" fmla="*/ 2218815 w 196"/>
              <a:gd name="T25" fmla="*/ 1532127 h 109"/>
              <a:gd name="T26" fmla="*/ 2831631 w 196"/>
              <a:gd name="T27" fmla="*/ 1032894 h 109"/>
              <a:gd name="T28" fmla="*/ 2831631 w 196"/>
              <a:gd name="T29" fmla="*/ 791886 h 109"/>
              <a:gd name="T30" fmla="*/ 2831631 w 196"/>
              <a:gd name="T31" fmla="*/ 791886 h 109"/>
              <a:gd name="T32" fmla="*/ 2556920 w 196"/>
              <a:gd name="T33" fmla="*/ 791886 h 109"/>
              <a:gd name="T34" fmla="*/ 2282210 w 196"/>
              <a:gd name="T35" fmla="*/ 1015680 h 109"/>
              <a:gd name="T36" fmla="*/ 2282210 w 196"/>
              <a:gd name="T37" fmla="*/ 0 h 109"/>
              <a:gd name="T38" fmla="*/ 2916157 w 196"/>
              <a:gd name="T39" fmla="*/ 516447 h 109"/>
              <a:gd name="T40" fmla="*/ 3148604 w 196"/>
              <a:gd name="T41" fmla="*/ 499232 h 109"/>
              <a:gd name="T42" fmla="*/ 3888209 w 196"/>
              <a:gd name="T43" fmla="*/ 1084539 h 109"/>
              <a:gd name="T44" fmla="*/ 3867078 w 196"/>
              <a:gd name="T45" fmla="*/ 1170614 h 109"/>
              <a:gd name="T46" fmla="*/ 4141788 w 196"/>
              <a:gd name="T47" fmla="*/ 1514912 h 109"/>
              <a:gd name="T48" fmla="*/ 3698025 w 196"/>
              <a:gd name="T49" fmla="*/ 1876425 h 109"/>
              <a:gd name="T50" fmla="*/ 443763 w 196"/>
              <a:gd name="T51" fmla="*/ 1876425 h 109"/>
              <a:gd name="T52" fmla="*/ 0 w 196"/>
              <a:gd name="T53" fmla="*/ 1514912 h 109"/>
              <a:gd name="T54" fmla="*/ 274710 w 196"/>
              <a:gd name="T55" fmla="*/ 1170614 h 109"/>
              <a:gd name="T56" fmla="*/ 253579 w 196"/>
              <a:gd name="T57" fmla="*/ 1084539 h 109"/>
              <a:gd name="T58" fmla="*/ 993184 w 196"/>
              <a:gd name="T59" fmla="*/ 499232 h 10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96" h="109">
                <a:moveTo>
                  <a:pt x="47" y="29"/>
                </a:moveTo>
                <a:cubicBezTo>
                  <a:pt x="51" y="29"/>
                  <a:pt x="55" y="29"/>
                  <a:pt x="58" y="30"/>
                </a:cubicBezTo>
                <a:cubicBezTo>
                  <a:pt x="62" y="15"/>
                  <a:pt x="73" y="3"/>
                  <a:pt x="88" y="0"/>
                </a:cubicBezTo>
                <a:cubicBezTo>
                  <a:pt x="88" y="59"/>
                  <a:pt x="88" y="59"/>
                  <a:pt x="88" y="59"/>
                </a:cubicBezTo>
                <a:cubicBezTo>
                  <a:pt x="76" y="46"/>
                  <a:pt x="76" y="46"/>
                  <a:pt x="76" y="46"/>
                </a:cubicBezTo>
                <a:cubicBezTo>
                  <a:pt x="72" y="42"/>
                  <a:pt x="66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58" y="50"/>
                  <a:pt x="58" y="56"/>
                  <a:pt x="62" y="60"/>
                </a:cubicBezTo>
                <a:cubicBezTo>
                  <a:pt x="91" y="89"/>
                  <a:pt x="91" y="89"/>
                  <a:pt x="91" y="89"/>
                </a:cubicBezTo>
                <a:cubicBezTo>
                  <a:pt x="93" y="91"/>
                  <a:pt x="95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101" y="92"/>
                  <a:pt x="103" y="91"/>
                  <a:pt x="105" y="89"/>
                </a:cubicBezTo>
                <a:cubicBezTo>
                  <a:pt x="134" y="60"/>
                  <a:pt x="134" y="60"/>
                  <a:pt x="134" y="60"/>
                </a:cubicBezTo>
                <a:cubicBezTo>
                  <a:pt x="138" y="56"/>
                  <a:pt x="138" y="50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1" y="42"/>
                  <a:pt x="124" y="42"/>
                  <a:pt x="121" y="46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8" y="0"/>
                  <a:pt x="108" y="0"/>
                  <a:pt x="108" y="0"/>
                </a:cubicBezTo>
                <a:cubicBezTo>
                  <a:pt x="123" y="3"/>
                  <a:pt x="135" y="15"/>
                  <a:pt x="138" y="30"/>
                </a:cubicBezTo>
                <a:cubicBezTo>
                  <a:pt x="142" y="29"/>
                  <a:pt x="145" y="29"/>
                  <a:pt x="149" y="29"/>
                </a:cubicBezTo>
                <a:cubicBezTo>
                  <a:pt x="168" y="29"/>
                  <a:pt x="184" y="44"/>
                  <a:pt x="184" y="63"/>
                </a:cubicBezTo>
                <a:cubicBezTo>
                  <a:pt x="184" y="65"/>
                  <a:pt x="184" y="67"/>
                  <a:pt x="183" y="68"/>
                </a:cubicBezTo>
                <a:cubicBezTo>
                  <a:pt x="191" y="72"/>
                  <a:pt x="196" y="79"/>
                  <a:pt x="196" y="88"/>
                </a:cubicBezTo>
                <a:cubicBezTo>
                  <a:pt x="196" y="99"/>
                  <a:pt x="187" y="109"/>
                  <a:pt x="175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10" y="109"/>
                  <a:pt x="0" y="99"/>
                  <a:pt x="0" y="88"/>
                </a:cubicBezTo>
                <a:cubicBezTo>
                  <a:pt x="0" y="79"/>
                  <a:pt x="5" y="72"/>
                  <a:pt x="13" y="68"/>
                </a:cubicBezTo>
                <a:cubicBezTo>
                  <a:pt x="13" y="67"/>
                  <a:pt x="12" y="65"/>
                  <a:pt x="12" y="63"/>
                </a:cubicBezTo>
                <a:cubicBezTo>
                  <a:pt x="12" y="44"/>
                  <a:pt x="28" y="29"/>
                  <a:pt x="47" y="29"/>
                </a:cubicBezTo>
                <a:close/>
              </a:path>
            </a:pathLst>
          </a:custGeom>
          <a:solidFill>
            <a:srgbClr val="282D3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7" name="直接连接符 10"/>
          <p:cNvCxnSpPr>
            <a:cxnSpLocks noChangeShapeType="1"/>
          </p:cNvCxnSpPr>
          <p:nvPr/>
        </p:nvCxnSpPr>
        <p:spPr bwMode="auto">
          <a:xfrm>
            <a:off x="1981999" y="2845456"/>
            <a:ext cx="2346611" cy="0"/>
          </a:xfrm>
          <a:prstGeom prst="line">
            <a:avLst/>
          </a:prstGeom>
          <a:noFill/>
          <a:ln w="6350">
            <a:solidFill>
              <a:srgbClr val="282D38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14"/>
          <p:cNvCxnSpPr>
            <a:cxnSpLocks noChangeShapeType="1"/>
          </p:cNvCxnSpPr>
          <p:nvPr/>
        </p:nvCxnSpPr>
        <p:spPr bwMode="auto">
          <a:xfrm>
            <a:off x="5077454" y="1871760"/>
            <a:ext cx="2086424" cy="0"/>
          </a:xfrm>
          <a:prstGeom prst="line">
            <a:avLst/>
          </a:prstGeom>
          <a:noFill/>
          <a:ln w="6350">
            <a:solidFill>
              <a:srgbClr val="282D38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矩形 24"/>
          <p:cNvSpPr/>
          <p:nvPr/>
        </p:nvSpPr>
        <p:spPr>
          <a:xfrm>
            <a:off x="2484303" y="2452822"/>
            <a:ext cx="1302533" cy="40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rgbClr val="282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集中授课阶段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2263140" y="2861015"/>
            <a:ext cx="1920240" cy="2231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相关技术栈内容的集中教学环节</a:t>
            </a:r>
          </a:p>
        </p:txBody>
      </p:sp>
      <p:sp>
        <p:nvSpPr>
          <p:cNvPr id="27" name="矩形 26"/>
          <p:cNvSpPr/>
          <p:nvPr/>
        </p:nvSpPr>
        <p:spPr>
          <a:xfrm>
            <a:off x="5469399" y="1463567"/>
            <a:ext cx="1302533" cy="40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rgbClr val="282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项目实操阶段</a:t>
            </a:r>
          </a:p>
        </p:txBody>
      </p:sp>
      <p:sp>
        <p:nvSpPr>
          <p:cNvPr id="28" name="文本框 19"/>
          <p:cNvSpPr txBox="1"/>
          <p:nvPr/>
        </p:nvSpPr>
        <p:spPr>
          <a:xfrm>
            <a:off x="5469398" y="1871760"/>
            <a:ext cx="1441941" cy="2231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38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综合案例项目开发管理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3666976" y="192372"/>
            <a:ext cx="1802422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课程内容介绍</a:t>
            </a:r>
          </a:p>
        </p:txBody>
      </p:sp>
      <p:cxnSp>
        <p:nvCxnSpPr>
          <p:cNvPr id="29" name="Straight Connector 4"/>
          <p:cNvCxnSpPr/>
          <p:nvPr/>
        </p:nvCxnSpPr>
        <p:spPr bwMode="auto">
          <a:xfrm rot="5400000">
            <a:off x="3555959" y="384889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"/>
          <p:cNvCxnSpPr/>
          <p:nvPr/>
        </p:nvCxnSpPr>
        <p:spPr bwMode="auto">
          <a:xfrm rot="5400000">
            <a:off x="5276360" y="381753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18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1801079" y="2633981"/>
            <a:ext cx="1640184" cy="1640184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600">
                <a:solidFill>
                  <a:schemeClr val="bg1"/>
                </a:solidFill>
                <a:ea typeface="黑体" pitchFamily="49" charset="-122"/>
              </a:rPr>
              <a:t>添加文字内容</a:t>
            </a:r>
          </a:p>
          <a:p>
            <a:pPr algn="ctr"/>
            <a:r>
              <a:rPr lang="zh-CN" sz="1600">
                <a:solidFill>
                  <a:schemeClr val="bg1"/>
                </a:solidFill>
                <a:ea typeface="黑体" pitchFamily="49" charset="-122"/>
              </a:rPr>
              <a:t>添加文字内容</a:t>
            </a:r>
          </a:p>
          <a:p>
            <a:pPr algn="ctr"/>
            <a:r>
              <a:rPr lang="zh-CN" sz="1600">
                <a:solidFill>
                  <a:schemeClr val="bg1"/>
                </a:solidFill>
                <a:ea typeface="黑体" pitchFamily="49" charset="-122"/>
              </a:rPr>
              <a:t>添加文字内容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801079" y="2633981"/>
            <a:ext cx="1640184" cy="1640184"/>
          </a:xfrm>
          <a:prstGeom prst="ellipse">
            <a:avLst/>
          </a:prstGeom>
          <a:solidFill>
            <a:srgbClr val="282D38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核心技术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数据库技术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开发技术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48243" y="1467175"/>
            <a:ext cx="817795" cy="1039210"/>
            <a:chOff x="1648243" y="1440863"/>
            <a:chExt cx="817795" cy="1039210"/>
          </a:xfrm>
          <a:solidFill>
            <a:srgbClr val="282D38"/>
          </a:solidFill>
        </p:grpSpPr>
        <p:sp>
          <p:nvSpPr>
            <p:cNvPr id="32" name="Oval 12"/>
            <p:cNvSpPr>
              <a:spLocks noChangeArrowheads="1"/>
            </p:cNvSpPr>
            <p:nvPr/>
          </p:nvSpPr>
          <p:spPr bwMode="auto">
            <a:xfrm rot="20715250">
              <a:off x="1648243" y="1440863"/>
              <a:ext cx="776181" cy="77639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Impact" pitchFamily="34" charset="0"/>
                </a:rPr>
                <a:t>01</a:t>
              </a:r>
            </a:p>
          </p:txBody>
        </p:sp>
        <p:sp>
          <p:nvSpPr>
            <p:cNvPr id="33" name="AutoShape 13"/>
            <p:cNvSpPr>
              <a:spLocks noChangeArrowheads="1"/>
            </p:cNvSpPr>
            <p:nvPr/>
          </p:nvSpPr>
          <p:spPr bwMode="auto">
            <a:xfrm rot="20715250">
              <a:off x="1832943" y="2037903"/>
              <a:ext cx="633095" cy="442170"/>
            </a:xfrm>
            <a:prstGeom prst="flowChartMerg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3792546" y="2165173"/>
            <a:ext cx="1640184" cy="164018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sz="1600">
                <a:solidFill>
                  <a:schemeClr val="bg1"/>
                </a:solidFill>
                <a:ea typeface="黑体" pitchFamily="49" charset="-122"/>
              </a:rPr>
              <a:t>添加文字内容</a:t>
            </a:r>
          </a:p>
          <a:p>
            <a:pPr algn="ctr"/>
            <a:r>
              <a:rPr lang="zh-CN" sz="1600">
                <a:solidFill>
                  <a:schemeClr val="bg1"/>
                </a:solidFill>
                <a:ea typeface="黑体" pitchFamily="49" charset="-122"/>
              </a:rPr>
              <a:t>添加文字内容</a:t>
            </a:r>
          </a:p>
          <a:p>
            <a:pPr algn="ctr"/>
            <a:r>
              <a:rPr lang="zh-CN" sz="1600">
                <a:solidFill>
                  <a:schemeClr val="bg1"/>
                </a:solidFill>
                <a:ea typeface="黑体" pitchFamily="49" charset="-122"/>
              </a:rPr>
              <a:t>添加文字内容</a:t>
            </a:r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3803523" y="2165173"/>
            <a:ext cx="1640184" cy="1640184"/>
          </a:xfrm>
          <a:prstGeom prst="ellipse">
            <a:avLst/>
          </a:prstGeom>
          <a:solidFill>
            <a:srgbClr val="D9112E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CSS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Script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开发框架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35525" y="993797"/>
            <a:ext cx="776181" cy="1053851"/>
            <a:chOff x="4235525" y="967485"/>
            <a:chExt cx="776181" cy="1053851"/>
          </a:xfrm>
          <a:solidFill>
            <a:srgbClr val="D9112E"/>
          </a:solidFill>
        </p:grpSpPr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4235525" y="967485"/>
              <a:ext cx="776181" cy="77639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Impact" pitchFamily="34" charset="0"/>
                </a:rPr>
                <a:t>0</a:t>
              </a:r>
              <a:r>
                <a:rPr lang="zh-CN" altLang="en-US" sz="40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</a:p>
          </p:txBody>
        </p:sp>
        <p:sp>
          <p:nvSpPr>
            <p:cNvPr id="38" name="AutoShape 18"/>
            <p:cNvSpPr>
              <a:spLocks noChangeArrowheads="1"/>
            </p:cNvSpPr>
            <p:nvPr/>
          </p:nvSpPr>
          <p:spPr bwMode="auto">
            <a:xfrm>
              <a:off x="4307068" y="1579166"/>
              <a:ext cx="633095" cy="442170"/>
            </a:xfrm>
            <a:prstGeom prst="flowChartMerg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Oval 19"/>
          <p:cNvSpPr>
            <a:spLocks noChangeArrowheads="1"/>
          </p:cNvSpPr>
          <p:nvPr/>
        </p:nvSpPr>
        <p:spPr bwMode="auto">
          <a:xfrm>
            <a:off x="5784014" y="2633981"/>
            <a:ext cx="1640184" cy="1640184"/>
          </a:xfrm>
          <a:prstGeom prst="ellipse">
            <a:avLst/>
          </a:prstGeom>
          <a:solidFill>
            <a:srgbClr val="BDBBFD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sz="1600">
                <a:solidFill>
                  <a:schemeClr val="bg1"/>
                </a:solidFill>
                <a:ea typeface="黑体" pitchFamily="49" charset="-122"/>
              </a:rPr>
              <a:t>添加文字内容</a:t>
            </a:r>
          </a:p>
          <a:p>
            <a:pPr algn="ctr"/>
            <a:r>
              <a:rPr lang="zh-CN" sz="1600">
                <a:solidFill>
                  <a:schemeClr val="bg1"/>
                </a:solidFill>
                <a:ea typeface="黑体" pitchFamily="49" charset="-122"/>
              </a:rPr>
              <a:t>添加文字内容</a:t>
            </a:r>
          </a:p>
          <a:p>
            <a:pPr algn="ctr"/>
            <a:r>
              <a:rPr lang="zh-CN" sz="1600">
                <a:solidFill>
                  <a:schemeClr val="bg1"/>
                </a:solidFill>
                <a:ea typeface="黑体" pitchFamily="49" charset="-122"/>
              </a:rPr>
              <a:t>添加文字内容</a:t>
            </a:r>
          </a:p>
        </p:txBody>
      </p:sp>
      <p:sp>
        <p:nvSpPr>
          <p:cNvPr id="40" name="Oval 20"/>
          <p:cNvSpPr>
            <a:spLocks noChangeArrowheads="1"/>
          </p:cNvSpPr>
          <p:nvPr/>
        </p:nvSpPr>
        <p:spPr bwMode="auto">
          <a:xfrm>
            <a:off x="5784014" y="2633981"/>
            <a:ext cx="1640184" cy="1640184"/>
          </a:xfrm>
          <a:prstGeom prst="ellipse">
            <a:avLst/>
          </a:prstGeom>
          <a:solidFill>
            <a:srgbClr val="383F4E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 Boot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 Boot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698519" y="1467333"/>
            <a:ext cx="819701" cy="1038703"/>
            <a:chOff x="6698519" y="1441021"/>
            <a:chExt cx="819701" cy="1038703"/>
          </a:xfrm>
          <a:solidFill>
            <a:srgbClr val="383F4E"/>
          </a:solidFill>
        </p:grpSpPr>
        <p:sp>
          <p:nvSpPr>
            <p:cNvPr id="52" name="Oval 22"/>
            <p:cNvSpPr>
              <a:spLocks noChangeArrowheads="1"/>
            </p:cNvSpPr>
            <p:nvPr/>
          </p:nvSpPr>
          <p:spPr bwMode="auto">
            <a:xfrm rot="900000">
              <a:off x="6742038" y="1441021"/>
              <a:ext cx="776182" cy="77639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Impact" pitchFamily="34" charset="0"/>
                </a:rPr>
                <a:t>0</a:t>
              </a:r>
              <a:r>
                <a:rPr lang="zh-CN" altLang="en-US" sz="40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</a:p>
          </p:txBody>
        </p:sp>
        <p:sp>
          <p:nvSpPr>
            <p:cNvPr id="53" name="AutoShape 23"/>
            <p:cNvSpPr>
              <a:spLocks noChangeArrowheads="1"/>
            </p:cNvSpPr>
            <p:nvPr/>
          </p:nvSpPr>
          <p:spPr bwMode="auto">
            <a:xfrm rot="900000">
              <a:off x="6698519" y="2037554"/>
              <a:ext cx="633096" cy="442170"/>
            </a:xfrm>
            <a:prstGeom prst="flowChartMerg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956560" y="215232"/>
            <a:ext cx="2476170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技术内容的三个领域</a:t>
            </a:r>
          </a:p>
        </p:txBody>
      </p:sp>
      <p:cxnSp>
        <p:nvCxnSpPr>
          <p:cNvPr id="25" name="Straight Connector 4"/>
          <p:cNvCxnSpPr/>
          <p:nvPr/>
        </p:nvCxnSpPr>
        <p:spPr bwMode="auto">
          <a:xfrm rot="5400000">
            <a:off x="2747674" y="40364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"/>
          <p:cNvCxnSpPr/>
          <p:nvPr/>
        </p:nvCxnSpPr>
        <p:spPr bwMode="auto">
          <a:xfrm rot="5400000">
            <a:off x="5320559" y="36530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1816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71901"/>
              </p:ext>
            </p:extLst>
          </p:nvPr>
        </p:nvGraphicFramePr>
        <p:xfrm>
          <a:off x="738551" y="1267029"/>
          <a:ext cx="7294288" cy="2240136"/>
        </p:xfrm>
        <a:graphic>
          <a:graphicData uri="http://schemas.openxmlformats.org/drawingml/2006/table">
            <a:tbl>
              <a:tblPr/>
              <a:tblGrid>
                <a:gridCol w="1823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3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Java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核心技术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D9112E"/>
                        </a:solidFill>
                        <a:effectLst/>
                        <a:latin typeface="Open Sans" pitchFamily="34" charset="0"/>
                        <a:ea typeface="宋体" pitchFamily="2" charset="-122"/>
                      </a:endParaRP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Java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应用项目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D9112E"/>
                        </a:solidFill>
                        <a:effectLst/>
                        <a:latin typeface="Open Sans" pitchFamily="34" charset="0"/>
                        <a:ea typeface="宋体" pitchFamily="2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+mn-ea"/>
                        </a:rPr>
                        <a:t>Web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+mn-ea"/>
                        </a:rPr>
                        <a:t>开发技术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D9112E"/>
                        </a:solidFill>
                        <a:effectLst/>
                        <a:latin typeface="Open Sans" pitchFamily="34" charset="0"/>
                        <a:ea typeface="+mn-ea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+mn-ea"/>
                        </a:rPr>
                        <a:t>spring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Java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面向对象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MVC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分层开发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servlet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Spring IOC&amp;AOP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泛型与接口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JDBC</a:t>
                      </a:r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数据访问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tomcat</a:t>
                      </a:r>
                      <a:endParaRPr lang="zh-CN" altLang="en-US" sz="1000" dirty="0">
                        <a:solidFill>
                          <a:srgbClr val="383F4E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282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Spring MVC</a:t>
                      </a:r>
                      <a:endParaRPr lang="zh-CN" altLang="en-US" sz="1000" dirty="0">
                        <a:solidFill>
                          <a:srgbClr val="383F4E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流程序开发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Application UI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JSP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开发技术</a:t>
                      </a:r>
                      <a:endParaRPr lang="en-US" altLang="zh-CN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Hibernate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集合框架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网络通信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MVC</a:t>
                      </a:r>
                      <a:endParaRPr lang="zh-CN" altLang="en-US" sz="1000" dirty="0">
                        <a:solidFill>
                          <a:srgbClr val="383F4E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Mybatis</a:t>
                      </a:r>
                      <a:endParaRPr lang="zh-CN" altLang="en-US" sz="1000" dirty="0">
                        <a:solidFill>
                          <a:srgbClr val="383F4E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多线程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多线程协同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javaScript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常用业务框架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3120936" y="215232"/>
            <a:ext cx="2803614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基础阶段课程内容安排</a:t>
            </a:r>
          </a:p>
        </p:txBody>
      </p:sp>
      <p:cxnSp>
        <p:nvCxnSpPr>
          <p:cNvPr id="18" name="Straight Connector 4"/>
          <p:cNvCxnSpPr/>
          <p:nvPr/>
        </p:nvCxnSpPr>
        <p:spPr bwMode="auto">
          <a:xfrm rot="5400000">
            <a:off x="3014374" y="37697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 bwMode="auto">
          <a:xfrm rot="5400000">
            <a:off x="5718583" y="395404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36"/>
          <p:cNvPicPr>
            <a:picLocks noChangeAspect="1"/>
          </p:cNvPicPr>
          <p:nvPr/>
        </p:nvPicPr>
        <p:blipFill>
          <a:blip r:embed="rId3"/>
          <a:srcRect l="6145" t="13217" r="9825"/>
          <a:stretch>
            <a:fillRect/>
          </a:stretch>
        </p:blipFill>
        <p:spPr bwMode="auto">
          <a:xfrm>
            <a:off x="1" y="3754292"/>
            <a:ext cx="9144000" cy="1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7"/>
          <p:cNvPicPr>
            <a:picLocks noChangeAspect="1"/>
          </p:cNvPicPr>
          <p:nvPr/>
        </p:nvPicPr>
        <p:blipFill>
          <a:blip r:embed="rId3"/>
          <a:srcRect l="6145" t="13217" r="9825"/>
          <a:stretch>
            <a:fillRect/>
          </a:stretch>
        </p:blipFill>
        <p:spPr bwMode="auto">
          <a:xfrm flipV="1">
            <a:off x="1" y="4376868"/>
            <a:ext cx="9144000" cy="1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9258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5635"/>
              </p:ext>
            </p:extLst>
          </p:nvPr>
        </p:nvGraphicFramePr>
        <p:xfrm>
          <a:off x="738552" y="1267029"/>
          <a:ext cx="7682280" cy="2240136"/>
        </p:xfrm>
        <a:graphic>
          <a:graphicData uri="http://schemas.openxmlformats.org/drawingml/2006/table">
            <a:tbl>
              <a:tblPr/>
              <a:tblGrid>
                <a:gridCol w="19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宋体" pitchFamily="2" charset="-122"/>
                        </a:rPr>
                        <a:t>前端基础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D9112E"/>
                        </a:solidFill>
                        <a:effectLst/>
                        <a:latin typeface="Open Sans" pitchFamily="34" charset="0"/>
                        <a:ea typeface="宋体" pitchFamily="2" charset="-122"/>
                      </a:endParaRP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+mn-ea"/>
                        </a:rPr>
                        <a:t>jQuery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+mn-ea"/>
                        </a:rPr>
                        <a:t>ES6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+mn-ea"/>
                        </a:rPr>
                        <a:t>VUE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9112E"/>
                          </a:solidFill>
                          <a:effectLst/>
                          <a:latin typeface="Open Sans" pitchFamily="34" charset="0"/>
                          <a:ea typeface="+mn-ea"/>
                        </a:rPr>
                        <a:t>框架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D9112E"/>
                        </a:solidFill>
                        <a:effectLst/>
                        <a:latin typeface="Open Sans" pitchFamily="34" charset="0"/>
                        <a:ea typeface="+mn-ea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HTML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选择器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前端模块化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VUE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安装与配置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CSS</a:t>
                      </a:r>
                      <a:endParaRPr lang="zh-CN" altLang="en-US" sz="1000" dirty="0">
                        <a:solidFill>
                          <a:srgbClr val="383F4E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DOM</a:t>
                      </a:r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操作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ES6</a:t>
                      </a:r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基本语法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282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VUE</a:t>
                      </a:r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组件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布局基础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jQuery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函数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ES6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异步请求</a:t>
                      </a:r>
                      <a:endParaRPr lang="en-US" altLang="zh-CN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VUE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路由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javascript</a:t>
                      </a:r>
                      <a:endParaRPr lang="zh-CN" altLang="en-US" sz="1000" dirty="0">
                        <a:solidFill>
                          <a:srgbClr val="383F4E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事件处理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ES6</a:t>
                      </a:r>
                      <a:r>
                        <a:rPr lang="en-US" altLang="zh-CN" sz="1000" baseline="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MODULE</a:t>
                      </a:r>
                      <a:endParaRPr lang="zh-CN" altLang="en-US" sz="1000" dirty="0">
                        <a:solidFill>
                          <a:srgbClr val="383F4E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VUE</a:t>
                      </a:r>
                      <a:r>
                        <a:rPr lang="zh-CN" altLang="en-US" sz="1000" dirty="0">
                          <a:solidFill>
                            <a:srgbClr val="383F4E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状态管理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页面综合案例</a:t>
                      </a:r>
                    </a:p>
                  </a:txBody>
                  <a:tcPr marL="92696" marR="92696" marT="46348" marB="46348" anchor="ctr" horzOverflow="overflow">
                    <a:lnL>
                      <a:noFill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jQuery Ajax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ES6 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常用结构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UI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框架</a:t>
                      </a:r>
                    </a:p>
                  </a:txBody>
                  <a:tcPr marL="92696" marR="92696" marT="46348" marB="46348" anchor="ctr" horzOverflow="overflow">
                    <a:lnL w="12700" cap="flat" cmpd="sng" algn="ctr">
                      <a:solidFill>
                        <a:srgbClr val="383F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161437" y="400455"/>
            <a:ext cx="512962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600" dirty="0">
                <a:solidFill>
                  <a:srgbClr val="D91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911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3"/>
          <p:cNvCxnSpPr/>
          <p:nvPr/>
        </p:nvCxnSpPr>
        <p:spPr>
          <a:xfrm flipV="1">
            <a:off x="417917" y="0"/>
            <a:ext cx="0" cy="396000"/>
          </a:xfrm>
          <a:prstGeom prst="line">
            <a:avLst/>
          </a:prstGeom>
          <a:ln w="12700" cap="sq">
            <a:solidFill>
              <a:srgbClr val="D9112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3120936" y="215232"/>
            <a:ext cx="2803614" cy="377026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D9112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前端课程内容安排</a:t>
            </a:r>
          </a:p>
        </p:txBody>
      </p:sp>
      <p:cxnSp>
        <p:nvCxnSpPr>
          <p:cNvPr id="18" name="Straight Connector 4"/>
          <p:cNvCxnSpPr/>
          <p:nvPr/>
        </p:nvCxnSpPr>
        <p:spPr bwMode="auto">
          <a:xfrm rot="5400000">
            <a:off x="3014374" y="376975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 bwMode="auto">
          <a:xfrm rot="5400000">
            <a:off x="5185183" y="395404"/>
            <a:ext cx="214313" cy="1191"/>
          </a:xfrm>
          <a:prstGeom prst="line">
            <a:avLst/>
          </a:prstGeom>
          <a:ln w="19050">
            <a:solidFill>
              <a:srgbClr val="282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36"/>
          <p:cNvPicPr>
            <a:picLocks noChangeAspect="1"/>
          </p:cNvPicPr>
          <p:nvPr/>
        </p:nvPicPr>
        <p:blipFill>
          <a:blip r:embed="rId3"/>
          <a:srcRect l="6145" t="13217" r="9825"/>
          <a:stretch>
            <a:fillRect/>
          </a:stretch>
        </p:blipFill>
        <p:spPr bwMode="auto">
          <a:xfrm>
            <a:off x="1" y="3754292"/>
            <a:ext cx="9144000" cy="1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7"/>
          <p:cNvPicPr>
            <a:picLocks noChangeAspect="1"/>
          </p:cNvPicPr>
          <p:nvPr/>
        </p:nvPicPr>
        <p:blipFill>
          <a:blip r:embed="rId3"/>
          <a:srcRect l="6145" t="13217" r="9825"/>
          <a:stretch>
            <a:fillRect/>
          </a:stretch>
        </p:blipFill>
        <p:spPr bwMode="auto">
          <a:xfrm flipV="1">
            <a:off x="1" y="4376868"/>
            <a:ext cx="9144000" cy="1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540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4930</TotalTime>
  <Words>580</Words>
  <Application>Microsoft Office PowerPoint</Application>
  <PresentationFormat>全屏显示(16:9)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Open Sans</vt:lpstr>
      <vt:lpstr>微软雅黑</vt:lpstr>
      <vt:lpstr>微软雅黑 Light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 du</dc:creator>
  <cp:lastModifiedBy>chong7475@126.com</cp:lastModifiedBy>
  <cp:revision>372</cp:revision>
  <dcterms:created xsi:type="dcterms:W3CDTF">2014-03-09T15:27:46Z</dcterms:created>
  <dcterms:modified xsi:type="dcterms:W3CDTF">2020-09-20T03:52:14Z</dcterms:modified>
</cp:coreProperties>
</file>