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315" r:id="rId3"/>
    <p:sldId id="321" r:id="rId4"/>
    <p:sldId id="382" r:id="rId5"/>
    <p:sldId id="383" r:id="rId6"/>
    <p:sldId id="322" r:id="rId7"/>
    <p:sldId id="308" r:id="rId8"/>
    <p:sldId id="348" r:id="rId9"/>
    <p:sldId id="356" r:id="rId10"/>
    <p:sldId id="347" r:id="rId11"/>
    <p:sldId id="357" r:id="rId12"/>
    <p:sldId id="362" r:id="rId13"/>
    <p:sldId id="380" r:id="rId14"/>
    <p:sldId id="374" r:id="rId15"/>
    <p:sldId id="379" r:id="rId16"/>
    <p:sldId id="378" r:id="rId17"/>
    <p:sldId id="381" r:id="rId18"/>
    <p:sldId id="375" r:id="rId19"/>
    <p:sldId id="365" r:id="rId20"/>
    <p:sldId id="377" r:id="rId21"/>
    <p:sldId id="373" r:id="rId22"/>
    <p:sldId id="363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78668" autoAdjust="0"/>
  </p:normalViewPr>
  <p:slideViewPr>
    <p:cSldViewPr>
      <p:cViewPr varScale="1">
        <p:scale>
          <a:sx n="91" d="100"/>
          <a:sy n="91" d="100"/>
        </p:scale>
        <p:origin x="1267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C1312-D244-411B-93CF-6FA52083604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717FAF-5F36-41D8-877B-482C095B6227}">
      <dgm:prSet phldrT="[文本]"/>
      <dgm:spPr/>
      <dgm:t>
        <a:bodyPr/>
        <a:lstStyle/>
        <a:p>
          <a:r>
            <a:rPr lang="zh-CN" altLang="en-US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rPr>
            <a:t>分析出解决问题所需要的</a:t>
          </a:r>
          <a:r>
            <a:rPr lang="zh-CN" altLang="en-US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rPr>
            <a:t>步骤</a:t>
          </a:r>
          <a:endParaRPr lang="zh-CN" altLang="en-US" dirty="0"/>
        </a:p>
      </dgm:t>
    </dgm:pt>
    <dgm:pt modelId="{941836B4-C698-4ABC-A7D4-606B470E87D5}" type="parTrans" cxnId="{AE3A8FCA-6D33-40DD-92B3-0AA528B984C0}">
      <dgm:prSet/>
      <dgm:spPr/>
      <dgm:t>
        <a:bodyPr/>
        <a:lstStyle/>
        <a:p>
          <a:endParaRPr lang="zh-CN" altLang="en-US"/>
        </a:p>
      </dgm:t>
    </dgm:pt>
    <dgm:pt modelId="{EF618159-D8A2-44D5-9F44-780E40650D22}" type="sibTrans" cxnId="{AE3A8FCA-6D33-40DD-92B3-0AA528B984C0}">
      <dgm:prSet/>
      <dgm:spPr/>
      <dgm:t>
        <a:bodyPr/>
        <a:lstStyle/>
        <a:p>
          <a:endParaRPr lang="zh-CN" altLang="en-US"/>
        </a:p>
      </dgm:t>
    </dgm:pt>
    <dgm:pt modelId="{02811FEE-AE0F-43CF-9BA8-A03886776D60}">
      <dgm:prSet phldrT="[文本]"/>
      <dgm:spPr/>
      <dgm:t>
        <a:bodyPr/>
        <a:lstStyle/>
        <a:p>
          <a:r>
            <a:rPr lang="zh-CN" altLang="en-US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rPr>
            <a:t>把构成问题事务分解成各个</a:t>
          </a:r>
          <a:r>
            <a:rPr lang="zh-CN" altLang="en-US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rPr>
            <a:t>对象</a:t>
          </a:r>
          <a:endParaRPr lang="zh-CN" altLang="en-US" dirty="0"/>
        </a:p>
      </dgm:t>
    </dgm:pt>
    <dgm:pt modelId="{EEF09738-CD14-4FE8-90A7-386AD35F9684}" type="parTrans" cxnId="{19EFF318-144C-4DFF-9B32-374CED942857}">
      <dgm:prSet/>
      <dgm:spPr/>
      <dgm:t>
        <a:bodyPr/>
        <a:lstStyle/>
        <a:p>
          <a:endParaRPr lang="zh-CN" altLang="en-US"/>
        </a:p>
      </dgm:t>
    </dgm:pt>
    <dgm:pt modelId="{5A839C03-AD52-445D-99EE-10FFA9C24E97}" type="sibTrans" cxnId="{19EFF318-144C-4DFF-9B32-374CED942857}">
      <dgm:prSet/>
      <dgm:spPr/>
      <dgm:t>
        <a:bodyPr/>
        <a:lstStyle/>
        <a:p>
          <a:endParaRPr lang="zh-CN" altLang="en-US"/>
        </a:p>
      </dgm:t>
    </dgm:pt>
    <dgm:pt modelId="{B76CCD5A-FDA5-453E-A1A1-0700FCA33784}" type="pres">
      <dgm:prSet presAssocID="{5F0C1312-D244-411B-93CF-6FA520836045}" presName="Name0" presStyleCnt="0">
        <dgm:presLayoutVars>
          <dgm:chMax val="7"/>
          <dgm:chPref val="7"/>
          <dgm:dir/>
        </dgm:presLayoutVars>
      </dgm:prSet>
      <dgm:spPr/>
    </dgm:pt>
    <dgm:pt modelId="{6CE25FA1-D032-46ED-A314-51B696F57820}" type="pres">
      <dgm:prSet presAssocID="{5F0C1312-D244-411B-93CF-6FA520836045}" presName="Name1" presStyleCnt="0"/>
      <dgm:spPr/>
    </dgm:pt>
    <dgm:pt modelId="{C7E1C929-C276-4403-89BD-920197CFBDE2}" type="pres">
      <dgm:prSet presAssocID="{5F0C1312-D244-411B-93CF-6FA520836045}" presName="cycle" presStyleCnt="0"/>
      <dgm:spPr/>
    </dgm:pt>
    <dgm:pt modelId="{FDB0C734-B835-4547-845A-539DAC9FCBE8}" type="pres">
      <dgm:prSet presAssocID="{5F0C1312-D244-411B-93CF-6FA520836045}" presName="srcNode" presStyleLbl="node1" presStyleIdx="0" presStyleCnt="2"/>
      <dgm:spPr/>
    </dgm:pt>
    <dgm:pt modelId="{FC186E8F-434B-4C1A-976E-08E169721DFA}" type="pres">
      <dgm:prSet presAssocID="{5F0C1312-D244-411B-93CF-6FA520836045}" presName="conn" presStyleLbl="parChTrans1D2" presStyleIdx="0" presStyleCnt="1"/>
      <dgm:spPr/>
    </dgm:pt>
    <dgm:pt modelId="{61BA47EC-0A04-4CFD-AF1E-B218859E6905}" type="pres">
      <dgm:prSet presAssocID="{5F0C1312-D244-411B-93CF-6FA520836045}" presName="extraNode" presStyleLbl="node1" presStyleIdx="0" presStyleCnt="2"/>
      <dgm:spPr/>
    </dgm:pt>
    <dgm:pt modelId="{6ADC2CEA-2C70-476C-B864-639844BEC277}" type="pres">
      <dgm:prSet presAssocID="{5F0C1312-D244-411B-93CF-6FA520836045}" presName="dstNode" presStyleLbl="node1" presStyleIdx="0" presStyleCnt="2"/>
      <dgm:spPr/>
    </dgm:pt>
    <dgm:pt modelId="{49AF712F-CFF8-42FA-A45D-B2F5B120F8E4}" type="pres">
      <dgm:prSet presAssocID="{AD717FAF-5F36-41D8-877B-482C095B6227}" presName="text_1" presStyleLbl="node1" presStyleIdx="0" presStyleCnt="2">
        <dgm:presLayoutVars>
          <dgm:bulletEnabled val="1"/>
        </dgm:presLayoutVars>
      </dgm:prSet>
      <dgm:spPr/>
    </dgm:pt>
    <dgm:pt modelId="{58A615E4-8BE5-4E1F-A2C8-7205E92BBD6E}" type="pres">
      <dgm:prSet presAssocID="{AD717FAF-5F36-41D8-877B-482C095B6227}" presName="accent_1" presStyleCnt="0"/>
      <dgm:spPr/>
    </dgm:pt>
    <dgm:pt modelId="{3D956211-F239-4DC9-8970-5392FBC5E121}" type="pres">
      <dgm:prSet presAssocID="{AD717FAF-5F36-41D8-877B-482C095B6227}" presName="accentRepeatNode" presStyleLbl="solidFgAcc1" presStyleIdx="0" presStyleCnt="2"/>
      <dgm:spPr/>
    </dgm:pt>
    <dgm:pt modelId="{6DCFABD4-4320-4929-8BF6-5E147A0270C7}" type="pres">
      <dgm:prSet presAssocID="{02811FEE-AE0F-43CF-9BA8-A03886776D60}" presName="text_2" presStyleLbl="node1" presStyleIdx="1" presStyleCnt="2">
        <dgm:presLayoutVars>
          <dgm:bulletEnabled val="1"/>
        </dgm:presLayoutVars>
      </dgm:prSet>
      <dgm:spPr/>
    </dgm:pt>
    <dgm:pt modelId="{185F0EDF-E335-43D7-9681-07740B92AB15}" type="pres">
      <dgm:prSet presAssocID="{02811FEE-AE0F-43CF-9BA8-A03886776D60}" presName="accent_2" presStyleCnt="0"/>
      <dgm:spPr/>
    </dgm:pt>
    <dgm:pt modelId="{EB6C3EAF-9B77-4101-8516-1CAF6F48B81E}" type="pres">
      <dgm:prSet presAssocID="{02811FEE-AE0F-43CF-9BA8-A03886776D60}" presName="accentRepeatNode" presStyleLbl="solidFgAcc1" presStyleIdx="1" presStyleCnt="2"/>
      <dgm:spPr/>
    </dgm:pt>
  </dgm:ptLst>
  <dgm:cxnLst>
    <dgm:cxn modelId="{19EFF318-144C-4DFF-9B32-374CED942857}" srcId="{5F0C1312-D244-411B-93CF-6FA520836045}" destId="{02811FEE-AE0F-43CF-9BA8-A03886776D60}" srcOrd="1" destOrd="0" parTransId="{EEF09738-CD14-4FE8-90A7-386AD35F9684}" sibTransId="{5A839C03-AD52-445D-99EE-10FFA9C24E97}"/>
    <dgm:cxn modelId="{D7254621-0351-4D86-BD7B-7FD6D7C36AC8}" type="presOf" srcId="{AD717FAF-5F36-41D8-877B-482C095B6227}" destId="{49AF712F-CFF8-42FA-A45D-B2F5B120F8E4}" srcOrd="0" destOrd="0" presId="urn:microsoft.com/office/officeart/2008/layout/VerticalCurvedList"/>
    <dgm:cxn modelId="{F6922A9D-77E6-43EF-A046-44DFCD6F2C2D}" type="presOf" srcId="{5F0C1312-D244-411B-93CF-6FA520836045}" destId="{B76CCD5A-FDA5-453E-A1A1-0700FCA33784}" srcOrd="0" destOrd="0" presId="urn:microsoft.com/office/officeart/2008/layout/VerticalCurvedList"/>
    <dgm:cxn modelId="{AE3A8FCA-6D33-40DD-92B3-0AA528B984C0}" srcId="{5F0C1312-D244-411B-93CF-6FA520836045}" destId="{AD717FAF-5F36-41D8-877B-482C095B6227}" srcOrd="0" destOrd="0" parTransId="{941836B4-C698-4ABC-A7D4-606B470E87D5}" sibTransId="{EF618159-D8A2-44D5-9F44-780E40650D22}"/>
    <dgm:cxn modelId="{C2224BEC-8816-4AB8-8EDC-049E723FD090}" type="presOf" srcId="{02811FEE-AE0F-43CF-9BA8-A03886776D60}" destId="{6DCFABD4-4320-4929-8BF6-5E147A0270C7}" srcOrd="0" destOrd="0" presId="urn:microsoft.com/office/officeart/2008/layout/VerticalCurvedList"/>
    <dgm:cxn modelId="{FA3BB7FA-D0B3-4229-BA2E-E9DE26BD3CB6}" type="presOf" srcId="{EF618159-D8A2-44D5-9F44-780E40650D22}" destId="{FC186E8F-434B-4C1A-976E-08E169721DFA}" srcOrd="0" destOrd="0" presId="urn:microsoft.com/office/officeart/2008/layout/VerticalCurvedList"/>
    <dgm:cxn modelId="{523E68F9-D5D5-4270-A0A3-61E96EACE5B7}" type="presParOf" srcId="{B76CCD5A-FDA5-453E-A1A1-0700FCA33784}" destId="{6CE25FA1-D032-46ED-A314-51B696F57820}" srcOrd="0" destOrd="0" presId="urn:microsoft.com/office/officeart/2008/layout/VerticalCurvedList"/>
    <dgm:cxn modelId="{67C38F32-538C-4D77-A6C6-5911E4E5076E}" type="presParOf" srcId="{6CE25FA1-D032-46ED-A314-51B696F57820}" destId="{C7E1C929-C276-4403-89BD-920197CFBDE2}" srcOrd="0" destOrd="0" presId="urn:microsoft.com/office/officeart/2008/layout/VerticalCurvedList"/>
    <dgm:cxn modelId="{6D30EECC-16E9-4B80-B7A3-D3E3CD25836E}" type="presParOf" srcId="{C7E1C929-C276-4403-89BD-920197CFBDE2}" destId="{FDB0C734-B835-4547-845A-539DAC9FCBE8}" srcOrd="0" destOrd="0" presId="urn:microsoft.com/office/officeart/2008/layout/VerticalCurvedList"/>
    <dgm:cxn modelId="{8DFA2479-5F3A-4D01-AD16-A699A9896BA3}" type="presParOf" srcId="{C7E1C929-C276-4403-89BD-920197CFBDE2}" destId="{FC186E8F-434B-4C1A-976E-08E169721DFA}" srcOrd="1" destOrd="0" presId="urn:microsoft.com/office/officeart/2008/layout/VerticalCurvedList"/>
    <dgm:cxn modelId="{92E6C52B-3016-4131-8169-0FD778C9A75D}" type="presParOf" srcId="{C7E1C929-C276-4403-89BD-920197CFBDE2}" destId="{61BA47EC-0A04-4CFD-AF1E-B218859E6905}" srcOrd="2" destOrd="0" presId="urn:microsoft.com/office/officeart/2008/layout/VerticalCurvedList"/>
    <dgm:cxn modelId="{C0879DD0-254C-4DD3-B296-3BCFF4EFAE7D}" type="presParOf" srcId="{C7E1C929-C276-4403-89BD-920197CFBDE2}" destId="{6ADC2CEA-2C70-476C-B864-639844BEC277}" srcOrd="3" destOrd="0" presId="urn:microsoft.com/office/officeart/2008/layout/VerticalCurvedList"/>
    <dgm:cxn modelId="{B096D0CB-1E38-4547-8D7C-F360B8BDADA2}" type="presParOf" srcId="{6CE25FA1-D032-46ED-A314-51B696F57820}" destId="{49AF712F-CFF8-42FA-A45D-B2F5B120F8E4}" srcOrd="1" destOrd="0" presId="urn:microsoft.com/office/officeart/2008/layout/VerticalCurvedList"/>
    <dgm:cxn modelId="{F5C0ADE6-554D-4555-B89C-6AB883E4F732}" type="presParOf" srcId="{6CE25FA1-D032-46ED-A314-51B696F57820}" destId="{58A615E4-8BE5-4E1F-A2C8-7205E92BBD6E}" srcOrd="2" destOrd="0" presId="urn:microsoft.com/office/officeart/2008/layout/VerticalCurvedList"/>
    <dgm:cxn modelId="{1973BE60-B543-4935-A860-35032A97E7E6}" type="presParOf" srcId="{58A615E4-8BE5-4E1F-A2C8-7205E92BBD6E}" destId="{3D956211-F239-4DC9-8970-5392FBC5E121}" srcOrd="0" destOrd="0" presId="urn:microsoft.com/office/officeart/2008/layout/VerticalCurvedList"/>
    <dgm:cxn modelId="{1757B72B-CE09-4825-AFC8-3DDC613637C3}" type="presParOf" srcId="{6CE25FA1-D032-46ED-A314-51B696F57820}" destId="{6DCFABD4-4320-4929-8BF6-5E147A0270C7}" srcOrd="3" destOrd="0" presId="urn:microsoft.com/office/officeart/2008/layout/VerticalCurvedList"/>
    <dgm:cxn modelId="{36C99890-2F20-4199-8D7A-EBA0CCE133FE}" type="presParOf" srcId="{6CE25FA1-D032-46ED-A314-51B696F57820}" destId="{185F0EDF-E335-43D7-9681-07740B92AB15}" srcOrd="4" destOrd="0" presId="urn:microsoft.com/office/officeart/2008/layout/VerticalCurvedList"/>
    <dgm:cxn modelId="{D1D8E6C2-D544-410E-A1E4-EB57D1012280}" type="presParOf" srcId="{185F0EDF-E335-43D7-9681-07740B92AB15}" destId="{EB6C3EAF-9B77-4101-8516-1CAF6F48B8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86E8F-434B-4C1A-976E-08E169721DFA}">
      <dsp:nvSpPr>
        <dsp:cNvPr id="0" name=""/>
        <dsp:cNvSpPr/>
      </dsp:nvSpPr>
      <dsp:spPr>
        <a:xfrm>
          <a:off x="-3314554" y="-513200"/>
          <a:ext cx="3978728" cy="3978728"/>
        </a:xfrm>
        <a:prstGeom prst="blockArc">
          <a:avLst>
            <a:gd name="adj1" fmla="val 18900000"/>
            <a:gd name="adj2" fmla="val 2700000"/>
            <a:gd name="adj3" fmla="val 54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F712F-CFF8-42FA-A45D-B2F5B120F8E4}">
      <dsp:nvSpPr>
        <dsp:cNvPr id="0" name=""/>
        <dsp:cNvSpPr/>
      </dsp:nvSpPr>
      <dsp:spPr>
        <a:xfrm>
          <a:off x="542711" y="421769"/>
          <a:ext cx="5040144" cy="84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4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rPr>
            <a:t>分析出解决问题所需要的</a:t>
          </a:r>
          <a:r>
            <a:rPr lang="zh-CN" altLang="en-US" sz="2400" b="0" i="0" kern="12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rPr>
            <a:t>步骤</a:t>
          </a:r>
          <a:endParaRPr lang="zh-CN" altLang="en-US" sz="2400" kern="1200" dirty="0"/>
        </a:p>
      </dsp:txBody>
      <dsp:txXfrm>
        <a:off x="542711" y="421769"/>
        <a:ext cx="5040144" cy="843421"/>
      </dsp:txXfrm>
    </dsp:sp>
    <dsp:sp modelId="{3D956211-F239-4DC9-8970-5392FBC5E121}">
      <dsp:nvSpPr>
        <dsp:cNvPr id="0" name=""/>
        <dsp:cNvSpPr/>
      </dsp:nvSpPr>
      <dsp:spPr>
        <a:xfrm>
          <a:off x="15573" y="316341"/>
          <a:ext cx="1054276" cy="1054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FABD4-4320-4929-8BF6-5E147A0270C7}">
      <dsp:nvSpPr>
        <dsp:cNvPr id="0" name=""/>
        <dsp:cNvSpPr/>
      </dsp:nvSpPr>
      <dsp:spPr>
        <a:xfrm>
          <a:off x="542711" y="1687137"/>
          <a:ext cx="5040144" cy="84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4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rPr>
            <a:t>把构成问题事务分解成各个</a:t>
          </a:r>
          <a:r>
            <a:rPr lang="zh-CN" altLang="en-US" sz="2400" b="0" i="0" kern="12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rPr>
            <a:t>对象</a:t>
          </a:r>
          <a:endParaRPr lang="zh-CN" altLang="en-US" sz="2400" kern="1200" dirty="0"/>
        </a:p>
      </dsp:txBody>
      <dsp:txXfrm>
        <a:off x="542711" y="1687137"/>
        <a:ext cx="5040144" cy="843421"/>
      </dsp:txXfrm>
    </dsp:sp>
    <dsp:sp modelId="{EB6C3EAF-9B77-4101-8516-1CAF6F48B81E}">
      <dsp:nvSpPr>
        <dsp:cNvPr id="0" name=""/>
        <dsp:cNvSpPr/>
      </dsp:nvSpPr>
      <dsp:spPr>
        <a:xfrm>
          <a:off x="15573" y="1581709"/>
          <a:ext cx="1054276" cy="1054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31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6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37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56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06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83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16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82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800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6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807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54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0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面向过程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就是分析出解决问题所需要的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，然后用函数把这些步骤一步一步实现，使用的时候一个一个依次调用就可以了；</a:t>
            </a:r>
            <a:endParaRPr lang="en-US" altLang="zh-CN" sz="2000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面向对象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是把构成问题事务分解成各个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，建立对象的目的不是为了完成一个步骤，而是为了描叙某个事物在整个解决问题的步骤中的行为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1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面向过程</a:t>
            </a:r>
            <a:endParaRPr lang="en-US" altLang="zh-CN" sz="12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优点</a:t>
            </a:r>
            <a:r>
              <a:rPr lang="zh-CN" altLang="en-US" sz="1200" b="0" i="0" dirty="0">
                <a:solidFill>
                  <a:srgbClr val="555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：性能比面向对象高，因为类调用时需要实例化，开销比较大，比较消耗资源</a:t>
            </a:r>
            <a:r>
              <a:rPr lang="en-US" altLang="zh-CN" sz="1200" b="0" i="0" dirty="0">
                <a:solidFill>
                  <a:srgbClr val="555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1200" b="0" i="0" dirty="0">
                <a:solidFill>
                  <a:srgbClr val="555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比如单片机、嵌入式开发、 </a:t>
            </a:r>
            <a:r>
              <a:rPr lang="en-US" altLang="zh-CN" sz="1200" b="0" i="0" dirty="0">
                <a:solidFill>
                  <a:srgbClr val="555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Linux/Unix</a:t>
            </a:r>
            <a:r>
              <a:rPr lang="zh-CN" altLang="en-US" sz="1200" b="0" i="0" dirty="0">
                <a:solidFill>
                  <a:srgbClr val="555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等一般采用面向过程开发，性能是最重要的因素。</a:t>
            </a: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2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缺点</a:t>
            </a:r>
            <a:r>
              <a:rPr lang="zh-CN" altLang="en-US" sz="1200" b="0" i="0" dirty="0">
                <a:solidFill>
                  <a:srgbClr val="555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：没有面向对象易维护、易复用、易扩展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面向对象</a:t>
            </a:r>
            <a:endParaRPr lang="en-US" altLang="zh-CN" sz="120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优点</a:t>
            </a:r>
            <a:r>
              <a:rPr lang="zh-CN" altLang="en-US" sz="1200" b="0" i="0" dirty="0">
                <a:solidFill>
                  <a:srgbClr val="555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：易维护、易复用、易扩展，由于面向对象有封装、继承、多态性的特性，可以设计出低耦合的系统，使系统 更加灵活、更加易于维护</a:t>
            </a:r>
            <a:b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2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缺点</a:t>
            </a:r>
            <a:r>
              <a:rPr lang="zh-CN" altLang="en-US" sz="1200" b="0" i="0" dirty="0">
                <a:solidFill>
                  <a:srgbClr val="555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：性能比面向过程低，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因为类调用时需要实例化，开销比较大，比较消耗资源，性能比面向过程低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34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325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语言的语法与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C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语言和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C++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语言很相近，使得很多程序员学起来很容易。对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来说，它舍弃了很多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C++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中难以理解的特性，如操作符的重载和多继承等，而且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语言不使用指针，加入了垃圾回收机制，解决了程序员需要管理内存的问题，使编程变得更加简单</a:t>
            </a:r>
            <a:endParaRPr lang="en-US" altLang="zh-CN" dirty="0"/>
          </a:p>
          <a:p>
            <a:r>
              <a:rPr lang="zh-CN" altLang="en-US" dirty="0"/>
              <a:t>面向对象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是一种面向对象的语言，</a:t>
            </a:r>
            <a:r>
              <a:rPr lang="zh-CN" altLang="en-US" b="0" i="0">
                <a:solidFill>
                  <a:srgbClr val="444444"/>
                </a:solidFill>
                <a:effectLst/>
                <a:latin typeface="Helvetica Neue"/>
              </a:rPr>
              <a:t>它对程序中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的类、对象、继承、封装、多态、接口、包等均有很好的支持。</a:t>
            </a:r>
            <a:r>
              <a:rPr lang="zh-CN" altLang="en-US" b="0" i="0" dirty="0">
                <a:solidFill>
                  <a:srgbClr val="B22222"/>
                </a:solidFill>
                <a:effectLst/>
                <a:latin typeface="Helvetica Neue"/>
              </a:rPr>
              <a:t>为了简单起见，</a:t>
            </a:r>
            <a:r>
              <a:rPr lang="en-US" altLang="zh-CN" b="0" i="0" dirty="0">
                <a:solidFill>
                  <a:srgbClr val="B22222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B22222"/>
                </a:solidFill>
                <a:effectLst/>
                <a:latin typeface="Helvetica Neue"/>
              </a:rPr>
              <a:t>只支持类之间的单继承，但是可以使用接口来实现多继承。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使用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语言开发程序，需要采用面向对象的思想设计程序和编写代码</a:t>
            </a:r>
            <a:endParaRPr lang="en-US" altLang="zh-CN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r>
              <a:rPr lang="zh-CN" altLang="en-US" dirty="0"/>
              <a:t>多线程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语言是多线程的，这也是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语言的一大特性，它必须由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Thread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类和它的子类来创建。</a:t>
            </a:r>
            <a:r>
              <a:rPr lang="en-US" altLang="zh-CN" b="0" i="0" dirty="0">
                <a:solidFill>
                  <a:srgbClr val="B22222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B22222"/>
                </a:solidFill>
                <a:effectLst/>
                <a:latin typeface="Helvetica Neue"/>
              </a:rPr>
              <a:t>支持多个线程同时执行，并提供多线程之间的同步机制。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任何一个线程都有自己的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run()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方法，要执行的方法就写在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run()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方法体内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0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4F5-3DA5-4CC5-B2D4-7240AADD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E26BC-0AE4-40FF-8A08-147244CD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59407-87CB-4B26-A810-1084B762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04924-B09D-4BC4-85D2-9CDCBFC5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5EB4E-8D61-49D8-87C8-1CCD79C0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6740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51F2E-6B28-4577-8C0F-0679CC9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22EF6-BCCC-4CEF-9AC6-90CB90D4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59189-6F96-4692-B5EB-EF48CBAC6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796FE-1F6F-47E8-B378-B706D08D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BA1F0-BCB6-4A93-B592-A4336A43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E1774-B720-4530-9CBD-602AACE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71638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52A84-8CFC-4EA6-87DE-B9C18795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019A5-C15F-41ED-A285-3A985043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BDDAE-157D-403B-8756-C1F37843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45D739-7118-4B51-82CB-BA55FF7D6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DB7931-6A54-4618-9CAA-CCB913A93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57CF7-A30B-4C02-8BD9-4759D5BF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9E7859-C597-4090-88D9-E3E0C6B5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4C6820-3A59-45BF-9ADD-0032754F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01583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A746A-E742-4ADF-B049-07ADC9D7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8EC17-52E7-4BB7-8A21-5AB6D868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6CC4B-D2C6-44DD-9CEC-36BCD756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CD20E-11BF-469C-A74D-F878D4B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6538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ADFF2-7ED5-4680-80DD-E129ED5B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13A21B-F524-4F45-9B35-84AAAE2A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4EBE6-94BF-43DC-A95D-5D9D58E5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5236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4F31-4975-4F86-AC34-D98C5C47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4586-6AD4-47F9-BFF1-ABE706BF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74248-376F-4191-B5F0-2C1656CF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B808D-6BAB-49AC-AC6F-E6CE9C4F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C1FFA-9341-4566-9AA9-873195E9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AE5EA-1624-491B-8905-A1CC2F6E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68796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B5CC-22B5-427F-B61A-F83A22C1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A7B740-2169-417F-AC46-73F6F7E5A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11B0-E3DD-490A-8CDC-AAB6ABDD2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E4387-3CF1-4473-B3CE-B516FD6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21B45-5A9E-4530-8338-4321164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1A913-DD4B-4623-B46C-3E80F1A3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69203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2841-7145-49C5-88FF-90E2D6D4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393F2-7D7A-4B67-9DFB-D5F9BD8ED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D3ED-264F-4E7F-B9E0-2C089CD4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4E912-B95F-4F23-99C3-1E05E563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364D2-A8E5-4B63-A93D-53FF8C25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27334"/>
      </p:ext>
    </p:extLst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0E930-1B86-42DD-A223-51FC24E34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C6321-85AA-4ABA-A43B-59292E2A6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C76D6-F937-453A-802A-3067CD05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64823-CB40-4CC6-9D6E-97CAA47D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7ACBB-5109-44C1-ABFF-8BACD8B8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81137"/>
      </p:ext>
    </p:extLst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9895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15821" y="21992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745"/>
            <a:ext cx="1944216" cy="48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3908A-84A2-4309-BB5E-9EABAD36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51E04-F3B3-4409-863D-DA98E9A2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7C8FE-5962-4F71-AEEE-3CC7A4C7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F6B95-4E15-4059-BCBD-7C35C3E6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1DEA2-3D65-4FC4-AE58-ABF05B67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3880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9B194-75E2-4950-8410-2D4EEC20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FE811-C953-4758-88A0-AF2BC93E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BB98-4DAD-4766-82EC-511769A9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E453A-0BA7-42CA-A24D-96577C41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82F1-B03F-41B2-9647-8AAC3CDF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6431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08DBC-7E28-4EAA-AE93-E559A124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4CFE6-5971-4164-A8A3-783F9C38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38469-FF0F-4A69-844E-2603D67D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B8A7-D600-4E83-9DF3-6F3D3C09F733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B35FC-D14B-46BB-B3E6-054F16780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13796-823D-48E7-A688-0E4D65EC5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4" y="257859"/>
            <a:ext cx="1967075" cy="5953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Box 2">
            <a:extLst>
              <a:ext uri="{FF2B5EF4-FFF2-40B4-BE49-F238E27FC236}">
                <a16:creationId xmlns:a16="http://schemas.microsoft.com/office/drawing/2014/main" id="{4741BFD8-9DF8-40AF-B5E6-602339C1F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DA1F8E-3644-4218-97BF-71190D2F2B06}"/>
              </a:ext>
            </a:extLst>
          </p:cNvPr>
          <p:cNvSpPr txBox="1"/>
          <p:nvPr/>
        </p:nvSpPr>
        <p:spPr>
          <a:xfrm>
            <a:off x="2699792" y="2966630"/>
            <a:ext cx="5895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主讲人：陈迪凯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联系方式：</a:t>
            </a:r>
            <a:r>
              <a:rPr lang="en-US" altLang="zh-CN" dirty="0">
                <a:solidFill>
                  <a:schemeClr val="bg1"/>
                </a:solidFill>
              </a:rPr>
              <a:t>18671420007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邮箱：</a:t>
            </a:r>
            <a:r>
              <a:rPr lang="en-US" altLang="zh-CN" dirty="0">
                <a:solidFill>
                  <a:schemeClr val="bg1"/>
                </a:solidFill>
              </a:rPr>
              <a:t>chendikai1314@163.com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8651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5580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5B5F50-42F9-4B12-8D97-A1176739BD74}"/>
              </a:ext>
            </a:extLst>
          </p:cNvPr>
          <p:cNvSpPr/>
          <p:nvPr/>
        </p:nvSpPr>
        <p:spPr>
          <a:xfrm>
            <a:off x="585344" y="626489"/>
            <a:ext cx="8016139" cy="102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4D4D4D"/>
                </a:solidFill>
                <a:latin typeface="+mn-ea"/>
              </a:rPr>
              <a:t>JDK</a:t>
            </a:r>
            <a:r>
              <a:rPr lang="zh-CN" altLang="en-US" dirty="0">
                <a:solidFill>
                  <a:srgbClr val="4D4D4D"/>
                </a:solidFill>
                <a:latin typeface="+mn-ea"/>
              </a:rPr>
              <a:t>官网下载地</a:t>
            </a:r>
            <a:r>
              <a:rPr lang="en-US" altLang="zh-CN" sz="1200" dirty="0">
                <a:solidFill>
                  <a:srgbClr val="4D4D4D"/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/>
              <a:t>https://www.oracle.com/technetwork/java/javase/overview/index.html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3D820DB2-0C89-4048-AE98-09652A2F9919}"/>
              </a:ext>
            </a:extLst>
          </p:cNvPr>
          <p:cNvSpPr txBox="1"/>
          <p:nvPr/>
        </p:nvSpPr>
        <p:spPr>
          <a:xfrm>
            <a:off x="823322" y="205624"/>
            <a:ext cx="1707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JDK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下载安装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79EA7E-2D11-4BCF-89E8-CA7F70D03528}"/>
              </a:ext>
            </a:extLst>
          </p:cNvPr>
          <p:cNvSpPr txBox="1"/>
          <p:nvPr/>
        </p:nvSpPr>
        <p:spPr>
          <a:xfrm>
            <a:off x="467544" y="3856232"/>
            <a:ext cx="7965183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  </a:t>
            </a:r>
            <a:r>
              <a:rPr lang="en-US" altLang="zh-CN" b="1" dirty="0">
                <a:solidFill>
                  <a:srgbClr val="FF0000"/>
                </a:solidFill>
              </a:rPr>
              <a:t>JDK(Java Development Kit)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java</a:t>
            </a:r>
            <a:r>
              <a:rPr lang="zh-CN" altLang="en-US" dirty="0"/>
              <a:t>的开发工具</a:t>
            </a:r>
            <a:r>
              <a:rPr lang="en-US" altLang="zh-CN" dirty="0"/>
              <a:t>,</a:t>
            </a:r>
            <a:r>
              <a:rPr lang="zh-CN" altLang="en-US" dirty="0"/>
              <a:t>包括</a:t>
            </a:r>
            <a:r>
              <a:rPr lang="en-US" altLang="zh-CN" dirty="0"/>
              <a:t>jre+</a:t>
            </a:r>
            <a:r>
              <a:rPr lang="zh-CN" altLang="en-US" dirty="0"/>
              <a:t>开发工具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2B8F2F-3DA2-469F-BC26-D89E96DA4A2B}"/>
              </a:ext>
            </a:extLst>
          </p:cNvPr>
          <p:cNvSpPr txBox="1"/>
          <p:nvPr/>
        </p:nvSpPr>
        <p:spPr>
          <a:xfrm>
            <a:off x="610820" y="1595671"/>
            <a:ext cx="8016139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JVM(Java Virtual Machine):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java</a:t>
            </a:r>
            <a:r>
              <a:rPr lang="zh-CN" altLang="en-US" dirty="0"/>
              <a:t>虚拟机，用于保证</a:t>
            </a:r>
            <a:r>
              <a:rPr lang="en-US" altLang="zh-CN" dirty="0"/>
              <a:t>java</a:t>
            </a:r>
            <a:r>
              <a:rPr lang="zh-CN" altLang="en-US" dirty="0"/>
              <a:t>的跨平台的特性。 </a:t>
            </a:r>
            <a:r>
              <a:rPr lang="en-US" altLang="zh-CN" dirty="0"/>
              <a:t>java</a:t>
            </a:r>
            <a:r>
              <a:rPr lang="zh-CN" altLang="en-US" dirty="0"/>
              <a:t>语言是跨平台，</a:t>
            </a:r>
            <a:r>
              <a:rPr lang="en-US" altLang="zh-CN" dirty="0" err="1"/>
              <a:t>jvm</a:t>
            </a:r>
            <a:r>
              <a:rPr lang="zh-CN" altLang="en-US" dirty="0"/>
              <a:t>不是跨平台的。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765C9C-E0A5-49C1-8395-03C9F101DFB0}"/>
              </a:ext>
            </a:extLst>
          </p:cNvPr>
          <p:cNvSpPr txBox="1"/>
          <p:nvPr/>
        </p:nvSpPr>
        <p:spPr>
          <a:xfrm>
            <a:off x="610820" y="2933700"/>
            <a:ext cx="7057524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JRE(Java Runtime Environment)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java</a:t>
            </a:r>
            <a:r>
              <a:rPr lang="zh-CN" altLang="en-US" dirty="0"/>
              <a:t>的运行环境</a:t>
            </a:r>
            <a:r>
              <a:rPr lang="en-US" altLang="zh-CN" dirty="0"/>
              <a:t>,</a:t>
            </a:r>
            <a:r>
              <a:rPr lang="zh-CN" altLang="en-US" dirty="0"/>
              <a:t>包括</a:t>
            </a:r>
            <a:r>
              <a:rPr lang="en-US" altLang="zh-CN" dirty="0" err="1"/>
              <a:t>jvm+java</a:t>
            </a:r>
            <a:r>
              <a:rPr lang="zh-CN" altLang="en-US" dirty="0"/>
              <a:t>的核心类库。  </a:t>
            </a:r>
          </a:p>
        </p:txBody>
      </p:sp>
    </p:spTree>
    <p:extLst>
      <p:ext uri="{BB962C8B-B14F-4D97-AF65-F5344CB8AC3E}">
        <p14:creationId xmlns:p14="http://schemas.microsoft.com/office/powerpoint/2010/main" val="7530211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3D820DB2-0C89-4048-AE98-09652A2F9919}"/>
              </a:ext>
            </a:extLst>
          </p:cNvPr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环境变量配置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6A6D77-007D-48B0-A33E-898294D2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275606"/>
            <a:ext cx="6480720" cy="34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696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D0A2B88A-1E55-4444-885B-2E50305AC5A7}"/>
              </a:ext>
            </a:extLst>
          </p:cNvPr>
          <p:cNvSpPr txBox="1"/>
          <p:nvPr/>
        </p:nvSpPr>
        <p:spPr>
          <a:xfrm>
            <a:off x="823322" y="205624"/>
            <a:ext cx="1707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环境变量配置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69B736-131C-4EC1-BAA3-7CD5A95FD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699542"/>
            <a:ext cx="3752317" cy="430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2611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D0A2B88A-1E55-4444-885B-2E50305AC5A7}"/>
              </a:ext>
            </a:extLst>
          </p:cNvPr>
          <p:cNvSpPr txBox="1"/>
          <p:nvPr/>
        </p:nvSpPr>
        <p:spPr>
          <a:xfrm>
            <a:off x="823322" y="205624"/>
            <a:ext cx="1707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环境变量配置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82B67C-D6B6-4E95-A30F-802090589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36" y="700115"/>
            <a:ext cx="4395927" cy="42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744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C70734F-6002-44ED-8202-EB16F22D1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17" y="2801784"/>
            <a:ext cx="7706366" cy="1977413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D0A2B88A-1E55-4444-885B-2E50305AC5A7}"/>
              </a:ext>
            </a:extLst>
          </p:cNvPr>
          <p:cNvSpPr txBox="1"/>
          <p:nvPr/>
        </p:nvSpPr>
        <p:spPr>
          <a:xfrm>
            <a:off x="823322" y="205624"/>
            <a:ext cx="1707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环境变量配置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90133E-D896-4A64-8456-8BFF8440B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0" y="699542"/>
            <a:ext cx="7962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789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D0A2B88A-1E55-4444-885B-2E50305AC5A7}"/>
              </a:ext>
            </a:extLst>
          </p:cNvPr>
          <p:cNvSpPr txBox="1"/>
          <p:nvPr/>
        </p:nvSpPr>
        <p:spPr>
          <a:xfrm>
            <a:off x="823322" y="205624"/>
            <a:ext cx="1707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环境变量配置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D0CC51-44F0-43F9-BE3A-848622CAF0D1}"/>
              </a:ext>
            </a:extLst>
          </p:cNvPr>
          <p:cNvSpPr txBox="1"/>
          <p:nvPr/>
        </p:nvSpPr>
        <p:spPr>
          <a:xfrm>
            <a:off x="755576" y="915566"/>
            <a:ext cx="5328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环境变量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path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classpath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的作用是什么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D5075E-8897-4D52-B958-72178E2B595C}"/>
              </a:ext>
            </a:extLst>
          </p:cNvPr>
          <p:cNvSpPr txBox="1"/>
          <p:nvPr/>
        </p:nvSpPr>
        <p:spPr>
          <a:xfrm>
            <a:off x="683568" y="1491630"/>
            <a:ext cx="7920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(1)path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是配置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可执行文件的搜索路径，即扩展名为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.exe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的程序文件所在的目录，用于指定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窗口命令的路径。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D70322-94FB-4EF8-AF19-AD48C0A0896D}"/>
              </a:ext>
            </a:extLst>
          </p:cNvPr>
          <p:cNvSpPr txBox="1"/>
          <p:nvPr/>
        </p:nvSpPr>
        <p:spPr>
          <a:xfrm>
            <a:off x="823322" y="2427734"/>
            <a:ext cx="7781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en-US" altLang="zh-CN" sz="20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lasspath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是配置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文件所在的目录，用于指定类搜索路径，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就是通过它来寻找该类的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类文件的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506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D0A2B88A-1E55-4444-885B-2E50305AC5A7}"/>
              </a:ext>
            </a:extLst>
          </p:cNvPr>
          <p:cNvSpPr txBox="1"/>
          <p:nvPr/>
        </p:nvSpPr>
        <p:spPr>
          <a:xfrm>
            <a:off x="823322" y="205624"/>
            <a:ext cx="171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JDK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环境测试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7B28DE-A7BF-413A-83C0-62B7B2F6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98" y="699542"/>
            <a:ext cx="7596336" cy="402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7735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2222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D0A2B88A-1E55-4444-885B-2E50305AC5A7}"/>
              </a:ext>
            </a:extLst>
          </p:cNvPr>
          <p:cNvSpPr txBox="1"/>
          <p:nvPr/>
        </p:nvSpPr>
        <p:spPr>
          <a:xfrm>
            <a:off x="823322" y="205624"/>
            <a:ext cx="1765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简单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Java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程序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B954B1-2668-474C-BDF5-CC079BEDDCE9}"/>
              </a:ext>
            </a:extLst>
          </p:cNvPr>
          <p:cNvSpPr txBox="1"/>
          <p:nvPr/>
        </p:nvSpPr>
        <p:spPr>
          <a:xfrm>
            <a:off x="971600" y="843558"/>
            <a:ext cx="176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入门小程序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624866-50A4-4867-A151-24F896D24422}"/>
              </a:ext>
            </a:extLst>
          </p:cNvPr>
          <p:cNvSpPr txBox="1"/>
          <p:nvPr/>
        </p:nvSpPr>
        <p:spPr>
          <a:xfrm>
            <a:off x="1695841" y="1275606"/>
            <a:ext cx="619268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public class TestDemo {</a:t>
            </a:r>
          </a:p>
          <a:p>
            <a:r>
              <a:rPr lang="zh-CN" altLang="en-US" sz="1100" dirty="0"/>
              <a:t>    /**</a:t>
            </a:r>
          </a:p>
          <a:p>
            <a:r>
              <a:rPr lang="zh-CN" altLang="en-US" sz="1100" dirty="0"/>
              <a:t>     * This is a Java Demo that test the IDEA</a:t>
            </a:r>
          </a:p>
          <a:p>
            <a:r>
              <a:rPr lang="zh-CN" altLang="en-US" sz="1100" dirty="0"/>
              <a:t>     *</a:t>
            </a:r>
          </a:p>
          <a:p>
            <a:r>
              <a:rPr lang="zh-CN" altLang="en-US" sz="1100" dirty="0"/>
              <a:t>     * @param args params</a:t>
            </a:r>
          </a:p>
          <a:p>
            <a:r>
              <a:rPr lang="zh-CN" altLang="en-US" sz="1100" dirty="0"/>
              <a:t>     */</a:t>
            </a:r>
          </a:p>
          <a:p>
            <a:r>
              <a:rPr lang="zh-CN" altLang="en-US" sz="1100" dirty="0"/>
              <a:t>    public static void main(String[] args) {</a:t>
            </a:r>
          </a:p>
          <a:p>
            <a:r>
              <a:rPr lang="zh-CN" altLang="en-US" sz="1100" dirty="0"/>
              <a:t>        TestDemo testDemo = new TestDemo();</a:t>
            </a:r>
          </a:p>
          <a:p>
            <a:r>
              <a:rPr lang="zh-CN" altLang="en-US" sz="1100" dirty="0"/>
              <a:t>        testDemo.showMessage("I am a good man");</a:t>
            </a:r>
          </a:p>
          <a:p>
            <a:r>
              <a:rPr lang="zh-CN" altLang="en-US" sz="1100" dirty="0"/>
              <a:t>    }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  /**</a:t>
            </a:r>
          </a:p>
          <a:p>
            <a:r>
              <a:rPr lang="zh-CN" altLang="en-US" sz="1100" dirty="0"/>
              <a:t>     * This method is show a message and print it</a:t>
            </a:r>
          </a:p>
          <a:p>
            <a:r>
              <a:rPr lang="zh-CN" altLang="en-US" sz="1100" dirty="0"/>
              <a:t>     *</a:t>
            </a:r>
          </a:p>
          <a:p>
            <a:r>
              <a:rPr lang="zh-CN" altLang="en-US" sz="1100" dirty="0"/>
              <a:t>     * @param msg the param of input</a:t>
            </a:r>
          </a:p>
          <a:p>
            <a:r>
              <a:rPr lang="zh-CN" altLang="en-US" sz="1100" dirty="0"/>
              <a:t>     */</a:t>
            </a:r>
          </a:p>
          <a:p>
            <a:r>
              <a:rPr lang="zh-CN" altLang="en-US" sz="1100" dirty="0"/>
              <a:t>    private void showMessage(String msg){</a:t>
            </a:r>
          </a:p>
          <a:p>
            <a:r>
              <a:rPr lang="zh-CN" altLang="en-US" sz="1100" dirty="0"/>
              <a:t>        System.out.println("showMessage: " + msg); // show the message on the terminal</a:t>
            </a:r>
          </a:p>
          <a:p>
            <a:r>
              <a:rPr lang="zh-CN" altLang="en-US" sz="1100" dirty="0"/>
              <a:t>    }</a:t>
            </a:r>
          </a:p>
          <a:p>
            <a:r>
              <a:rPr lang="zh-CN" alt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52563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81"/>
          <p:cNvSpPr>
            <a:spLocks/>
          </p:cNvSpPr>
          <p:nvPr/>
        </p:nvSpPr>
        <p:spPr bwMode="auto">
          <a:xfrm>
            <a:off x="1699940" y="2050295"/>
            <a:ext cx="5803772" cy="1678037"/>
          </a:xfrm>
          <a:custGeom>
            <a:avLst/>
            <a:gdLst>
              <a:gd name="T0" fmla="*/ 0 w 5049"/>
              <a:gd name="T1" fmla="*/ 1263 h 1460"/>
              <a:gd name="T2" fmla="*/ 1159 w 5049"/>
              <a:gd name="T3" fmla="*/ 48 h 1460"/>
              <a:gd name="T4" fmla="*/ 2611 w 5049"/>
              <a:gd name="T5" fmla="*/ 1263 h 1460"/>
              <a:gd name="T6" fmla="*/ 2611 w 5049"/>
              <a:gd name="T7" fmla="*/ 1227 h 1460"/>
              <a:gd name="T8" fmla="*/ 3888 w 5049"/>
              <a:gd name="T9" fmla="*/ 15 h 1460"/>
              <a:gd name="T10" fmla="*/ 5049 w 5049"/>
              <a:gd name="T11" fmla="*/ 1138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9" h="1460">
                <a:moveTo>
                  <a:pt x="0" y="1263"/>
                </a:moveTo>
                <a:cubicBezTo>
                  <a:pt x="192" y="1062"/>
                  <a:pt x="724" y="48"/>
                  <a:pt x="1159" y="48"/>
                </a:cubicBezTo>
                <a:cubicBezTo>
                  <a:pt x="1594" y="48"/>
                  <a:pt x="2369" y="1066"/>
                  <a:pt x="2611" y="1263"/>
                </a:cubicBezTo>
                <a:cubicBezTo>
                  <a:pt x="2853" y="1460"/>
                  <a:pt x="2398" y="1435"/>
                  <a:pt x="2611" y="1227"/>
                </a:cubicBezTo>
                <a:cubicBezTo>
                  <a:pt x="2824" y="1019"/>
                  <a:pt x="3482" y="30"/>
                  <a:pt x="3888" y="15"/>
                </a:cubicBezTo>
                <a:cubicBezTo>
                  <a:pt x="4294" y="0"/>
                  <a:pt x="4807" y="904"/>
                  <a:pt x="5049" y="1138"/>
                </a:cubicBez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/>
          <a:p>
            <a:pPr defTabSz="685800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945227" y="2185918"/>
            <a:ext cx="1355247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 defTabSz="68580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2489110" y="3091391"/>
            <a:ext cx="120149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4023057" y="2070981"/>
            <a:ext cx="125179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 defTabSz="685800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5686670" y="3146763"/>
            <a:ext cx="1077071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 defTabSz="68580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6948265" y="2104313"/>
            <a:ext cx="1355247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 defTabSz="68580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47378" y="1635647"/>
            <a:ext cx="1036261" cy="1036518"/>
            <a:chOff x="2501743" y="1635646"/>
            <a:chExt cx="1036261" cy="1036518"/>
          </a:xfrm>
        </p:grpSpPr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2639226" y="1835816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16436" y="2938997"/>
            <a:ext cx="1036261" cy="1036518"/>
            <a:chOff x="4170801" y="2938997"/>
            <a:chExt cx="1036261" cy="1036518"/>
          </a:xfrm>
        </p:grpSpPr>
        <p:sp>
          <p:nvSpPr>
            <p:cNvPr id="30" name="Oval 53"/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chemeClr val="accent3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60"/>
            <p:cNvSpPr txBox="1">
              <a:spLocks noChangeArrowheads="1"/>
            </p:cNvSpPr>
            <p:nvPr/>
          </p:nvSpPr>
          <p:spPr bwMode="auto">
            <a:xfrm>
              <a:off x="4292373" y="3105837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24561" y="1635647"/>
            <a:ext cx="1036261" cy="1036518"/>
            <a:chOff x="5578926" y="1635646"/>
            <a:chExt cx="1036261" cy="1036518"/>
          </a:xfrm>
        </p:grpSpPr>
        <p:sp>
          <p:nvSpPr>
            <p:cNvPr id="31" name="Oval 53"/>
            <p:cNvSpPr>
              <a:spLocks noChangeArrowheads="1"/>
            </p:cNvSpPr>
            <p:nvPr/>
          </p:nvSpPr>
          <p:spPr bwMode="auto">
            <a:xfrm>
              <a:off x="5578926" y="1635646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5721148" y="1835816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36139" y="2893025"/>
            <a:ext cx="1036261" cy="1036518"/>
            <a:chOff x="7090504" y="2893023"/>
            <a:chExt cx="1036261" cy="1036518"/>
          </a:xfrm>
        </p:grpSpPr>
        <p:sp>
          <p:nvSpPr>
            <p:cNvPr id="32" name="Oval 53"/>
            <p:cNvSpPr>
              <a:spLocks noChangeArrowheads="1"/>
            </p:cNvSpPr>
            <p:nvPr/>
          </p:nvSpPr>
          <p:spPr bwMode="auto">
            <a:xfrm>
              <a:off x="7090504" y="2893023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62"/>
            <p:cNvSpPr txBox="1">
              <a:spLocks noChangeArrowheads="1"/>
            </p:cNvSpPr>
            <p:nvPr/>
          </p:nvSpPr>
          <p:spPr bwMode="auto">
            <a:xfrm>
              <a:off x="7225896" y="3105837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87526" y="2887277"/>
            <a:ext cx="1036261" cy="1036518"/>
            <a:chOff x="1041891" y="2887277"/>
            <a:chExt cx="1036261" cy="1036518"/>
          </a:xfrm>
        </p:grpSpPr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2912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3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3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8" grpId="0" animBg="1"/>
      <p:bldP spid="34" grpId="0"/>
      <p:bldP spid="36" grpId="0"/>
      <p:bldP spid="38" grpId="0"/>
      <p:bldP spid="40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8385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86121F7-872E-41C5-86EE-EA4C9E41EAE1}"/>
              </a:ext>
            </a:extLst>
          </p:cNvPr>
          <p:cNvSpPr/>
          <p:nvPr/>
        </p:nvSpPr>
        <p:spPr>
          <a:xfrm>
            <a:off x="827584" y="1720840"/>
            <a:ext cx="7056784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的特点：简单、面向对象、平台无关、多线程、动态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JDK</a:t>
            </a:r>
            <a:r>
              <a:rPr lang="zh-CN" altLang="en-US" dirty="0"/>
              <a:t>下载安装，环境变量配置。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程序开发流程。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注释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编程风格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342D5AD-E272-42CB-92BD-EAD18CB024EA}"/>
              </a:ext>
            </a:extLst>
          </p:cNvPr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47688750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55F7D6AF-97FB-4B0A-9131-C042832427E5}"/>
              </a:ext>
            </a:extLst>
          </p:cNvPr>
          <p:cNvSpPr txBox="1"/>
          <p:nvPr/>
        </p:nvSpPr>
        <p:spPr>
          <a:xfrm>
            <a:off x="823322" y="205624"/>
            <a:ext cx="324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月编程语言排行榜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FB305B-089E-4209-ACD7-6B01E894B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79462"/>
            <a:ext cx="4405952" cy="447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541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55F7D6AF-97FB-4B0A-9131-C042832427E5}"/>
              </a:ext>
            </a:extLst>
          </p:cNvPr>
          <p:cNvSpPr txBox="1"/>
          <p:nvPr/>
        </p:nvSpPr>
        <p:spPr>
          <a:xfrm>
            <a:off x="823322" y="205624"/>
            <a:ext cx="2489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的主要就业方向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166CB1-1C3B-4DEC-8489-C634C81A31F6}"/>
              </a:ext>
            </a:extLst>
          </p:cNvPr>
          <p:cNvSpPr txBox="1"/>
          <p:nvPr/>
        </p:nvSpPr>
        <p:spPr>
          <a:xfrm>
            <a:off x="755576" y="113159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509FD6-B555-4C5F-9CFB-B4DB7FB74770}"/>
              </a:ext>
            </a:extLst>
          </p:cNvPr>
          <p:cNvSpPr txBox="1"/>
          <p:nvPr/>
        </p:nvSpPr>
        <p:spPr>
          <a:xfrm>
            <a:off x="2483768" y="1131590"/>
            <a:ext cx="6120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开发语言很多，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是其中之一。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在开发高访问、高并发、集群化的大型网站方面有很大的优势，例如人人网、去哪儿网、美团等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BFF07F-0BAB-44EA-BAB8-CBE131FA2A4F}"/>
              </a:ext>
            </a:extLst>
          </p:cNvPr>
          <p:cNvSpPr txBox="1"/>
          <p:nvPr/>
        </p:nvSpPr>
        <p:spPr>
          <a:xfrm>
            <a:off x="683568" y="2347090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2834F0-EF5C-4277-B78B-CF72276FD461}"/>
              </a:ext>
            </a:extLst>
          </p:cNvPr>
          <p:cNvSpPr txBox="1"/>
          <p:nvPr/>
        </p:nvSpPr>
        <p:spPr>
          <a:xfrm>
            <a:off x="2489636" y="2347090"/>
            <a:ext cx="59707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是全球最大的智能手机操作系统，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年第三季度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手机出货量占比达到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84%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应用的主要开发语言就是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CC8755-063F-41AE-832C-913E59A0777C}"/>
              </a:ext>
            </a:extLst>
          </p:cNvPr>
          <p:cNvSpPr txBox="1"/>
          <p:nvPr/>
        </p:nvSpPr>
        <p:spPr>
          <a:xfrm>
            <a:off x="683568" y="3562590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客户端开发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CA96AB-4FF2-4357-AB26-F9BE3F05EE02}"/>
              </a:ext>
            </a:extLst>
          </p:cNvPr>
          <p:cNvSpPr txBox="1"/>
          <p:nvPr/>
        </p:nvSpPr>
        <p:spPr>
          <a:xfrm>
            <a:off x="2467773" y="3577508"/>
            <a:ext cx="5992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客户端开发主要面向政府、事业单位和大型企业，如医疗、学校、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、邮箱、投票、金融、考试、物流、矿山等信息方面的系统。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522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19"/>
          <p:cNvSpPr txBox="1"/>
          <p:nvPr/>
        </p:nvSpPr>
        <p:spPr bwMode="auto">
          <a:xfrm>
            <a:off x="3337585" y="2933022"/>
            <a:ext cx="5016707" cy="138005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defTabSz="685800">
              <a:lnSpc>
                <a:spcPct val="12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     面向对象程序设计（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object-oriented programming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）是一种新的程序设计的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范型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5800">
              <a:lnSpc>
                <a:spcPct val="12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面向对象程序的基本元素是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。面向对象程序的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主要结构特点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是：一、程序一般由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类的定义和类的使用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两部分组成；二、程序中的一切操作都是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向对象发送消息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来实现的，对象收到消息后，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启动有关方法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完成相应的操作。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47199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94270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02F282-1019-4801-AB48-CCFAB5A770D2}"/>
              </a:ext>
            </a:extLst>
          </p:cNvPr>
          <p:cNvSpPr txBox="1"/>
          <p:nvPr/>
        </p:nvSpPr>
        <p:spPr>
          <a:xfrm>
            <a:off x="899592" y="98757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一、面向过程和面向对象的区别？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51EFDEB4-560E-48AD-86E9-A71F79CF6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659443"/>
              </p:ext>
            </p:extLst>
          </p:nvPr>
        </p:nvGraphicFramePr>
        <p:xfrm>
          <a:off x="1637866" y="1738746"/>
          <a:ext cx="5598430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6670A14-E35F-4E30-90DD-B15FA847DA8B}"/>
              </a:ext>
            </a:extLst>
          </p:cNvPr>
          <p:cNvSpPr txBox="1"/>
          <p:nvPr/>
        </p:nvSpPr>
        <p:spPr>
          <a:xfrm>
            <a:off x="1835696" y="226947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面向过程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7F5956-CEF4-46C8-8854-1DB2AD93876F}"/>
              </a:ext>
            </a:extLst>
          </p:cNvPr>
          <p:cNvSpPr txBox="1"/>
          <p:nvPr/>
        </p:nvSpPr>
        <p:spPr>
          <a:xfrm>
            <a:off x="1835696" y="350959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面向对象</a:t>
            </a:r>
          </a:p>
        </p:txBody>
      </p:sp>
    </p:spTree>
    <p:extLst>
      <p:ext uri="{BB962C8B-B14F-4D97-AF65-F5344CB8AC3E}">
        <p14:creationId xmlns:p14="http://schemas.microsoft.com/office/powerpoint/2010/main" val="3483821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2" grpId="0">
        <p:bldAsOne/>
      </p:bldGraphic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3F077A-5CD1-40F1-BBFB-FA9440964D73}"/>
              </a:ext>
            </a:extLst>
          </p:cNvPr>
          <p:cNvSpPr txBox="1"/>
          <p:nvPr/>
        </p:nvSpPr>
        <p:spPr>
          <a:xfrm>
            <a:off x="827584" y="98757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二、面向过程和面向对象的优缺点？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B4119FD-F2D4-4A41-8FDB-CC2D47A5C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1119"/>
              </p:ext>
            </p:extLst>
          </p:nvPr>
        </p:nvGraphicFramePr>
        <p:xfrm>
          <a:off x="971600" y="2139702"/>
          <a:ext cx="7416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562630685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19764816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4515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面向过程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性能</a:t>
                      </a:r>
                      <a:r>
                        <a:rPr lang="zh-CN" altLang="en-US" sz="1800" b="0" i="0" dirty="0">
                          <a:solidFill>
                            <a:srgbClr val="555666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比面向对象高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dirty="0">
                          <a:solidFill>
                            <a:srgbClr val="555666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不易维护、不易复用、不易扩展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0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面向对象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dirty="0">
                          <a:solidFill>
                            <a:srgbClr val="555666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易维护、易复用、易扩展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dirty="0">
                          <a:solidFill>
                            <a:srgbClr val="555666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性能比面向过程低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31665"/>
                  </a:ext>
                </a:extLst>
              </a:tr>
            </a:tbl>
          </a:graphicData>
        </a:graphic>
      </p:graphicFrame>
      <p:sp>
        <p:nvSpPr>
          <p:cNvPr id="3" name="TextBox 7">
            <a:extLst>
              <a:ext uri="{FF2B5EF4-FFF2-40B4-BE49-F238E27FC236}">
                <a16:creationId xmlns:a16="http://schemas.microsoft.com/office/drawing/2014/main" id="{55F7D6AF-97FB-4B0A-9131-C042832427E5}"/>
              </a:ext>
            </a:extLst>
          </p:cNvPr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21861180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1405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箭头2">
            <a:extLst>
              <a:ext uri="{FF2B5EF4-FFF2-40B4-BE49-F238E27FC236}">
                <a16:creationId xmlns:a16="http://schemas.microsoft.com/office/drawing/2014/main" id="{10EDF279-A286-4DDF-88FA-52A7744E1B75}"/>
              </a:ext>
            </a:extLst>
          </p:cNvPr>
          <p:cNvSpPr>
            <a:spLocks/>
          </p:cNvSpPr>
          <p:nvPr/>
        </p:nvSpPr>
        <p:spPr bwMode="gray">
          <a:xfrm rot="18846805">
            <a:off x="3854150" y="282009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2">
            <a:extLst>
              <a:ext uri="{FF2B5EF4-FFF2-40B4-BE49-F238E27FC236}">
                <a16:creationId xmlns:a16="http://schemas.microsoft.com/office/drawing/2014/main" id="{28E6B479-1146-4C85-9E34-E949C574A267}"/>
              </a:ext>
            </a:extLst>
          </p:cNvPr>
          <p:cNvSpPr>
            <a:spLocks/>
          </p:cNvSpPr>
          <p:nvPr/>
        </p:nvSpPr>
        <p:spPr bwMode="gray">
          <a:xfrm rot="14449666">
            <a:off x="3843399" y="2017840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3322" y="205624"/>
            <a:ext cx="1509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</a:p>
        </p:txBody>
      </p:sp>
      <p:sp>
        <p:nvSpPr>
          <p:cNvPr id="9" name="箭头3">
            <a:extLst>
              <a:ext uri="{FF2B5EF4-FFF2-40B4-BE49-F238E27FC236}">
                <a16:creationId xmlns:a16="http://schemas.microsoft.com/office/drawing/2014/main" id="{DB228EA5-D768-4759-998F-1B1011431A75}"/>
              </a:ext>
            </a:extLst>
          </p:cNvPr>
          <p:cNvSpPr>
            <a:spLocks/>
          </p:cNvSpPr>
          <p:nvPr/>
        </p:nvSpPr>
        <p:spPr bwMode="gray">
          <a:xfrm flipV="1">
            <a:off x="3585529" y="2889666"/>
            <a:ext cx="819764" cy="1917746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2">
            <a:extLst>
              <a:ext uri="{FF2B5EF4-FFF2-40B4-BE49-F238E27FC236}">
                <a16:creationId xmlns:a16="http://schemas.microsoft.com/office/drawing/2014/main" id="{C627B672-508D-4E75-9318-6DEB2A31A6C4}"/>
              </a:ext>
            </a:extLst>
          </p:cNvPr>
          <p:cNvSpPr>
            <a:spLocks/>
          </p:cNvSpPr>
          <p:nvPr/>
        </p:nvSpPr>
        <p:spPr bwMode="gray">
          <a:xfrm rot="16200000">
            <a:off x="3801540" y="241501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1">
            <a:extLst>
              <a:ext uri="{FF2B5EF4-FFF2-40B4-BE49-F238E27FC236}">
                <a16:creationId xmlns:a16="http://schemas.microsoft.com/office/drawing/2014/main" id="{B30E0B1B-1609-420C-8DD1-50258436E15F}"/>
              </a:ext>
            </a:extLst>
          </p:cNvPr>
          <p:cNvSpPr>
            <a:spLocks/>
          </p:cNvSpPr>
          <p:nvPr/>
        </p:nvSpPr>
        <p:spPr bwMode="gray">
          <a:xfrm>
            <a:off x="3580258" y="1113303"/>
            <a:ext cx="819764" cy="185164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1">
            <a:extLst>
              <a:ext uri="{FF2B5EF4-FFF2-40B4-BE49-F238E27FC236}">
                <a16:creationId xmlns:a16="http://schemas.microsoft.com/office/drawing/2014/main" id="{13C2DD2B-EF39-48E9-AB0A-CFC37D08F3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0" y="1059582"/>
            <a:ext cx="648072" cy="504056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2">
            <a:extLst>
              <a:ext uri="{FF2B5EF4-FFF2-40B4-BE49-F238E27FC236}">
                <a16:creationId xmlns:a16="http://schemas.microsoft.com/office/drawing/2014/main" id="{529BEA33-D9D2-40CA-9FED-6F47320DAA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0" y="1895266"/>
            <a:ext cx="648072" cy="504057"/>
          </a:xfrm>
          <a:prstGeom prst="roundRect">
            <a:avLst>
              <a:gd name="adj" fmla="val 11921"/>
            </a:avLst>
          </a:prstGeom>
          <a:solidFill>
            <a:schemeClr val="accent3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3">
            <a:extLst>
              <a:ext uri="{FF2B5EF4-FFF2-40B4-BE49-F238E27FC236}">
                <a16:creationId xmlns:a16="http://schemas.microsoft.com/office/drawing/2014/main" id="{83F0E61A-D5DE-4907-A739-CD1A238C9A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0" y="2676917"/>
            <a:ext cx="648072" cy="504056"/>
          </a:xfrm>
          <a:prstGeom prst="roundRect">
            <a:avLst>
              <a:gd name="adj" fmla="val 11921"/>
            </a:avLst>
          </a:prstGeom>
          <a:solidFill>
            <a:schemeClr val="accent4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平台无关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id="{AF41B710-F5B7-42C5-BB84-23AAF5E98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383" y="2370440"/>
            <a:ext cx="1036927" cy="103822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  <a:round/>
            <a:headEnd/>
            <a:tailEnd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</a:p>
        </p:txBody>
      </p:sp>
      <p:sp>
        <p:nvSpPr>
          <p:cNvPr id="12" name="标题2">
            <a:extLst>
              <a:ext uri="{FF2B5EF4-FFF2-40B4-BE49-F238E27FC236}">
                <a16:creationId xmlns:a16="http://schemas.microsoft.com/office/drawing/2014/main" id="{7471C762-8E1C-4262-BB56-D84D19DFD0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0" y="3490137"/>
            <a:ext cx="648072" cy="504056"/>
          </a:xfrm>
          <a:prstGeom prst="roundRect">
            <a:avLst>
              <a:gd name="adj" fmla="val 11921"/>
            </a:avLst>
          </a:prstGeom>
          <a:solidFill>
            <a:schemeClr val="accent3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多线程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1">
            <a:extLst>
              <a:ext uri="{FF2B5EF4-FFF2-40B4-BE49-F238E27FC236}">
                <a16:creationId xmlns:a16="http://schemas.microsoft.com/office/drawing/2014/main" id="{1B476338-C14B-469B-BC92-F22B0557FC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0" y="4303357"/>
            <a:ext cx="648072" cy="504056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1187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9" grpId="0" animBg="1"/>
      <p:bldP spid="10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12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ULTRA_SCORM_SLIDE_COUNT" val="1"/>
  <p:tag name="ISPRING_PRESENTATION_TITLE" val="69 演示文稿"/>
</p:tagLst>
</file>

<file path=ppt/theme/theme1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1900</TotalTime>
  <Words>1106</Words>
  <Application>Microsoft Office PowerPoint</Application>
  <PresentationFormat>全屏显示(16:9)</PresentationFormat>
  <Paragraphs>139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Helvetica Neue</vt:lpstr>
      <vt:lpstr>等线</vt:lpstr>
      <vt:lpstr>等线 Light</vt:lpstr>
      <vt:lpstr>宋体</vt:lpstr>
      <vt:lpstr>Microsoft YaHei</vt:lpstr>
      <vt:lpstr>Microsoft YaHei</vt:lpstr>
      <vt:lpstr>Microsoft YaHei</vt:lpstr>
      <vt:lpstr>Arial</vt:lpstr>
      <vt:lpstr>Calibri</vt:lpstr>
      <vt:lpstr>Impact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 演示文稿</dc:title>
  <dc:creator>李培俊</dc:creator>
  <cp:lastModifiedBy>陈迪凯</cp:lastModifiedBy>
  <cp:revision>342</cp:revision>
  <dcterms:created xsi:type="dcterms:W3CDTF">2015-10-16T03:54:15Z</dcterms:created>
  <dcterms:modified xsi:type="dcterms:W3CDTF">2020-09-22T07:38:58Z</dcterms:modified>
</cp:coreProperties>
</file>