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315" r:id="rId3"/>
    <p:sldId id="321" r:id="rId4"/>
    <p:sldId id="357" r:id="rId5"/>
    <p:sldId id="266" r:id="rId6"/>
    <p:sldId id="359" r:id="rId7"/>
    <p:sldId id="363" r:id="rId8"/>
    <p:sldId id="364" r:id="rId9"/>
    <p:sldId id="362" r:id="rId10"/>
    <p:sldId id="361" r:id="rId11"/>
    <p:sldId id="365" r:id="rId12"/>
    <p:sldId id="358" r:id="rId13"/>
    <p:sldId id="360" r:id="rId14"/>
    <p:sldId id="370" r:id="rId15"/>
    <p:sldId id="367" r:id="rId16"/>
    <p:sldId id="368" r:id="rId17"/>
    <p:sldId id="369" r:id="rId18"/>
    <p:sldId id="371" r:id="rId19"/>
    <p:sldId id="372" r:id="rId20"/>
    <p:sldId id="373" r:id="rId21"/>
    <p:sldId id="374" r:id="rId22"/>
    <p:sldId id="375" r:id="rId23"/>
    <p:sldId id="376" r:id="rId24"/>
    <p:sldId id="377" r:id="rId25"/>
    <p:sldId id="268" r:id="rId26"/>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AEEE"/>
    <a:srgbClr val="FE9800"/>
    <a:srgbClr val="72CD4F"/>
    <a:srgbClr val="F3F3F3"/>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3" autoAdjust="0"/>
    <p:restoredTop sz="78668" autoAdjust="0"/>
  </p:normalViewPr>
  <p:slideViewPr>
    <p:cSldViewPr>
      <p:cViewPr varScale="1">
        <p:scale>
          <a:sx n="116" d="100"/>
          <a:sy n="116" d="100"/>
        </p:scale>
        <p:origin x="547" y="72"/>
      </p:cViewPr>
      <p:guideLst>
        <p:guide orient="horz" pos="1620"/>
        <p:guide pos="2880"/>
      </p:guideLst>
    </p:cSldViewPr>
  </p:slideViewPr>
  <p:notesTextViewPr>
    <p:cViewPr>
      <p:scale>
        <a:sx n="100" d="100"/>
        <a:sy n="100" d="100"/>
      </p:scale>
      <p:origin x="0" y="0"/>
    </p:cViewPr>
  </p:notesTextViewPr>
  <p:notesViewPr>
    <p:cSldViewPr>
      <p:cViewPr varScale="1">
        <p:scale>
          <a:sx n="72" d="100"/>
          <a:sy n="72" d="100"/>
        </p:scale>
        <p:origin x="359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1ED5F-AB97-47B5-9F7B-ACDF41A6E0FD}" type="datetimeFigureOut">
              <a:rPr lang="zh-CN" altLang="en-US" smtClean="0"/>
              <a:t>2020-10-06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36312-6A05-4643-B813-780AEBCA5446}" type="slidenum">
              <a:rPr lang="zh-CN" altLang="en-US" smtClean="0"/>
              <a:t>‹#›</a:t>
            </a:fld>
            <a:endParaRPr lang="zh-CN" altLang="en-US"/>
          </a:p>
        </p:txBody>
      </p:sp>
    </p:spTree>
    <p:extLst>
      <p:ext uri="{BB962C8B-B14F-4D97-AF65-F5344CB8AC3E}">
        <p14:creationId xmlns:p14="http://schemas.microsoft.com/office/powerpoint/2010/main" val="131766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1</a:t>
            </a:fld>
            <a:endParaRPr lang="zh-CN" altLang="en-US"/>
          </a:p>
        </p:txBody>
      </p:sp>
    </p:spTree>
    <p:extLst>
      <p:ext uri="{BB962C8B-B14F-4D97-AF65-F5344CB8AC3E}">
        <p14:creationId xmlns:p14="http://schemas.microsoft.com/office/powerpoint/2010/main" val="545392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10</a:t>
            </a:fld>
            <a:endParaRPr lang="zh-CN" altLang="en-US"/>
          </a:p>
        </p:txBody>
      </p:sp>
    </p:spTree>
    <p:extLst>
      <p:ext uri="{BB962C8B-B14F-4D97-AF65-F5344CB8AC3E}">
        <p14:creationId xmlns:p14="http://schemas.microsoft.com/office/powerpoint/2010/main" val="3645984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3602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12</a:t>
            </a:fld>
            <a:endParaRPr lang="zh-CN" altLang="en-US"/>
          </a:p>
        </p:txBody>
      </p:sp>
    </p:spTree>
    <p:extLst>
      <p:ext uri="{BB962C8B-B14F-4D97-AF65-F5344CB8AC3E}">
        <p14:creationId xmlns:p14="http://schemas.microsoft.com/office/powerpoint/2010/main" val="3605762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extLst>
      <p:ext uri="{BB962C8B-B14F-4D97-AF65-F5344CB8AC3E}">
        <p14:creationId xmlns:p14="http://schemas.microsoft.com/office/powerpoint/2010/main" val="290056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1061271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extLst>
      <p:ext uri="{BB962C8B-B14F-4D97-AF65-F5344CB8AC3E}">
        <p14:creationId xmlns:p14="http://schemas.microsoft.com/office/powerpoint/2010/main" val="1093656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16</a:t>
            </a:fld>
            <a:endParaRPr lang="zh-CN" altLang="en-US"/>
          </a:p>
        </p:txBody>
      </p:sp>
    </p:spTree>
    <p:extLst>
      <p:ext uri="{BB962C8B-B14F-4D97-AF65-F5344CB8AC3E}">
        <p14:creationId xmlns:p14="http://schemas.microsoft.com/office/powerpoint/2010/main" val="926540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17</a:t>
            </a:fld>
            <a:endParaRPr lang="zh-CN" altLang="en-US"/>
          </a:p>
        </p:txBody>
      </p:sp>
    </p:spTree>
    <p:extLst>
      <p:ext uri="{BB962C8B-B14F-4D97-AF65-F5344CB8AC3E}">
        <p14:creationId xmlns:p14="http://schemas.microsoft.com/office/powerpoint/2010/main" val="4280365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30350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19</a:t>
            </a:fld>
            <a:endParaRPr lang="zh-CN" altLang="en-US"/>
          </a:p>
        </p:txBody>
      </p:sp>
    </p:spTree>
    <p:extLst>
      <p:ext uri="{BB962C8B-B14F-4D97-AF65-F5344CB8AC3E}">
        <p14:creationId xmlns:p14="http://schemas.microsoft.com/office/powerpoint/2010/main" val="199848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481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20</a:t>
            </a:fld>
            <a:endParaRPr lang="zh-CN" altLang="en-US"/>
          </a:p>
        </p:txBody>
      </p:sp>
    </p:spTree>
    <p:extLst>
      <p:ext uri="{BB962C8B-B14F-4D97-AF65-F5344CB8AC3E}">
        <p14:creationId xmlns:p14="http://schemas.microsoft.com/office/powerpoint/2010/main" val="2903938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21</a:t>
            </a:fld>
            <a:endParaRPr lang="zh-CN" altLang="en-US"/>
          </a:p>
        </p:txBody>
      </p:sp>
    </p:spTree>
    <p:extLst>
      <p:ext uri="{BB962C8B-B14F-4D97-AF65-F5344CB8AC3E}">
        <p14:creationId xmlns:p14="http://schemas.microsoft.com/office/powerpoint/2010/main" val="2960990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22</a:t>
            </a:fld>
            <a:endParaRPr lang="zh-CN" altLang="en-US"/>
          </a:p>
        </p:txBody>
      </p:sp>
    </p:spTree>
    <p:extLst>
      <p:ext uri="{BB962C8B-B14F-4D97-AF65-F5344CB8AC3E}">
        <p14:creationId xmlns:p14="http://schemas.microsoft.com/office/powerpoint/2010/main" val="4075071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23</a:t>
            </a:fld>
            <a:endParaRPr lang="zh-CN" altLang="en-US"/>
          </a:p>
        </p:txBody>
      </p:sp>
    </p:spTree>
    <p:extLst>
      <p:ext uri="{BB962C8B-B14F-4D97-AF65-F5344CB8AC3E}">
        <p14:creationId xmlns:p14="http://schemas.microsoft.com/office/powerpoint/2010/main" val="1997832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24</a:t>
            </a:fld>
            <a:endParaRPr lang="zh-CN" altLang="en-US"/>
          </a:p>
        </p:txBody>
      </p:sp>
    </p:spTree>
    <p:extLst>
      <p:ext uri="{BB962C8B-B14F-4D97-AF65-F5344CB8AC3E}">
        <p14:creationId xmlns:p14="http://schemas.microsoft.com/office/powerpoint/2010/main" val="715437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4331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247707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a:t>
            </a:fld>
            <a:endParaRPr lang="zh-CN" altLang="en-US"/>
          </a:p>
        </p:txBody>
      </p:sp>
    </p:spTree>
    <p:extLst>
      <p:ext uri="{BB962C8B-B14F-4D97-AF65-F5344CB8AC3E}">
        <p14:creationId xmlns:p14="http://schemas.microsoft.com/office/powerpoint/2010/main" val="3820709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1681491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7</a:t>
            </a:fld>
            <a:endParaRPr lang="zh-CN" altLang="en-US"/>
          </a:p>
        </p:txBody>
      </p:sp>
    </p:spTree>
    <p:extLst>
      <p:ext uri="{BB962C8B-B14F-4D97-AF65-F5344CB8AC3E}">
        <p14:creationId xmlns:p14="http://schemas.microsoft.com/office/powerpoint/2010/main" val="161434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3405457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35304651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B74F5-3DA5-4CC5-B2D4-7240AADD0E9E}"/>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3BDE26BC-0AE4-40FF-8A08-147244CD0EE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559407-87CB-4B26-A810-1084B7625BE8}"/>
              </a:ext>
            </a:extLst>
          </p:cNvPr>
          <p:cNvSpPr>
            <a:spLocks noGrp="1"/>
          </p:cNvSpPr>
          <p:nvPr>
            <p:ph type="dt" sz="half" idx="10"/>
          </p:nvPr>
        </p:nvSpPr>
        <p:spPr/>
        <p:txBody>
          <a:bodyPr/>
          <a:lstStyle/>
          <a:p>
            <a:fld id="{B806B8A7-D600-4E83-9DF3-6F3D3C09F733}" type="datetimeFigureOut">
              <a:rPr lang="zh-CN" altLang="en-US" smtClean="0"/>
              <a:t>2020-10-06</a:t>
            </a:fld>
            <a:endParaRPr lang="zh-CN" altLang="en-US"/>
          </a:p>
        </p:txBody>
      </p:sp>
      <p:sp>
        <p:nvSpPr>
          <p:cNvPr id="5" name="页脚占位符 4">
            <a:extLst>
              <a:ext uri="{FF2B5EF4-FFF2-40B4-BE49-F238E27FC236}">
                <a16:creationId xmlns:a16="http://schemas.microsoft.com/office/drawing/2014/main" id="{14604924-B09D-4BC4-85D2-9CDCBFC5E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F5EB4E-8D61-49D8-87C8-1CCD79C03251}"/>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52546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51F2E-6B28-4577-8C0F-0679CC9CB0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22EF6-BCCC-4CEF-9AC6-90CB90D49B5E}"/>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C59189-6F96-4692-B5EB-EF48CBAC6C4A}"/>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2A796FE-1F6F-47E8-B378-B706D08D316C}"/>
              </a:ext>
            </a:extLst>
          </p:cNvPr>
          <p:cNvSpPr>
            <a:spLocks noGrp="1"/>
          </p:cNvSpPr>
          <p:nvPr>
            <p:ph type="dt" sz="half" idx="10"/>
          </p:nvPr>
        </p:nvSpPr>
        <p:spPr/>
        <p:txBody>
          <a:bodyPr/>
          <a:lstStyle/>
          <a:p>
            <a:fld id="{B806B8A7-D600-4E83-9DF3-6F3D3C09F733}" type="datetimeFigureOut">
              <a:rPr lang="zh-CN" altLang="en-US" smtClean="0"/>
              <a:t>2020-10-06</a:t>
            </a:fld>
            <a:endParaRPr lang="zh-CN" altLang="en-US"/>
          </a:p>
        </p:txBody>
      </p:sp>
      <p:sp>
        <p:nvSpPr>
          <p:cNvPr id="6" name="页脚占位符 5">
            <a:extLst>
              <a:ext uri="{FF2B5EF4-FFF2-40B4-BE49-F238E27FC236}">
                <a16:creationId xmlns:a16="http://schemas.microsoft.com/office/drawing/2014/main" id="{AC4BA1F0-BCB6-4A93-B592-A4336A433C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4E1774-B720-4530-9CBD-602AACEC7F58}"/>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943271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52A84-8CFC-4EA6-87DE-B9C1879536EC}"/>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9019A5-C15F-41ED-A285-3A985043772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CBBDDAE-157D-403B-8756-C1F37843705C}"/>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E45D739-7118-4B51-82CB-BA55FF7D639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ADB7931-6A54-4618-9CAA-CCB913A93214}"/>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F57CF7-A30B-4C02-8BD9-4759D5BFBCD9}"/>
              </a:ext>
            </a:extLst>
          </p:cNvPr>
          <p:cNvSpPr>
            <a:spLocks noGrp="1"/>
          </p:cNvSpPr>
          <p:nvPr>
            <p:ph type="dt" sz="half" idx="10"/>
          </p:nvPr>
        </p:nvSpPr>
        <p:spPr/>
        <p:txBody>
          <a:bodyPr/>
          <a:lstStyle/>
          <a:p>
            <a:fld id="{B806B8A7-D600-4E83-9DF3-6F3D3C09F733}" type="datetimeFigureOut">
              <a:rPr lang="zh-CN" altLang="en-US" smtClean="0"/>
              <a:t>2020-10-06</a:t>
            </a:fld>
            <a:endParaRPr lang="zh-CN" altLang="en-US"/>
          </a:p>
        </p:txBody>
      </p:sp>
      <p:sp>
        <p:nvSpPr>
          <p:cNvPr id="8" name="页脚占位符 7">
            <a:extLst>
              <a:ext uri="{FF2B5EF4-FFF2-40B4-BE49-F238E27FC236}">
                <a16:creationId xmlns:a16="http://schemas.microsoft.com/office/drawing/2014/main" id="{0D9E7859-C597-4090-88D9-E3E0C6B5E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E4C6820-3A59-45BF-9ADD-0032754FD2BE}"/>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1919101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A746A-E742-4ADF-B049-07ADC9D7DC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48EC17-52E7-4BB7-8A21-5AB6D8682AEA}"/>
              </a:ext>
            </a:extLst>
          </p:cNvPr>
          <p:cNvSpPr>
            <a:spLocks noGrp="1"/>
          </p:cNvSpPr>
          <p:nvPr>
            <p:ph type="dt" sz="half" idx="10"/>
          </p:nvPr>
        </p:nvSpPr>
        <p:spPr/>
        <p:txBody>
          <a:bodyPr/>
          <a:lstStyle/>
          <a:p>
            <a:fld id="{B806B8A7-D600-4E83-9DF3-6F3D3C09F733}" type="datetimeFigureOut">
              <a:rPr lang="zh-CN" altLang="en-US" smtClean="0"/>
              <a:t>2020-10-06</a:t>
            </a:fld>
            <a:endParaRPr lang="zh-CN" altLang="en-US"/>
          </a:p>
        </p:txBody>
      </p:sp>
      <p:sp>
        <p:nvSpPr>
          <p:cNvPr id="4" name="页脚占位符 3">
            <a:extLst>
              <a:ext uri="{FF2B5EF4-FFF2-40B4-BE49-F238E27FC236}">
                <a16:creationId xmlns:a16="http://schemas.microsoft.com/office/drawing/2014/main" id="{66E6CC4B-D2C6-44DD-9CEC-36BCD7565B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7CD20E-11BF-469C-A74D-F878D4B43DAE}"/>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183965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B7ADFF2-7ED5-4680-80DD-E129ED5B64D8}"/>
              </a:ext>
            </a:extLst>
          </p:cNvPr>
          <p:cNvSpPr>
            <a:spLocks noGrp="1"/>
          </p:cNvSpPr>
          <p:nvPr>
            <p:ph type="dt" sz="half" idx="10"/>
          </p:nvPr>
        </p:nvSpPr>
        <p:spPr/>
        <p:txBody>
          <a:bodyPr/>
          <a:lstStyle/>
          <a:p>
            <a:fld id="{B806B8A7-D600-4E83-9DF3-6F3D3C09F733}" type="datetimeFigureOut">
              <a:rPr lang="zh-CN" altLang="en-US" smtClean="0"/>
              <a:t>2020-10-06</a:t>
            </a:fld>
            <a:endParaRPr lang="zh-CN" altLang="en-US"/>
          </a:p>
        </p:txBody>
      </p:sp>
      <p:sp>
        <p:nvSpPr>
          <p:cNvPr id="3" name="页脚占位符 2">
            <a:extLst>
              <a:ext uri="{FF2B5EF4-FFF2-40B4-BE49-F238E27FC236}">
                <a16:creationId xmlns:a16="http://schemas.microsoft.com/office/drawing/2014/main" id="{A813A21B-F524-4F45-9B35-84AAAE2AF8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34EBE6-94BF-43DC-A95D-5D9D58E568DA}"/>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703552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C4F31-4975-4F86-AC34-D98C5C47EDA7}"/>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985E4586-6AD4-47F9-BFF1-ABE706BFB15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E74248-376F-4191-B5F0-2C1656CF37D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0B808D-6BAB-49AC-AC6F-E6CE9C4F2CC1}"/>
              </a:ext>
            </a:extLst>
          </p:cNvPr>
          <p:cNvSpPr>
            <a:spLocks noGrp="1"/>
          </p:cNvSpPr>
          <p:nvPr>
            <p:ph type="dt" sz="half" idx="10"/>
          </p:nvPr>
        </p:nvSpPr>
        <p:spPr/>
        <p:txBody>
          <a:bodyPr/>
          <a:lstStyle/>
          <a:p>
            <a:fld id="{B806B8A7-D600-4E83-9DF3-6F3D3C09F733}" type="datetimeFigureOut">
              <a:rPr lang="zh-CN" altLang="en-US" smtClean="0"/>
              <a:t>2020-10-06</a:t>
            </a:fld>
            <a:endParaRPr lang="zh-CN" altLang="en-US"/>
          </a:p>
        </p:txBody>
      </p:sp>
      <p:sp>
        <p:nvSpPr>
          <p:cNvPr id="6" name="页脚占位符 5">
            <a:extLst>
              <a:ext uri="{FF2B5EF4-FFF2-40B4-BE49-F238E27FC236}">
                <a16:creationId xmlns:a16="http://schemas.microsoft.com/office/drawing/2014/main" id="{A08C1FFA-9341-4566-9AA9-873195E951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3AE5EA-1624-491B-8905-A1CC2F6EFE0C}"/>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760768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CB5CC-22B5-427F-B61A-F83A22C10746}"/>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BBA7B740-2169-417F-AC46-73F6F7E5A3C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61F011B0-E3DD-490A-8CDC-AAB6ABDD299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EE4387-3CF1-4473-B3CE-B516FD6A6C31}"/>
              </a:ext>
            </a:extLst>
          </p:cNvPr>
          <p:cNvSpPr>
            <a:spLocks noGrp="1"/>
          </p:cNvSpPr>
          <p:nvPr>
            <p:ph type="dt" sz="half" idx="10"/>
          </p:nvPr>
        </p:nvSpPr>
        <p:spPr/>
        <p:txBody>
          <a:bodyPr/>
          <a:lstStyle/>
          <a:p>
            <a:fld id="{B806B8A7-D600-4E83-9DF3-6F3D3C09F733}" type="datetimeFigureOut">
              <a:rPr lang="zh-CN" altLang="en-US" smtClean="0"/>
              <a:t>2020-10-06</a:t>
            </a:fld>
            <a:endParaRPr lang="zh-CN" altLang="en-US"/>
          </a:p>
        </p:txBody>
      </p:sp>
      <p:sp>
        <p:nvSpPr>
          <p:cNvPr id="6" name="页脚占位符 5">
            <a:extLst>
              <a:ext uri="{FF2B5EF4-FFF2-40B4-BE49-F238E27FC236}">
                <a16:creationId xmlns:a16="http://schemas.microsoft.com/office/drawing/2014/main" id="{89D21B45-5A9E-4530-8338-4321164E24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91A913-DD4B-4623-B46C-3E80F1A39174}"/>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57676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F2841-7145-49C5-88FF-90E2D6D495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E393F2-7D7A-4B67-9DFB-D5F9BD8ED3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51D3ED-264F-4E7F-B9E0-2C089CD47362}"/>
              </a:ext>
            </a:extLst>
          </p:cNvPr>
          <p:cNvSpPr>
            <a:spLocks noGrp="1"/>
          </p:cNvSpPr>
          <p:nvPr>
            <p:ph type="dt" sz="half" idx="10"/>
          </p:nvPr>
        </p:nvSpPr>
        <p:spPr/>
        <p:txBody>
          <a:bodyPr/>
          <a:lstStyle/>
          <a:p>
            <a:fld id="{B806B8A7-D600-4E83-9DF3-6F3D3C09F733}" type="datetimeFigureOut">
              <a:rPr lang="zh-CN" altLang="en-US" smtClean="0"/>
              <a:t>2020-10-06</a:t>
            </a:fld>
            <a:endParaRPr lang="zh-CN" altLang="en-US"/>
          </a:p>
        </p:txBody>
      </p:sp>
      <p:sp>
        <p:nvSpPr>
          <p:cNvPr id="5" name="页脚占位符 4">
            <a:extLst>
              <a:ext uri="{FF2B5EF4-FFF2-40B4-BE49-F238E27FC236}">
                <a16:creationId xmlns:a16="http://schemas.microsoft.com/office/drawing/2014/main" id="{6224E912-B95F-4F23-99C3-1E05E56324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64D2-A8E5-4B63-A93D-53FF8C25FC70}"/>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626727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0E930-1B86-42DD-A223-51FC24E348F9}"/>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FC6321-85AA-4ABA-A43B-59292E2A6F39}"/>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0C76D6-F937-453A-802A-3067CD05C916}"/>
              </a:ext>
            </a:extLst>
          </p:cNvPr>
          <p:cNvSpPr>
            <a:spLocks noGrp="1"/>
          </p:cNvSpPr>
          <p:nvPr>
            <p:ph type="dt" sz="half" idx="10"/>
          </p:nvPr>
        </p:nvSpPr>
        <p:spPr/>
        <p:txBody>
          <a:bodyPr/>
          <a:lstStyle/>
          <a:p>
            <a:fld id="{B806B8A7-D600-4E83-9DF3-6F3D3C09F733}" type="datetimeFigureOut">
              <a:rPr lang="zh-CN" altLang="en-US" smtClean="0"/>
              <a:t>2020-10-06</a:t>
            </a:fld>
            <a:endParaRPr lang="zh-CN" altLang="en-US"/>
          </a:p>
        </p:txBody>
      </p:sp>
      <p:sp>
        <p:nvSpPr>
          <p:cNvPr id="5" name="页脚占位符 4">
            <a:extLst>
              <a:ext uri="{FF2B5EF4-FFF2-40B4-BE49-F238E27FC236}">
                <a16:creationId xmlns:a16="http://schemas.microsoft.com/office/drawing/2014/main" id="{D0264823-CB40-4CC6-9D6E-97CAA47D7C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D7ACBB-5109-44C1-ABFF-8BACD8B87AD0}"/>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407181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extLst>
      <p:ext uri="{BB962C8B-B14F-4D97-AF65-F5344CB8AC3E}">
        <p14:creationId xmlns:p14="http://schemas.microsoft.com/office/powerpoint/2010/main" val="266779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3F3F3"/>
        </a:solidFill>
        <a:effectLst/>
      </p:bgPr>
    </p:bg>
    <p:spTree>
      <p:nvGrpSpPr>
        <p:cNvPr id="1" name=""/>
        <p:cNvGrpSpPr/>
        <p:nvPr/>
      </p:nvGrpSpPr>
      <p:grpSpPr>
        <a:xfrm>
          <a:off x="0" y="0"/>
          <a:ext cx="0" cy="0"/>
          <a:chOff x="0" y="0"/>
          <a:chExt cx="0" cy="0"/>
        </a:xfrm>
      </p:grpSpPr>
      <p:pic>
        <p:nvPicPr>
          <p:cNvPr id="45" name="图片 44"/>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15821" y="219920"/>
            <a:ext cx="9144000" cy="5143500"/>
          </a:xfrm>
          <a:prstGeom prst="rect">
            <a:avLst/>
          </a:prstGeom>
        </p:spPr>
      </p:pic>
      <p:cxnSp>
        <p:nvCxnSpPr>
          <p:cNvPr id="3" name="直接连接符 2"/>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251520" y="208003"/>
            <a:ext cx="432048" cy="419531"/>
            <a:chOff x="298460" y="987574"/>
            <a:chExt cx="288032" cy="279687"/>
          </a:xfrm>
        </p:grpSpPr>
        <p:sp>
          <p:nvSpPr>
            <p:cNvPr id="5" name="矩形 4"/>
            <p:cNvSpPr/>
            <p:nvPr/>
          </p:nvSpPr>
          <p:spPr>
            <a:xfrm>
              <a:off x="298460" y="987574"/>
              <a:ext cx="216024" cy="216024"/>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3908A-84A2-4309-BB5E-9EABAD36001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B0A51E04-F3B3-4409-863D-DA98E9A200D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7C8FE-5962-4F71-AEEE-3CC7A4C7E36D}"/>
              </a:ext>
            </a:extLst>
          </p:cNvPr>
          <p:cNvSpPr>
            <a:spLocks noGrp="1"/>
          </p:cNvSpPr>
          <p:nvPr>
            <p:ph type="dt" sz="half" idx="10"/>
          </p:nvPr>
        </p:nvSpPr>
        <p:spPr/>
        <p:txBody>
          <a:bodyPr/>
          <a:lstStyle/>
          <a:p>
            <a:fld id="{B806B8A7-D600-4E83-9DF3-6F3D3C09F733}" type="datetimeFigureOut">
              <a:rPr lang="zh-CN" altLang="en-US" smtClean="0"/>
              <a:t>2020-10-06</a:t>
            </a:fld>
            <a:endParaRPr lang="zh-CN" altLang="en-US"/>
          </a:p>
        </p:txBody>
      </p:sp>
      <p:sp>
        <p:nvSpPr>
          <p:cNvPr id="5" name="页脚占位符 4">
            <a:extLst>
              <a:ext uri="{FF2B5EF4-FFF2-40B4-BE49-F238E27FC236}">
                <a16:creationId xmlns:a16="http://schemas.microsoft.com/office/drawing/2014/main" id="{64BF6B95-4E15-4059-BCBD-7C35C3E670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1DEA2-3D65-4FC4-AE58-ABF05B672416}"/>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97333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9B194-75E2-4950-8410-2D4EEC20A9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2FE811-C953-4758-88A0-AF2BC93E8C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31BB98-4DAD-4766-82EC-511769A9B8E7}"/>
              </a:ext>
            </a:extLst>
          </p:cNvPr>
          <p:cNvSpPr>
            <a:spLocks noGrp="1"/>
          </p:cNvSpPr>
          <p:nvPr>
            <p:ph type="dt" sz="half" idx="10"/>
          </p:nvPr>
        </p:nvSpPr>
        <p:spPr/>
        <p:txBody>
          <a:bodyPr/>
          <a:lstStyle/>
          <a:p>
            <a:fld id="{B806B8A7-D600-4E83-9DF3-6F3D3C09F733}" type="datetimeFigureOut">
              <a:rPr lang="zh-CN" altLang="en-US" smtClean="0"/>
              <a:t>2020-10-06</a:t>
            </a:fld>
            <a:endParaRPr lang="zh-CN" altLang="en-US"/>
          </a:p>
        </p:txBody>
      </p:sp>
      <p:sp>
        <p:nvSpPr>
          <p:cNvPr id="5" name="页脚占位符 4">
            <a:extLst>
              <a:ext uri="{FF2B5EF4-FFF2-40B4-BE49-F238E27FC236}">
                <a16:creationId xmlns:a16="http://schemas.microsoft.com/office/drawing/2014/main" id="{496E453A-0BA7-42CA-A24D-96577C41BB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BE82F1-B03F-41B2-9647-8AAC3CDFCA73}"/>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16886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2020-10-06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 id="2147483659"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708DBC-7E28-4EAA-AE93-E559A124D7C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04CFE6-5971-4164-A8A3-783F9C3858C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338469-FF0F-4A69-844E-2603D67DD6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806B8A7-D600-4E83-9DF3-6F3D3C09F733}" type="datetimeFigureOut">
              <a:rPr lang="zh-CN" altLang="en-US" smtClean="0"/>
              <a:t>2020-10-06</a:t>
            </a:fld>
            <a:endParaRPr lang="zh-CN" altLang="en-US"/>
          </a:p>
        </p:txBody>
      </p:sp>
      <p:sp>
        <p:nvSpPr>
          <p:cNvPr id="5" name="页脚占位符 4">
            <a:extLst>
              <a:ext uri="{FF2B5EF4-FFF2-40B4-BE49-F238E27FC236}">
                <a16:creationId xmlns:a16="http://schemas.microsoft.com/office/drawing/2014/main" id="{5EEB35FC-D14B-46BB-B3E6-054F167805C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813796-823D-48E7-A688-0E4D65EC564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14933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174" y="257859"/>
            <a:ext cx="1967075" cy="595333"/>
          </a:xfrm>
          <a:prstGeom prst="rect">
            <a:avLst/>
          </a:prstGeom>
          <a:noFill/>
          <a:ln>
            <a:noFill/>
          </a:ln>
        </p:spPr>
      </p:pic>
      <p:sp>
        <p:nvSpPr>
          <p:cNvPr id="20" name="Text Box 2">
            <a:extLst>
              <a:ext uri="{FF2B5EF4-FFF2-40B4-BE49-F238E27FC236}">
                <a16:creationId xmlns:a16="http://schemas.microsoft.com/office/drawing/2014/main" id="{4741BFD8-9DF8-40AF-B5E6-602339C1FC8C}"/>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8BDA1F8E-3644-4218-97BF-71190D2F2B06}"/>
              </a:ext>
            </a:extLst>
          </p:cNvPr>
          <p:cNvSpPr txBox="1"/>
          <p:nvPr/>
        </p:nvSpPr>
        <p:spPr>
          <a:xfrm>
            <a:off x="3032956" y="3231145"/>
            <a:ext cx="3078088" cy="769441"/>
          </a:xfrm>
          <a:prstGeom prst="rect">
            <a:avLst/>
          </a:prstGeom>
          <a:noFill/>
        </p:spPr>
        <p:txBody>
          <a:bodyPr wrap="square" rtlCol="0">
            <a:spAutoFit/>
          </a:bodyPr>
          <a:lstStyle/>
          <a:p>
            <a:r>
              <a:rPr lang="zh-CN" altLang="en-US" sz="4400" dirty="0">
                <a:solidFill>
                  <a:schemeClr val="bg1"/>
                </a:solidFill>
              </a:rPr>
              <a:t>常用实用类</a:t>
            </a:r>
          </a:p>
        </p:txBody>
      </p:sp>
    </p:spTree>
    <p:extLst>
      <p:ext uri="{BB962C8B-B14F-4D97-AF65-F5344CB8AC3E}">
        <p14:creationId xmlns:p14="http://schemas.microsoft.com/office/powerpoint/2010/main" val="390086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p:cTn id="11" dur="8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2" dur="800" fill="hold"/>
                                        <p:tgtEl>
                                          <p:spTgt spid="20"/>
                                        </p:tgtEl>
                                        <p:attrNameLst>
                                          <p:attrName>ppt_y</p:attrName>
                                        </p:attrNameLst>
                                      </p:cBhvr>
                                      <p:tavLst>
                                        <p:tav tm="0">
                                          <p:val>
                                            <p:strVal val="#ppt_y"/>
                                          </p:val>
                                        </p:tav>
                                        <p:tav tm="100000">
                                          <p:val>
                                            <p:strVal val="#ppt_y"/>
                                          </p:val>
                                        </p:tav>
                                      </p:tavLst>
                                    </p:anim>
                                    <p:anim calcmode="lin" valueType="num">
                                      <p:cBhvr>
                                        <p:cTn id="13" dur="8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4" dur="8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800" tmFilter="0,0; .5, 1; 1, 1"/>
                                        <p:tgtEl>
                                          <p:spTgt spid="2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031051"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Object</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5BE15A36-4B62-4561-9259-A8458856DF67}"/>
              </a:ext>
            </a:extLst>
          </p:cNvPr>
          <p:cNvSpPr txBox="1"/>
          <p:nvPr/>
        </p:nvSpPr>
        <p:spPr>
          <a:xfrm>
            <a:off x="2051720" y="987574"/>
            <a:ext cx="5616624" cy="1200329"/>
          </a:xfrm>
          <a:prstGeom prst="rect">
            <a:avLst/>
          </a:prstGeom>
          <a:noFill/>
        </p:spPr>
        <p:txBody>
          <a:bodyPr wrap="square">
            <a:spAutoFit/>
          </a:bodyPr>
          <a:lstStyle/>
          <a:p>
            <a:r>
              <a:rPr lang="zh-CN" altLang="en-US" sz="2400" dirty="0"/>
              <a:t>if (!(obj.getClass() == this.getClass())) {</a:t>
            </a:r>
          </a:p>
          <a:p>
            <a:r>
              <a:rPr lang="zh-CN" altLang="en-US" sz="2400" dirty="0"/>
              <a:t>      return false;</a:t>
            </a:r>
          </a:p>
          <a:p>
            <a:r>
              <a:rPr lang="zh-CN" altLang="en-US" sz="2400" dirty="0"/>
              <a:t>}</a:t>
            </a:r>
          </a:p>
        </p:txBody>
      </p:sp>
      <p:sp>
        <p:nvSpPr>
          <p:cNvPr id="7" name="文本框 6">
            <a:extLst>
              <a:ext uri="{FF2B5EF4-FFF2-40B4-BE49-F238E27FC236}">
                <a16:creationId xmlns:a16="http://schemas.microsoft.com/office/drawing/2014/main" id="{BD6B1DCF-5093-4B37-82A0-7AC0EF3CB9F3}"/>
              </a:ext>
            </a:extLst>
          </p:cNvPr>
          <p:cNvSpPr txBox="1"/>
          <p:nvPr/>
        </p:nvSpPr>
        <p:spPr>
          <a:xfrm>
            <a:off x="2051720" y="2643758"/>
            <a:ext cx="4578578" cy="1200329"/>
          </a:xfrm>
          <a:prstGeom prst="rect">
            <a:avLst/>
          </a:prstGeom>
          <a:noFill/>
        </p:spPr>
        <p:txBody>
          <a:bodyPr wrap="square">
            <a:spAutoFit/>
          </a:bodyPr>
          <a:lstStyle/>
          <a:p>
            <a:r>
              <a:rPr lang="zh-CN" altLang="en-US" sz="2400" dirty="0"/>
              <a:t>if (!(obj instanceof </a:t>
            </a:r>
            <a:r>
              <a:rPr lang="en-US" altLang="zh-CN" sz="2400" dirty="0"/>
              <a:t>Heroes</a:t>
            </a:r>
            <a:r>
              <a:rPr lang="zh-CN" altLang="en-US" sz="2400" dirty="0"/>
              <a:t>)) {</a:t>
            </a:r>
          </a:p>
          <a:p>
            <a:r>
              <a:rPr lang="zh-CN" altLang="en-US" sz="2400" dirty="0"/>
              <a:t>     return false;</a:t>
            </a:r>
          </a:p>
          <a:p>
            <a:r>
              <a:rPr lang="zh-CN" altLang="en-US" sz="2400" dirty="0"/>
              <a:t>}</a:t>
            </a:r>
          </a:p>
        </p:txBody>
      </p:sp>
      <p:sp>
        <p:nvSpPr>
          <p:cNvPr id="9" name="文本框 8">
            <a:extLst>
              <a:ext uri="{FF2B5EF4-FFF2-40B4-BE49-F238E27FC236}">
                <a16:creationId xmlns:a16="http://schemas.microsoft.com/office/drawing/2014/main" id="{95E0168F-F247-43E6-A8A1-7E38F760BCED}"/>
              </a:ext>
            </a:extLst>
          </p:cNvPr>
          <p:cNvSpPr txBox="1"/>
          <p:nvPr/>
        </p:nvSpPr>
        <p:spPr>
          <a:xfrm>
            <a:off x="2051720" y="4299942"/>
            <a:ext cx="4578578" cy="369332"/>
          </a:xfrm>
          <a:prstGeom prst="rect">
            <a:avLst/>
          </a:prstGeom>
          <a:noFill/>
        </p:spPr>
        <p:txBody>
          <a:bodyPr wrap="square">
            <a:spAutoFit/>
          </a:bodyPr>
          <a:lstStyle/>
          <a:p>
            <a:r>
              <a:rPr lang="zh-CN" altLang="en-US" b="1" i="0" dirty="0">
                <a:solidFill>
                  <a:srgbClr val="FF0000"/>
                </a:solidFill>
                <a:effectLst/>
                <a:latin typeface="-apple-system"/>
              </a:rPr>
              <a:t>注意：</a:t>
            </a:r>
            <a:r>
              <a:rPr lang="zh-CN" altLang="en-US" b="1" dirty="0">
                <a:solidFill>
                  <a:srgbClr val="FF0000"/>
                </a:solidFill>
                <a:latin typeface="-apple-system"/>
              </a:rPr>
              <a:t>上</a:t>
            </a:r>
            <a:r>
              <a:rPr lang="zh-CN" altLang="en-US" b="1" i="0" dirty="0">
                <a:solidFill>
                  <a:srgbClr val="FF0000"/>
                </a:solidFill>
                <a:effectLst/>
                <a:latin typeface="-apple-system"/>
              </a:rPr>
              <a:t>面两者的效果是一样的</a:t>
            </a:r>
            <a:endParaRPr lang="zh-CN" altLang="en-US" b="1" dirty="0">
              <a:solidFill>
                <a:srgbClr val="FF0000"/>
              </a:solidFill>
            </a:endParaRPr>
          </a:p>
        </p:txBody>
      </p:sp>
    </p:spTree>
    <p:extLst>
      <p:ext uri="{BB962C8B-B14F-4D97-AF65-F5344CB8AC3E}">
        <p14:creationId xmlns:p14="http://schemas.microsoft.com/office/powerpoint/2010/main" val="157510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603543" cy="584775"/>
          </a:xfrm>
          <a:prstGeom prst="rect">
            <a:avLst/>
          </a:prstGeom>
          <a:noFill/>
        </p:spPr>
        <p:txBody>
          <a:bodyPr wrap="square" rtlCol="0">
            <a:spAutoFit/>
          </a:bodyPr>
          <a:lstStyle/>
          <a:p>
            <a:pPr defTabSz="685800"/>
            <a:r>
              <a:rPr lang="en-US" altLang="zh-CN" sz="3200" b="1" dirty="0">
                <a:solidFill>
                  <a:prstClr val="white"/>
                </a:solidFill>
                <a:latin typeface="微软雅黑" panose="020B0503020204020204" pitchFamily="34" charset="-122"/>
                <a:ea typeface="微软雅黑" panose="020B0503020204020204" pitchFamily="34" charset="-122"/>
              </a:rPr>
              <a:t>String</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47199"/>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02</a:t>
              </a:r>
            </a:p>
          </p:txBody>
        </p:sp>
      </p:grpSp>
    </p:spTree>
    <p:extLst>
      <p:ext uri="{BB962C8B-B14F-4D97-AF65-F5344CB8AC3E}">
        <p14:creationId xmlns:p14="http://schemas.microsoft.com/office/powerpoint/2010/main" val="294919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959109"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String</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9" name="文本框 8">
            <a:extLst>
              <a:ext uri="{FF2B5EF4-FFF2-40B4-BE49-F238E27FC236}">
                <a16:creationId xmlns:a16="http://schemas.microsoft.com/office/drawing/2014/main" id="{C7BF2E56-F69B-480A-8CD0-21B154010100}"/>
              </a:ext>
            </a:extLst>
          </p:cNvPr>
          <p:cNvSpPr txBox="1"/>
          <p:nvPr/>
        </p:nvSpPr>
        <p:spPr>
          <a:xfrm>
            <a:off x="823322" y="771550"/>
            <a:ext cx="7853134" cy="1706878"/>
          </a:xfrm>
          <a:prstGeom prst="rect">
            <a:avLst/>
          </a:prstGeom>
          <a:noFill/>
        </p:spPr>
        <p:txBody>
          <a:bodyPr wrap="square">
            <a:spAutoFit/>
          </a:bodyPr>
          <a:lstStyle/>
          <a:p>
            <a:pPr algn="l">
              <a:lnSpc>
                <a:spcPct val="150000"/>
              </a:lnSpc>
            </a:pPr>
            <a:r>
              <a:rPr lang="zh-CN" altLang="en-US" b="0" i="0" dirty="0">
                <a:solidFill>
                  <a:srgbClr val="333333"/>
                </a:solidFill>
                <a:effectLst/>
                <a:latin typeface="-apple-system"/>
              </a:rPr>
              <a:t>         字符串广泛应用 在</a:t>
            </a:r>
            <a:r>
              <a:rPr lang="en-US" altLang="zh-CN" b="0" i="0" dirty="0">
                <a:solidFill>
                  <a:srgbClr val="333333"/>
                </a:solidFill>
                <a:effectLst/>
                <a:latin typeface="-apple-system"/>
              </a:rPr>
              <a:t>Java </a:t>
            </a:r>
            <a:r>
              <a:rPr lang="zh-CN" altLang="en-US" b="0" i="0" dirty="0">
                <a:solidFill>
                  <a:srgbClr val="333333"/>
                </a:solidFill>
                <a:effectLst/>
                <a:latin typeface="-apple-system"/>
              </a:rPr>
              <a:t>编程中，在 </a:t>
            </a:r>
            <a:r>
              <a:rPr lang="en-US" altLang="zh-CN" b="0" i="0" dirty="0">
                <a:solidFill>
                  <a:srgbClr val="333333"/>
                </a:solidFill>
                <a:effectLst/>
                <a:latin typeface="-apple-system"/>
              </a:rPr>
              <a:t>Java </a:t>
            </a:r>
            <a:r>
              <a:rPr lang="zh-CN" altLang="en-US" b="0" i="0" dirty="0">
                <a:solidFill>
                  <a:srgbClr val="333333"/>
                </a:solidFill>
                <a:effectLst/>
                <a:latin typeface="-apple-system"/>
              </a:rPr>
              <a:t>中字符串属于</a:t>
            </a:r>
            <a:r>
              <a:rPr lang="zh-CN" altLang="en-US" b="1" i="0" dirty="0">
                <a:solidFill>
                  <a:srgbClr val="333333"/>
                </a:solidFill>
                <a:effectLst/>
                <a:latin typeface="-apple-system"/>
              </a:rPr>
              <a:t>对象</a:t>
            </a:r>
            <a:r>
              <a:rPr lang="zh-CN" altLang="en-US" b="0" i="0" dirty="0">
                <a:solidFill>
                  <a:srgbClr val="333333"/>
                </a:solidFill>
                <a:effectLst/>
                <a:latin typeface="-apple-system"/>
              </a:rPr>
              <a:t>，</a:t>
            </a:r>
            <a:r>
              <a:rPr lang="en-US" altLang="zh-CN" b="0" i="0" dirty="0">
                <a:solidFill>
                  <a:srgbClr val="333333"/>
                </a:solidFill>
                <a:effectLst/>
                <a:latin typeface="-apple-system"/>
              </a:rPr>
              <a:t>Java </a:t>
            </a:r>
            <a:r>
              <a:rPr lang="zh-CN" altLang="en-US" b="0" i="0" dirty="0">
                <a:solidFill>
                  <a:srgbClr val="333333"/>
                </a:solidFill>
                <a:effectLst/>
                <a:latin typeface="-apple-system"/>
              </a:rPr>
              <a:t>提供了</a:t>
            </a:r>
            <a:r>
              <a:rPr lang="zh-CN" altLang="en-US" b="1" i="0" dirty="0">
                <a:solidFill>
                  <a:srgbClr val="333333"/>
                </a:solidFill>
                <a:effectLst/>
                <a:latin typeface="-apple-system"/>
              </a:rPr>
              <a:t> </a:t>
            </a:r>
            <a:r>
              <a:rPr lang="en-US" altLang="zh-CN" b="1" i="0" dirty="0">
                <a:solidFill>
                  <a:srgbClr val="333333"/>
                </a:solidFill>
                <a:effectLst/>
                <a:latin typeface="-apple-system"/>
              </a:rPr>
              <a:t>String </a:t>
            </a:r>
            <a:r>
              <a:rPr lang="zh-CN" altLang="en-US" b="1" i="0" dirty="0">
                <a:solidFill>
                  <a:srgbClr val="333333"/>
                </a:solidFill>
                <a:effectLst/>
                <a:latin typeface="-apple-system"/>
              </a:rPr>
              <a:t>类来</a:t>
            </a:r>
            <a:r>
              <a:rPr lang="zh-CN" altLang="en-US" b="1" i="0" dirty="0">
                <a:solidFill>
                  <a:srgbClr val="FF0000"/>
                </a:solidFill>
                <a:effectLst/>
                <a:latin typeface="-apple-system"/>
              </a:rPr>
              <a:t>创建</a:t>
            </a:r>
            <a:r>
              <a:rPr lang="zh-CN" altLang="en-US" b="1" i="0" dirty="0">
                <a:solidFill>
                  <a:srgbClr val="333333"/>
                </a:solidFill>
                <a:effectLst/>
                <a:latin typeface="-apple-system"/>
              </a:rPr>
              <a:t>和</a:t>
            </a:r>
            <a:r>
              <a:rPr lang="zh-CN" altLang="en-US" b="1" i="0" dirty="0">
                <a:solidFill>
                  <a:srgbClr val="FF0000"/>
                </a:solidFill>
                <a:effectLst/>
                <a:latin typeface="-apple-system"/>
              </a:rPr>
              <a:t>操作</a:t>
            </a:r>
            <a:r>
              <a:rPr lang="zh-CN" altLang="en-US" b="1" i="0" dirty="0">
                <a:solidFill>
                  <a:srgbClr val="333333"/>
                </a:solidFill>
                <a:effectLst/>
                <a:latin typeface="-apple-system"/>
              </a:rPr>
              <a:t>字符串</a:t>
            </a:r>
            <a:r>
              <a:rPr lang="zh-CN" altLang="en-US" b="0" i="0" dirty="0">
                <a:solidFill>
                  <a:srgbClr val="333333"/>
                </a:solidFill>
                <a:effectLst/>
                <a:latin typeface="-apple-system"/>
              </a:rPr>
              <a:t>。需要注意的是，</a:t>
            </a:r>
            <a:r>
              <a:rPr lang="en-US" altLang="zh-CN" b="0" i="0" dirty="0">
                <a:solidFill>
                  <a:srgbClr val="333333"/>
                </a:solidFill>
                <a:effectLst/>
                <a:latin typeface="-apple-system"/>
              </a:rPr>
              <a:t>String</a:t>
            </a:r>
            <a:r>
              <a:rPr lang="zh-CN" altLang="en-US" b="0" i="0" dirty="0">
                <a:solidFill>
                  <a:srgbClr val="333333"/>
                </a:solidFill>
                <a:effectLst/>
                <a:latin typeface="-apple-system"/>
              </a:rPr>
              <a:t>的值是不可变的，这就导致每次对</a:t>
            </a:r>
            <a:r>
              <a:rPr lang="en-US" altLang="zh-CN" b="0" i="0" dirty="0">
                <a:solidFill>
                  <a:srgbClr val="333333"/>
                </a:solidFill>
                <a:effectLst/>
                <a:latin typeface="-apple-system"/>
              </a:rPr>
              <a:t>String</a:t>
            </a:r>
            <a:r>
              <a:rPr lang="zh-CN" altLang="en-US" b="0" i="0" dirty="0">
                <a:solidFill>
                  <a:srgbClr val="333333"/>
                </a:solidFill>
                <a:effectLst/>
                <a:latin typeface="-apple-system"/>
              </a:rPr>
              <a:t>的操作都会生成</a:t>
            </a:r>
            <a:r>
              <a:rPr lang="zh-CN" altLang="en-US" b="1" i="0" dirty="0">
                <a:solidFill>
                  <a:srgbClr val="333333"/>
                </a:solidFill>
                <a:effectLst/>
                <a:latin typeface="-apple-system"/>
              </a:rPr>
              <a:t>新的</a:t>
            </a:r>
            <a:r>
              <a:rPr lang="en-US" altLang="zh-CN" b="1" i="0" dirty="0">
                <a:solidFill>
                  <a:srgbClr val="333333"/>
                </a:solidFill>
                <a:effectLst/>
                <a:latin typeface="-apple-system"/>
              </a:rPr>
              <a:t>String</a:t>
            </a:r>
            <a:r>
              <a:rPr lang="zh-CN" altLang="en-US" b="1" i="0" dirty="0">
                <a:solidFill>
                  <a:srgbClr val="333333"/>
                </a:solidFill>
                <a:effectLst/>
                <a:latin typeface="-apple-system"/>
              </a:rPr>
              <a:t>对象</a:t>
            </a:r>
            <a:r>
              <a:rPr lang="zh-CN" altLang="en-US" b="0" i="0" dirty="0">
                <a:solidFill>
                  <a:srgbClr val="333333"/>
                </a:solidFill>
                <a:effectLst/>
                <a:latin typeface="-apple-system"/>
              </a:rPr>
              <a:t>，这样不仅效率低下，而且大量浪费有限的内存空间</a:t>
            </a:r>
            <a:endParaRPr lang="zh-CN" altLang="en-US" b="0" i="0" dirty="0">
              <a:solidFill>
                <a:srgbClr val="4D4D4D"/>
              </a:solidFill>
              <a:effectLst/>
              <a:latin typeface="-apple-system"/>
            </a:endParaRPr>
          </a:p>
        </p:txBody>
      </p:sp>
    </p:spTree>
    <p:extLst>
      <p:ext uri="{BB962C8B-B14F-4D97-AF65-F5344CB8AC3E}">
        <p14:creationId xmlns:p14="http://schemas.microsoft.com/office/powerpoint/2010/main" val="366444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959109"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String</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4" name="文本框 3">
            <a:extLst>
              <a:ext uri="{FF2B5EF4-FFF2-40B4-BE49-F238E27FC236}">
                <a16:creationId xmlns:a16="http://schemas.microsoft.com/office/drawing/2014/main" id="{239FA231-473D-4CD7-8C8B-6413AD93299B}"/>
              </a:ext>
            </a:extLst>
          </p:cNvPr>
          <p:cNvSpPr txBox="1"/>
          <p:nvPr/>
        </p:nvSpPr>
        <p:spPr>
          <a:xfrm>
            <a:off x="823322" y="782892"/>
            <a:ext cx="7936013" cy="2989280"/>
          </a:xfrm>
          <a:prstGeom prst="rect">
            <a:avLst/>
          </a:prstGeom>
          <a:noFill/>
        </p:spPr>
        <p:txBody>
          <a:bodyPr wrap="square">
            <a:spAutoFit/>
          </a:bodyPr>
          <a:lstStyle/>
          <a:p>
            <a:pPr algn="l">
              <a:lnSpc>
                <a:spcPct val="150000"/>
              </a:lnSpc>
            </a:pPr>
            <a:r>
              <a:rPr lang="en-US" altLang="zh-CN" sz="1600" i="0" strike="noStrike" dirty="0">
                <a:solidFill>
                  <a:srgbClr val="121212"/>
                </a:solidFill>
                <a:effectLst/>
                <a:latin typeface="+mn-ea"/>
              </a:rPr>
              <a:t>1.int</a:t>
            </a:r>
            <a:r>
              <a:rPr lang="en-US" altLang="zh-CN" sz="1600" i="0" dirty="0">
                <a:solidFill>
                  <a:srgbClr val="121212"/>
                </a:solidFill>
                <a:effectLst/>
                <a:latin typeface="+mn-ea"/>
              </a:rPr>
              <a:t> </a:t>
            </a:r>
            <a:r>
              <a:rPr lang="en-US" altLang="zh-CN" sz="1600" b="1" i="0" dirty="0">
                <a:solidFill>
                  <a:srgbClr val="121212"/>
                </a:solidFill>
                <a:effectLst/>
                <a:latin typeface="+mn-ea"/>
              </a:rPr>
              <a:t>length(); </a:t>
            </a:r>
            <a:r>
              <a:rPr lang="zh-CN" altLang="en-US" sz="1600" b="1" i="0" dirty="0">
                <a:solidFill>
                  <a:srgbClr val="121212"/>
                </a:solidFill>
                <a:effectLst/>
                <a:latin typeface="+mn-ea"/>
              </a:rPr>
              <a:t>返回字符串的长度</a:t>
            </a:r>
            <a:endParaRPr lang="zh-CN" altLang="en-US" sz="1600" b="0" i="0" dirty="0">
              <a:solidFill>
                <a:srgbClr val="121212"/>
              </a:solidFill>
              <a:effectLst/>
              <a:latin typeface="+mn-ea"/>
            </a:endParaRPr>
          </a:p>
          <a:p>
            <a:pPr algn="l">
              <a:lnSpc>
                <a:spcPct val="150000"/>
              </a:lnSpc>
            </a:pPr>
            <a:r>
              <a:rPr lang="en-US" altLang="zh-CN" sz="1600" b="1" i="0" u="none" strike="noStrike" dirty="0">
                <a:solidFill>
                  <a:srgbClr val="121212"/>
                </a:solidFill>
                <a:effectLst/>
                <a:latin typeface="+mn-ea"/>
              </a:rPr>
              <a:t>2.int</a:t>
            </a:r>
            <a:r>
              <a:rPr lang="en-US" altLang="zh-CN" sz="1600" b="1" i="0" dirty="0">
                <a:solidFill>
                  <a:srgbClr val="121212"/>
                </a:solidFill>
                <a:effectLst/>
                <a:latin typeface="+mn-ea"/>
              </a:rPr>
              <a:t> </a:t>
            </a:r>
            <a:r>
              <a:rPr lang="en-US" altLang="zh-CN" sz="1600" b="1" i="0" dirty="0" err="1">
                <a:solidFill>
                  <a:srgbClr val="121212"/>
                </a:solidFill>
                <a:effectLst/>
                <a:latin typeface="+mn-ea"/>
              </a:rPr>
              <a:t>indexOf</a:t>
            </a:r>
            <a:r>
              <a:rPr lang="en-US" altLang="zh-CN" sz="1600" b="1" i="0" dirty="0">
                <a:solidFill>
                  <a:srgbClr val="121212"/>
                </a:solidFill>
                <a:effectLst/>
                <a:latin typeface="+mn-ea"/>
              </a:rPr>
              <a:t>(int </a:t>
            </a:r>
            <a:r>
              <a:rPr lang="en-US" altLang="zh-CN" sz="1600" b="1" i="0" dirty="0" err="1">
                <a:solidFill>
                  <a:srgbClr val="121212"/>
                </a:solidFill>
                <a:effectLst/>
                <a:latin typeface="+mn-ea"/>
              </a:rPr>
              <a:t>ch</a:t>
            </a:r>
            <a:r>
              <a:rPr lang="en-US" altLang="zh-CN" sz="1600" b="1" i="0" dirty="0">
                <a:solidFill>
                  <a:srgbClr val="121212"/>
                </a:solidFill>
                <a:effectLst/>
                <a:latin typeface="+mn-ea"/>
              </a:rPr>
              <a:t>); </a:t>
            </a:r>
            <a:r>
              <a:rPr lang="zh-CN" altLang="en-US" sz="1600" b="1" i="0" dirty="0">
                <a:solidFill>
                  <a:srgbClr val="121212"/>
                </a:solidFill>
                <a:effectLst/>
                <a:latin typeface="+mn-ea"/>
              </a:rPr>
              <a:t>返回该字符串第一个</a:t>
            </a:r>
            <a:r>
              <a:rPr lang="en-US" altLang="zh-CN" sz="1600" b="1" i="0" dirty="0" err="1">
                <a:solidFill>
                  <a:srgbClr val="121212"/>
                </a:solidFill>
                <a:effectLst/>
                <a:latin typeface="+mn-ea"/>
              </a:rPr>
              <a:t>ch</a:t>
            </a:r>
            <a:r>
              <a:rPr lang="zh-CN" altLang="en-US" sz="1600" b="1" i="0" dirty="0">
                <a:solidFill>
                  <a:srgbClr val="121212"/>
                </a:solidFill>
                <a:effectLst/>
                <a:latin typeface="+mn-ea"/>
              </a:rPr>
              <a:t>字符所在的位置</a:t>
            </a:r>
            <a:endParaRPr lang="zh-CN" altLang="en-US" sz="1600" b="0" i="0" dirty="0">
              <a:solidFill>
                <a:srgbClr val="121212"/>
              </a:solidFill>
              <a:effectLst/>
              <a:latin typeface="+mn-ea"/>
            </a:endParaRPr>
          </a:p>
          <a:p>
            <a:pPr algn="l">
              <a:lnSpc>
                <a:spcPct val="150000"/>
              </a:lnSpc>
            </a:pPr>
            <a:r>
              <a:rPr lang="en-US" altLang="zh-CN" sz="1600" b="1" i="0" u="none" strike="noStrike" dirty="0">
                <a:solidFill>
                  <a:srgbClr val="121212"/>
                </a:solidFill>
                <a:effectLst/>
                <a:latin typeface="+mn-ea"/>
              </a:rPr>
              <a:t>3.int</a:t>
            </a:r>
            <a:r>
              <a:rPr lang="en-US" altLang="zh-CN" sz="1600" b="1" i="0" dirty="0">
                <a:solidFill>
                  <a:srgbClr val="121212"/>
                </a:solidFill>
                <a:effectLst/>
                <a:latin typeface="+mn-ea"/>
              </a:rPr>
              <a:t> </a:t>
            </a:r>
            <a:r>
              <a:rPr lang="en-US" altLang="zh-CN" sz="1600" b="1" i="0" dirty="0" err="1">
                <a:solidFill>
                  <a:srgbClr val="121212"/>
                </a:solidFill>
                <a:effectLst/>
                <a:latin typeface="+mn-ea"/>
              </a:rPr>
              <a:t>indexOf</a:t>
            </a:r>
            <a:r>
              <a:rPr lang="en-US" altLang="zh-CN" sz="1600" b="1" i="0" dirty="0">
                <a:solidFill>
                  <a:srgbClr val="121212"/>
                </a:solidFill>
                <a:effectLst/>
                <a:latin typeface="+mn-ea"/>
              </a:rPr>
              <a:t>(String str); </a:t>
            </a:r>
            <a:r>
              <a:rPr lang="zh-CN" altLang="en-US" sz="1600" b="1" i="0" dirty="0">
                <a:solidFill>
                  <a:srgbClr val="121212"/>
                </a:solidFill>
                <a:effectLst/>
                <a:latin typeface="+mn-ea"/>
              </a:rPr>
              <a:t>返回该字符串子字符串</a:t>
            </a:r>
            <a:r>
              <a:rPr lang="en-US" altLang="zh-CN" sz="1600" b="1" i="0" dirty="0">
                <a:solidFill>
                  <a:srgbClr val="121212"/>
                </a:solidFill>
                <a:effectLst/>
                <a:latin typeface="+mn-ea"/>
              </a:rPr>
              <a:t>str</a:t>
            </a:r>
            <a:r>
              <a:rPr lang="zh-CN" altLang="en-US" sz="1600" b="1" i="0" dirty="0">
                <a:solidFill>
                  <a:srgbClr val="121212"/>
                </a:solidFill>
                <a:effectLst/>
                <a:latin typeface="+mn-ea"/>
              </a:rPr>
              <a:t>起始位置</a:t>
            </a:r>
            <a:endParaRPr lang="zh-CN" altLang="en-US" sz="1600" b="0" i="0" dirty="0">
              <a:solidFill>
                <a:srgbClr val="121212"/>
              </a:solidFill>
              <a:effectLst/>
              <a:latin typeface="+mn-ea"/>
            </a:endParaRPr>
          </a:p>
          <a:p>
            <a:pPr algn="l">
              <a:lnSpc>
                <a:spcPct val="150000"/>
              </a:lnSpc>
            </a:pPr>
            <a:r>
              <a:rPr lang="en-US" altLang="zh-CN" sz="1600" b="1" i="0" u="none" strike="noStrike" dirty="0">
                <a:solidFill>
                  <a:srgbClr val="121212"/>
                </a:solidFill>
                <a:effectLst/>
                <a:latin typeface="+mn-ea"/>
              </a:rPr>
              <a:t>4.int</a:t>
            </a:r>
            <a:r>
              <a:rPr lang="en-US" altLang="zh-CN" sz="1600" b="1" i="0" dirty="0">
                <a:solidFill>
                  <a:srgbClr val="121212"/>
                </a:solidFill>
                <a:effectLst/>
                <a:latin typeface="+mn-ea"/>
              </a:rPr>
              <a:t> </a:t>
            </a:r>
            <a:r>
              <a:rPr lang="en-US" altLang="zh-CN" sz="1600" b="1" i="0" dirty="0" err="1">
                <a:solidFill>
                  <a:srgbClr val="121212"/>
                </a:solidFill>
                <a:effectLst/>
                <a:latin typeface="+mn-ea"/>
              </a:rPr>
              <a:t>lastIndexOf</a:t>
            </a:r>
            <a:r>
              <a:rPr lang="en-US" altLang="zh-CN" sz="1600" b="1" i="0" dirty="0">
                <a:solidFill>
                  <a:srgbClr val="121212"/>
                </a:solidFill>
                <a:effectLst/>
                <a:latin typeface="+mn-ea"/>
              </a:rPr>
              <a:t>(int </a:t>
            </a:r>
            <a:r>
              <a:rPr lang="en-US" altLang="zh-CN" sz="1600" b="1" i="0" dirty="0" err="1">
                <a:solidFill>
                  <a:srgbClr val="121212"/>
                </a:solidFill>
                <a:effectLst/>
                <a:latin typeface="+mn-ea"/>
              </a:rPr>
              <a:t>ch</a:t>
            </a:r>
            <a:r>
              <a:rPr lang="en-US" altLang="zh-CN" sz="1600" b="1" i="0" dirty="0">
                <a:solidFill>
                  <a:srgbClr val="121212"/>
                </a:solidFill>
                <a:effectLst/>
                <a:latin typeface="+mn-ea"/>
              </a:rPr>
              <a:t>); </a:t>
            </a:r>
            <a:r>
              <a:rPr lang="zh-CN" altLang="en-US" sz="1600" b="1" i="0" dirty="0">
                <a:solidFill>
                  <a:srgbClr val="121212"/>
                </a:solidFill>
                <a:effectLst/>
                <a:latin typeface="+mn-ea"/>
              </a:rPr>
              <a:t>返回该字符串最后一个</a:t>
            </a:r>
            <a:r>
              <a:rPr lang="en-US" altLang="zh-CN" sz="1600" b="1" i="0" dirty="0" err="1">
                <a:solidFill>
                  <a:srgbClr val="121212"/>
                </a:solidFill>
                <a:effectLst/>
                <a:latin typeface="+mn-ea"/>
              </a:rPr>
              <a:t>ch</a:t>
            </a:r>
            <a:r>
              <a:rPr lang="zh-CN" altLang="en-US" sz="1600" b="1" i="0" dirty="0">
                <a:solidFill>
                  <a:srgbClr val="121212"/>
                </a:solidFill>
                <a:effectLst/>
                <a:latin typeface="+mn-ea"/>
              </a:rPr>
              <a:t>字符的位置</a:t>
            </a:r>
            <a:endParaRPr lang="zh-CN" altLang="en-US" sz="1600" b="0" i="0" dirty="0">
              <a:solidFill>
                <a:srgbClr val="121212"/>
              </a:solidFill>
              <a:effectLst/>
              <a:latin typeface="+mn-ea"/>
            </a:endParaRPr>
          </a:p>
          <a:p>
            <a:pPr algn="l">
              <a:lnSpc>
                <a:spcPct val="150000"/>
              </a:lnSpc>
            </a:pPr>
            <a:r>
              <a:rPr lang="en-US" altLang="zh-CN" sz="1600" b="1" i="0" u="none" strike="noStrike" dirty="0">
                <a:solidFill>
                  <a:srgbClr val="121212"/>
                </a:solidFill>
                <a:effectLst/>
                <a:latin typeface="+mn-ea"/>
              </a:rPr>
              <a:t>5.int</a:t>
            </a:r>
            <a:r>
              <a:rPr lang="en-US" altLang="zh-CN" sz="1600" b="1" i="0" dirty="0">
                <a:solidFill>
                  <a:srgbClr val="121212"/>
                </a:solidFill>
                <a:effectLst/>
                <a:latin typeface="+mn-ea"/>
              </a:rPr>
              <a:t> </a:t>
            </a:r>
            <a:r>
              <a:rPr lang="en-US" altLang="zh-CN" sz="1600" b="1" i="0" dirty="0" err="1">
                <a:solidFill>
                  <a:srgbClr val="121212"/>
                </a:solidFill>
                <a:effectLst/>
                <a:latin typeface="+mn-ea"/>
              </a:rPr>
              <a:t>lastIndexOf</a:t>
            </a:r>
            <a:r>
              <a:rPr lang="en-US" altLang="zh-CN" sz="1600" b="1" i="0" dirty="0">
                <a:solidFill>
                  <a:srgbClr val="121212"/>
                </a:solidFill>
                <a:effectLst/>
                <a:latin typeface="+mn-ea"/>
              </a:rPr>
              <a:t>(String str); </a:t>
            </a:r>
            <a:r>
              <a:rPr lang="zh-CN" altLang="en-US" sz="1600" b="1" i="0" dirty="0">
                <a:solidFill>
                  <a:srgbClr val="121212"/>
                </a:solidFill>
                <a:effectLst/>
                <a:latin typeface="+mn-ea"/>
              </a:rPr>
              <a:t>返回该字符串最后一个</a:t>
            </a:r>
            <a:r>
              <a:rPr lang="en-US" altLang="zh-CN" sz="1600" b="1" i="0" dirty="0">
                <a:solidFill>
                  <a:srgbClr val="121212"/>
                </a:solidFill>
                <a:effectLst/>
                <a:latin typeface="+mn-ea"/>
              </a:rPr>
              <a:t>str</a:t>
            </a:r>
            <a:r>
              <a:rPr lang="zh-CN" altLang="en-US" sz="1600" b="1" i="0" dirty="0">
                <a:solidFill>
                  <a:srgbClr val="121212"/>
                </a:solidFill>
                <a:effectLst/>
                <a:latin typeface="+mn-ea"/>
              </a:rPr>
              <a:t>子字符串的起始位置</a:t>
            </a:r>
            <a:endParaRPr lang="zh-CN" altLang="en-US" sz="1600" b="0" i="0" dirty="0">
              <a:solidFill>
                <a:srgbClr val="121212"/>
              </a:solidFill>
              <a:effectLst/>
              <a:latin typeface="+mn-ea"/>
            </a:endParaRPr>
          </a:p>
          <a:p>
            <a:pPr algn="l">
              <a:lnSpc>
                <a:spcPct val="150000"/>
              </a:lnSpc>
            </a:pPr>
            <a:r>
              <a:rPr lang="en-US" altLang="zh-CN" sz="1600" b="1" i="0" dirty="0">
                <a:solidFill>
                  <a:srgbClr val="121212"/>
                </a:solidFill>
                <a:effectLst/>
                <a:latin typeface="+mn-ea"/>
              </a:rPr>
              <a:t>6.String substring(int </a:t>
            </a:r>
            <a:r>
              <a:rPr lang="en-US" altLang="zh-CN" sz="1600" b="1" i="0" dirty="0" err="1">
                <a:solidFill>
                  <a:srgbClr val="121212"/>
                </a:solidFill>
                <a:effectLst/>
                <a:latin typeface="+mn-ea"/>
              </a:rPr>
              <a:t>beginIndex</a:t>
            </a:r>
            <a:r>
              <a:rPr lang="en-US" altLang="zh-CN" sz="1600" b="1" i="0" dirty="0">
                <a:solidFill>
                  <a:srgbClr val="121212"/>
                </a:solidFill>
                <a:effectLst/>
                <a:latin typeface="+mn-ea"/>
              </a:rPr>
              <a:t>); </a:t>
            </a:r>
            <a:r>
              <a:rPr lang="zh-CN" altLang="en-US" sz="1600" b="1" i="0" dirty="0">
                <a:solidFill>
                  <a:srgbClr val="121212"/>
                </a:solidFill>
                <a:effectLst/>
                <a:latin typeface="+mn-ea"/>
              </a:rPr>
              <a:t>从字符串某个位置到结束截取字符串</a:t>
            </a:r>
          </a:p>
          <a:p>
            <a:pPr algn="l">
              <a:lnSpc>
                <a:spcPct val="150000"/>
              </a:lnSpc>
            </a:pPr>
            <a:r>
              <a:rPr lang="en-US" altLang="zh-CN" sz="1600" b="1" i="0" dirty="0">
                <a:solidFill>
                  <a:srgbClr val="121212"/>
                </a:solidFill>
                <a:effectLst/>
                <a:latin typeface="+mn-ea"/>
              </a:rPr>
              <a:t>7. String substring(int </a:t>
            </a:r>
            <a:r>
              <a:rPr lang="en-US" altLang="zh-CN" sz="1600" b="1" i="0" dirty="0" err="1">
                <a:solidFill>
                  <a:srgbClr val="121212"/>
                </a:solidFill>
                <a:effectLst/>
                <a:latin typeface="+mn-ea"/>
              </a:rPr>
              <a:t>beginIndex</a:t>
            </a:r>
            <a:r>
              <a:rPr lang="en-US" altLang="zh-CN" sz="1600" b="1" i="0" dirty="0">
                <a:solidFill>
                  <a:srgbClr val="121212"/>
                </a:solidFill>
                <a:effectLst/>
                <a:latin typeface="+mn-ea"/>
              </a:rPr>
              <a:t>, int </a:t>
            </a:r>
            <a:r>
              <a:rPr lang="en-US" altLang="zh-CN" sz="1600" b="1" i="0" dirty="0" err="1">
                <a:solidFill>
                  <a:srgbClr val="121212"/>
                </a:solidFill>
                <a:effectLst/>
                <a:latin typeface="+mn-ea"/>
              </a:rPr>
              <a:t>endIndex</a:t>
            </a:r>
            <a:r>
              <a:rPr lang="en-US" altLang="zh-CN" sz="1600" b="1" i="0" dirty="0">
                <a:solidFill>
                  <a:srgbClr val="121212"/>
                </a:solidFill>
                <a:effectLst/>
                <a:latin typeface="+mn-ea"/>
              </a:rPr>
              <a:t>); </a:t>
            </a:r>
            <a:r>
              <a:rPr lang="zh-CN" altLang="en-US" sz="1600" b="1" i="0" dirty="0">
                <a:solidFill>
                  <a:srgbClr val="121212"/>
                </a:solidFill>
                <a:effectLst/>
                <a:latin typeface="+mn-ea"/>
              </a:rPr>
              <a:t>从字符串的某个起始位置到结束（不包括末位置）截取字符串</a:t>
            </a:r>
            <a:endParaRPr lang="zh-CN" altLang="en-US" sz="1600" b="0" i="0" dirty="0">
              <a:solidFill>
                <a:srgbClr val="121212"/>
              </a:solidFill>
              <a:effectLst/>
              <a:latin typeface="+mn-ea"/>
            </a:endParaRPr>
          </a:p>
        </p:txBody>
      </p:sp>
    </p:spTree>
    <p:extLst>
      <p:ext uri="{BB962C8B-B14F-4D97-AF65-F5344CB8AC3E}">
        <p14:creationId xmlns:p14="http://schemas.microsoft.com/office/powerpoint/2010/main" val="163198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959109"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String</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3071C0D5-28CB-4300-8D47-5976A2551456}"/>
              </a:ext>
            </a:extLst>
          </p:cNvPr>
          <p:cNvSpPr txBox="1"/>
          <p:nvPr/>
        </p:nvSpPr>
        <p:spPr>
          <a:xfrm>
            <a:off x="812293" y="896066"/>
            <a:ext cx="8136903" cy="3351367"/>
          </a:xfrm>
          <a:prstGeom prst="rect">
            <a:avLst/>
          </a:prstGeom>
          <a:noFill/>
        </p:spPr>
        <p:txBody>
          <a:bodyPr wrap="square">
            <a:spAutoFit/>
          </a:bodyPr>
          <a:lstStyle/>
          <a:p>
            <a:pPr algn="l">
              <a:lnSpc>
                <a:spcPct val="150000"/>
              </a:lnSpc>
            </a:pPr>
            <a:r>
              <a:rPr lang="en-US" altLang="zh-CN" sz="1800" b="1" i="0" dirty="0">
                <a:solidFill>
                  <a:srgbClr val="121212"/>
                </a:solidFill>
                <a:effectLst/>
                <a:latin typeface="+mn-ea"/>
              </a:rPr>
              <a:t>8.String trim(); </a:t>
            </a:r>
            <a:r>
              <a:rPr lang="zh-CN" altLang="en-US" sz="1800" b="1" i="0" dirty="0">
                <a:solidFill>
                  <a:srgbClr val="121212"/>
                </a:solidFill>
                <a:effectLst/>
                <a:latin typeface="+mn-ea"/>
              </a:rPr>
              <a:t>返回去除了前后空格的字符串</a:t>
            </a:r>
            <a:endParaRPr lang="zh-CN" altLang="en-US" sz="1800" b="0" i="0" dirty="0">
              <a:solidFill>
                <a:srgbClr val="121212"/>
              </a:solidFill>
              <a:effectLst/>
              <a:latin typeface="+mn-ea"/>
            </a:endParaRPr>
          </a:p>
          <a:p>
            <a:pPr algn="l">
              <a:lnSpc>
                <a:spcPct val="150000"/>
              </a:lnSpc>
            </a:pPr>
            <a:r>
              <a:rPr lang="en-US" altLang="zh-CN" sz="1800" b="1" i="0" dirty="0">
                <a:solidFill>
                  <a:srgbClr val="121212"/>
                </a:solidFill>
                <a:effectLst/>
                <a:latin typeface="+mn-ea"/>
              </a:rPr>
              <a:t>9.boolean equals(</a:t>
            </a:r>
            <a:r>
              <a:rPr lang="en-US" altLang="zh-CN" sz="1800" b="1" i="0" dirty="0" err="1">
                <a:solidFill>
                  <a:srgbClr val="121212"/>
                </a:solidFill>
                <a:effectLst/>
                <a:latin typeface="+mn-ea"/>
              </a:rPr>
              <a:t>Obiect</a:t>
            </a:r>
            <a:r>
              <a:rPr lang="en-US" altLang="zh-CN" sz="1800" b="1" i="0" dirty="0">
                <a:solidFill>
                  <a:srgbClr val="121212"/>
                </a:solidFill>
                <a:effectLst/>
                <a:latin typeface="+mn-ea"/>
              </a:rPr>
              <a:t> object); </a:t>
            </a:r>
            <a:r>
              <a:rPr lang="zh-CN" altLang="en-US" sz="1800" b="1" i="0" dirty="0">
                <a:solidFill>
                  <a:srgbClr val="121212"/>
                </a:solidFill>
                <a:effectLst/>
                <a:latin typeface="+mn-ea"/>
              </a:rPr>
              <a:t>将自定字符串与指定对象比较</a:t>
            </a:r>
            <a:endParaRPr lang="zh-CN" altLang="en-US" sz="1800" b="0" i="0" dirty="0">
              <a:solidFill>
                <a:srgbClr val="121212"/>
              </a:solidFill>
              <a:effectLst/>
              <a:latin typeface="+mn-ea"/>
            </a:endParaRPr>
          </a:p>
          <a:p>
            <a:pPr algn="l">
              <a:lnSpc>
                <a:spcPct val="150000"/>
              </a:lnSpc>
            </a:pPr>
            <a:r>
              <a:rPr lang="en-US" altLang="zh-CN" sz="1800" b="1" i="0" dirty="0">
                <a:solidFill>
                  <a:srgbClr val="121212"/>
                </a:solidFill>
                <a:effectLst/>
                <a:latin typeface="+mn-ea"/>
              </a:rPr>
              <a:t>10.String </a:t>
            </a:r>
            <a:r>
              <a:rPr lang="en-US" altLang="zh-CN" sz="1800" b="1" i="0" dirty="0" err="1">
                <a:solidFill>
                  <a:srgbClr val="121212"/>
                </a:solidFill>
                <a:effectLst/>
                <a:latin typeface="+mn-ea"/>
              </a:rPr>
              <a:t>toLowerCase</a:t>
            </a:r>
            <a:r>
              <a:rPr lang="en-US" altLang="zh-CN" sz="1800" b="1" i="0" dirty="0">
                <a:solidFill>
                  <a:srgbClr val="121212"/>
                </a:solidFill>
                <a:effectLst/>
                <a:latin typeface="+mn-ea"/>
              </a:rPr>
              <a:t>(); </a:t>
            </a:r>
            <a:r>
              <a:rPr lang="zh-CN" altLang="en-US" sz="1800" b="1" i="0" dirty="0">
                <a:solidFill>
                  <a:srgbClr val="121212"/>
                </a:solidFill>
                <a:effectLst/>
                <a:latin typeface="+mn-ea"/>
              </a:rPr>
              <a:t>将字母转换成小写</a:t>
            </a:r>
            <a:endParaRPr lang="zh-CN" altLang="en-US" sz="1800" b="0" i="0" dirty="0">
              <a:solidFill>
                <a:srgbClr val="121212"/>
              </a:solidFill>
              <a:effectLst/>
              <a:latin typeface="+mn-ea"/>
            </a:endParaRPr>
          </a:p>
          <a:p>
            <a:pPr algn="l">
              <a:lnSpc>
                <a:spcPct val="150000"/>
              </a:lnSpc>
            </a:pPr>
            <a:r>
              <a:rPr lang="en-US" altLang="zh-CN" sz="1800" b="1" i="0" dirty="0">
                <a:solidFill>
                  <a:srgbClr val="121212"/>
                </a:solidFill>
                <a:effectLst/>
                <a:latin typeface="+mn-ea"/>
              </a:rPr>
              <a:t>11.String </a:t>
            </a:r>
            <a:r>
              <a:rPr lang="en-US" altLang="zh-CN" sz="1800" b="1" i="0" dirty="0" err="1">
                <a:solidFill>
                  <a:srgbClr val="121212"/>
                </a:solidFill>
                <a:effectLst/>
                <a:latin typeface="+mn-ea"/>
              </a:rPr>
              <a:t>toUpperCase</a:t>
            </a:r>
            <a:r>
              <a:rPr lang="en-US" altLang="zh-CN" sz="1800" b="1" i="0" dirty="0">
                <a:solidFill>
                  <a:srgbClr val="121212"/>
                </a:solidFill>
                <a:effectLst/>
                <a:latin typeface="+mn-ea"/>
              </a:rPr>
              <a:t>() </a:t>
            </a:r>
            <a:r>
              <a:rPr lang="zh-CN" altLang="en-US" sz="1800" b="1" i="0">
                <a:solidFill>
                  <a:srgbClr val="121212"/>
                </a:solidFill>
                <a:effectLst/>
                <a:latin typeface="+mn-ea"/>
              </a:rPr>
              <a:t>将字母转换</a:t>
            </a:r>
            <a:r>
              <a:rPr lang="zh-CN" altLang="en-US" sz="1800" b="1" i="0" dirty="0">
                <a:solidFill>
                  <a:srgbClr val="121212"/>
                </a:solidFill>
                <a:effectLst/>
                <a:latin typeface="+mn-ea"/>
              </a:rPr>
              <a:t>成大写</a:t>
            </a:r>
            <a:endParaRPr lang="zh-CN" altLang="en-US" sz="1800" b="0" i="0" dirty="0">
              <a:solidFill>
                <a:srgbClr val="121212"/>
              </a:solidFill>
              <a:effectLst/>
              <a:latin typeface="+mn-ea"/>
            </a:endParaRPr>
          </a:p>
          <a:p>
            <a:pPr algn="l">
              <a:lnSpc>
                <a:spcPct val="150000"/>
              </a:lnSpc>
            </a:pPr>
            <a:r>
              <a:rPr lang="en-US" altLang="zh-CN" sz="1800" b="1" i="0" dirty="0">
                <a:solidFill>
                  <a:srgbClr val="121212"/>
                </a:solidFill>
                <a:effectLst/>
                <a:latin typeface="+mn-ea"/>
              </a:rPr>
              <a:t>12.char </a:t>
            </a:r>
            <a:r>
              <a:rPr lang="en-US" altLang="zh-CN" sz="1800" b="1" i="0" dirty="0" err="1">
                <a:solidFill>
                  <a:srgbClr val="121212"/>
                </a:solidFill>
                <a:effectLst/>
                <a:latin typeface="+mn-ea"/>
              </a:rPr>
              <a:t>charAt</a:t>
            </a:r>
            <a:r>
              <a:rPr lang="en-US" altLang="zh-CN" sz="1800" b="1" i="0" dirty="0">
                <a:solidFill>
                  <a:srgbClr val="121212"/>
                </a:solidFill>
                <a:effectLst/>
                <a:latin typeface="+mn-ea"/>
              </a:rPr>
              <a:t>(int index); </a:t>
            </a:r>
            <a:r>
              <a:rPr lang="zh-CN" altLang="en-US" sz="1800" b="1" i="0" dirty="0">
                <a:solidFill>
                  <a:srgbClr val="121212"/>
                </a:solidFill>
                <a:effectLst/>
                <a:latin typeface="+mn-ea"/>
              </a:rPr>
              <a:t>获取字符串指定位置的字符</a:t>
            </a:r>
            <a:endParaRPr lang="zh-CN" altLang="en-US" sz="1800" b="0" i="0" dirty="0">
              <a:solidFill>
                <a:srgbClr val="121212"/>
              </a:solidFill>
              <a:effectLst/>
              <a:latin typeface="+mn-ea"/>
            </a:endParaRPr>
          </a:p>
          <a:p>
            <a:pPr algn="l">
              <a:lnSpc>
                <a:spcPct val="150000"/>
              </a:lnSpc>
            </a:pPr>
            <a:r>
              <a:rPr lang="en-US" altLang="zh-CN" sz="1800" b="1" i="0" dirty="0">
                <a:solidFill>
                  <a:srgbClr val="121212"/>
                </a:solidFill>
                <a:effectLst/>
                <a:latin typeface="+mn-ea"/>
              </a:rPr>
              <a:t>13.String[] split(String regex ,int limit); </a:t>
            </a:r>
            <a:r>
              <a:rPr lang="zh-CN" altLang="en-US" sz="1800" b="1" i="0" dirty="0">
                <a:solidFill>
                  <a:srgbClr val="121212"/>
                </a:solidFill>
                <a:effectLst/>
                <a:latin typeface="+mn-ea"/>
              </a:rPr>
              <a:t>将字符串进行截取，返回子字符串数组</a:t>
            </a:r>
            <a:endParaRPr lang="zh-CN" altLang="en-US" sz="1800" b="0" i="0" dirty="0">
              <a:solidFill>
                <a:srgbClr val="121212"/>
              </a:solidFill>
              <a:effectLst/>
              <a:latin typeface="+mn-ea"/>
            </a:endParaRPr>
          </a:p>
          <a:p>
            <a:pPr algn="l">
              <a:lnSpc>
                <a:spcPct val="150000"/>
              </a:lnSpc>
            </a:pPr>
            <a:r>
              <a:rPr lang="en-US" altLang="zh-CN" sz="1800" b="1" i="0" dirty="0">
                <a:solidFill>
                  <a:srgbClr val="121212"/>
                </a:solidFill>
                <a:effectLst/>
                <a:latin typeface="+mn-ea"/>
              </a:rPr>
              <a:t>14.byte[] </a:t>
            </a:r>
            <a:r>
              <a:rPr lang="en-US" altLang="zh-CN" sz="1800" b="1" i="0" dirty="0" err="1">
                <a:solidFill>
                  <a:srgbClr val="121212"/>
                </a:solidFill>
                <a:effectLst/>
                <a:latin typeface="+mn-ea"/>
              </a:rPr>
              <a:t>getBytes</a:t>
            </a:r>
            <a:r>
              <a:rPr lang="en-US" altLang="zh-CN" sz="1800" b="1" i="0" dirty="0">
                <a:solidFill>
                  <a:srgbClr val="121212"/>
                </a:solidFill>
                <a:effectLst/>
                <a:latin typeface="+mn-ea"/>
              </a:rPr>
              <a:t>(); </a:t>
            </a:r>
            <a:r>
              <a:rPr lang="zh-CN" altLang="en-US" sz="1800" b="1" i="0" dirty="0">
                <a:solidFill>
                  <a:srgbClr val="121212"/>
                </a:solidFill>
                <a:effectLst/>
                <a:latin typeface="+mn-ea"/>
              </a:rPr>
              <a:t>将字符串转变为</a:t>
            </a:r>
            <a:r>
              <a:rPr lang="en-US" altLang="zh-CN" sz="1800" b="1" i="0" dirty="0">
                <a:solidFill>
                  <a:srgbClr val="121212"/>
                </a:solidFill>
                <a:effectLst/>
                <a:latin typeface="+mn-ea"/>
              </a:rPr>
              <a:t>byte</a:t>
            </a:r>
            <a:r>
              <a:rPr lang="zh-CN" altLang="en-US" sz="1800" b="1" i="0" dirty="0">
                <a:solidFill>
                  <a:srgbClr val="121212"/>
                </a:solidFill>
                <a:effectLst/>
                <a:latin typeface="+mn-ea"/>
              </a:rPr>
              <a:t>类型的数组</a:t>
            </a:r>
            <a:endParaRPr lang="zh-CN" altLang="en-US" sz="1800" b="0" i="0" dirty="0">
              <a:solidFill>
                <a:srgbClr val="121212"/>
              </a:solidFill>
              <a:effectLst/>
              <a:latin typeface="+mn-ea"/>
            </a:endParaRPr>
          </a:p>
        </p:txBody>
      </p:sp>
    </p:spTree>
    <p:extLst>
      <p:ext uri="{BB962C8B-B14F-4D97-AF65-F5344CB8AC3E}">
        <p14:creationId xmlns:p14="http://schemas.microsoft.com/office/powerpoint/2010/main" val="232446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959109"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String</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id="{58432948-7BA7-4B16-BE13-B192052F596D}"/>
              </a:ext>
            </a:extLst>
          </p:cNvPr>
          <p:cNvSpPr txBox="1"/>
          <p:nvPr/>
        </p:nvSpPr>
        <p:spPr>
          <a:xfrm>
            <a:off x="823322" y="771550"/>
            <a:ext cx="4578578" cy="369332"/>
          </a:xfrm>
          <a:prstGeom prst="rect">
            <a:avLst/>
          </a:prstGeom>
          <a:noFill/>
        </p:spPr>
        <p:txBody>
          <a:bodyPr wrap="square">
            <a:spAutoFit/>
          </a:bodyPr>
          <a:lstStyle/>
          <a:p>
            <a:r>
              <a:rPr lang="en-US" altLang="zh-CN" b="1" i="0" dirty="0">
                <a:solidFill>
                  <a:srgbClr val="121212"/>
                </a:solidFill>
                <a:effectLst/>
                <a:latin typeface="-apple-system"/>
              </a:rPr>
              <a:t>String</a:t>
            </a:r>
            <a:r>
              <a:rPr lang="zh-CN" altLang="en-US" b="1" i="0" dirty="0">
                <a:solidFill>
                  <a:srgbClr val="121212"/>
                </a:solidFill>
                <a:effectLst/>
                <a:latin typeface="-apple-system"/>
              </a:rPr>
              <a:t>、</a:t>
            </a:r>
            <a:r>
              <a:rPr lang="en-US" altLang="zh-CN" b="1" i="0" dirty="0">
                <a:solidFill>
                  <a:srgbClr val="121212"/>
                </a:solidFill>
                <a:effectLst/>
                <a:latin typeface="-apple-system"/>
              </a:rPr>
              <a:t>StringBuffer</a:t>
            </a:r>
            <a:r>
              <a:rPr lang="zh-CN" altLang="en-US" b="1" i="0" dirty="0">
                <a:solidFill>
                  <a:srgbClr val="121212"/>
                </a:solidFill>
                <a:effectLst/>
                <a:latin typeface="-apple-system"/>
              </a:rPr>
              <a:t>、</a:t>
            </a:r>
            <a:r>
              <a:rPr lang="en-US" altLang="zh-CN" b="1" i="0" dirty="0">
                <a:solidFill>
                  <a:srgbClr val="121212"/>
                </a:solidFill>
                <a:effectLst/>
                <a:latin typeface="-apple-system"/>
              </a:rPr>
              <a:t>StringBuilder</a:t>
            </a:r>
            <a:r>
              <a:rPr lang="zh-CN" altLang="en-US" b="1" i="0" dirty="0">
                <a:solidFill>
                  <a:srgbClr val="121212"/>
                </a:solidFill>
                <a:effectLst/>
                <a:latin typeface="-apple-system"/>
              </a:rPr>
              <a:t>的区别</a:t>
            </a:r>
            <a:endParaRPr lang="zh-CN" altLang="en-US" dirty="0"/>
          </a:p>
        </p:txBody>
      </p:sp>
      <p:sp>
        <p:nvSpPr>
          <p:cNvPr id="13" name="文本框 12">
            <a:extLst>
              <a:ext uri="{FF2B5EF4-FFF2-40B4-BE49-F238E27FC236}">
                <a16:creationId xmlns:a16="http://schemas.microsoft.com/office/drawing/2014/main" id="{A3F6A4D7-0DFD-4DFB-A781-210D93D52E26}"/>
              </a:ext>
            </a:extLst>
          </p:cNvPr>
          <p:cNvSpPr txBox="1"/>
          <p:nvPr/>
        </p:nvSpPr>
        <p:spPr>
          <a:xfrm>
            <a:off x="823322" y="1156858"/>
            <a:ext cx="4578578" cy="369332"/>
          </a:xfrm>
          <a:prstGeom prst="rect">
            <a:avLst/>
          </a:prstGeom>
          <a:noFill/>
        </p:spPr>
        <p:txBody>
          <a:bodyPr wrap="square">
            <a:spAutoFit/>
          </a:bodyPr>
          <a:lstStyle/>
          <a:p>
            <a:r>
              <a:rPr lang="zh-CN" altLang="en-US" b="1" i="0" dirty="0">
                <a:solidFill>
                  <a:srgbClr val="333333"/>
                </a:solidFill>
                <a:effectLst/>
                <a:latin typeface="-apple-system"/>
              </a:rPr>
              <a:t>字符修改上的区别（主要）</a:t>
            </a:r>
            <a:endParaRPr lang="zh-CN" altLang="en-US" dirty="0"/>
          </a:p>
        </p:txBody>
      </p:sp>
      <p:sp>
        <p:nvSpPr>
          <p:cNvPr id="15" name="文本框 14">
            <a:extLst>
              <a:ext uri="{FF2B5EF4-FFF2-40B4-BE49-F238E27FC236}">
                <a16:creationId xmlns:a16="http://schemas.microsoft.com/office/drawing/2014/main" id="{6FB0FAD5-4172-49C0-B514-D46FF9E680F5}"/>
              </a:ext>
            </a:extLst>
          </p:cNvPr>
          <p:cNvSpPr txBox="1"/>
          <p:nvPr/>
        </p:nvSpPr>
        <p:spPr>
          <a:xfrm>
            <a:off x="848376" y="1548688"/>
            <a:ext cx="4578578" cy="369332"/>
          </a:xfrm>
          <a:prstGeom prst="rect">
            <a:avLst/>
          </a:prstGeom>
          <a:noFill/>
        </p:spPr>
        <p:txBody>
          <a:bodyPr wrap="square">
            <a:spAutoFit/>
          </a:bodyPr>
          <a:lstStyle/>
          <a:p>
            <a:r>
              <a:rPr lang="en-US" altLang="zh-CN" b="0" i="0" dirty="0">
                <a:solidFill>
                  <a:srgbClr val="4D4D4D"/>
                </a:solidFill>
                <a:effectLst/>
                <a:latin typeface="-apple-system"/>
              </a:rPr>
              <a:t>String</a:t>
            </a:r>
            <a:r>
              <a:rPr lang="zh-CN" altLang="en-US" b="0" i="0" dirty="0">
                <a:solidFill>
                  <a:srgbClr val="4D4D4D"/>
                </a:solidFill>
                <a:effectLst/>
                <a:latin typeface="-apple-system"/>
              </a:rPr>
              <a:t>：不可变字符串</a:t>
            </a:r>
            <a:endParaRPr lang="zh-CN" altLang="en-US" dirty="0"/>
          </a:p>
        </p:txBody>
      </p:sp>
      <p:sp>
        <p:nvSpPr>
          <p:cNvPr id="17" name="文本框 16">
            <a:extLst>
              <a:ext uri="{FF2B5EF4-FFF2-40B4-BE49-F238E27FC236}">
                <a16:creationId xmlns:a16="http://schemas.microsoft.com/office/drawing/2014/main" id="{1C84E932-972D-4D88-9EC8-4D3CF917ABFA}"/>
              </a:ext>
            </a:extLst>
          </p:cNvPr>
          <p:cNvSpPr txBox="1"/>
          <p:nvPr/>
        </p:nvSpPr>
        <p:spPr>
          <a:xfrm>
            <a:off x="823322" y="1882194"/>
            <a:ext cx="6340966" cy="369332"/>
          </a:xfrm>
          <a:prstGeom prst="rect">
            <a:avLst/>
          </a:prstGeom>
          <a:noFill/>
        </p:spPr>
        <p:txBody>
          <a:bodyPr wrap="square">
            <a:spAutoFit/>
          </a:bodyPr>
          <a:lstStyle/>
          <a:p>
            <a:r>
              <a:rPr lang="en-US" altLang="zh-CN" b="0" i="0" dirty="0">
                <a:solidFill>
                  <a:srgbClr val="4D4D4D"/>
                </a:solidFill>
                <a:effectLst/>
                <a:latin typeface="-apple-system"/>
              </a:rPr>
              <a:t>StringBuffer</a:t>
            </a:r>
            <a:r>
              <a:rPr lang="zh-CN" altLang="en-US" b="0" i="0" dirty="0">
                <a:solidFill>
                  <a:srgbClr val="4D4D4D"/>
                </a:solidFill>
                <a:effectLst/>
                <a:latin typeface="-apple-system"/>
              </a:rPr>
              <a:t>：可变字符串、效率低、线程安全</a:t>
            </a:r>
            <a:endParaRPr lang="zh-CN" altLang="en-US" dirty="0"/>
          </a:p>
        </p:txBody>
      </p:sp>
      <p:sp>
        <p:nvSpPr>
          <p:cNvPr id="19" name="文本框 18">
            <a:extLst>
              <a:ext uri="{FF2B5EF4-FFF2-40B4-BE49-F238E27FC236}">
                <a16:creationId xmlns:a16="http://schemas.microsoft.com/office/drawing/2014/main" id="{1E8547CE-7A4F-4333-9EA5-8D664BB705FD}"/>
              </a:ext>
            </a:extLst>
          </p:cNvPr>
          <p:cNvSpPr txBox="1"/>
          <p:nvPr/>
        </p:nvSpPr>
        <p:spPr>
          <a:xfrm>
            <a:off x="787752" y="2274024"/>
            <a:ext cx="6232520" cy="369332"/>
          </a:xfrm>
          <a:prstGeom prst="rect">
            <a:avLst/>
          </a:prstGeom>
          <a:noFill/>
        </p:spPr>
        <p:txBody>
          <a:bodyPr wrap="square">
            <a:spAutoFit/>
          </a:bodyPr>
          <a:lstStyle/>
          <a:p>
            <a:r>
              <a:rPr lang="en-US" altLang="zh-CN" b="0" i="0" dirty="0">
                <a:solidFill>
                  <a:srgbClr val="4D4D4D"/>
                </a:solidFill>
                <a:effectLst/>
                <a:latin typeface="-apple-system"/>
              </a:rPr>
              <a:t>StringBuilder</a:t>
            </a:r>
            <a:r>
              <a:rPr lang="zh-CN" altLang="en-US" b="0" i="0" dirty="0">
                <a:solidFill>
                  <a:srgbClr val="4D4D4D"/>
                </a:solidFill>
                <a:effectLst/>
                <a:latin typeface="-apple-system"/>
              </a:rPr>
              <a:t>：可变字符序列、效率高、线程不安全</a:t>
            </a:r>
            <a:endParaRPr lang="zh-CN" altLang="en-US" dirty="0"/>
          </a:p>
        </p:txBody>
      </p:sp>
    </p:spTree>
    <p:extLst>
      <p:ext uri="{BB962C8B-B14F-4D97-AF65-F5344CB8AC3E}">
        <p14:creationId xmlns:p14="http://schemas.microsoft.com/office/powerpoint/2010/main" val="298127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959109"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String</a:t>
            </a:r>
            <a:endParaRPr lang="zh-CN" altLang="en-US" sz="2000" b="1" dirty="0">
              <a:solidFill>
                <a:schemeClr val="tx1">
                  <a:lumMod val="75000"/>
                  <a:lumOff val="25000"/>
                </a:schemeClr>
              </a:solidFill>
              <a:latin typeface="微软雅黑" pitchFamily="34" charset="-122"/>
              <a:ea typeface="微软雅黑" pitchFamily="34" charset="-122"/>
            </a:endParaRPr>
          </a:p>
        </p:txBody>
      </p:sp>
      <p:graphicFrame>
        <p:nvGraphicFramePr>
          <p:cNvPr id="2" name="表格 1">
            <a:extLst>
              <a:ext uri="{FF2B5EF4-FFF2-40B4-BE49-F238E27FC236}">
                <a16:creationId xmlns:a16="http://schemas.microsoft.com/office/drawing/2014/main" id="{77ED4698-83E6-418F-BB29-7AD6CDCCB19F}"/>
              </a:ext>
            </a:extLst>
          </p:cNvPr>
          <p:cNvGraphicFramePr>
            <a:graphicFrameLocks noGrp="1"/>
          </p:cNvGraphicFramePr>
          <p:nvPr>
            <p:extLst>
              <p:ext uri="{D42A27DB-BD31-4B8C-83A1-F6EECF244321}">
                <p14:modId xmlns:p14="http://schemas.microsoft.com/office/powerpoint/2010/main" val="3558050494"/>
              </p:ext>
            </p:extLst>
          </p:nvPr>
        </p:nvGraphicFramePr>
        <p:xfrm>
          <a:off x="611560" y="1059582"/>
          <a:ext cx="7560840" cy="3413004"/>
        </p:xfrm>
        <a:graphic>
          <a:graphicData uri="http://schemas.openxmlformats.org/drawingml/2006/table">
            <a:tbl>
              <a:tblPr/>
              <a:tblGrid>
                <a:gridCol w="2290889">
                  <a:extLst>
                    <a:ext uri="{9D8B030D-6E8A-4147-A177-3AD203B41FA5}">
                      <a16:colId xmlns:a16="http://schemas.microsoft.com/office/drawing/2014/main" val="3442423179"/>
                    </a:ext>
                  </a:extLst>
                </a:gridCol>
                <a:gridCol w="3069611">
                  <a:extLst>
                    <a:ext uri="{9D8B030D-6E8A-4147-A177-3AD203B41FA5}">
                      <a16:colId xmlns:a16="http://schemas.microsoft.com/office/drawing/2014/main" val="245802592"/>
                    </a:ext>
                  </a:extLst>
                </a:gridCol>
                <a:gridCol w="2200340">
                  <a:extLst>
                    <a:ext uri="{9D8B030D-6E8A-4147-A177-3AD203B41FA5}">
                      <a16:colId xmlns:a16="http://schemas.microsoft.com/office/drawing/2014/main" val="3230576289"/>
                    </a:ext>
                  </a:extLst>
                </a:gridCol>
              </a:tblGrid>
              <a:tr h="255046">
                <a:tc>
                  <a:txBody>
                    <a:bodyPr/>
                    <a:lstStyle/>
                    <a:p>
                      <a:pPr algn="ctr"/>
                      <a:r>
                        <a:rPr lang="en-US" sz="1200" b="0" dirty="0">
                          <a:solidFill>
                            <a:srgbClr val="4F4F4F"/>
                          </a:solidFill>
                          <a:effectLst/>
                        </a:rPr>
                        <a:t>String</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a:r>
                        <a:rPr lang="en-US" sz="1200" b="0">
                          <a:solidFill>
                            <a:srgbClr val="4F4F4F"/>
                          </a:solidFill>
                          <a:effectLst/>
                        </a:rPr>
                        <a:t>StringBuffer</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a:r>
                        <a:rPr lang="en-US" sz="1200" b="0" dirty="0">
                          <a:solidFill>
                            <a:srgbClr val="4F4F4F"/>
                          </a:solidFill>
                          <a:effectLst/>
                        </a:rPr>
                        <a:t>StringBuilder</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61522203"/>
                  </a:ext>
                </a:extLst>
              </a:tr>
              <a:tr h="2197320">
                <a:tc>
                  <a:txBody>
                    <a:bodyPr/>
                    <a:lstStyle/>
                    <a:p>
                      <a:pPr algn="l"/>
                      <a:r>
                        <a:rPr lang="en-US" altLang="zh-CN" sz="1200" b="0" dirty="0">
                          <a:solidFill>
                            <a:srgbClr val="4F4F4F"/>
                          </a:solidFill>
                          <a:effectLst/>
                        </a:rPr>
                        <a:t>String</a:t>
                      </a:r>
                      <a:r>
                        <a:rPr lang="zh-CN" altLang="en-US" sz="1200" b="0" dirty="0">
                          <a:solidFill>
                            <a:srgbClr val="4F4F4F"/>
                          </a:solidFill>
                          <a:effectLst/>
                        </a:rPr>
                        <a:t>的值是不可变的，这就导致每次对</a:t>
                      </a:r>
                      <a:r>
                        <a:rPr lang="en-US" altLang="zh-CN" sz="1200" b="0" dirty="0">
                          <a:solidFill>
                            <a:srgbClr val="4F4F4F"/>
                          </a:solidFill>
                          <a:effectLst/>
                        </a:rPr>
                        <a:t>String</a:t>
                      </a:r>
                      <a:r>
                        <a:rPr lang="zh-CN" altLang="en-US" sz="1200" b="0" dirty="0">
                          <a:solidFill>
                            <a:srgbClr val="4F4F4F"/>
                          </a:solidFill>
                          <a:effectLst/>
                        </a:rPr>
                        <a:t>的操作都会生成新的</a:t>
                      </a:r>
                      <a:r>
                        <a:rPr lang="en-US" altLang="zh-CN" sz="1200" b="0" dirty="0">
                          <a:solidFill>
                            <a:srgbClr val="4F4F4F"/>
                          </a:solidFill>
                          <a:effectLst/>
                        </a:rPr>
                        <a:t>String</a:t>
                      </a:r>
                      <a:r>
                        <a:rPr lang="zh-CN" altLang="en-US" sz="1200" b="0" dirty="0">
                          <a:solidFill>
                            <a:srgbClr val="4F4F4F"/>
                          </a:solidFill>
                          <a:effectLst/>
                        </a:rPr>
                        <a:t>对象，不仅效率低下，而且浪费大量优先的内存空间</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200" b="0">
                          <a:solidFill>
                            <a:srgbClr val="4F4F4F"/>
                          </a:solidFill>
                          <a:effectLst/>
                        </a:rPr>
                        <a:t>StringBuffer</a:t>
                      </a:r>
                      <a:r>
                        <a:rPr lang="zh-CN" altLang="en-US" sz="1200" b="0">
                          <a:solidFill>
                            <a:srgbClr val="4F4F4F"/>
                          </a:solidFill>
                          <a:effectLst/>
                        </a:rPr>
                        <a:t>是可变类，和线程安全的字符串操作类，任何对它指向的字符串的操作都不会产生新的对象。每个</a:t>
                      </a:r>
                      <a:r>
                        <a:rPr lang="en-US" altLang="zh-CN" sz="1200" b="0">
                          <a:solidFill>
                            <a:srgbClr val="4F4F4F"/>
                          </a:solidFill>
                          <a:effectLst/>
                        </a:rPr>
                        <a:t>StringBuffer</a:t>
                      </a:r>
                      <a:r>
                        <a:rPr lang="zh-CN" altLang="en-US" sz="1200" b="0">
                          <a:solidFill>
                            <a:srgbClr val="4F4F4F"/>
                          </a:solidFill>
                          <a:effectLst/>
                        </a:rPr>
                        <a:t>对象都有一定的缓冲区容量，当字符串大小没有超过容量时，不会分配新的容量，当字符串大小超过容量时，会自动增加容量</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200" b="0">
                          <a:solidFill>
                            <a:srgbClr val="4F4F4F"/>
                          </a:solidFill>
                          <a:effectLst/>
                        </a:rPr>
                        <a:t>可变类，速度更快</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61900549"/>
                  </a:ext>
                </a:extLst>
              </a:tr>
              <a:tr h="255046">
                <a:tc>
                  <a:txBody>
                    <a:bodyPr/>
                    <a:lstStyle/>
                    <a:p>
                      <a:pPr algn="l"/>
                      <a:r>
                        <a:rPr lang="zh-CN" altLang="en-US" sz="1200" b="0" dirty="0">
                          <a:solidFill>
                            <a:srgbClr val="4F4F4F"/>
                          </a:solidFill>
                          <a:effectLst/>
                        </a:rPr>
                        <a:t>不可变</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200" b="0">
                          <a:solidFill>
                            <a:srgbClr val="4F4F4F"/>
                          </a:solidFill>
                          <a:effectLst/>
                        </a:rPr>
                        <a:t>可变</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200" b="0">
                          <a:solidFill>
                            <a:srgbClr val="4F4F4F"/>
                          </a:solidFill>
                          <a:effectLst/>
                        </a:rPr>
                        <a:t>可变</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40362277"/>
                  </a:ext>
                </a:extLst>
              </a:tr>
              <a:tr h="255046">
                <a:tc>
                  <a:txBody>
                    <a:bodyPr/>
                    <a:lstStyle/>
                    <a:p>
                      <a:pPr algn="l"/>
                      <a:r>
                        <a:rPr lang="zh-CN" altLang="en-US" sz="1200" b="0">
                          <a:solidFill>
                            <a:srgbClr val="4F4F4F"/>
                          </a:solidFill>
                          <a:effectLst/>
                        </a:rPr>
                        <a:t> </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200" b="0">
                          <a:solidFill>
                            <a:srgbClr val="4F4F4F"/>
                          </a:solidFill>
                          <a:effectLst/>
                        </a:rPr>
                        <a:t>线程安全</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200" b="0">
                          <a:solidFill>
                            <a:srgbClr val="4F4F4F"/>
                          </a:solidFill>
                          <a:effectLst/>
                        </a:rPr>
                        <a:t>线程不安全</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845456493"/>
                  </a:ext>
                </a:extLst>
              </a:tr>
              <a:tr h="431616">
                <a:tc>
                  <a:txBody>
                    <a:bodyPr/>
                    <a:lstStyle/>
                    <a:p>
                      <a:pPr algn="l"/>
                      <a:r>
                        <a:rPr lang="zh-CN" altLang="en-US" sz="1200" b="0">
                          <a:solidFill>
                            <a:srgbClr val="4F4F4F"/>
                          </a:solidFill>
                          <a:effectLst/>
                        </a:rPr>
                        <a:t> </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200" b="0">
                          <a:solidFill>
                            <a:srgbClr val="4F4F4F"/>
                          </a:solidFill>
                          <a:effectLst/>
                        </a:rPr>
                        <a:t>多线程操作字符串</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200" b="0" dirty="0">
                          <a:solidFill>
                            <a:srgbClr val="4F4F4F"/>
                          </a:solidFill>
                          <a:effectLst/>
                        </a:rPr>
                        <a:t>单线程操作字符串</a:t>
                      </a:r>
                    </a:p>
                  </a:txBody>
                  <a:tcPr marL="39238" marR="39238" marT="39238" marB="3923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92221390"/>
                  </a:ext>
                </a:extLst>
              </a:tr>
            </a:tbl>
          </a:graphicData>
        </a:graphic>
      </p:graphicFrame>
    </p:spTree>
    <p:extLst>
      <p:ext uri="{BB962C8B-B14F-4D97-AF65-F5344CB8AC3E}">
        <p14:creationId xmlns:p14="http://schemas.microsoft.com/office/powerpoint/2010/main" val="608026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959109"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String</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7FFE8B6E-8FC2-45D2-89D1-273F8E271849}"/>
              </a:ext>
            </a:extLst>
          </p:cNvPr>
          <p:cNvSpPr txBox="1"/>
          <p:nvPr/>
        </p:nvSpPr>
        <p:spPr>
          <a:xfrm>
            <a:off x="823322" y="1274398"/>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333333"/>
                </a:solidFill>
                <a:effectLst/>
                <a:latin typeface="-apple-system"/>
              </a:rPr>
              <a:t>如果要操作少量的数据用 </a:t>
            </a:r>
            <a:r>
              <a:rPr lang="en-US" altLang="zh-CN" b="0" i="0" dirty="0">
                <a:solidFill>
                  <a:srgbClr val="333333"/>
                </a:solidFill>
                <a:effectLst/>
                <a:latin typeface="-apple-system"/>
              </a:rPr>
              <a:t>String</a:t>
            </a:r>
            <a:endParaRPr lang="zh-CN" altLang="en-US" dirty="0"/>
          </a:p>
        </p:txBody>
      </p:sp>
      <p:sp>
        <p:nvSpPr>
          <p:cNvPr id="7" name="文本框 6">
            <a:extLst>
              <a:ext uri="{FF2B5EF4-FFF2-40B4-BE49-F238E27FC236}">
                <a16:creationId xmlns:a16="http://schemas.microsoft.com/office/drawing/2014/main" id="{C2E3663A-EFD0-42C1-B84E-65A295F126DE}"/>
              </a:ext>
            </a:extLst>
          </p:cNvPr>
          <p:cNvSpPr txBox="1"/>
          <p:nvPr/>
        </p:nvSpPr>
        <p:spPr>
          <a:xfrm>
            <a:off x="823322" y="1774412"/>
            <a:ext cx="6701006"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333333"/>
                </a:solidFill>
                <a:effectLst/>
                <a:latin typeface="-apple-system"/>
              </a:rPr>
              <a:t>多线程操作字符串缓冲区下操作大量数据 </a:t>
            </a:r>
            <a:r>
              <a:rPr lang="en-US" altLang="zh-CN" b="0" i="0" dirty="0">
                <a:solidFill>
                  <a:srgbClr val="333333"/>
                </a:solidFill>
                <a:effectLst/>
                <a:latin typeface="-apple-system"/>
              </a:rPr>
              <a:t>StringBuffer</a:t>
            </a:r>
            <a:endParaRPr lang="zh-CN" altLang="en-US" dirty="0"/>
          </a:p>
        </p:txBody>
      </p:sp>
      <p:sp>
        <p:nvSpPr>
          <p:cNvPr id="9" name="文本框 8">
            <a:extLst>
              <a:ext uri="{FF2B5EF4-FFF2-40B4-BE49-F238E27FC236}">
                <a16:creationId xmlns:a16="http://schemas.microsoft.com/office/drawing/2014/main" id="{B10D1249-B9CF-4868-B997-E297811EF524}"/>
              </a:ext>
            </a:extLst>
          </p:cNvPr>
          <p:cNvSpPr txBox="1"/>
          <p:nvPr/>
        </p:nvSpPr>
        <p:spPr>
          <a:xfrm>
            <a:off x="823322" y="2274426"/>
            <a:ext cx="7781126"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4D4D4D"/>
                </a:solidFill>
                <a:effectLst/>
                <a:latin typeface="-apple-system"/>
              </a:rPr>
              <a:t>单线程操作字符串缓冲区下操作大量数据 </a:t>
            </a:r>
            <a:r>
              <a:rPr lang="en-US" altLang="zh-CN" b="0" i="0" dirty="0">
                <a:solidFill>
                  <a:srgbClr val="4D4D4D"/>
                </a:solidFill>
                <a:effectLst/>
                <a:latin typeface="-apple-system"/>
              </a:rPr>
              <a:t>StringBuilder</a:t>
            </a:r>
            <a:r>
              <a:rPr lang="zh-CN" altLang="en-US" b="0" i="0" dirty="0">
                <a:solidFill>
                  <a:srgbClr val="4D4D4D"/>
                </a:solidFill>
                <a:effectLst/>
                <a:latin typeface="-apple-system"/>
              </a:rPr>
              <a:t>（推荐使用）</a:t>
            </a:r>
            <a:endParaRPr lang="zh-CN" altLang="en-US" dirty="0"/>
          </a:p>
        </p:txBody>
      </p:sp>
      <p:sp>
        <p:nvSpPr>
          <p:cNvPr id="8" name="文本框 7">
            <a:extLst>
              <a:ext uri="{FF2B5EF4-FFF2-40B4-BE49-F238E27FC236}">
                <a16:creationId xmlns:a16="http://schemas.microsoft.com/office/drawing/2014/main" id="{D3B57AEE-950F-4107-B642-844BFFBD217A}"/>
              </a:ext>
            </a:extLst>
          </p:cNvPr>
          <p:cNvSpPr txBox="1"/>
          <p:nvPr/>
        </p:nvSpPr>
        <p:spPr>
          <a:xfrm>
            <a:off x="899592" y="744234"/>
            <a:ext cx="2016224" cy="369332"/>
          </a:xfrm>
          <a:prstGeom prst="rect">
            <a:avLst/>
          </a:prstGeom>
          <a:noFill/>
        </p:spPr>
        <p:txBody>
          <a:bodyPr wrap="square" rtlCol="0">
            <a:spAutoFit/>
          </a:bodyPr>
          <a:lstStyle/>
          <a:p>
            <a:r>
              <a:rPr lang="zh-CN" altLang="en-US" dirty="0"/>
              <a:t>使用场景</a:t>
            </a:r>
          </a:p>
        </p:txBody>
      </p:sp>
    </p:spTree>
    <p:extLst>
      <p:ext uri="{BB962C8B-B14F-4D97-AF65-F5344CB8AC3E}">
        <p14:creationId xmlns:p14="http://schemas.microsoft.com/office/powerpoint/2010/main" val="214320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603543" cy="584775"/>
          </a:xfrm>
          <a:prstGeom prst="rect">
            <a:avLst/>
          </a:prstGeom>
          <a:noFill/>
        </p:spPr>
        <p:txBody>
          <a:bodyPr wrap="square" rtlCol="0">
            <a:spAutoFit/>
          </a:bodyPr>
          <a:lstStyle/>
          <a:p>
            <a:pPr defTabSz="685800"/>
            <a:r>
              <a:rPr lang="zh-CN" altLang="en-US" sz="3200" b="1" dirty="0">
                <a:solidFill>
                  <a:prstClr val="white"/>
                </a:solidFill>
                <a:latin typeface="微软雅黑" panose="020B0503020204020204" pitchFamily="34" charset="-122"/>
                <a:ea typeface="微软雅黑" panose="020B0503020204020204" pitchFamily="34" charset="-122"/>
              </a:rPr>
              <a:t>时间日期类</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47199"/>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03</a:t>
              </a:r>
            </a:p>
          </p:txBody>
        </p:sp>
      </p:grpSp>
    </p:spTree>
    <p:extLst>
      <p:ext uri="{BB962C8B-B14F-4D97-AF65-F5344CB8AC3E}">
        <p14:creationId xmlns:p14="http://schemas.microsoft.com/office/powerpoint/2010/main" val="384207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789447"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Date</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10" name="文本框 9">
            <a:extLst>
              <a:ext uri="{FF2B5EF4-FFF2-40B4-BE49-F238E27FC236}">
                <a16:creationId xmlns:a16="http://schemas.microsoft.com/office/drawing/2014/main" id="{690F828F-8603-4151-8A07-CDA4618B8A33}"/>
              </a:ext>
            </a:extLst>
          </p:cNvPr>
          <p:cNvSpPr txBox="1"/>
          <p:nvPr/>
        </p:nvSpPr>
        <p:spPr>
          <a:xfrm>
            <a:off x="823322" y="1203598"/>
            <a:ext cx="7781126" cy="2585323"/>
          </a:xfrm>
          <a:prstGeom prst="rect">
            <a:avLst/>
          </a:prstGeom>
          <a:noFill/>
        </p:spPr>
        <p:txBody>
          <a:bodyPr wrap="square">
            <a:spAutoFit/>
          </a:bodyPr>
          <a:lstStyle/>
          <a:p>
            <a:r>
              <a:rPr lang="zh-CN" altLang="en-US" dirty="0"/>
              <a:t>import java.util.Date;</a:t>
            </a:r>
          </a:p>
          <a:p>
            <a:r>
              <a:rPr lang="zh-CN" altLang="en-US" dirty="0"/>
              <a:t>public class Demo{</a:t>
            </a:r>
          </a:p>
          <a:p>
            <a:r>
              <a:rPr lang="zh-CN" altLang="en-US" dirty="0"/>
              <a:t>  public static void main(String</a:t>
            </a:r>
            <a:r>
              <a:rPr lang="en-US" altLang="zh-CN" dirty="0"/>
              <a:t>[]</a:t>
            </a:r>
            <a:r>
              <a:rPr lang="zh-CN" altLang="en-US" dirty="0"/>
              <a:t> args){</a:t>
            </a:r>
          </a:p>
          <a:p>
            <a:r>
              <a:rPr lang="zh-CN" altLang="en-US" dirty="0"/>
              <a:t>    Date da=new Date(); //创建时间对象</a:t>
            </a:r>
          </a:p>
          <a:p>
            <a:r>
              <a:rPr lang="zh-CN" altLang="en-US" dirty="0"/>
              <a:t>    System.out.println(da); //显示时间和日期</a:t>
            </a:r>
          </a:p>
          <a:p>
            <a:r>
              <a:rPr lang="zh-CN" altLang="en-US" dirty="0"/>
              <a:t>    long msec=da.getTime();</a:t>
            </a:r>
          </a:p>
          <a:p>
            <a:r>
              <a:rPr lang="zh-CN" altLang="en-US" dirty="0"/>
              <a:t>    System.out.println("从1970年1月1日0时到现在共有：" + msec + "毫秒");</a:t>
            </a:r>
          </a:p>
          <a:p>
            <a:r>
              <a:rPr lang="zh-CN" altLang="en-US" dirty="0"/>
              <a:t>  }</a:t>
            </a:r>
          </a:p>
          <a:p>
            <a:r>
              <a:rPr lang="zh-CN" altLang="en-US" dirty="0"/>
              <a:t>}</a:t>
            </a:r>
          </a:p>
        </p:txBody>
      </p:sp>
    </p:spTree>
    <p:extLst>
      <p:ext uri="{BB962C8B-B14F-4D97-AF65-F5344CB8AC3E}">
        <p14:creationId xmlns:p14="http://schemas.microsoft.com/office/powerpoint/2010/main" val="206716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4"/>
          <p:cNvSpPr txBox="1">
            <a:spLocks/>
          </p:cNvSpPr>
          <p:nvPr/>
        </p:nvSpPr>
        <p:spPr>
          <a:xfrm>
            <a:off x="611561" y="346774"/>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00">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目录</a:t>
            </a:r>
            <a:r>
              <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1400" b="1" dirty="0">
                <a:solidFill>
                  <a:prstClr val="black">
                    <a:lumMod val="65000"/>
                    <a:lumOff val="35000"/>
                  </a:prstClr>
                </a:solidFill>
                <a:latin typeface="微软雅黑" panose="020B0503020204020204" pitchFamily="34" charset="-122"/>
                <a:ea typeface="微软雅黑" panose="020B0503020204020204" pitchFamily="34" charset="-122"/>
              </a:rPr>
              <a:t>Contents</a:t>
            </a:r>
            <a:endParaRPr lang="en-GB" sz="14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738573" y="843558"/>
            <a:ext cx="764985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16">
            <a:extLst>
              <a:ext uri="{FF2B5EF4-FFF2-40B4-BE49-F238E27FC236}">
                <a16:creationId xmlns:a16="http://schemas.microsoft.com/office/drawing/2014/main" id="{8574A696-BACD-4F74-9651-4652F2739B2B}"/>
              </a:ext>
            </a:extLst>
          </p:cNvPr>
          <p:cNvSpPr txBox="1">
            <a:spLocks noChangeArrowheads="1"/>
          </p:cNvSpPr>
          <p:nvPr/>
        </p:nvSpPr>
        <p:spPr bwMode="auto">
          <a:xfrm>
            <a:off x="3215377" y="1448657"/>
            <a:ext cx="1355247"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gn="ctr" defTabSz="685800"/>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Object</a:t>
            </a: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Text Box 38">
            <a:extLst>
              <a:ext uri="{FF2B5EF4-FFF2-40B4-BE49-F238E27FC236}">
                <a16:creationId xmlns:a16="http://schemas.microsoft.com/office/drawing/2014/main" id="{CA05C409-EB0E-4A63-9CF3-742D77396E77}"/>
              </a:ext>
            </a:extLst>
          </p:cNvPr>
          <p:cNvSpPr txBox="1">
            <a:spLocks noChangeArrowheads="1"/>
          </p:cNvSpPr>
          <p:nvPr/>
        </p:nvSpPr>
        <p:spPr bwMode="auto">
          <a:xfrm>
            <a:off x="3292252" y="2700860"/>
            <a:ext cx="1201496"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String</a:t>
            </a: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5" name="Text Box 40">
            <a:extLst>
              <a:ext uri="{FF2B5EF4-FFF2-40B4-BE49-F238E27FC236}">
                <a16:creationId xmlns:a16="http://schemas.microsoft.com/office/drawing/2014/main" id="{DB049A71-1205-4175-A3C8-93757D60A22E}"/>
              </a:ext>
            </a:extLst>
          </p:cNvPr>
          <p:cNvSpPr txBox="1">
            <a:spLocks noChangeArrowheads="1"/>
          </p:cNvSpPr>
          <p:nvPr/>
        </p:nvSpPr>
        <p:spPr bwMode="auto">
          <a:xfrm>
            <a:off x="3215377" y="3980716"/>
            <a:ext cx="1788671"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时间日期类</a:t>
            </a:r>
          </a:p>
        </p:txBody>
      </p:sp>
      <p:grpSp>
        <p:nvGrpSpPr>
          <p:cNvPr id="18" name="组合 17">
            <a:extLst>
              <a:ext uri="{FF2B5EF4-FFF2-40B4-BE49-F238E27FC236}">
                <a16:creationId xmlns:a16="http://schemas.microsoft.com/office/drawing/2014/main" id="{4976D957-E136-4671-87A8-390D89BF99A7}"/>
              </a:ext>
            </a:extLst>
          </p:cNvPr>
          <p:cNvGrpSpPr/>
          <p:nvPr/>
        </p:nvGrpSpPr>
        <p:grpSpPr>
          <a:xfrm>
            <a:off x="1941652" y="2355726"/>
            <a:ext cx="1036261" cy="1036518"/>
            <a:chOff x="2501743" y="1635646"/>
            <a:chExt cx="1036261" cy="1036518"/>
          </a:xfrm>
        </p:grpSpPr>
        <p:sp>
          <p:nvSpPr>
            <p:cNvPr id="19" name="Oval 53">
              <a:extLst>
                <a:ext uri="{FF2B5EF4-FFF2-40B4-BE49-F238E27FC236}">
                  <a16:creationId xmlns:a16="http://schemas.microsoft.com/office/drawing/2014/main" id="{0F8A97BD-FC4A-4A2F-9D07-54F0096BD83C}"/>
                </a:ext>
              </a:extLst>
            </p:cNvPr>
            <p:cNvSpPr>
              <a:spLocks noChangeArrowheads="1"/>
            </p:cNvSpPr>
            <p:nvPr/>
          </p:nvSpPr>
          <p:spPr bwMode="auto">
            <a:xfrm>
              <a:off x="2501743" y="1635646"/>
              <a:ext cx="1036261" cy="1036518"/>
            </a:xfrm>
            <a:prstGeom prst="ellipse">
              <a:avLst/>
            </a:prstGeom>
            <a:solidFill>
              <a:schemeClr val="accent2"/>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0" name="Text Box 59">
              <a:extLst>
                <a:ext uri="{FF2B5EF4-FFF2-40B4-BE49-F238E27FC236}">
                  <a16:creationId xmlns:a16="http://schemas.microsoft.com/office/drawing/2014/main" id="{40389981-9820-43BC-9F69-8D62B14539D3}"/>
                </a:ext>
              </a:extLst>
            </p:cNvPr>
            <p:cNvSpPr txBox="1">
              <a:spLocks noChangeArrowheads="1"/>
            </p:cNvSpPr>
            <p:nvPr/>
          </p:nvSpPr>
          <p:spPr bwMode="auto">
            <a:xfrm>
              <a:off x="2639226" y="1835816"/>
              <a:ext cx="782803" cy="6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02</a:t>
              </a:r>
            </a:p>
          </p:txBody>
        </p:sp>
      </p:grpSp>
      <p:grpSp>
        <p:nvGrpSpPr>
          <p:cNvPr id="21" name="组合 20">
            <a:extLst>
              <a:ext uri="{FF2B5EF4-FFF2-40B4-BE49-F238E27FC236}">
                <a16:creationId xmlns:a16="http://schemas.microsoft.com/office/drawing/2014/main" id="{0513C995-0CBC-48FD-8AEC-A71F11164057}"/>
              </a:ext>
            </a:extLst>
          </p:cNvPr>
          <p:cNvGrpSpPr/>
          <p:nvPr/>
        </p:nvGrpSpPr>
        <p:grpSpPr>
          <a:xfrm>
            <a:off x="1919864" y="3635582"/>
            <a:ext cx="1036261" cy="1036518"/>
            <a:chOff x="4170801" y="2938997"/>
            <a:chExt cx="1036261" cy="1036518"/>
          </a:xfrm>
        </p:grpSpPr>
        <p:sp>
          <p:nvSpPr>
            <p:cNvPr id="24" name="Oval 53">
              <a:extLst>
                <a:ext uri="{FF2B5EF4-FFF2-40B4-BE49-F238E27FC236}">
                  <a16:creationId xmlns:a16="http://schemas.microsoft.com/office/drawing/2014/main" id="{52F10D7C-29D6-4793-83A9-95DC08D6885B}"/>
                </a:ext>
              </a:extLst>
            </p:cNvPr>
            <p:cNvSpPr>
              <a:spLocks noChangeArrowheads="1"/>
            </p:cNvSpPr>
            <p:nvPr/>
          </p:nvSpPr>
          <p:spPr bwMode="auto">
            <a:xfrm>
              <a:off x="4170801" y="2938997"/>
              <a:ext cx="1036261" cy="1036518"/>
            </a:xfrm>
            <a:prstGeom prst="ellipse">
              <a:avLst/>
            </a:prstGeom>
            <a:solidFill>
              <a:schemeClr val="accent3"/>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5" name="Text Box 60">
              <a:extLst>
                <a:ext uri="{FF2B5EF4-FFF2-40B4-BE49-F238E27FC236}">
                  <a16:creationId xmlns:a16="http://schemas.microsoft.com/office/drawing/2014/main" id="{B9634E8D-DDD5-437E-8112-6AC66760867A}"/>
                </a:ext>
              </a:extLst>
            </p:cNvPr>
            <p:cNvSpPr txBox="1">
              <a:spLocks noChangeArrowheads="1"/>
            </p:cNvSpPr>
            <p:nvPr/>
          </p:nvSpPr>
          <p:spPr bwMode="auto">
            <a:xfrm>
              <a:off x="4292373" y="3105837"/>
              <a:ext cx="782803" cy="6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03</a:t>
              </a:r>
            </a:p>
          </p:txBody>
        </p:sp>
      </p:grpSp>
      <p:grpSp>
        <p:nvGrpSpPr>
          <p:cNvPr id="34" name="组合 33">
            <a:extLst>
              <a:ext uri="{FF2B5EF4-FFF2-40B4-BE49-F238E27FC236}">
                <a16:creationId xmlns:a16="http://schemas.microsoft.com/office/drawing/2014/main" id="{FEEF86B5-E5C3-45C8-9E0C-8C77DDBB5B88}"/>
              </a:ext>
            </a:extLst>
          </p:cNvPr>
          <p:cNvGrpSpPr/>
          <p:nvPr/>
        </p:nvGrpSpPr>
        <p:grpSpPr>
          <a:xfrm>
            <a:off x="1941652" y="1117388"/>
            <a:ext cx="1036261" cy="1036518"/>
            <a:chOff x="1041891" y="2887277"/>
            <a:chExt cx="1036261" cy="1036518"/>
          </a:xfrm>
        </p:grpSpPr>
        <p:sp>
          <p:nvSpPr>
            <p:cNvPr id="35" name="Oval 53">
              <a:extLst>
                <a:ext uri="{FF2B5EF4-FFF2-40B4-BE49-F238E27FC236}">
                  <a16:creationId xmlns:a16="http://schemas.microsoft.com/office/drawing/2014/main" id="{AF5FD013-3778-4AB3-B81F-70E58F2B2B90}"/>
                </a:ext>
              </a:extLst>
            </p:cNvPr>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6" name="Text Box 58">
              <a:extLst>
                <a:ext uri="{FF2B5EF4-FFF2-40B4-BE49-F238E27FC236}">
                  <a16:creationId xmlns:a16="http://schemas.microsoft.com/office/drawing/2014/main" id="{181EE326-103C-4E93-8FEC-AA4B939EB3BC}"/>
                </a:ext>
              </a:extLst>
            </p:cNvPr>
            <p:cNvSpPr txBox="1">
              <a:spLocks noChangeArrowheads="1"/>
            </p:cNvSpPr>
            <p:nvPr/>
          </p:nvSpPr>
          <p:spPr bwMode="auto">
            <a:xfrm>
              <a:off x="1177282" y="3105837"/>
              <a:ext cx="782803" cy="6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01</a:t>
              </a:r>
            </a:p>
          </p:txBody>
        </p:sp>
      </p:grpSp>
    </p:spTree>
    <p:extLst>
      <p:ext uri="{BB962C8B-B14F-4D97-AF65-F5344CB8AC3E}">
        <p14:creationId xmlns:p14="http://schemas.microsoft.com/office/powerpoint/2010/main" val="31992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dissolve">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789447"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Date</a:t>
            </a:r>
            <a:endParaRPr lang="zh-CN" altLang="en-US" sz="2000" b="1" dirty="0">
              <a:solidFill>
                <a:schemeClr val="tx1">
                  <a:lumMod val="75000"/>
                  <a:lumOff val="25000"/>
                </a:schemeClr>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029FE1C5-1D23-4D35-B660-A3409F2B5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301" y="699542"/>
            <a:ext cx="6624736" cy="4062932"/>
          </a:xfrm>
          <a:prstGeom prst="rect">
            <a:avLst/>
          </a:prstGeom>
        </p:spPr>
      </p:pic>
    </p:spTree>
    <p:extLst>
      <p:ext uri="{BB962C8B-B14F-4D97-AF65-F5344CB8AC3E}">
        <p14:creationId xmlns:p14="http://schemas.microsoft.com/office/powerpoint/2010/main" val="1043604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789447"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Date</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DB2C1FC7-BE8D-48DB-AF3E-7F002BF5CB6C}"/>
              </a:ext>
            </a:extLst>
          </p:cNvPr>
          <p:cNvSpPr txBox="1"/>
          <p:nvPr/>
        </p:nvSpPr>
        <p:spPr>
          <a:xfrm>
            <a:off x="823322" y="771550"/>
            <a:ext cx="4578578" cy="369332"/>
          </a:xfrm>
          <a:prstGeom prst="rect">
            <a:avLst/>
          </a:prstGeom>
          <a:noFill/>
        </p:spPr>
        <p:txBody>
          <a:bodyPr wrap="square">
            <a:spAutoFit/>
          </a:bodyPr>
          <a:lstStyle/>
          <a:p>
            <a:r>
              <a:rPr lang="zh-CN" altLang="en-US" b="0" i="0" dirty="0">
                <a:solidFill>
                  <a:srgbClr val="222222"/>
                </a:solidFill>
                <a:effectLst/>
                <a:latin typeface="tahoma" panose="020B0604030504040204" pitchFamily="34" charset="0"/>
              </a:rPr>
              <a:t>用不同的格式输出时间</a:t>
            </a:r>
            <a:endParaRPr lang="zh-CN" altLang="en-US" dirty="0"/>
          </a:p>
        </p:txBody>
      </p:sp>
      <p:sp>
        <p:nvSpPr>
          <p:cNvPr id="7" name="文本框 6">
            <a:extLst>
              <a:ext uri="{FF2B5EF4-FFF2-40B4-BE49-F238E27FC236}">
                <a16:creationId xmlns:a16="http://schemas.microsoft.com/office/drawing/2014/main" id="{347B7D60-3ABA-4A4A-8664-2EADAEB907AD}"/>
              </a:ext>
            </a:extLst>
          </p:cNvPr>
          <p:cNvSpPr txBox="1"/>
          <p:nvPr/>
        </p:nvSpPr>
        <p:spPr>
          <a:xfrm>
            <a:off x="611560" y="1113289"/>
            <a:ext cx="8712967" cy="3693319"/>
          </a:xfrm>
          <a:prstGeom prst="rect">
            <a:avLst/>
          </a:prstGeom>
          <a:noFill/>
        </p:spPr>
        <p:txBody>
          <a:bodyPr wrap="square">
            <a:spAutoFit/>
          </a:bodyPr>
          <a:lstStyle/>
          <a:p>
            <a:r>
              <a:rPr lang="zh-CN" altLang="en-US" dirty="0"/>
              <a:t>import java.util.Date;</a:t>
            </a:r>
          </a:p>
          <a:p>
            <a:r>
              <a:rPr lang="zh-CN" altLang="en-US" dirty="0"/>
              <a:t>import java.text.SimpleDateFormat;</a:t>
            </a:r>
          </a:p>
          <a:p>
            <a:r>
              <a:rPr lang="zh-CN" altLang="en-US" dirty="0"/>
              <a:t>public class Demo{</a:t>
            </a:r>
          </a:p>
          <a:p>
            <a:r>
              <a:rPr lang="zh-CN" altLang="en-US" dirty="0"/>
              <a:t>  public static void main(String args[]){</a:t>
            </a:r>
          </a:p>
          <a:p>
            <a:r>
              <a:rPr lang="zh-CN" altLang="en-US" dirty="0"/>
              <a:t>    Date da=new Date();</a:t>
            </a:r>
          </a:p>
          <a:p>
            <a:r>
              <a:rPr lang="zh-CN" altLang="en-US" dirty="0"/>
              <a:t>    System.out.println(da);</a:t>
            </a:r>
          </a:p>
          <a:p>
            <a:r>
              <a:rPr lang="zh-CN" altLang="en-US" dirty="0"/>
              <a:t>    SimpleDateFormat ma1=new SimpleDateFormat("yyyy 年 MM 月 dd 日 E 北京时间");</a:t>
            </a:r>
          </a:p>
          <a:p>
            <a:r>
              <a:rPr lang="zh-CN" altLang="en-US" dirty="0"/>
              <a:t>    System.out.println(ma1.format(da));</a:t>
            </a:r>
          </a:p>
          <a:p>
            <a:r>
              <a:rPr lang="zh-CN" altLang="en-US" dirty="0"/>
              <a:t>    SimpleDateFormat ma2=new SimpleDateFormat("北京时间：yyyy 年 MM 月 dd 日 HH 时 mm 分 ss 秒");</a:t>
            </a:r>
          </a:p>
          <a:p>
            <a:r>
              <a:rPr lang="zh-CN" altLang="en-US" dirty="0"/>
              <a:t>    System.out.println(ma2.format(-1000));</a:t>
            </a:r>
          </a:p>
          <a:p>
            <a:r>
              <a:rPr lang="zh-CN" altLang="en-US" dirty="0"/>
              <a:t>  }</a:t>
            </a:r>
          </a:p>
          <a:p>
            <a:r>
              <a:rPr lang="zh-CN" altLang="en-US" dirty="0"/>
              <a:t>}</a:t>
            </a:r>
          </a:p>
        </p:txBody>
      </p:sp>
    </p:spTree>
    <p:extLst>
      <p:ext uri="{BB962C8B-B14F-4D97-AF65-F5344CB8AC3E}">
        <p14:creationId xmlns:p14="http://schemas.microsoft.com/office/powerpoint/2010/main" val="3459301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322798"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Calendar</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id="{43D67A6F-E43A-41B2-9EB4-BD95726D77CB}"/>
              </a:ext>
            </a:extLst>
          </p:cNvPr>
          <p:cNvSpPr txBox="1"/>
          <p:nvPr/>
        </p:nvSpPr>
        <p:spPr>
          <a:xfrm>
            <a:off x="796102" y="771550"/>
            <a:ext cx="7952361" cy="1291379"/>
          </a:xfrm>
          <a:prstGeom prst="rect">
            <a:avLst/>
          </a:prstGeom>
          <a:noFill/>
        </p:spPr>
        <p:txBody>
          <a:bodyPr wrap="square">
            <a:spAutoFit/>
          </a:bodyPr>
          <a:lstStyle/>
          <a:p>
            <a:pPr>
              <a:lnSpc>
                <a:spcPct val="150000"/>
              </a:lnSpc>
            </a:pPr>
            <a:r>
              <a:rPr lang="zh-CN" altLang="en-US" b="0" i="0" dirty="0">
                <a:solidFill>
                  <a:srgbClr val="222222"/>
                </a:solidFill>
                <a:effectLst/>
                <a:latin typeface="tahoma" panose="020B0604030504040204" pitchFamily="34" charset="0"/>
              </a:rPr>
              <a:t>       抽象类 </a:t>
            </a:r>
            <a:r>
              <a:rPr lang="en-US" altLang="zh-CN" b="0" i="0" dirty="0">
                <a:solidFill>
                  <a:srgbClr val="222222"/>
                </a:solidFill>
                <a:effectLst/>
                <a:latin typeface="tahoma" panose="020B0604030504040204" pitchFamily="34" charset="0"/>
              </a:rPr>
              <a:t>Calendar </a:t>
            </a:r>
            <a:r>
              <a:rPr lang="zh-CN" altLang="en-US" b="0" i="0" dirty="0">
                <a:solidFill>
                  <a:srgbClr val="222222"/>
                </a:solidFill>
                <a:effectLst/>
                <a:latin typeface="tahoma" panose="020B0604030504040204" pitchFamily="34" charset="0"/>
              </a:rPr>
              <a:t>提供了一组方法，允许把以毫秒为单位的时间转换成一些有用的时间组成部分。</a:t>
            </a:r>
            <a:r>
              <a:rPr lang="en-US" altLang="zh-CN" b="0" i="0" dirty="0">
                <a:solidFill>
                  <a:srgbClr val="222222"/>
                </a:solidFill>
                <a:effectLst/>
                <a:latin typeface="tahoma" panose="020B0604030504040204" pitchFamily="34" charset="0"/>
              </a:rPr>
              <a:t>Calendar </a:t>
            </a:r>
            <a:r>
              <a:rPr lang="zh-CN" altLang="en-US" b="0" i="0" dirty="0">
                <a:solidFill>
                  <a:srgbClr val="222222"/>
                </a:solidFill>
                <a:effectLst/>
                <a:latin typeface="tahoma" panose="020B0604030504040204" pitchFamily="34" charset="0"/>
              </a:rPr>
              <a:t>不能直接创建对象，但可以使用静态方法 </a:t>
            </a:r>
            <a:r>
              <a:rPr lang="en-US" altLang="zh-CN" b="0" i="0" dirty="0" err="1">
                <a:solidFill>
                  <a:srgbClr val="222222"/>
                </a:solidFill>
                <a:effectLst/>
                <a:latin typeface="tahoma" panose="020B0604030504040204" pitchFamily="34" charset="0"/>
              </a:rPr>
              <a:t>getInstance</a:t>
            </a:r>
            <a:r>
              <a:rPr lang="en-US" altLang="zh-CN" b="0" i="0" dirty="0">
                <a:solidFill>
                  <a:srgbClr val="222222"/>
                </a:solidFill>
                <a:effectLst/>
                <a:latin typeface="tahoma" panose="020B0604030504040204" pitchFamily="34" charset="0"/>
              </a:rPr>
              <a:t>() </a:t>
            </a:r>
            <a:r>
              <a:rPr lang="zh-CN" altLang="en-US" b="0" i="0" dirty="0">
                <a:solidFill>
                  <a:srgbClr val="222222"/>
                </a:solidFill>
                <a:effectLst/>
                <a:latin typeface="tahoma" panose="020B0604030504040204" pitchFamily="34" charset="0"/>
              </a:rPr>
              <a:t>获得代表当前日期的日历对象</a:t>
            </a:r>
            <a:endParaRPr lang="zh-CN" altLang="en-US" dirty="0"/>
          </a:p>
        </p:txBody>
      </p:sp>
      <p:sp>
        <p:nvSpPr>
          <p:cNvPr id="8" name="文本框 7">
            <a:extLst>
              <a:ext uri="{FF2B5EF4-FFF2-40B4-BE49-F238E27FC236}">
                <a16:creationId xmlns:a16="http://schemas.microsoft.com/office/drawing/2014/main" id="{705500A1-0451-4659-96EB-BA85053CBBEF}"/>
              </a:ext>
            </a:extLst>
          </p:cNvPr>
          <p:cNvSpPr txBox="1"/>
          <p:nvPr/>
        </p:nvSpPr>
        <p:spPr>
          <a:xfrm>
            <a:off x="1187624" y="2075554"/>
            <a:ext cx="7416824" cy="2862322"/>
          </a:xfrm>
          <a:prstGeom prst="rect">
            <a:avLst/>
          </a:prstGeom>
          <a:noFill/>
        </p:spPr>
        <p:txBody>
          <a:bodyPr wrap="square">
            <a:spAutoFit/>
          </a:bodyPr>
          <a:lstStyle/>
          <a:p>
            <a:r>
              <a:rPr lang="zh-CN" altLang="en-US" sz="2000" dirty="0"/>
              <a:t>public class CalendarDemo {</a:t>
            </a:r>
          </a:p>
          <a:p>
            <a:r>
              <a:rPr lang="zh-CN" altLang="en-US" sz="2000" dirty="0"/>
              <a:t>    public static void main(String[] args) {</a:t>
            </a:r>
          </a:p>
          <a:p>
            <a:r>
              <a:rPr lang="zh-CN" altLang="en-US" sz="2000" dirty="0"/>
              <a:t>        Calendar instance = Calendar.getInstance();</a:t>
            </a:r>
          </a:p>
          <a:p>
            <a:r>
              <a:rPr lang="zh-CN" altLang="en-US" sz="2000" dirty="0"/>
              <a:t>        System.out.println(instance.get(Calendar.YEAR));</a:t>
            </a:r>
          </a:p>
          <a:p>
            <a:r>
              <a:rPr lang="zh-CN" altLang="en-US" sz="2000" dirty="0"/>
              <a:t>        System.out.println(instance.get(Calendar.MONTH) + 1);</a:t>
            </a:r>
          </a:p>
          <a:p>
            <a:r>
              <a:rPr lang="zh-CN" altLang="en-US" sz="2000" dirty="0"/>
              <a:t>        System.out.println(instance.get(Calendar.DAY_OF_MONTH));</a:t>
            </a:r>
          </a:p>
          <a:p>
            <a:endParaRPr lang="zh-CN" altLang="en-US" sz="2000" dirty="0"/>
          </a:p>
          <a:p>
            <a:r>
              <a:rPr lang="zh-CN" altLang="en-US" sz="2000" dirty="0"/>
              <a:t>    }</a:t>
            </a:r>
          </a:p>
          <a:p>
            <a:r>
              <a:rPr lang="zh-CN" altLang="en-US" sz="2000" dirty="0"/>
              <a:t>}</a:t>
            </a:r>
          </a:p>
        </p:txBody>
      </p:sp>
    </p:spTree>
    <p:extLst>
      <p:ext uri="{BB962C8B-B14F-4D97-AF65-F5344CB8AC3E}">
        <p14:creationId xmlns:p14="http://schemas.microsoft.com/office/powerpoint/2010/main" val="3874918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322798"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Calendar</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C49B6011-C56E-4171-BAA8-3FFEB44F847D}"/>
              </a:ext>
            </a:extLst>
          </p:cNvPr>
          <p:cNvSpPr txBox="1"/>
          <p:nvPr/>
        </p:nvSpPr>
        <p:spPr>
          <a:xfrm>
            <a:off x="823322" y="771550"/>
            <a:ext cx="8208911" cy="3970318"/>
          </a:xfrm>
          <a:prstGeom prst="rect">
            <a:avLst/>
          </a:prstGeom>
          <a:noFill/>
        </p:spPr>
        <p:txBody>
          <a:bodyPr wrap="square">
            <a:spAutoFit/>
          </a:bodyPr>
          <a:lstStyle/>
          <a:p>
            <a:r>
              <a:rPr lang="zh-CN" altLang="en-US" dirty="0"/>
              <a:t>public class CalendarDemo {</a:t>
            </a:r>
          </a:p>
          <a:p>
            <a:r>
              <a:rPr lang="zh-CN" altLang="en-US" dirty="0"/>
              <a:t>    public static void main(String[] args) {</a:t>
            </a:r>
          </a:p>
          <a:p>
            <a:r>
              <a:rPr lang="zh-CN" altLang="en-US" dirty="0"/>
              <a:t>        Calendar instance = Calendar.getInstance();</a:t>
            </a:r>
          </a:p>
          <a:p>
            <a:r>
              <a:rPr lang="zh-CN" altLang="en-US" dirty="0"/>
              <a:t>        System.out.println(instance.get(Calendar.YEAR));</a:t>
            </a:r>
          </a:p>
          <a:p>
            <a:r>
              <a:rPr lang="zh-CN" altLang="en-US" dirty="0"/>
              <a:t>        System.out.println(instance.get(Calendar.MONTH) + 1);</a:t>
            </a:r>
          </a:p>
          <a:p>
            <a:r>
              <a:rPr lang="zh-CN" altLang="en-US" dirty="0"/>
              <a:t>        System.out.println(instance.get(Calendar.DAY_OF_MONTH));</a:t>
            </a:r>
          </a:p>
          <a:p>
            <a:endParaRPr lang="zh-CN" altLang="en-US" dirty="0"/>
          </a:p>
          <a:p>
            <a:r>
              <a:rPr lang="zh-CN" altLang="en-US" dirty="0"/>
              <a:t>        Date time = instance.getTime();</a:t>
            </a:r>
          </a:p>
          <a:p>
            <a:r>
              <a:rPr lang="zh-CN" altLang="en-US" dirty="0"/>
              <a:t>        SimpleDateFormat simpleDateFormat = new SimpleDateFormat("yyyy-MM-dd HH:mm:ss E");</a:t>
            </a:r>
          </a:p>
          <a:p>
            <a:r>
              <a:rPr lang="zh-CN" altLang="en-US" dirty="0"/>
              <a:t>        System.out.println(simpleDateFormat.format(time));</a:t>
            </a:r>
          </a:p>
          <a:p>
            <a:endParaRPr lang="zh-CN" altLang="en-US" dirty="0"/>
          </a:p>
          <a:p>
            <a:r>
              <a:rPr lang="zh-CN" altLang="en-US" dirty="0"/>
              <a:t>    }</a:t>
            </a:r>
          </a:p>
          <a:p>
            <a:r>
              <a:rPr lang="zh-CN" altLang="en-US" dirty="0"/>
              <a:t>}</a:t>
            </a:r>
          </a:p>
        </p:txBody>
      </p:sp>
    </p:spTree>
    <p:extLst>
      <p:ext uri="{BB962C8B-B14F-4D97-AF65-F5344CB8AC3E}">
        <p14:creationId xmlns:p14="http://schemas.microsoft.com/office/powerpoint/2010/main" val="3500933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矩形 172"/>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Text Box 2"/>
          <p:cNvSpPr txBox="1">
            <a:spLocks noChangeArrowheads="1"/>
          </p:cNvSpPr>
          <p:nvPr/>
        </p:nvSpPr>
        <p:spPr bwMode="auto">
          <a:xfrm>
            <a:off x="3288182" y="3182742"/>
            <a:ext cx="2560068" cy="646331"/>
          </a:xfrm>
          <a:prstGeom prst="rect">
            <a:avLst/>
          </a:prstGeom>
          <a:noFill/>
          <a:ln w="9525">
            <a:noFill/>
            <a:miter lim="800000"/>
            <a:headEnd/>
            <a:tailEnd/>
          </a:ln>
        </p:spPr>
        <p:txBody>
          <a:bodyPr wrap="square">
            <a:spAutoFit/>
          </a:bodyPr>
          <a:lstStyle/>
          <a:p>
            <a:r>
              <a:rPr lang="zh-CN" altLang="en-US" sz="3600" dirty="0">
                <a:solidFill>
                  <a:schemeClr val="bg1"/>
                </a:solidFill>
              </a:rPr>
              <a:t>常用实用类</a:t>
            </a:r>
          </a:p>
        </p:txBody>
      </p:sp>
      <p:grpSp>
        <p:nvGrpSpPr>
          <p:cNvPr id="226" name="组合 225"/>
          <p:cNvGrpSpPr/>
          <p:nvPr/>
        </p:nvGrpSpPr>
        <p:grpSpPr>
          <a:xfrm>
            <a:off x="2893329" y="3914275"/>
            <a:ext cx="3349775" cy="62334"/>
            <a:chOff x="2768751" y="4109175"/>
            <a:chExt cx="3349775" cy="62334"/>
          </a:xfrm>
        </p:grpSpPr>
        <p:cxnSp>
          <p:nvCxnSpPr>
            <p:cNvPr id="227" name="直接连接符 226"/>
            <p:cNvCxnSpPr/>
            <p:nvPr/>
          </p:nvCxnSpPr>
          <p:spPr>
            <a:xfrm>
              <a:off x="2799918" y="4140342"/>
              <a:ext cx="32874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a:off x="2768751"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9" name="椭圆 228"/>
            <p:cNvSpPr/>
            <p:nvPr/>
          </p:nvSpPr>
          <p:spPr>
            <a:xfrm>
              <a:off x="6056192"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30" name="Text Box 2"/>
          <p:cNvSpPr txBox="1">
            <a:spLocks noChangeArrowheads="1"/>
          </p:cNvSpPr>
          <p:nvPr/>
        </p:nvSpPr>
        <p:spPr bwMode="auto">
          <a:xfrm>
            <a:off x="3635896" y="3998913"/>
            <a:ext cx="1840534" cy="276999"/>
          </a:xfrm>
          <a:prstGeom prst="rect">
            <a:avLst/>
          </a:prstGeom>
          <a:noFill/>
          <a:ln w="9525">
            <a:noFill/>
            <a:miter lim="800000"/>
            <a:headEnd/>
            <a:tailEnd/>
          </a:ln>
        </p:spPr>
        <p:txBody>
          <a:bodyPr wrap="square">
            <a:spAutoFit/>
          </a:bodyPr>
          <a:lstStyle/>
          <a:p>
            <a:pPr algn="dist">
              <a:defRPr/>
            </a:pPr>
            <a:r>
              <a:rPr lang="zh-CN" altLang="en-US" sz="1200" dirty="0">
                <a:solidFill>
                  <a:schemeClr val="bg1"/>
                </a:solidFill>
                <a:latin typeface="微软雅黑" pitchFamily="34" charset="-122"/>
                <a:ea typeface="微软雅黑" pitchFamily="34" charset="-122"/>
              </a:rPr>
              <a:t>谢谢聆听</a:t>
            </a:r>
          </a:p>
        </p:txBody>
      </p:sp>
      <p:sp>
        <p:nvSpPr>
          <p:cNvPr id="11" name="Text Box 2">
            <a:extLst>
              <a:ext uri="{FF2B5EF4-FFF2-40B4-BE49-F238E27FC236}">
                <a16:creationId xmlns:a16="http://schemas.microsoft.com/office/drawing/2014/main" id="{2E17FEAB-44E9-4AAB-8E49-01D834C4D0AF}"/>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44863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barn(outVertical)">
                                      <p:cBhvr>
                                        <p:cTn id="7" dur="500"/>
                                        <p:tgtEl>
                                          <p:spTgt spid="17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25"/>
                                        </p:tgtEl>
                                        <p:attrNameLst>
                                          <p:attrName>style.visibility</p:attrName>
                                        </p:attrNameLst>
                                      </p:cBhvr>
                                      <p:to>
                                        <p:strVal val="visible"/>
                                      </p:to>
                                    </p:set>
                                    <p:anim calcmode="lin" valueType="num">
                                      <p:cBhvr>
                                        <p:cTn id="11" dur="800" fill="hold"/>
                                        <p:tgtEl>
                                          <p:spTgt spid="225"/>
                                        </p:tgtEl>
                                        <p:attrNameLst>
                                          <p:attrName>ppt_x</p:attrName>
                                        </p:attrNameLst>
                                      </p:cBhvr>
                                      <p:tavLst>
                                        <p:tav tm="0">
                                          <p:val>
                                            <p:strVal val="#ppt_x"/>
                                          </p:val>
                                        </p:tav>
                                        <p:tav tm="50000">
                                          <p:val>
                                            <p:strVal val="#ppt_x+.1"/>
                                          </p:val>
                                        </p:tav>
                                        <p:tav tm="100000">
                                          <p:val>
                                            <p:strVal val="#ppt_x"/>
                                          </p:val>
                                        </p:tav>
                                      </p:tavLst>
                                    </p:anim>
                                    <p:anim calcmode="lin" valueType="num">
                                      <p:cBhvr>
                                        <p:cTn id="12" dur="800" fill="hold"/>
                                        <p:tgtEl>
                                          <p:spTgt spid="225"/>
                                        </p:tgtEl>
                                        <p:attrNameLst>
                                          <p:attrName>ppt_y</p:attrName>
                                        </p:attrNameLst>
                                      </p:cBhvr>
                                      <p:tavLst>
                                        <p:tav tm="0">
                                          <p:val>
                                            <p:strVal val="#ppt_y"/>
                                          </p:val>
                                        </p:tav>
                                        <p:tav tm="100000">
                                          <p:val>
                                            <p:strVal val="#ppt_y"/>
                                          </p:val>
                                        </p:tav>
                                      </p:tavLst>
                                    </p:anim>
                                    <p:anim calcmode="lin" valueType="num">
                                      <p:cBhvr>
                                        <p:cTn id="13" dur="800" fill="hold"/>
                                        <p:tgtEl>
                                          <p:spTgt spid="225"/>
                                        </p:tgtEl>
                                        <p:attrNameLst>
                                          <p:attrName>ppt_h</p:attrName>
                                        </p:attrNameLst>
                                      </p:cBhvr>
                                      <p:tavLst>
                                        <p:tav tm="0">
                                          <p:val>
                                            <p:strVal val="#ppt_h/10"/>
                                          </p:val>
                                        </p:tav>
                                        <p:tav tm="50000">
                                          <p:val>
                                            <p:strVal val="#ppt_h+.01"/>
                                          </p:val>
                                        </p:tav>
                                        <p:tav tm="100000">
                                          <p:val>
                                            <p:strVal val="#ppt_h"/>
                                          </p:val>
                                        </p:tav>
                                      </p:tavLst>
                                    </p:anim>
                                    <p:anim calcmode="lin" valueType="num">
                                      <p:cBhvr>
                                        <p:cTn id="14" dur="800" fill="hold"/>
                                        <p:tgtEl>
                                          <p:spTgt spid="22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800" tmFilter="0,0; .5, 1; 1, 1"/>
                                        <p:tgtEl>
                                          <p:spTgt spid="225"/>
                                        </p:tgtEl>
                                      </p:cBhvr>
                                    </p:animEffect>
                                  </p:childTnLst>
                                </p:cTn>
                              </p:par>
                            </p:childTnLst>
                          </p:cTn>
                        </p:par>
                        <p:par>
                          <p:cTn id="16" fill="hold">
                            <p:stCondLst>
                              <p:cond delay="1620"/>
                            </p:stCondLst>
                            <p:childTnLst>
                              <p:par>
                                <p:cTn id="17" presetID="16" presetClass="entr" presetSubtype="21" fill="hold" nodeType="afterEffect">
                                  <p:stCondLst>
                                    <p:cond delay="0"/>
                                  </p:stCondLst>
                                  <p:childTnLst>
                                    <p:set>
                                      <p:cBhvr>
                                        <p:cTn id="18" dur="1" fill="hold">
                                          <p:stCondLst>
                                            <p:cond delay="0"/>
                                          </p:stCondLst>
                                        </p:cTn>
                                        <p:tgtEl>
                                          <p:spTgt spid="226"/>
                                        </p:tgtEl>
                                        <p:attrNameLst>
                                          <p:attrName>style.visibility</p:attrName>
                                        </p:attrNameLst>
                                      </p:cBhvr>
                                      <p:to>
                                        <p:strVal val="visible"/>
                                      </p:to>
                                    </p:set>
                                    <p:animEffect transition="in" filter="barn(inVertical)">
                                      <p:cBhvr>
                                        <p:cTn id="19" dur="500"/>
                                        <p:tgtEl>
                                          <p:spTgt spid="226"/>
                                        </p:tgtEl>
                                      </p:cBhvr>
                                    </p:animEffect>
                                  </p:childTnLst>
                                </p:cTn>
                              </p:par>
                            </p:childTnLst>
                          </p:cTn>
                        </p:par>
                        <p:par>
                          <p:cTn id="20" fill="hold">
                            <p:stCondLst>
                              <p:cond delay="2120"/>
                            </p:stCondLst>
                            <p:childTnLst>
                              <p:par>
                                <p:cTn id="21" presetID="22" presetClass="entr" presetSubtype="4" fill="hold" grpId="0" nodeType="afterEffect">
                                  <p:stCondLst>
                                    <p:cond delay="0"/>
                                  </p:stCondLst>
                                  <p:childTnLst>
                                    <p:set>
                                      <p:cBhvr>
                                        <p:cTn id="22" dur="1" fill="hold">
                                          <p:stCondLst>
                                            <p:cond delay="0"/>
                                          </p:stCondLst>
                                        </p:cTn>
                                        <p:tgtEl>
                                          <p:spTgt spid="230"/>
                                        </p:tgtEl>
                                        <p:attrNameLst>
                                          <p:attrName>style.visibility</p:attrName>
                                        </p:attrNameLst>
                                      </p:cBhvr>
                                      <p:to>
                                        <p:strVal val="visible"/>
                                      </p:to>
                                    </p:set>
                                    <p:animEffect transition="in" filter="wipe(down)">
                                      <p:cBhvr>
                                        <p:cTn id="23" dur="500"/>
                                        <p:tgtEl>
                                          <p:spTgt spid="230"/>
                                        </p:tgtEl>
                                      </p:cBhvr>
                                    </p:animEffect>
                                  </p:childTnLst>
                                </p:cTn>
                              </p:par>
                            </p:childTnLst>
                          </p:cTn>
                        </p:par>
                        <p:par>
                          <p:cTn id="24" fill="hold">
                            <p:stCondLst>
                              <p:cond delay="262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8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800" fill="hold"/>
                                        <p:tgtEl>
                                          <p:spTgt spid="11"/>
                                        </p:tgtEl>
                                        <p:attrNameLst>
                                          <p:attrName>ppt_y</p:attrName>
                                        </p:attrNameLst>
                                      </p:cBhvr>
                                      <p:tavLst>
                                        <p:tav tm="0">
                                          <p:val>
                                            <p:strVal val="#ppt_y"/>
                                          </p:val>
                                        </p:tav>
                                        <p:tav tm="100000">
                                          <p:val>
                                            <p:strVal val="#ppt_y"/>
                                          </p:val>
                                        </p:tav>
                                      </p:tavLst>
                                    </p:anim>
                                    <p:anim calcmode="lin" valueType="num">
                                      <p:cBhvr>
                                        <p:cTn id="29" dur="8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8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8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225" grpId="0"/>
      <p:bldP spid="23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603543" cy="584775"/>
          </a:xfrm>
          <a:prstGeom prst="rect">
            <a:avLst/>
          </a:prstGeom>
          <a:noFill/>
        </p:spPr>
        <p:txBody>
          <a:bodyPr wrap="square" rtlCol="0">
            <a:spAutoFit/>
          </a:bodyPr>
          <a:lstStyle/>
          <a:p>
            <a:pPr defTabSz="685800"/>
            <a:r>
              <a:rPr lang="en-US" altLang="zh-CN" sz="3200" b="1" dirty="0">
                <a:solidFill>
                  <a:prstClr val="white"/>
                </a:solidFill>
                <a:latin typeface="微软雅黑" panose="020B0503020204020204" pitchFamily="34" charset="-122"/>
                <a:ea typeface="微软雅黑" panose="020B0503020204020204" pitchFamily="34" charset="-122"/>
              </a:rPr>
              <a:t>Object</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01</a:t>
              </a:r>
            </a:p>
          </p:txBody>
        </p:sp>
      </p:grpSp>
    </p:spTree>
    <p:extLst>
      <p:ext uri="{BB962C8B-B14F-4D97-AF65-F5344CB8AC3E}">
        <p14:creationId xmlns:p14="http://schemas.microsoft.com/office/powerpoint/2010/main" val="169655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031051"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Object</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CEA4D63C-AD15-4C1C-A85F-F2633716EC11}"/>
              </a:ext>
            </a:extLst>
          </p:cNvPr>
          <p:cNvSpPr txBox="1"/>
          <p:nvPr/>
        </p:nvSpPr>
        <p:spPr>
          <a:xfrm>
            <a:off x="823322" y="699542"/>
            <a:ext cx="7920880" cy="1691104"/>
          </a:xfrm>
          <a:prstGeom prst="rect">
            <a:avLst/>
          </a:prstGeom>
          <a:noFill/>
        </p:spPr>
        <p:txBody>
          <a:bodyPr wrap="square" rtlCol="0">
            <a:spAutoFit/>
          </a:bodyPr>
          <a:lstStyle/>
          <a:p>
            <a:pPr>
              <a:lnSpc>
                <a:spcPct val="150000"/>
              </a:lnSpc>
            </a:pPr>
            <a:r>
              <a:rPr lang="en-US" altLang="zh-CN" sz="2400" b="0" i="0" dirty="0">
                <a:solidFill>
                  <a:srgbClr val="4D4D4D"/>
                </a:solidFill>
                <a:effectLst/>
                <a:latin typeface="-apple-system"/>
              </a:rPr>
              <a:t>         Object</a:t>
            </a:r>
            <a:r>
              <a:rPr lang="zh-CN" altLang="en-US" sz="2400" b="0" i="0" dirty="0">
                <a:solidFill>
                  <a:srgbClr val="4D4D4D"/>
                </a:solidFill>
                <a:effectLst/>
                <a:latin typeface="-apple-system"/>
              </a:rPr>
              <a:t>类是</a:t>
            </a:r>
            <a:r>
              <a:rPr lang="en-US" altLang="zh-CN" sz="2400" b="0" i="0" dirty="0">
                <a:solidFill>
                  <a:srgbClr val="4D4D4D"/>
                </a:solidFill>
                <a:effectLst/>
                <a:latin typeface="-apple-system"/>
              </a:rPr>
              <a:t>java</a:t>
            </a:r>
            <a:r>
              <a:rPr lang="zh-CN" altLang="en-US" sz="2400" b="0" i="0" dirty="0">
                <a:solidFill>
                  <a:srgbClr val="4D4D4D"/>
                </a:solidFill>
                <a:effectLst/>
                <a:latin typeface="-apple-system"/>
              </a:rPr>
              <a:t>默认的提供的一个类，</a:t>
            </a:r>
            <a:r>
              <a:rPr lang="en-US" altLang="zh-CN" sz="2400" b="0" i="0" dirty="0">
                <a:solidFill>
                  <a:srgbClr val="4D4D4D"/>
                </a:solidFill>
                <a:effectLst/>
                <a:latin typeface="-apple-system"/>
              </a:rPr>
              <a:t>Object</a:t>
            </a:r>
            <a:r>
              <a:rPr lang="zh-CN" altLang="en-US" sz="2400" b="0" i="0" dirty="0">
                <a:solidFill>
                  <a:srgbClr val="4D4D4D"/>
                </a:solidFill>
                <a:effectLst/>
                <a:latin typeface="-apple-system"/>
              </a:rPr>
              <a:t>类是所有类的父类，也就是说任何一个类的定义的时候如果没有明确的继承一个父类的话，那么它就是</a:t>
            </a:r>
            <a:r>
              <a:rPr lang="en-US" altLang="zh-CN" sz="2400" b="0" i="0" dirty="0">
                <a:solidFill>
                  <a:srgbClr val="4D4D4D"/>
                </a:solidFill>
                <a:effectLst/>
                <a:latin typeface="-apple-system"/>
              </a:rPr>
              <a:t>Object</a:t>
            </a:r>
            <a:r>
              <a:rPr lang="zh-CN" altLang="en-US" sz="2400" b="0" i="0" dirty="0">
                <a:solidFill>
                  <a:srgbClr val="4D4D4D"/>
                </a:solidFill>
                <a:effectLst/>
                <a:latin typeface="-apple-system"/>
              </a:rPr>
              <a:t>的子类</a:t>
            </a:r>
            <a:endParaRPr lang="zh-CN" altLang="en-US" dirty="0"/>
          </a:p>
        </p:txBody>
      </p:sp>
      <p:sp>
        <p:nvSpPr>
          <p:cNvPr id="10" name="文本框 9">
            <a:extLst>
              <a:ext uri="{FF2B5EF4-FFF2-40B4-BE49-F238E27FC236}">
                <a16:creationId xmlns:a16="http://schemas.microsoft.com/office/drawing/2014/main" id="{5A172F8D-0FE7-4685-8564-FA029F5F5657}"/>
              </a:ext>
            </a:extLst>
          </p:cNvPr>
          <p:cNvSpPr txBox="1"/>
          <p:nvPr/>
        </p:nvSpPr>
        <p:spPr>
          <a:xfrm>
            <a:off x="823322" y="2484454"/>
            <a:ext cx="4578578" cy="923330"/>
          </a:xfrm>
          <a:prstGeom prst="rect">
            <a:avLst/>
          </a:prstGeom>
          <a:noFill/>
        </p:spPr>
        <p:txBody>
          <a:bodyPr wrap="square">
            <a:spAutoFit/>
          </a:bodyPr>
          <a:lstStyle/>
          <a:p>
            <a:r>
              <a:rPr lang="zh-CN" altLang="en-US" dirty="0"/>
              <a:t>class </a:t>
            </a:r>
            <a:r>
              <a:rPr lang="en-US" altLang="zh-CN" dirty="0"/>
              <a:t>Heroes</a:t>
            </a:r>
            <a:r>
              <a:rPr lang="zh-CN" altLang="en-US" dirty="0"/>
              <a:t> { }</a:t>
            </a:r>
          </a:p>
          <a:p>
            <a:endParaRPr lang="zh-CN" altLang="en-US" dirty="0"/>
          </a:p>
          <a:p>
            <a:r>
              <a:rPr lang="zh-CN" altLang="en-US" dirty="0"/>
              <a:t>class </a:t>
            </a:r>
            <a:r>
              <a:rPr lang="en-US" altLang="zh-CN" dirty="0"/>
              <a:t>Heroes</a:t>
            </a:r>
            <a:r>
              <a:rPr lang="zh-CN" altLang="en-US" dirty="0"/>
              <a:t> extends Object { }</a:t>
            </a:r>
          </a:p>
        </p:txBody>
      </p:sp>
      <p:sp>
        <p:nvSpPr>
          <p:cNvPr id="12" name="文本框 11">
            <a:extLst>
              <a:ext uri="{FF2B5EF4-FFF2-40B4-BE49-F238E27FC236}">
                <a16:creationId xmlns:a16="http://schemas.microsoft.com/office/drawing/2014/main" id="{D11B8982-8DAE-4D54-A271-86028EC4429B}"/>
              </a:ext>
            </a:extLst>
          </p:cNvPr>
          <p:cNvSpPr txBox="1"/>
          <p:nvPr/>
        </p:nvSpPr>
        <p:spPr>
          <a:xfrm>
            <a:off x="823322" y="3501592"/>
            <a:ext cx="4578578" cy="369332"/>
          </a:xfrm>
          <a:prstGeom prst="rect">
            <a:avLst/>
          </a:prstGeom>
          <a:noFill/>
        </p:spPr>
        <p:txBody>
          <a:bodyPr wrap="square">
            <a:spAutoFit/>
          </a:bodyPr>
          <a:lstStyle/>
          <a:p>
            <a:r>
              <a:rPr lang="zh-CN" altLang="en-US" b="0" i="0" dirty="0">
                <a:solidFill>
                  <a:srgbClr val="4D4D4D"/>
                </a:solidFill>
                <a:effectLst/>
                <a:latin typeface="-apple-system"/>
              </a:rPr>
              <a:t>使用</a:t>
            </a:r>
            <a:r>
              <a:rPr lang="en-US" altLang="zh-CN" b="0" i="0" dirty="0">
                <a:solidFill>
                  <a:srgbClr val="4D4D4D"/>
                </a:solidFill>
                <a:effectLst/>
                <a:latin typeface="-apple-system"/>
              </a:rPr>
              <a:t>Object </a:t>
            </a:r>
            <a:r>
              <a:rPr lang="zh-CN" altLang="en-US" b="0" i="0" dirty="0">
                <a:solidFill>
                  <a:srgbClr val="4D4D4D"/>
                </a:solidFill>
                <a:effectLst/>
                <a:latin typeface="-apple-system"/>
              </a:rPr>
              <a:t>接收所有类的对象</a:t>
            </a:r>
            <a:endParaRPr lang="zh-CN" altLang="en-US" dirty="0"/>
          </a:p>
        </p:txBody>
      </p:sp>
    </p:spTree>
    <p:extLst>
      <p:ext uri="{BB962C8B-B14F-4D97-AF65-F5344CB8AC3E}">
        <p14:creationId xmlns:p14="http://schemas.microsoft.com/office/powerpoint/2010/main" val="27273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031051"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Object</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D161A7E7-0F36-4C7B-A4A1-14344EE4FE34}"/>
              </a:ext>
            </a:extLst>
          </p:cNvPr>
          <p:cNvSpPr txBox="1"/>
          <p:nvPr/>
        </p:nvSpPr>
        <p:spPr>
          <a:xfrm>
            <a:off x="807842" y="771550"/>
            <a:ext cx="4578578" cy="400110"/>
          </a:xfrm>
          <a:prstGeom prst="rect">
            <a:avLst/>
          </a:prstGeom>
          <a:noFill/>
        </p:spPr>
        <p:txBody>
          <a:bodyPr wrap="square">
            <a:spAutoFit/>
          </a:bodyPr>
          <a:lstStyle/>
          <a:p>
            <a:pPr algn="l"/>
            <a:r>
              <a:rPr lang="en-US" altLang="zh-CN" sz="2000" b="1" i="0" dirty="0">
                <a:solidFill>
                  <a:srgbClr val="4F4F4F"/>
                </a:solidFill>
                <a:effectLst/>
                <a:latin typeface="PingFang SC"/>
              </a:rPr>
              <a:t>Object</a:t>
            </a:r>
            <a:r>
              <a:rPr lang="zh-CN" altLang="en-US" sz="2000" b="1" i="0" dirty="0">
                <a:solidFill>
                  <a:srgbClr val="4F4F4F"/>
                </a:solidFill>
                <a:effectLst/>
                <a:latin typeface="PingFang SC"/>
              </a:rPr>
              <a:t>类的常用方法</a:t>
            </a:r>
          </a:p>
        </p:txBody>
      </p:sp>
      <p:graphicFrame>
        <p:nvGraphicFramePr>
          <p:cNvPr id="4" name="表格 3">
            <a:extLst>
              <a:ext uri="{FF2B5EF4-FFF2-40B4-BE49-F238E27FC236}">
                <a16:creationId xmlns:a16="http://schemas.microsoft.com/office/drawing/2014/main" id="{E8E97AEC-5DD5-46AA-99FB-BF9908072E3B}"/>
              </a:ext>
            </a:extLst>
          </p:cNvPr>
          <p:cNvGraphicFramePr>
            <a:graphicFrameLocks noGrp="1"/>
          </p:cNvGraphicFramePr>
          <p:nvPr>
            <p:extLst>
              <p:ext uri="{D42A27DB-BD31-4B8C-83A1-F6EECF244321}">
                <p14:modId xmlns:p14="http://schemas.microsoft.com/office/powerpoint/2010/main" val="3517884543"/>
              </p:ext>
            </p:extLst>
          </p:nvPr>
        </p:nvGraphicFramePr>
        <p:xfrm>
          <a:off x="908304" y="1318748"/>
          <a:ext cx="7327392" cy="1188720"/>
        </p:xfrm>
        <a:graphic>
          <a:graphicData uri="http://schemas.openxmlformats.org/drawingml/2006/table">
            <a:tbl>
              <a:tblPr/>
              <a:tblGrid>
                <a:gridCol w="2442464">
                  <a:extLst>
                    <a:ext uri="{9D8B030D-6E8A-4147-A177-3AD203B41FA5}">
                      <a16:colId xmlns:a16="http://schemas.microsoft.com/office/drawing/2014/main" val="2671871610"/>
                    </a:ext>
                  </a:extLst>
                </a:gridCol>
                <a:gridCol w="2442464">
                  <a:extLst>
                    <a:ext uri="{9D8B030D-6E8A-4147-A177-3AD203B41FA5}">
                      <a16:colId xmlns:a16="http://schemas.microsoft.com/office/drawing/2014/main" val="2338939803"/>
                    </a:ext>
                  </a:extLst>
                </a:gridCol>
                <a:gridCol w="2442464">
                  <a:extLst>
                    <a:ext uri="{9D8B030D-6E8A-4147-A177-3AD203B41FA5}">
                      <a16:colId xmlns:a16="http://schemas.microsoft.com/office/drawing/2014/main" val="100052779"/>
                    </a:ext>
                  </a:extLst>
                </a:gridCol>
              </a:tblGrid>
              <a:tr h="0">
                <a:tc>
                  <a:txBody>
                    <a:bodyPr/>
                    <a:lstStyle/>
                    <a:p>
                      <a:pPr algn="ctr" fontAlgn="ctr" latinLnBrk="0"/>
                      <a:r>
                        <a:rPr lang="zh-CN" altLang="en-US" b="1" dirty="0">
                          <a:solidFill>
                            <a:srgbClr val="4F4F4F"/>
                          </a:solidFill>
                          <a:effectLst/>
                        </a:rPr>
                        <a:t>方法名称</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tc>
                  <a:txBody>
                    <a:bodyPr/>
                    <a:lstStyle/>
                    <a:p>
                      <a:pPr algn="ctr" fontAlgn="ctr" latinLnBrk="0"/>
                      <a:r>
                        <a:rPr lang="zh-CN" altLang="en-US" b="1" dirty="0">
                          <a:solidFill>
                            <a:srgbClr val="4F4F4F"/>
                          </a:solidFill>
                          <a:effectLst/>
                        </a:rPr>
                        <a:t>类型</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tc>
                  <a:txBody>
                    <a:bodyPr/>
                    <a:lstStyle/>
                    <a:p>
                      <a:pPr algn="ctr" fontAlgn="ctr" latinLnBrk="0"/>
                      <a:r>
                        <a:rPr lang="zh-CN" altLang="en-US" b="1" dirty="0">
                          <a:solidFill>
                            <a:srgbClr val="4F4F4F"/>
                          </a:solidFill>
                          <a:effectLst/>
                        </a:rPr>
                        <a:t>描述</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3409814117"/>
                  </a:ext>
                </a:extLst>
              </a:tr>
              <a:tr h="0">
                <a:tc>
                  <a:txBody>
                    <a:bodyPr/>
                    <a:lstStyle/>
                    <a:p>
                      <a:pPr algn="ctr" fontAlgn="ctr" latinLnBrk="0"/>
                      <a:r>
                        <a:rPr lang="en-US" b="0">
                          <a:solidFill>
                            <a:srgbClr val="4F4F4F"/>
                          </a:solidFill>
                          <a:effectLst/>
                        </a:rPr>
                        <a:t>toString( )</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latinLnBrk="0"/>
                      <a:r>
                        <a:rPr lang="zh-CN" altLang="en-US" b="0">
                          <a:solidFill>
                            <a:srgbClr val="4F4F4F"/>
                          </a:solidFill>
                          <a:effectLst/>
                        </a:rPr>
                        <a:t>普通</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latinLnBrk="0"/>
                      <a:r>
                        <a:rPr lang="zh-CN" altLang="en-US" b="0">
                          <a:solidFill>
                            <a:srgbClr val="4F4F4F"/>
                          </a:solidFill>
                          <a:effectLst/>
                        </a:rPr>
                        <a:t>取得对象信息</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32956884"/>
                  </a:ext>
                </a:extLst>
              </a:tr>
              <a:tr h="0">
                <a:tc>
                  <a:txBody>
                    <a:bodyPr/>
                    <a:lstStyle/>
                    <a:p>
                      <a:pPr algn="ctr" fontAlgn="ctr" latinLnBrk="0"/>
                      <a:r>
                        <a:rPr lang="en-US" b="0">
                          <a:solidFill>
                            <a:srgbClr val="4F4F4F"/>
                          </a:solidFill>
                          <a:effectLst/>
                        </a:rPr>
                        <a:t>equals()</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ctr" fontAlgn="ctr" latinLnBrk="0"/>
                      <a:r>
                        <a:rPr lang="zh-CN" altLang="en-US" b="0">
                          <a:solidFill>
                            <a:srgbClr val="4F4F4F"/>
                          </a:solidFill>
                          <a:effectLst/>
                        </a:rPr>
                        <a:t>普通</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ctr" fontAlgn="ctr" latinLnBrk="0"/>
                      <a:r>
                        <a:rPr lang="zh-CN" altLang="en-US" b="0" dirty="0">
                          <a:solidFill>
                            <a:srgbClr val="4F4F4F"/>
                          </a:solidFill>
                          <a:effectLst/>
                        </a:rPr>
                        <a:t>对象内容比较</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641863023"/>
                  </a:ext>
                </a:extLst>
              </a:tr>
            </a:tbl>
          </a:graphicData>
        </a:graphic>
      </p:graphicFrame>
      <p:sp>
        <p:nvSpPr>
          <p:cNvPr id="8" name="文本框 7">
            <a:extLst>
              <a:ext uri="{FF2B5EF4-FFF2-40B4-BE49-F238E27FC236}">
                <a16:creationId xmlns:a16="http://schemas.microsoft.com/office/drawing/2014/main" id="{F26B728B-0747-40E3-BA99-5B9663C111B7}"/>
              </a:ext>
            </a:extLst>
          </p:cNvPr>
          <p:cNvSpPr txBox="1"/>
          <p:nvPr/>
        </p:nvSpPr>
        <p:spPr>
          <a:xfrm>
            <a:off x="823322" y="2715766"/>
            <a:ext cx="7412374" cy="400110"/>
          </a:xfrm>
          <a:prstGeom prst="rect">
            <a:avLst/>
          </a:prstGeom>
          <a:noFill/>
        </p:spPr>
        <p:txBody>
          <a:bodyPr wrap="square">
            <a:spAutoFit/>
          </a:bodyPr>
          <a:lstStyle/>
          <a:p>
            <a:r>
              <a:rPr lang="en-US" altLang="zh-CN" sz="2000" i="0" dirty="0" err="1">
                <a:solidFill>
                  <a:srgbClr val="4D4D4D"/>
                </a:solidFill>
                <a:effectLst/>
                <a:latin typeface="-apple-system"/>
              </a:rPr>
              <a:t>toString</a:t>
            </a:r>
            <a:r>
              <a:rPr lang="en-US" altLang="zh-CN" sz="2000" i="0" dirty="0">
                <a:solidFill>
                  <a:srgbClr val="4D4D4D"/>
                </a:solidFill>
                <a:effectLst/>
                <a:latin typeface="-apple-system"/>
              </a:rPr>
              <a:t>()</a:t>
            </a:r>
            <a:r>
              <a:rPr lang="zh-CN" altLang="en-US" sz="2000" i="0" dirty="0">
                <a:solidFill>
                  <a:srgbClr val="4D4D4D"/>
                </a:solidFill>
                <a:effectLst/>
                <a:latin typeface="-apple-system"/>
              </a:rPr>
              <a:t>：取得对象信息，返回该对象的字符串表示</a:t>
            </a:r>
            <a:endParaRPr lang="zh-CN" altLang="en-US" sz="2000" dirty="0"/>
          </a:p>
        </p:txBody>
      </p:sp>
    </p:spTree>
    <p:extLst>
      <p:ext uri="{BB962C8B-B14F-4D97-AF65-F5344CB8AC3E}">
        <p14:creationId xmlns:p14="http://schemas.microsoft.com/office/powerpoint/2010/main" val="262350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031051"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Object</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4" name="文本框 3">
            <a:extLst>
              <a:ext uri="{FF2B5EF4-FFF2-40B4-BE49-F238E27FC236}">
                <a16:creationId xmlns:a16="http://schemas.microsoft.com/office/drawing/2014/main" id="{72F95816-C373-4C4D-B3D3-AB9D3DE5915E}"/>
              </a:ext>
            </a:extLst>
          </p:cNvPr>
          <p:cNvSpPr txBox="1"/>
          <p:nvPr/>
        </p:nvSpPr>
        <p:spPr>
          <a:xfrm>
            <a:off x="2141495" y="630150"/>
            <a:ext cx="4578578" cy="2585323"/>
          </a:xfrm>
          <a:prstGeom prst="rect">
            <a:avLst/>
          </a:prstGeom>
          <a:noFill/>
        </p:spPr>
        <p:txBody>
          <a:bodyPr wrap="square">
            <a:spAutoFit/>
          </a:bodyPr>
          <a:lstStyle/>
          <a:p>
            <a:r>
              <a:rPr lang="zh-CN" altLang="en-US" dirty="0"/>
              <a:t>public class Heroes {</a:t>
            </a:r>
          </a:p>
          <a:p>
            <a:r>
              <a:rPr lang="zh-CN" altLang="en-US" dirty="0"/>
              <a:t>    private String name;</a:t>
            </a:r>
          </a:p>
          <a:p>
            <a:r>
              <a:rPr lang="zh-CN" altLang="en-US" dirty="0"/>
              <a:t>    private int age;</a:t>
            </a:r>
          </a:p>
          <a:p>
            <a:endParaRPr lang="zh-CN" altLang="en-US" dirty="0"/>
          </a:p>
          <a:p>
            <a:r>
              <a:rPr lang="zh-CN" altLang="en-US" dirty="0"/>
              <a:t>    public Heroes(String name, int age) {</a:t>
            </a:r>
          </a:p>
          <a:p>
            <a:r>
              <a:rPr lang="zh-CN" altLang="en-US" dirty="0"/>
              <a:t>        this.name = name;</a:t>
            </a:r>
          </a:p>
          <a:p>
            <a:r>
              <a:rPr lang="zh-CN" altLang="en-US" dirty="0"/>
              <a:t>        this.age = age;</a:t>
            </a:r>
          </a:p>
          <a:p>
            <a:r>
              <a:rPr lang="zh-CN" altLang="en-US" dirty="0"/>
              <a:t>    }</a:t>
            </a:r>
          </a:p>
          <a:p>
            <a:r>
              <a:rPr lang="zh-CN" altLang="en-US" dirty="0"/>
              <a:t>}</a:t>
            </a:r>
          </a:p>
        </p:txBody>
      </p:sp>
      <p:sp>
        <p:nvSpPr>
          <p:cNvPr id="6" name="文本框 5">
            <a:extLst>
              <a:ext uri="{FF2B5EF4-FFF2-40B4-BE49-F238E27FC236}">
                <a16:creationId xmlns:a16="http://schemas.microsoft.com/office/drawing/2014/main" id="{74006D39-D2DF-4B94-A366-988B3594C0D7}"/>
              </a:ext>
            </a:extLst>
          </p:cNvPr>
          <p:cNvSpPr txBox="1"/>
          <p:nvPr/>
        </p:nvSpPr>
        <p:spPr>
          <a:xfrm>
            <a:off x="2141495" y="3075806"/>
            <a:ext cx="4578578" cy="1754326"/>
          </a:xfrm>
          <a:prstGeom prst="rect">
            <a:avLst/>
          </a:prstGeom>
          <a:noFill/>
        </p:spPr>
        <p:txBody>
          <a:bodyPr wrap="square">
            <a:spAutoFit/>
          </a:bodyPr>
          <a:lstStyle/>
          <a:p>
            <a:r>
              <a:rPr lang="zh-CN" altLang="en-US" dirty="0"/>
              <a:t>public class Test {</a:t>
            </a:r>
          </a:p>
          <a:p>
            <a:r>
              <a:rPr lang="zh-CN" altLang="en-US" dirty="0"/>
              <a:t>    public static void main(String[] args) {</a:t>
            </a:r>
          </a:p>
          <a:p>
            <a:r>
              <a:rPr lang="zh-CN" altLang="en-US" dirty="0"/>
              <a:t>        Heroes heroes = new Heroes("后羿", 20);</a:t>
            </a:r>
          </a:p>
          <a:p>
            <a:r>
              <a:rPr lang="zh-CN" altLang="en-US" dirty="0"/>
              <a:t>        System.out.println(heroes);</a:t>
            </a:r>
          </a:p>
          <a:p>
            <a:r>
              <a:rPr lang="zh-CN" altLang="en-US" dirty="0"/>
              <a:t>    }</a:t>
            </a:r>
          </a:p>
          <a:p>
            <a:r>
              <a:rPr lang="zh-CN" altLang="en-US" dirty="0"/>
              <a:t>}</a:t>
            </a:r>
          </a:p>
        </p:txBody>
      </p:sp>
      <p:sp>
        <p:nvSpPr>
          <p:cNvPr id="8" name="文本框 7">
            <a:extLst>
              <a:ext uri="{FF2B5EF4-FFF2-40B4-BE49-F238E27FC236}">
                <a16:creationId xmlns:a16="http://schemas.microsoft.com/office/drawing/2014/main" id="{88447246-3EC3-4B1F-B601-75BA5ECE8877}"/>
              </a:ext>
            </a:extLst>
          </p:cNvPr>
          <p:cNvSpPr txBox="1"/>
          <p:nvPr/>
        </p:nvSpPr>
        <p:spPr>
          <a:xfrm>
            <a:off x="1947113" y="4781791"/>
            <a:ext cx="5249773" cy="369332"/>
          </a:xfrm>
          <a:prstGeom prst="rect">
            <a:avLst/>
          </a:prstGeom>
          <a:noFill/>
        </p:spPr>
        <p:txBody>
          <a:bodyPr wrap="square">
            <a:spAutoFit/>
          </a:bodyPr>
          <a:lstStyle/>
          <a:p>
            <a:r>
              <a:rPr lang="zh-CN" altLang="en-US" dirty="0">
                <a:solidFill>
                  <a:srgbClr val="FF0000"/>
                </a:solidFill>
              </a:rPr>
              <a:t>cn.chendikai.edu.ObjectDemo.Heroes@1b6d3586</a:t>
            </a:r>
          </a:p>
        </p:txBody>
      </p:sp>
      <p:sp>
        <p:nvSpPr>
          <p:cNvPr id="7" name="文本框 6">
            <a:extLst>
              <a:ext uri="{FF2B5EF4-FFF2-40B4-BE49-F238E27FC236}">
                <a16:creationId xmlns:a16="http://schemas.microsoft.com/office/drawing/2014/main" id="{581FBA38-28AA-44F3-A293-B74F28527806}"/>
              </a:ext>
            </a:extLst>
          </p:cNvPr>
          <p:cNvSpPr txBox="1"/>
          <p:nvPr/>
        </p:nvSpPr>
        <p:spPr>
          <a:xfrm>
            <a:off x="683568" y="771550"/>
            <a:ext cx="2016224" cy="523220"/>
          </a:xfrm>
          <a:prstGeom prst="rect">
            <a:avLst/>
          </a:prstGeom>
          <a:noFill/>
        </p:spPr>
        <p:txBody>
          <a:bodyPr wrap="square" rtlCol="0">
            <a:spAutoFit/>
          </a:bodyPr>
          <a:lstStyle/>
          <a:p>
            <a:r>
              <a:rPr lang="en-US" altLang="zh-CN" sz="2800" b="1" dirty="0" err="1">
                <a:solidFill>
                  <a:srgbClr val="FF0000"/>
                </a:solidFill>
              </a:rPr>
              <a:t>toString</a:t>
            </a:r>
            <a:r>
              <a:rPr lang="en-US" altLang="zh-CN" sz="2800" b="1" dirty="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val="159596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031051"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Object</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581FBA38-28AA-44F3-A293-B74F28527806}"/>
              </a:ext>
            </a:extLst>
          </p:cNvPr>
          <p:cNvSpPr txBox="1"/>
          <p:nvPr/>
        </p:nvSpPr>
        <p:spPr>
          <a:xfrm>
            <a:off x="683568" y="771550"/>
            <a:ext cx="2016224" cy="523220"/>
          </a:xfrm>
          <a:prstGeom prst="rect">
            <a:avLst/>
          </a:prstGeom>
          <a:noFill/>
        </p:spPr>
        <p:txBody>
          <a:bodyPr wrap="square" rtlCol="0">
            <a:spAutoFit/>
          </a:bodyPr>
          <a:lstStyle/>
          <a:p>
            <a:r>
              <a:rPr lang="en-US" altLang="zh-CN" sz="2800" b="1" dirty="0" err="1">
                <a:solidFill>
                  <a:srgbClr val="FF0000"/>
                </a:solidFill>
              </a:rPr>
              <a:t>toString</a:t>
            </a:r>
            <a:r>
              <a:rPr lang="en-US" altLang="zh-CN" sz="2800" b="1" dirty="0">
                <a:solidFill>
                  <a:srgbClr val="FF0000"/>
                </a:solidFill>
              </a:rPr>
              <a:t>()</a:t>
            </a:r>
            <a:endParaRPr lang="zh-CN" altLang="en-US" b="1" dirty="0">
              <a:solidFill>
                <a:srgbClr val="FF0000"/>
              </a:solidFill>
            </a:endParaRPr>
          </a:p>
        </p:txBody>
      </p:sp>
      <p:sp>
        <p:nvSpPr>
          <p:cNvPr id="9" name="文本框 8">
            <a:extLst>
              <a:ext uri="{FF2B5EF4-FFF2-40B4-BE49-F238E27FC236}">
                <a16:creationId xmlns:a16="http://schemas.microsoft.com/office/drawing/2014/main" id="{DC7F30A1-979A-4353-AD7A-7861398864AF}"/>
              </a:ext>
            </a:extLst>
          </p:cNvPr>
          <p:cNvSpPr txBox="1"/>
          <p:nvPr/>
        </p:nvSpPr>
        <p:spPr>
          <a:xfrm>
            <a:off x="2339752" y="743015"/>
            <a:ext cx="5184576" cy="4431983"/>
          </a:xfrm>
          <a:prstGeom prst="rect">
            <a:avLst/>
          </a:prstGeom>
          <a:noFill/>
        </p:spPr>
        <p:txBody>
          <a:bodyPr wrap="square">
            <a:spAutoFit/>
          </a:bodyPr>
          <a:lstStyle/>
          <a:p>
            <a:r>
              <a:rPr lang="zh-CN" altLang="en-US" sz="1600" dirty="0"/>
              <a:t>public class Heroes {</a:t>
            </a:r>
          </a:p>
          <a:p>
            <a:r>
              <a:rPr lang="zh-CN" altLang="en-US" sz="1600" dirty="0"/>
              <a:t>    private String name;</a:t>
            </a:r>
          </a:p>
          <a:p>
            <a:r>
              <a:rPr lang="zh-CN" altLang="en-US" sz="1600" dirty="0"/>
              <a:t>    private int age;</a:t>
            </a:r>
          </a:p>
          <a:p>
            <a:endParaRPr lang="zh-CN" altLang="en-US" sz="1600" dirty="0"/>
          </a:p>
          <a:p>
            <a:r>
              <a:rPr lang="zh-CN" altLang="en-US" sz="1600" dirty="0"/>
              <a:t>    public Heroes(String name, int age) {</a:t>
            </a:r>
          </a:p>
          <a:p>
            <a:r>
              <a:rPr lang="zh-CN" altLang="en-US" sz="1600" dirty="0"/>
              <a:t>        this.name = name;</a:t>
            </a:r>
          </a:p>
          <a:p>
            <a:r>
              <a:rPr lang="zh-CN" altLang="en-US" sz="1600" dirty="0"/>
              <a:t>        this.age = age;</a:t>
            </a:r>
          </a:p>
          <a:p>
            <a:r>
              <a:rPr lang="zh-CN" altLang="en-US" sz="1600" dirty="0"/>
              <a:t>    }</a:t>
            </a:r>
          </a:p>
          <a:p>
            <a:r>
              <a:rPr lang="zh-CN" altLang="en-US" sz="1600" dirty="0"/>
              <a:t>	</a:t>
            </a:r>
          </a:p>
          <a:p>
            <a:r>
              <a:rPr lang="zh-CN" altLang="en-US" sz="1600" dirty="0"/>
              <a:t>    @Override</a:t>
            </a:r>
          </a:p>
          <a:p>
            <a:r>
              <a:rPr lang="zh-CN" altLang="en-US" sz="1600" dirty="0"/>
              <a:t>    public String toString() {</a:t>
            </a:r>
          </a:p>
          <a:p>
            <a:r>
              <a:rPr lang="zh-CN" altLang="en-US" sz="1600" dirty="0"/>
              <a:t>        return "Heroes{" +</a:t>
            </a:r>
          </a:p>
          <a:p>
            <a:r>
              <a:rPr lang="zh-CN" altLang="en-US" sz="1600" dirty="0"/>
              <a:t>                "name='" + name + '\'' +</a:t>
            </a:r>
          </a:p>
          <a:p>
            <a:r>
              <a:rPr lang="zh-CN" altLang="en-US" sz="1600" dirty="0"/>
              <a:t>                ", age=" + age +</a:t>
            </a:r>
          </a:p>
          <a:p>
            <a:r>
              <a:rPr lang="zh-CN" altLang="en-US" sz="1600" dirty="0"/>
              <a:t>                '}';</a:t>
            </a:r>
          </a:p>
          <a:p>
            <a:r>
              <a:rPr lang="zh-CN" altLang="en-US" sz="1600" dirty="0"/>
              <a:t>    }</a:t>
            </a:r>
          </a:p>
          <a:p>
            <a:r>
              <a:rPr lang="zh-CN" altLang="en-US" sz="1600" dirty="0"/>
              <a:t>}</a:t>
            </a:r>
          </a:p>
        </p:txBody>
      </p:sp>
    </p:spTree>
    <p:extLst>
      <p:ext uri="{BB962C8B-B14F-4D97-AF65-F5344CB8AC3E}">
        <p14:creationId xmlns:p14="http://schemas.microsoft.com/office/powerpoint/2010/main" val="270191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031051"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Object</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4" name="文本框 3">
            <a:extLst>
              <a:ext uri="{FF2B5EF4-FFF2-40B4-BE49-F238E27FC236}">
                <a16:creationId xmlns:a16="http://schemas.microsoft.com/office/drawing/2014/main" id="{439EB179-1E94-457D-BCC1-D270D99C94BF}"/>
              </a:ext>
            </a:extLst>
          </p:cNvPr>
          <p:cNvSpPr txBox="1"/>
          <p:nvPr/>
        </p:nvSpPr>
        <p:spPr>
          <a:xfrm>
            <a:off x="1854373" y="1556087"/>
            <a:ext cx="5760640" cy="2031325"/>
          </a:xfrm>
          <a:prstGeom prst="rect">
            <a:avLst/>
          </a:prstGeom>
          <a:noFill/>
        </p:spPr>
        <p:txBody>
          <a:bodyPr wrap="square">
            <a:spAutoFit/>
          </a:bodyPr>
          <a:lstStyle/>
          <a:p>
            <a:r>
              <a:rPr lang="zh-CN" altLang="en-US" dirty="0"/>
              <a:t>public class Test {</a:t>
            </a:r>
          </a:p>
          <a:p>
            <a:r>
              <a:rPr lang="zh-CN" altLang="en-US" dirty="0"/>
              <a:t>    public static void main(String[] args) {</a:t>
            </a:r>
          </a:p>
          <a:p>
            <a:r>
              <a:rPr lang="zh-CN" altLang="en-US" dirty="0"/>
              <a:t>        Heroes heroes1 = new Heroes("后羿", 20);</a:t>
            </a:r>
          </a:p>
          <a:p>
            <a:r>
              <a:rPr lang="zh-CN" altLang="en-US" dirty="0"/>
              <a:t>        Heroes heroes2 = new Heroes("后羿", 20);</a:t>
            </a:r>
          </a:p>
          <a:p>
            <a:r>
              <a:rPr lang="zh-CN" altLang="en-US" dirty="0"/>
              <a:t>        System.out.println(heroes1.equals(heroes2));</a:t>
            </a:r>
          </a:p>
          <a:p>
            <a:r>
              <a:rPr lang="zh-CN" altLang="en-US" dirty="0"/>
              <a:t>    }</a:t>
            </a:r>
          </a:p>
          <a:p>
            <a:r>
              <a:rPr lang="zh-CN" altLang="en-US" dirty="0"/>
              <a:t>}</a:t>
            </a:r>
          </a:p>
        </p:txBody>
      </p:sp>
      <p:sp>
        <p:nvSpPr>
          <p:cNvPr id="3" name="文本框 2">
            <a:extLst>
              <a:ext uri="{FF2B5EF4-FFF2-40B4-BE49-F238E27FC236}">
                <a16:creationId xmlns:a16="http://schemas.microsoft.com/office/drawing/2014/main" id="{FF1B59B1-1948-4A16-8DCE-9EE6D1A4B1CA}"/>
              </a:ext>
            </a:extLst>
          </p:cNvPr>
          <p:cNvSpPr txBox="1"/>
          <p:nvPr/>
        </p:nvSpPr>
        <p:spPr>
          <a:xfrm>
            <a:off x="899592" y="776828"/>
            <a:ext cx="1440160" cy="523220"/>
          </a:xfrm>
          <a:prstGeom prst="rect">
            <a:avLst/>
          </a:prstGeom>
          <a:noFill/>
        </p:spPr>
        <p:txBody>
          <a:bodyPr wrap="square" rtlCol="0">
            <a:spAutoFit/>
          </a:bodyPr>
          <a:lstStyle/>
          <a:p>
            <a:r>
              <a:rPr lang="en-US" altLang="zh-CN" sz="2800" b="1" dirty="0">
                <a:solidFill>
                  <a:srgbClr val="FF0000"/>
                </a:solidFill>
              </a:rPr>
              <a:t>equals</a:t>
            </a:r>
            <a:r>
              <a:rPr lang="en-US" altLang="zh-CN" b="1" dirty="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val="414848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031051"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Object</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4" name="文本框 3">
            <a:extLst>
              <a:ext uri="{FF2B5EF4-FFF2-40B4-BE49-F238E27FC236}">
                <a16:creationId xmlns:a16="http://schemas.microsoft.com/office/drawing/2014/main" id="{0107DB79-085B-4A98-A46D-2CF41A8E017D}"/>
              </a:ext>
            </a:extLst>
          </p:cNvPr>
          <p:cNvSpPr txBox="1"/>
          <p:nvPr/>
        </p:nvSpPr>
        <p:spPr>
          <a:xfrm>
            <a:off x="2123728" y="771550"/>
            <a:ext cx="6336704" cy="4524315"/>
          </a:xfrm>
          <a:prstGeom prst="rect">
            <a:avLst/>
          </a:prstGeom>
          <a:noFill/>
        </p:spPr>
        <p:txBody>
          <a:bodyPr wrap="square">
            <a:spAutoFit/>
          </a:bodyPr>
          <a:lstStyle/>
          <a:p>
            <a:r>
              <a:rPr lang="zh-CN" altLang="en-US" sz="1200" dirty="0"/>
              <a:t>public class Heroes {</a:t>
            </a:r>
          </a:p>
          <a:p>
            <a:r>
              <a:rPr lang="zh-CN" altLang="en-US" sz="1200" dirty="0"/>
              <a:t>    private String name;</a:t>
            </a:r>
          </a:p>
          <a:p>
            <a:r>
              <a:rPr lang="zh-CN" altLang="en-US" sz="1200" dirty="0"/>
              <a:t>    private int age;</a:t>
            </a:r>
          </a:p>
          <a:p>
            <a:endParaRPr lang="zh-CN" altLang="en-US" sz="1200" dirty="0"/>
          </a:p>
          <a:p>
            <a:r>
              <a:rPr lang="zh-CN" altLang="en-US" sz="1200" dirty="0"/>
              <a:t>    public Heroes(String name, int age) {</a:t>
            </a:r>
          </a:p>
          <a:p>
            <a:r>
              <a:rPr lang="zh-CN" altLang="en-US" sz="1200" dirty="0"/>
              <a:t>        this.name = name;</a:t>
            </a:r>
          </a:p>
          <a:p>
            <a:r>
              <a:rPr lang="zh-CN" altLang="en-US" sz="1200" dirty="0"/>
              <a:t>        this.age = age;</a:t>
            </a:r>
          </a:p>
          <a:p>
            <a:r>
              <a:rPr lang="zh-CN" altLang="en-US" sz="1200" dirty="0"/>
              <a:t>    }</a:t>
            </a:r>
          </a:p>
          <a:p>
            <a:r>
              <a:rPr lang="zh-CN" altLang="en-US" sz="1200" dirty="0"/>
              <a:t>	</a:t>
            </a:r>
          </a:p>
          <a:p>
            <a:r>
              <a:rPr lang="zh-CN" altLang="en-US" sz="1200" dirty="0"/>
              <a:t>    </a:t>
            </a:r>
            <a:r>
              <a:rPr lang="zh-CN" altLang="en-US" sz="1200" dirty="0">
                <a:solidFill>
                  <a:srgbClr val="FF0000"/>
                </a:solidFill>
              </a:rPr>
              <a:t>@Override</a:t>
            </a:r>
          </a:p>
          <a:p>
            <a:r>
              <a:rPr lang="zh-CN" altLang="en-US" sz="1200" dirty="0"/>
              <a:t>    </a:t>
            </a:r>
            <a:r>
              <a:rPr lang="zh-CN" altLang="en-US" sz="1200" dirty="0">
                <a:solidFill>
                  <a:srgbClr val="FF0000"/>
                </a:solidFill>
              </a:rPr>
              <a:t>public boolean equals(Object obj) {</a:t>
            </a:r>
          </a:p>
          <a:p>
            <a:r>
              <a:rPr lang="zh-CN" altLang="en-US" sz="1200" dirty="0">
                <a:solidFill>
                  <a:srgbClr val="FF0000"/>
                </a:solidFill>
              </a:rPr>
              <a:t>        if (obj == null) {</a:t>
            </a:r>
          </a:p>
          <a:p>
            <a:r>
              <a:rPr lang="zh-CN" altLang="en-US" sz="1200" dirty="0">
                <a:solidFill>
                  <a:srgbClr val="FF0000"/>
                </a:solidFill>
              </a:rPr>
              <a:t>            return false;</a:t>
            </a:r>
          </a:p>
          <a:p>
            <a:r>
              <a:rPr lang="zh-CN" altLang="en-US" sz="1200" dirty="0">
                <a:solidFill>
                  <a:srgbClr val="FF0000"/>
                </a:solidFill>
              </a:rPr>
              <a:t>        }</a:t>
            </a:r>
          </a:p>
          <a:p>
            <a:r>
              <a:rPr lang="zh-CN" altLang="en-US" sz="1200" dirty="0">
                <a:solidFill>
                  <a:srgbClr val="FF0000"/>
                </a:solidFill>
              </a:rPr>
              <a:t>        if (this == obj) {</a:t>
            </a:r>
          </a:p>
          <a:p>
            <a:r>
              <a:rPr lang="zh-CN" altLang="en-US" sz="1200" dirty="0">
                <a:solidFill>
                  <a:srgbClr val="FF0000"/>
                </a:solidFill>
              </a:rPr>
              <a:t>            return true;</a:t>
            </a:r>
          </a:p>
          <a:p>
            <a:r>
              <a:rPr lang="zh-CN" altLang="en-US" sz="1200" dirty="0">
                <a:solidFill>
                  <a:srgbClr val="FF0000"/>
                </a:solidFill>
              </a:rPr>
              <a:t>        }</a:t>
            </a:r>
          </a:p>
          <a:p>
            <a:r>
              <a:rPr lang="zh-CN" altLang="en-US" sz="1200" dirty="0">
                <a:solidFill>
                  <a:srgbClr val="FF0000"/>
                </a:solidFill>
              </a:rPr>
              <a:t>        if (!(obj instanceof Heroes)) {</a:t>
            </a:r>
          </a:p>
          <a:p>
            <a:r>
              <a:rPr lang="zh-CN" altLang="en-US" sz="1200" dirty="0">
                <a:solidFill>
                  <a:srgbClr val="FF0000"/>
                </a:solidFill>
              </a:rPr>
              <a:t>            return false;</a:t>
            </a:r>
          </a:p>
          <a:p>
            <a:r>
              <a:rPr lang="zh-CN" altLang="en-US" sz="1200" dirty="0">
                <a:solidFill>
                  <a:srgbClr val="FF0000"/>
                </a:solidFill>
              </a:rPr>
              <a:t>        }</a:t>
            </a:r>
          </a:p>
          <a:p>
            <a:r>
              <a:rPr lang="zh-CN" altLang="en-US" sz="1200" dirty="0">
                <a:solidFill>
                  <a:srgbClr val="FF0000"/>
                </a:solidFill>
              </a:rPr>
              <a:t>        Heroes heroes = (Heroes)obj;</a:t>
            </a:r>
          </a:p>
          <a:p>
            <a:r>
              <a:rPr lang="zh-CN" altLang="en-US" sz="1200" dirty="0">
                <a:solidFill>
                  <a:srgbClr val="FF0000"/>
                </a:solidFill>
              </a:rPr>
              <a:t>        return heroes.age == this.age &amp;&amp; heroes.name.equals(this.name);</a:t>
            </a:r>
          </a:p>
          <a:p>
            <a:r>
              <a:rPr lang="zh-CN" altLang="en-US" sz="1200" dirty="0">
                <a:solidFill>
                  <a:srgbClr val="FF0000"/>
                </a:solidFill>
              </a:rPr>
              <a:t>    }</a:t>
            </a:r>
          </a:p>
          <a:p>
            <a:r>
              <a:rPr lang="zh-CN" altLang="en-US" sz="1200" dirty="0"/>
              <a:t>}</a:t>
            </a:r>
          </a:p>
        </p:txBody>
      </p:sp>
    </p:spTree>
    <p:extLst>
      <p:ext uri="{BB962C8B-B14F-4D97-AF65-F5344CB8AC3E}">
        <p14:creationId xmlns:p14="http://schemas.microsoft.com/office/powerpoint/2010/main" val="1379050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ULTRA_SCORM_SLIDE_COUNT" val="1"/>
  <p:tag name="ISPRING_PRESENTATION_TITLE" val="69 演示文稿"/>
</p:tagLst>
</file>

<file path=ppt/theme/theme1.xml><?xml version="1.0" encoding="utf-8"?>
<a:theme xmlns:a="http://schemas.openxmlformats.org/drawingml/2006/main" name="Office 主题">
  <a:themeElements>
    <a:clrScheme name="自定义 248">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7F7F7F"/>
      </a:accent5>
      <a:accent6>
        <a:srgbClr val="7F7F7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2389</TotalTime>
  <Words>1537</Words>
  <Application>Microsoft Office PowerPoint</Application>
  <PresentationFormat>全屏显示(16:9)</PresentationFormat>
  <Paragraphs>234</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24</vt:i4>
      </vt:variant>
    </vt:vector>
  </HeadingPairs>
  <TitlesOfParts>
    <vt:vector size="37" baseType="lpstr">
      <vt:lpstr>-apple-system</vt:lpstr>
      <vt:lpstr>PingFang SC</vt:lpstr>
      <vt:lpstr>等线</vt:lpstr>
      <vt:lpstr>等线 Light</vt:lpstr>
      <vt:lpstr>宋体</vt:lpstr>
      <vt:lpstr>微软雅黑</vt:lpstr>
      <vt:lpstr>Arial</vt:lpstr>
      <vt:lpstr>Calibri</vt:lpstr>
      <vt:lpstr>Impact</vt:lpstr>
      <vt:lpstr>tahoma</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69 演示文稿</dc:title>
  <dc:creator>李培俊</dc:creator>
  <cp:lastModifiedBy>陈迪凯</cp:lastModifiedBy>
  <cp:revision>458</cp:revision>
  <dcterms:created xsi:type="dcterms:W3CDTF">2015-10-16T03:54:15Z</dcterms:created>
  <dcterms:modified xsi:type="dcterms:W3CDTF">2020-10-06T04:44:23Z</dcterms:modified>
</cp:coreProperties>
</file>