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315" r:id="rId3"/>
    <p:sldId id="386" r:id="rId4"/>
    <p:sldId id="409" r:id="rId5"/>
    <p:sldId id="377" r:id="rId6"/>
    <p:sldId id="410" r:id="rId7"/>
    <p:sldId id="415" r:id="rId8"/>
    <p:sldId id="411" r:id="rId9"/>
    <p:sldId id="412" r:id="rId10"/>
    <p:sldId id="413" r:id="rId11"/>
    <p:sldId id="416" r:id="rId12"/>
    <p:sldId id="417" r:id="rId13"/>
    <p:sldId id="419" r:id="rId14"/>
    <p:sldId id="414" r:id="rId15"/>
    <p:sldId id="421" r:id="rId16"/>
    <p:sldId id="418" r:id="rId17"/>
    <p:sldId id="422" r:id="rId18"/>
    <p:sldId id="423" r:id="rId19"/>
    <p:sldId id="424" r:id="rId20"/>
    <p:sldId id="425" r:id="rId21"/>
    <p:sldId id="431" r:id="rId22"/>
    <p:sldId id="426" r:id="rId23"/>
    <p:sldId id="427" r:id="rId24"/>
    <p:sldId id="428" r:id="rId25"/>
    <p:sldId id="429" r:id="rId26"/>
    <p:sldId id="430" r:id="rId27"/>
    <p:sldId id="266" r:id="rId28"/>
    <p:sldId id="394" r:id="rId29"/>
    <p:sldId id="432" r:id="rId30"/>
    <p:sldId id="437" r:id="rId31"/>
    <p:sldId id="433" r:id="rId32"/>
    <p:sldId id="434" r:id="rId33"/>
    <p:sldId id="439" r:id="rId34"/>
    <p:sldId id="438" r:id="rId35"/>
    <p:sldId id="435" r:id="rId36"/>
    <p:sldId id="436" r:id="rId37"/>
    <p:sldId id="391" r:id="rId38"/>
    <p:sldId id="268" r:id="rId39"/>
  </p:sldIdLst>
  <p:sldSz cx="9144000" cy="5143500" type="screen16x9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C889-93DF-42A1-8C7C-D39186819EC7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82E5C-78D3-4F19-B32F-3888B93A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1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6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4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681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2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7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23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0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4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1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472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3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68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5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94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25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5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60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25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77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793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3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37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159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08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50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88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98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1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4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19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4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4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1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662890"/>
            <a:ext cx="1656184" cy="480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3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3338863" y="3291830"/>
            <a:ext cx="24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异常机制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812"/>
            <a:ext cx="1656184" cy="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771550"/>
            <a:ext cx="82809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DivideZero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DivideZero c=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DivideZero();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15766"/>
            <a:ext cx="7272300" cy="1412937"/>
          </a:xfrm>
          <a:prstGeom prst="rect">
            <a:avLst/>
          </a:prstGeom>
        </p:spPr>
      </p:pic>
      <p:sp>
        <p:nvSpPr>
          <p:cNvPr id="6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常见异常</a:t>
            </a:r>
          </a:p>
        </p:txBody>
      </p:sp>
    </p:spTree>
    <p:extLst>
      <p:ext uri="{BB962C8B-B14F-4D97-AF65-F5344CB8AC3E}">
        <p14:creationId xmlns:p14="http://schemas.microsoft.com/office/powerpoint/2010/main" val="26132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771550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Order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Object obj =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Date();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Order order= (Order) obj;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.println(order);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36296"/>
            <a:ext cx="7488832" cy="884073"/>
          </a:xfrm>
          <a:prstGeom prst="rect">
            <a:avLst/>
          </a:prstGeom>
        </p:spPr>
      </p:pic>
      <p:sp>
        <p:nvSpPr>
          <p:cNvPr id="6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常见异常</a:t>
            </a:r>
          </a:p>
        </p:txBody>
      </p:sp>
    </p:spTree>
    <p:extLst>
      <p:ext uri="{BB962C8B-B14F-4D97-AF65-F5344CB8AC3E}">
        <p14:creationId xmlns:p14="http://schemas.microsoft.com/office/powerpoint/2010/main" val="39076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40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843558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提供的是异常处理的</a:t>
            </a:r>
            <a:r>
              <a:rPr lang="zh-CN" altLang="en-US" dirty="0">
                <a:solidFill>
                  <a:srgbClr val="7030A0"/>
                </a:solidFill>
              </a:rPr>
              <a:t>抓抛模型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程序的执行过程中如出现异常，会生成一个异常类对象， 该异常对象将被提交给</a:t>
            </a:r>
            <a:r>
              <a:rPr lang="en-US" altLang="zh-CN" dirty="0"/>
              <a:t>Java</a:t>
            </a:r>
            <a:r>
              <a:rPr lang="zh-CN" altLang="en-US" dirty="0"/>
              <a:t>运行时系统，这个过程称为</a:t>
            </a:r>
            <a:r>
              <a:rPr lang="zh-CN" altLang="en-US" b="1" dirty="0">
                <a:solidFill>
                  <a:srgbClr val="C00000"/>
                </a:solidFill>
              </a:rPr>
              <a:t>抛出 </a:t>
            </a:r>
            <a:r>
              <a:rPr lang="en-US" altLang="zh-CN" b="1" dirty="0">
                <a:solidFill>
                  <a:srgbClr val="C00000"/>
                </a:solidFill>
              </a:rPr>
              <a:t>(throw)</a:t>
            </a:r>
            <a:r>
              <a:rPr lang="zh-CN" altLang="en-US" b="1" dirty="0">
                <a:solidFill>
                  <a:srgbClr val="C00000"/>
                </a:solidFill>
              </a:rPr>
              <a:t>异常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异常对象的生成 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由虚拟机</a:t>
            </a:r>
            <a:r>
              <a:rPr lang="zh-CN" altLang="en-US" b="1" dirty="0">
                <a:solidFill>
                  <a:srgbClr val="C00000"/>
                </a:solidFill>
              </a:rPr>
              <a:t>自动生成</a:t>
            </a:r>
            <a:r>
              <a:rPr lang="zh-CN" altLang="en-US" dirty="0"/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/>
              <a:t>——</a:t>
            </a:r>
            <a:r>
              <a:rPr lang="zh-CN" altLang="en-US" dirty="0"/>
              <a:t>自动抛出 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由开发人员</a:t>
            </a:r>
            <a:r>
              <a:rPr lang="zh-CN" altLang="en-US" b="1" dirty="0">
                <a:solidFill>
                  <a:srgbClr val="C00000"/>
                </a:solidFill>
              </a:rPr>
              <a:t>手动创建</a:t>
            </a:r>
            <a:r>
              <a:rPr lang="zh-CN" altLang="en-US" dirty="0"/>
              <a:t>：</a:t>
            </a:r>
            <a:r>
              <a:rPr lang="en-US" altLang="zh-CN" dirty="0"/>
              <a:t>Exception </a:t>
            </a:r>
            <a:r>
              <a:rPr lang="en-US" altLang="zh-CN" dirty="0" err="1"/>
              <a:t>exception</a:t>
            </a:r>
            <a:r>
              <a:rPr lang="en-US" altLang="zh-CN" dirty="0"/>
              <a:t> = new </a:t>
            </a:r>
            <a:r>
              <a:rPr lang="en-US" altLang="zh-CN" dirty="0" err="1"/>
              <a:t>ClassCastException</a:t>
            </a:r>
            <a:r>
              <a:rPr lang="en-US" altLang="zh-CN" dirty="0"/>
              <a:t>();——</a:t>
            </a:r>
            <a:r>
              <a:rPr lang="zh-CN" altLang="en-US" dirty="0"/>
              <a:t>创建好的异常对象不抛出对程序没有任何影响，和创建一个普通对象一样</a:t>
            </a:r>
          </a:p>
        </p:txBody>
      </p:sp>
    </p:spTree>
    <p:extLst>
      <p:ext uri="{BB962C8B-B14F-4D97-AF65-F5344CB8AC3E}">
        <p14:creationId xmlns:p14="http://schemas.microsoft.com/office/powerpoint/2010/main" val="58544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568" y="98757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异常的抛出机制</a:t>
            </a:r>
            <a:r>
              <a:rPr lang="en-US" altLang="zh-CN" sz="2800" dirty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642378"/>
            <a:ext cx="5629275" cy="2505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9592" y="4279037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为保证程序正常执行，代码必须对可能出现的异常进行处理。</a:t>
            </a:r>
          </a:p>
        </p:txBody>
      </p:sp>
      <p:sp>
        <p:nvSpPr>
          <p:cNvPr id="7" name="TextBox 22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311398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3322" y="843558"/>
            <a:ext cx="7880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如果一个方法内抛出异常，该异常对象会被抛给调用者方法中处 理。如果异常没有在调用者方法中处理，它继续被抛给这个调用 方法的上层方法。这个过程将一直继续下去，直到异常被处理。 这一过程称为捕获</a:t>
            </a:r>
            <a:r>
              <a:rPr lang="en-US" altLang="zh-CN" sz="2000" dirty="0"/>
              <a:t>(catch)</a:t>
            </a:r>
            <a:r>
              <a:rPr lang="zh-CN" altLang="en-US" sz="2000" dirty="0"/>
              <a:t>异常。 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如果一个异常回到</a:t>
            </a:r>
            <a:r>
              <a:rPr lang="en-US" altLang="zh-CN" sz="2000" dirty="0"/>
              <a:t>main()</a:t>
            </a:r>
            <a:r>
              <a:rPr lang="zh-CN" altLang="en-US" sz="2000" dirty="0"/>
              <a:t>方法，并且</a:t>
            </a:r>
            <a:r>
              <a:rPr lang="en-US" altLang="zh-CN" sz="2000" dirty="0"/>
              <a:t>main()</a:t>
            </a:r>
            <a:r>
              <a:rPr lang="zh-CN" altLang="en-US" sz="2000" dirty="0"/>
              <a:t>也不处理，则程序运行终止。</a:t>
            </a:r>
            <a:endParaRPr lang="en-US" altLang="zh-CN" sz="2000" dirty="0"/>
          </a:p>
          <a:p>
            <a:r>
              <a:rPr lang="zh-CN" altLang="en-US" sz="2000" dirty="0"/>
              <a:t>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程序员通常只能处理</a:t>
            </a:r>
            <a:r>
              <a:rPr lang="en-US" altLang="zh-CN" sz="2000" dirty="0"/>
              <a:t>Exception</a:t>
            </a:r>
            <a:r>
              <a:rPr lang="zh-CN" altLang="en-US" sz="2000" dirty="0"/>
              <a:t>，而对</a:t>
            </a:r>
            <a:r>
              <a:rPr lang="en-US" altLang="zh-CN" sz="2000" dirty="0"/>
              <a:t>Error</a:t>
            </a:r>
            <a:r>
              <a:rPr lang="zh-CN" altLang="en-US" sz="2000" dirty="0"/>
              <a:t>无能为力。</a:t>
            </a:r>
          </a:p>
        </p:txBody>
      </p:sp>
      <p:sp>
        <p:nvSpPr>
          <p:cNvPr id="6" name="TextBox 22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412781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9952" y="192367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2400" dirty="0"/>
          </a:p>
          <a:p>
            <a:r>
              <a:rPr lang="zh-CN" altLang="en-US" sz="2400" b="1" dirty="0"/>
              <a:t>方式一：</a:t>
            </a:r>
            <a:r>
              <a:rPr lang="en-US" altLang="zh-CN" sz="2400" b="1" dirty="0"/>
              <a:t>try-catch-finally 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方式二：</a:t>
            </a:r>
            <a:r>
              <a:rPr lang="en-US" altLang="zh-CN" sz="2400" b="1" dirty="0"/>
              <a:t>throws + </a:t>
            </a:r>
            <a:r>
              <a:rPr lang="zh-CN" altLang="en-US" sz="2400" b="1" dirty="0"/>
              <a:t>异常类型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9632" y="77155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Java</a:t>
            </a:r>
            <a:r>
              <a:rPr lang="zh-CN" altLang="en-US" sz="2800" b="1" dirty="0"/>
              <a:t>异常处理的方式</a:t>
            </a:r>
            <a:endParaRPr lang="zh-CN" altLang="en-US" dirty="0"/>
          </a:p>
        </p:txBody>
      </p:sp>
      <p:sp>
        <p:nvSpPr>
          <p:cNvPr id="5" name="TextBox 22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1657054"/>
            <a:ext cx="2592288" cy="34864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0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699542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异常处理是通过</a:t>
            </a:r>
            <a:r>
              <a:rPr lang="en-US" altLang="zh-CN" sz="2400" dirty="0"/>
              <a:t>try-catch-finally</a:t>
            </a:r>
            <a:r>
              <a:rPr lang="zh-CN" altLang="en-US" sz="2400" dirty="0"/>
              <a:t>语句实现的。 </a:t>
            </a:r>
            <a:endParaRPr lang="en-US" altLang="zh-CN" sz="2400" dirty="0"/>
          </a:p>
          <a:p>
            <a:pPr lvl="1"/>
            <a:r>
              <a:rPr lang="en-US" altLang="zh-CN" sz="2400" dirty="0"/>
              <a:t>try{ </a:t>
            </a:r>
          </a:p>
          <a:p>
            <a:pPr lvl="1"/>
            <a:r>
              <a:rPr lang="en-US" altLang="zh-CN" sz="2400" dirty="0"/>
              <a:t>	...... </a:t>
            </a:r>
            <a:r>
              <a:rPr lang="en-US" altLang="zh-CN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可能产生异常的代码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/>
              <a:t> </a:t>
            </a:r>
            <a:r>
              <a:rPr lang="en-US" altLang="zh-CN" sz="2400" dirty="0"/>
              <a:t>} catch( ExceptionName1 e ){</a:t>
            </a:r>
          </a:p>
          <a:p>
            <a:pPr lvl="1"/>
            <a:r>
              <a:rPr lang="en-US" altLang="zh-CN" sz="2400" dirty="0"/>
              <a:t> 	...... </a:t>
            </a:r>
            <a:r>
              <a:rPr lang="en-US" altLang="zh-CN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当产生</a:t>
            </a:r>
            <a:r>
              <a:rPr lang="en-US" altLang="zh-CN" sz="2400" dirty="0">
                <a:solidFill>
                  <a:srgbClr val="7030A0"/>
                </a:solidFill>
              </a:rPr>
              <a:t>ExceptionName1</a:t>
            </a:r>
            <a:r>
              <a:rPr lang="zh-CN" altLang="en-US" sz="2400" dirty="0">
                <a:solidFill>
                  <a:srgbClr val="7030A0"/>
                </a:solidFill>
              </a:rPr>
              <a:t>型异常时的处置措施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/>
              <a:t> </a:t>
            </a:r>
            <a:r>
              <a:rPr lang="en-US" altLang="zh-CN" sz="2400" dirty="0"/>
              <a:t>} catch( ExceptionName2 e ){</a:t>
            </a:r>
          </a:p>
          <a:p>
            <a:pPr lvl="1"/>
            <a:r>
              <a:rPr lang="en-US" altLang="zh-CN" sz="2400" dirty="0"/>
              <a:t> 	...... </a:t>
            </a:r>
            <a:r>
              <a:rPr lang="en-US" altLang="zh-CN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当产生</a:t>
            </a:r>
            <a:r>
              <a:rPr lang="en-US" altLang="zh-CN" sz="2400" dirty="0">
                <a:solidFill>
                  <a:srgbClr val="7030A0"/>
                </a:solidFill>
              </a:rPr>
              <a:t>ExceptionName2</a:t>
            </a:r>
            <a:r>
              <a:rPr lang="zh-CN" altLang="en-US" sz="2400" dirty="0">
                <a:solidFill>
                  <a:srgbClr val="7030A0"/>
                </a:solidFill>
              </a:rPr>
              <a:t>型异常时的处置措施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400" dirty="0"/>
              <a:t>} </a:t>
            </a:r>
          </a:p>
          <a:p>
            <a:pPr lvl="1"/>
            <a:r>
              <a:rPr lang="en-US" altLang="zh-CN" sz="2400" dirty="0"/>
              <a:t>[ finally{ </a:t>
            </a:r>
          </a:p>
          <a:p>
            <a:pPr lvl="1"/>
            <a:r>
              <a:rPr lang="en-US" altLang="zh-CN" sz="2400" dirty="0"/>
              <a:t>	...... </a:t>
            </a:r>
            <a:r>
              <a:rPr lang="en-US" altLang="zh-CN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无论是否发生异常，都无条件执行的语句 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sz="2400" dirty="0"/>
              <a:t>} ]</a:t>
            </a:r>
            <a:endParaRPr lang="zh-CN" altLang="en-US" sz="2400" dirty="0"/>
          </a:p>
        </p:txBody>
      </p:sp>
      <p:sp>
        <p:nvSpPr>
          <p:cNvPr id="5" name="TextBox 22"/>
          <p:cNvSpPr txBox="1"/>
          <p:nvPr/>
        </p:nvSpPr>
        <p:spPr>
          <a:xfrm>
            <a:off x="823322" y="205624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03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843558"/>
            <a:ext cx="727280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try</a:t>
            </a:r>
            <a:r>
              <a:rPr lang="en-US" altLang="zh-CN" sz="2000" dirty="0"/>
              <a:t> </a:t>
            </a:r>
          </a:p>
          <a:p>
            <a:pPr lvl="1"/>
            <a:r>
              <a:rPr lang="zh-CN" altLang="en-US" dirty="0"/>
              <a:t>捕获异常的第一步是用</a:t>
            </a:r>
            <a:r>
              <a:rPr lang="en-US" altLang="zh-CN" dirty="0"/>
              <a:t>try{…}</a:t>
            </a:r>
            <a:r>
              <a:rPr lang="zh-CN" altLang="en-US" dirty="0"/>
              <a:t>语句块选定捕获异常的范围，将可能出现异常的代码放在</a:t>
            </a:r>
            <a:r>
              <a:rPr lang="en-US" altLang="zh-CN" dirty="0"/>
              <a:t>try</a:t>
            </a:r>
            <a:r>
              <a:rPr lang="zh-CN" altLang="en-US" dirty="0"/>
              <a:t>语句块中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catch</a:t>
            </a:r>
            <a:r>
              <a:rPr lang="en-US" altLang="zh-CN" dirty="0"/>
              <a:t> (</a:t>
            </a:r>
            <a:r>
              <a:rPr lang="en-US" altLang="zh-CN" dirty="0" err="1"/>
              <a:t>Exceptiontype</a:t>
            </a:r>
            <a:r>
              <a:rPr lang="en-US" altLang="zh-CN" dirty="0"/>
              <a:t> e) 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语句块中对异常对象进行处理的代码。每个</a:t>
            </a:r>
            <a:r>
              <a:rPr lang="en-US" altLang="zh-CN" dirty="0"/>
              <a:t>try</a:t>
            </a:r>
            <a:r>
              <a:rPr lang="zh-CN" altLang="en-US" dirty="0"/>
              <a:t>语句块可以伴随 一个或多个</a:t>
            </a:r>
            <a:r>
              <a:rPr lang="en-US" altLang="zh-CN" dirty="0"/>
              <a:t>catch</a:t>
            </a:r>
            <a:r>
              <a:rPr lang="zh-CN" altLang="en-US" dirty="0"/>
              <a:t>语句，用于处理可能产生的不同类型的异常对象。</a:t>
            </a:r>
          </a:p>
        </p:txBody>
      </p:sp>
      <p:sp>
        <p:nvSpPr>
          <p:cNvPr id="4" name="矩形 3"/>
          <p:cNvSpPr/>
          <p:nvPr/>
        </p:nvSpPr>
        <p:spPr>
          <a:xfrm>
            <a:off x="772716" y="3075806"/>
            <a:ext cx="7853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         如果明确知道产生的是何种异常，可以用该异常类作为</a:t>
            </a:r>
            <a:r>
              <a:rPr lang="en-US" altLang="zh-CN" dirty="0">
                <a:solidFill>
                  <a:srgbClr val="00B050"/>
                </a:solidFill>
              </a:rPr>
              <a:t>catch</a:t>
            </a:r>
            <a:r>
              <a:rPr lang="zh-CN" altLang="en-US" dirty="0">
                <a:solidFill>
                  <a:srgbClr val="00B050"/>
                </a:solidFill>
              </a:rPr>
              <a:t>的参数；也可以用其父类作为</a:t>
            </a:r>
            <a:r>
              <a:rPr lang="en-US" altLang="zh-CN" dirty="0">
                <a:solidFill>
                  <a:srgbClr val="00B050"/>
                </a:solidFill>
              </a:rPr>
              <a:t>catch</a:t>
            </a:r>
            <a:r>
              <a:rPr lang="zh-CN" altLang="en-US" dirty="0">
                <a:solidFill>
                  <a:srgbClr val="00B050"/>
                </a:solidFill>
              </a:rPr>
              <a:t>的参数。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</a:t>
            </a:r>
            <a:r>
              <a:rPr lang="zh-CN" altLang="en-US" dirty="0"/>
              <a:t>比 如 ： 可 以 用 </a:t>
            </a:r>
            <a:r>
              <a:rPr lang="en-US" altLang="zh-CN" dirty="0" err="1"/>
              <a:t>ArithmeticException</a:t>
            </a:r>
            <a:r>
              <a:rPr lang="en-US" altLang="zh-CN" dirty="0"/>
              <a:t> </a:t>
            </a:r>
            <a:r>
              <a:rPr lang="zh-CN" altLang="en-US" dirty="0"/>
              <a:t>类 作 为 参 数 的 地 方 ， 就 可 以 用 </a:t>
            </a:r>
            <a:r>
              <a:rPr lang="en-US" altLang="zh-CN" dirty="0" err="1"/>
              <a:t>RuntimeException</a:t>
            </a:r>
            <a:r>
              <a:rPr lang="zh-CN" altLang="en-US" dirty="0"/>
              <a:t>类作为参数，或者用所有异常的父类</a:t>
            </a:r>
            <a:r>
              <a:rPr lang="en-US" altLang="zh-CN" dirty="0"/>
              <a:t>Exception</a:t>
            </a:r>
            <a:r>
              <a:rPr lang="zh-CN" altLang="en-US" dirty="0"/>
              <a:t>类作为参数。 但不能是与</a:t>
            </a:r>
            <a:r>
              <a:rPr lang="en-US" altLang="zh-CN" dirty="0" err="1"/>
              <a:t>ArithmeticException</a:t>
            </a:r>
            <a:r>
              <a:rPr lang="zh-CN" altLang="en-US" dirty="0"/>
              <a:t>类无关的异常，如</a:t>
            </a:r>
            <a:r>
              <a:rPr lang="en-US" altLang="zh-CN" dirty="0" err="1"/>
              <a:t>NullPointerException</a:t>
            </a:r>
            <a:r>
              <a:rPr lang="zh-CN" altLang="en-US" dirty="0"/>
              <a:t>（</a:t>
            </a:r>
            <a:r>
              <a:rPr lang="en-US" altLang="zh-CN" dirty="0"/>
              <a:t>catch </a:t>
            </a:r>
            <a:r>
              <a:rPr lang="zh-CN" altLang="en-US" dirty="0"/>
              <a:t>中的语句将不会执行）。</a:t>
            </a:r>
          </a:p>
        </p:txBody>
      </p:sp>
      <p:sp>
        <p:nvSpPr>
          <p:cNvPr id="6" name="TextBox 22"/>
          <p:cNvSpPr txBox="1"/>
          <p:nvPr/>
        </p:nvSpPr>
        <p:spPr>
          <a:xfrm>
            <a:off x="823322" y="205624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6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71550"/>
            <a:ext cx="75963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finally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捕获异常的最后一步是通过</a:t>
            </a:r>
            <a:r>
              <a:rPr lang="en-US" altLang="zh-CN" sz="2400" dirty="0"/>
              <a:t>finally</a:t>
            </a:r>
            <a:r>
              <a:rPr lang="zh-CN" altLang="en-US" sz="2400" dirty="0"/>
              <a:t>语句为异常处理提供一个 统一的出口，使得在控制流转到程序的其它部分以前，能够对程序的状态作统一的管理。</a:t>
            </a:r>
            <a:endParaRPr lang="en-US" altLang="zh-CN" sz="2400" dirty="0"/>
          </a:p>
          <a:p>
            <a:pPr lvl="1"/>
            <a:r>
              <a:rPr lang="zh-CN" altLang="en-US" sz="2400" dirty="0"/>
              <a:t> 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不论在</a:t>
            </a:r>
            <a:r>
              <a:rPr lang="en-US" altLang="zh-CN" sz="2400" dirty="0">
                <a:solidFill>
                  <a:srgbClr val="FF0000"/>
                </a:solidFill>
              </a:rPr>
              <a:t>try</a:t>
            </a:r>
            <a:r>
              <a:rPr lang="zh-CN" altLang="en-US" sz="2400" dirty="0">
                <a:solidFill>
                  <a:srgbClr val="FF0000"/>
                </a:solidFill>
              </a:rPr>
              <a:t>代码块中是否发生了异常事件，</a:t>
            </a:r>
            <a:r>
              <a:rPr lang="en-US" altLang="zh-CN" sz="2400" dirty="0">
                <a:solidFill>
                  <a:srgbClr val="FF0000"/>
                </a:solidFill>
              </a:rPr>
              <a:t>catch</a:t>
            </a:r>
            <a:r>
              <a:rPr lang="zh-CN" altLang="en-US" sz="2400" dirty="0">
                <a:solidFill>
                  <a:srgbClr val="FF0000"/>
                </a:solidFill>
              </a:rPr>
              <a:t>语句是否执行，</a:t>
            </a:r>
            <a:r>
              <a:rPr lang="en-US" altLang="zh-CN" sz="2400" dirty="0">
                <a:solidFill>
                  <a:srgbClr val="FF0000"/>
                </a:solidFill>
              </a:rPr>
              <a:t>catch</a:t>
            </a:r>
            <a:r>
              <a:rPr lang="zh-CN" altLang="en-US" sz="2400" dirty="0">
                <a:solidFill>
                  <a:srgbClr val="FF0000"/>
                </a:solidFill>
              </a:rPr>
              <a:t>语句是否有异常，</a:t>
            </a:r>
            <a:r>
              <a:rPr lang="en-US" altLang="zh-CN" sz="2400" dirty="0">
                <a:solidFill>
                  <a:srgbClr val="FF0000"/>
                </a:solidFill>
              </a:rPr>
              <a:t>catch</a:t>
            </a:r>
            <a:r>
              <a:rPr lang="zh-CN" altLang="en-US" sz="2400" dirty="0">
                <a:solidFill>
                  <a:srgbClr val="FF0000"/>
                </a:solidFill>
              </a:rPr>
              <a:t>语句中是否有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zh-CN" altLang="en-US" sz="2400" dirty="0">
                <a:solidFill>
                  <a:srgbClr val="FF0000"/>
                </a:solidFill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</a:rPr>
              <a:t>finally</a:t>
            </a:r>
            <a:r>
              <a:rPr lang="zh-CN" altLang="en-US" sz="2400" dirty="0">
                <a:solidFill>
                  <a:srgbClr val="FF0000"/>
                </a:solidFill>
              </a:rPr>
              <a:t>块中的语句都会被执行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 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finally</a:t>
            </a:r>
            <a:r>
              <a:rPr lang="zh-CN" altLang="en-US" sz="2400" dirty="0"/>
              <a:t>语句和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语句是任选的</a:t>
            </a:r>
          </a:p>
        </p:txBody>
      </p:sp>
      <p:sp>
        <p:nvSpPr>
          <p:cNvPr id="5" name="TextBox 22"/>
          <p:cNvSpPr txBox="1"/>
          <p:nvPr/>
        </p:nvSpPr>
        <p:spPr>
          <a:xfrm>
            <a:off x="823322" y="205624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067944" y="1923678"/>
            <a:ext cx="734499" cy="617133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581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78199" y="1131553"/>
            <a:ext cx="762094" cy="658712"/>
            <a:chOff x="1059869" y="2300204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59869" y="2300204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208834" y="2555570"/>
              <a:ext cx="782803" cy="55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28850" y="1243238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56407" y="2004552"/>
            <a:ext cx="228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常见异常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103402" y="2698887"/>
            <a:ext cx="711095" cy="598035"/>
            <a:chOff x="2501743" y="1635646"/>
            <a:chExt cx="1036261" cy="1036518"/>
          </a:xfrm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tx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487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03402" y="3507854"/>
            <a:ext cx="736891" cy="539829"/>
            <a:chOff x="2501743" y="1635646"/>
            <a:chExt cx="1036261" cy="1036518"/>
          </a:xfrm>
        </p:grpSpPr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00206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487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28850" y="2783334"/>
            <a:ext cx="22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异常处理机制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28850" y="357674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手动抛出异常</a:t>
            </a:r>
          </a:p>
        </p:txBody>
      </p:sp>
      <p:sp>
        <p:nvSpPr>
          <p:cNvPr id="21" name="Oval 53"/>
          <p:cNvSpPr>
            <a:spLocks noChangeArrowheads="1"/>
          </p:cNvSpPr>
          <p:nvPr/>
        </p:nvSpPr>
        <p:spPr bwMode="auto">
          <a:xfrm>
            <a:off x="4103402" y="4225676"/>
            <a:ext cx="772349" cy="57255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88900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800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59"/>
          <p:cNvSpPr txBox="1">
            <a:spLocks noChangeArrowheads="1"/>
          </p:cNvSpPr>
          <p:nvPr/>
        </p:nvSpPr>
        <p:spPr bwMode="auto">
          <a:xfrm>
            <a:off x="4194088" y="4348646"/>
            <a:ext cx="583441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2380" y="4348646"/>
            <a:ext cx="273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用户自定义异常类</a:t>
            </a:r>
          </a:p>
        </p:txBody>
      </p:sp>
      <p:sp>
        <p:nvSpPr>
          <p:cNvPr id="10" name="矩形 9"/>
          <p:cNvSpPr/>
          <p:nvPr/>
        </p:nvSpPr>
        <p:spPr>
          <a:xfrm>
            <a:off x="896893" y="1311783"/>
            <a:ext cx="2592288" cy="34864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8063" y="1851025"/>
          <a:ext cx="6696075" cy="1514475"/>
        </p:xfrm>
        <a:graphic>
          <a:graphicData uri="http://schemas.openxmlformats.org/drawingml/2006/table">
            <a:tbl>
              <a:tblPr/>
              <a:tblGrid>
                <a:gridCol w="295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</a:p>
                  </a:txBody>
                  <a:tcPr marL="91400" marR="91400" marT="45792" marB="457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00" marR="91400" marT="45792" marB="457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public String </a:t>
                      </a:r>
                      <a:r>
                        <a:rPr lang="en-US" altLang="zh-CN" sz="105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getMessage</a:t>
                      </a:r>
                      <a:r>
                        <a:rPr lang="en-US" altLang="zh-CN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​()</a:t>
                      </a:r>
                      <a:endParaRPr lang="zh-CN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0" marR="91400" marT="45792" marB="457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返回此 </a:t>
                      </a:r>
                      <a:r>
                        <a:rPr lang="en-US" altLang="zh-CN" sz="105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throwable</a:t>
                      </a:r>
                      <a:r>
                        <a:rPr lang="en-US" altLang="zh-CN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的详细消息字符串</a:t>
                      </a:r>
                    </a:p>
                  </a:txBody>
                  <a:tcPr marL="91400" marR="91400" marT="45792" marB="457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public String </a:t>
                      </a:r>
                      <a:r>
                        <a:rPr lang="en-US" altLang="zh-CN" sz="105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altLang="zh-CN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​()</a:t>
                      </a:r>
                      <a:endParaRPr lang="zh-CN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0" marR="91400" marT="45792" marB="457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返回此可抛出的简短描述</a:t>
                      </a:r>
                    </a:p>
                  </a:txBody>
                  <a:tcPr marL="91400" marR="91400" marT="45792" marB="457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public void </a:t>
                      </a:r>
                      <a:r>
                        <a:rPr lang="en-US" altLang="zh-CN" sz="105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printStackTrace</a:t>
                      </a:r>
                      <a:r>
                        <a:rPr lang="en-US" altLang="zh-CN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​()</a:t>
                      </a:r>
                      <a:endParaRPr lang="zh-CN" altLang="en-US" sz="105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0" marR="91400" marT="45792" marB="457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把异常的错误信息输出在控制台</a:t>
                      </a:r>
                    </a:p>
                  </a:txBody>
                  <a:tcPr marL="91400" marR="91400" marT="45792" marB="4579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Throwable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的成员方法</a:t>
            </a:r>
          </a:p>
        </p:txBody>
      </p:sp>
      <p:sp>
        <p:nvSpPr>
          <p:cNvPr id="8" name="TextBox 22"/>
          <p:cNvSpPr txBox="1"/>
          <p:nvPr/>
        </p:nvSpPr>
        <p:spPr>
          <a:xfrm>
            <a:off x="823322" y="205624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43558"/>
            <a:ext cx="7172325" cy="3676650"/>
          </a:xfrm>
          <a:prstGeom prst="rect">
            <a:avLst/>
          </a:prstGeom>
        </p:spPr>
      </p:pic>
      <p:sp>
        <p:nvSpPr>
          <p:cNvPr id="6" name="TextBox 22"/>
          <p:cNvSpPr txBox="1"/>
          <p:nvPr/>
        </p:nvSpPr>
        <p:spPr>
          <a:xfrm>
            <a:off x="755576" y="195486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8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699542"/>
            <a:ext cx="79208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IndexOutExp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arr[] = {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"lisa"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"bily"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"kessy"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.println(arr[i]); 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arr[4]?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(ArrayIndexOutOfBoundsException e)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"index err"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"this is the end"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63877"/>
            <a:ext cx="3460646" cy="1461887"/>
          </a:xfrm>
          <a:prstGeom prst="rect">
            <a:avLst/>
          </a:prstGeom>
        </p:spPr>
      </p:pic>
      <p:sp>
        <p:nvSpPr>
          <p:cNvPr id="8" name="TextBox 22"/>
          <p:cNvSpPr txBox="1"/>
          <p:nvPr/>
        </p:nvSpPr>
        <p:spPr>
          <a:xfrm>
            <a:off x="755576" y="195486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7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6476" y="1275606"/>
            <a:ext cx="80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编写一个类</a:t>
            </a:r>
            <a:r>
              <a:rPr lang="en-US" altLang="zh-CN" sz="2400" dirty="0" err="1"/>
              <a:t>ExceptionTest</a:t>
            </a:r>
            <a:r>
              <a:rPr lang="zh-CN" altLang="en-US" sz="2400" dirty="0"/>
              <a:t>，在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方法中使用</a:t>
            </a:r>
            <a:r>
              <a:rPr lang="en-US" altLang="zh-CN" sz="2400" dirty="0"/>
              <a:t>try</a:t>
            </a:r>
            <a:r>
              <a:rPr lang="zh-CN" altLang="en-US" sz="2400" dirty="0"/>
              <a:t>、</a:t>
            </a:r>
            <a:r>
              <a:rPr lang="en-US" altLang="zh-CN" sz="2400" dirty="0"/>
              <a:t>catch</a:t>
            </a:r>
            <a:r>
              <a:rPr lang="zh-CN" altLang="en-US" sz="2400" dirty="0"/>
              <a:t>、</a:t>
            </a:r>
            <a:r>
              <a:rPr lang="en-US" altLang="zh-CN" sz="2400" dirty="0"/>
              <a:t>finally</a:t>
            </a:r>
            <a:r>
              <a:rPr lang="zh-CN" altLang="en-US" sz="2400" dirty="0"/>
              <a:t>，要求： 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try</a:t>
            </a:r>
            <a:r>
              <a:rPr lang="zh-CN" altLang="en-US" sz="2400" dirty="0"/>
              <a:t>块中，编写被零除的代码。</a:t>
            </a:r>
            <a:endParaRPr lang="en-US" altLang="zh-CN" sz="2400" dirty="0"/>
          </a:p>
          <a:p>
            <a:pPr lvl="1"/>
            <a:r>
              <a:rPr lang="zh-CN" altLang="en-US" sz="2400" dirty="0"/>
              <a:t> 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catch</a:t>
            </a:r>
            <a:r>
              <a:rPr lang="zh-CN" altLang="en-US" sz="2400" dirty="0"/>
              <a:t>块中，捕获被零除所产生的异常，并且打印异常信息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finally</a:t>
            </a:r>
            <a:r>
              <a:rPr lang="zh-CN" altLang="en-US" sz="2400" dirty="0"/>
              <a:t>块中，打印一条语句。</a:t>
            </a:r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899592" y="843556"/>
            <a:ext cx="3158133" cy="377411"/>
            <a:chOff x="920022" y="1575938"/>
            <a:chExt cx="3160434" cy="376016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292101" y="1575938"/>
              <a:ext cx="2788355" cy="37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</a:p>
          </p:txBody>
        </p:sp>
        <p:pic>
          <p:nvPicPr>
            <p:cNvPr id="7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22"/>
          <p:cNvSpPr txBox="1"/>
          <p:nvPr/>
        </p:nvSpPr>
        <p:spPr>
          <a:xfrm>
            <a:off x="755576" y="195486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6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1620" y="2067694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捕获和不捕获异常，程序的运行有什么不同。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体会</a:t>
            </a:r>
            <a:r>
              <a:rPr lang="en-US" altLang="zh-CN" sz="2400" dirty="0"/>
              <a:t>try</a:t>
            </a:r>
            <a:r>
              <a:rPr lang="zh-CN" altLang="en-US" sz="2400" dirty="0"/>
              <a:t>语句块中可能发生多个不同异常时的处理。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体会</a:t>
            </a:r>
            <a:r>
              <a:rPr lang="en-US" altLang="zh-CN" sz="2400" dirty="0"/>
              <a:t>finally</a:t>
            </a:r>
            <a:r>
              <a:rPr lang="zh-CN" altLang="en-US" sz="2400" dirty="0"/>
              <a:t>语句块的使用。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5896" y="98757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体  会</a:t>
            </a:r>
          </a:p>
        </p:txBody>
      </p:sp>
      <p:sp>
        <p:nvSpPr>
          <p:cNvPr id="5" name="TextBox 22"/>
          <p:cNvSpPr txBox="1"/>
          <p:nvPr/>
        </p:nvSpPr>
        <p:spPr>
          <a:xfrm>
            <a:off x="755576" y="195486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973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34761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前面使用的异常都是</a:t>
            </a:r>
            <a:r>
              <a:rPr lang="en-US" altLang="zh-CN" sz="2400" dirty="0" err="1"/>
              <a:t>RuntimeException</a:t>
            </a:r>
            <a:r>
              <a:rPr lang="zh-CN" altLang="en-US" sz="2400" dirty="0"/>
              <a:t>类或是它的子类，这些类的异常的特点是：即使没有使用</a:t>
            </a:r>
            <a:r>
              <a:rPr lang="en-US" altLang="zh-CN" sz="2400" dirty="0"/>
              <a:t>try</a:t>
            </a:r>
            <a:r>
              <a:rPr lang="zh-CN" altLang="en-US" sz="2400" dirty="0"/>
              <a:t>和</a:t>
            </a:r>
            <a:r>
              <a:rPr lang="en-US" altLang="zh-CN" sz="2400" dirty="0"/>
              <a:t>catch</a:t>
            </a:r>
            <a:r>
              <a:rPr lang="zh-CN" altLang="en-US" sz="2400" dirty="0"/>
              <a:t>捕获，</a:t>
            </a:r>
            <a:r>
              <a:rPr lang="en-US" altLang="zh-CN" sz="2400" dirty="0"/>
              <a:t>Java</a:t>
            </a:r>
            <a:r>
              <a:rPr lang="zh-CN" altLang="en-US" sz="2400" dirty="0"/>
              <a:t>自己也能捕获，并且编译通过 </a:t>
            </a:r>
            <a:r>
              <a:rPr lang="en-US" altLang="zh-CN" sz="2400" dirty="0"/>
              <a:t>( </a:t>
            </a:r>
            <a:r>
              <a:rPr lang="zh-CN" altLang="en-US" sz="2400" dirty="0"/>
              <a:t>但运行时会发生异常使得程序运行终止 </a:t>
            </a:r>
            <a:r>
              <a:rPr lang="en-US" altLang="zh-CN" sz="2400" dirty="0"/>
              <a:t>)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如果抛出的异常是</a:t>
            </a:r>
            <a:r>
              <a:rPr lang="en-US" altLang="zh-CN" sz="2400" dirty="0" err="1"/>
              <a:t>IOException</a:t>
            </a:r>
            <a:r>
              <a:rPr lang="zh-CN" altLang="en-US" sz="2400" dirty="0"/>
              <a:t>等类型的非运行时异常，</a:t>
            </a:r>
            <a:r>
              <a:rPr lang="zh-CN" altLang="en-US" sz="2400" dirty="0">
                <a:solidFill>
                  <a:schemeClr val="accent2"/>
                </a:solidFill>
              </a:rPr>
              <a:t>则必须捕获，否则编译错误。</a:t>
            </a:r>
            <a:r>
              <a:rPr lang="zh-CN" altLang="en-US" sz="2400" dirty="0"/>
              <a:t>也就是说，我们必须处理编译时异常，将异常进行捕捉，转化为运行时异常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7744" y="77155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不捕获异常时的情况 </a:t>
            </a:r>
            <a:endParaRPr lang="en-US" altLang="zh-CN" sz="2800" b="1" dirty="0"/>
          </a:p>
        </p:txBody>
      </p:sp>
      <p:sp>
        <p:nvSpPr>
          <p:cNvPr id="5" name="TextBox 22"/>
          <p:cNvSpPr txBox="1"/>
          <p:nvPr/>
        </p:nvSpPr>
        <p:spPr>
          <a:xfrm>
            <a:off x="755576" y="195486"/>
            <a:ext cx="356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b="1" dirty="0"/>
              <a:t> try-catch-finally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7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275606"/>
            <a:ext cx="7829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声明抛出异常是</a:t>
            </a:r>
            <a:r>
              <a:rPr lang="en-US" altLang="zh-CN" dirty="0"/>
              <a:t>Java</a:t>
            </a:r>
            <a:r>
              <a:rPr lang="zh-CN" altLang="en-US" dirty="0"/>
              <a:t>中处理异常的第二种方式 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如果一个方法</a:t>
            </a:r>
            <a:r>
              <a:rPr lang="en-US" altLang="zh-CN" dirty="0"/>
              <a:t>(</a:t>
            </a:r>
            <a:r>
              <a:rPr lang="zh-CN" altLang="en-US" dirty="0"/>
              <a:t>中的语句执行时</a:t>
            </a:r>
            <a:r>
              <a:rPr lang="en-US" altLang="zh-CN" dirty="0"/>
              <a:t>)</a:t>
            </a:r>
            <a:r>
              <a:rPr lang="zh-CN" altLang="en-US" dirty="0"/>
              <a:t>可能生成某种异常，但是</a:t>
            </a:r>
            <a:r>
              <a:rPr lang="zh-CN" altLang="en-US" b="1" dirty="0">
                <a:solidFill>
                  <a:srgbClr val="FF0000"/>
                </a:solidFill>
              </a:rPr>
              <a:t>并不能确定如何处理这种异常</a:t>
            </a:r>
            <a:r>
              <a:rPr lang="zh-CN" altLang="en-US" dirty="0"/>
              <a:t>，则此方法应显示地声明抛出异常，</a:t>
            </a:r>
            <a:r>
              <a:rPr lang="zh-CN" altLang="en-US" b="1" dirty="0">
                <a:solidFill>
                  <a:srgbClr val="FF0000"/>
                </a:solidFill>
              </a:rPr>
              <a:t>表明该方法将不对这些异常进行处理， 而由该方法的调用者负责处理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在方法声明中用</a:t>
            </a:r>
            <a:r>
              <a:rPr lang="en-US" altLang="zh-CN" dirty="0"/>
              <a:t>throws</a:t>
            </a:r>
            <a:r>
              <a:rPr lang="zh-CN" altLang="en-US" dirty="0"/>
              <a:t>语句可以声明抛出异常的列表，</a:t>
            </a:r>
            <a:r>
              <a:rPr lang="en-US" altLang="zh-CN" dirty="0"/>
              <a:t>throws</a:t>
            </a:r>
            <a:r>
              <a:rPr lang="zh-CN" altLang="en-US" dirty="0"/>
              <a:t>后面的异常类型可以是方法中产生的异常类型，也可以是它的父类。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声明抛出异常举例： 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divide(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y)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result = x/y;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755576" y="195486"/>
            <a:ext cx="28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throws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706" y="673991"/>
            <a:ext cx="1436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771550"/>
            <a:ext cx="878497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Example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result =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e.printStackTrace();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.println(result);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int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divide(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y)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x/y;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7" name="TextBox 22"/>
          <p:cNvSpPr txBox="1"/>
          <p:nvPr/>
        </p:nvSpPr>
        <p:spPr>
          <a:xfrm>
            <a:off x="755576" y="195486"/>
            <a:ext cx="28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throws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78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71550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重写方法声明抛出异常的原则 </a:t>
            </a:r>
            <a:endParaRPr lang="en-US" altLang="zh-CN" sz="2400" b="1" dirty="0"/>
          </a:p>
          <a:p>
            <a:r>
              <a:rPr lang="zh-CN" altLang="en-US" dirty="0"/>
              <a:t>重写方法不能抛出比被重写方法范围更大的异常类型。在多态的情况下， 对</a:t>
            </a:r>
            <a:r>
              <a:rPr lang="en-US" altLang="zh-CN" dirty="0" err="1"/>
              <a:t>methodA</a:t>
            </a:r>
            <a:r>
              <a:rPr lang="en-US" altLang="zh-CN" dirty="0"/>
              <a:t>()</a:t>
            </a:r>
            <a:r>
              <a:rPr lang="zh-CN" altLang="en-US" dirty="0"/>
              <a:t>方法的调用</a:t>
            </a:r>
            <a:r>
              <a:rPr lang="en-US" altLang="zh-CN" dirty="0"/>
              <a:t>-</a:t>
            </a:r>
            <a:r>
              <a:rPr lang="zh-CN" altLang="en-US" dirty="0"/>
              <a:t>异常的捕获按父类声明的异常处理。 </a:t>
            </a:r>
            <a:endParaRPr lang="en-US" altLang="zh-CN" dirty="0"/>
          </a:p>
          <a:p>
            <a:r>
              <a:rPr lang="en-US" altLang="zh-CN" dirty="0"/>
              <a:t>public class A { 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methodA</a:t>
            </a:r>
            <a:r>
              <a:rPr lang="en-US" altLang="zh-CN" dirty="0"/>
              <a:t>() throws </a:t>
            </a:r>
            <a:r>
              <a:rPr lang="en-US" altLang="zh-CN" dirty="0" err="1"/>
              <a:t>IOException</a:t>
            </a:r>
            <a:r>
              <a:rPr lang="en-US" altLang="zh-CN" dirty="0"/>
              <a:t> { </a:t>
            </a:r>
          </a:p>
          <a:p>
            <a:pPr lvl="1"/>
            <a:r>
              <a:rPr lang="en-US" altLang="zh-CN" dirty="0"/>
              <a:t>…… </a:t>
            </a:r>
          </a:p>
          <a:p>
            <a:pPr lvl="1"/>
            <a:r>
              <a:rPr lang="en-US" altLang="zh-CN" dirty="0"/>
              <a:t>} } </a:t>
            </a:r>
          </a:p>
          <a:p>
            <a:r>
              <a:rPr lang="en-US" altLang="zh-CN" dirty="0"/>
              <a:t>public class B1 extends A { 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methodA</a:t>
            </a:r>
            <a:r>
              <a:rPr lang="en-US" altLang="zh-CN" dirty="0"/>
              <a:t>() throws </a:t>
            </a:r>
            <a:r>
              <a:rPr lang="en-US" altLang="zh-CN" dirty="0" err="1"/>
              <a:t>FileNotFoundException</a:t>
            </a:r>
            <a:r>
              <a:rPr lang="en-US" altLang="zh-CN" dirty="0"/>
              <a:t> { </a:t>
            </a:r>
          </a:p>
          <a:p>
            <a:pPr lvl="1"/>
            <a:r>
              <a:rPr lang="en-US" altLang="zh-CN" dirty="0"/>
              <a:t>…… </a:t>
            </a:r>
          </a:p>
          <a:p>
            <a:pPr lvl="1"/>
            <a:r>
              <a:rPr lang="en-US" altLang="zh-CN" dirty="0"/>
              <a:t>} }</a:t>
            </a:r>
          </a:p>
          <a:p>
            <a:r>
              <a:rPr lang="en-US" altLang="zh-CN" dirty="0"/>
              <a:t>public class B2 extends A { 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methodA</a:t>
            </a:r>
            <a:r>
              <a:rPr lang="en-US" altLang="zh-CN" dirty="0"/>
              <a:t>() throws Exception { //</a:t>
            </a:r>
            <a:r>
              <a:rPr lang="zh-CN" altLang="en-US" dirty="0"/>
              <a:t>报错 </a:t>
            </a:r>
            <a:endParaRPr lang="en-US" altLang="zh-CN" dirty="0"/>
          </a:p>
          <a:p>
            <a:pPr lvl="1"/>
            <a:r>
              <a:rPr lang="en-US" altLang="zh-CN" dirty="0"/>
              <a:t>…… </a:t>
            </a:r>
          </a:p>
          <a:p>
            <a:pPr lvl="1"/>
            <a:r>
              <a:rPr lang="en-US" altLang="zh-CN" dirty="0"/>
              <a:t>} }</a:t>
            </a:r>
            <a:endParaRPr lang="zh-CN" altLang="en-US" dirty="0"/>
          </a:p>
        </p:txBody>
      </p:sp>
      <p:sp>
        <p:nvSpPr>
          <p:cNvPr id="4" name="TextBox 22"/>
          <p:cNvSpPr txBox="1"/>
          <p:nvPr/>
        </p:nvSpPr>
        <p:spPr>
          <a:xfrm>
            <a:off x="755576" y="195486"/>
            <a:ext cx="28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throws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2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手动抛出异常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4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异常概述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843808" y="2984510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在使用计算机语言进行项目开发的过程中，即使程序员把代码写得尽善尽美， 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</a:rPr>
              <a:t>客户输入数据的格式，读取文件是否存在，网络是否始终保持通畅</a:t>
            </a:r>
            <a:r>
              <a:rPr lang="zh-CN" altLang="en-US" dirty="0"/>
              <a:t>等等。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0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  <p:bldP spid="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2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手动抛出异常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915566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异常类对象除在程序执行过程中出现异常时由系统自动生成并抛出，也可根据需要使用人工创建并抛出。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首先要生成异常类对象，然后通过</a:t>
            </a:r>
            <a:r>
              <a:rPr lang="en-US" altLang="zh-CN" dirty="0"/>
              <a:t>throw</a:t>
            </a:r>
            <a:r>
              <a:rPr lang="zh-CN" altLang="en-US" dirty="0"/>
              <a:t>语句实现抛出操作</a:t>
            </a:r>
            <a:r>
              <a:rPr lang="en-US" altLang="zh-CN" dirty="0"/>
              <a:t>(</a:t>
            </a:r>
            <a:r>
              <a:rPr lang="zh-CN" altLang="en-US" dirty="0"/>
              <a:t>提交给</a:t>
            </a:r>
            <a:r>
              <a:rPr lang="en-US" altLang="zh-CN" dirty="0"/>
              <a:t>Java</a:t>
            </a:r>
            <a:r>
              <a:rPr lang="zh-CN" altLang="en-US" dirty="0"/>
              <a:t>运 行环境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IOException</a:t>
            </a:r>
            <a:r>
              <a:rPr lang="en-US" altLang="zh-CN" dirty="0"/>
              <a:t> e = new </a:t>
            </a:r>
            <a:r>
              <a:rPr lang="en-US" altLang="zh-CN" dirty="0" err="1"/>
              <a:t>IOException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	throw e; 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可以抛出的异常必须是</a:t>
            </a:r>
            <a:r>
              <a:rPr lang="en-US" altLang="zh-CN" dirty="0" err="1"/>
              <a:t>Throwable</a:t>
            </a:r>
            <a:r>
              <a:rPr lang="zh-CN" altLang="en-US" dirty="0"/>
              <a:t>或其子类的实例。下面的语句在编译时将会产生语法错误：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throw new String(“want to throw”);//</a:t>
            </a:r>
            <a:r>
              <a:rPr lang="zh-CN" altLang="en-US" dirty="0"/>
              <a:t>不是</a:t>
            </a:r>
            <a:r>
              <a:rPr lang="en-US" altLang="zh-CN" dirty="0" err="1"/>
              <a:t>Throwable</a:t>
            </a:r>
            <a:r>
              <a:rPr lang="zh-CN" altLang="en-US" dirty="0"/>
              <a:t>或其子类的实例</a:t>
            </a:r>
          </a:p>
        </p:txBody>
      </p:sp>
    </p:spTree>
    <p:extLst>
      <p:ext uri="{BB962C8B-B14F-4D97-AF65-F5344CB8AC3E}">
        <p14:creationId xmlns:p14="http://schemas.microsoft.com/office/powerpoint/2010/main" val="299590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568" y="915566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Example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zh-CN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.println(result);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divide(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x,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y)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(y ==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throw new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ArithmeticException(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被除数不能为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0"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result = x / y;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TextBox 22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手动抛出异常</a:t>
            </a:r>
          </a:p>
        </p:txBody>
      </p:sp>
    </p:spTree>
    <p:extLst>
      <p:ext uri="{BB962C8B-B14F-4D97-AF65-F5344CB8AC3E}">
        <p14:creationId xmlns:p14="http://schemas.microsoft.com/office/powerpoint/2010/main" val="23412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用户自定义异常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2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用户自定义异常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843558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sp>
        <p:nvSpPr>
          <p:cNvPr id="6" name="TextBox 10"/>
          <p:cNvSpPr txBox="1"/>
          <p:nvPr/>
        </p:nvSpPr>
        <p:spPr bwMode="auto">
          <a:xfrm>
            <a:off x="779389" y="3362303"/>
            <a:ext cx="6983412" cy="17312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UDFException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Exception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UDFException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 {}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UDFException</a:t>
            </a: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(String message)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     super(message);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}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文本框 4"/>
          <p:cNvSpPr txBox="1"/>
          <p:nvPr/>
        </p:nvSpPr>
        <p:spPr bwMode="auto">
          <a:xfrm>
            <a:off x="821263" y="1727712"/>
            <a:ext cx="6570663" cy="11772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异常类名 </a:t>
            </a:r>
            <a:r>
              <a:rPr lang="en-US" altLang="zh-CN" sz="1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Exception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r>
              <a:rPr lang="zh-CN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无参构造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带参构造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6232" y="1450713"/>
            <a:ext cx="6815138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904801" y="2973766"/>
            <a:ext cx="6858000" cy="3366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范例：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5679" y="149163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一般地，用户自定义异常类都是</a:t>
            </a:r>
            <a:r>
              <a:rPr lang="en-US" altLang="zh-CN" dirty="0" err="1"/>
              <a:t>RuntimeException</a:t>
            </a:r>
            <a:r>
              <a:rPr lang="zh-CN" altLang="en-US" dirty="0"/>
              <a:t>的子类。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自定义异常类通常需要编写几个重载的构造器。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自定义的异常通过</a:t>
            </a:r>
            <a:r>
              <a:rPr lang="en-US" altLang="zh-CN" dirty="0"/>
              <a:t>throw</a:t>
            </a:r>
            <a:r>
              <a:rPr lang="zh-CN" altLang="en-US" dirty="0"/>
              <a:t>抛出。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自定义异常最重要的是异常类的名字，当异常出现时，可以根据名字判断异常类型。</a:t>
            </a:r>
          </a:p>
        </p:txBody>
      </p:sp>
      <p:sp>
        <p:nvSpPr>
          <p:cNvPr id="4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86401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用户自定义异常的特点</a:t>
            </a:r>
          </a:p>
        </p:txBody>
      </p:sp>
    </p:spTree>
    <p:extLst>
      <p:ext uri="{BB962C8B-B14F-4D97-AF65-F5344CB8AC3E}">
        <p14:creationId xmlns:p14="http://schemas.microsoft.com/office/powerpoint/2010/main" val="11071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7604" y="671117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NegativeValueException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Exception{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NegativeValueException(){}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NegativeValueException(String message){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849" y="2499742"/>
            <a:ext cx="72728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 = -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(i &lt; 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throw 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NegativeValueException(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20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半径</a:t>
            </a:r>
            <a:r>
              <a:rPr lang="zh-CN" altLang="zh-CN" sz="120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值不能小于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0"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(NegativeValueException e)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e.printStackTrace();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用户自定义异常</a:t>
            </a:r>
          </a:p>
        </p:txBody>
      </p:sp>
    </p:spTree>
    <p:extLst>
      <p:ext uri="{BB962C8B-B14F-4D97-AF65-F5344CB8AC3E}">
        <p14:creationId xmlns:p14="http://schemas.microsoft.com/office/powerpoint/2010/main" val="3204175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539552" y="963267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throws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539552" y="1828800"/>
            <a:ext cx="410445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throws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用在方法声明后面，跟的是异常类名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表示抛出异常，由该方法的调用者来处理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表示出现异常的一种可能性，并不一定会发生这些异常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859338" y="1828800"/>
            <a:ext cx="40259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throw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用在方法体内，跟的是异常对象名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表示抛出异常，由方法体内的语句处理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执行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throw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一定抛出了某种异常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用户自定义异常</a:t>
            </a:r>
          </a:p>
        </p:txBody>
      </p:sp>
    </p:spTree>
    <p:extLst>
      <p:ext uri="{BB962C8B-B14F-4D97-AF65-F5344CB8AC3E}">
        <p14:creationId xmlns:p14="http://schemas.microsoft.com/office/powerpoint/2010/main" val="5082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3502190" y="3267944"/>
            <a:ext cx="21320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异常机制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4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4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39552" y="788254"/>
            <a:ext cx="8081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异常：在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语言中，将程序执行中发生的不正常情况称为“异常”。 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C00000"/>
                </a:solidFill>
              </a:rPr>
              <a:t>开发过程中的语法错误和逻辑错误不是异常</a:t>
            </a:r>
            <a:r>
              <a:rPr lang="en-US" altLang="zh-CN" sz="2000" dirty="0"/>
              <a:t>)  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1215479" y="1598669"/>
            <a:ext cx="357187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异常体系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451745" y="1906348"/>
            <a:ext cx="1128713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</a:rPr>
              <a:t>Throwable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708795" y="2593736"/>
            <a:ext cx="1130300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243908" y="2593736"/>
            <a:ext cx="1128712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046933" y="3270011"/>
            <a:ext cx="1584325" cy="307975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bg1"/>
                </a:solidFill>
              </a:rPr>
              <a:t>RuntimeException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996978" y="3266116"/>
            <a:ext cx="1935659" cy="296714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非</a:t>
            </a:r>
            <a:r>
              <a:rPr lang="en-US" altLang="zh-CN" sz="1400" b="1" dirty="0" err="1">
                <a:solidFill>
                  <a:schemeClr val="bg1"/>
                </a:solidFill>
              </a:rPr>
              <a:t>RuntimeException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37" name="肘形连接符 36"/>
          <p:cNvCxnSpPr>
            <a:stCxn id="32" idx="2"/>
            <a:endCxn id="34" idx="0"/>
          </p:cNvCxnSpPr>
          <p:nvPr/>
        </p:nvCxnSpPr>
        <p:spPr>
          <a:xfrm rot="16200000" flipH="1">
            <a:off x="4223270" y="2007948"/>
            <a:ext cx="379413" cy="792163"/>
          </a:xfrm>
          <a:prstGeom prst="bent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2" idx="2"/>
            <a:endCxn id="33" idx="0"/>
          </p:cNvCxnSpPr>
          <p:nvPr/>
        </p:nvCxnSpPr>
        <p:spPr>
          <a:xfrm rot="5400000">
            <a:off x="3455713" y="2032555"/>
            <a:ext cx="379413" cy="742950"/>
          </a:xfrm>
          <a:prstGeom prst="bent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4" idx="2"/>
            <a:endCxn id="36" idx="0"/>
          </p:cNvCxnSpPr>
          <p:nvPr/>
        </p:nvCxnSpPr>
        <p:spPr>
          <a:xfrm rot="16200000" flipH="1">
            <a:off x="5204334" y="2505641"/>
            <a:ext cx="364405" cy="115654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4" idx="2"/>
            <a:endCxn id="35" idx="0"/>
          </p:cNvCxnSpPr>
          <p:nvPr/>
        </p:nvCxnSpPr>
        <p:spPr>
          <a:xfrm rot="5400000">
            <a:off x="4139927" y="2600879"/>
            <a:ext cx="368300" cy="9699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"/>
          <p:cNvSpPr txBox="1"/>
          <p:nvPr/>
        </p:nvSpPr>
        <p:spPr>
          <a:xfrm>
            <a:off x="1115616" y="3753283"/>
            <a:ext cx="7200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：严重问题，不需要处理。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：称为异常类，它表示程序本身可以处理的问题。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1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RuntimeException</a:t>
            </a:r>
            <a:r>
              <a:rPr lang="zh-CN" altLang="en-US" sz="11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（运行时异常）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：在编译期是不检查的，出现问题后，需要我们回来修改代码 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1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非 </a:t>
            </a:r>
            <a:r>
              <a:rPr lang="en-US" altLang="zh-CN" sz="1100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RuntimeException</a:t>
            </a:r>
            <a:r>
              <a:rPr lang="zh-CN" altLang="en-US" sz="11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（编译时异常）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：编译期就必须处理的，否则程序不能通过编译，就更不能正常运行了</a:t>
            </a:r>
          </a:p>
        </p:txBody>
      </p:sp>
      <p:sp>
        <p:nvSpPr>
          <p:cNvPr id="4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异常概述</a:t>
            </a:r>
          </a:p>
        </p:txBody>
      </p:sp>
    </p:spTree>
    <p:extLst>
      <p:ext uri="{BB962C8B-B14F-4D97-AF65-F5344CB8AC3E}">
        <p14:creationId xmlns:p14="http://schemas.microsoft.com/office/powerpoint/2010/main" val="3982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915566"/>
            <a:ext cx="7848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程序在执行过程中所发生的异常事件可分为两类： 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4"/>
                </a:solidFill>
              </a:rPr>
              <a:t>Error</a:t>
            </a:r>
            <a:r>
              <a:rPr lang="zh-CN" altLang="en-US" sz="2000" dirty="0"/>
              <a:t>：</a:t>
            </a:r>
            <a:r>
              <a:rPr lang="en-US" altLang="zh-CN" sz="2000" dirty="0"/>
              <a:t>Java</a:t>
            </a:r>
            <a:r>
              <a:rPr lang="zh-CN" altLang="en-US" sz="2000" dirty="0"/>
              <a:t>虚拟机无法解决的严重问题。如：</a:t>
            </a:r>
            <a:r>
              <a:rPr lang="en-US" altLang="zh-CN" sz="2000" dirty="0"/>
              <a:t>JVM</a:t>
            </a:r>
            <a:r>
              <a:rPr lang="zh-CN" altLang="en-US" sz="2000" dirty="0"/>
              <a:t>系统内部错误、资源 耗尽等严重情况。比如：</a:t>
            </a:r>
            <a:r>
              <a:rPr lang="en-US" altLang="zh-CN" sz="2000" dirty="0" err="1">
                <a:solidFill>
                  <a:schemeClr val="accent4"/>
                </a:solidFill>
              </a:rPr>
              <a:t>StackOverflowError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chemeClr val="accent4"/>
                </a:solidFill>
              </a:rPr>
              <a:t>OOM</a:t>
            </a:r>
            <a:r>
              <a:rPr lang="zh-CN" altLang="en-US" sz="2000" dirty="0"/>
              <a:t>。一般不编写针对性的代码进行处理。 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4"/>
                </a:solidFill>
              </a:rPr>
              <a:t>Exception</a:t>
            </a:r>
            <a:r>
              <a:rPr lang="en-US" altLang="zh-CN" sz="2000" dirty="0"/>
              <a:t>: </a:t>
            </a:r>
            <a:r>
              <a:rPr lang="zh-CN" altLang="en-US" sz="2000" dirty="0"/>
              <a:t>其它因编程错误或偶然的外在因素导致的一般性问题，可以使用针对性的代码进行处理。例如： </a:t>
            </a:r>
            <a:endParaRPr lang="en-US" altLang="zh-CN" sz="20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000" dirty="0"/>
              <a:t>空指针访问 </a:t>
            </a:r>
            <a:endParaRPr lang="en-US" altLang="zh-CN" sz="20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000" dirty="0"/>
              <a:t>试图读取不存在的文件 </a:t>
            </a:r>
            <a:endParaRPr lang="en-US" altLang="zh-CN" sz="20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000" dirty="0"/>
              <a:t>网络连接中断 </a:t>
            </a:r>
            <a:endParaRPr lang="en-US" altLang="zh-CN" sz="20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2000" dirty="0"/>
              <a:t>数组角标越界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8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常见异常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6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常见异常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77155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java.lang.RuntimeException</a:t>
            </a:r>
            <a:r>
              <a:rPr lang="en-US" altLang="zh-C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ClassCastException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</a:rPr>
              <a:t>ArrayIndexOutOfBoundsException</a:t>
            </a:r>
            <a:endParaRPr lang="en-US" altLang="zh-CN" dirty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NullPointerException</a:t>
            </a:r>
            <a:r>
              <a:rPr lang="en-US" altLang="zh-C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ArithmeticException</a:t>
            </a:r>
            <a:r>
              <a:rPr lang="en-US" altLang="zh-C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NumberFormatException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InputMismatchException</a:t>
            </a:r>
            <a:r>
              <a:rPr lang="en-US" altLang="zh-C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java.io.IOExeption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FileNotFoundException</a:t>
            </a:r>
            <a:r>
              <a:rPr lang="en-US" altLang="zh-C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EOFException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00000"/>
                </a:solidFill>
              </a:rPr>
              <a:t>java.lang.ClassNotFoundException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java.lang.InterruptedException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java.io.FileNotFoundException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java.sql.SQLException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7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771550"/>
            <a:ext cx="6912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IndexOutExp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arr[] = {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"lisa"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"bily"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"kessy"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.println(arr[i]); </a:t>
            </a:r>
            <a: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</a:rPr>
              <a:t>// arr[4]?</a:t>
            </a:r>
            <a:b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"this is the end"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363838"/>
            <a:ext cx="5544616" cy="1620870"/>
          </a:xfrm>
          <a:prstGeom prst="rect">
            <a:avLst/>
          </a:prstGeom>
        </p:spPr>
      </p:pic>
      <p:sp>
        <p:nvSpPr>
          <p:cNvPr id="7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常见异常</a:t>
            </a:r>
          </a:p>
        </p:txBody>
      </p:sp>
    </p:spTree>
    <p:extLst>
      <p:ext uri="{BB962C8B-B14F-4D97-AF65-F5344CB8AC3E}">
        <p14:creationId xmlns:p14="http://schemas.microsoft.com/office/powerpoint/2010/main" val="9653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592" y="788141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NullRef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i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NullRef t =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NullRef();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t =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.println(t.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9" y="3219822"/>
            <a:ext cx="6732240" cy="1461894"/>
          </a:xfrm>
          <a:prstGeom prst="rect">
            <a:avLst/>
          </a:prstGeom>
        </p:spPr>
      </p:pic>
      <p:sp>
        <p:nvSpPr>
          <p:cNvPr id="7" name="TextBox 22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常见异常</a:t>
            </a:r>
          </a:p>
        </p:txBody>
      </p:sp>
    </p:spTree>
    <p:extLst>
      <p:ext uri="{BB962C8B-B14F-4D97-AF65-F5344CB8AC3E}">
        <p14:creationId xmlns:p14="http://schemas.microsoft.com/office/powerpoint/2010/main" val="291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2560</TotalTime>
  <Words>2568</Words>
  <Application>Microsoft Office PowerPoint</Application>
  <PresentationFormat>全屏显示(16:9)</PresentationFormat>
  <Paragraphs>263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 Unicode MS</vt:lpstr>
      <vt:lpstr>等线</vt:lpstr>
      <vt:lpstr>等线 Light</vt:lpstr>
      <vt:lpstr>微软雅黑</vt:lpstr>
      <vt:lpstr>Arial</vt:lpstr>
      <vt:lpstr>Calibri</vt:lpstr>
      <vt:lpstr>Consolas</vt:lpstr>
      <vt:lpstr>Courier New</vt:lpstr>
      <vt:lpstr>Impact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407</cp:revision>
  <dcterms:created xsi:type="dcterms:W3CDTF">2015-10-16T03:54:15Z</dcterms:created>
  <dcterms:modified xsi:type="dcterms:W3CDTF">2020-10-06T14:31:36Z</dcterms:modified>
</cp:coreProperties>
</file>