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315" r:id="rId3"/>
    <p:sldId id="386" r:id="rId4"/>
    <p:sldId id="427" r:id="rId5"/>
    <p:sldId id="418" r:id="rId6"/>
    <p:sldId id="422" r:id="rId7"/>
    <p:sldId id="424" r:id="rId8"/>
    <p:sldId id="423" r:id="rId9"/>
    <p:sldId id="426" r:id="rId10"/>
    <p:sldId id="428" r:id="rId11"/>
    <p:sldId id="411" r:id="rId12"/>
    <p:sldId id="429" r:id="rId13"/>
    <p:sldId id="410" r:id="rId14"/>
    <p:sldId id="430" r:id="rId15"/>
    <p:sldId id="412" r:id="rId16"/>
    <p:sldId id="431" r:id="rId17"/>
    <p:sldId id="432" r:id="rId18"/>
    <p:sldId id="434" r:id="rId19"/>
    <p:sldId id="435" r:id="rId20"/>
    <p:sldId id="268" r:id="rId21"/>
  </p:sldIdLst>
  <p:sldSz cx="9144000" cy="5143500" type="screen16x9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EEE"/>
    <a:srgbClr val="FE9800"/>
    <a:srgbClr val="72CD4F"/>
    <a:srgbClr val="F3F3F3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53" autoAdjust="0"/>
    <p:restoredTop sz="78668" autoAdjust="0"/>
  </p:normalViewPr>
  <p:slideViewPr>
    <p:cSldViewPr>
      <p:cViewPr varScale="1">
        <p:scale>
          <a:sx n="116" d="100"/>
          <a:sy n="116" d="100"/>
        </p:scale>
        <p:origin x="547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2" d="100"/>
          <a:sy n="72" d="100"/>
        </p:scale>
        <p:origin x="35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1ED5F-AB97-47B5-9F7B-ACDF41A6E0FD}" type="datetimeFigureOut">
              <a:rPr lang="zh-CN" altLang="en-US" smtClean="0"/>
              <a:t>2020-10-08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36312-6A05-4643-B813-780AEBCA5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66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392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445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4531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4431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1309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0053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8862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25176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5790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0089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437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1472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2878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3171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6666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049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7439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2691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430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B74F5-3DA5-4CC5-B2D4-7240AADD0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DE26BC-0AE4-40FF-8A08-147244CD0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559407-87CB-4B26-A810-1084B7625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2020-10-08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604924-B09D-4BC4-85D2-9CDCBFC5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F5EB4E-8D61-49D8-87C8-1CCD79C0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467403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51F2E-6B28-4577-8C0F-0679CC9C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22EF6-BCCC-4CEF-9AC6-90CB90D49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C59189-6F96-4692-B5EB-EF48CBAC6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A796FE-1F6F-47E8-B378-B706D08D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2020-10-08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4BA1F0-BCB6-4A93-B592-A4336A43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4E1774-B720-4530-9CBD-602AACEC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271638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52A84-8CFC-4EA6-87DE-B9C18795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9019A5-C15F-41ED-A285-3A9850437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BBDDAE-157D-403B-8756-C1F378437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45D739-7118-4B51-82CB-BA55FF7D6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DB7931-6A54-4618-9CAA-CCB913A93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F57CF7-A30B-4C02-8BD9-4759D5BFB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2020-10-08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9E7859-C597-4090-88D9-E3E0C6B5E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4C6820-3A59-45BF-9ADD-0032754F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101583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A746A-E742-4ADF-B049-07ADC9D7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48EC17-52E7-4BB7-8A21-5AB6D868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2020-10-08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E6CC4B-D2C6-44DD-9CEC-36BCD756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7CD20E-11BF-469C-A74D-F878D4B4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965387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7ADFF2-7ED5-4680-80DD-E129ED5B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2020-10-08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13A21B-F524-4F45-9B35-84AAAE2AF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34EBE6-94BF-43DC-A95D-5D9D58E5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552364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C4F31-4975-4F86-AC34-D98C5C47E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E4586-6AD4-47F9-BFF1-ABE706BFB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E74248-376F-4191-B5F0-2C1656CF3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0B808D-6BAB-49AC-AC6F-E6CE9C4F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2020-10-08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8C1FFA-9341-4566-9AA9-873195E95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3AE5EA-1624-491B-8905-A1CC2F6E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768796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CB5CC-22B5-427F-B61A-F83A22C10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A7B740-2169-417F-AC46-73F6F7E5A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F011B0-E3DD-490A-8CDC-AAB6ABDD2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EE4387-3CF1-4473-B3CE-B516FD6A6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2020-10-08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D21B45-5A9E-4530-8338-4321164E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91A913-DD4B-4623-B46C-3E80F1A3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769203"/>
      </p:ext>
    </p:extLst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F2841-7145-49C5-88FF-90E2D6D49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E393F2-7D7A-4B67-9DFB-D5F9BD8ED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1D3ED-264F-4E7F-B9E0-2C089CD4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2020-10-08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24E912-B95F-4F23-99C3-1E05E563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7364D2-A8E5-4B63-A93D-53FF8C25F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727334"/>
      </p:ext>
    </p:extLst>
  </p:cSld>
  <p:clrMapOvr>
    <a:masterClrMapping/>
  </p:clrMapOvr>
  <p:transition spd="slow">
    <p:cove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90E930-1B86-42DD-A223-51FC24E34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FC6321-85AA-4ABA-A43B-59292E2A6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0C76D6-F937-453A-802A-3067CD05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2020-10-08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264823-CB40-4CC6-9D6E-97CAA47D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D7ACBB-5109-44C1-ABFF-8BACD8B8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181137"/>
      </p:ext>
    </p:extLst>
  </p:cSld>
  <p:clrMapOvr>
    <a:masterClrMapping/>
  </p:clrMapOvr>
  <p:transition spd="slow">
    <p:cove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98956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/>
        </p:blipFill>
        <p:spPr>
          <a:xfrm>
            <a:off x="15821" y="219920"/>
            <a:ext cx="9144000" cy="5143500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 userDrawn="1"/>
        </p:nvGrpSpPr>
        <p:grpSpPr>
          <a:xfrm>
            <a:off x="251520" y="208003"/>
            <a:ext cx="432048" cy="419531"/>
            <a:chOff x="298460" y="987574"/>
            <a:chExt cx="288032" cy="279687"/>
          </a:xfrm>
        </p:grpSpPr>
        <p:sp>
          <p:nvSpPr>
            <p:cNvPr id="5" name="矩形 4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653745"/>
            <a:ext cx="1944216" cy="489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2020-10-08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2020-10-08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2020-10-08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2020-10-08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3908A-84A2-4309-BB5E-9EABAD360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A51E04-F3B3-4409-863D-DA98E9A20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27C8FE-5962-4F71-AEEE-3CC7A4C7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2020-10-08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BF6B95-4E15-4059-BCBD-7C35C3E6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61DEA2-3D65-4FC4-AE58-ABF05B67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338800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9B194-75E2-4950-8410-2D4EEC20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2FE811-C953-4758-88A0-AF2BC93E8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1BB98-4DAD-4766-82EC-511769A9B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2020-10-08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6E453A-0BA7-42CA-A24D-96577C41B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E82F1-B03F-41B2-9647-8AAC3CDF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864316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2020-10-08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transition spd="slow">
    <p:cover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708DBC-7E28-4EAA-AE93-E559A124D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04CFE6-5971-4164-A8A3-783F9C385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338469-FF0F-4A69-844E-2603D67DD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6B8A7-D600-4E83-9DF3-6F3D3C09F733}" type="datetimeFigureOut">
              <a:rPr lang="zh-CN" altLang="en-US" smtClean="0"/>
              <a:t>2020-10-08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EB35FC-D14B-46BB-B3E6-054F16780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813796-823D-48E7-A688-0E4D65EC5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cover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0" y="2787774"/>
            <a:ext cx="9144000" cy="165618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74" y="257859"/>
            <a:ext cx="1967075" cy="59533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 Box 2">
            <a:extLst>
              <a:ext uri="{FF2B5EF4-FFF2-40B4-BE49-F238E27FC236}">
                <a16:creationId xmlns:a16="http://schemas.microsoft.com/office/drawing/2014/main" id="{4741BFD8-9DF8-40AF-B5E6-602339C1F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94077"/>
            <a:ext cx="78388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面向对象程序设计</a:t>
            </a:r>
            <a:endParaRPr lang="en-US" altLang="zh-CN" sz="48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DA1F8E-3644-4218-97BF-71190D2F2B06}"/>
              </a:ext>
            </a:extLst>
          </p:cNvPr>
          <p:cNvSpPr txBox="1"/>
          <p:nvPr/>
        </p:nvSpPr>
        <p:spPr>
          <a:xfrm>
            <a:off x="2838780" y="3231145"/>
            <a:ext cx="3240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</a:rPr>
              <a:t>总结与练习</a:t>
            </a:r>
          </a:p>
        </p:txBody>
      </p:sp>
    </p:spTree>
    <p:extLst>
      <p:ext uri="{BB962C8B-B14F-4D97-AF65-F5344CB8AC3E}">
        <p14:creationId xmlns:p14="http://schemas.microsoft.com/office/powerpoint/2010/main" val="39008651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8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0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4"/>
          <p:cNvSpPr txBox="1">
            <a:spLocks/>
          </p:cNvSpPr>
          <p:nvPr/>
        </p:nvSpPr>
        <p:spPr>
          <a:xfrm>
            <a:off x="611561" y="346774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buNone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38573" y="843558"/>
            <a:ext cx="764985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611482" y="1325926"/>
            <a:ext cx="259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单一职责原则（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SRP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39703" y="2326617"/>
            <a:ext cx="175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开放封闭原则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739703" y="4036925"/>
            <a:ext cx="185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依赖原则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303971" y="979678"/>
            <a:ext cx="504056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4F4F4F"/>
                </a:solidFill>
                <a:latin typeface="PingFang SC"/>
              </a:rPr>
              <a:t>一个类只负责一项职责，降低类的复杂性</a:t>
            </a:r>
            <a:endParaRPr lang="en-US" altLang="zh-CN" sz="1400" dirty="0">
              <a:solidFill>
                <a:srgbClr val="4F4F4F"/>
              </a:solidFill>
              <a:latin typeface="PingFang SC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4F4F4F"/>
                </a:solidFill>
                <a:latin typeface="PingFang SC"/>
              </a:rPr>
              <a:t>提高可读性，维护高</a:t>
            </a:r>
            <a:endParaRPr lang="en-US" altLang="zh-CN" sz="1400" dirty="0">
              <a:solidFill>
                <a:srgbClr val="4F4F4F"/>
              </a:solidFill>
              <a:latin typeface="PingFang SC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4F4F4F"/>
                </a:solidFill>
                <a:latin typeface="PingFang SC"/>
              </a:rPr>
              <a:t>变更好修改</a:t>
            </a:r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251430" y="3867894"/>
            <a:ext cx="44140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4F4F4F"/>
                </a:solidFill>
                <a:latin typeface="PingFang SC"/>
              </a:rPr>
              <a:t>低层模块尽量都要有抽象类或接口，或者两者都有</a:t>
            </a:r>
            <a:endParaRPr lang="en-US" altLang="zh-CN" sz="1400" dirty="0">
              <a:solidFill>
                <a:srgbClr val="4F4F4F"/>
              </a:solidFill>
              <a:latin typeface="PingFang S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4F4F4F"/>
                </a:solidFill>
                <a:latin typeface="PingFang SC"/>
              </a:rPr>
              <a:t>变量的声明类型尽量是抽象类或接口</a:t>
            </a:r>
            <a:endParaRPr lang="en-US" altLang="zh-CN" sz="1400" dirty="0">
              <a:solidFill>
                <a:srgbClr val="4F4F4F"/>
              </a:solidFill>
              <a:latin typeface="PingFang S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4F4F4F"/>
                </a:solidFill>
                <a:latin typeface="PingFang SC"/>
              </a:rPr>
              <a:t>使用继承时遵循里氏替换原则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22549" y="1919373"/>
            <a:ext cx="4320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面向对象设计原则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284505" y="2323701"/>
            <a:ext cx="3980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4F4F4F"/>
                </a:solidFill>
                <a:latin typeface="PingFang SC"/>
              </a:rPr>
              <a:t>对扩展是开放的，对修改是封闭的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711375" y="3192228"/>
            <a:ext cx="185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里氏替换原则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251430" y="3047202"/>
            <a:ext cx="44644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4F4F4F"/>
                </a:solidFill>
                <a:latin typeface="PingFang SC"/>
              </a:rPr>
              <a:t>子类可以扩展父类的功能，但不能改变父类原有的功能</a:t>
            </a:r>
          </a:p>
        </p:txBody>
      </p:sp>
      <p:sp>
        <p:nvSpPr>
          <p:cNvPr id="7" name="左大括号 6"/>
          <p:cNvSpPr/>
          <p:nvPr/>
        </p:nvSpPr>
        <p:spPr>
          <a:xfrm>
            <a:off x="1332449" y="1596492"/>
            <a:ext cx="144016" cy="2664296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5654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2" grpId="0"/>
      <p:bldP spid="4" grpId="0"/>
      <p:bldP spid="3" grpId="0"/>
      <p:bldP spid="5" grpId="0"/>
      <p:bldP spid="17" grpId="0"/>
      <p:bldP spid="12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91818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0" name="文本框 17"/>
          <p:cNvSpPr txBox="1"/>
          <p:nvPr/>
        </p:nvSpPr>
        <p:spPr>
          <a:xfrm>
            <a:off x="3337585" y="2014976"/>
            <a:ext cx="238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常用使用类</a:t>
            </a:r>
            <a:endParaRPr lang="en-US" altLang="zh-CN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3491880" y="1149122"/>
            <a:ext cx="414516" cy="414516"/>
            <a:chOff x="3543574" y="4265651"/>
            <a:chExt cx="414516" cy="414516"/>
          </a:xfrm>
        </p:grpSpPr>
        <p:sp>
          <p:nvSpPr>
            <p:cNvPr id="44" name="椭圆 43"/>
            <p:cNvSpPr/>
            <p:nvPr/>
          </p:nvSpPr>
          <p:spPr>
            <a:xfrm>
              <a:off x="3543574" y="4265651"/>
              <a:ext cx="414516" cy="414516"/>
            </a:xfrm>
            <a:prstGeom prst="ellipse">
              <a:avLst/>
            </a:prstGeom>
            <a:solidFill>
              <a:schemeClr val="accent1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3629640" y="4325788"/>
              <a:ext cx="259976" cy="261734"/>
              <a:chOff x="5042691" y="2273922"/>
              <a:chExt cx="702937" cy="707690"/>
            </a:xfrm>
            <a:solidFill>
              <a:schemeClr val="bg1"/>
            </a:solidFill>
          </p:grpSpPr>
          <p:sp>
            <p:nvSpPr>
              <p:cNvPr id="74" name="Freeform 12"/>
              <p:cNvSpPr>
                <a:spLocks/>
              </p:cNvSpPr>
              <p:nvPr/>
            </p:nvSpPr>
            <p:spPr bwMode="auto">
              <a:xfrm>
                <a:off x="5284806" y="2789968"/>
                <a:ext cx="460822" cy="191644"/>
              </a:xfrm>
              <a:custGeom>
                <a:avLst/>
                <a:gdLst>
                  <a:gd name="T0" fmla="*/ 25 w 533"/>
                  <a:gd name="T1" fmla="*/ 165 h 222"/>
                  <a:gd name="T2" fmla="*/ 158 w 533"/>
                  <a:gd name="T3" fmla="*/ 165 h 222"/>
                  <a:gd name="T4" fmla="*/ 158 w 533"/>
                  <a:gd name="T5" fmla="*/ 108 h 222"/>
                  <a:gd name="T6" fmla="*/ 184 w 533"/>
                  <a:gd name="T7" fmla="*/ 83 h 222"/>
                  <a:gd name="T8" fmla="*/ 317 w 533"/>
                  <a:gd name="T9" fmla="*/ 83 h 222"/>
                  <a:gd name="T10" fmla="*/ 317 w 533"/>
                  <a:gd name="T11" fmla="*/ 25 h 222"/>
                  <a:gd name="T12" fmla="*/ 343 w 533"/>
                  <a:gd name="T13" fmla="*/ 0 h 222"/>
                  <a:gd name="T14" fmla="*/ 533 w 533"/>
                  <a:gd name="T15" fmla="*/ 0 h 222"/>
                  <a:gd name="T16" fmla="*/ 533 w 533"/>
                  <a:gd name="T17" fmla="*/ 32 h 222"/>
                  <a:gd name="T18" fmla="*/ 508 w 533"/>
                  <a:gd name="T19" fmla="*/ 57 h 222"/>
                  <a:gd name="T20" fmla="*/ 375 w 533"/>
                  <a:gd name="T21" fmla="*/ 57 h 222"/>
                  <a:gd name="T22" fmla="*/ 375 w 533"/>
                  <a:gd name="T23" fmla="*/ 114 h 222"/>
                  <a:gd name="T24" fmla="*/ 349 w 533"/>
                  <a:gd name="T25" fmla="*/ 140 h 222"/>
                  <a:gd name="T26" fmla="*/ 216 w 533"/>
                  <a:gd name="T27" fmla="*/ 140 h 222"/>
                  <a:gd name="T28" fmla="*/ 216 w 533"/>
                  <a:gd name="T29" fmla="*/ 197 h 222"/>
                  <a:gd name="T30" fmla="*/ 190 w 533"/>
                  <a:gd name="T31" fmla="*/ 222 h 222"/>
                  <a:gd name="T32" fmla="*/ 0 w 533"/>
                  <a:gd name="T33" fmla="*/ 222 h 222"/>
                  <a:gd name="T34" fmla="*/ 0 w 533"/>
                  <a:gd name="T35" fmla="*/ 191 h 222"/>
                  <a:gd name="T36" fmla="*/ 25 w 533"/>
                  <a:gd name="T37" fmla="*/ 16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3" h="222">
                    <a:moveTo>
                      <a:pt x="25" y="165"/>
                    </a:moveTo>
                    <a:cubicBezTo>
                      <a:pt x="158" y="165"/>
                      <a:pt x="158" y="165"/>
                      <a:pt x="158" y="165"/>
                    </a:cubicBezTo>
                    <a:cubicBezTo>
                      <a:pt x="158" y="108"/>
                      <a:pt x="158" y="108"/>
                      <a:pt x="158" y="108"/>
                    </a:cubicBezTo>
                    <a:cubicBezTo>
                      <a:pt x="158" y="94"/>
                      <a:pt x="170" y="83"/>
                      <a:pt x="184" y="83"/>
                    </a:cubicBezTo>
                    <a:cubicBezTo>
                      <a:pt x="317" y="83"/>
                      <a:pt x="317" y="83"/>
                      <a:pt x="317" y="83"/>
                    </a:cubicBezTo>
                    <a:cubicBezTo>
                      <a:pt x="317" y="25"/>
                      <a:pt x="317" y="25"/>
                      <a:pt x="317" y="25"/>
                    </a:cubicBezTo>
                    <a:cubicBezTo>
                      <a:pt x="317" y="11"/>
                      <a:pt x="329" y="0"/>
                      <a:pt x="343" y="0"/>
                    </a:cubicBezTo>
                    <a:cubicBezTo>
                      <a:pt x="533" y="0"/>
                      <a:pt x="533" y="0"/>
                      <a:pt x="533" y="0"/>
                    </a:cubicBezTo>
                    <a:cubicBezTo>
                      <a:pt x="533" y="32"/>
                      <a:pt x="533" y="32"/>
                      <a:pt x="533" y="32"/>
                    </a:cubicBezTo>
                    <a:cubicBezTo>
                      <a:pt x="533" y="46"/>
                      <a:pt x="522" y="57"/>
                      <a:pt x="508" y="57"/>
                    </a:cubicBezTo>
                    <a:cubicBezTo>
                      <a:pt x="375" y="57"/>
                      <a:pt x="375" y="57"/>
                      <a:pt x="375" y="57"/>
                    </a:cubicBezTo>
                    <a:cubicBezTo>
                      <a:pt x="375" y="114"/>
                      <a:pt x="375" y="114"/>
                      <a:pt x="375" y="114"/>
                    </a:cubicBezTo>
                    <a:cubicBezTo>
                      <a:pt x="375" y="128"/>
                      <a:pt x="363" y="140"/>
                      <a:pt x="349" y="140"/>
                    </a:cubicBezTo>
                    <a:cubicBezTo>
                      <a:pt x="216" y="140"/>
                      <a:pt x="216" y="140"/>
                      <a:pt x="216" y="140"/>
                    </a:cubicBezTo>
                    <a:cubicBezTo>
                      <a:pt x="216" y="197"/>
                      <a:pt x="216" y="197"/>
                      <a:pt x="216" y="197"/>
                    </a:cubicBezTo>
                    <a:cubicBezTo>
                      <a:pt x="216" y="211"/>
                      <a:pt x="204" y="222"/>
                      <a:pt x="190" y="222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77"/>
                      <a:pt x="11" y="165"/>
                      <a:pt x="25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5" name="Freeform 13"/>
              <p:cNvSpPr>
                <a:spLocks noEditPoints="1"/>
              </p:cNvSpPr>
              <p:nvPr/>
            </p:nvSpPr>
            <p:spPr bwMode="auto">
              <a:xfrm>
                <a:off x="5042691" y="2273922"/>
                <a:ext cx="529215" cy="655759"/>
              </a:xfrm>
              <a:custGeom>
                <a:avLst/>
                <a:gdLst>
                  <a:gd name="T0" fmla="*/ 28 w 612"/>
                  <a:gd name="T1" fmla="*/ 504 h 759"/>
                  <a:gd name="T2" fmla="*/ 148 w 612"/>
                  <a:gd name="T3" fmla="*/ 514 h 759"/>
                  <a:gd name="T4" fmla="*/ 179 w 612"/>
                  <a:gd name="T5" fmla="*/ 488 h 759"/>
                  <a:gd name="T6" fmla="*/ 184 w 612"/>
                  <a:gd name="T7" fmla="*/ 423 h 759"/>
                  <a:gd name="T8" fmla="*/ 158 w 612"/>
                  <a:gd name="T9" fmla="*/ 392 h 759"/>
                  <a:gd name="T10" fmla="*/ 38 w 612"/>
                  <a:gd name="T11" fmla="*/ 381 h 759"/>
                  <a:gd name="T12" fmla="*/ 7 w 612"/>
                  <a:gd name="T13" fmla="*/ 407 h 759"/>
                  <a:gd name="T14" fmla="*/ 2 w 612"/>
                  <a:gd name="T15" fmla="*/ 473 h 759"/>
                  <a:gd name="T16" fmla="*/ 28 w 612"/>
                  <a:gd name="T17" fmla="*/ 504 h 759"/>
                  <a:gd name="T18" fmla="*/ 157 w 612"/>
                  <a:gd name="T19" fmla="*/ 669 h 759"/>
                  <a:gd name="T20" fmla="*/ 254 w 612"/>
                  <a:gd name="T21" fmla="*/ 487 h 759"/>
                  <a:gd name="T22" fmla="*/ 334 w 612"/>
                  <a:gd name="T23" fmla="*/ 512 h 759"/>
                  <a:gd name="T24" fmla="*/ 342 w 612"/>
                  <a:gd name="T25" fmla="*/ 515 h 759"/>
                  <a:gd name="T26" fmla="*/ 216 w 612"/>
                  <a:gd name="T27" fmla="*/ 722 h 759"/>
                  <a:gd name="T28" fmla="*/ 157 w 612"/>
                  <a:gd name="T29" fmla="*/ 669 h 759"/>
                  <a:gd name="T30" fmla="*/ 379 w 612"/>
                  <a:gd name="T31" fmla="*/ 7 h 759"/>
                  <a:gd name="T32" fmla="*/ 426 w 612"/>
                  <a:gd name="T33" fmla="*/ 84 h 759"/>
                  <a:gd name="T34" fmla="*/ 349 w 612"/>
                  <a:gd name="T35" fmla="*/ 150 h 759"/>
                  <a:gd name="T36" fmla="*/ 304 w 612"/>
                  <a:gd name="T37" fmla="*/ 59 h 759"/>
                  <a:gd name="T38" fmla="*/ 379 w 612"/>
                  <a:gd name="T39" fmla="*/ 7 h 759"/>
                  <a:gd name="T40" fmla="*/ 371 w 612"/>
                  <a:gd name="T41" fmla="*/ 183 h 759"/>
                  <a:gd name="T42" fmla="*/ 403 w 612"/>
                  <a:gd name="T43" fmla="*/ 199 h 759"/>
                  <a:gd name="T44" fmla="*/ 574 w 612"/>
                  <a:gd name="T45" fmla="*/ 278 h 759"/>
                  <a:gd name="T46" fmla="*/ 579 w 612"/>
                  <a:gd name="T47" fmla="*/ 341 h 759"/>
                  <a:gd name="T48" fmla="*/ 398 w 612"/>
                  <a:gd name="T49" fmla="*/ 296 h 759"/>
                  <a:gd name="T50" fmla="*/ 381 w 612"/>
                  <a:gd name="T51" fmla="*/ 385 h 759"/>
                  <a:gd name="T52" fmla="*/ 390 w 612"/>
                  <a:gd name="T53" fmla="*/ 402 h 759"/>
                  <a:gd name="T54" fmla="*/ 561 w 612"/>
                  <a:gd name="T55" fmla="*/ 593 h 759"/>
                  <a:gd name="T56" fmla="*/ 489 w 612"/>
                  <a:gd name="T57" fmla="*/ 626 h 759"/>
                  <a:gd name="T58" fmla="*/ 233 w 612"/>
                  <a:gd name="T59" fmla="*/ 447 h 759"/>
                  <a:gd name="T60" fmla="*/ 203 w 612"/>
                  <a:gd name="T61" fmla="*/ 392 h 759"/>
                  <a:gd name="T62" fmla="*/ 231 w 612"/>
                  <a:gd name="T63" fmla="*/ 239 h 759"/>
                  <a:gd name="T64" fmla="*/ 157 w 612"/>
                  <a:gd name="T65" fmla="*/ 344 h 759"/>
                  <a:gd name="T66" fmla="*/ 95 w 612"/>
                  <a:gd name="T67" fmla="*/ 332 h 759"/>
                  <a:gd name="T68" fmla="*/ 247 w 612"/>
                  <a:gd name="T69" fmla="*/ 155 h 759"/>
                  <a:gd name="T70" fmla="*/ 313 w 612"/>
                  <a:gd name="T71" fmla="*/ 163 h 759"/>
                  <a:gd name="T72" fmla="*/ 349 w 612"/>
                  <a:gd name="T73" fmla="*/ 227 h 759"/>
                  <a:gd name="T74" fmla="*/ 371 w 612"/>
                  <a:gd name="T75" fmla="*/ 183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2" h="759">
                    <a:moveTo>
                      <a:pt x="28" y="504"/>
                    </a:moveTo>
                    <a:cubicBezTo>
                      <a:pt x="148" y="514"/>
                      <a:pt x="148" y="514"/>
                      <a:pt x="148" y="514"/>
                    </a:cubicBezTo>
                    <a:cubicBezTo>
                      <a:pt x="164" y="516"/>
                      <a:pt x="177" y="504"/>
                      <a:pt x="179" y="488"/>
                    </a:cubicBezTo>
                    <a:cubicBezTo>
                      <a:pt x="184" y="423"/>
                      <a:pt x="184" y="423"/>
                      <a:pt x="184" y="423"/>
                    </a:cubicBezTo>
                    <a:cubicBezTo>
                      <a:pt x="186" y="407"/>
                      <a:pt x="174" y="393"/>
                      <a:pt x="158" y="392"/>
                    </a:cubicBezTo>
                    <a:cubicBezTo>
                      <a:pt x="38" y="381"/>
                      <a:pt x="38" y="381"/>
                      <a:pt x="38" y="381"/>
                    </a:cubicBezTo>
                    <a:cubicBezTo>
                      <a:pt x="23" y="380"/>
                      <a:pt x="9" y="392"/>
                      <a:pt x="7" y="407"/>
                    </a:cubicBezTo>
                    <a:cubicBezTo>
                      <a:pt x="2" y="473"/>
                      <a:pt x="2" y="473"/>
                      <a:pt x="2" y="473"/>
                    </a:cubicBezTo>
                    <a:cubicBezTo>
                      <a:pt x="0" y="489"/>
                      <a:pt x="12" y="503"/>
                      <a:pt x="28" y="504"/>
                    </a:cubicBezTo>
                    <a:close/>
                    <a:moveTo>
                      <a:pt x="157" y="669"/>
                    </a:moveTo>
                    <a:cubicBezTo>
                      <a:pt x="220" y="595"/>
                      <a:pt x="230" y="592"/>
                      <a:pt x="254" y="487"/>
                    </a:cubicBezTo>
                    <a:cubicBezTo>
                      <a:pt x="280" y="496"/>
                      <a:pt x="307" y="504"/>
                      <a:pt x="334" y="512"/>
                    </a:cubicBezTo>
                    <a:cubicBezTo>
                      <a:pt x="337" y="513"/>
                      <a:pt x="339" y="514"/>
                      <a:pt x="342" y="515"/>
                    </a:cubicBezTo>
                    <a:cubicBezTo>
                      <a:pt x="303" y="633"/>
                      <a:pt x="296" y="637"/>
                      <a:pt x="216" y="722"/>
                    </a:cubicBezTo>
                    <a:cubicBezTo>
                      <a:pt x="180" y="759"/>
                      <a:pt x="122" y="709"/>
                      <a:pt x="157" y="669"/>
                    </a:cubicBezTo>
                    <a:close/>
                    <a:moveTo>
                      <a:pt x="379" y="7"/>
                    </a:moveTo>
                    <a:cubicBezTo>
                      <a:pt x="413" y="15"/>
                      <a:pt x="434" y="49"/>
                      <a:pt x="426" y="84"/>
                    </a:cubicBezTo>
                    <a:cubicBezTo>
                      <a:pt x="419" y="120"/>
                      <a:pt x="383" y="157"/>
                      <a:pt x="349" y="150"/>
                    </a:cubicBezTo>
                    <a:cubicBezTo>
                      <a:pt x="315" y="143"/>
                      <a:pt x="297" y="94"/>
                      <a:pt x="304" y="59"/>
                    </a:cubicBezTo>
                    <a:cubicBezTo>
                      <a:pt x="312" y="23"/>
                      <a:pt x="345" y="0"/>
                      <a:pt x="379" y="7"/>
                    </a:cubicBezTo>
                    <a:close/>
                    <a:moveTo>
                      <a:pt x="371" y="183"/>
                    </a:moveTo>
                    <a:cubicBezTo>
                      <a:pt x="378" y="185"/>
                      <a:pt x="393" y="190"/>
                      <a:pt x="403" y="199"/>
                    </a:cubicBezTo>
                    <a:cubicBezTo>
                      <a:pt x="494" y="286"/>
                      <a:pt x="474" y="282"/>
                      <a:pt x="574" y="278"/>
                    </a:cubicBezTo>
                    <a:cubicBezTo>
                      <a:pt x="612" y="277"/>
                      <a:pt x="611" y="338"/>
                      <a:pt x="579" y="341"/>
                    </a:cubicBezTo>
                    <a:cubicBezTo>
                      <a:pt x="477" y="350"/>
                      <a:pt x="470" y="358"/>
                      <a:pt x="398" y="296"/>
                    </a:cubicBezTo>
                    <a:cubicBezTo>
                      <a:pt x="381" y="385"/>
                      <a:pt x="381" y="385"/>
                      <a:pt x="381" y="385"/>
                    </a:cubicBezTo>
                    <a:cubicBezTo>
                      <a:pt x="380" y="392"/>
                      <a:pt x="383" y="399"/>
                      <a:pt x="390" y="402"/>
                    </a:cubicBezTo>
                    <a:cubicBezTo>
                      <a:pt x="494" y="448"/>
                      <a:pt x="515" y="448"/>
                      <a:pt x="561" y="593"/>
                    </a:cubicBezTo>
                    <a:cubicBezTo>
                      <a:pt x="578" y="638"/>
                      <a:pt x="510" y="668"/>
                      <a:pt x="489" y="626"/>
                    </a:cubicBezTo>
                    <a:cubicBezTo>
                      <a:pt x="417" y="484"/>
                      <a:pt x="405" y="506"/>
                      <a:pt x="233" y="447"/>
                    </a:cubicBezTo>
                    <a:cubicBezTo>
                      <a:pt x="211" y="435"/>
                      <a:pt x="203" y="416"/>
                      <a:pt x="203" y="392"/>
                    </a:cubicBezTo>
                    <a:cubicBezTo>
                      <a:pt x="231" y="239"/>
                      <a:pt x="231" y="239"/>
                      <a:pt x="231" y="239"/>
                    </a:cubicBezTo>
                    <a:cubicBezTo>
                      <a:pt x="164" y="260"/>
                      <a:pt x="171" y="259"/>
                      <a:pt x="157" y="344"/>
                    </a:cubicBezTo>
                    <a:cubicBezTo>
                      <a:pt x="151" y="376"/>
                      <a:pt x="91" y="372"/>
                      <a:pt x="95" y="332"/>
                    </a:cubicBezTo>
                    <a:cubicBezTo>
                      <a:pt x="107" y="207"/>
                      <a:pt x="126" y="199"/>
                      <a:pt x="247" y="155"/>
                    </a:cubicBezTo>
                    <a:cubicBezTo>
                      <a:pt x="264" y="149"/>
                      <a:pt x="304" y="160"/>
                      <a:pt x="313" y="163"/>
                    </a:cubicBezTo>
                    <a:cubicBezTo>
                      <a:pt x="349" y="227"/>
                      <a:pt x="349" y="227"/>
                      <a:pt x="349" y="227"/>
                    </a:cubicBezTo>
                    <a:cubicBezTo>
                      <a:pt x="371" y="183"/>
                      <a:pt x="371" y="183"/>
                      <a:pt x="371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4050431" y="1149122"/>
            <a:ext cx="414516" cy="414516"/>
            <a:chOff x="4102125" y="4265651"/>
            <a:chExt cx="414516" cy="414516"/>
          </a:xfrm>
        </p:grpSpPr>
        <p:sp>
          <p:nvSpPr>
            <p:cNvPr id="45" name="椭圆 44"/>
            <p:cNvSpPr/>
            <p:nvPr/>
          </p:nvSpPr>
          <p:spPr>
            <a:xfrm>
              <a:off x="4102125" y="4265651"/>
              <a:ext cx="414516" cy="414516"/>
            </a:xfrm>
            <a:prstGeom prst="ellipse">
              <a:avLst/>
            </a:prstGeom>
            <a:solidFill>
              <a:schemeClr val="accent2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4199233" y="4358783"/>
              <a:ext cx="238761" cy="198211"/>
              <a:chOff x="3132963" y="3140191"/>
              <a:chExt cx="645573" cy="535933"/>
            </a:xfrm>
            <a:solidFill>
              <a:schemeClr val="bg1"/>
            </a:solidFill>
          </p:grpSpPr>
          <p:sp>
            <p:nvSpPr>
              <p:cNvPr id="68" name="Freeform 226"/>
              <p:cNvSpPr>
                <a:spLocks/>
              </p:cNvSpPr>
              <p:nvPr/>
            </p:nvSpPr>
            <p:spPr bwMode="auto">
              <a:xfrm>
                <a:off x="3421629" y="3217854"/>
                <a:ext cx="356907" cy="392027"/>
              </a:xfrm>
              <a:custGeom>
                <a:avLst/>
                <a:gdLst>
                  <a:gd name="T0" fmla="*/ 0 w 529"/>
                  <a:gd name="T1" fmla="*/ 0 h 581"/>
                  <a:gd name="T2" fmla="*/ 2 w 529"/>
                  <a:gd name="T3" fmla="*/ 11 h 581"/>
                  <a:gd name="T4" fmla="*/ 25 w 529"/>
                  <a:gd name="T5" fmla="*/ 56 h 581"/>
                  <a:gd name="T6" fmla="*/ 473 w 529"/>
                  <a:gd name="T7" fmla="*/ 56 h 581"/>
                  <a:gd name="T8" fmla="*/ 473 w 529"/>
                  <a:gd name="T9" fmla="*/ 525 h 581"/>
                  <a:gd name="T10" fmla="*/ 127 w 529"/>
                  <a:gd name="T11" fmla="*/ 525 h 581"/>
                  <a:gd name="T12" fmla="*/ 127 w 529"/>
                  <a:gd name="T13" fmla="*/ 581 h 581"/>
                  <a:gd name="T14" fmla="*/ 529 w 529"/>
                  <a:gd name="T15" fmla="*/ 581 h 581"/>
                  <a:gd name="T16" fmla="*/ 529 w 529"/>
                  <a:gd name="T17" fmla="*/ 0 h 581"/>
                  <a:gd name="T18" fmla="*/ 0 w 529"/>
                  <a:gd name="T19" fmla="*/ 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9" h="581">
                    <a:moveTo>
                      <a:pt x="0" y="0"/>
                    </a:moveTo>
                    <a:cubicBezTo>
                      <a:pt x="1" y="4"/>
                      <a:pt x="2" y="7"/>
                      <a:pt x="2" y="11"/>
                    </a:cubicBezTo>
                    <a:cubicBezTo>
                      <a:pt x="14" y="22"/>
                      <a:pt x="22" y="38"/>
                      <a:pt x="25" y="56"/>
                    </a:cubicBezTo>
                    <a:cubicBezTo>
                      <a:pt x="473" y="56"/>
                      <a:pt x="473" y="56"/>
                      <a:pt x="473" y="56"/>
                    </a:cubicBezTo>
                    <a:cubicBezTo>
                      <a:pt x="473" y="525"/>
                      <a:pt x="473" y="525"/>
                      <a:pt x="473" y="525"/>
                    </a:cubicBezTo>
                    <a:cubicBezTo>
                      <a:pt x="127" y="525"/>
                      <a:pt x="127" y="525"/>
                      <a:pt x="127" y="525"/>
                    </a:cubicBezTo>
                    <a:cubicBezTo>
                      <a:pt x="127" y="581"/>
                      <a:pt x="127" y="581"/>
                      <a:pt x="127" y="581"/>
                    </a:cubicBezTo>
                    <a:cubicBezTo>
                      <a:pt x="529" y="581"/>
                      <a:pt x="529" y="581"/>
                      <a:pt x="529" y="581"/>
                    </a:cubicBezTo>
                    <a:cubicBezTo>
                      <a:pt x="529" y="0"/>
                      <a:pt x="529" y="0"/>
                      <a:pt x="5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9" name="Freeform 227"/>
              <p:cNvSpPr>
                <a:spLocks/>
              </p:cNvSpPr>
              <p:nvPr/>
            </p:nvSpPr>
            <p:spPr bwMode="auto">
              <a:xfrm>
                <a:off x="3198348" y="3140191"/>
                <a:ext cx="224709" cy="247551"/>
              </a:xfrm>
              <a:custGeom>
                <a:avLst/>
                <a:gdLst>
                  <a:gd name="T0" fmla="*/ 45 w 333"/>
                  <a:gd name="T1" fmla="*/ 243 h 367"/>
                  <a:gd name="T2" fmla="*/ 170 w 333"/>
                  <a:gd name="T3" fmla="*/ 367 h 367"/>
                  <a:gd name="T4" fmla="*/ 289 w 333"/>
                  <a:gd name="T5" fmla="*/ 243 h 367"/>
                  <a:gd name="T6" fmla="*/ 326 w 333"/>
                  <a:gd name="T7" fmla="*/ 203 h 367"/>
                  <a:gd name="T8" fmla="*/ 306 w 333"/>
                  <a:gd name="T9" fmla="*/ 142 h 367"/>
                  <a:gd name="T10" fmla="*/ 166 w 333"/>
                  <a:gd name="T11" fmla="*/ 0 h 367"/>
                  <a:gd name="T12" fmla="*/ 26 w 333"/>
                  <a:gd name="T13" fmla="*/ 142 h 367"/>
                  <a:gd name="T14" fmla="*/ 7 w 333"/>
                  <a:gd name="T15" fmla="*/ 203 h 367"/>
                  <a:gd name="T16" fmla="*/ 45 w 333"/>
                  <a:gd name="T17" fmla="*/ 24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67">
                    <a:moveTo>
                      <a:pt x="45" y="243"/>
                    </a:moveTo>
                    <a:cubicBezTo>
                      <a:pt x="71" y="308"/>
                      <a:pt x="118" y="367"/>
                      <a:pt x="170" y="367"/>
                    </a:cubicBezTo>
                    <a:cubicBezTo>
                      <a:pt x="222" y="367"/>
                      <a:pt x="266" y="308"/>
                      <a:pt x="289" y="243"/>
                    </a:cubicBezTo>
                    <a:cubicBezTo>
                      <a:pt x="305" y="242"/>
                      <a:pt x="320" y="226"/>
                      <a:pt x="326" y="203"/>
                    </a:cubicBezTo>
                    <a:cubicBezTo>
                      <a:pt x="333" y="176"/>
                      <a:pt x="324" y="149"/>
                      <a:pt x="306" y="142"/>
                    </a:cubicBezTo>
                    <a:cubicBezTo>
                      <a:pt x="302" y="63"/>
                      <a:pt x="241" y="0"/>
                      <a:pt x="166" y="0"/>
                    </a:cubicBezTo>
                    <a:cubicBezTo>
                      <a:pt x="92" y="0"/>
                      <a:pt x="31" y="63"/>
                      <a:pt x="26" y="142"/>
                    </a:cubicBezTo>
                    <a:cubicBezTo>
                      <a:pt x="9" y="149"/>
                      <a:pt x="0" y="176"/>
                      <a:pt x="7" y="203"/>
                    </a:cubicBezTo>
                    <a:cubicBezTo>
                      <a:pt x="13" y="227"/>
                      <a:pt x="29" y="243"/>
                      <a:pt x="45" y="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0" name="Freeform 228"/>
              <p:cNvSpPr>
                <a:spLocks/>
              </p:cNvSpPr>
              <p:nvPr/>
            </p:nvSpPr>
            <p:spPr bwMode="auto">
              <a:xfrm>
                <a:off x="3481875" y="3306367"/>
                <a:ext cx="233275" cy="180738"/>
              </a:xfrm>
              <a:custGeom>
                <a:avLst/>
                <a:gdLst>
                  <a:gd name="T0" fmla="*/ 41 w 346"/>
                  <a:gd name="T1" fmla="*/ 111 h 268"/>
                  <a:gd name="T2" fmla="*/ 0 w 346"/>
                  <a:gd name="T3" fmla="*/ 151 h 268"/>
                  <a:gd name="T4" fmla="*/ 90 w 346"/>
                  <a:gd name="T5" fmla="*/ 268 h 268"/>
                  <a:gd name="T6" fmla="*/ 254 w 346"/>
                  <a:gd name="T7" fmla="*/ 125 h 268"/>
                  <a:gd name="T8" fmla="*/ 284 w 346"/>
                  <a:gd name="T9" fmla="*/ 158 h 268"/>
                  <a:gd name="T10" fmla="*/ 346 w 346"/>
                  <a:gd name="T11" fmla="*/ 0 h 268"/>
                  <a:gd name="T12" fmla="*/ 184 w 346"/>
                  <a:gd name="T13" fmla="*/ 50 h 268"/>
                  <a:gd name="T14" fmla="*/ 218 w 346"/>
                  <a:gd name="T15" fmla="*/ 87 h 268"/>
                  <a:gd name="T16" fmla="*/ 99 w 346"/>
                  <a:gd name="T17" fmla="*/ 190 h 268"/>
                  <a:gd name="T18" fmla="*/ 41 w 346"/>
                  <a:gd name="T19" fmla="*/ 111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6" h="268">
                    <a:moveTo>
                      <a:pt x="41" y="111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2" y="165"/>
                      <a:pt x="90" y="268"/>
                      <a:pt x="90" y="268"/>
                    </a:cubicBezTo>
                    <a:cubicBezTo>
                      <a:pt x="254" y="125"/>
                      <a:pt x="254" y="125"/>
                      <a:pt x="254" y="125"/>
                    </a:cubicBezTo>
                    <a:cubicBezTo>
                      <a:pt x="284" y="158"/>
                      <a:pt x="284" y="158"/>
                      <a:pt x="284" y="158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218" y="87"/>
                      <a:pt x="218" y="87"/>
                      <a:pt x="218" y="87"/>
                    </a:cubicBezTo>
                    <a:cubicBezTo>
                      <a:pt x="99" y="190"/>
                      <a:pt x="99" y="190"/>
                      <a:pt x="99" y="190"/>
                    </a:cubicBezTo>
                    <a:lnTo>
                      <a:pt x="41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1" name="Freeform 229"/>
              <p:cNvSpPr>
                <a:spLocks/>
              </p:cNvSpPr>
              <p:nvPr/>
            </p:nvSpPr>
            <p:spPr bwMode="auto">
              <a:xfrm>
                <a:off x="3132963" y="3377178"/>
                <a:ext cx="355480" cy="298946"/>
              </a:xfrm>
              <a:custGeom>
                <a:avLst/>
                <a:gdLst>
                  <a:gd name="T0" fmla="*/ 407 w 527"/>
                  <a:gd name="T1" fmla="*/ 0 h 443"/>
                  <a:gd name="T2" fmla="*/ 294 w 527"/>
                  <a:gd name="T3" fmla="*/ 190 h 443"/>
                  <a:gd name="T4" fmla="*/ 280 w 527"/>
                  <a:gd name="T5" fmla="*/ 105 h 443"/>
                  <a:gd name="T6" fmla="*/ 295 w 527"/>
                  <a:gd name="T7" fmla="*/ 77 h 443"/>
                  <a:gd name="T8" fmla="*/ 263 w 527"/>
                  <a:gd name="T9" fmla="*/ 44 h 443"/>
                  <a:gd name="T10" fmla="*/ 230 w 527"/>
                  <a:gd name="T11" fmla="*/ 77 h 443"/>
                  <a:gd name="T12" fmla="*/ 246 w 527"/>
                  <a:gd name="T13" fmla="*/ 105 h 443"/>
                  <a:gd name="T14" fmla="*/ 232 w 527"/>
                  <a:gd name="T15" fmla="*/ 189 h 443"/>
                  <a:gd name="T16" fmla="*/ 120 w 527"/>
                  <a:gd name="T17" fmla="*/ 0 h 443"/>
                  <a:gd name="T18" fmla="*/ 2 w 527"/>
                  <a:gd name="T19" fmla="*/ 125 h 443"/>
                  <a:gd name="T20" fmla="*/ 0 w 527"/>
                  <a:gd name="T21" fmla="*/ 125 h 443"/>
                  <a:gd name="T22" fmla="*/ 0 w 527"/>
                  <a:gd name="T23" fmla="*/ 402 h 443"/>
                  <a:gd name="T24" fmla="*/ 1 w 527"/>
                  <a:gd name="T25" fmla="*/ 402 h 443"/>
                  <a:gd name="T26" fmla="*/ 263 w 527"/>
                  <a:gd name="T27" fmla="*/ 443 h 443"/>
                  <a:gd name="T28" fmla="*/ 526 w 527"/>
                  <a:gd name="T29" fmla="*/ 402 h 443"/>
                  <a:gd name="T30" fmla="*/ 527 w 527"/>
                  <a:gd name="T31" fmla="*/ 402 h 443"/>
                  <a:gd name="T32" fmla="*/ 527 w 527"/>
                  <a:gd name="T33" fmla="*/ 125 h 443"/>
                  <a:gd name="T34" fmla="*/ 525 w 527"/>
                  <a:gd name="T35" fmla="*/ 125 h 443"/>
                  <a:gd name="T36" fmla="*/ 407 w 527"/>
                  <a:gd name="T3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7" h="443">
                    <a:moveTo>
                      <a:pt x="407" y="0"/>
                    </a:moveTo>
                    <a:cubicBezTo>
                      <a:pt x="294" y="190"/>
                      <a:pt x="294" y="190"/>
                      <a:pt x="294" y="190"/>
                    </a:cubicBezTo>
                    <a:cubicBezTo>
                      <a:pt x="280" y="105"/>
                      <a:pt x="280" y="105"/>
                      <a:pt x="280" y="105"/>
                    </a:cubicBezTo>
                    <a:cubicBezTo>
                      <a:pt x="289" y="99"/>
                      <a:pt x="295" y="89"/>
                      <a:pt x="295" y="77"/>
                    </a:cubicBezTo>
                    <a:cubicBezTo>
                      <a:pt x="295" y="59"/>
                      <a:pt x="281" y="44"/>
                      <a:pt x="263" y="44"/>
                    </a:cubicBezTo>
                    <a:cubicBezTo>
                      <a:pt x="245" y="44"/>
                      <a:pt x="230" y="59"/>
                      <a:pt x="230" y="77"/>
                    </a:cubicBezTo>
                    <a:cubicBezTo>
                      <a:pt x="230" y="89"/>
                      <a:pt x="237" y="99"/>
                      <a:pt x="246" y="105"/>
                    </a:cubicBezTo>
                    <a:cubicBezTo>
                      <a:pt x="232" y="189"/>
                      <a:pt x="232" y="189"/>
                      <a:pt x="232" y="189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56" y="27"/>
                      <a:pt x="12" y="72"/>
                      <a:pt x="2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1" y="402"/>
                      <a:pt x="1" y="402"/>
                      <a:pt x="1" y="402"/>
                    </a:cubicBezTo>
                    <a:cubicBezTo>
                      <a:pt x="14" y="425"/>
                      <a:pt x="126" y="443"/>
                      <a:pt x="263" y="443"/>
                    </a:cubicBezTo>
                    <a:cubicBezTo>
                      <a:pt x="401" y="443"/>
                      <a:pt x="513" y="425"/>
                      <a:pt x="526" y="402"/>
                    </a:cubicBezTo>
                    <a:cubicBezTo>
                      <a:pt x="527" y="402"/>
                      <a:pt x="527" y="402"/>
                      <a:pt x="527" y="402"/>
                    </a:cubicBezTo>
                    <a:cubicBezTo>
                      <a:pt x="527" y="125"/>
                      <a:pt x="527" y="125"/>
                      <a:pt x="527" y="125"/>
                    </a:cubicBezTo>
                    <a:cubicBezTo>
                      <a:pt x="525" y="125"/>
                      <a:pt x="525" y="125"/>
                      <a:pt x="525" y="125"/>
                    </a:cubicBezTo>
                    <a:cubicBezTo>
                      <a:pt x="515" y="72"/>
                      <a:pt x="471" y="27"/>
                      <a:pt x="40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2" name="Freeform 230"/>
              <p:cNvSpPr>
                <a:spLocks/>
              </p:cNvSpPr>
              <p:nvPr/>
            </p:nvSpPr>
            <p:spPr bwMode="auto">
              <a:xfrm>
                <a:off x="3598655" y="3487105"/>
                <a:ext cx="54536" cy="68241"/>
              </a:xfrm>
              <a:custGeom>
                <a:avLst/>
                <a:gdLst>
                  <a:gd name="T0" fmla="*/ 0 w 81"/>
                  <a:gd name="T1" fmla="*/ 0 h 101"/>
                  <a:gd name="T2" fmla="*/ 0 w 81"/>
                  <a:gd name="T3" fmla="*/ 55 h 101"/>
                  <a:gd name="T4" fmla="*/ 40 w 81"/>
                  <a:gd name="T5" fmla="*/ 101 h 101"/>
                  <a:gd name="T6" fmla="*/ 81 w 81"/>
                  <a:gd name="T7" fmla="*/ 56 h 101"/>
                  <a:gd name="T8" fmla="*/ 81 w 81"/>
                  <a:gd name="T9" fmla="*/ 0 h 101"/>
                  <a:gd name="T10" fmla="*/ 59 w 81"/>
                  <a:gd name="T11" fmla="*/ 0 h 101"/>
                  <a:gd name="T12" fmla="*/ 59 w 81"/>
                  <a:gd name="T13" fmla="*/ 57 h 101"/>
                  <a:gd name="T14" fmla="*/ 40 w 81"/>
                  <a:gd name="T15" fmla="*/ 83 h 101"/>
                  <a:gd name="T16" fmla="*/ 22 w 81"/>
                  <a:gd name="T17" fmla="*/ 57 h 101"/>
                  <a:gd name="T18" fmla="*/ 22 w 81"/>
                  <a:gd name="T19" fmla="*/ 0 h 101"/>
                  <a:gd name="T20" fmla="*/ 0 w 81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101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87"/>
                      <a:pt x="15" y="101"/>
                      <a:pt x="40" y="101"/>
                    </a:cubicBezTo>
                    <a:cubicBezTo>
                      <a:pt x="65" y="101"/>
                      <a:pt x="81" y="86"/>
                      <a:pt x="81" y="5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59" y="75"/>
                      <a:pt x="52" y="83"/>
                      <a:pt x="40" y="83"/>
                    </a:cubicBezTo>
                    <a:cubicBezTo>
                      <a:pt x="29" y="83"/>
                      <a:pt x="22" y="74"/>
                      <a:pt x="22" y="57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3" name="Freeform 231"/>
              <p:cNvSpPr>
                <a:spLocks noEditPoints="1"/>
              </p:cNvSpPr>
              <p:nvPr/>
            </p:nvSpPr>
            <p:spPr bwMode="auto">
              <a:xfrm>
                <a:off x="3666040" y="3486534"/>
                <a:ext cx="47968" cy="67384"/>
              </a:xfrm>
              <a:custGeom>
                <a:avLst/>
                <a:gdLst>
                  <a:gd name="T0" fmla="*/ 31 w 71"/>
                  <a:gd name="T1" fmla="*/ 0 h 100"/>
                  <a:gd name="T2" fmla="*/ 0 w 71"/>
                  <a:gd name="T3" fmla="*/ 2 h 100"/>
                  <a:gd name="T4" fmla="*/ 0 w 71"/>
                  <a:gd name="T5" fmla="*/ 100 h 100"/>
                  <a:gd name="T6" fmla="*/ 23 w 71"/>
                  <a:gd name="T7" fmla="*/ 100 h 100"/>
                  <a:gd name="T8" fmla="*/ 23 w 71"/>
                  <a:gd name="T9" fmla="*/ 65 h 100"/>
                  <a:gd name="T10" fmla="*/ 30 w 71"/>
                  <a:gd name="T11" fmla="*/ 65 h 100"/>
                  <a:gd name="T12" fmla="*/ 62 w 71"/>
                  <a:gd name="T13" fmla="*/ 55 h 100"/>
                  <a:gd name="T14" fmla="*/ 71 w 71"/>
                  <a:gd name="T15" fmla="*/ 31 h 100"/>
                  <a:gd name="T16" fmla="*/ 61 w 71"/>
                  <a:gd name="T17" fmla="*/ 8 h 100"/>
                  <a:gd name="T18" fmla="*/ 31 w 71"/>
                  <a:gd name="T19" fmla="*/ 0 h 100"/>
                  <a:gd name="T20" fmla="*/ 30 w 71"/>
                  <a:gd name="T21" fmla="*/ 48 h 100"/>
                  <a:gd name="T22" fmla="*/ 23 w 71"/>
                  <a:gd name="T23" fmla="*/ 47 h 100"/>
                  <a:gd name="T24" fmla="*/ 23 w 71"/>
                  <a:gd name="T25" fmla="*/ 18 h 100"/>
                  <a:gd name="T26" fmla="*/ 32 w 71"/>
                  <a:gd name="T27" fmla="*/ 17 h 100"/>
                  <a:gd name="T28" fmla="*/ 49 w 71"/>
                  <a:gd name="T29" fmla="*/ 32 h 100"/>
                  <a:gd name="T30" fmla="*/ 30 w 71"/>
                  <a:gd name="T31" fmla="*/ 4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100">
                    <a:moveTo>
                      <a:pt x="31" y="0"/>
                    </a:moveTo>
                    <a:cubicBezTo>
                      <a:pt x="17" y="0"/>
                      <a:pt x="7" y="1"/>
                      <a:pt x="0" y="2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5" y="65"/>
                      <a:pt x="27" y="65"/>
                      <a:pt x="30" y="65"/>
                    </a:cubicBezTo>
                    <a:cubicBezTo>
                      <a:pt x="43" y="65"/>
                      <a:pt x="55" y="62"/>
                      <a:pt x="62" y="55"/>
                    </a:cubicBezTo>
                    <a:cubicBezTo>
                      <a:pt x="68" y="49"/>
                      <a:pt x="71" y="41"/>
                      <a:pt x="71" y="31"/>
                    </a:cubicBezTo>
                    <a:cubicBezTo>
                      <a:pt x="71" y="22"/>
                      <a:pt x="67" y="13"/>
                      <a:pt x="61" y="8"/>
                    </a:cubicBezTo>
                    <a:cubicBezTo>
                      <a:pt x="54" y="3"/>
                      <a:pt x="44" y="0"/>
                      <a:pt x="31" y="0"/>
                    </a:cubicBezTo>
                    <a:close/>
                    <a:moveTo>
                      <a:pt x="30" y="48"/>
                    </a:moveTo>
                    <a:cubicBezTo>
                      <a:pt x="27" y="48"/>
                      <a:pt x="24" y="48"/>
                      <a:pt x="23" y="47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7" y="17"/>
                      <a:pt x="32" y="17"/>
                    </a:cubicBezTo>
                    <a:cubicBezTo>
                      <a:pt x="43" y="17"/>
                      <a:pt x="49" y="23"/>
                      <a:pt x="49" y="32"/>
                    </a:cubicBezTo>
                    <a:cubicBezTo>
                      <a:pt x="49" y="42"/>
                      <a:pt x="42" y="48"/>
                      <a:pt x="3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5129792" y="1149122"/>
            <a:ext cx="414516" cy="414516"/>
            <a:chOff x="5181486" y="4265651"/>
            <a:chExt cx="414516" cy="414516"/>
          </a:xfrm>
        </p:grpSpPr>
        <p:sp>
          <p:nvSpPr>
            <p:cNvPr id="46" name="椭圆 45"/>
            <p:cNvSpPr/>
            <p:nvPr/>
          </p:nvSpPr>
          <p:spPr>
            <a:xfrm>
              <a:off x="5181486" y="4265651"/>
              <a:ext cx="414516" cy="414516"/>
            </a:xfrm>
            <a:prstGeom prst="ellipse">
              <a:avLst/>
            </a:prstGeom>
            <a:solidFill>
              <a:schemeClr val="accent4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5287222" y="4375239"/>
              <a:ext cx="253419" cy="172633"/>
              <a:chOff x="4895160" y="4287159"/>
              <a:chExt cx="571418" cy="389258"/>
            </a:xfrm>
            <a:solidFill>
              <a:schemeClr val="bg1"/>
            </a:solidFill>
          </p:grpSpPr>
          <p:sp>
            <p:nvSpPr>
              <p:cNvPr id="59" name="Freeform 327"/>
              <p:cNvSpPr>
                <a:spLocks noEditPoints="1"/>
              </p:cNvSpPr>
              <p:nvPr/>
            </p:nvSpPr>
            <p:spPr bwMode="auto">
              <a:xfrm>
                <a:off x="4895160" y="4287159"/>
                <a:ext cx="438051" cy="389258"/>
              </a:xfrm>
              <a:custGeom>
                <a:avLst/>
                <a:gdLst>
                  <a:gd name="T0" fmla="*/ 166 w 171"/>
                  <a:gd name="T1" fmla="*/ 0 h 152"/>
                  <a:gd name="T2" fmla="*/ 5 w 171"/>
                  <a:gd name="T3" fmla="*/ 0 h 152"/>
                  <a:gd name="T4" fmla="*/ 0 w 171"/>
                  <a:gd name="T5" fmla="*/ 5 h 152"/>
                  <a:gd name="T6" fmla="*/ 0 w 171"/>
                  <a:gd name="T7" fmla="*/ 146 h 152"/>
                  <a:gd name="T8" fmla="*/ 5 w 171"/>
                  <a:gd name="T9" fmla="*/ 152 h 152"/>
                  <a:gd name="T10" fmla="*/ 166 w 171"/>
                  <a:gd name="T11" fmla="*/ 152 h 152"/>
                  <a:gd name="T12" fmla="*/ 171 w 171"/>
                  <a:gd name="T13" fmla="*/ 146 h 152"/>
                  <a:gd name="T14" fmla="*/ 171 w 171"/>
                  <a:gd name="T15" fmla="*/ 5 h 152"/>
                  <a:gd name="T16" fmla="*/ 166 w 171"/>
                  <a:gd name="T17" fmla="*/ 0 h 152"/>
                  <a:gd name="T18" fmla="*/ 132 w 171"/>
                  <a:gd name="T19" fmla="*/ 12 h 152"/>
                  <a:gd name="T20" fmla="*/ 139 w 171"/>
                  <a:gd name="T21" fmla="*/ 19 h 152"/>
                  <a:gd name="T22" fmla="*/ 132 w 171"/>
                  <a:gd name="T23" fmla="*/ 26 h 152"/>
                  <a:gd name="T24" fmla="*/ 124 w 171"/>
                  <a:gd name="T25" fmla="*/ 19 h 152"/>
                  <a:gd name="T26" fmla="*/ 132 w 171"/>
                  <a:gd name="T27" fmla="*/ 12 h 152"/>
                  <a:gd name="T28" fmla="*/ 110 w 171"/>
                  <a:gd name="T29" fmla="*/ 12 h 152"/>
                  <a:gd name="T30" fmla="*/ 118 w 171"/>
                  <a:gd name="T31" fmla="*/ 19 h 152"/>
                  <a:gd name="T32" fmla="*/ 110 w 171"/>
                  <a:gd name="T33" fmla="*/ 26 h 152"/>
                  <a:gd name="T34" fmla="*/ 103 w 171"/>
                  <a:gd name="T35" fmla="*/ 19 h 152"/>
                  <a:gd name="T36" fmla="*/ 110 w 171"/>
                  <a:gd name="T37" fmla="*/ 12 h 152"/>
                  <a:gd name="T38" fmla="*/ 160 w 171"/>
                  <a:gd name="T39" fmla="*/ 141 h 152"/>
                  <a:gd name="T40" fmla="*/ 11 w 171"/>
                  <a:gd name="T41" fmla="*/ 141 h 152"/>
                  <a:gd name="T42" fmla="*/ 11 w 171"/>
                  <a:gd name="T43" fmla="*/ 38 h 152"/>
                  <a:gd name="T44" fmla="*/ 160 w 171"/>
                  <a:gd name="T45" fmla="*/ 38 h 152"/>
                  <a:gd name="T46" fmla="*/ 160 w 171"/>
                  <a:gd name="T47" fmla="*/ 141 h 152"/>
                  <a:gd name="T48" fmla="*/ 153 w 171"/>
                  <a:gd name="T49" fmla="*/ 26 h 152"/>
                  <a:gd name="T50" fmla="*/ 146 w 171"/>
                  <a:gd name="T51" fmla="*/ 19 h 152"/>
                  <a:gd name="T52" fmla="*/ 153 w 171"/>
                  <a:gd name="T53" fmla="*/ 12 h 152"/>
                  <a:gd name="T54" fmla="*/ 160 w 171"/>
                  <a:gd name="T55" fmla="*/ 19 h 152"/>
                  <a:gd name="T56" fmla="*/ 153 w 171"/>
                  <a:gd name="T57" fmla="*/ 2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1" h="152">
                    <a:moveTo>
                      <a:pt x="16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2" y="152"/>
                      <a:pt x="5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49"/>
                      <a:pt x="171" y="146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1" y="2"/>
                      <a:pt x="169" y="0"/>
                      <a:pt x="166" y="0"/>
                    </a:cubicBezTo>
                    <a:close/>
                    <a:moveTo>
                      <a:pt x="132" y="12"/>
                    </a:moveTo>
                    <a:cubicBezTo>
                      <a:pt x="136" y="12"/>
                      <a:pt x="139" y="15"/>
                      <a:pt x="139" y="19"/>
                    </a:cubicBezTo>
                    <a:cubicBezTo>
                      <a:pt x="139" y="23"/>
                      <a:pt x="136" y="26"/>
                      <a:pt x="132" y="26"/>
                    </a:cubicBezTo>
                    <a:cubicBezTo>
                      <a:pt x="128" y="26"/>
                      <a:pt x="124" y="23"/>
                      <a:pt x="124" y="19"/>
                    </a:cubicBezTo>
                    <a:cubicBezTo>
                      <a:pt x="124" y="15"/>
                      <a:pt x="128" y="12"/>
                      <a:pt x="132" y="12"/>
                    </a:cubicBezTo>
                    <a:close/>
                    <a:moveTo>
                      <a:pt x="110" y="12"/>
                    </a:moveTo>
                    <a:cubicBezTo>
                      <a:pt x="114" y="12"/>
                      <a:pt x="118" y="15"/>
                      <a:pt x="118" y="19"/>
                    </a:cubicBezTo>
                    <a:cubicBezTo>
                      <a:pt x="118" y="23"/>
                      <a:pt x="114" y="26"/>
                      <a:pt x="110" y="26"/>
                    </a:cubicBezTo>
                    <a:cubicBezTo>
                      <a:pt x="106" y="26"/>
                      <a:pt x="103" y="23"/>
                      <a:pt x="103" y="19"/>
                    </a:cubicBezTo>
                    <a:cubicBezTo>
                      <a:pt x="103" y="15"/>
                      <a:pt x="106" y="12"/>
                      <a:pt x="110" y="12"/>
                    </a:cubicBezTo>
                    <a:close/>
                    <a:moveTo>
                      <a:pt x="160" y="141"/>
                    </a:moveTo>
                    <a:cubicBezTo>
                      <a:pt x="11" y="141"/>
                      <a:pt x="11" y="141"/>
                      <a:pt x="11" y="141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60" y="38"/>
                      <a:pt x="160" y="38"/>
                      <a:pt x="160" y="38"/>
                    </a:cubicBezTo>
                    <a:lnTo>
                      <a:pt x="160" y="141"/>
                    </a:lnTo>
                    <a:close/>
                    <a:moveTo>
                      <a:pt x="153" y="26"/>
                    </a:moveTo>
                    <a:cubicBezTo>
                      <a:pt x="149" y="26"/>
                      <a:pt x="146" y="23"/>
                      <a:pt x="146" y="19"/>
                    </a:cubicBezTo>
                    <a:cubicBezTo>
                      <a:pt x="146" y="15"/>
                      <a:pt x="149" y="12"/>
                      <a:pt x="153" y="12"/>
                    </a:cubicBezTo>
                    <a:cubicBezTo>
                      <a:pt x="157" y="12"/>
                      <a:pt x="160" y="15"/>
                      <a:pt x="160" y="19"/>
                    </a:cubicBezTo>
                    <a:cubicBezTo>
                      <a:pt x="160" y="23"/>
                      <a:pt x="157" y="26"/>
                      <a:pt x="15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0" name="Rectangle 328"/>
              <p:cNvSpPr>
                <a:spLocks noChangeArrowheads="1"/>
              </p:cNvSpPr>
              <p:nvPr/>
            </p:nvSpPr>
            <p:spPr bwMode="auto">
              <a:xfrm>
                <a:off x="4953712" y="4417273"/>
                <a:ext cx="315527" cy="5963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1" name="Rectangle 329"/>
              <p:cNvSpPr>
                <a:spLocks noChangeArrowheads="1"/>
              </p:cNvSpPr>
              <p:nvPr/>
            </p:nvSpPr>
            <p:spPr bwMode="auto">
              <a:xfrm>
                <a:off x="4953712" y="4501847"/>
                <a:ext cx="99754" cy="1051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2" name="Rectangle 330"/>
              <p:cNvSpPr>
                <a:spLocks noChangeArrowheads="1"/>
              </p:cNvSpPr>
              <p:nvPr/>
            </p:nvSpPr>
            <p:spPr bwMode="auto">
              <a:xfrm>
                <a:off x="5071899" y="4505100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3" name="Rectangle 331"/>
              <p:cNvSpPr>
                <a:spLocks noChangeArrowheads="1"/>
              </p:cNvSpPr>
              <p:nvPr/>
            </p:nvSpPr>
            <p:spPr bwMode="auto">
              <a:xfrm>
                <a:off x="5071899" y="4548471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4" name="Rectangle 332"/>
              <p:cNvSpPr>
                <a:spLocks noChangeArrowheads="1"/>
              </p:cNvSpPr>
              <p:nvPr/>
            </p:nvSpPr>
            <p:spPr bwMode="auto">
              <a:xfrm>
                <a:off x="5071899" y="4589674"/>
                <a:ext cx="107344" cy="151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5" name="Freeform 333"/>
              <p:cNvSpPr>
                <a:spLocks/>
              </p:cNvSpPr>
              <p:nvPr/>
            </p:nvSpPr>
            <p:spPr bwMode="auto">
              <a:xfrm>
                <a:off x="5225867" y="4569073"/>
                <a:ext cx="40119" cy="41203"/>
              </a:xfrm>
              <a:custGeom>
                <a:avLst/>
                <a:gdLst>
                  <a:gd name="T0" fmla="*/ 11 w 37"/>
                  <a:gd name="T1" fmla="*/ 0 h 38"/>
                  <a:gd name="T2" fmla="*/ 11 w 37"/>
                  <a:gd name="T3" fmla="*/ 2 h 38"/>
                  <a:gd name="T4" fmla="*/ 0 w 37"/>
                  <a:gd name="T5" fmla="*/ 38 h 38"/>
                  <a:gd name="T6" fmla="*/ 35 w 37"/>
                  <a:gd name="T7" fmla="*/ 26 h 38"/>
                  <a:gd name="T8" fmla="*/ 37 w 37"/>
                  <a:gd name="T9" fmla="*/ 26 h 38"/>
                  <a:gd name="T10" fmla="*/ 11 w 37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">
                    <a:moveTo>
                      <a:pt x="11" y="0"/>
                    </a:moveTo>
                    <a:lnTo>
                      <a:pt x="11" y="2"/>
                    </a:lnTo>
                    <a:lnTo>
                      <a:pt x="0" y="38"/>
                    </a:lnTo>
                    <a:lnTo>
                      <a:pt x="35" y="26"/>
                    </a:lnTo>
                    <a:lnTo>
                      <a:pt x="37" y="2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6" name="Freeform 334"/>
              <p:cNvSpPr>
                <a:spLocks/>
              </p:cNvSpPr>
              <p:nvPr/>
            </p:nvSpPr>
            <p:spPr bwMode="auto">
              <a:xfrm>
                <a:off x="5389594" y="4366311"/>
                <a:ext cx="76984" cy="79153"/>
              </a:xfrm>
              <a:custGeom>
                <a:avLst/>
                <a:gdLst>
                  <a:gd name="T0" fmla="*/ 23 w 30"/>
                  <a:gd name="T1" fmla="*/ 31 h 31"/>
                  <a:gd name="T2" fmla="*/ 28 w 30"/>
                  <a:gd name="T3" fmla="*/ 25 h 31"/>
                  <a:gd name="T4" fmla="*/ 28 w 30"/>
                  <a:gd name="T5" fmla="*/ 18 h 31"/>
                  <a:gd name="T6" fmla="*/ 13 w 30"/>
                  <a:gd name="T7" fmla="*/ 2 h 31"/>
                  <a:gd name="T8" fmla="*/ 6 w 30"/>
                  <a:gd name="T9" fmla="*/ 2 h 31"/>
                  <a:gd name="T10" fmla="*/ 0 w 30"/>
                  <a:gd name="T11" fmla="*/ 8 h 31"/>
                  <a:gd name="T12" fmla="*/ 23 w 30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1">
                    <a:moveTo>
                      <a:pt x="23" y="31"/>
                    </a:move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3"/>
                      <a:pt x="30" y="20"/>
                      <a:pt x="28" y="18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0"/>
                      <a:pt x="8" y="0"/>
                      <a:pt x="6" y="2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23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7" name="Freeform 335"/>
              <p:cNvSpPr>
                <a:spLocks/>
              </p:cNvSpPr>
              <p:nvPr/>
            </p:nvSpPr>
            <p:spPr bwMode="auto">
              <a:xfrm>
                <a:off x="5258396" y="4394503"/>
                <a:ext cx="182160" cy="182160"/>
              </a:xfrm>
              <a:custGeom>
                <a:avLst/>
                <a:gdLst>
                  <a:gd name="T0" fmla="*/ 49 w 71"/>
                  <a:gd name="T1" fmla="*/ 0 h 71"/>
                  <a:gd name="T2" fmla="*/ 48 w 71"/>
                  <a:gd name="T3" fmla="*/ 0 h 71"/>
                  <a:gd name="T4" fmla="*/ 2 w 71"/>
                  <a:gd name="T5" fmla="*/ 47 h 71"/>
                  <a:gd name="T6" fmla="*/ 2 w 71"/>
                  <a:gd name="T7" fmla="*/ 54 h 71"/>
                  <a:gd name="T8" fmla="*/ 2 w 71"/>
                  <a:gd name="T9" fmla="*/ 55 h 71"/>
                  <a:gd name="T10" fmla="*/ 8 w 71"/>
                  <a:gd name="T11" fmla="*/ 56 h 71"/>
                  <a:gd name="T12" fmla="*/ 9 w 71"/>
                  <a:gd name="T13" fmla="*/ 62 h 71"/>
                  <a:gd name="T14" fmla="*/ 9 w 71"/>
                  <a:gd name="T15" fmla="*/ 62 h 71"/>
                  <a:gd name="T16" fmla="*/ 15 w 71"/>
                  <a:gd name="T17" fmla="*/ 63 h 71"/>
                  <a:gd name="T18" fmla="*/ 16 w 71"/>
                  <a:gd name="T19" fmla="*/ 69 h 71"/>
                  <a:gd name="T20" fmla="*/ 17 w 71"/>
                  <a:gd name="T21" fmla="*/ 69 h 71"/>
                  <a:gd name="T22" fmla="*/ 24 w 71"/>
                  <a:gd name="T23" fmla="*/ 69 h 71"/>
                  <a:gd name="T24" fmla="*/ 71 w 71"/>
                  <a:gd name="T25" fmla="*/ 23 h 71"/>
                  <a:gd name="T26" fmla="*/ 71 w 71"/>
                  <a:gd name="T27" fmla="*/ 22 h 71"/>
                  <a:gd name="T28" fmla="*/ 49 w 71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71">
                    <a:moveTo>
                      <a:pt x="49" y="0"/>
                    </a:moveTo>
                    <a:cubicBezTo>
                      <a:pt x="49" y="0"/>
                      <a:pt x="48" y="0"/>
                      <a:pt x="48" y="0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0" y="49"/>
                      <a:pt x="0" y="52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6"/>
                      <a:pt x="6" y="57"/>
                      <a:pt x="8" y="56"/>
                    </a:cubicBezTo>
                    <a:cubicBezTo>
                      <a:pt x="7" y="58"/>
                      <a:pt x="7" y="60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11" y="64"/>
                      <a:pt x="13" y="64"/>
                      <a:pt x="15" y="63"/>
                    </a:cubicBezTo>
                    <a:cubicBezTo>
                      <a:pt x="14" y="65"/>
                      <a:pt x="15" y="67"/>
                      <a:pt x="16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9" y="71"/>
                      <a:pt x="22" y="71"/>
                      <a:pt x="24" y="69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3"/>
                      <a:pt x="71" y="22"/>
                      <a:pt x="71" y="22"/>
                    </a:cubicBez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8" name="组合 77"/>
          <p:cNvGrpSpPr/>
          <p:nvPr/>
        </p:nvGrpSpPr>
        <p:grpSpPr>
          <a:xfrm>
            <a:off x="4574743" y="1149122"/>
            <a:ext cx="414516" cy="414516"/>
            <a:chOff x="4626437" y="4265651"/>
            <a:chExt cx="414516" cy="414516"/>
          </a:xfrm>
        </p:grpSpPr>
        <p:sp>
          <p:nvSpPr>
            <p:cNvPr id="49" name="椭圆 48"/>
            <p:cNvSpPr/>
            <p:nvPr/>
          </p:nvSpPr>
          <p:spPr>
            <a:xfrm>
              <a:off x="4626437" y="4265651"/>
              <a:ext cx="414516" cy="414516"/>
            </a:xfrm>
            <a:prstGeom prst="ellipse">
              <a:avLst/>
            </a:prstGeom>
            <a:solidFill>
              <a:schemeClr val="accent3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710891" y="4356960"/>
              <a:ext cx="232896" cy="199705"/>
              <a:chOff x="3546346" y="2339026"/>
              <a:chExt cx="897787" cy="769842"/>
            </a:xfrm>
            <a:solidFill>
              <a:schemeClr val="bg1"/>
            </a:solidFill>
          </p:grpSpPr>
          <p:sp>
            <p:nvSpPr>
              <p:cNvPr id="52" name="Rectangle 227"/>
              <p:cNvSpPr>
                <a:spLocks noChangeArrowheads="1"/>
              </p:cNvSpPr>
              <p:nvPr/>
            </p:nvSpPr>
            <p:spPr bwMode="auto">
              <a:xfrm>
                <a:off x="3561526" y="3077423"/>
                <a:ext cx="882607" cy="3144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3" name="Freeform 228"/>
              <p:cNvSpPr>
                <a:spLocks/>
              </p:cNvSpPr>
              <p:nvPr/>
            </p:nvSpPr>
            <p:spPr bwMode="auto">
              <a:xfrm>
                <a:off x="3617909" y="2844302"/>
                <a:ext cx="125777" cy="210351"/>
              </a:xfrm>
              <a:custGeom>
                <a:avLst/>
                <a:gdLst>
                  <a:gd name="T0" fmla="*/ 6 w 49"/>
                  <a:gd name="T1" fmla="*/ 82 h 82"/>
                  <a:gd name="T2" fmla="*/ 43 w 49"/>
                  <a:gd name="T3" fmla="*/ 82 h 82"/>
                  <a:gd name="T4" fmla="*/ 49 w 49"/>
                  <a:gd name="T5" fmla="*/ 76 h 82"/>
                  <a:gd name="T6" fmla="*/ 49 w 49"/>
                  <a:gd name="T7" fmla="*/ 0 h 82"/>
                  <a:gd name="T8" fmla="*/ 0 w 49"/>
                  <a:gd name="T9" fmla="*/ 49 h 82"/>
                  <a:gd name="T10" fmla="*/ 0 w 49"/>
                  <a:gd name="T11" fmla="*/ 76 h 82"/>
                  <a:gd name="T12" fmla="*/ 6 w 49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82">
                    <a:moveTo>
                      <a:pt x="6" y="82"/>
                    </a:moveTo>
                    <a:cubicBezTo>
                      <a:pt x="43" y="82"/>
                      <a:pt x="43" y="82"/>
                      <a:pt x="43" y="82"/>
                    </a:cubicBezTo>
                    <a:cubicBezTo>
                      <a:pt x="46" y="82"/>
                      <a:pt x="49" y="79"/>
                      <a:pt x="49" y="7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3" y="82"/>
                      <a:pt x="6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4" name="Freeform 229"/>
              <p:cNvSpPr>
                <a:spLocks/>
              </p:cNvSpPr>
              <p:nvPr/>
            </p:nvSpPr>
            <p:spPr bwMode="auto">
              <a:xfrm>
                <a:off x="3779467" y="2682744"/>
                <a:ext cx="122524" cy="371910"/>
              </a:xfrm>
              <a:custGeom>
                <a:avLst/>
                <a:gdLst>
                  <a:gd name="T0" fmla="*/ 5 w 48"/>
                  <a:gd name="T1" fmla="*/ 145 h 145"/>
                  <a:gd name="T2" fmla="*/ 43 w 48"/>
                  <a:gd name="T3" fmla="*/ 145 h 145"/>
                  <a:gd name="T4" fmla="*/ 48 w 48"/>
                  <a:gd name="T5" fmla="*/ 139 h 145"/>
                  <a:gd name="T6" fmla="*/ 48 w 48"/>
                  <a:gd name="T7" fmla="*/ 0 h 145"/>
                  <a:gd name="T8" fmla="*/ 0 w 48"/>
                  <a:gd name="T9" fmla="*/ 49 h 145"/>
                  <a:gd name="T10" fmla="*/ 0 w 48"/>
                  <a:gd name="T11" fmla="*/ 139 h 145"/>
                  <a:gd name="T12" fmla="*/ 5 w 48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5">
                    <a:moveTo>
                      <a:pt x="5" y="145"/>
                    </a:moveTo>
                    <a:cubicBezTo>
                      <a:pt x="43" y="145"/>
                      <a:pt x="43" y="145"/>
                      <a:pt x="43" y="145"/>
                    </a:cubicBezTo>
                    <a:cubicBezTo>
                      <a:pt x="46" y="145"/>
                      <a:pt x="48" y="142"/>
                      <a:pt x="48" y="139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2"/>
                      <a:pt x="2" y="145"/>
                      <a:pt x="5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5" name="Freeform 230"/>
              <p:cNvSpPr>
                <a:spLocks/>
              </p:cNvSpPr>
              <p:nvPr/>
            </p:nvSpPr>
            <p:spPr bwMode="auto">
              <a:xfrm>
                <a:off x="3938857" y="2713104"/>
                <a:ext cx="124693" cy="341550"/>
              </a:xfrm>
              <a:custGeom>
                <a:avLst/>
                <a:gdLst>
                  <a:gd name="T0" fmla="*/ 22 w 49"/>
                  <a:gd name="T1" fmla="*/ 22 h 133"/>
                  <a:gd name="T2" fmla="*/ 0 w 49"/>
                  <a:gd name="T3" fmla="*/ 0 h 133"/>
                  <a:gd name="T4" fmla="*/ 0 w 49"/>
                  <a:gd name="T5" fmla="*/ 127 h 133"/>
                  <a:gd name="T6" fmla="*/ 6 w 49"/>
                  <a:gd name="T7" fmla="*/ 133 h 133"/>
                  <a:gd name="T8" fmla="*/ 43 w 49"/>
                  <a:gd name="T9" fmla="*/ 133 h 133"/>
                  <a:gd name="T10" fmla="*/ 49 w 49"/>
                  <a:gd name="T11" fmla="*/ 127 h 133"/>
                  <a:gd name="T12" fmla="*/ 49 w 49"/>
                  <a:gd name="T13" fmla="*/ 26 h 133"/>
                  <a:gd name="T14" fmla="*/ 38 w 49"/>
                  <a:gd name="T15" fmla="*/ 29 h 133"/>
                  <a:gd name="T16" fmla="*/ 22 w 49"/>
                  <a:gd name="T17" fmla="*/ 2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33">
                    <a:moveTo>
                      <a:pt x="22" y="2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30"/>
                      <a:pt x="3" y="133"/>
                      <a:pt x="6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6" y="133"/>
                      <a:pt x="49" y="130"/>
                      <a:pt x="49" y="127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6" y="28"/>
                      <a:pt x="42" y="29"/>
                      <a:pt x="38" y="29"/>
                    </a:cubicBezTo>
                    <a:cubicBezTo>
                      <a:pt x="32" y="29"/>
                      <a:pt x="27" y="26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6" name="Freeform 231"/>
              <p:cNvSpPr>
                <a:spLocks/>
              </p:cNvSpPr>
              <p:nvPr/>
            </p:nvSpPr>
            <p:spPr bwMode="auto">
              <a:xfrm>
                <a:off x="4100415" y="2624193"/>
                <a:ext cx="122524" cy="430461"/>
              </a:xfrm>
              <a:custGeom>
                <a:avLst/>
                <a:gdLst>
                  <a:gd name="T0" fmla="*/ 5 w 48"/>
                  <a:gd name="T1" fmla="*/ 168 h 168"/>
                  <a:gd name="T2" fmla="*/ 43 w 48"/>
                  <a:gd name="T3" fmla="*/ 168 h 168"/>
                  <a:gd name="T4" fmla="*/ 48 w 48"/>
                  <a:gd name="T5" fmla="*/ 162 h 168"/>
                  <a:gd name="T6" fmla="*/ 48 w 48"/>
                  <a:gd name="T7" fmla="*/ 0 h 168"/>
                  <a:gd name="T8" fmla="*/ 0 w 48"/>
                  <a:gd name="T9" fmla="*/ 48 h 168"/>
                  <a:gd name="T10" fmla="*/ 0 w 48"/>
                  <a:gd name="T11" fmla="*/ 162 h 168"/>
                  <a:gd name="T12" fmla="*/ 5 w 4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68">
                    <a:moveTo>
                      <a:pt x="5" y="168"/>
                    </a:moveTo>
                    <a:cubicBezTo>
                      <a:pt x="43" y="168"/>
                      <a:pt x="43" y="168"/>
                      <a:pt x="43" y="168"/>
                    </a:cubicBezTo>
                    <a:cubicBezTo>
                      <a:pt x="46" y="168"/>
                      <a:pt x="48" y="165"/>
                      <a:pt x="48" y="16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5"/>
                      <a:pt x="2" y="168"/>
                      <a:pt x="5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7" name="Freeform 232"/>
              <p:cNvSpPr>
                <a:spLocks/>
              </p:cNvSpPr>
              <p:nvPr/>
            </p:nvSpPr>
            <p:spPr bwMode="auto">
              <a:xfrm>
                <a:off x="4258721" y="2513596"/>
                <a:ext cx="125777" cy="541058"/>
              </a:xfrm>
              <a:custGeom>
                <a:avLst/>
                <a:gdLst>
                  <a:gd name="T0" fmla="*/ 29 w 49"/>
                  <a:gd name="T1" fmla="*/ 0 h 211"/>
                  <a:gd name="T2" fmla="*/ 0 w 49"/>
                  <a:gd name="T3" fmla="*/ 29 h 211"/>
                  <a:gd name="T4" fmla="*/ 0 w 49"/>
                  <a:gd name="T5" fmla="*/ 205 h 211"/>
                  <a:gd name="T6" fmla="*/ 6 w 49"/>
                  <a:gd name="T7" fmla="*/ 211 h 211"/>
                  <a:gd name="T8" fmla="*/ 43 w 49"/>
                  <a:gd name="T9" fmla="*/ 211 h 211"/>
                  <a:gd name="T10" fmla="*/ 49 w 49"/>
                  <a:gd name="T11" fmla="*/ 205 h 211"/>
                  <a:gd name="T12" fmla="*/ 49 w 49"/>
                  <a:gd name="T13" fmla="*/ 22 h 211"/>
                  <a:gd name="T14" fmla="*/ 29 w 49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11">
                    <a:moveTo>
                      <a:pt x="2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8"/>
                      <a:pt x="3" y="211"/>
                      <a:pt x="6" y="211"/>
                    </a:cubicBezTo>
                    <a:cubicBezTo>
                      <a:pt x="43" y="211"/>
                      <a:pt x="43" y="211"/>
                      <a:pt x="43" y="211"/>
                    </a:cubicBezTo>
                    <a:cubicBezTo>
                      <a:pt x="46" y="211"/>
                      <a:pt x="49" y="208"/>
                      <a:pt x="49" y="205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38" y="21"/>
                      <a:pt x="29" y="12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8" name="Freeform 233"/>
              <p:cNvSpPr>
                <a:spLocks/>
              </p:cNvSpPr>
              <p:nvPr/>
            </p:nvSpPr>
            <p:spPr bwMode="auto">
              <a:xfrm>
                <a:off x="3546346" y="2339026"/>
                <a:ext cx="871764" cy="610452"/>
              </a:xfrm>
              <a:custGeom>
                <a:avLst/>
                <a:gdLst>
                  <a:gd name="T0" fmla="*/ 20 w 340"/>
                  <a:gd name="T1" fmla="*/ 234 h 238"/>
                  <a:gd name="T2" fmla="*/ 140 w 340"/>
                  <a:gd name="T3" fmla="*/ 113 h 238"/>
                  <a:gd name="T4" fmla="*/ 183 w 340"/>
                  <a:gd name="T5" fmla="*/ 156 h 238"/>
                  <a:gd name="T6" fmla="*/ 199 w 340"/>
                  <a:gd name="T7" fmla="*/ 156 h 238"/>
                  <a:gd name="T8" fmla="*/ 318 w 340"/>
                  <a:gd name="T9" fmla="*/ 37 h 238"/>
                  <a:gd name="T10" fmla="*/ 318 w 340"/>
                  <a:gd name="T11" fmla="*/ 64 h 238"/>
                  <a:gd name="T12" fmla="*/ 329 w 340"/>
                  <a:gd name="T13" fmla="*/ 75 h 238"/>
                  <a:gd name="T14" fmla="*/ 340 w 340"/>
                  <a:gd name="T15" fmla="*/ 64 h 238"/>
                  <a:gd name="T16" fmla="*/ 340 w 340"/>
                  <a:gd name="T17" fmla="*/ 11 h 238"/>
                  <a:gd name="T18" fmla="*/ 337 w 340"/>
                  <a:gd name="T19" fmla="*/ 3 h 238"/>
                  <a:gd name="T20" fmla="*/ 329 w 340"/>
                  <a:gd name="T21" fmla="*/ 0 h 238"/>
                  <a:gd name="T22" fmla="*/ 276 w 340"/>
                  <a:gd name="T23" fmla="*/ 0 h 238"/>
                  <a:gd name="T24" fmla="*/ 265 w 340"/>
                  <a:gd name="T25" fmla="*/ 11 h 238"/>
                  <a:gd name="T26" fmla="*/ 276 w 340"/>
                  <a:gd name="T27" fmla="*/ 22 h 238"/>
                  <a:gd name="T28" fmla="*/ 302 w 340"/>
                  <a:gd name="T29" fmla="*/ 22 h 238"/>
                  <a:gd name="T30" fmla="*/ 191 w 340"/>
                  <a:gd name="T31" fmla="*/ 133 h 238"/>
                  <a:gd name="T32" fmla="*/ 148 w 340"/>
                  <a:gd name="T33" fmla="*/ 90 h 238"/>
                  <a:gd name="T34" fmla="*/ 133 w 340"/>
                  <a:gd name="T35" fmla="*/ 90 h 238"/>
                  <a:gd name="T36" fmla="*/ 4 w 340"/>
                  <a:gd name="T37" fmla="*/ 219 h 238"/>
                  <a:gd name="T38" fmla="*/ 4 w 340"/>
                  <a:gd name="T39" fmla="*/ 234 h 238"/>
                  <a:gd name="T40" fmla="*/ 20 w 340"/>
                  <a:gd name="T41" fmla="*/ 2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238">
                    <a:moveTo>
                      <a:pt x="20" y="234"/>
                    </a:moveTo>
                    <a:cubicBezTo>
                      <a:pt x="140" y="113"/>
                      <a:pt x="140" y="113"/>
                      <a:pt x="140" y="113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8" y="160"/>
                      <a:pt x="195" y="160"/>
                      <a:pt x="199" y="156"/>
                    </a:cubicBezTo>
                    <a:cubicBezTo>
                      <a:pt x="318" y="37"/>
                      <a:pt x="318" y="37"/>
                      <a:pt x="318" y="37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8" y="70"/>
                      <a:pt x="323" y="75"/>
                      <a:pt x="329" y="75"/>
                    </a:cubicBezTo>
                    <a:cubicBezTo>
                      <a:pt x="335" y="75"/>
                      <a:pt x="340" y="70"/>
                      <a:pt x="340" y="64"/>
                    </a:cubicBezTo>
                    <a:cubicBezTo>
                      <a:pt x="340" y="11"/>
                      <a:pt x="340" y="11"/>
                      <a:pt x="340" y="11"/>
                    </a:cubicBezTo>
                    <a:cubicBezTo>
                      <a:pt x="340" y="8"/>
                      <a:pt x="339" y="5"/>
                      <a:pt x="337" y="3"/>
                    </a:cubicBezTo>
                    <a:cubicBezTo>
                      <a:pt x="335" y="1"/>
                      <a:pt x="332" y="0"/>
                      <a:pt x="32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0" y="0"/>
                      <a:pt x="265" y="4"/>
                      <a:pt x="265" y="11"/>
                    </a:cubicBezTo>
                    <a:cubicBezTo>
                      <a:pt x="265" y="17"/>
                      <a:pt x="270" y="22"/>
                      <a:pt x="276" y="22"/>
                    </a:cubicBezTo>
                    <a:cubicBezTo>
                      <a:pt x="302" y="22"/>
                      <a:pt x="302" y="22"/>
                      <a:pt x="302" y="22"/>
                    </a:cubicBezTo>
                    <a:cubicBezTo>
                      <a:pt x="191" y="133"/>
                      <a:pt x="191" y="133"/>
                      <a:pt x="191" y="133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4" y="86"/>
                      <a:pt x="137" y="86"/>
                      <a:pt x="133" y="90"/>
                    </a:cubicBezTo>
                    <a:cubicBezTo>
                      <a:pt x="4" y="219"/>
                      <a:pt x="4" y="219"/>
                      <a:pt x="4" y="219"/>
                    </a:cubicBezTo>
                    <a:cubicBezTo>
                      <a:pt x="0" y="223"/>
                      <a:pt x="0" y="230"/>
                      <a:pt x="4" y="234"/>
                    </a:cubicBezTo>
                    <a:cubicBezTo>
                      <a:pt x="8" y="238"/>
                      <a:pt x="15" y="238"/>
                      <a:pt x="2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83" name="组合 82"/>
          <p:cNvGrpSpPr/>
          <p:nvPr/>
        </p:nvGrpSpPr>
        <p:grpSpPr>
          <a:xfrm>
            <a:off x="1366956" y="1489360"/>
            <a:ext cx="1586056" cy="1586450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 sz="4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68620" y="3067308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sz="6600" dirty="0">
                  <a:solidFill>
                    <a:prstClr val="white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89613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4"/>
          <p:cNvSpPr txBox="1">
            <a:spLocks/>
          </p:cNvSpPr>
          <p:nvPr/>
        </p:nvSpPr>
        <p:spPr>
          <a:xfrm>
            <a:off x="611561" y="346774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buNone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38573" y="843558"/>
            <a:ext cx="764985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713656" y="1212301"/>
            <a:ext cx="109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4D4D4D"/>
                </a:solidFill>
                <a:latin typeface="-apple-system"/>
              </a:rPr>
              <a:t>Object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39703" y="2725517"/>
            <a:ext cx="1032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617686" y="4371950"/>
            <a:ext cx="185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时间日期类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07904" y="927935"/>
            <a:ext cx="1584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4D4D4D"/>
                </a:solidFill>
                <a:latin typeface="-apple-system"/>
              </a:rPr>
              <a:t>toString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4F4F4F"/>
                </a:solidFill>
              </a:rPr>
              <a:t>equals()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563888" y="4295006"/>
            <a:ext cx="4414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333333"/>
                </a:solidFill>
                <a:latin typeface="-apple-system"/>
              </a:rPr>
              <a:t>Date</a:t>
            </a:r>
            <a:r>
              <a:rPr lang="zh-CN" altLang="en-US" sz="1400" dirty="0">
                <a:solidFill>
                  <a:srgbClr val="333333"/>
                </a:solidFill>
                <a:latin typeface="-apple-system"/>
              </a:rPr>
              <a:t>类</a:t>
            </a:r>
            <a:endParaRPr lang="en-US" altLang="zh-CN" sz="1400" dirty="0">
              <a:solidFill>
                <a:srgbClr val="333333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333333"/>
                </a:solidFill>
                <a:latin typeface="-apple-system"/>
              </a:rPr>
              <a:t>Calendar</a:t>
            </a:r>
            <a:endParaRPr lang="zh-CN" altLang="en-US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392526" y="1950378"/>
            <a:ext cx="5040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常用使用类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471815" y="1934825"/>
            <a:ext cx="656265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rgbClr val="121212"/>
                </a:solidFill>
                <a:latin typeface="-apple-system"/>
              </a:rPr>
              <a:t>14</a:t>
            </a:r>
            <a:r>
              <a:rPr lang="zh-CN" altLang="en-US" sz="1400" b="1" dirty="0">
                <a:solidFill>
                  <a:srgbClr val="121212"/>
                </a:solidFill>
                <a:latin typeface="-apple-system"/>
              </a:rPr>
              <a:t>个常用方法（参考</a:t>
            </a:r>
            <a:r>
              <a:rPr lang="en-US" altLang="zh-CN" sz="1400" b="1" dirty="0">
                <a:solidFill>
                  <a:srgbClr val="121212"/>
                </a:solidFill>
                <a:latin typeface="-apple-system"/>
              </a:rPr>
              <a:t>API</a:t>
            </a:r>
            <a:r>
              <a:rPr lang="zh-CN" altLang="en-US" sz="1400" b="1" dirty="0">
                <a:solidFill>
                  <a:srgbClr val="121212"/>
                </a:solidFill>
                <a:latin typeface="-apple-system"/>
              </a:rPr>
              <a:t>文档）</a:t>
            </a:r>
            <a:endParaRPr lang="en-US" altLang="zh-CN" sz="1400" b="1" dirty="0">
              <a:solidFill>
                <a:srgbClr val="121212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rgbClr val="121212"/>
                </a:solidFill>
                <a:latin typeface="-apple-system"/>
              </a:rPr>
              <a:t>String</a:t>
            </a:r>
            <a:r>
              <a:rPr lang="zh-CN" altLang="en-US" sz="1400" b="1" dirty="0">
                <a:solidFill>
                  <a:srgbClr val="121212"/>
                </a:solidFill>
                <a:latin typeface="-apple-system"/>
              </a:rPr>
              <a:t>、</a:t>
            </a:r>
            <a:r>
              <a:rPr lang="en-US" altLang="zh-CN" sz="1400" b="1" dirty="0" err="1">
                <a:solidFill>
                  <a:srgbClr val="121212"/>
                </a:solidFill>
                <a:latin typeface="-apple-system"/>
              </a:rPr>
              <a:t>StringBuffer</a:t>
            </a:r>
            <a:r>
              <a:rPr lang="zh-CN" altLang="en-US" sz="1400" b="1" dirty="0">
                <a:solidFill>
                  <a:srgbClr val="121212"/>
                </a:solidFill>
                <a:latin typeface="-apple-system"/>
              </a:rPr>
              <a:t>、</a:t>
            </a:r>
            <a:r>
              <a:rPr lang="en-US" altLang="zh-CN" sz="1400" b="1" dirty="0" err="1">
                <a:solidFill>
                  <a:srgbClr val="121212"/>
                </a:solidFill>
                <a:latin typeface="-apple-system"/>
              </a:rPr>
              <a:t>StringBuilder</a:t>
            </a:r>
            <a:r>
              <a:rPr lang="zh-CN" altLang="en-US" sz="1400" b="1" dirty="0">
                <a:solidFill>
                  <a:srgbClr val="121212"/>
                </a:solidFill>
                <a:latin typeface="-apple-system"/>
              </a:rPr>
              <a:t>的区别</a:t>
            </a:r>
            <a:endParaRPr lang="en-US" altLang="zh-CN" sz="1400" b="1" dirty="0">
              <a:solidFill>
                <a:srgbClr val="121212"/>
              </a:solidFill>
              <a:latin typeface="-apple-system"/>
            </a:endParaRP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en-US" altLang="zh-CN" sz="1050" dirty="0">
                <a:solidFill>
                  <a:srgbClr val="4D4D4D"/>
                </a:solidFill>
                <a:latin typeface="-apple-system"/>
              </a:rPr>
              <a:t>String</a:t>
            </a:r>
            <a:r>
              <a:rPr lang="zh-CN" altLang="en-US" sz="1050" dirty="0">
                <a:solidFill>
                  <a:srgbClr val="4D4D4D"/>
                </a:solidFill>
                <a:latin typeface="-apple-system"/>
              </a:rPr>
              <a:t>：不可变字符串</a:t>
            </a:r>
            <a:endParaRPr lang="en-US" altLang="zh-CN" sz="1050" dirty="0">
              <a:solidFill>
                <a:srgbClr val="4D4D4D"/>
              </a:solidFill>
              <a:latin typeface="-apple-system"/>
            </a:endParaRP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en-US" altLang="zh-CN" sz="1050" dirty="0" err="1">
                <a:solidFill>
                  <a:srgbClr val="4D4D4D"/>
                </a:solidFill>
                <a:latin typeface="-apple-system"/>
              </a:rPr>
              <a:t>StringBuffer</a:t>
            </a:r>
            <a:r>
              <a:rPr lang="zh-CN" altLang="en-US" sz="1050" dirty="0">
                <a:solidFill>
                  <a:srgbClr val="4D4D4D"/>
                </a:solidFill>
                <a:latin typeface="-apple-system"/>
              </a:rPr>
              <a:t>：可变字符串、效率低、线程安全</a:t>
            </a:r>
            <a:endParaRPr lang="zh-CN" altLang="en-US" sz="1050" dirty="0"/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en-US" altLang="zh-CN" sz="1050" dirty="0" err="1">
                <a:solidFill>
                  <a:srgbClr val="4D4D4D"/>
                </a:solidFill>
                <a:latin typeface="-apple-system"/>
              </a:rPr>
              <a:t>StringBuilder</a:t>
            </a:r>
            <a:r>
              <a:rPr lang="zh-CN" altLang="en-US" sz="1050" dirty="0">
                <a:solidFill>
                  <a:srgbClr val="4D4D4D"/>
                </a:solidFill>
                <a:latin typeface="-apple-system"/>
              </a:rPr>
              <a:t>：可变字符序列、效率高、线程不安全</a:t>
            </a:r>
            <a:endParaRPr lang="en-US" altLang="zh-CN" sz="1050" dirty="0">
              <a:solidFill>
                <a:srgbClr val="4D4D4D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400" dirty="0"/>
              <a:t>使用场景</a:t>
            </a:r>
            <a:endParaRPr lang="en-US" altLang="zh-CN" sz="1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050" dirty="0">
                <a:solidFill>
                  <a:srgbClr val="333333"/>
                </a:solidFill>
                <a:latin typeface="-apple-system"/>
              </a:rPr>
              <a:t>如果要操作少量的数据用 </a:t>
            </a:r>
            <a:r>
              <a:rPr lang="en-US" altLang="zh-CN" sz="1050" dirty="0">
                <a:solidFill>
                  <a:srgbClr val="333333"/>
                </a:solidFill>
                <a:latin typeface="-apple-system"/>
              </a:rPr>
              <a:t>String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050" dirty="0">
                <a:solidFill>
                  <a:srgbClr val="333333"/>
                </a:solidFill>
                <a:latin typeface="-apple-system"/>
              </a:rPr>
              <a:t>多线程操作字符串缓冲区下操作大量数据 </a:t>
            </a:r>
            <a:r>
              <a:rPr lang="en-US" altLang="zh-CN" sz="1050" dirty="0" err="1">
                <a:solidFill>
                  <a:srgbClr val="333333"/>
                </a:solidFill>
                <a:latin typeface="-apple-system"/>
              </a:rPr>
              <a:t>StringBuffer</a:t>
            </a:r>
            <a:endParaRPr lang="en-US" altLang="zh-CN" sz="1050" dirty="0">
              <a:solidFill>
                <a:srgbClr val="333333"/>
              </a:solidFill>
              <a:latin typeface="-apple-system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050" dirty="0">
                <a:solidFill>
                  <a:srgbClr val="4D4D4D"/>
                </a:solidFill>
                <a:latin typeface="-apple-system"/>
              </a:rPr>
              <a:t>单线程操作字符串缓冲区下操作大量数据 </a:t>
            </a:r>
            <a:r>
              <a:rPr lang="en-US" altLang="zh-CN" sz="1050" dirty="0" err="1">
                <a:solidFill>
                  <a:srgbClr val="4D4D4D"/>
                </a:solidFill>
                <a:latin typeface="-apple-system"/>
              </a:rPr>
              <a:t>StringBuilder</a:t>
            </a:r>
            <a:r>
              <a:rPr lang="zh-CN" altLang="en-US" sz="1050" dirty="0">
                <a:solidFill>
                  <a:srgbClr val="4D4D4D"/>
                </a:solidFill>
                <a:latin typeface="-apple-system"/>
              </a:rPr>
              <a:t>（推荐使用）</a:t>
            </a:r>
            <a:endParaRPr lang="zh-CN" altLang="en-US" sz="1050" dirty="0"/>
          </a:p>
        </p:txBody>
      </p:sp>
      <p:sp>
        <p:nvSpPr>
          <p:cNvPr id="14" name="文本框 13"/>
          <p:cNvSpPr txBox="1"/>
          <p:nvPr/>
        </p:nvSpPr>
        <p:spPr>
          <a:xfrm>
            <a:off x="271619" y="3622253"/>
            <a:ext cx="953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学会查看</a:t>
            </a:r>
            <a:r>
              <a:rPr lang="en-US" altLang="zh-CN" sz="1200" b="1" dirty="0">
                <a:solidFill>
                  <a:srgbClr val="FF0000"/>
                </a:solidFill>
              </a:rPr>
              <a:t>API</a:t>
            </a:r>
            <a:r>
              <a:rPr lang="zh-CN" altLang="en-US" sz="1200" b="1" dirty="0">
                <a:solidFill>
                  <a:srgbClr val="FF0000"/>
                </a:solidFill>
              </a:rPr>
              <a:t>文档</a:t>
            </a:r>
          </a:p>
        </p:txBody>
      </p:sp>
      <p:sp>
        <p:nvSpPr>
          <p:cNvPr id="15" name="左大括号 14"/>
          <p:cNvSpPr/>
          <p:nvPr/>
        </p:nvSpPr>
        <p:spPr>
          <a:xfrm>
            <a:off x="1150789" y="1419622"/>
            <a:ext cx="216024" cy="3213636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6" name="左大括号 15"/>
          <p:cNvSpPr/>
          <p:nvPr/>
        </p:nvSpPr>
        <p:spPr>
          <a:xfrm>
            <a:off x="3203848" y="1137724"/>
            <a:ext cx="45719" cy="524782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左大括号 19"/>
          <p:cNvSpPr/>
          <p:nvPr/>
        </p:nvSpPr>
        <p:spPr>
          <a:xfrm>
            <a:off x="3059832" y="2226107"/>
            <a:ext cx="189735" cy="1368152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1" name="左大括号 20"/>
          <p:cNvSpPr/>
          <p:nvPr/>
        </p:nvSpPr>
        <p:spPr>
          <a:xfrm>
            <a:off x="3347864" y="4371950"/>
            <a:ext cx="72008" cy="360040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049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2" grpId="0"/>
      <p:bldP spid="4" grpId="0"/>
      <p:bldP spid="3" grpId="0"/>
      <p:bldP spid="5" grpId="0"/>
      <p:bldP spid="14" grpId="0"/>
      <p:bldP spid="15" grpId="0" animBg="1"/>
      <p:bldP spid="16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91818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0" name="文本框 17"/>
          <p:cNvSpPr txBox="1"/>
          <p:nvPr/>
        </p:nvSpPr>
        <p:spPr>
          <a:xfrm>
            <a:off x="3337585" y="2014976"/>
            <a:ext cx="238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异常类</a:t>
            </a:r>
            <a:endParaRPr lang="en-US" altLang="zh-CN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3491880" y="1149122"/>
            <a:ext cx="414516" cy="414516"/>
            <a:chOff x="3543574" y="4265651"/>
            <a:chExt cx="414516" cy="414516"/>
          </a:xfrm>
        </p:grpSpPr>
        <p:sp>
          <p:nvSpPr>
            <p:cNvPr id="44" name="椭圆 43"/>
            <p:cNvSpPr/>
            <p:nvPr/>
          </p:nvSpPr>
          <p:spPr>
            <a:xfrm>
              <a:off x="3543574" y="4265651"/>
              <a:ext cx="414516" cy="414516"/>
            </a:xfrm>
            <a:prstGeom prst="ellipse">
              <a:avLst/>
            </a:prstGeom>
            <a:solidFill>
              <a:schemeClr val="accent1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3629640" y="4325788"/>
              <a:ext cx="259976" cy="261734"/>
              <a:chOff x="5042691" y="2273922"/>
              <a:chExt cx="702937" cy="707690"/>
            </a:xfrm>
            <a:solidFill>
              <a:schemeClr val="bg1"/>
            </a:solidFill>
          </p:grpSpPr>
          <p:sp>
            <p:nvSpPr>
              <p:cNvPr id="74" name="Freeform 12"/>
              <p:cNvSpPr>
                <a:spLocks/>
              </p:cNvSpPr>
              <p:nvPr/>
            </p:nvSpPr>
            <p:spPr bwMode="auto">
              <a:xfrm>
                <a:off x="5284806" y="2789968"/>
                <a:ext cx="460822" cy="191644"/>
              </a:xfrm>
              <a:custGeom>
                <a:avLst/>
                <a:gdLst>
                  <a:gd name="T0" fmla="*/ 25 w 533"/>
                  <a:gd name="T1" fmla="*/ 165 h 222"/>
                  <a:gd name="T2" fmla="*/ 158 w 533"/>
                  <a:gd name="T3" fmla="*/ 165 h 222"/>
                  <a:gd name="T4" fmla="*/ 158 w 533"/>
                  <a:gd name="T5" fmla="*/ 108 h 222"/>
                  <a:gd name="T6" fmla="*/ 184 w 533"/>
                  <a:gd name="T7" fmla="*/ 83 h 222"/>
                  <a:gd name="T8" fmla="*/ 317 w 533"/>
                  <a:gd name="T9" fmla="*/ 83 h 222"/>
                  <a:gd name="T10" fmla="*/ 317 w 533"/>
                  <a:gd name="T11" fmla="*/ 25 h 222"/>
                  <a:gd name="T12" fmla="*/ 343 w 533"/>
                  <a:gd name="T13" fmla="*/ 0 h 222"/>
                  <a:gd name="T14" fmla="*/ 533 w 533"/>
                  <a:gd name="T15" fmla="*/ 0 h 222"/>
                  <a:gd name="T16" fmla="*/ 533 w 533"/>
                  <a:gd name="T17" fmla="*/ 32 h 222"/>
                  <a:gd name="T18" fmla="*/ 508 w 533"/>
                  <a:gd name="T19" fmla="*/ 57 h 222"/>
                  <a:gd name="T20" fmla="*/ 375 w 533"/>
                  <a:gd name="T21" fmla="*/ 57 h 222"/>
                  <a:gd name="T22" fmla="*/ 375 w 533"/>
                  <a:gd name="T23" fmla="*/ 114 h 222"/>
                  <a:gd name="T24" fmla="*/ 349 w 533"/>
                  <a:gd name="T25" fmla="*/ 140 h 222"/>
                  <a:gd name="T26" fmla="*/ 216 w 533"/>
                  <a:gd name="T27" fmla="*/ 140 h 222"/>
                  <a:gd name="T28" fmla="*/ 216 w 533"/>
                  <a:gd name="T29" fmla="*/ 197 h 222"/>
                  <a:gd name="T30" fmla="*/ 190 w 533"/>
                  <a:gd name="T31" fmla="*/ 222 h 222"/>
                  <a:gd name="T32" fmla="*/ 0 w 533"/>
                  <a:gd name="T33" fmla="*/ 222 h 222"/>
                  <a:gd name="T34" fmla="*/ 0 w 533"/>
                  <a:gd name="T35" fmla="*/ 191 h 222"/>
                  <a:gd name="T36" fmla="*/ 25 w 533"/>
                  <a:gd name="T37" fmla="*/ 16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3" h="222">
                    <a:moveTo>
                      <a:pt x="25" y="165"/>
                    </a:moveTo>
                    <a:cubicBezTo>
                      <a:pt x="158" y="165"/>
                      <a:pt x="158" y="165"/>
                      <a:pt x="158" y="165"/>
                    </a:cubicBezTo>
                    <a:cubicBezTo>
                      <a:pt x="158" y="108"/>
                      <a:pt x="158" y="108"/>
                      <a:pt x="158" y="108"/>
                    </a:cubicBezTo>
                    <a:cubicBezTo>
                      <a:pt x="158" y="94"/>
                      <a:pt x="170" y="83"/>
                      <a:pt x="184" y="83"/>
                    </a:cubicBezTo>
                    <a:cubicBezTo>
                      <a:pt x="317" y="83"/>
                      <a:pt x="317" y="83"/>
                      <a:pt x="317" y="83"/>
                    </a:cubicBezTo>
                    <a:cubicBezTo>
                      <a:pt x="317" y="25"/>
                      <a:pt x="317" y="25"/>
                      <a:pt x="317" y="25"/>
                    </a:cubicBezTo>
                    <a:cubicBezTo>
                      <a:pt x="317" y="11"/>
                      <a:pt x="329" y="0"/>
                      <a:pt x="343" y="0"/>
                    </a:cubicBezTo>
                    <a:cubicBezTo>
                      <a:pt x="533" y="0"/>
                      <a:pt x="533" y="0"/>
                      <a:pt x="533" y="0"/>
                    </a:cubicBezTo>
                    <a:cubicBezTo>
                      <a:pt x="533" y="32"/>
                      <a:pt x="533" y="32"/>
                      <a:pt x="533" y="32"/>
                    </a:cubicBezTo>
                    <a:cubicBezTo>
                      <a:pt x="533" y="46"/>
                      <a:pt x="522" y="57"/>
                      <a:pt x="508" y="57"/>
                    </a:cubicBezTo>
                    <a:cubicBezTo>
                      <a:pt x="375" y="57"/>
                      <a:pt x="375" y="57"/>
                      <a:pt x="375" y="57"/>
                    </a:cubicBezTo>
                    <a:cubicBezTo>
                      <a:pt x="375" y="114"/>
                      <a:pt x="375" y="114"/>
                      <a:pt x="375" y="114"/>
                    </a:cubicBezTo>
                    <a:cubicBezTo>
                      <a:pt x="375" y="128"/>
                      <a:pt x="363" y="140"/>
                      <a:pt x="349" y="140"/>
                    </a:cubicBezTo>
                    <a:cubicBezTo>
                      <a:pt x="216" y="140"/>
                      <a:pt x="216" y="140"/>
                      <a:pt x="216" y="140"/>
                    </a:cubicBezTo>
                    <a:cubicBezTo>
                      <a:pt x="216" y="197"/>
                      <a:pt x="216" y="197"/>
                      <a:pt x="216" y="197"/>
                    </a:cubicBezTo>
                    <a:cubicBezTo>
                      <a:pt x="216" y="211"/>
                      <a:pt x="204" y="222"/>
                      <a:pt x="190" y="222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77"/>
                      <a:pt x="11" y="165"/>
                      <a:pt x="25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5" name="Freeform 13"/>
              <p:cNvSpPr>
                <a:spLocks noEditPoints="1"/>
              </p:cNvSpPr>
              <p:nvPr/>
            </p:nvSpPr>
            <p:spPr bwMode="auto">
              <a:xfrm>
                <a:off x="5042691" y="2273922"/>
                <a:ext cx="529215" cy="655759"/>
              </a:xfrm>
              <a:custGeom>
                <a:avLst/>
                <a:gdLst>
                  <a:gd name="T0" fmla="*/ 28 w 612"/>
                  <a:gd name="T1" fmla="*/ 504 h 759"/>
                  <a:gd name="T2" fmla="*/ 148 w 612"/>
                  <a:gd name="T3" fmla="*/ 514 h 759"/>
                  <a:gd name="T4" fmla="*/ 179 w 612"/>
                  <a:gd name="T5" fmla="*/ 488 h 759"/>
                  <a:gd name="T6" fmla="*/ 184 w 612"/>
                  <a:gd name="T7" fmla="*/ 423 h 759"/>
                  <a:gd name="T8" fmla="*/ 158 w 612"/>
                  <a:gd name="T9" fmla="*/ 392 h 759"/>
                  <a:gd name="T10" fmla="*/ 38 w 612"/>
                  <a:gd name="T11" fmla="*/ 381 h 759"/>
                  <a:gd name="T12" fmla="*/ 7 w 612"/>
                  <a:gd name="T13" fmla="*/ 407 h 759"/>
                  <a:gd name="T14" fmla="*/ 2 w 612"/>
                  <a:gd name="T15" fmla="*/ 473 h 759"/>
                  <a:gd name="T16" fmla="*/ 28 w 612"/>
                  <a:gd name="T17" fmla="*/ 504 h 759"/>
                  <a:gd name="T18" fmla="*/ 157 w 612"/>
                  <a:gd name="T19" fmla="*/ 669 h 759"/>
                  <a:gd name="T20" fmla="*/ 254 w 612"/>
                  <a:gd name="T21" fmla="*/ 487 h 759"/>
                  <a:gd name="T22" fmla="*/ 334 w 612"/>
                  <a:gd name="T23" fmla="*/ 512 h 759"/>
                  <a:gd name="T24" fmla="*/ 342 w 612"/>
                  <a:gd name="T25" fmla="*/ 515 h 759"/>
                  <a:gd name="T26" fmla="*/ 216 w 612"/>
                  <a:gd name="T27" fmla="*/ 722 h 759"/>
                  <a:gd name="T28" fmla="*/ 157 w 612"/>
                  <a:gd name="T29" fmla="*/ 669 h 759"/>
                  <a:gd name="T30" fmla="*/ 379 w 612"/>
                  <a:gd name="T31" fmla="*/ 7 h 759"/>
                  <a:gd name="T32" fmla="*/ 426 w 612"/>
                  <a:gd name="T33" fmla="*/ 84 h 759"/>
                  <a:gd name="T34" fmla="*/ 349 w 612"/>
                  <a:gd name="T35" fmla="*/ 150 h 759"/>
                  <a:gd name="T36" fmla="*/ 304 w 612"/>
                  <a:gd name="T37" fmla="*/ 59 h 759"/>
                  <a:gd name="T38" fmla="*/ 379 w 612"/>
                  <a:gd name="T39" fmla="*/ 7 h 759"/>
                  <a:gd name="T40" fmla="*/ 371 w 612"/>
                  <a:gd name="T41" fmla="*/ 183 h 759"/>
                  <a:gd name="T42" fmla="*/ 403 w 612"/>
                  <a:gd name="T43" fmla="*/ 199 h 759"/>
                  <a:gd name="T44" fmla="*/ 574 w 612"/>
                  <a:gd name="T45" fmla="*/ 278 h 759"/>
                  <a:gd name="T46" fmla="*/ 579 w 612"/>
                  <a:gd name="T47" fmla="*/ 341 h 759"/>
                  <a:gd name="T48" fmla="*/ 398 w 612"/>
                  <a:gd name="T49" fmla="*/ 296 h 759"/>
                  <a:gd name="T50" fmla="*/ 381 w 612"/>
                  <a:gd name="T51" fmla="*/ 385 h 759"/>
                  <a:gd name="T52" fmla="*/ 390 w 612"/>
                  <a:gd name="T53" fmla="*/ 402 h 759"/>
                  <a:gd name="T54" fmla="*/ 561 w 612"/>
                  <a:gd name="T55" fmla="*/ 593 h 759"/>
                  <a:gd name="T56" fmla="*/ 489 w 612"/>
                  <a:gd name="T57" fmla="*/ 626 h 759"/>
                  <a:gd name="T58" fmla="*/ 233 w 612"/>
                  <a:gd name="T59" fmla="*/ 447 h 759"/>
                  <a:gd name="T60" fmla="*/ 203 w 612"/>
                  <a:gd name="T61" fmla="*/ 392 h 759"/>
                  <a:gd name="T62" fmla="*/ 231 w 612"/>
                  <a:gd name="T63" fmla="*/ 239 h 759"/>
                  <a:gd name="T64" fmla="*/ 157 w 612"/>
                  <a:gd name="T65" fmla="*/ 344 h 759"/>
                  <a:gd name="T66" fmla="*/ 95 w 612"/>
                  <a:gd name="T67" fmla="*/ 332 h 759"/>
                  <a:gd name="T68" fmla="*/ 247 w 612"/>
                  <a:gd name="T69" fmla="*/ 155 h 759"/>
                  <a:gd name="T70" fmla="*/ 313 w 612"/>
                  <a:gd name="T71" fmla="*/ 163 h 759"/>
                  <a:gd name="T72" fmla="*/ 349 w 612"/>
                  <a:gd name="T73" fmla="*/ 227 h 759"/>
                  <a:gd name="T74" fmla="*/ 371 w 612"/>
                  <a:gd name="T75" fmla="*/ 183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2" h="759">
                    <a:moveTo>
                      <a:pt x="28" y="504"/>
                    </a:moveTo>
                    <a:cubicBezTo>
                      <a:pt x="148" y="514"/>
                      <a:pt x="148" y="514"/>
                      <a:pt x="148" y="514"/>
                    </a:cubicBezTo>
                    <a:cubicBezTo>
                      <a:pt x="164" y="516"/>
                      <a:pt x="177" y="504"/>
                      <a:pt x="179" y="488"/>
                    </a:cubicBezTo>
                    <a:cubicBezTo>
                      <a:pt x="184" y="423"/>
                      <a:pt x="184" y="423"/>
                      <a:pt x="184" y="423"/>
                    </a:cubicBezTo>
                    <a:cubicBezTo>
                      <a:pt x="186" y="407"/>
                      <a:pt x="174" y="393"/>
                      <a:pt x="158" y="392"/>
                    </a:cubicBezTo>
                    <a:cubicBezTo>
                      <a:pt x="38" y="381"/>
                      <a:pt x="38" y="381"/>
                      <a:pt x="38" y="381"/>
                    </a:cubicBezTo>
                    <a:cubicBezTo>
                      <a:pt x="23" y="380"/>
                      <a:pt x="9" y="392"/>
                      <a:pt x="7" y="407"/>
                    </a:cubicBezTo>
                    <a:cubicBezTo>
                      <a:pt x="2" y="473"/>
                      <a:pt x="2" y="473"/>
                      <a:pt x="2" y="473"/>
                    </a:cubicBezTo>
                    <a:cubicBezTo>
                      <a:pt x="0" y="489"/>
                      <a:pt x="12" y="503"/>
                      <a:pt x="28" y="504"/>
                    </a:cubicBezTo>
                    <a:close/>
                    <a:moveTo>
                      <a:pt x="157" y="669"/>
                    </a:moveTo>
                    <a:cubicBezTo>
                      <a:pt x="220" y="595"/>
                      <a:pt x="230" y="592"/>
                      <a:pt x="254" y="487"/>
                    </a:cubicBezTo>
                    <a:cubicBezTo>
                      <a:pt x="280" y="496"/>
                      <a:pt x="307" y="504"/>
                      <a:pt x="334" y="512"/>
                    </a:cubicBezTo>
                    <a:cubicBezTo>
                      <a:pt x="337" y="513"/>
                      <a:pt x="339" y="514"/>
                      <a:pt x="342" y="515"/>
                    </a:cubicBezTo>
                    <a:cubicBezTo>
                      <a:pt x="303" y="633"/>
                      <a:pt x="296" y="637"/>
                      <a:pt x="216" y="722"/>
                    </a:cubicBezTo>
                    <a:cubicBezTo>
                      <a:pt x="180" y="759"/>
                      <a:pt x="122" y="709"/>
                      <a:pt x="157" y="669"/>
                    </a:cubicBezTo>
                    <a:close/>
                    <a:moveTo>
                      <a:pt x="379" y="7"/>
                    </a:moveTo>
                    <a:cubicBezTo>
                      <a:pt x="413" y="15"/>
                      <a:pt x="434" y="49"/>
                      <a:pt x="426" y="84"/>
                    </a:cubicBezTo>
                    <a:cubicBezTo>
                      <a:pt x="419" y="120"/>
                      <a:pt x="383" y="157"/>
                      <a:pt x="349" y="150"/>
                    </a:cubicBezTo>
                    <a:cubicBezTo>
                      <a:pt x="315" y="143"/>
                      <a:pt x="297" y="94"/>
                      <a:pt x="304" y="59"/>
                    </a:cubicBezTo>
                    <a:cubicBezTo>
                      <a:pt x="312" y="23"/>
                      <a:pt x="345" y="0"/>
                      <a:pt x="379" y="7"/>
                    </a:cubicBezTo>
                    <a:close/>
                    <a:moveTo>
                      <a:pt x="371" y="183"/>
                    </a:moveTo>
                    <a:cubicBezTo>
                      <a:pt x="378" y="185"/>
                      <a:pt x="393" y="190"/>
                      <a:pt x="403" y="199"/>
                    </a:cubicBezTo>
                    <a:cubicBezTo>
                      <a:pt x="494" y="286"/>
                      <a:pt x="474" y="282"/>
                      <a:pt x="574" y="278"/>
                    </a:cubicBezTo>
                    <a:cubicBezTo>
                      <a:pt x="612" y="277"/>
                      <a:pt x="611" y="338"/>
                      <a:pt x="579" y="341"/>
                    </a:cubicBezTo>
                    <a:cubicBezTo>
                      <a:pt x="477" y="350"/>
                      <a:pt x="470" y="358"/>
                      <a:pt x="398" y="296"/>
                    </a:cubicBezTo>
                    <a:cubicBezTo>
                      <a:pt x="381" y="385"/>
                      <a:pt x="381" y="385"/>
                      <a:pt x="381" y="385"/>
                    </a:cubicBezTo>
                    <a:cubicBezTo>
                      <a:pt x="380" y="392"/>
                      <a:pt x="383" y="399"/>
                      <a:pt x="390" y="402"/>
                    </a:cubicBezTo>
                    <a:cubicBezTo>
                      <a:pt x="494" y="448"/>
                      <a:pt x="515" y="448"/>
                      <a:pt x="561" y="593"/>
                    </a:cubicBezTo>
                    <a:cubicBezTo>
                      <a:pt x="578" y="638"/>
                      <a:pt x="510" y="668"/>
                      <a:pt x="489" y="626"/>
                    </a:cubicBezTo>
                    <a:cubicBezTo>
                      <a:pt x="417" y="484"/>
                      <a:pt x="405" y="506"/>
                      <a:pt x="233" y="447"/>
                    </a:cubicBezTo>
                    <a:cubicBezTo>
                      <a:pt x="211" y="435"/>
                      <a:pt x="203" y="416"/>
                      <a:pt x="203" y="392"/>
                    </a:cubicBezTo>
                    <a:cubicBezTo>
                      <a:pt x="231" y="239"/>
                      <a:pt x="231" y="239"/>
                      <a:pt x="231" y="239"/>
                    </a:cubicBezTo>
                    <a:cubicBezTo>
                      <a:pt x="164" y="260"/>
                      <a:pt x="171" y="259"/>
                      <a:pt x="157" y="344"/>
                    </a:cubicBezTo>
                    <a:cubicBezTo>
                      <a:pt x="151" y="376"/>
                      <a:pt x="91" y="372"/>
                      <a:pt x="95" y="332"/>
                    </a:cubicBezTo>
                    <a:cubicBezTo>
                      <a:pt x="107" y="207"/>
                      <a:pt x="126" y="199"/>
                      <a:pt x="247" y="155"/>
                    </a:cubicBezTo>
                    <a:cubicBezTo>
                      <a:pt x="264" y="149"/>
                      <a:pt x="304" y="160"/>
                      <a:pt x="313" y="163"/>
                    </a:cubicBezTo>
                    <a:cubicBezTo>
                      <a:pt x="349" y="227"/>
                      <a:pt x="349" y="227"/>
                      <a:pt x="349" y="227"/>
                    </a:cubicBezTo>
                    <a:cubicBezTo>
                      <a:pt x="371" y="183"/>
                      <a:pt x="371" y="183"/>
                      <a:pt x="371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4050431" y="1149122"/>
            <a:ext cx="414516" cy="414516"/>
            <a:chOff x="4102125" y="4265651"/>
            <a:chExt cx="414516" cy="414516"/>
          </a:xfrm>
        </p:grpSpPr>
        <p:sp>
          <p:nvSpPr>
            <p:cNvPr id="45" name="椭圆 44"/>
            <p:cNvSpPr/>
            <p:nvPr/>
          </p:nvSpPr>
          <p:spPr>
            <a:xfrm>
              <a:off x="4102125" y="4265651"/>
              <a:ext cx="414516" cy="414516"/>
            </a:xfrm>
            <a:prstGeom prst="ellipse">
              <a:avLst/>
            </a:prstGeom>
            <a:solidFill>
              <a:schemeClr val="accent2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4199233" y="4358783"/>
              <a:ext cx="238761" cy="198211"/>
              <a:chOff x="3132963" y="3140191"/>
              <a:chExt cx="645573" cy="535933"/>
            </a:xfrm>
            <a:solidFill>
              <a:schemeClr val="bg1"/>
            </a:solidFill>
          </p:grpSpPr>
          <p:sp>
            <p:nvSpPr>
              <p:cNvPr id="68" name="Freeform 226"/>
              <p:cNvSpPr>
                <a:spLocks/>
              </p:cNvSpPr>
              <p:nvPr/>
            </p:nvSpPr>
            <p:spPr bwMode="auto">
              <a:xfrm>
                <a:off x="3421629" y="3217854"/>
                <a:ext cx="356907" cy="392027"/>
              </a:xfrm>
              <a:custGeom>
                <a:avLst/>
                <a:gdLst>
                  <a:gd name="T0" fmla="*/ 0 w 529"/>
                  <a:gd name="T1" fmla="*/ 0 h 581"/>
                  <a:gd name="T2" fmla="*/ 2 w 529"/>
                  <a:gd name="T3" fmla="*/ 11 h 581"/>
                  <a:gd name="T4" fmla="*/ 25 w 529"/>
                  <a:gd name="T5" fmla="*/ 56 h 581"/>
                  <a:gd name="T6" fmla="*/ 473 w 529"/>
                  <a:gd name="T7" fmla="*/ 56 h 581"/>
                  <a:gd name="T8" fmla="*/ 473 w 529"/>
                  <a:gd name="T9" fmla="*/ 525 h 581"/>
                  <a:gd name="T10" fmla="*/ 127 w 529"/>
                  <a:gd name="T11" fmla="*/ 525 h 581"/>
                  <a:gd name="T12" fmla="*/ 127 w 529"/>
                  <a:gd name="T13" fmla="*/ 581 h 581"/>
                  <a:gd name="T14" fmla="*/ 529 w 529"/>
                  <a:gd name="T15" fmla="*/ 581 h 581"/>
                  <a:gd name="T16" fmla="*/ 529 w 529"/>
                  <a:gd name="T17" fmla="*/ 0 h 581"/>
                  <a:gd name="T18" fmla="*/ 0 w 529"/>
                  <a:gd name="T19" fmla="*/ 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9" h="581">
                    <a:moveTo>
                      <a:pt x="0" y="0"/>
                    </a:moveTo>
                    <a:cubicBezTo>
                      <a:pt x="1" y="4"/>
                      <a:pt x="2" y="7"/>
                      <a:pt x="2" y="11"/>
                    </a:cubicBezTo>
                    <a:cubicBezTo>
                      <a:pt x="14" y="22"/>
                      <a:pt x="22" y="38"/>
                      <a:pt x="25" y="56"/>
                    </a:cubicBezTo>
                    <a:cubicBezTo>
                      <a:pt x="473" y="56"/>
                      <a:pt x="473" y="56"/>
                      <a:pt x="473" y="56"/>
                    </a:cubicBezTo>
                    <a:cubicBezTo>
                      <a:pt x="473" y="525"/>
                      <a:pt x="473" y="525"/>
                      <a:pt x="473" y="525"/>
                    </a:cubicBezTo>
                    <a:cubicBezTo>
                      <a:pt x="127" y="525"/>
                      <a:pt x="127" y="525"/>
                      <a:pt x="127" y="525"/>
                    </a:cubicBezTo>
                    <a:cubicBezTo>
                      <a:pt x="127" y="581"/>
                      <a:pt x="127" y="581"/>
                      <a:pt x="127" y="581"/>
                    </a:cubicBezTo>
                    <a:cubicBezTo>
                      <a:pt x="529" y="581"/>
                      <a:pt x="529" y="581"/>
                      <a:pt x="529" y="581"/>
                    </a:cubicBezTo>
                    <a:cubicBezTo>
                      <a:pt x="529" y="0"/>
                      <a:pt x="529" y="0"/>
                      <a:pt x="5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9" name="Freeform 227"/>
              <p:cNvSpPr>
                <a:spLocks/>
              </p:cNvSpPr>
              <p:nvPr/>
            </p:nvSpPr>
            <p:spPr bwMode="auto">
              <a:xfrm>
                <a:off x="3198348" y="3140191"/>
                <a:ext cx="224709" cy="247551"/>
              </a:xfrm>
              <a:custGeom>
                <a:avLst/>
                <a:gdLst>
                  <a:gd name="T0" fmla="*/ 45 w 333"/>
                  <a:gd name="T1" fmla="*/ 243 h 367"/>
                  <a:gd name="T2" fmla="*/ 170 w 333"/>
                  <a:gd name="T3" fmla="*/ 367 h 367"/>
                  <a:gd name="T4" fmla="*/ 289 w 333"/>
                  <a:gd name="T5" fmla="*/ 243 h 367"/>
                  <a:gd name="T6" fmla="*/ 326 w 333"/>
                  <a:gd name="T7" fmla="*/ 203 h 367"/>
                  <a:gd name="T8" fmla="*/ 306 w 333"/>
                  <a:gd name="T9" fmla="*/ 142 h 367"/>
                  <a:gd name="T10" fmla="*/ 166 w 333"/>
                  <a:gd name="T11" fmla="*/ 0 h 367"/>
                  <a:gd name="T12" fmla="*/ 26 w 333"/>
                  <a:gd name="T13" fmla="*/ 142 h 367"/>
                  <a:gd name="T14" fmla="*/ 7 w 333"/>
                  <a:gd name="T15" fmla="*/ 203 h 367"/>
                  <a:gd name="T16" fmla="*/ 45 w 333"/>
                  <a:gd name="T17" fmla="*/ 24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67">
                    <a:moveTo>
                      <a:pt x="45" y="243"/>
                    </a:moveTo>
                    <a:cubicBezTo>
                      <a:pt x="71" y="308"/>
                      <a:pt x="118" y="367"/>
                      <a:pt x="170" y="367"/>
                    </a:cubicBezTo>
                    <a:cubicBezTo>
                      <a:pt x="222" y="367"/>
                      <a:pt x="266" y="308"/>
                      <a:pt x="289" y="243"/>
                    </a:cubicBezTo>
                    <a:cubicBezTo>
                      <a:pt x="305" y="242"/>
                      <a:pt x="320" y="226"/>
                      <a:pt x="326" y="203"/>
                    </a:cubicBezTo>
                    <a:cubicBezTo>
                      <a:pt x="333" y="176"/>
                      <a:pt x="324" y="149"/>
                      <a:pt x="306" y="142"/>
                    </a:cubicBezTo>
                    <a:cubicBezTo>
                      <a:pt x="302" y="63"/>
                      <a:pt x="241" y="0"/>
                      <a:pt x="166" y="0"/>
                    </a:cubicBezTo>
                    <a:cubicBezTo>
                      <a:pt x="92" y="0"/>
                      <a:pt x="31" y="63"/>
                      <a:pt x="26" y="142"/>
                    </a:cubicBezTo>
                    <a:cubicBezTo>
                      <a:pt x="9" y="149"/>
                      <a:pt x="0" y="176"/>
                      <a:pt x="7" y="203"/>
                    </a:cubicBezTo>
                    <a:cubicBezTo>
                      <a:pt x="13" y="227"/>
                      <a:pt x="29" y="243"/>
                      <a:pt x="45" y="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0" name="Freeform 228"/>
              <p:cNvSpPr>
                <a:spLocks/>
              </p:cNvSpPr>
              <p:nvPr/>
            </p:nvSpPr>
            <p:spPr bwMode="auto">
              <a:xfrm>
                <a:off x="3481875" y="3306367"/>
                <a:ext cx="233275" cy="180738"/>
              </a:xfrm>
              <a:custGeom>
                <a:avLst/>
                <a:gdLst>
                  <a:gd name="T0" fmla="*/ 41 w 346"/>
                  <a:gd name="T1" fmla="*/ 111 h 268"/>
                  <a:gd name="T2" fmla="*/ 0 w 346"/>
                  <a:gd name="T3" fmla="*/ 151 h 268"/>
                  <a:gd name="T4" fmla="*/ 90 w 346"/>
                  <a:gd name="T5" fmla="*/ 268 h 268"/>
                  <a:gd name="T6" fmla="*/ 254 w 346"/>
                  <a:gd name="T7" fmla="*/ 125 h 268"/>
                  <a:gd name="T8" fmla="*/ 284 w 346"/>
                  <a:gd name="T9" fmla="*/ 158 h 268"/>
                  <a:gd name="T10" fmla="*/ 346 w 346"/>
                  <a:gd name="T11" fmla="*/ 0 h 268"/>
                  <a:gd name="T12" fmla="*/ 184 w 346"/>
                  <a:gd name="T13" fmla="*/ 50 h 268"/>
                  <a:gd name="T14" fmla="*/ 218 w 346"/>
                  <a:gd name="T15" fmla="*/ 87 h 268"/>
                  <a:gd name="T16" fmla="*/ 99 w 346"/>
                  <a:gd name="T17" fmla="*/ 190 h 268"/>
                  <a:gd name="T18" fmla="*/ 41 w 346"/>
                  <a:gd name="T19" fmla="*/ 111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6" h="268">
                    <a:moveTo>
                      <a:pt x="41" y="111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2" y="165"/>
                      <a:pt x="90" y="268"/>
                      <a:pt x="90" y="268"/>
                    </a:cubicBezTo>
                    <a:cubicBezTo>
                      <a:pt x="254" y="125"/>
                      <a:pt x="254" y="125"/>
                      <a:pt x="254" y="125"/>
                    </a:cubicBezTo>
                    <a:cubicBezTo>
                      <a:pt x="284" y="158"/>
                      <a:pt x="284" y="158"/>
                      <a:pt x="284" y="158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218" y="87"/>
                      <a:pt x="218" y="87"/>
                      <a:pt x="218" y="87"/>
                    </a:cubicBezTo>
                    <a:cubicBezTo>
                      <a:pt x="99" y="190"/>
                      <a:pt x="99" y="190"/>
                      <a:pt x="99" y="190"/>
                    </a:cubicBezTo>
                    <a:lnTo>
                      <a:pt x="41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1" name="Freeform 229"/>
              <p:cNvSpPr>
                <a:spLocks/>
              </p:cNvSpPr>
              <p:nvPr/>
            </p:nvSpPr>
            <p:spPr bwMode="auto">
              <a:xfrm>
                <a:off x="3132963" y="3377178"/>
                <a:ext cx="355480" cy="298946"/>
              </a:xfrm>
              <a:custGeom>
                <a:avLst/>
                <a:gdLst>
                  <a:gd name="T0" fmla="*/ 407 w 527"/>
                  <a:gd name="T1" fmla="*/ 0 h 443"/>
                  <a:gd name="T2" fmla="*/ 294 w 527"/>
                  <a:gd name="T3" fmla="*/ 190 h 443"/>
                  <a:gd name="T4" fmla="*/ 280 w 527"/>
                  <a:gd name="T5" fmla="*/ 105 h 443"/>
                  <a:gd name="T6" fmla="*/ 295 w 527"/>
                  <a:gd name="T7" fmla="*/ 77 h 443"/>
                  <a:gd name="T8" fmla="*/ 263 w 527"/>
                  <a:gd name="T9" fmla="*/ 44 h 443"/>
                  <a:gd name="T10" fmla="*/ 230 w 527"/>
                  <a:gd name="T11" fmla="*/ 77 h 443"/>
                  <a:gd name="T12" fmla="*/ 246 w 527"/>
                  <a:gd name="T13" fmla="*/ 105 h 443"/>
                  <a:gd name="T14" fmla="*/ 232 w 527"/>
                  <a:gd name="T15" fmla="*/ 189 h 443"/>
                  <a:gd name="T16" fmla="*/ 120 w 527"/>
                  <a:gd name="T17" fmla="*/ 0 h 443"/>
                  <a:gd name="T18" fmla="*/ 2 w 527"/>
                  <a:gd name="T19" fmla="*/ 125 h 443"/>
                  <a:gd name="T20" fmla="*/ 0 w 527"/>
                  <a:gd name="T21" fmla="*/ 125 h 443"/>
                  <a:gd name="T22" fmla="*/ 0 w 527"/>
                  <a:gd name="T23" fmla="*/ 402 h 443"/>
                  <a:gd name="T24" fmla="*/ 1 w 527"/>
                  <a:gd name="T25" fmla="*/ 402 h 443"/>
                  <a:gd name="T26" fmla="*/ 263 w 527"/>
                  <a:gd name="T27" fmla="*/ 443 h 443"/>
                  <a:gd name="T28" fmla="*/ 526 w 527"/>
                  <a:gd name="T29" fmla="*/ 402 h 443"/>
                  <a:gd name="T30" fmla="*/ 527 w 527"/>
                  <a:gd name="T31" fmla="*/ 402 h 443"/>
                  <a:gd name="T32" fmla="*/ 527 w 527"/>
                  <a:gd name="T33" fmla="*/ 125 h 443"/>
                  <a:gd name="T34" fmla="*/ 525 w 527"/>
                  <a:gd name="T35" fmla="*/ 125 h 443"/>
                  <a:gd name="T36" fmla="*/ 407 w 527"/>
                  <a:gd name="T3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7" h="443">
                    <a:moveTo>
                      <a:pt x="407" y="0"/>
                    </a:moveTo>
                    <a:cubicBezTo>
                      <a:pt x="294" y="190"/>
                      <a:pt x="294" y="190"/>
                      <a:pt x="294" y="190"/>
                    </a:cubicBezTo>
                    <a:cubicBezTo>
                      <a:pt x="280" y="105"/>
                      <a:pt x="280" y="105"/>
                      <a:pt x="280" y="105"/>
                    </a:cubicBezTo>
                    <a:cubicBezTo>
                      <a:pt x="289" y="99"/>
                      <a:pt x="295" y="89"/>
                      <a:pt x="295" y="77"/>
                    </a:cubicBezTo>
                    <a:cubicBezTo>
                      <a:pt x="295" y="59"/>
                      <a:pt x="281" y="44"/>
                      <a:pt x="263" y="44"/>
                    </a:cubicBezTo>
                    <a:cubicBezTo>
                      <a:pt x="245" y="44"/>
                      <a:pt x="230" y="59"/>
                      <a:pt x="230" y="77"/>
                    </a:cubicBezTo>
                    <a:cubicBezTo>
                      <a:pt x="230" y="89"/>
                      <a:pt x="237" y="99"/>
                      <a:pt x="246" y="105"/>
                    </a:cubicBezTo>
                    <a:cubicBezTo>
                      <a:pt x="232" y="189"/>
                      <a:pt x="232" y="189"/>
                      <a:pt x="232" y="189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56" y="27"/>
                      <a:pt x="12" y="72"/>
                      <a:pt x="2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1" y="402"/>
                      <a:pt x="1" y="402"/>
                      <a:pt x="1" y="402"/>
                    </a:cubicBezTo>
                    <a:cubicBezTo>
                      <a:pt x="14" y="425"/>
                      <a:pt x="126" y="443"/>
                      <a:pt x="263" y="443"/>
                    </a:cubicBezTo>
                    <a:cubicBezTo>
                      <a:pt x="401" y="443"/>
                      <a:pt x="513" y="425"/>
                      <a:pt x="526" y="402"/>
                    </a:cubicBezTo>
                    <a:cubicBezTo>
                      <a:pt x="527" y="402"/>
                      <a:pt x="527" y="402"/>
                      <a:pt x="527" y="402"/>
                    </a:cubicBezTo>
                    <a:cubicBezTo>
                      <a:pt x="527" y="125"/>
                      <a:pt x="527" y="125"/>
                      <a:pt x="527" y="125"/>
                    </a:cubicBezTo>
                    <a:cubicBezTo>
                      <a:pt x="525" y="125"/>
                      <a:pt x="525" y="125"/>
                      <a:pt x="525" y="125"/>
                    </a:cubicBezTo>
                    <a:cubicBezTo>
                      <a:pt x="515" y="72"/>
                      <a:pt x="471" y="27"/>
                      <a:pt x="40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2" name="Freeform 230"/>
              <p:cNvSpPr>
                <a:spLocks/>
              </p:cNvSpPr>
              <p:nvPr/>
            </p:nvSpPr>
            <p:spPr bwMode="auto">
              <a:xfrm>
                <a:off x="3598655" y="3487105"/>
                <a:ext cx="54536" cy="68241"/>
              </a:xfrm>
              <a:custGeom>
                <a:avLst/>
                <a:gdLst>
                  <a:gd name="T0" fmla="*/ 0 w 81"/>
                  <a:gd name="T1" fmla="*/ 0 h 101"/>
                  <a:gd name="T2" fmla="*/ 0 w 81"/>
                  <a:gd name="T3" fmla="*/ 55 h 101"/>
                  <a:gd name="T4" fmla="*/ 40 w 81"/>
                  <a:gd name="T5" fmla="*/ 101 h 101"/>
                  <a:gd name="T6" fmla="*/ 81 w 81"/>
                  <a:gd name="T7" fmla="*/ 56 h 101"/>
                  <a:gd name="T8" fmla="*/ 81 w 81"/>
                  <a:gd name="T9" fmla="*/ 0 h 101"/>
                  <a:gd name="T10" fmla="*/ 59 w 81"/>
                  <a:gd name="T11" fmla="*/ 0 h 101"/>
                  <a:gd name="T12" fmla="*/ 59 w 81"/>
                  <a:gd name="T13" fmla="*/ 57 h 101"/>
                  <a:gd name="T14" fmla="*/ 40 w 81"/>
                  <a:gd name="T15" fmla="*/ 83 h 101"/>
                  <a:gd name="T16" fmla="*/ 22 w 81"/>
                  <a:gd name="T17" fmla="*/ 57 h 101"/>
                  <a:gd name="T18" fmla="*/ 22 w 81"/>
                  <a:gd name="T19" fmla="*/ 0 h 101"/>
                  <a:gd name="T20" fmla="*/ 0 w 81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101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87"/>
                      <a:pt x="15" y="101"/>
                      <a:pt x="40" y="101"/>
                    </a:cubicBezTo>
                    <a:cubicBezTo>
                      <a:pt x="65" y="101"/>
                      <a:pt x="81" y="86"/>
                      <a:pt x="81" y="5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59" y="75"/>
                      <a:pt x="52" y="83"/>
                      <a:pt x="40" y="83"/>
                    </a:cubicBezTo>
                    <a:cubicBezTo>
                      <a:pt x="29" y="83"/>
                      <a:pt x="22" y="74"/>
                      <a:pt x="22" y="57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3" name="Freeform 231"/>
              <p:cNvSpPr>
                <a:spLocks noEditPoints="1"/>
              </p:cNvSpPr>
              <p:nvPr/>
            </p:nvSpPr>
            <p:spPr bwMode="auto">
              <a:xfrm>
                <a:off x="3666040" y="3486534"/>
                <a:ext cx="47968" cy="67384"/>
              </a:xfrm>
              <a:custGeom>
                <a:avLst/>
                <a:gdLst>
                  <a:gd name="T0" fmla="*/ 31 w 71"/>
                  <a:gd name="T1" fmla="*/ 0 h 100"/>
                  <a:gd name="T2" fmla="*/ 0 w 71"/>
                  <a:gd name="T3" fmla="*/ 2 h 100"/>
                  <a:gd name="T4" fmla="*/ 0 w 71"/>
                  <a:gd name="T5" fmla="*/ 100 h 100"/>
                  <a:gd name="T6" fmla="*/ 23 w 71"/>
                  <a:gd name="T7" fmla="*/ 100 h 100"/>
                  <a:gd name="T8" fmla="*/ 23 w 71"/>
                  <a:gd name="T9" fmla="*/ 65 h 100"/>
                  <a:gd name="T10" fmla="*/ 30 w 71"/>
                  <a:gd name="T11" fmla="*/ 65 h 100"/>
                  <a:gd name="T12" fmla="*/ 62 w 71"/>
                  <a:gd name="T13" fmla="*/ 55 h 100"/>
                  <a:gd name="T14" fmla="*/ 71 w 71"/>
                  <a:gd name="T15" fmla="*/ 31 h 100"/>
                  <a:gd name="T16" fmla="*/ 61 w 71"/>
                  <a:gd name="T17" fmla="*/ 8 h 100"/>
                  <a:gd name="T18" fmla="*/ 31 w 71"/>
                  <a:gd name="T19" fmla="*/ 0 h 100"/>
                  <a:gd name="T20" fmla="*/ 30 w 71"/>
                  <a:gd name="T21" fmla="*/ 48 h 100"/>
                  <a:gd name="T22" fmla="*/ 23 w 71"/>
                  <a:gd name="T23" fmla="*/ 47 h 100"/>
                  <a:gd name="T24" fmla="*/ 23 w 71"/>
                  <a:gd name="T25" fmla="*/ 18 h 100"/>
                  <a:gd name="T26" fmla="*/ 32 w 71"/>
                  <a:gd name="T27" fmla="*/ 17 h 100"/>
                  <a:gd name="T28" fmla="*/ 49 w 71"/>
                  <a:gd name="T29" fmla="*/ 32 h 100"/>
                  <a:gd name="T30" fmla="*/ 30 w 71"/>
                  <a:gd name="T31" fmla="*/ 4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100">
                    <a:moveTo>
                      <a:pt x="31" y="0"/>
                    </a:moveTo>
                    <a:cubicBezTo>
                      <a:pt x="17" y="0"/>
                      <a:pt x="7" y="1"/>
                      <a:pt x="0" y="2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5" y="65"/>
                      <a:pt x="27" y="65"/>
                      <a:pt x="30" y="65"/>
                    </a:cubicBezTo>
                    <a:cubicBezTo>
                      <a:pt x="43" y="65"/>
                      <a:pt x="55" y="62"/>
                      <a:pt x="62" y="55"/>
                    </a:cubicBezTo>
                    <a:cubicBezTo>
                      <a:pt x="68" y="49"/>
                      <a:pt x="71" y="41"/>
                      <a:pt x="71" y="31"/>
                    </a:cubicBezTo>
                    <a:cubicBezTo>
                      <a:pt x="71" y="22"/>
                      <a:pt x="67" y="13"/>
                      <a:pt x="61" y="8"/>
                    </a:cubicBezTo>
                    <a:cubicBezTo>
                      <a:pt x="54" y="3"/>
                      <a:pt x="44" y="0"/>
                      <a:pt x="31" y="0"/>
                    </a:cubicBezTo>
                    <a:close/>
                    <a:moveTo>
                      <a:pt x="30" y="48"/>
                    </a:moveTo>
                    <a:cubicBezTo>
                      <a:pt x="27" y="48"/>
                      <a:pt x="24" y="48"/>
                      <a:pt x="23" y="47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7" y="17"/>
                      <a:pt x="32" y="17"/>
                    </a:cubicBezTo>
                    <a:cubicBezTo>
                      <a:pt x="43" y="17"/>
                      <a:pt x="49" y="23"/>
                      <a:pt x="49" y="32"/>
                    </a:cubicBezTo>
                    <a:cubicBezTo>
                      <a:pt x="49" y="42"/>
                      <a:pt x="42" y="48"/>
                      <a:pt x="3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5129792" y="1149122"/>
            <a:ext cx="414516" cy="414516"/>
            <a:chOff x="5181486" y="4265651"/>
            <a:chExt cx="414516" cy="414516"/>
          </a:xfrm>
        </p:grpSpPr>
        <p:sp>
          <p:nvSpPr>
            <p:cNvPr id="46" name="椭圆 45"/>
            <p:cNvSpPr/>
            <p:nvPr/>
          </p:nvSpPr>
          <p:spPr>
            <a:xfrm>
              <a:off x="5181486" y="4265651"/>
              <a:ext cx="414516" cy="414516"/>
            </a:xfrm>
            <a:prstGeom prst="ellipse">
              <a:avLst/>
            </a:prstGeom>
            <a:solidFill>
              <a:schemeClr val="accent4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5287222" y="4375239"/>
              <a:ext cx="253419" cy="172633"/>
              <a:chOff x="4895160" y="4287159"/>
              <a:chExt cx="571418" cy="389258"/>
            </a:xfrm>
            <a:solidFill>
              <a:schemeClr val="bg1"/>
            </a:solidFill>
          </p:grpSpPr>
          <p:sp>
            <p:nvSpPr>
              <p:cNvPr id="59" name="Freeform 327"/>
              <p:cNvSpPr>
                <a:spLocks noEditPoints="1"/>
              </p:cNvSpPr>
              <p:nvPr/>
            </p:nvSpPr>
            <p:spPr bwMode="auto">
              <a:xfrm>
                <a:off x="4895160" y="4287159"/>
                <a:ext cx="438051" cy="389258"/>
              </a:xfrm>
              <a:custGeom>
                <a:avLst/>
                <a:gdLst>
                  <a:gd name="T0" fmla="*/ 166 w 171"/>
                  <a:gd name="T1" fmla="*/ 0 h 152"/>
                  <a:gd name="T2" fmla="*/ 5 w 171"/>
                  <a:gd name="T3" fmla="*/ 0 h 152"/>
                  <a:gd name="T4" fmla="*/ 0 w 171"/>
                  <a:gd name="T5" fmla="*/ 5 h 152"/>
                  <a:gd name="T6" fmla="*/ 0 w 171"/>
                  <a:gd name="T7" fmla="*/ 146 h 152"/>
                  <a:gd name="T8" fmla="*/ 5 w 171"/>
                  <a:gd name="T9" fmla="*/ 152 h 152"/>
                  <a:gd name="T10" fmla="*/ 166 w 171"/>
                  <a:gd name="T11" fmla="*/ 152 h 152"/>
                  <a:gd name="T12" fmla="*/ 171 w 171"/>
                  <a:gd name="T13" fmla="*/ 146 h 152"/>
                  <a:gd name="T14" fmla="*/ 171 w 171"/>
                  <a:gd name="T15" fmla="*/ 5 h 152"/>
                  <a:gd name="T16" fmla="*/ 166 w 171"/>
                  <a:gd name="T17" fmla="*/ 0 h 152"/>
                  <a:gd name="T18" fmla="*/ 132 w 171"/>
                  <a:gd name="T19" fmla="*/ 12 h 152"/>
                  <a:gd name="T20" fmla="*/ 139 w 171"/>
                  <a:gd name="T21" fmla="*/ 19 h 152"/>
                  <a:gd name="T22" fmla="*/ 132 w 171"/>
                  <a:gd name="T23" fmla="*/ 26 h 152"/>
                  <a:gd name="T24" fmla="*/ 124 w 171"/>
                  <a:gd name="T25" fmla="*/ 19 h 152"/>
                  <a:gd name="T26" fmla="*/ 132 w 171"/>
                  <a:gd name="T27" fmla="*/ 12 h 152"/>
                  <a:gd name="T28" fmla="*/ 110 w 171"/>
                  <a:gd name="T29" fmla="*/ 12 h 152"/>
                  <a:gd name="T30" fmla="*/ 118 w 171"/>
                  <a:gd name="T31" fmla="*/ 19 h 152"/>
                  <a:gd name="T32" fmla="*/ 110 w 171"/>
                  <a:gd name="T33" fmla="*/ 26 h 152"/>
                  <a:gd name="T34" fmla="*/ 103 w 171"/>
                  <a:gd name="T35" fmla="*/ 19 h 152"/>
                  <a:gd name="T36" fmla="*/ 110 w 171"/>
                  <a:gd name="T37" fmla="*/ 12 h 152"/>
                  <a:gd name="T38" fmla="*/ 160 w 171"/>
                  <a:gd name="T39" fmla="*/ 141 h 152"/>
                  <a:gd name="T40" fmla="*/ 11 w 171"/>
                  <a:gd name="T41" fmla="*/ 141 h 152"/>
                  <a:gd name="T42" fmla="*/ 11 w 171"/>
                  <a:gd name="T43" fmla="*/ 38 h 152"/>
                  <a:gd name="T44" fmla="*/ 160 w 171"/>
                  <a:gd name="T45" fmla="*/ 38 h 152"/>
                  <a:gd name="T46" fmla="*/ 160 w 171"/>
                  <a:gd name="T47" fmla="*/ 141 h 152"/>
                  <a:gd name="T48" fmla="*/ 153 w 171"/>
                  <a:gd name="T49" fmla="*/ 26 h 152"/>
                  <a:gd name="T50" fmla="*/ 146 w 171"/>
                  <a:gd name="T51" fmla="*/ 19 h 152"/>
                  <a:gd name="T52" fmla="*/ 153 w 171"/>
                  <a:gd name="T53" fmla="*/ 12 h 152"/>
                  <a:gd name="T54" fmla="*/ 160 w 171"/>
                  <a:gd name="T55" fmla="*/ 19 h 152"/>
                  <a:gd name="T56" fmla="*/ 153 w 171"/>
                  <a:gd name="T57" fmla="*/ 2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1" h="152">
                    <a:moveTo>
                      <a:pt x="16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2" y="152"/>
                      <a:pt x="5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49"/>
                      <a:pt x="171" y="146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1" y="2"/>
                      <a:pt x="169" y="0"/>
                      <a:pt x="166" y="0"/>
                    </a:cubicBezTo>
                    <a:close/>
                    <a:moveTo>
                      <a:pt x="132" y="12"/>
                    </a:moveTo>
                    <a:cubicBezTo>
                      <a:pt x="136" y="12"/>
                      <a:pt x="139" y="15"/>
                      <a:pt x="139" y="19"/>
                    </a:cubicBezTo>
                    <a:cubicBezTo>
                      <a:pt x="139" y="23"/>
                      <a:pt x="136" y="26"/>
                      <a:pt x="132" y="26"/>
                    </a:cubicBezTo>
                    <a:cubicBezTo>
                      <a:pt x="128" y="26"/>
                      <a:pt x="124" y="23"/>
                      <a:pt x="124" y="19"/>
                    </a:cubicBezTo>
                    <a:cubicBezTo>
                      <a:pt x="124" y="15"/>
                      <a:pt x="128" y="12"/>
                      <a:pt x="132" y="12"/>
                    </a:cubicBezTo>
                    <a:close/>
                    <a:moveTo>
                      <a:pt x="110" y="12"/>
                    </a:moveTo>
                    <a:cubicBezTo>
                      <a:pt x="114" y="12"/>
                      <a:pt x="118" y="15"/>
                      <a:pt x="118" y="19"/>
                    </a:cubicBezTo>
                    <a:cubicBezTo>
                      <a:pt x="118" y="23"/>
                      <a:pt x="114" y="26"/>
                      <a:pt x="110" y="26"/>
                    </a:cubicBezTo>
                    <a:cubicBezTo>
                      <a:pt x="106" y="26"/>
                      <a:pt x="103" y="23"/>
                      <a:pt x="103" y="19"/>
                    </a:cubicBezTo>
                    <a:cubicBezTo>
                      <a:pt x="103" y="15"/>
                      <a:pt x="106" y="12"/>
                      <a:pt x="110" y="12"/>
                    </a:cubicBezTo>
                    <a:close/>
                    <a:moveTo>
                      <a:pt x="160" y="141"/>
                    </a:moveTo>
                    <a:cubicBezTo>
                      <a:pt x="11" y="141"/>
                      <a:pt x="11" y="141"/>
                      <a:pt x="11" y="141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60" y="38"/>
                      <a:pt x="160" y="38"/>
                      <a:pt x="160" y="38"/>
                    </a:cubicBezTo>
                    <a:lnTo>
                      <a:pt x="160" y="141"/>
                    </a:lnTo>
                    <a:close/>
                    <a:moveTo>
                      <a:pt x="153" y="26"/>
                    </a:moveTo>
                    <a:cubicBezTo>
                      <a:pt x="149" y="26"/>
                      <a:pt x="146" y="23"/>
                      <a:pt x="146" y="19"/>
                    </a:cubicBezTo>
                    <a:cubicBezTo>
                      <a:pt x="146" y="15"/>
                      <a:pt x="149" y="12"/>
                      <a:pt x="153" y="12"/>
                    </a:cubicBezTo>
                    <a:cubicBezTo>
                      <a:pt x="157" y="12"/>
                      <a:pt x="160" y="15"/>
                      <a:pt x="160" y="19"/>
                    </a:cubicBezTo>
                    <a:cubicBezTo>
                      <a:pt x="160" y="23"/>
                      <a:pt x="157" y="26"/>
                      <a:pt x="15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0" name="Rectangle 328"/>
              <p:cNvSpPr>
                <a:spLocks noChangeArrowheads="1"/>
              </p:cNvSpPr>
              <p:nvPr/>
            </p:nvSpPr>
            <p:spPr bwMode="auto">
              <a:xfrm>
                <a:off x="4953712" y="4417273"/>
                <a:ext cx="315527" cy="5963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1" name="Rectangle 329"/>
              <p:cNvSpPr>
                <a:spLocks noChangeArrowheads="1"/>
              </p:cNvSpPr>
              <p:nvPr/>
            </p:nvSpPr>
            <p:spPr bwMode="auto">
              <a:xfrm>
                <a:off x="4953712" y="4501847"/>
                <a:ext cx="99754" cy="1051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2" name="Rectangle 330"/>
              <p:cNvSpPr>
                <a:spLocks noChangeArrowheads="1"/>
              </p:cNvSpPr>
              <p:nvPr/>
            </p:nvSpPr>
            <p:spPr bwMode="auto">
              <a:xfrm>
                <a:off x="5071899" y="4505100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3" name="Rectangle 331"/>
              <p:cNvSpPr>
                <a:spLocks noChangeArrowheads="1"/>
              </p:cNvSpPr>
              <p:nvPr/>
            </p:nvSpPr>
            <p:spPr bwMode="auto">
              <a:xfrm>
                <a:off x="5071899" y="4548471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4" name="Rectangle 332"/>
              <p:cNvSpPr>
                <a:spLocks noChangeArrowheads="1"/>
              </p:cNvSpPr>
              <p:nvPr/>
            </p:nvSpPr>
            <p:spPr bwMode="auto">
              <a:xfrm>
                <a:off x="5071899" y="4589674"/>
                <a:ext cx="107344" cy="151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5" name="Freeform 333"/>
              <p:cNvSpPr>
                <a:spLocks/>
              </p:cNvSpPr>
              <p:nvPr/>
            </p:nvSpPr>
            <p:spPr bwMode="auto">
              <a:xfrm>
                <a:off x="5225867" y="4569073"/>
                <a:ext cx="40119" cy="41203"/>
              </a:xfrm>
              <a:custGeom>
                <a:avLst/>
                <a:gdLst>
                  <a:gd name="T0" fmla="*/ 11 w 37"/>
                  <a:gd name="T1" fmla="*/ 0 h 38"/>
                  <a:gd name="T2" fmla="*/ 11 w 37"/>
                  <a:gd name="T3" fmla="*/ 2 h 38"/>
                  <a:gd name="T4" fmla="*/ 0 w 37"/>
                  <a:gd name="T5" fmla="*/ 38 h 38"/>
                  <a:gd name="T6" fmla="*/ 35 w 37"/>
                  <a:gd name="T7" fmla="*/ 26 h 38"/>
                  <a:gd name="T8" fmla="*/ 37 w 37"/>
                  <a:gd name="T9" fmla="*/ 26 h 38"/>
                  <a:gd name="T10" fmla="*/ 11 w 37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">
                    <a:moveTo>
                      <a:pt x="11" y="0"/>
                    </a:moveTo>
                    <a:lnTo>
                      <a:pt x="11" y="2"/>
                    </a:lnTo>
                    <a:lnTo>
                      <a:pt x="0" y="38"/>
                    </a:lnTo>
                    <a:lnTo>
                      <a:pt x="35" y="26"/>
                    </a:lnTo>
                    <a:lnTo>
                      <a:pt x="37" y="2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6" name="Freeform 334"/>
              <p:cNvSpPr>
                <a:spLocks/>
              </p:cNvSpPr>
              <p:nvPr/>
            </p:nvSpPr>
            <p:spPr bwMode="auto">
              <a:xfrm>
                <a:off x="5389594" y="4366311"/>
                <a:ext cx="76984" cy="79153"/>
              </a:xfrm>
              <a:custGeom>
                <a:avLst/>
                <a:gdLst>
                  <a:gd name="T0" fmla="*/ 23 w 30"/>
                  <a:gd name="T1" fmla="*/ 31 h 31"/>
                  <a:gd name="T2" fmla="*/ 28 w 30"/>
                  <a:gd name="T3" fmla="*/ 25 h 31"/>
                  <a:gd name="T4" fmla="*/ 28 w 30"/>
                  <a:gd name="T5" fmla="*/ 18 h 31"/>
                  <a:gd name="T6" fmla="*/ 13 w 30"/>
                  <a:gd name="T7" fmla="*/ 2 h 31"/>
                  <a:gd name="T8" fmla="*/ 6 w 30"/>
                  <a:gd name="T9" fmla="*/ 2 h 31"/>
                  <a:gd name="T10" fmla="*/ 0 w 30"/>
                  <a:gd name="T11" fmla="*/ 8 h 31"/>
                  <a:gd name="T12" fmla="*/ 23 w 30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1">
                    <a:moveTo>
                      <a:pt x="23" y="31"/>
                    </a:move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3"/>
                      <a:pt x="30" y="20"/>
                      <a:pt x="28" y="18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0"/>
                      <a:pt x="8" y="0"/>
                      <a:pt x="6" y="2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23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7" name="Freeform 335"/>
              <p:cNvSpPr>
                <a:spLocks/>
              </p:cNvSpPr>
              <p:nvPr/>
            </p:nvSpPr>
            <p:spPr bwMode="auto">
              <a:xfrm>
                <a:off x="5258396" y="4394503"/>
                <a:ext cx="182160" cy="182160"/>
              </a:xfrm>
              <a:custGeom>
                <a:avLst/>
                <a:gdLst>
                  <a:gd name="T0" fmla="*/ 49 w 71"/>
                  <a:gd name="T1" fmla="*/ 0 h 71"/>
                  <a:gd name="T2" fmla="*/ 48 w 71"/>
                  <a:gd name="T3" fmla="*/ 0 h 71"/>
                  <a:gd name="T4" fmla="*/ 2 w 71"/>
                  <a:gd name="T5" fmla="*/ 47 h 71"/>
                  <a:gd name="T6" fmla="*/ 2 w 71"/>
                  <a:gd name="T7" fmla="*/ 54 h 71"/>
                  <a:gd name="T8" fmla="*/ 2 w 71"/>
                  <a:gd name="T9" fmla="*/ 55 h 71"/>
                  <a:gd name="T10" fmla="*/ 8 w 71"/>
                  <a:gd name="T11" fmla="*/ 56 h 71"/>
                  <a:gd name="T12" fmla="*/ 9 w 71"/>
                  <a:gd name="T13" fmla="*/ 62 h 71"/>
                  <a:gd name="T14" fmla="*/ 9 w 71"/>
                  <a:gd name="T15" fmla="*/ 62 h 71"/>
                  <a:gd name="T16" fmla="*/ 15 w 71"/>
                  <a:gd name="T17" fmla="*/ 63 h 71"/>
                  <a:gd name="T18" fmla="*/ 16 w 71"/>
                  <a:gd name="T19" fmla="*/ 69 h 71"/>
                  <a:gd name="T20" fmla="*/ 17 w 71"/>
                  <a:gd name="T21" fmla="*/ 69 h 71"/>
                  <a:gd name="T22" fmla="*/ 24 w 71"/>
                  <a:gd name="T23" fmla="*/ 69 h 71"/>
                  <a:gd name="T24" fmla="*/ 71 w 71"/>
                  <a:gd name="T25" fmla="*/ 23 h 71"/>
                  <a:gd name="T26" fmla="*/ 71 w 71"/>
                  <a:gd name="T27" fmla="*/ 22 h 71"/>
                  <a:gd name="T28" fmla="*/ 49 w 71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71">
                    <a:moveTo>
                      <a:pt x="49" y="0"/>
                    </a:moveTo>
                    <a:cubicBezTo>
                      <a:pt x="49" y="0"/>
                      <a:pt x="48" y="0"/>
                      <a:pt x="48" y="0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0" y="49"/>
                      <a:pt x="0" y="52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6"/>
                      <a:pt x="6" y="57"/>
                      <a:pt x="8" y="56"/>
                    </a:cubicBezTo>
                    <a:cubicBezTo>
                      <a:pt x="7" y="58"/>
                      <a:pt x="7" y="60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11" y="64"/>
                      <a:pt x="13" y="64"/>
                      <a:pt x="15" y="63"/>
                    </a:cubicBezTo>
                    <a:cubicBezTo>
                      <a:pt x="14" y="65"/>
                      <a:pt x="15" y="67"/>
                      <a:pt x="16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9" y="71"/>
                      <a:pt x="22" y="71"/>
                      <a:pt x="24" y="69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3"/>
                      <a:pt x="71" y="22"/>
                      <a:pt x="71" y="22"/>
                    </a:cubicBez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8" name="组合 77"/>
          <p:cNvGrpSpPr/>
          <p:nvPr/>
        </p:nvGrpSpPr>
        <p:grpSpPr>
          <a:xfrm>
            <a:off x="4574743" y="1149122"/>
            <a:ext cx="414516" cy="414516"/>
            <a:chOff x="4626437" y="4265651"/>
            <a:chExt cx="414516" cy="414516"/>
          </a:xfrm>
        </p:grpSpPr>
        <p:sp>
          <p:nvSpPr>
            <p:cNvPr id="49" name="椭圆 48"/>
            <p:cNvSpPr/>
            <p:nvPr/>
          </p:nvSpPr>
          <p:spPr>
            <a:xfrm>
              <a:off x="4626437" y="4265651"/>
              <a:ext cx="414516" cy="414516"/>
            </a:xfrm>
            <a:prstGeom prst="ellipse">
              <a:avLst/>
            </a:prstGeom>
            <a:solidFill>
              <a:schemeClr val="accent3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710891" y="4356960"/>
              <a:ext cx="232896" cy="199705"/>
              <a:chOff x="3546346" y="2339026"/>
              <a:chExt cx="897787" cy="769842"/>
            </a:xfrm>
            <a:solidFill>
              <a:schemeClr val="bg1"/>
            </a:solidFill>
          </p:grpSpPr>
          <p:sp>
            <p:nvSpPr>
              <p:cNvPr id="52" name="Rectangle 227"/>
              <p:cNvSpPr>
                <a:spLocks noChangeArrowheads="1"/>
              </p:cNvSpPr>
              <p:nvPr/>
            </p:nvSpPr>
            <p:spPr bwMode="auto">
              <a:xfrm>
                <a:off x="3561526" y="3077423"/>
                <a:ext cx="882607" cy="3144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3" name="Freeform 228"/>
              <p:cNvSpPr>
                <a:spLocks/>
              </p:cNvSpPr>
              <p:nvPr/>
            </p:nvSpPr>
            <p:spPr bwMode="auto">
              <a:xfrm>
                <a:off x="3617909" y="2844302"/>
                <a:ext cx="125777" cy="210351"/>
              </a:xfrm>
              <a:custGeom>
                <a:avLst/>
                <a:gdLst>
                  <a:gd name="T0" fmla="*/ 6 w 49"/>
                  <a:gd name="T1" fmla="*/ 82 h 82"/>
                  <a:gd name="T2" fmla="*/ 43 w 49"/>
                  <a:gd name="T3" fmla="*/ 82 h 82"/>
                  <a:gd name="T4" fmla="*/ 49 w 49"/>
                  <a:gd name="T5" fmla="*/ 76 h 82"/>
                  <a:gd name="T6" fmla="*/ 49 w 49"/>
                  <a:gd name="T7" fmla="*/ 0 h 82"/>
                  <a:gd name="T8" fmla="*/ 0 w 49"/>
                  <a:gd name="T9" fmla="*/ 49 h 82"/>
                  <a:gd name="T10" fmla="*/ 0 w 49"/>
                  <a:gd name="T11" fmla="*/ 76 h 82"/>
                  <a:gd name="T12" fmla="*/ 6 w 49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82">
                    <a:moveTo>
                      <a:pt x="6" y="82"/>
                    </a:moveTo>
                    <a:cubicBezTo>
                      <a:pt x="43" y="82"/>
                      <a:pt x="43" y="82"/>
                      <a:pt x="43" y="82"/>
                    </a:cubicBezTo>
                    <a:cubicBezTo>
                      <a:pt x="46" y="82"/>
                      <a:pt x="49" y="79"/>
                      <a:pt x="49" y="7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3" y="82"/>
                      <a:pt x="6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4" name="Freeform 229"/>
              <p:cNvSpPr>
                <a:spLocks/>
              </p:cNvSpPr>
              <p:nvPr/>
            </p:nvSpPr>
            <p:spPr bwMode="auto">
              <a:xfrm>
                <a:off x="3779467" y="2682744"/>
                <a:ext cx="122524" cy="371910"/>
              </a:xfrm>
              <a:custGeom>
                <a:avLst/>
                <a:gdLst>
                  <a:gd name="T0" fmla="*/ 5 w 48"/>
                  <a:gd name="T1" fmla="*/ 145 h 145"/>
                  <a:gd name="T2" fmla="*/ 43 w 48"/>
                  <a:gd name="T3" fmla="*/ 145 h 145"/>
                  <a:gd name="T4" fmla="*/ 48 w 48"/>
                  <a:gd name="T5" fmla="*/ 139 h 145"/>
                  <a:gd name="T6" fmla="*/ 48 w 48"/>
                  <a:gd name="T7" fmla="*/ 0 h 145"/>
                  <a:gd name="T8" fmla="*/ 0 w 48"/>
                  <a:gd name="T9" fmla="*/ 49 h 145"/>
                  <a:gd name="T10" fmla="*/ 0 w 48"/>
                  <a:gd name="T11" fmla="*/ 139 h 145"/>
                  <a:gd name="T12" fmla="*/ 5 w 48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5">
                    <a:moveTo>
                      <a:pt x="5" y="145"/>
                    </a:moveTo>
                    <a:cubicBezTo>
                      <a:pt x="43" y="145"/>
                      <a:pt x="43" y="145"/>
                      <a:pt x="43" y="145"/>
                    </a:cubicBezTo>
                    <a:cubicBezTo>
                      <a:pt x="46" y="145"/>
                      <a:pt x="48" y="142"/>
                      <a:pt x="48" y="139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2"/>
                      <a:pt x="2" y="145"/>
                      <a:pt x="5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5" name="Freeform 230"/>
              <p:cNvSpPr>
                <a:spLocks/>
              </p:cNvSpPr>
              <p:nvPr/>
            </p:nvSpPr>
            <p:spPr bwMode="auto">
              <a:xfrm>
                <a:off x="3938857" y="2713104"/>
                <a:ext cx="124693" cy="341550"/>
              </a:xfrm>
              <a:custGeom>
                <a:avLst/>
                <a:gdLst>
                  <a:gd name="T0" fmla="*/ 22 w 49"/>
                  <a:gd name="T1" fmla="*/ 22 h 133"/>
                  <a:gd name="T2" fmla="*/ 0 w 49"/>
                  <a:gd name="T3" fmla="*/ 0 h 133"/>
                  <a:gd name="T4" fmla="*/ 0 w 49"/>
                  <a:gd name="T5" fmla="*/ 127 h 133"/>
                  <a:gd name="T6" fmla="*/ 6 w 49"/>
                  <a:gd name="T7" fmla="*/ 133 h 133"/>
                  <a:gd name="T8" fmla="*/ 43 w 49"/>
                  <a:gd name="T9" fmla="*/ 133 h 133"/>
                  <a:gd name="T10" fmla="*/ 49 w 49"/>
                  <a:gd name="T11" fmla="*/ 127 h 133"/>
                  <a:gd name="T12" fmla="*/ 49 w 49"/>
                  <a:gd name="T13" fmla="*/ 26 h 133"/>
                  <a:gd name="T14" fmla="*/ 38 w 49"/>
                  <a:gd name="T15" fmla="*/ 29 h 133"/>
                  <a:gd name="T16" fmla="*/ 22 w 49"/>
                  <a:gd name="T17" fmla="*/ 2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33">
                    <a:moveTo>
                      <a:pt x="22" y="2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30"/>
                      <a:pt x="3" y="133"/>
                      <a:pt x="6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6" y="133"/>
                      <a:pt x="49" y="130"/>
                      <a:pt x="49" y="127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6" y="28"/>
                      <a:pt x="42" y="29"/>
                      <a:pt x="38" y="29"/>
                    </a:cubicBezTo>
                    <a:cubicBezTo>
                      <a:pt x="32" y="29"/>
                      <a:pt x="27" y="26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6" name="Freeform 231"/>
              <p:cNvSpPr>
                <a:spLocks/>
              </p:cNvSpPr>
              <p:nvPr/>
            </p:nvSpPr>
            <p:spPr bwMode="auto">
              <a:xfrm>
                <a:off x="4100415" y="2624193"/>
                <a:ext cx="122524" cy="430461"/>
              </a:xfrm>
              <a:custGeom>
                <a:avLst/>
                <a:gdLst>
                  <a:gd name="T0" fmla="*/ 5 w 48"/>
                  <a:gd name="T1" fmla="*/ 168 h 168"/>
                  <a:gd name="T2" fmla="*/ 43 w 48"/>
                  <a:gd name="T3" fmla="*/ 168 h 168"/>
                  <a:gd name="T4" fmla="*/ 48 w 48"/>
                  <a:gd name="T5" fmla="*/ 162 h 168"/>
                  <a:gd name="T6" fmla="*/ 48 w 48"/>
                  <a:gd name="T7" fmla="*/ 0 h 168"/>
                  <a:gd name="T8" fmla="*/ 0 w 48"/>
                  <a:gd name="T9" fmla="*/ 48 h 168"/>
                  <a:gd name="T10" fmla="*/ 0 w 48"/>
                  <a:gd name="T11" fmla="*/ 162 h 168"/>
                  <a:gd name="T12" fmla="*/ 5 w 4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68">
                    <a:moveTo>
                      <a:pt x="5" y="168"/>
                    </a:moveTo>
                    <a:cubicBezTo>
                      <a:pt x="43" y="168"/>
                      <a:pt x="43" y="168"/>
                      <a:pt x="43" y="168"/>
                    </a:cubicBezTo>
                    <a:cubicBezTo>
                      <a:pt x="46" y="168"/>
                      <a:pt x="48" y="165"/>
                      <a:pt x="48" y="16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5"/>
                      <a:pt x="2" y="168"/>
                      <a:pt x="5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7" name="Freeform 232"/>
              <p:cNvSpPr>
                <a:spLocks/>
              </p:cNvSpPr>
              <p:nvPr/>
            </p:nvSpPr>
            <p:spPr bwMode="auto">
              <a:xfrm>
                <a:off x="4258721" y="2513596"/>
                <a:ext cx="125777" cy="541058"/>
              </a:xfrm>
              <a:custGeom>
                <a:avLst/>
                <a:gdLst>
                  <a:gd name="T0" fmla="*/ 29 w 49"/>
                  <a:gd name="T1" fmla="*/ 0 h 211"/>
                  <a:gd name="T2" fmla="*/ 0 w 49"/>
                  <a:gd name="T3" fmla="*/ 29 h 211"/>
                  <a:gd name="T4" fmla="*/ 0 w 49"/>
                  <a:gd name="T5" fmla="*/ 205 h 211"/>
                  <a:gd name="T6" fmla="*/ 6 w 49"/>
                  <a:gd name="T7" fmla="*/ 211 h 211"/>
                  <a:gd name="T8" fmla="*/ 43 w 49"/>
                  <a:gd name="T9" fmla="*/ 211 h 211"/>
                  <a:gd name="T10" fmla="*/ 49 w 49"/>
                  <a:gd name="T11" fmla="*/ 205 h 211"/>
                  <a:gd name="T12" fmla="*/ 49 w 49"/>
                  <a:gd name="T13" fmla="*/ 22 h 211"/>
                  <a:gd name="T14" fmla="*/ 29 w 49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11">
                    <a:moveTo>
                      <a:pt x="2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8"/>
                      <a:pt x="3" y="211"/>
                      <a:pt x="6" y="211"/>
                    </a:cubicBezTo>
                    <a:cubicBezTo>
                      <a:pt x="43" y="211"/>
                      <a:pt x="43" y="211"/>
                      <a:pt x="43" y="211"/>
                    </a:cubicBezTo>
                    <a:cubicBezTo>
                      <a:pt x="46" y="211"/>
                      <a:pt x="49" y="208"/>
                      <a:pt x="49" y="205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38" y="21"/>
                      <a:pt x="29" y="12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8" name="Freeform 233"/>
              <p:cNvSpPr>
                <a:spLocks/>
              </p:cNvSpPr>
              <p:nvPr/>
            </p:nvSpPr>
            <p:spPr bwMode="auto">
              <a:xfrm>
                <a:off x="3546346" y="2339026"/>
                <a:ext cx="871764" cy="610452"/>
              </a:xfrm>
              <a:custGeom>
                <a:avLst/>
                <a:gdLst>
                  <a:gd name="T0" fmla="*/ 20 w 340"/>
                  <a:gd name="T1" fmla="*/ 234 h 238"/>
                  <a:gd name="T2" fmla="*/ 140 w 340"/>
                  <a:gd name="T3" fmla="*/ 113 h 238"/>
                  <a:gd name="T4" fmla="*/ 183 w 340"/>
                  <a:gd name="T5" fmla="*/ 156 h 238"/>
                  <a:gd name="T6" fmla="*/ 199 w 340"/>
                  <a:gd name="T7" fmla="*/ 156 h 238"/>
                  <a:gd name="T8" fmla="*/ 318 w 340"/>
                  <a:gd name="T9" fmla="*/ 37 h 238"/>
                  <a:gd name="T10" fmla="*/ 318 w 340"/>
                  <a:gd name="T11" fmla="*/ 64 h 238"/>
                  <a:gd name="T12" fmla="*/ 329 w 340"/>
                  <a:gd name="T13" fmla="*/ 75 h 238"/>
                  <a:gd name="T14" fmla="*/ 340 w 340"/>
                  <a:gd name="T15" fmla="*/ 64 h 238"/>
                  <a:gd name="T16" fmla="*/ 340 w 340"/>
                  <a:gd name="T17" fmla="*/ 11 h 238"/>
                  <a:gd name="T18" fmla="*/ 337 w 340"/>
                  <a:gd name="T19" fmla="*/ 3 h 238"/>
                  <a:gd name="T20" fmla="*/ 329 w 340"/>
                  <a:gd name="T21" fmla="*/ 0 h 238"/>
                  <a:gd name="T22" fmla="*/ 276 w 340"/>
                  <a:gd name="T23" fmla="*/ 0 h 238"/>
                  <a:gd name="T24" fmla="*/ 265 w 340"/>
                  <a:gd name="T25" fmla="*/ 11 h 238"/>
                  <a:gd name="T26" fmla="*/ 276 w 340"/>
                  <a:gd name="T27" fmla="*/ 22 h 238"/>
                  <a:gd name="T28" fmla="*/ 302 w 340"/>
                  <a:gd name="T29" fmla="*/ 22 h 238"/>
                  <a:gd name="T30" fmla="*/ 191 w 340"/>
                  <a:gd name="T31" fmla="*/ 133 h 238"/>
                  <a:gd name="T32" fmla="*/ 148 w 340"/>
                  <a:gd name="T33" fmla="*/ 90 h 238"/>
                  <a:gd name="T34" fmla="*/ 133 w 340"/>
                  <a:gd name="T35" fmla="*/ 90 h 238"/>
                  <a:gd name="T36" fmla="*/ 4 w 340"/>
                  <a:gd name="T37" fmla="*/ 219 h 238"/>
                  <a:gd name="T38" fmla="*/ 4 w 340"/>
                  <a:gd name="T39" fmla="*/ 234 h 238"/>
                  <a:gd name="T40" fmla="*/ 20 w 340"/>
                  <a:gd name="T41" fmla="*/ 2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238">
                    <a:moveTo>
                      <a:pt x="20" y="234"/>
                    </a:moveTo>
                    <a:cubicBezTo>
                      <a:pt x="140" y="113"/>
                      <a:pt x="140" y="113"/>
                      <a:pt x="140" y="113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8" y="160"/>
                      <a:pt x="195" y="160"/>
                      <a:pt x="199" y="156"/>
                    </a:cubicBezTo>
                    <a:cubicBezTo>
                      <a:pt x="318" y="37"/>
                      <a:pt x="318" y="37"/>
                      <a:pt x="318" y="37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8" y="70"/>
                      <a:pt x="323" y="75"/>
                      <a:pt x="329" y="75"/>
                    </a:cubicBezTo>
                    <a:cubicBezTo>
                      <a:pt x="335" y="75"/>
                      <a:pt x="340" y="70"/>
                      <a:pt x="340" y="64"/>
                    </a:cubicBezTo>
                    <a:cubicBezTo>
                      <a:pt x="340" y="11"/>
                      <a:pt x="340" y="11"/>
                      <a:pt x="340" y="11"/>
                    </a:cubicBezTo>
                    <a:cubicBezTo>
                      <a:pt x="340" y="8"/>
                      <a:pt x="339" y="5"/>
                      <a:pt x="337" y="3"/>
                    </a:cubicBezTo>
                    <a:cubicBezTo>
                      <a:pt x="335" y="1"/>
                      <a:pt x="332" y="0"/>
                      <a:pt x="32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0" y="0"/>
                      <a:pt x="265" y="4"/>
                      <a:pt x="265" y="11"/>
                    </a:cubicBezTo>
                    <a:cubicBezTo>
                      <a:pt x="265" y="17"/>
                      <a:pt x="270" y="22"/>
                      <a:pt x="276" y="22"/>
                    </a:cubicBezTo>
                    <a:cubicBezTo>
                      <a:pt x="302" y="22"/>
                      <a:pt x="302" y="22"/>
                      <a:pt x="302" y="22"/>
                    </a:cubicBezTo>
                    <a:cubicBezTo>
                      <a:pt x="191" y="133"/>
                      <a:pt x="191" y="133"/>
                      <a:pt x="191" y="133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4" y="86"/>
                      <a:pt x="137" y="86"/>
                      <a:pt x="133" y="90"/>
                    </a:cubicBezTo>
                    <a:cubicBezTo>
                      <a:pt x="4" y="219"/>
                      <a:pt x="4" y="219"/>
                      <a:pt x="4" y="219"/>
                    </a:cubicBezTo>
                    <a:cubicBezTo>
                      <a:pt x="0" y="223"/>
                      <a:pt x="0" y="230"/>
                      <a:pt x="4" y="234"/>
                    </a:cubicBezTo>
                    <a:cubicBezTo>
                      <a:pt x="8" y="238"/>
                      <a:pt x="15" y="238"/>
                      <a:pt x="2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83" name="组合 82"/>
          <p:cNvGrpSpPr/>
          <p:nvPr/>
        </p:nvGrpSpPr>
        <p:grpSpPr>
          <a:xfrm>
            <a:off x="1366956" y="1489360"/>
            <a:ext cx="1586056" cy="1586450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 sz="4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68620" y="3067308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sz="6600" dirty="0">
                  <a:solidFill>
                    <a:prstClr val="white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69594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4"/>
          <p:cNvSpPr txBox="1">
            <a:spLocks/>
          </p:cNvSpPr>
          <p:nvPr/>
        </p:nvSpPr>
        <p:spPr>
          <a:xfrm>
            <a:off x="611561" y="346774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buNone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38573" y="843558"/>
            <a:ext cx="764985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582222" y="1271637"/>
            <a:ext cx="111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异常体系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0042" y="2417966"/>
            <a:ext cx="343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异常类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5004048" y="968238"/>
            <a:ext cx="1128713" cy="307975"/>
          </a:xfrm>
          <a:prstGeom prst="round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 err="1">
                <a:solidFill>
                  <a:schemeClr val="bg1"/>
                </a:solidFill>
              </a:rPr>
              <a:t>Throwable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261098" y="1655626"/>
            <a:ext cx="1130300" cy="307975"/>
          </a:xfrm>
          <a:prstGeom prst="round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>
                <a:solidFill>
                  <a:schemeClr val="bg1"/>
                </a:solidFill>
              </a:rPr>
              <a:t>Error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5796211" y="1655626"/>
            <a:ext cx="1128712" cy="307975"/>
          </a:xfrm>
          <a:prstGeom prst="round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4599236" y="2331901"/>
            <a:ext cx="1761331" cy="307975"/>
          </a:xfrm>
          <a:prstGeom prst="round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 err="1">
                <a:solidFill>
                  <a:schemeClr val="bg1"/>
                </a:solidFill>
              </a:rPr>
              <a:t>RuntimeException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549281" y="2328006"/>
            <a:ext cx="1935659" cy="296714"/>
          </a:xfrm>
          <a:prstGeom prst="round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bg1"/>
                </a:solidFill>
              </a:rPr>
              <a:t>非</a:t>
            </a:r>
            <a:r>
              <a:rPr lang="en-US" altLang="zh-CN" sz="1400" b="1" dirty="0" err="1">
                <a:solidFill>
                  <a:schemeClr val="bg1"/>
                </a:solidFill>
              </a:rPr>
              <a:t>RuntimeException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cxnSp>
        <p:nvCxnSpPr>
          <p:cNvPr id="19" name="肘形连接符 18"/>
          <p:cNvCxnSpPr>
            <a:stCxn id="13" idx="2"/>
            <a:endCxn id="15" idx="0"/>
          </p:cNvCxnSpPr>
          <p:nvPr/>
        </p:nvCxnSpPr>
        <p:spPr>
          <a:xfrm rot="16200000" flipH="1">
            <a:off x="5775573" y="1069838"/>
            <a:ext cx="379413" cy="792163"/>
          </a:xfrm>
          <a:prstGeom prst="bentConnector3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3" idx="2"/>
            <a:endCxn id="14" idx="0"/>
          </p:cNvCxnSpPr>
          <p:nvPr/>
        </p:nvCxnSpPr>
        <p:spPr>
          <a:xfrm rot="5400000">
            <a:off x="5008016" y="1094445"/>
            <a:ext cx="379413" cy="742950"/>
          </a:xfrm>
          <a:prstGeom prst="bentConnector3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5" idx="2"/>
            <a:endCxn id="18" idx="0"/>
          </p:cNvCxnSpPr>
          <p:nvPr/>
        </p:nvCxnSpPr>
        <p:spPr>
          <a:xfrm rot="16200000" flipH="1">
            <a:off x="6756637" y="1567531"/>
            <a:ext cx="364405" cy="115654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5" idx="2"/>
            <a:endCxn id="16" idx="0"/>
          </p:cNvCxnSpPr>
          <p:nvPr/>
        </p:nvCxnSpPr>
        <p:spPr>
          <a:xfrm rot="5400000">
            <a:off x="5736085" y="1707419"/>
            <a:ext cx="368300" cy="880665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左大括号 26"/>
          <p:cNvSpPr/>
          <p:nvPr/>
        </p:nvSpPr>
        <p:spPr>
          <a:xfrm>
            <a:off x="1043608" y="1465919"/>
            <a:ext cx="360040" cy="3194063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0202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2" grpId="0"/>
      <p:bldP spid="5" grpId="0"/>
      <p:bldP spid="13" grpId="0" animBg="1"/>
      <p:bldP spid="14" grpId="0" animBg="1"/>
      <p:bldP spid="15" grpId="0" animBg="1"/>
      <p:bldP spid="16" grpId="0" animBg="1"/>
      <p:bldP spid="18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4"/>
          <p:cNvSpPr txBox="1">
            <a:spLocks/>
          </p:cNvSpPr>
          <p:nvPr/>
        </p:nvSpPr>
        <p:spPr>
          <a:xfrm>
            <a:off x="611561" y="346774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buNone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38573" y="843558"/>
            <a:ext cx="764985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582222" y="1271637"/>
            <a:ext cx="111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异常体系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78612" y="2199111"/>
            <a:ext cx="22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常见异常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53312" y="4443958"/>
            <a:ext cx="185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自定义异常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256633" y="4083918"/>
            <a:ext cx="4414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zh-CN" sz="1000" dirty="0">
                <a:solidFill>
                  <a:prstClr val="black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zh-CN" sz="1000" dirty="0">
                <a:solidFill>
                  <a:prstClr val="black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zh-CN" altLang="en-US" sz="1000" dirty="0">
                <a:solidFill>
                  <a:prstClr val="black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异常类名 </a:t>
            </a:r>
            <a:r>
              <a:rPr lang="en-US" altLang="zh-CN" sz="1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altLang="zh-CN" sz="1000" dirty="0">
                <a:solidFill>
                  <a:prstClr val="black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Exception {</a:t>
            </a: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prstClr val="black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  <a:r>
              <a:rPr lang="zh-CN" altLang="en-US" sz="1000" dirty="0">
                <a:solidFill>
                  <a:prstClr val="black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无参构造</a:t>
            </a: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dirty="0">
                <a:solidFill>
                  <a:prstClr val="black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带参构造</a:t>
            </a: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prstClr val="black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40042" y="2417966"/>
            <a:ext cx="343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异常类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555236" y="3016561"/>
            <a:ext cx="185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异常处理机制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355976" y="1726080"/>
            <a:ext cx="4345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java.lang.RuntimeException</a:t>
            </a:r>
            <a:r>
              <a:rPr lang="en-US" altLang="zh-C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java.io.IOExeption</a:t>
            </a:r>
            <a:r>
              <a:rPr lang="en-US" altLang="zh-C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java.lang.ClassNotFoundException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…</a:t>
            </a:r>
          </a:p>
        </p:txBody>
      </p:sp>
      <p:sp>
        <p:nvSpPr>
          <p:cNvPr id="8" name="矩形 7"/>
          <p:cNvSpPr/>
          <p:nvPr/>
        </p:nvSpPr>
        <p:spPr>
          <a:xfrm>
            <a:off x="4355976" y="2787774"/>
            <a:ext cx="24000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try-catch-finally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throws + </a:t>
            </a:r>
            <a:r>
              <a:rPr lang="zh-CN" altLang="en-US" dirty="0"/>
              <a:t>异常类型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553312" y="3778788"/>
            <a:ext cx="185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手动抛出异常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355976" y="361111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Throw new Exception(); </a:t>
            </a:r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>
            <a:off x="1043608" y="1465919"/>
            <a:ext cx="360040" cy="3194063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>
            <a:off x="3923928" y="1851670"/>
            <a:ext cx="72008" cy="864096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大括号 6"/>
          <p:cNvSpPr/>
          <p:nvPr/>
        </p:nvSpPr>
        <p:spPr>
          <a:xfrm>
            <a:off x="3858830" y="2926409"/>
            <a:ext cx="101102" cy="414887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08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17" grpId="0"/>
      <p:bldP spid="12" grpId="0"/>
      <p:bldP spid="25" grpId="0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91818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0" name="文本框 17"/>
          <p:cNvSpPr txBox="1"/>
          <p:nvPr/>
        </p:nvSpPr>
        <p:spPr>
          <a:xfrm>
            <a:off x="3337585" y="2014976"/>
            <a:ext cx="238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en-US" altLang="zh-CN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3491880" y="1149122"/>
            <a:ext cx="414516" cy="414516"/>
            <a:chOff x="3543574" y="4265651"/>
            <a:chExt cx="414516" cy="414516"/>
          </a:xfrm>
        </p:grpSpPr>
        <p:sp>
          <p:nvSpPr>
            <p:cNvPr id="44" name="椭圆 43"/>
            <p:cNvSpPr/>
            <p:nvPr/>
          </p:nvSpPr>
          <p:spPr>
            <a:xfrm>
              <a:off x="3543574" y="4265651"/>
              <a:ext cx="414516" cy="414516"/>
            </a:xfrm>
            <a:prstGeom prst="ellipse">
              <a:avLst/>
            </a:prstGeom>
            <a:solidFill>
              <a:schemeClr val="accent1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3629640" y="4325788"/>
              <a:ext cx="259976" cy="261734"/>
              <a:chOff x="5042691" y="2273922"/>
              <a:chExt cx="702937" cy="707690"/>
            </a:xfrm>
            <a:solidFill>
              <a:schemeClr val="bg1"/>
            </a:solidFill>
          </p:grpSpPr>
          <p:sp>
            <p:nvSpPr>
              <p:cNvPr id="74" name="Freeform 12"/>
              <p:cNvSpPr>
                <a:spLocks/>
              </p:cNvSpPr>
              <p:nvPr/>
            </p:nvSpPr>
            <p:spPr bwMode="auto">
              <a:xfrm>
                <a:off x="5284806" y="2789968"/>
                <a:ext cx="460822" cy="191644"/>
              </a:xfrm>
              <a:custGeom>
                <a:avLst/>
                <a:gdLst>
                  <a:gd name="T0" fmla="*/ 25 w 533"/>
                  <a:gd name="T1" fmla="*/ 165 h 222"/>
                  <a:gd name="T2" fmla="*/ 158 w 533"/>
                  <a:gd name="T3" fmla="*/ 165 h 222"/>
                  <a:gd name="T4" fmla="*/ 158 w 533"/>
                  <a:gd name="T5" fmla="*/ 108 h 222"/>
                  <a:gd name="T6" fmla="*/ 184 w 533"/>
                  <a:gd name="T7" fmla="*/ 83 h 222"/>
                  <a:gd name="T8" fmla="*/ 317 w 533"/>
                  <a:gd name="T9" fmla="*/ 83 h 222"/>
                  <a:gd name="T10" fmla="*/ 317 w 533"/>
                  <a:gd name="T11" fmla="*/ 25 h 222"/>
                  <a:gd name="T12" fmla="*/ 343 w 533"/>
                  <a:gd name="T13" fmla="*/ 0 h 222"/>
                  <a:gd name="T14" fmla="*/ 533 w 533"/>
                  <a:gd name="T15" fmla="*/ 0 h 222"/>
                  <a:gd name="T16" fmla="*/ 533 w 533"/>
                  <a:gd name="T17" fmla="*/ 32 h 222"/>
                  <a:gd name="T18" fmla="*/ 508 w 533"/>
                  <a:gd name="T19" fmla="*/ 57 h 222"/>
                  <a:gd name="T20" fmla="*/ 375 w 533"/>
                  <a:gd name="T21" fmla="*/ 57 h 222"/>
                  <a:gd name="T22" fmla="*/ 375 w 533"/>
                  <a:gd name="T23" fmla="*/ 114 h 222"/>
                  <a:gd name="T24" fmla="*/ 349 w 533"/>
                  <a:gd name="T25" fmla="*/ 140 h 222"/>
                  <a:gd name="T26" fmla="*/ 216 w 533"/>
                  <a:gd name="T27" fmla="*/ 140 h 222"/>
                  <a:gd name="T28" fmla="*/ 216 w 533"/>
                  <a:gd name="T29" fmla="*/ 197 h 222"/>
                  <a:gd name="T30" fmla="*/ 190 w 533"/>
                  <a:gd name="T31" fmla="*/ 222 h 222"/>
                  <a:gd name="T32" fmla="*/ 0 w 533"/>
                  <a:gd name="T33" fmla="*/ 222 h 222"/>
                  <a:gd name="T34" fmla="*/ 0 w 533"/>
                  <a:gd name="T35" fmla="*/ 191 h 222"/>
                  <a:gd name="T36" fmla="*/ 25 w 533"/>
                  <a:gd name="T37" fmla="*/ 16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3" h="222">
                    <a:moveTo>
                      <a:pt x="25" y="165"/>
                    </a:moveTo>
                    <a:cubicBezTo>
                      <a:pt x="158" y="165"/>
                      <a:pt x="158" y="165"/>
                      <a:pt x="158" y="165"/>
                    </a:cubicBezTo>
                    <a:cubicBezTo>
                      <a:pt x="158" y="108"/>
                      <a:pt x="158" y="108"/>
                      <a:pt x="158" y="108"/>
                    </a:cubicBezTo>
                    <a:cubicBezTo>
                      <a:pt x="158" y="94"/>
                      <a:pt x="170" y="83"/>
                      <a:pt x="184" y="83"/>
                    </a:cubicBezTo>
                    <a:cubicBezTo>
                      <a:pt x="317" y="83"/>
                      <a:pt x="317" y="83"/>
                      <a:pt x="317" y="83"/>
                    </a:cubicBezTo>
                    <a:cubicBezTo>
                      <a:pt x="317" y="25"/>
                      <a:pt x="317" y="25"/>
                      <a:pt x="317" y="25"/>
                    </a:cubicBezTo>
                    <a:cubicBezTo>
                      <a:pt x="317" y="11"/>
                      <a:pt x="329" y="0"/>
                      <a:pt x="343" y="0"/>
                    </a:cubicBezTo>
                    <a:cubicBezTo>
                      <a:pt x="533" y="0"/>
                      <a:pt x="533" y="0"/>
                      <a:pt x="533" y="0"/>
                    </a:cubicBezTo>
                    <a:cubicBezTo>
                      <a:pt x="533" y="32"/>
                      <a:pt x="533" y="32"/>
                      <a:pt x="533" y="32"/>
                    </a:cubicBezTo>
                    <a:cubicBezTo>
                      <a:pt x="533" y="46"/>
                      <a:pt x="522" y="57"/>
                      <a:pt x="508" y="57"/>
                    </a:cubicBezTo>
                    <a:cubicBezTo>
                      <a:pt x="375" y="57"/>
                      <a:pt x="375" y="57"/>
                      <a:pt x="375" y="57"/>
                    </a:cubicBezTo>
                    <a:cubicBezTo>
                      <a:pt x="375" y="114"/>
                      <a:pt x="375" y="114"/>
                      <a:pt x="375" y="114"/>
                    </a:cubicBezTo>
                    <a:cubicBezTo>
                      <a:pt x="375" y="128"/>
                      <a:pt x="363" y="140"/>
                      <a:pt x="349" y="140"/>
                    </a:cubicBezTo>
                    <a:cubicBezTo>
                      <a:pt x="216" y="140"/>
                      <a:pt x="216" y="140"/>
                      <a:pt x="216" y="140"/>
                    </a:cubicBezTo>
                    <a:cubicBezTo>
                      <a:pt x="216" y="197"/>
                      <a:pt x="216" y="197"/>
                      <a:pt x="216" y="197"/>
                    </a:cubicBezTo>
                    <a:cubicBezTo>
                      <a:pt x="216" y="211"/>
                      <a:pt x="204" y="222"/>
                      <a:pt x="190" y="222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77"/>
                      <a:pt x="11" y="165"/>
                      <a:pt x="25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5" name="Freeform 13"/>
              <p:cNvSpPr>
                <a:spLocks noEditPoints="1"/>
              </p:cNvSpPr>
              <p:nvPr/>
            </p:nvSpPr>
            <p:spPr bwMode="auto">
              <a:xfrm>
                <a:off x="5042691" y="2273922"/>
                <a:ext cx="529215" cy="655759"/>
              </a:xfrm>
              <a:custGeom>
                <a:avLst/>
                <a:gdLst>
                  <a:gd name="T0" fmla="*/ 28 w 612"/>
                  <a:gd name="T1" fmla="*/ 504 h 759"/>
                  <a:gd name="T2" fmla="*/ 148 w 612"/>
                  <a:gd name="T3" fmla="*/ 514 h 759"/>
                  <a:gd name="T4" fmla="*/ 179 w 612"/>
                  <a:gd name="T5" fmla="*/ 488 h 759"/>
                  <a:gd name="T6" fmla="*/ 184 w 612"/>
                  <a:gd name="T7" fmla="*/ 423 h 759"/>
                  <a:gd name="T8" fmla="*/ 158 w 612"/>
                  <a:gd name="T9" fmla="*/ 392 h 759"/>
                  <a:gd name="T10" fmla="*/ 38 w 612"/>
                  <a:gd name="T11" fmla="*/ 381 h 759"/>
                  <a:gd name="T12" fmla="*/ 7 w 612"/>
                  <a:gd name="T13" fmla="*/ 407 h 759"/>
                  <a:gd name="T14" fmla="*/ 2 w 612"/>
                  <a:gd name="T15" fmla="*/ 473 h 759"/>
                  <a:gd name="T16" fmla="*/ 28 w 612"/>
                  <a:gd name="T17" fmla="*/ 504 h 759"/>
                  <a:gd name="T18" fmla="*/ 157 w 612"/>
                  <a:gd name="T19" fmla="*/ 669 h 759"/>
                  <a:gd name="T20" fmla="*/ 254 w 612"/>
                  <a:gd name="T21" fmla="*/ 487 h 759"/>
                  <a:gd name="T22" fmla="*/ 334 w 612"/>
                  <a:gd name="T23" fmla="*/ 512 h 759"/>
                  <a:gd name="T24" fmla="*/ 342 w 612"/>
                  <a:gd name="T25" fmla="*/ 515 h 759"/>
                  <a:gd name="T26" fmla="*/ 216 w 612"/>
                  <a:gd name="T27" fmla="*/ 722 h 759"/>
                  <a:gd name="T28" fmla="*/ 157 w 612"/>
                  <a:gd name="T29" fmla="*/ 669 h 759"/>
                  <a:gd name="T30" fmla="*/ 379 w 612"/>
                  <a:gd name="T31" fmla="*/ 7 h 759"/>
                  <a:gd name="T32" fmla="*/ 426 w 612"/>
                  <a:gd name="T33" fmla="*/ 84 h 759"/>
                  <a:gd name="T34" fmla="*/ 349 w 612"/>
                  <a:gd name="T35" fmla="*/ 150 h 759"/>
                  <a:gd name="T36" fmla="*/ 304 w 612"/>
                  <a:gd name="T37" fmla="*/ 59 h 759"/>
                  <a:gd name="T38" fmla="*/ 379 w 612"/>
                  <a:gd name="T39" fmla="*/ 7 h 759"/>
                  <a:gd name="T40" fmla="*/ 371 w 612"/>
                  <a:gd name="T41" fmla="*/ 183 h 759"/>
                  <a:gd name="T42" fmla="*/ 403 w 612"/>
                  <a:gd name="T43" fmla="*/ 199 h 759"/>
                  <a:gd name="T44" fmla="*/ 574 w 612"/>
                  <a:gd name="T45" fmla="*/ 278 h 759"/>
                  <a:gd name="T46" fmla="*/ 579 w 612"/>
                  <a:gd name="T47" fmla="*/ 341 h 759"/>
                  <a:gd name="T48" fmla="*/ 398 w 612"/>
                  <a:gd name="T49" fmla="*/ 296 h 759"/>
                  <a:gd name="T50" fmla="*/ 381 w 612"/>
                  <a:gd name="T51" fmla="*/ 385 h 759"/>
                  <a:gd name="T52" fmla="*/ 390 w 612"/>
                  <a:gd name="T53" fmla="*/ 402 h 759"/>
                  <a:gd name="T54" fmla="*/ 561 w 612"/>
                  <a:gd name="T55" fmla="*/ 593 h 759"/>
                  <a:gd name="T56" fmla="*/ 489 w 612"/>
                  <a:gd name="T57" fmla="*/ 626 h 759"/>
                  <a:gd name="T58" fmla="*/ 233 w 612"/>
                  <a:gd name="T59" fmla="*/ 447 h 759"/>
                  <a:gd name="T60" fmla="*/ 203 w 612"/>
                  <a:gd name="T61" fmla="*/ 392 h 759"/>
                  <a:gd name="T62" fmla="*/ 231 w 612"/>
                  <a:gd name="T63" fmla="*/ 239 h 759"/>
                  <a:gd name="T64" fmla="*/ 157 w 612"/>
                  <a:gd name="T65" fmla="*/ 344 h 759"/>
                  <a:gd name="T66" fmla="*/ 95 w 612"/>
                  <a:gd name="T67" fmla="*/ 332 h 759"/>
                  <a:gd name="T68" fmla="*/ 247 w 612"/>
                  <a:gd name="T69" fmla="*/ 155 h 759"/>
                  <a:gd name="T70" fmla="*/ 313 w 612"/>
                  <a:gd name="T71" fmla="*/ 163 h 759"/>
                  <a:gd name="T72" fmla="*/ 349 w 612"/>
                  <a:gd name="T73" fmla="*/ 227 h 759"/>
                  <a:gd name="T74" fmla="*/ 371 w 612"/>
                  <a:gd name="T75" fmla="*/ 183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2" h="759">
                    <a:moveTo>
                      <a:pt x="28" y="504"/>
                    </a:moveTo>
                    <a:cubicBezTo>
                      <a:pt x="148" y="514"/>
                      <a:pt x="148" y="514"/>
                      <a:pt x="148" y="514"/>
                    </a:cubicBezTo>
                    <a:cubicBezTo>
                      <a:pt x="164" y="516"/>
                      <a:pt x="177" y="504"/>
                      <a:pt x="179" y="488"/>
                    </a:cubicBezTo>
                    <a:cubicBezTo>
                      <a:pt x="184" y="423"/>
                      <a:pt x="184" y="423"/>
                      <a:pt x="184" y="423"/>
                    </a:cubicBezTo>
                    <a:cubicBezTo>
                      <a:pt x="186" y="407"/>
                      <a:pt x="174" y="393"/>
                      <a:pt x="158" y="392"/>
                    </a:cubicBezTo>
                    <a:cubicBezTo>
                      <a:pt x="38" y="381"/>
                      <a:pt x="38" y="381"/>
                      <a:pt x="38" y="381"/>
                    </a:cubicBezTo>
                    <a:cubicBezTo>
                      <a:pt x="23" y="380"/>
                      <a:pt x="9" y="392"/>
                      <a:pt x="7" y="407"/>
                    </a:cubicBezTo>
                    <a:cubicBezTo>
                      <a:pt x="2" y="473"/>
                      <a:pt x="2" y="473"/>
                      <a:pt x="2" y="473"/>
                    </a:cubicBezTo>
                    <a:cubicBezTo>
                      <a:pt x="0" y="489"/>
                      <a:pt x="12" y="503"/>
                      <a:pt x="28" y="504"/>
                    </a:cubicBezTo>
                    <a:close/>
                    <a:moveTo>
                      <a:pt x="157" y="669"/>
                    </a:moveTo>
                    <a:cubicBezTo>
                      <a:pt x="220" y="595"/>
                      <a:pt x="230" y="592"/>
                      <a:pt x="254" y="487"/>
                    </a:cubicBezTo>
                    <a:cubicBezTo>
                      <a:pt x="280" y="496"/>
                      <a:pt x="307" y="504"/>
                      <a:pt x="334" y="512"/>
                    </a:cubicBezTo>
                    <a:cubicBezTo>
                      <a:pt x="337" y="513"/>
                      <a:pt x="339" y="514"/>
                      <a:pt x="342" y="515"/>
                    </a:cubicBezTo>
                    <a:cubicBezTo>
                      <a:pt x="303" y="633"/>
                      <a:pt x="296" y="637"/>
                      <a:pt x="216" y="722"/>
                    </a:cubicBezTo>
                    <a:cubicBezTo>
                      <a:pt x="180" y="759"/>
                      <a:pt x="122" y="709"/>
                      <a:pt x="157" y="669"/>
                    </a:cubicBezTo>
                    <a:close/>
                    <a:moveTo>
                      <a:pt x="379" y="7"/>
                    </a:moveTo>
                    <a:cubicBezTo>
                      <a:pt x="413" y="15"/>
                      <a:pt x="434" y="49"/>
                      <a:pt x="426" y="84"/>
                    </a:cubicBezTo>
                    <a:cubicBezTo>
                      <a:pt x="419" y="120"/>
                      <a:pt x="383" y="157"/>
                      <a:pt x="349" y="150"/>
                    </a:cubicBezTo>
                    <a:cubicBezTo>
                      <a:pt x="315" y="143"/>
                      <a:pt x="297" y="94"/>
                      <a:pt x="304" y="59"/>
                    </a:cubicBezTo>
                    <a:cubicBezTo>
                      <a:pt x="312" y="23"/>
                      <a:pt x="345" y="0"/>
                      <a:pt x="379" y="7"/>
                    </a:cubicBezTo>
                    <a:close/>
                    <a:moveTo>
                      <a:pt x="371" y="183"/>
                    </a:moveTo>
                    <a:cubicBezTo>
                      <a:pt x="378" y="185"/>
                      <a:pt x="393" y="190"/>
                      <a:pt x="403" y="199"/>
                    </a:cubicBezTo>
                    <a:cubicBezTo>
                      <a:pt x="494" y="286"/>
                      <a:pt x="474" y="282"/>
                      <a:pt x="574" y="278"/>
                    </a:cubicBezTo>
                    <a:cubicBezTo>
                      <a:pt x="612" y="277"/>
                      <a:pt x="611" y="338"/>
                      <a:pt x="579" y="341"/>
                    </a:cubicBezTo>
                    <a:cubicBezTo>
                      <a:pt x="477" y="350"/>
                      <a:pt x="470" y="358"/>
                      <a:pt x="398" y="296"/>
                    </a:cubicBezTo>
                    <a:cubicBezTo>
                      <a:pt x="381" y="385"/>
                      <a:pt x="381" y="385"/>
                      <a:pt x="381" y="385"/>
                    </a:cubicBezTo>
                    <a:cubicBezTo>
                      <a:pt x="380" y="392"/>
                      <a:pt x="383" y="399"/>
                      <a:pt x="390" y="402"/>
                    </a:cubicBezTo>
                    <a:cubicBezTo>
                      <a:pt x="494" y="448"/>
                      <a:pt x="515" y="448"/>
                      <a:pt x="561" y="593"/>
                    </a:cubicBezTo>
                    <a:cubicBezTo>
                      <a:pt x="578" y="638"/>
                      <a:pt x="510" y="668"/>
                      <a:pt x="489" y="626"/>
                    </a:cubicBezTo>
                    <a:cubicBezTo>
                      <a:pt x="417" y="484"/>
                      <a:pt x="405" y="506"/>
                      <a:pt x="233" y="447"/>
                    </a:cubicBezTo>
                    <a:cubicBezTo>
                      <a:pt x="211" y="435"/>
                      <a:pt x="203" y="416"/>
                      <a:pt x="203" y="392"/>
                    </a:cubicBezTo>
                    <a:cubicBezTo>
                      <a:pt x="231" y="239"/>
                      <a:pt x="231" y="239"/>
                      <a:pt x="231" y="239"/>
                    </a:cubicBezTo>
                    <a:cubicBezTo>
                      <a:pt x="164" y="260"/>
                      <a:pt x="171" y="259"/>
                      <a:pt x="157" y="344"/>
                    </a:cubicBezTo>
                    <a:cubicBezTo>
                      <a:pt x="151" y="376"/>
                      <a:pt x="91" y="372"/>
                      <a:pt x="95" y="332"/>
                    </a:cubicBezTo>
                    <a:cubicBezTo>
                      <a:pt x="107" y="207"/>
                      <a:pt x="126" y="199"/>
                      <a:pt x="247" y="155"/>
                    </a:cubicBezTo>
                    <a:cubicBezTo>
                      <a:pt x="264" y="149"/>
                      <a:pt x="304" y="160"/>
                      <a:pt x="313" y="163"/>
                    </a:cubicBezTo>
                    <a:cubicBezTo>
                      <a:pt x="349" y="227"/>
                      <a:pt x="349" y="227"/>
                      <a:pt x="349" y="227"/>
                    </a:cubicBezTo>
                    <a:cubicBezTo>
                      <a:pt x="371" y="183"/>
                      <a:pt x="371" y="183"/>
                      <a:pt x="371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4050431" y="1149122"/>
            <a:ext cx="414516" cy="414516"/>
            <a:chOff x="4102125" y="4265651"/>
            <a:chExt cx="414516" cy="414516"/>
          </a:xfrm>
        </p:grpSpPr>
        <p:sp>
          <p:nvSpPr>
            <p:cNvPr id="45" name="椭圆 44"/>
            <p:cNvSpPr/>
            <p:nvPr/>
          </p:nvSpPr>
          <p:spPr>
            <a:xfrm>
              <a:off x="4102125" y="4265651"/>
              <a:ext cx="414516" cy="414516"/>
            </a:xfrm>
            <a:prstGeom prst="ellipse">
              <a:avLst/>
            </a:prstGeom>
            <a:solidFill>
              <a:schemeClr val="accent2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4199233" y="4358783"/>
              <a:ext cx="238761" cy="198211"/>
              <a:chOff x="3132963" y="3140191"/>
              <a:chExt cx="645573" cy="535933"/>
            </a:xfrm>
            <a:solidFill>
              <a:schemeClr val="bg1"/>
            </a:solidFill>
          </p:grpSpPr>
          <p:sp>
            <p:nvSpPr>
              <p:cNvPr id="68" name="Freeform 226"/>
              <p:cNvSpPr>
                <a:spLocks/>
              </p:cNvSpPr>
              <p:nvPr/>
            </p:nvSpPr>
            <p:spPr bwMode="auto">
              <a:xfrm>
                <a:off x="3421629" y="3217854"/>
                <a:ext cx="356907" cy="392027"/>
              </a:xfrm>
              <a:custGeom>
                <a:avLst/>
                <a:gdLst>
                  <a:gd name="T0" fmla="*/ 0 w 529"/>
                  <a:gd name="T1" fmla="*/ 0 h 581"/>
                  <a:gd name="T2" fmla="*/ 2 w 529"/>
                  <a:gd name="T3" fmla="*/ 11 h 581"/>
                  <a:gd name="T4" fmla="*/ 25 w 529"/>
                  <a:gd name="T5" fmla="*/ 56 h 581"/>
                  <a:gd name="T6" fmla="*/ 473 w 529"/>
                  <a:gd name="T7" fmla="*/ 56 h 581"/>
                  <a:gd name="T8" fmla="*/ 473 w 529"/>
                  <a:gd name="T9" fmla="*/ 525 h 581"/>
                  <a:gd name="T10" fmla="*/ 127 w 529"/>
                  <a:gd name="T11" fmla="*/ 525 h 581"/>
                  <a:gd name="T12" fmla="*/ 127 w 529"/>
                  <a:gd name="T13" fmla="*/ 581 h 581"/>
                  <a:gd name="T14" fmla="*/ 529 w 529"/>
                  <a:gd name="T15" fmla="*/ 581 h 581"/>
                  <a:gd name="T16" fmla="*/ 529 w 529"/>
                  <a:gd name="T17" fmla="*/ 0 h 581"/>
                  <a:gd name="T18" fmla="*/ 0 w 529"/>
                  <a:gd name="T19" fmla="*/ 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9" h="581">
                    <a:moveTo>
                      <a:pt x="0" y="0"/>
                    </a:moveTo>
                    <a:cubicBezTo>
                      <a:pt x="1" y="4"/>
                      <a:pt x="2" y="7"/>
                      <a:pt x="2" y="11"/>
                    </a:cubicBezTo>
                    <a:cubicBezTo>
                      <a:pt x="14" y="22"/>
                      <a:pt x="22" y="38"/>
                      <a:pt x="25" y="56"/>
                    </a:cubicBezTo>
                    <a:cubicBezTo>
                      <a:pt x="473" y="56"/>
                      <a:pt x="473" y="56"/>
                      <a:pt x="473" y="56"/>
                    </a:cubicBezTo>
                    <a:cubicBezTo>
                      <a:pt x="473" y="525"/>
                      <a:pt x="473" y="525"/>
                      <a:pt x="473" y="525"/>
                    </a:cubicBezTo>
                    <a:cubicBezTo>
                      <a:pt x="127" y="525"/>
                      <a:pt x="127" y="525"/>
                      <a:pt x="127" y="525"/>
                    </a:cubicBezTo>
                    <a:cubicBezTo>
                      <a:pt x="127" y="581"/>
                      <a:pt x="127" y="581"/>
                      <a:pt x="127" y="581"/>
                    </a:cubicBezTo>
                    <a:cubicBezTo>
                      <a:pt x="529" y="581"/>
                      <a:pt x="529" y="581"/>
                      <a:pt x="529" y="581"/>
                    </a:cubicBezTo>
                    <a:cubicBezTo>
                      <a:pt x="529" y="0"/>
                      <a:pt x="529" y="0"/>
                      <a:pt x="5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9" name="Freeform 227"/>
              <p:cNvSpPr>
                <a:spLocks/>
              </p:cNvSpPr>
              <p:nvPr/>
            </p:nvSpPr>
            <p:spPr bwMode="auto">
              <a:xfrm>
                <a:off x="3198348" y="3140191"/>
                <a:ext cx="224709" cy="247551"/>
              </a:xfrm>
              <a:custGeom>
                <a:avLst/>
                <a:gdLst>
                  <a:gd name="T0" fmla="*/ 45 w 333"/>
                  <a:gd name="T1" fmla="*/ 243 h 367"/>
                  <a:gd name="T2" fmla="*/ 170 w 333"/>
                  <a:gd name="T3" fmla="*/ 367 h 367"/>
                  <a:gd name="T4" fmla="*/ 289 w 333"/>
                  <a:gd name="T5" fmla="*/ 243 h 367"/>
                  <a:gd name="T6" fmla="*/ 326 w 333"/>
                  <a:gd name="T7" fmla="*/ 203 h 367"/>
                  <a:gd name="T8" fmla="*/ 306 w 333"/>
                  <a:gd name="T9" fmla="*/ 142 h 367"/>
                  <a:gd name="T10" fmla="*/ 166 w 333"/>
                  <a:gd name="T11" fmla="*/ 0 h 367"/>
                  <a:gd name="T12" fmla="*/ 26 w 333"/>
                  <a:gd name="T13" fmla="*/ 142 h 367"/>
                  <a:gd name="T14" fmla="*/ 7 w 333"/>
                  <a:gd name="T15" fmla="*/ 203 h 367"/>
                  <a:gd name="T16" fmla="*/ 45 w 333"/>
                  <a:gd name="T17" fmla="*/ 24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67">
                    <a:moveTo>
                      <a:pt x="45" y="243"/>
                    </a:moveTo>
                    <a:cubicBezTo>
                      <a:pt x="71" y="308"/>
                      <a:pt x="118" y="367"/>
                      <a:pt x="170" y="367"/>
                    </a:cubicBezTo>
                    <a:cubicBezTo>
                      <a:pt x="222" y="367"/>
                      <a:pt x="266" y="308"/>
                      <a:pt x="289" y="243"/>
                    </a:cubicBezTo>
                    <a:cubicBezTo>
                      <a:pt x="305" y="242"/>
                      <a:pt x="320" y="226"/>
                      <a:pt x="326" y="203"/>
                    </a:cubicBezTo>
                    <a:cubicBezTo>
                      <a:pt x="333" y="176"/>
                      <a:pt x="324" y="149"/>
                      <a:pt x="306" y="142"/>
                    </a:cubicBezTo>
                    <a:cubicBezTo>
                      <a:pt x="302" y="63"/>
                      <a:pt x="241" y="0"/>
                      <a:pt x="166" y="0"/>
                    </a:cubicBezTo>
                    <a:cubicBezTo>
                      <a:pt x="92" y="0"/>
                      <a:pt x="31" y="63"/>
                      <a:pt x="26" y="142"/>
                    </a:cubicBezTo>
                    <a:cubicBezTo>
                      <a:pt x="9" y="149"/>
                      <a:pt x="0" y="176"/>
                      <a:pt x="7" y="203"/>
                    </a:cubicBezTo>
                    <a:cubicBezTo>
                      <a:pt x="13" y="227"/>
                      <a:pt x="29" y="243"/>
                      <a:pt x="45" y="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0" name="Freeform 228"/>
              <p:cNvSpPr>
                <a:spLocks/>
              </p:cNvSpPr>
              <p:nvPr/>
            </p:nvSpPr>
            <p:spPr bwMode="auto">
              <a:xfrm>
                <a:off x="3481875" y="3306367"/>
                <a:ext cx="233275" cy="180738"/>
              </a:xfrm>
              <a:custGeom>
                <a:avLst/>
                <a:gdLst>
                  <a:gd name="T0" fmla="*/ 41 w 346"/>
                  <a:gd name="T1" fmla="*/ 111 h 268"/>
                  <a:gd name="T2" fmla="*/ 0 w 346"/>
                  <a:gd name="T3" fmla="*/ 151 h 268"/>
                  <a:gd name="T4" fmla="*/ 90 w 346"/>
                  <a:gd name="T5" fmla="*/ 268 h 268"/>
                  <a:gd name="T6" fmla="*/ 254 w 346"/>
                  <a:gd name="T7" fmla="*/ 125 h 268"/>
                  <a:gd name="T8" fmla="*/ 284 w 346"/>
                  <a:gd name="T9" fmla="*/ 158 h 268"/>
                  <a:gd name="T10" fmla="*/ 346 w 346"/>
                  <a:gd name="T11" fmla="*/ 0 h 268"/>
                  <a:gd name="T12" fmla="*/ 184 w 346"/>
                  <a:gd name="T13" fmla="*/ 50 h 268"/>
                  <a:gd name="T14" fmla="*/ 218 w 346"/>
                  <a:gd name="T15" fmla="*/ 87 h 268"/>
                  <a:gd name="T16" fmla="*/ 99 w 346"/>
                  <a:gd name="T17" fmla="*/ 190 h 268"/>
                  <a:gd name="T18" fmla="*/ 41 w 346"/>
                  <a:gd name="T19" fmla="*/ 111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6" h="268">
                    <a:moveTo>
                      <a:pt x="41" y="111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2" y="165"/>
                      <a:pt x="90" y="268"/>
                      <a:pt x="90" y="268"/>
                    </a:cubicBezTo>
                    <a:cubicBezTo>
                      <a:pt x="254" y="125"/>
                      <a:pt x="254" y="125"/>
                      <a:pt x="254" y="125"/>
                    </a:cubicBezTo>
                    <a:cubicBezTo>
                      <a:pt x="284" y="158"/>
                      <a:pt x="284" y="158"/>
                      <a:pt x="284" y="158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218" y="87"/>
                      <a:pt x="218" y="87"/>
                      <a:pt x="218" y="87"/>
                    </a:cubicBezTo>
                    <a:cubicBezTo>
                      <a:pt x="99" y="190"/>
                      <a:pt x="99" y="190"/>
                      <a:pt x="99" y="190"/>
                    </a:cubicBezTo>
                    <a:lnTo>
                      <a:pt x="41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1" name="Freeform 229"/>
              <p:cNvSpPr>
                <a:spLocks/>
              </p:cNvSpPr>
              <p:nvPr/>
            </p:nvSpPr>
            <p:spPr bwMode="auto">
              <a:xfrm>
                <a:off x="3132963" y="3377178"/>
                <a:ext cx="355480" cy="298946"/>
              </a:xfrm>
              <a:custGeom>
                <a:avLst/>
                <a:gdLst>
                  <a:gd name="T0" fmla="*/ 407 w 527"/>
                  <a:gd name="T1" fmla="*/ 0 h 443"/>
                  <a:gd name="T2" fmla="*/ 294 w 527"/>
                  <a:gd name="T3" fmla="*/ 190 h 443"/>
                  <a:gd name="T4" fmla="*/ 280 w 527"/>
                  <a:gd name="T5" fmla="*/ 105 h 443"/>
                  <a:gd name="T6" fmla="*/ 295 w 527"/>
                  <a:gd name="T7" fmla="*/ 77 h 443"/>
                  <a:gd name="T8" fmla="*/ 263 w 527"/>
                  <a:gd name="T9" fmla="*/ 44 h 443"/>
                  <a:gd name="T10" fmla="*/ 230 w 527"/>
                  <a:gd name="T11" fmla="*/ 77 h 443"/>
                  <a:gd name="T12" fmla="*/ 246 w 527"/>
                  <a:gd name="T13" fmla="*/ 105 h 443"/>
                  <a:gd name="T14" fmla="*/ 232 w 527"/>
                  <a:gd name="T15" fmla="*/ 189 h 443"/>
                  <a:gd name="T16" fmla="*/ 120 w 527"/>
                  <a:gd name="T17" fmla="*/ 0 h 443"/>
                  <a:gd name="T18" fmla="*/ 2 w 527"/>
                  <a:gd name="T19" fmla="*/ 125 h 443"/>
                  <a:gd name="T20" fmla="*/ 0 w 527"/>
                  <a:gd name="T21" fmla="*/ 125 h 443"/>
                  <a:gd name="T22" fmla="*/ 0 w 527"/>
                  <a:gd name="T23" fmla="*/ 402 h 443"/>
                  <a:gd name="T24" fmla="*/ 1 w 527"/>
                  <a:gd name="T25" fmla="*/ 402 h 443"/>
                  <a:gd name="T26" fmla="*/ 263 w 527"/>
                  <a:gd name="T27" fmla="*/ 443 h 443"/>
                  <a:gd name="T28" fmla="*/ 526 w 527"/>
                  <a:gd name="T29" fmla="*/ 402 h 443"/>
                  <a:gd name="T30" fmla="*/ 527 w 527"/>
                  <a:gd name="T31" fmla="*/ 402 h 443"/>
                  <a:gd name="T32" fmla="*/ 527 w 527"/>
                  <a:gd name="T33" fmla="*/ 125 h 443"/>
                  <a:gd name="T34" fmla="*/ 525 w 527"/>
                  <a:gd name="T35" fmla="*/ 125 h 443"/>
                  <a:gd name="T36" fmla="*/ 407 w 527"/>
                  <a:gd name="T3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7" h="443">
                    <a:moveTo>
                      <a:pt x="407" y="0"/>
                    </a:moveTo>
                    <a:cubicBezTo>
                      <a:pt x="294" y="190"/>
                      <a:pt x="294" y="190"/>
                      <a:pt x="294" y="190"/>
                    </a:cubicBezTo>
                    <a:cubicBezTo>
                      <a:pt x="280" y="105"/>
                      <a:pt x="280" y="105"/>
                      <a:pt x="280" y="105"/>
                    </a:cubicBezTo>
                    <a:cubicBezTo>
                      <a:pt x="289" y="99"/>
                      <a:pt x="295" y="89"/>
                      <a:pt x="295" y="77"/>
                    </a:cubicBezTo>
                    <a:cubicBezTo>
                      <a:pt x="295" y="59"/>
                      <a:pt x="281" y="44"/>
                      <a:pt x="263" y="44"/>
                    </a:cubicBezTo>
                    <a:cubicBezTo>
                      <a:pt x="245" y="44"/>
                      <a:pt x="230" y="59"/>
                      <a:pt x="230" y="77"/>
                    </a:cubicBezTo>
                    <a:cubicBezTo>
                      <a:pt x="230" y="89"/>
                      <a:pt x="237" y="99"/>
                      <a:pt x="246" y="105"/>
                    </a:cubicBezTo>
                    <a:cubicBezTo>
                      <a:pt x="232" y="189"/>
                      <a:pt x="232" y="189"/>
                      <a:pt x="232" y="189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56" y="27"/>
                      <a:pt x="12" y="72"/>
                      <a:pt x="2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1" y="402"/>
                      <a:pt x="1" y="402"/>
                      <a:pt x="1" y="402"/>
                    </a:cubicBezTo>
                    <a:cubicBezTo>
                      <a:pt x="14" y="425"/>
                      <a:pt x="126" y="443"/>
                      <a:pt x="263" y="443"/>
                    </a:cubicBezTo>
                    <a:cubicBezTo>
                      <a:pt x="401" y="443"/>
                      <a:pt x="513" y="425"/>
                      <a:pt x="526" y="402"/>
                    </a:cubicBezTo>
                    <a:cubicBezTo>
                      <a:pt x="527" y="402"/>
                      <a:pt x="527" y="402"/>
                      <a:pt x="527" y="402"/>
                    </a:cubicBezTo>
                    <a:cubicBezTo>
                      <a:pt x="527" y="125"/>
                      <a:pt x="527" y="125"/>
                      <a:pt x="527" y="125"/>
                    </a:cubicBezTo>
                    <a:cubicBezTo>
                      <a:pt x="525" y="125"/>
                      <a:pt x="525" y="125"/>
                      <a:pt x="525" y="125"/>
                    </a:cubicBezTo>
                    <a:cubicBezTo>
                      <a:pt x="515" y="72"/>
                      <a:pt x="471" y="27"/>
                      <a:pt x="40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2" name="Freeform 230"/>
              <p:cNvSpPr>
                <a:spLocks/>
              </p:cNvSpPr>
              <p:nvPr/>
            </p:nvSpPr>
            <p:spPr bwMode="auto">
              <a:xfrm>
                <a:off x="3598655" y="3487105"/>
                <a:ext cx="54536" cy="68241"/>
              </a:xfrm>
              <a:custGeom>
                <a:avLst/>
                <a:gdLst>
                  <a:gd name="T0" fmla="*/ 0 w 81"/>
                  <a:gd name="T1" fmla="*/ 0 h 101"/>
                  <a:gd name="T2" fmla="*/ 0 w 81"/>
                  <a:gd name="T3" fmla="*/ 55 h 101"/>
                  <a:gd name="T4" fmla="*/ 40 w 81"/>
                  <a:gd name="T5" fmla="*/ 101 h 101"/>
                  <a:gd name="T6" fmla="*/ 81 w 81"/>
                  <a:gd name="T7" fmla="*/ 56 h 101"/>
                  <a:gd name="T8" fmla="*/ 81 w 81"/>
                  <a:gd name="T9" fmla="*/ 0 h 101"/>
                  <a:gd name="T10" fmla="*/ 59 w 81"/>
                  <a:gd name="T11" fmla="*/ 0 h 101"/>
                  <a:gd name="T12" fmla="*/ 59 w 81"/>
                  <a:gd name="T13" fmla="*/ 57 h 101"/>
                  <a:gd name="T14" fmla="*/ 40 w 81"/>
                  <a:gd name="T15" fmla="*/ 83 h 101"/>
                  <a:gd name="T16" fmla="*/ 22 w 81"/>
                  <a:gd name="T17" fmla="*/ 57 h 101"/>
                  <a:gd name="T18" fmla="*/ 22 w 81"/>
                  <a:gd name="T19" fmla="*/ 0 h 101"/>
                  <a:gd name="T20" fmla="*/ 0 w 81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101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87"/>
                      <a:pt x="15" y="101"/>
                      <a:pt x="40" y="101"/>
                    </a:cubicBezTo>
                    <a:cubicBezTo>
                      <a:pt x="65" y="101"/>
                      <a:pt x="81" y="86"/>
                      <a:pt x="81" y="5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59" y="75"/>
                      <a:pt x="52" y="83"/>
                      <a:pt x="40" y="83"/>
                    </a:cubicBezTo>
                    <a:cubicBezTo>
                      <a:pt x="29" y="83"/>
                      <a:pt x="22" y="74"/>
                      <a:pt x="22" y="57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3" name="Freeform 231"/>
              <p:cNvSpPr>
                <a:spLocks noEditPoints="1"/>
              </p:cNvSpPr>
              <p:nvPr/>
            </p:nvSpPr>
            <p:spPr bwMode="auto">
              <a:xfrm>
                <a:off x="3666040" y="3486534"/>
                <a:ext cx="47968" cy="67384"/>
              </a:xfrm>
              <a:custGeom>
                <a:avLst/>
                <a:gdLst>
                  <a:gd name="T0" fmla="*/ 31 w 71"/>
                  <a:gd name="T1" fmla="*/ 0 h 100"/>
                  <a:gd name="T2" fmla="*/ 0 w 71"/>
                  <a:gd name="T3" fmla="*/ 2 h 100"/>
                  <a:gd name="T4" fmla="*/ 0 w 71"/>
                  <a:gd name="T5" fmla="*/ 100 h 100"/>
                  <a:gd name="T6" fmla="*/ 23 w 71"/>
                  <a:gd name="T7" fmla="*/ 100 h 100"/>
                  <a:gd name="T8" fmla="*/ 23 w 71"/>
                  <a:gd name="T9" fmla="*/ 65 h 100"/>
                  <a:gd name="T10" fmla="*/ 30 w 71"/>
                  <a:gd name="T11" fmla="*/ 65 h 100"/>
                  <a:gd name="T12" fmla="*/ 62 w 71"/>
                  <a:gd name="T13" fmla="*/ 55 h 100"/>
                  <a:gd name="T14" fmla="*/ 71 w 71"/>
                  <a:gd name="T15" fmla="*/ 31 h 100"/>
                  <a:gd name="T16" fmla="*/ 61 w 71"/>
                  <a:gd name="T17" fmla="*/ 8 h 100"/>
                  <a:gd name="T18" fmla="*/ 31 w 71"/>
                  <a:gd name="T19" fmla="*/ 0 h 100"/>
                  <a:gd name="T20" fmla="*/ 30 w 71"/>
                  <a:gd name="T21" fmla="*/ 48 h 100"/>
                  <a:gd name="T22" fmla="*/ 23 w 71"/>
                  <a:gd name="T23" fmla="*/ 47 h 100"/>
                  <a:gd name="T24" fmla="*/ 23 w 71"/>
                  <a:gd name="T25" fmla="*/ 18 h 100"/>
                  <a:gd name="T26" fmla="*/ 32 w 71"/>
                  <a:gd name="T27" fmla="*/ 17 h 100"/>
                  <a:gd name="T28" fmla="*/ 49 w 71"/>
                  <a:gd name="T29" fmla="*/ 32 h 100"/>
                  <a:gd name="T30" fmla="*/ 30 w 71"/>
                  <a:gd name="T31" fmla="*/ 4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100">
                    <a:moveTo>
                      <a:pt x="31" y="0"/>
                    </a:moveTo>
                    <a:cubicBezTo>
                      <a:pt x="17" y="0"/>
                      <a:pt x="7" y="1"/>
                      <a:pt x="0" y="2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5" y="65"/>
                      <a:pt x="27" y="65"/>
                      <a:pt x="30" y="65"/>
                    </a:cubicBezTo>
                    <a:cubicBezTo>
                      <a:pt x="43" y="65"/>
                      <a:pt x="55" y="62"/>
                      <a:pt x="62" y="55"/>
                    </a:cubicBezTo>
                    <a:cubicBezTo>
                      <a:pt x="68" y="49"/>
                      <a:pt x="71" y="41"/>
                      <a:pt x="71" y="31"/>
                    </a:cubicBezTo>
                    <a:cubicBezTo>
                      <a:pt x="71" y="22"/>
                      <a:pt x="67" y="13"/>
                      <a:pt x="61" y="8"/>
                    </a:cubicBezTo>
                    <a:cubicBezTo>
                      <a:pt x="54" y="3"/>
                      <a:pt x="44" y="0"/>
                      <a:pt x="31" y="0"/>
                    </a:cubicBezTo>
                    <a:close/>
                    <a:moveTo>
                      <a:pt x="30" y="48"/>
                    </a:moveTo>
                    <a:cubicBezTo>
                      <a:pt x="27" y="48"/>
                      <a:pt x="24" y="48"/>
                      <a:pt x="23" y="47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7" y="17"/>
                      <a:pt x="32" y="17"/>
                    </a:cubicBezTo>
                    <a:cubicBezTo>
                      <a:pt x="43" y="17"/>
                      <a:pt x="49" y="23"/>
                      <a:pt x="49" y="32"/>
                    </a:cubicBezTo>
                    <a:cubicBezTo>
                      <a:pt x="49" y="42"/>
                      <a:pt x="42" y="48"/>
                      <a:pt x="3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5129792" y="1149122"/>
            <a:ext cx="414516" cy="414516"/>
            <a:chOff x="5181486" y="4265651"/>
            <a:chExt cx="414516" cy="414516"/>
          </a:xfrm>
        </p:grpSpPr>
        <p:sp>
          <p:nvSpPr>
            <p:cNvPr id="46" name="椭圆 45"/>
            <p:cNvSpPr/>
            <p:nvPr/>
          </p:nvSpPr>
          <p:spPr>
            <a:xfrm>
              <a:off x="5181486" y="4265651"/>
              <a:ext cx="414516" cy="414516"/>
            </a:xfrm>
            <a:prstGeom prst="ellipse">
              <a:avLst/>
            </a:prstGeom>
            <a:solidFill>
              <a:schemeClr val="accent4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5287222" y="4375239"/>
              <a:ext cx="253419" cy="172633"/>
              <a:chOff x="4895160" y="4287159"/>
              <a:chExt cx="571418" cy="389258"/>
            </a:xfrm>
            <a:solidFill>
              <a:schemeClr val="bg1"/>
            </a:solidFill>
          </p:grpSpPr>
          <p:sp>
            <p:nvSpPr>
              <p:cNvPr id="59" name="Freeform 327"/>
              <p:cNvSpPr>
                <a:spLocks noEditPoints="1"/>
              </p:cNvSpPr>
              <p:nvPr/>
            </p:nvSpPr>
            <p:spPr bwMode="auto">
              <a:xfrm>
                <a:off x="4895160" y="4287159"/>
                <a:ext cx="438051" cy="389258"/>
              </a:xfrm>
              <a:custGeom>
                <a:avLst/>
                <a:gdLst>
                  <a:gd name="T0" fmla="*/ 166 w 171"/>
                  <a:gd name="T1" fmla="*/ 0 h 152"/>
                  <a:gd name="T2" fmla="*/ 5 w 171"/>
                  <a:gd name="T3" fmla="*/ 0 h 152"/>
                  <a:gd name="T4" fmla="*/ 0 w 171"/>
                  <a:gd name="T5" fmla="*/ 5 h 152"/>
                  <a:gd name="T6" fmla="*/ 0 w 171"/>
                  <a:gd name="T7" fmla="*/ 146 h 152"/>
                  <a:gd name="T8" fmla="*/ 5 w 171"/>
                  <a:gd name="T9" fmla="*/ 152 h 152"/>
                  <a:gd name="T10" fmla="*/ 166 w 171"/>
                  <a:gd name="T11" fmla="*/ 152 h 152"/>
                  <a:gd name="T12" fmla="*/ 171 w 171"/>
                  <a:gd name="T13" fmla="*/ 146 h 152"/>
                  <a:gd name="T14" fmla="*/ 171 w 171"/>
                  <a:gd name="T15" fmla="*/ 5 h 152"/>
                  <a:gd name="T16" fmla="*/ 166 w 171"/>
                  <a:gd name="T17" fmla="*/ 0 h 152"/>
                  <a:gd name="T18" fmla="*/ 132 w 171"/>
                  <a:gd name="T19" fmla="*/ 12 h 152"/>
                  <a:gd name="T20" fmla="*/ 139 w 171"/>
                  <a:gd name="T21" fmla="*/ 19 h 152"/>
                  <a:gd name="T22" fmla="*/ 132 w 171"/>
                  <a:gd name="T23" fmla="*/ 26 h 152"/>
                  <a:gd name="T24" fmla="*/ 124 w 171"/>
                  <a:gd name="T25" fmla="*/ 19 h 152"/>
                  <a:gd name="T26" fmla="*/ 132 w 171"/>
                  <a:gd name="T27" fmla="*/ 12 h 152"/>
                  <a:gd name="T28" fmla="*/ 110 w 171"/>
                  <a:gd name="T29" fmla="*/ 12 h 152"/>
                  <a:gd name="T30" fmla="*/ 118 w 171"/>
                  <a:gd name="T31" fmla="*/ 19 h 152"/>
                  <a:gd name="T32" fmla="*/ 110 w 171"/>
                  <a:gd name="T33" fmla="*/ 26 h 152"/>
                  <a:gd name="T34" fmla="*/ 103 w 171"/>
                  <a:gd name="T35" fmla="*/ 19 h 152"/>
                  <a:gd name="T36" fmla="*/ 110 w 171"/>
                  <a:gd name="T37" fmla="*/ 12 h 152"/>
                  <a:gd name="T38" fmla="*/ 160 w 171"/>
                  <a:gd name="T39" fmla="*/ 141 h 152"/>
                  <a:gd name="T40" fmla="*/ 11 w 171"/>
                  <a:gd name="T41" fmla="*/ 141 h 152"/>
                  <a:gd name="T42" fmla="*/ 11 w 171"/>
                  <a:gd name="T43" fmla="*/ 38 h 152"/>
                  <a:gd name="T44" fmla="*/ 160 w 171"/>
                  <a:gd name="T45" fmla="*/ 38 h 152"/>
                  <a:gd name="T46" fmla="*/ 160 w 171"/>
                  <a:gd name="T47" fmla="*/ 141 h 152"/>
                  <a:gd name="T48" fmla="*/ 153 w 171"/>
                  <a:gd name="T49" fmla="*/ 26 h 152"/>
                  <a:gd name="T50" fmla="*/ 146 w 171"/>
                  <a:gd name="T51" fmla="*/ 19 h 152"/>
                  <a:gd name="T52" fmla="*/ 153 w 171"/>
                  <a:gd name="T53" fmla="*/ 12 h 152"/>
                  <a:gd name="T54" fmla="*/ 160 w 171"/>
                  <a:gd name="T55" fmla="*/ 19 h 152"/>
                  <a:gd name="T56" fmla="*/ 153 w 171"/>
                  <a:gd name="T57" fmla="*/ 2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1" h="152">
                    <a:moveTo>
                      <a:pt x="16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2" y="152"/>
                      <a:pt x="5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49"/>
                      <a:pt x="171" y="146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1" y="2"/>
                      <a:pt x="169" y="0"/>
                      <a:pt x="166" y="0"/>
                    </a:cubicBezTo>
                    <a:close/>
                    <a:moveTo>
                      <a:pt x="132" y="12"/>
                    </a:moveTo>
                    <a:cubicBezTo>
                      <a:pt x="136" y="12"/>
                      <a:pt x="139" y="15"/>
                      <a:pt x="139" y="19"/>
                    </a:cubicBezTo>
                    <a:cubicBezTo>
                      <a:pt x="139" y="23"/>
                      <a:pt x="136" y="26"/>
                      <a:pt x="132" y="26"/>
                    </a:cubicBezTo>
                    <a:cubicBezTo>
                      <a:pt x="128" y="26"/>
                      <a:pt x="124" y="23"/>
                      <a:pt x="124" y="19"/>
                    </a:cubicBezTo>
                    <a:cubicBezTo>
                      <a:pt x="124" y="15"/>
                      <a:pt x="128" y="12"/>
                      <a:pt x="132" y="12"/>
                    </a:cubicBezTo>
                    <a:close/>
                    <a:moveTo>
                      <a:pt x="110" y="12"/>
                    </a:moveTo>
                    <a:cubicBezTo>
                      <a:pt x="114" y="12"/>
                      <a:pt x="118" y="15"/>
                      <a:pt x="118" y="19"/>
                    </a:cubicBezTo>
                    <a:cubicBezTo>
                      <a:pt x="118" y="23"/>
                      <a:pt x="114" y="26"/>
                      <a:pt x="110" y="26"/>
                    </a:cubicBezTo>
                    <a:cubicBezTo>
                      <a:pt x="106" y="26"/>
                      <a:pt x="103" y="23"/>
                      <a:pt x="103" y="19"/>
                    </a:cubicBezTo>
                    <a:cubicBezTo>
                      <a:pt x="103" y="15"/>
                      <a:pt x="106" y="12"/>
                      <a:pt x="110" y="12"/>
                    </a:cubicBezTo>
                    <a:close/>
                    <a:moveTo>
                      <a:pt x="160" y="141"/>
                    </a:moveTo>
                    <a:cubicBezTo>
                      <a:pt x="11" y="141"/>
                      <a:pt x="11" y="141"/>
                      <a:pt x="11" y="141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60" y="38"/>
                      <a:pt x="160" y="38"/>
                      <a:pt x="160" y="38"/>
                    </a:cubicBezTo>
                    <a:lnTo>
                      <a:pt x="160" y="141"/>
                    </a:lnTo>
                    <a:close/>
                    <a:moveTo>
                      <a:pt x="153" y="26"/>
                    </a:moveTo>
                    <a:cubicBezTo>
                      <a:pt x="149" y="26"/>
                      <a:pt x="146" y="23"/>
                      <a:pt x="146" y="19"/>
                    </a:cubicBezTo>
                    <a:cubicBezTo>
                      <a:pt x="146" y="15"/>
                      <a:pt x="149" y="12"/>
                      <a:pt x="153" y="12"/>
                    </a:cubicBezTo>
                    <a:cubicBezTo>
                      <a:pt x="157" y="12"/>
                      <a:pt x="160" y="15"/>
                      <a:pt x="160" y="19"/>
                    </a:cubicBezTo>
                    <a:cubicBezTo>
                      <a:pt x="160" y="23"/>
                      <a:pt x="157" y="26"/>
                      <a:pt x="15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0" name="Rectangle 328"/>
              <p:cNvSpPr>
                <a:spLocks noChangeArrowheads="1"/>
              </p:cNvSpPr>
              <p:nvPr/>
            </p:nvSpPr>
            <p:spPr bwMode="auto">
              <a:xfrm>
                <a:off x="4953712" y="4417273"/>
                <a:ext cx="315527" cy="5963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1" name="Rectangle 329"/>
              <p:cNvSpPr>
                <a:spLocks noChangeArrowheads="1"/>
              </p:cNvSpPr>
              <p:nvPr/>
            </p:nvSpPr>
            <p:spPr bwMode="auto">
              <a:xfrm>
                <a:off x="4953712" y="4501847"/>
                <a:ext cx="99754" cy="1051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2" name="Rectangle 330"/>
              <p:cNvSpPr>
                <a:spLocks noChangeArrowheads="1"/>
              </p:cNvSpPr>
              <p:nvPr/>
            </p:nvSpPr>
            <p:spPr bwMode="auto">
              <a:xfrm>
                <a:off x="5071899" y="4505100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3" name="Rectangle 331"/>
              <p:cNvSpPr>
                <a:spLocks noChangeArrowheads="1"/>
              </p:cNvSpPr>
              <p:nvPr/>
            </p:nvSpPr>
            <p:spPr bwMode="auto">
              <a:xfrm>
                <a:off x="5071899" y="4548471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4" name="Rectangle 332"/>
              <p:cNvSpPr>
                <a:spLocks noChangeArrowheads="1"/>
              </p:cNvSpPr>
              <p:nvPr/>
            </p:nvSpPr>
            <p:spPr bwMode="auto">
              <a:xfrm>
                <a:off x="5071899" y="4589674"/>
                <a:ext cx="107344" cy="151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5" name="Freeform 333"/>
              <p:cNvSpPr>
                <a:spLocks/>
              </p:cNvSpPr>
              <p:nvPr/>
            </p:nvSpPr>
            <p:spPr bwMode="auto">
              <a:xfrm>
                <a:off x="5225867" y="4569073"/>
                <a:ext cx="40119" cy="41203"/>
              </a:xfrm>
              <a:custGeom>
                <a:avLst/>
                <a:gdLst>
                  <a:gd name="T0" fmla="*/ 11 w 37"/>
                  <a:gd name="T1" fmla="*/ 0 h 38"/>
                  <a:gd name="T2" fmla="*/ 11 w 37"/>
                  <a:gd name="T3" fmla="*/ 2 h 38"/>
                  <a:gd name="T4" fmla="*/ 0 w 37"/>
                  <a:gd name="T5" fmla="*/ 38 h 38"/>
                  <a:gd name="T6" fmla="*/ 35 w 37"/>
                  <a:gd name="T7" fmla="*/ 26 h 38"/>
                  <a:gd name="T8" fmla="*/ 37 w 37"/>
                  <a:gd name="T9" fmla="*/ 26 h 38"/>
                  <a:gd name="T10" fmla="*/ 11 w 37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">
                    <a:moveTo>
                      <a:pt x="11" y="0"/>
                    </a:moveTo>
                    <a:lnTo>
                      <a:pt x="11" y="2"/>
                    </a:lnTo>
                    <a:lnTo>
                      <a:pt x="0" y="38"/>
                    </a:lnTo>
                    <a:lnTo>
                      <a:pt x="35" y="26"/>
                    </a:lnTo>
                    <a:lnTo>
                      <a:pt x="37" y="2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6" name="Freeform 334"/>
              <p:cNvSpPr>
                <a:spLocks/>
              </p:cNvSpPr>
              <p:nvPr/>
            </p:nvSpPr>
            <p:spPr bwMode="auto">
              <a:xfrm>
                <a:off x="5389594" y="4366311"/>
                <a:ext cx="76984" cy="79153"/>
              </a:xfrm>
              <a:custGeom>
                <a:avLst/>
                <a:gdLst>
                  <a:gd name="T0" fmla="*/ 23 w 30"/>
                  <a:gd name="T1" fmla="*/ 31 h 31"/>
                  <a:gd name="T2" fmla="*/ 28 w 30"/>
                  <a:gd name="T3" fmla="*/ 25 h 31"/>
                  <a:gd name="T4" fmla="*/ 28 w 30"/>
                  <a:gd name="T5" fmla="*/ 18 h 31"/>
                  <a:gd name="T6" fmla="*/ 13 w 30"/>
                  <a:gd name="T7" fmla="*/ 2 h 31"/>
                  <a:gd name="T8" fmla="*/ 6 w 30"/>
                  <a:gd name="T9" fmla="*/ 2 h 31"/>
                  <a:gd name="T10" fmla="*/ 0 w 30"/>
                  <a:gd name="T11" fmla="*/ 8 h 31"/>
                  <a:gd name="T12" fmla="*/ 23 w 30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1">
                    <a:moveTo>
                      <a:pt x="23" y="31"/>
                    </a:move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3"/>
                      <a:pt x="30" y="20"/>
                      <a:pt x="28" y="18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0"/>
                      <a:pt x="8" y="0"/>
                      <a:pt x="6" y="2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23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7" name="Freeform 335"/>
              <p:cNvSpPr>
                <a:spLocks/>
              </p:cNvSpPr>
              <p:nvPr/>
            </p:nvSpPr>
            <p:spPr bwMode="auto">
              <a:xfrm>
                <a:off x="5258396" y="4394503"/>
                <a:ext cx="182160" cy="182160"/>
              </a:xfrm>
              <a:custGeom>
                <a:avLst/>
                <a:gdLst>
                  <a:gd name="T0" fmla="*/ 49 w 71"/>
                  <a:gd name="T1" fmla="*/ 0 h 71"/>
                  <a:gd name="T2" fmla="*/ 48 w 71"/>
                  <a:gd name="T3" fmla="*/ 0 h 71"/>
                  <a:gd name="T4" fmla="*/ 2 w 71"/>
                  <a:gd name="T5" fmla="*/ 47 h 71"/>
                  <a:gd name="T6" fmla="*/ 2 w 71"/>
                  <a:gd name="T7" fmla="*/ 54 h 71"/>
                  <a:gd name="T8" fmla="*/ 2 w 71"/>
                  <a:gd name="T9" fmla="*/ 55 h 71"/>
                  <a:gd name="T10" fmla="*/ 8 w 71"/>
                  <a:gd name="T11" fmla="*/ 56 h 71"/>
                  <a:gd name="T12" fmla="*/ 9 w 71"/>
                  <a:gd name="T13" fmla="*/ 62 h 71"/>
                  <a:gd name="T14" fmla="*/ 9 w 71"/>
                  <a:gd name="T15" fmla="*/ 62 h 71"/>
                  <a:gd name="T16" fmla="*/ 15 w 71"/>
                  <a:gd name="T17" fmla="*/ 63 h 71"/>
                  <a:gd name="T18" fmla="*/ 16 w 71"/>
                  <a:gd name="T19" fmla="*/ 69 h 71"/>
                  <a:gd name="T20" fmla="*/ 17 w 71"/>
                  <a:gd name="T21" fmla="*/ 69 h 71"/>
                  <a:gd name="T22" fmla="*/ 24 w 71"/>
                  <a:gd name="T23" fmla="*/ 69 h 71"/>
                  <a:gd name="T24" fmla="*/ 71 w 71"/>
                  <a:gd name="T25" fmla="*/ 23 h 71"/>
                  <a:gd name="T26" fmla="*/ 71 w 71"/>
                  <a:gd name="T27" fmla="*/ 22 h 71"/>
                  <a:gd name="T28" fmla="*/ 49 w 71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71">
                    <a:moveTo>
                      <a:pt x="49" y="0"/>
                    </a:moveTo>
                    <a:cubicBezTo>
                      <a:pt x="49" y="0"/>
                      <a:pt x="48" y="0"/>
                      <a:pt x="48" y="0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0" y="49"/>
                      <a:pt x="0" y="52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6"/>
                      <a:pt x="6" y="57"/>
                      <a:pt x="8" y="56"/>
                    </a:cubicBezTo>
                    <a:cubicBezTo>
                      <a:pt x="7" y="58"/>
                      <a:pt x="7" y="60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11" y="64"/>
                      <a:pt x="13" y="64"/>
                      <a:pt x="15" y="63"/>
                    </a:cubicBezTo>
                    <a:cubicBezTo>
                      <a:pt x="14" y="65"/>
                      <a:pt x="15" y="67"/>
                      <a:pt x="16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9" y="71"/>
                      <a:pt x="22" y="71"/>
                      <a:pt x="24" y="69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3"/>
                      <a:pt x="71" y="22"/>
                      <a:pt x="71" y="22"/>
                    </a:cubicBez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8" name="组合 77"/>
          <p:cNvGrpSpPr/>
          <p:nvPr/>
        </p:nvGrpSpPr>
        <p:grpSpPr>
          <a:xfrm>
            <a:off x="4574743" y="1149122"/>
            <a:ext cx="414516" cy="414516"/>
            <a:chOff x="4626437" y="4265651"/>
            <a:chExt cx="414516" cy="414516"/>
          </a:xfrm>
        </p:grpSpPr>
        <p:sp>
          <p:nvSpPr>
            <p:cNvPr id="49" name="椭圆 48"/>
            <p:cNvSpPr/>
            <p:nvPr/>
          </p:nvSpPr>
          <p:spPr>
            <a:xfrm>
              <a:off x="4626437" y="4265651"/>
              <a:ext cx="414516" cy="414516"/>
            </a:xfrm>
            <a:prstGeom prst="ellipse">
              <a:avLst/>
            </a:prstGeom>
            <a:solidFill>
              <a:schemeClr val="accent3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710891" y="4356960"/>
              <a:ext cx="232896" cy="199705"/>
              <a:chOff x="3546346" y="2339026"/>
              <a:chExt cx="897787" cy="769842"/>
            </a:xfrm>
            <a:solidFill>
              <a:schemeClr val="bg1"/>
            </a:solidFill>
          </p:grpSpPr>
          <p:sp>
            <p:nvSpPr>
              <p:cNvPr id="52" name="Rectangle 227"/>
              <p:cNvSpPr>
                <a:spLocks noChangeArrowheads="1"/>
              </p:cNvSpPr>
              <p:nvPr/>
            </p:nvSpPr>
            <p:spPr bwMode="auto">
              <a:xfrm>
                <a:off x="3561526" y="3077423"/>
                <a:ext cx="882607" cy="3144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3" name="Freeform 228"/>
              <p:cNvSpPr>
                <a:spLocks/>
              </p:cNvSpPr>
              <p:nvPr/>
            </p:nvSpPr>
            <p:spPr bwMode="auto">
              <a:xfrm>
                <a:off x="3617909" y="2844302"/>
                <a:ext cx="125777" cy="210351"/>
              </a:xfrm>
              <a:custGeom>
                <a:avLst/>
                <a:gdLst>
                  <a:gd name="T0" fmla="*/ 6 w 49"/>
                  <a:gd name="T1" fmla="*/ 82 h 82"/>
                  <a:gd name="T2" fmla="*/ 43 w 49"/>
                  <a:gd name="T3" fmla="*/ 82 h 82"/>
                  <a:gd name="T4" fmla="*/ 49 w 49"/>
                  <a:gd name="T5" fmla="*/ 76 h 82"/>
                  <a:gd name="T6" fmla="*/ 49 w 49"/>
                  <a:gd name="T7" fmla="*/ 0 h 82"/>
                  <a:gd name="T8" fmla="*/ 0 w 49"/>
                  <a:gd name="T9" fmla="*/ 49 h 82"/>
                  <a:gd name="T10" fmla="*/ 0 w 49"/>
                  <a:gd name="T11" fmla="*/ 76 h 82"/>
                  <a:gd name="T12" fmla="*/ 6 w 49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82">
                    <a:moveTo>
                      <a:pt x="6" y="82"/>
                    </a:moveTo>
                    <a:cubicBezTo>
                      <a:pt x="43" y="82"/>
                      <a:pt x="43" y="82"/>
                      <a:pt x="43" y="82"/>
                    </a:cubicBezTo>
                    <a:cubicBezTo>
                      <a:pt x="46" y="82"/>
                      <a:pt x="49" y="79"/>
                      <a:pt x="49" y="7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3" y="82"/>
                      <a:pt x="6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4" name="Freeform 229"/>
              <p:cNvSpPr>
                <a:spLocks/>
              </p:cNvSpPr>
              <p:nvPr/>
            </p:nvSpPr>
            <p:spPr bwMode="auto">
              <a:xfrm>
                <a:off x="3779467" y="2682744"/>
                <a:ext cx="122524" cy="371910"/>
              </a:xfrm>
              <a:custGeom>
                <a:avLst/>
                <a:gdLst>
                  <a:gd name="T0" fmla="*/ 5 w 48"/>
                  <a:gd name="T1" fmla="*/ 145 h 145"/>
                  <a:gd name="T2" fmla="*/ 43 w 48"/>
                  <a:gd name="T3" fmla="*/ 145 h 145"/>
                  <a:gd name="T4" fmla="*/ 48 w 48"/>
                  <a:gd name="T5" fmla="*/ 139 h 145"/>
                  <a:gd name="T6" fmla="*/ 48 w 48"/>
                  <a:gd name="T7" fmla="*/ 0 h 145"/>
                  <a:gd name="T8" fmla="*/ 0 w 48"/>
                  <a:gd name="T9" fmla="*/ 49 h 145"/>
                  <a:gd name="T10" fmla="*/ 0 w 48"/>
                  <a:gd name="T11" fmla="*/ 139 h 145"/>
                  <a:gd name="T12" fmla="*/ 5 w 48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5">
                    <a:moveTo>
                      <a:pt x="5" y="145"/>
                    </a:moveTo>
                    <a:cubicBezTo>
                      <a:pt x="43" y="145"/>
                      <a:pt x="43" y="145"/>
                      <a:pt x="43" y="145"/>
                    </a:cubicBezTo>
                    <a:cubicBezTo>
                      <a:pt x="46" y="145"/>
                      <a:pt x="48" y="142"/>
                      <a:pt x="48" y="139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2"/>
                      <a:pt x="2" y="145"/>
                      <a:pt x="5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5" name="Freeform 230"/>
              <p:cNvSpPr>
                <a:spLocks/>
              </p:cNvSpPr>
              <p:nvPr/>
            </p:nvSpPr>
            <p:spPr bwMode="auto">
              <a:xfrm>
                <a:off x="3938857" y="2713104"/>
                <a:ext cx="124693" cy="341550"/>
              </a:xfrm>
              <a:custGeom>
                <a:avLst/>
                <a:gdLst>
                  <a:gd name="T0" fmla="*/ 22 w 49"/>
                  <a:gd name="T1" fmla="*/ 22 h 133"/>
                  <a:gd name="T2" fmla="*/ 0 w 49"/>
                  <a:gd name="T3" fmla="*/ 0 h 133"/>
                  <a:gd name="T4" fmla="*/ 0 w 49"/>
                  <a:gd name="T5" fmla="*/ 127 h 133"/>
                  <a:gd name="T6" fmla="*/ 6 w 49"/>
                  <a:gd name="T7" fmla="*/ 133 h 133"/>
                  <a:gd name="T8" fmla="*/ 43 w 49"/>
                  <a:gd name="T9" fmla="*/ 133 h 133"/>
                  <a:gd name="T10" fmla="*/ 49 w 49"/>
                  <a:gd name="T11" fmla="*/ 127 h 133"/>
                  <a:gd name="T12" fmla="*/ 49 w 49"/>
                  <a:gd name="T13" fmla="*/ 26 h 133"/>
                  <a:gd name="T14" fmla="*/ 38 w 49"/>
                  <a:gd name="T15" fmla="*/ 29 h 133"/>
                  <a:gd name="T16" fmla="*/ 22 w 49"/>
                  <a:gd name="T17" fmla="*/ 2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33">
                    <a:moveTo>
                      <a:pt x="22" y="2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30"/>
                      <a:pt x="3" y="133"/>
                      <a:pt x="6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6" y="133"/>
                      <a:pt x="49" y="130"/>
                      <a:pt x="49" y="127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6" y="28"/>
                      <a:pt x="42" y="29"/>
                      <a:pt x="38" y="29"/>
                    </a:cubicBezTo>
                    <a:cubicBezTo>
                      <a:pt x="32" y="29"/>
                      <a:pt x="27" y="26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6" name="Freeform 231"/>
              <p:cNvSpPr>
                <a:spLocks/>
              </p:cNvSpPr>
              <p:nvPr/>
            </p:nvSpPr>
            <p:spPr bwMode="auto">
              <a:xfrm>
                <a:off x="4100415" y="2624193"/>
                <a:ext cx="122524" cy="430461"/>
              </a:xfrm>
              <a:custGeom>
                <a:avLst/>
                <a:gdLst>
                  <a:gd name="T0" fmla="*/ 5 w 48"/>
                  <a:gd name="T1" fmla="*/ 168 h 168"/>
                  <a:gd name="T2" fmla="*/ 43 w 48"/>
                  <a:gd name="T3" fmla="*/ 168 h 168"/>
                  <a:gd name="T4" fmla="*/ 48 w 48"/>
                  <a:gd name="T5" fmla="*/ 162 h 168"/>
                  <a:gd name="T6" fmla="*/ 48 w 48"/>
                  <a:gd name="T7" fmla="*/ 0 h 168"/>
                  <a:gd name="T8" fmla="*/ 0 w 48"/>
                  <a:gd name="T9" fmla="*/ 48 h 168"/>
                  <a:gd name="T10" fmla="*/ 0 w 48"/>
                  <a:gd name="T11" fmla="*/ 162 h 168"/>
                  <a:gd name="T12" fmla="*/ 5 w 4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68">
                    <a:moveTo>
                      <a:pt x="5" y="168"/>
                    </a:moveTo>
                    <a:cubicBezTo>
                      <a:pt x="43" y="168"/>
                      <a:pt x="43" y="168"/>
                      <a:pt x="43" y="168"/>
                    </a:cubicBezTo>
                    <a:cubicBezTo>
                      <a:pt x="46" y="168"/>
                      <a:pt x="48" y="165"/>
                      <a:pt x="48" y="16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5"/>
                      <a:pt x="2" y="168"/>
                      <a:pt x="5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7" name="Freeform 232"/>
              <p:cNvSpPr>
                <a:spLocks/>
              </p:cNvSpPr>
              <p:nvPr/>
            </p:nvSpPr>
            <p:spPr bwMode="auto">
              <a:xfrm>
                <a:off x="4258721" y="2513596"/>
                <a:ext cx="125777" cy="541058"/>
              </a:xfrm>
              <a:custGeom>
                <a:avLst/>
                <a:gdLst>
                  <a:gd name="T0" fmla="*/ 29 w 49"/>
                  <a:gd name="T1" fmla="*/ 0 h 211"/>
                  <a:gd name="T2" fmla="*/ 0 w 49"/>
                  <a:gd name="T3" fmla="*/ 29 h 211"/>
                  <a:gd name="T4" fmla="*/ 0 w 49"/>
                  <a:gd name="T5" fmla="*/ 205 h 211"/>
                  <a:gd name="T6" fmla="*/ 6 w 49"/>
                  <a:gd name="T7" fmla="*/ 211 h 211"/>
                  <a:gd name="T8" fmla="*/ 43 w 49"/>
                  <a:gd name="T9" fmla="*/ 211 h 211"/>
                  <a:gd name="T10" fmla="*/ 49 w 49"/>
                  <a:gd name="T11" fmla="*/ 205 h 211"/>
                  <a:gd name="T12" fmla="*/ 49 w 49"/>
                  <a:gd name="T13" fmla="*/ 22 h 211"/>
                  <a:gd name="T14" fmla="*/ 29 w 49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11">
                    <a:moveTo>
                      <a:pt x="2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8"/>
                      <a:pt x="3" y="211"/>
                      <a:pt x="6" y="211"/>
                    </a:cubicBezTo>
                    <a:cubicBezTo>
                      <a:pt x="43" y="211"/>
                      <a:pt x="43" y="211"/>
                      <a:pt x="43" y="211"/>
                    </a:cubicBezTo>
                    <a:cubicBezTo>
                      <a:pt x="46" y="211"/>
                      <a:pt x="49" y="208"/>
                      <a:pt x="49" y="205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38" y="21"/>
                      <a:pt x="29" y="12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8" name="Freeform 233"/>
              <p:cNvSpPr>
                <a:spLocks/>
              </p:cNvSpPr>
              <p:nvPr/>
            </p:nvSpPr>
            <p:spPr bwMode="auto">
              <a:xfrm>
                <a:off x="3546346" y="2339026"/>
                <a:ext cx="871764" cy="610452"/>
              </a:xfrm>
              <a:custGeom>
                <a:avLst/>
                <a:gdLst>
                  <a:gd name="T0" fmla="*/ 20 w 340"/>
                  <a:gd name="T1" fmla="*/ 234 h 238"/>
                  <a:gd name="T2" fmla="*/ 140 w 340"/>
                  <a:gd name="T3" fmla="*/ 113 h 238"/>
                  <a:gd name="T4" fmla="*/ 183 w 340"/>
                  <a:gd name="T5" fmla="*/ 156 h 238"/>
                  <a:gd name="T6" fmla="*/ 199 w 340"/>
                  <a:gd name="T7" fmla="*/ 156 h 238"/>
                  <a:gd name="T8" fmla="*/ 318 w 340"/>
                  <a:gd name="T9" fmla="*/ 37 h 238"/>
                  <a:gd name="T10" fmla="*/ 318 w 340"/>
                  <a:gd name="T11" fmla="*/ 64 h 238"/>
                  <a:gd name="T12" fmla="*/ 329 w 340"/>
                  <a:gd name="T13" fmla="*/ 75 h 238"/>
                  <a:gd name="T14" fmla="*/ 340 w 340"/>
                  <a:gd name="T15" fmla="*/ 64 h 238"/>
                  <a:gd name="T16" fmla="*/ 340 w 340"/>
                  <a:gd name="T17" fmla="*/ 11 h 238"/>
                  <a:gd name="T18" fmla="*/ 337 w 340"/>
                  <a:gd name="T19" fmla="*/ 3 h 238"/>
                  <a:gd name="T20" fmla="*/ 329 w 340"/>
                  <a:gd name="T21" fmla="*/ 0 h 238"/>
                  <a:gd name="T22" fmla="*/ 276 w 340"/>
                  <a:gd name="T23" fmla="*/ 0 h 238"/>
                  <a:gd name="T24" fmla="*/ 265 w 340"/>
                  <a:gd name="T25" fmla="*/ 11 h 238"/>
                  <a:gd name="T26" fmla="*/ 276 w 340"/>
                  <a:gd name="T27" fmla="*/ 22 h 238"/>
                  <a:gd name="T28" fmla="*/ 302 w 340"/>
                  <a:gd name="T29" fmla="*/ 22 h 238"/>
                  <a:gd name="T30" fmla="*/ 191 w 340"/>
                  <a:gd name="T31" fmla="*/ 133 h 238"/>
                  <a:gd name="T32" fmla="*/ 148 w 340"/>
                  <a:gd name="T33" fmla="*/ 90 h 238"/>
                  <a:gd name="T34" fmla="*/ 133 w 340"/>
                  <a:gd name="T35" fmla="*/ 90 h 238"/>
                  <a:gd name="T36" fmla="*/ 4 w 340"/>
                  <a:gd name="T37" fmla="*/ 219 h 238"/>
                  <a:gd name="T38" fmla="*/ 4 w 340"/>
                  <a:gd name="T39" fmla="*/ 234 h 238"/>
                  <a:gd name="T40" fmla="*/ 20 w 340"/>
                  <a:gd name="T41" fmla="*/ 2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238">
                    <a:moveTo>
                      <a:pt x="20" y="234"/>
                    </a:moveTo>
                    <a:cubicBezTo>
                      <a:pt x="140" y="113"/>
                      <a:pt x="140" y="113"/>
                      <a:pt x="140" y="113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8" y="160"/>
                      <a:pt x="195" y="160"/>
                      <a:pt x="199" y="156"/>
                    </a:cubicBezTo>
                    <a:cubicBezTo>
                      <a:pt x="318" y="37"/>
                      <a:pt x="318" y="37"/>
                      <a:pt x="318" y="37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8" y="70"/>
                      <a:pt x="323" y="75"/>
                      <a:pt x="329" y="75"/>
                    </a:cubicBezTo>
                    <a:cubicBezTo>
                      <a:pt x="335" y="75"/>
                      <a:pt x="340" y="70"/>
                      <a:pt x="340" y="64"/>
                    </a:cubicBezTo>
                    <a:cubicBezTo>
                      <a:pt x="340" y="11"/>
                      <a:pt x="340" y="11"/>
                      <a:pt x="340" y="11"/>
                    </a:cubicBezTo>
                    <a:cubicBezTo>
                      <a:pt x="340" y="8"/>
                      <a:pt x="339" y="5"/>
                      <a:pt x="337" y="3"/>
                    </a:cubicBezTo>
                    <a:cubicBezTo>
                      <a:pt x="335" y="1"/>
                      <a:pt x="332" y="0"/>
                      <a:pt x="32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0" y="0"/>
                      <a:pt x="265" y="4"/>
                      <a:pt x="265" y="11"/>
                    </a:cubicBezTo>
                    <a:cubicBezTo>
                      <a:pt x="265" y="17"/>
                      <a:pt x="270" y="22"/>
                      <a:pt x="276" y="22"/>
                    </a:cubicBezTo>
                    <a:cubicBezTo>
                      <a:pt x="302" y="22"/>
                      <a:pt x="302" y="22"/>
                      <a:pt x="302" y="22"/>
                    </a:cubicBezTo>
                    <a:cubicBezTo>
                      <a:pt x="191" y="133"/>
                      <a:pt x="191" y="133"/>
                      <a:pt x="191" y="133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4" y="86"/>
                      <a:pt x="137" y="86"/>
                      <a:pt x="133" y="90"/>
                    </a:cubicBezTo>
                    <a:cubicBezTo>
                      <a:pt x="4" y="219"/>
                      <a:pt x="4" y="219"/>
                      <a:pt x="4" y="219"/>
                    </a:cubicBezTo>
                    <a:cubicBezTo>
                      <a:pt x="0" y="223"/>
                      <a:pt x="0" y="230"/>
                      <a:pt x="4" y="234"/>
                    </a:cubicBezTo>
                    <a:cubicBezTo>
                      <a:pt x="8" y="238"/>
                      <a:pt x="15" y="238"/>
                      <a:pt x="2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83" name="组合 82"/>
          <p:cNvGrpSpPr/>
          <p:nvPr/>
        </p:nvGrpSpPr>
        <p:grpSpPr>
          <a:xfrm>
            <a:off x="1366956" y="1489360"/>
            <a:ext cx="1586056" cy="1586450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 sz="4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68620" y="3067308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sz="6600" dirty="0">
                  <a:solidFill>
                    <a:prstClr val="white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27365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4"/>
          <p:cNvSpPr txBox="1">
            <a:spLocks/>
          </p:cNvSpPr>
          <p:nvPr/>
        </p:nvSpPr>
        <p:spPr>
          <a:xfrm>
            <a:off x="611561" y="346774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buNone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38573" y="843558"/>
            <a:ext cx="764985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0"/>
          <p:cNvGrpSpPr>
            <a:grpSpLocks/>
          </p:cNvGrpSpPr>
          <p:nvPr/>
        </p:nvGrpSpPr>
        <p:grpSpPr bwMode="auto">
          <a:xfrm>
            <a:off x="920750" y="1076325"/>
            <a:ext cx="2398713" cy="415925"/>
            <a:chOff x="920022" y="1562487"/>
            <a:chExt cx="2399874" cy="413962"/>
          </a:xfrm>
        </p:grpSpPr>
        <p:sp>
          <p:nvSpPr>
            <p:cNvPr id="19" name="TextBox 2"/>
            <p:cNvSpPr txBox="1">
              <a:spLocks noChangeArrowheads="1"/>
            </p:cNvSpPr>
            <p:nvPr/>
          </p:nvSpPr>
          <p:spPr bwMode="auto">
            <a:xfrm>
              <a:off x="1280384" y="1562487"/>
              <a:ext cx="2039512" cy="413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 ：用户登录</a:t>
              </a:r>
            </a:p>
          </p:txBody>
        </p:sp>
        <p:pic>
          <p:nvPicPr>
            <p:cNvPr id="20" name="Picture 9" descr="C:\Users\admin\Desktop\案例图标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022" y="1591206"/>
              <a:ext cx="360362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TextBox 9"/>
          <p:cNvSpPr txBox="1"/>
          <p:nvPr/>
        </p:nvSpPr>
        <p:spPr>
          <a:xfrm>
            <a:off x="877888" y="2139950"/>
            <a:ext cx="6718300" cy="154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思路：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已知用户名和密码，定义两个字符串表示即可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键盘录入要登录的用户名和密码，用 </a:t>
            </a:r>
            <a:r>
              <a:rPr lang="en-US" altLang="zh-CN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Scanner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拿键盘录入的用户名、密码和已知的用户名、密码进行比较，给出相应的提示。字符串的内容比较，用</a:t>
            </a:r>
            <a:r>
              <a:rPr lang="en-US" altLang="zh-CN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equals()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方法实现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用循环实现多次机会，这里的次数明确，采用</a:t>
            </a:r>
            <a:r>
              <a:rPr lang="en-US" altLang="zh-CN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循环实现，并在登录成功的时候，使用</a:t>
            </a:r>
            <a:r>
              <a:rPr lang="en-US" altLang="zh-CN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结束循环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8"/>
          <p:cNvSpPr txBox="1"/>
          <p:nvPr/>
        </p:nvSpPr>
        <p:spPr>
          <a:xfrm>
            <a:off x="879475" y="1751013"/>
            <a:ext cx="7364413" cy="334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需求：已知用户名和密码，请用程序实现模拟用户登录。总共给三次机会，登录之后，给出相应的提示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874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4"/>
          <p:cNvSpPr txBox="1">
            <a:spLocks/>
          </p:cNvSpPr>
          <p:nvPr/>
        </p:nvSpPr>
        <p:spPr>
          <a:xfrm>
            <a:off x="611561" y="346774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buNone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38573" y="843558"/>
            <a:ext cx="764985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10"/>
          <p:cNvGrpSpPr>
            <a:grpSpLocks/>
          </p:cNvGrpSpPr>
          <p:nvPr/>
        </p:nvGrpSpPr>
        <p:grpSpPr bwMode="auto">
          <a:xfrm>
            <a:off x="920750" y="1076325"/>
            <a:ext cx="2643188" cy="390525"/>
            <a:chOff x="920022" y="1562487"/>
            <a:chExt cx="2644417" cy="389081"/>
          </a:xfrm>
        </p:grpSpPr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280384" y="1562487"/>
              <a:ext cx="2284055" cy="375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4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案例：字符串中数据排序</a:t>
              </a:r>
            </a:p>
          </p:txBody>
        </p:sp>
        <p:pic>
          <p:nvPicPr>
            <p:cNvPr id="11" name="Picture 9" descr="C:\Users\admin\Desktop\案例图标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022" y="1591206"/>
              <a:ext cx="360362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TextBox 9"/>
          <p:cNvSpPr txBox="1"/>
          <p:nvPr/>
        </p:nvSpPr>
        <p:spPr>
          <a:xfrm>
            <a:off x="879475" y="1751013"/>
            <a:ext cx="6572250" cy="334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需求：有一个字符串：“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91 27 46 38 50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”，请写程序实现最终输出结果是：“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27 38 46 50 91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0"/>
          <p:cNvSpPr txBox="1"/>
          <p:nvPr/>
        </p:nvSpPr>
        <p:spPr>
          <a:xfrm>
            <a:off x="827584" y="2139702"/>
            <a:ext cx="7364413" cy="2516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思路：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定义一个字符串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把字符串中的数字数据存储到一个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类型的数组中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28650" lvl="1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得到字符串中每一个数字数据？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public String[] split(String regex)</a:t>
            </a:r>
          </a:p>
          <a:p>
            <a:pPr marL="628650" lvl="1" indent="-1714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定义一个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数组，把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String[]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数组中的每一个元素存储到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数组中 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public static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parseInt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​(String s)</a:t>
            </a:r>
          </a:p>
          <a:p>
            <a:pPr marL="228600" indent="-22860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数组进行排序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把排序后的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数组中的元素进行拼接得到一个字符串，这里拼接采用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StringBuilder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来实现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输出结果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174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矩形 172"/>
          <p:cNvSpPr/>
          <p:nvPr/>
        </p:nvSpPr>
        <p:spPr>
          <a:xfrm>
            <a:off x="0" y="2787774"/>
            <a:ext cx="9144000" cy="165618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Text Box 2"/>
          <p:cNvSpPr txBox="1">
            <a:spLocks noChangeArrowheads="1"/>
          </p:cNvSpPr>
          <p:nvPr/>
        </p:nvSpPr>
        <p:spPr bwMode="auto">
          <a:xfrm>
            <a:off x="3347864" y="3283527"/>
            <a:ext cx="267644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总结与练习</a:t>
            </a:r>
          </a:p>
        </p:txBody>
      </p:sp>
      <p:grpSp>
        <p:nvGrpSpPr>
          <p:cNvPr id="226" name="组合 225"/>
          <p:cNvGrpSpPr/>
          <p:nvPr/>
        </p:nvGrpSpPr>
        <p:grpSpPr>
          <a:xfrm>
            <a:off x="2893329" y="3914275"/>
            <a:ext cx="3349775" cy="62334"/>
            <a:chOff x="2768751" y="4109175"/>
            <a:chExt cx="3349775" cy="62334"/>
          </a:xfrm>
        </p:grpSpPr>
        <p:cxnSp>
          <p:nvCxnSpPr>
            <p:cNvPr id="227" name="直接连接符 226"/>
            <p:cNvCxnSpPr/>
            <p:nvPr/>
          </p:nvCxnSpPr>
          <p:spPr>
            <a:xfrm>
              <a:off x="2799918" y="4140342"/>
              <a:ext cx="328744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椭圆 227"/>
            <p:cNvSpPr/>
            <p:nvPr/>
          </p:nvSpPr>
          <p:spPr>
            <a:xfrm>
              <a:off x="2768751" y="4109175"/>
              <a:ext cx="62334" cy="623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9" name="椭圆 228"/>
            <p:cNvSpPr/>
            <p:nvPr/>
          </p:nvSpPr>
          <p:spPr>
            <a:xfrm>
              <a:off x="6056192" y="4109175"/>
              <a:ext cx="62334" cy="623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30" name="Text Box 2"/>
          <p:cNvSpPr txBox="1">
            <a:spLocks noChangeArrowheads="1"/>
          </p:cNvSpPr>
          <p:nvPr/>
        </p:nvSpPr>
        <p:spPr bwMode="auto">
          <a:xfrm>
            <a:off x="3635896" y="3998913"/>
            <a:ext cx="18405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谢谢聆听</a:t>
            </a:r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2E17FEAB-44E9-4AAB-8E49-01D834C4D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94077"/>
            <a:ext cx="78388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面向对象程序设计</a:t>
            </a:r>
            <a:endParaRPr lang="en-US" altLang="zh-CN" sz="48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86349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8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800" tmFilter="0,0; .5, 1; 1, 1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2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2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62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8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/>
      <p:bldP spid="225" grpId="0"/>
      <p:bldP spid="23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4"/>
          <p:cNvSpPr txBox="1">
            <a:spLocks/>
          </p:cNvSpPr>
          <p:nvPr/>
        </p:nvSpPr>
        <p:spPr>
          <a:xfrm>
            <a:off x="611561" y="346774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buNone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38573" y="843558"/>
            <a:ext cx="764985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1094916" y="2139702"/>
            <a:ext cx="792088" cy="736009"/>
            <a:chOff x="2501743" y="1635646"/>
            <a:chExt cx="1036261" cy="1036518"/>
          </a:xfrm>
        </p:grpSpPr>
        <p:sp>
          <p:nvSpPr>
            <p:cNvPr id="29" name="Oval 53"/>
            <p:cNvSpPr>
              <a:spLocks noChangeArrowheads="1"/>
            </p:cNvSpPr>
            <p:nvPr/>
          </p:nvSpPr>
          <p:spPr bwMode="auto">
            <a:xfrm>
              <a:off x="2501743" y="1635646"/>
              <a:ext cx="1036261" cy="1036518"/>
            </a:xfrm>
            <a:prstGeom prst="ellipse">
              <a:avLst/>
            </a:prstGeom>
            <a:solidFill>
              <a:schemeClr val="accent2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Text Box 59"/>
            <p:cNvSpPr txBox="1">
              <a:spLocks noChangeArrowheads="1"/>
            </p:cNvSpPr>
            <p:nvPr/>
          </p:nvSpPr>
          <p:spPr bwMode="auto">
            <a:xfrm>
              <a:off x="2623417" y="1858264"/>
              <a:ext cx="782803" cy="4385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21046" y="1173415"/>
            <a:ext cx="739828" cy="706023"/>
            <a:chOff x="1059869" y="2300204"/>
            <a:chExt cx="1036261" cy="1036518"/>
          </a:xfrm>
        </p:grpSpPr>
        <p:sp>
          <p:nvSpPr>
            <p:cNvPr id="33" name="Oval 53"/>
            <p:cNvSpPr>
              <a:spLocks noChangeArrowheads="1"/>
            </p:cNvSpPr>
            <p:nvPr/>
          </p:nvSpPr>
          <p:spPr bwMode="auto">
            <a:xfrm>
              <a:off x="1059869" y="2300204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Text Box 58"/>
            <p:cNvSpPr txBox="1">
              <a:spLocks noChangeArrowheads="1"/>
            </p:cNvSpPr>
            <p:nvPr/>
          </p:nvSpPr>
          <p:spPr bwMode="auto">
            <a:xfrm>
              <a:off x="1208834" y="2555570"/>
              <a:ext cx="782803" cy="5535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sz="20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en-US" altLang="zh-CN" sz="3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171697" y="1285101"/>
            <a:ext cx="259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UML</a:t>
            </a:r>
            <a:r>
              <a:rPr lang="zh-CN" altLang="en-US" dirty="0"/>
              <a:t>类图简介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71697" y="2281970"/>
            <a:ext cx="22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面向对象设计原则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091052" y="3053835"/>
            <a:ext cx="792088" cy="736009"/>
            <a:chOff x="2501743" y="1635646"/>
            <a:chExt cx="1036261" cy="1036518"/>
          </a:xfrm>
        </p:grpSpPr>
        <p:sp>
          <p:nvSpPr>
            <p:cNvPr id="13" name="Oval 53"/>
            <p:cNvSpPr>
              <a:spLocks noChangeArrowheads="1"/>
            </p:cNvSpPr>
            <p:nvPr/>
          </p:nvSpPr>
          <p:spPr bwMode="auto">
            <a:xfrm>
              <a:off x="2501743" y="1635646"/>
              <a:ext cx="1036261" cy="1036518"/>
            </a:xfrm>
            <a:prstGeom prst="ellipse">
              <a:avLst/>
            </a:prstGeom>
            <a:solidFill>
              <a:schemeClr val="tx2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 Box 59"/>
            <p:cNvSpPr txBox="1">
              <a:spLocks noChangeArrowheads="1"/>
            </p:cNvSpPr>
            <p:nvPr/>
          </p:nvSpPr>
          <p:spPr bwMode="auto">
            <a:xfrm>
              <a:off x="2623417" y="1858264"/>
              <a:ext cx="782803" cy="6176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10791" y="4023300"/>
            <a:ext cx="792088" cy="736009"/>
            <a:chOff x="2501743" y="1635646"/>
            <a:chExt cx="1036261" cy="1036518"/>
          </a:xfrm>
        </p:grpSpPr>
        <p:sp>
          <p:nvSpPr>
            <p:cNvPr id="16" name="Oval 53"/>
            <p:cNvSpPr>
              <a:spLocks noChangeArrowheads="1"/>
            </p:cNvSpPr>
            <p:nvPr/>
          </p:nvSpPr>
          <p:spPr bwMode="auto">
            <a:xfrm>
              <a:off x="2501743" y="1635646"/>
              <a:ext cx="1036261" cy="1036518"/>
            </a:xfrm>
            <a:prstGeom prst="ellipse">
              <a:avLst/>
            </a:prstGeom>
            <a:solidFill>
              <a:srgbClr val="002060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 Box 59"/>
            <p:cNvSpPr txBox="1">
              <a:spLocks noChangeArrowheads="1"/>
            </p:cNvSpPr>
            <p:nvPr/>
          </p:nvSpPr>
          <p:spPr bwMode="auto">
            <a:xfrm>
              <a:off x="2623417" y="1858264"/>
              <a:ext cx="782803" cy="6176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274737" y="3278839"/>
            <a:ext cx="185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常用实用类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274737" y="421004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异常类</a:t>
            </a:r>
          </a:p>
        </p:txBody>
      </p:sp>
    </p:spTree>
    <p:extLst>
      <p:ext uri="{BB962C8B-B14F-4D97-AF65-F5344CB8AC3E}">
        <p14:creationId xmlns:p14="http://schemas.microsoft.com/office/powerpoint/2010/main" val="38200536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2" grpId="0"/>
      <p:bldP spid="4" grpId="0"/>
      <p:bldP spid="3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91818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3491880" y="1149122"/>
            <a:ext cx="414516" cy="414516"/>
            <a:chOff x="3543574" y="4265651"/>
            <a:chExt cx="414516" cy="414516"/>
          </a:xfrm>
        </p:grpSpPr>
        <p:sp>
          <p:nvSpPr>
            <p:cNvPr id="44" name="椭圆 43"/>
            <p:cNvSpPr/>
            <p:nvPr/>
          </p:nvSpPr>
          <p:spPr>
            <a:xfrm>
              <a:off x="3543574" y="4265651"/>
              <a:ext cx="414516" cy="414516"/>
            </a:xfrm>
            <a:prstGeom prst="ellipse">
              <a:avLst/>
            </a:prstGeom>
            <a:solidFill>
              <a:schemeClr val="accent1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3629640" y="4325788"/>
              <a:ext cx="259976" cy="261734"/>
              <a:chOff x="5042691" y="2273922"/>
              <a:chExt cx="702937" cy="707690"/>
            </a:xfrm>
            <a:solidFill>
              <a:schemeClr val="bg1"/>
            </a:solidFill>
          </p:grpSpPr>
          <p:sp>
            <p:nvSpPr>
              <p:cNvPr id="74" name="Freeform 12"/>
              <p:cNvSpPr>
                <a:spLocks/>
              </p:cNvSpPr>
              <p:nvPr/>
            </p:nvSpPr>
            <p:spPr bwMode="auto">
              <a:xfrm>
                <a:off x="5284806" y="2789968"/>
                <a:ext cx="460822" cy="191644"/>
              </a:xfrm>
              <a:custGeom>
                <a:avLst/>
                <a:gdLst>
                  <a:gd name="T0" fmla="*/ 25 w 533"/>
                  <a:gd name="T1" fmla="*/ 165 h 222"/>
                  <a:gd name="T2" fmla="*/ 158 w 533"/>
                  <a:gd name="T3" fmla="*/ 165 h 222"/>
                  <a:gd name="T4" fmla="*/ 158 w 533"/>
                  <a:gd name="T5" fmla="*/ 108 h 222"/>
                  <a:gd name="T6" fmla="*/ 184 w 533"/>
                  <a:gd name="T7" fmla="*/ 83 h 222"/>
                  <a:gd name="T8" fmla="*/ 317 w 533"/>
                  <a:gd name="T9" fmla="*/ 83 h 222"/>
                  <a:gd name="T10" fmla="*/ 317 w 533"/>
                  <a:gd name="T11" fmla="*/ 25 h 222"/>
                  <a:gd name="T12" fmla="*/ 343 w 533"/>
                  <a:gd name="T13" fmla="*/ 0 h 222"/>
                  <a:gd name="T14" fmla="*/ 533 w 533"/>
                  <a:gd name="T15" fmla="*/ 0 h 222"/>
                  <a:gd name="T16" fmla="*/ 533 w 533"/>
                  <a:gd name="T17" fmla="*/ 32 h 222"/>
                  <a:gd name="T18" fmla="*/ 508 w 533"/>
                  <a:gd name="T19" fmla="*/ 57 h 222"/>
                  <a:gd name="T20" fmla="*/ 375 w 533"/>
                  <a:gd name="T21" fmla="*/ 57 h 222"/>
                  <a:gd name="T22" fmla="*/ 375 w 533"/>
                  <a:gd name="T23" fmla="*/ 114 h 222"/>
                  <a:gd name="T24" fmla="*/ 349 w 533"/>
                  <a:gd name="T25" fmla="*/ 140 h 222"/>
                  <a:gd name="T26" fmla="*/ 216 w 533"/>
                  <a:gd name="T27" fmla="*/ 140 h 222"/>
                  <a:gd name="T28" fmla="*/ 216 w 533"/>
                  <a:gd name="T29" fmla="*/ 197 h 222"/>
                  <a:gd name="T30" fmla="*/ 190 w 533"/>
                  <a:gd name="T31" fmla="*/ 222 h 222"/>
                  <a:gd name="T32" fmla="*/ 0 w 533"/>
                  <a:gd name="T33" fmla="*/ 222 h 222"/>
                  <a:gd name="T34" fmla="*/ 0 w 533"/>
                  <a:gd name="T35" fmla="*/ 191 h 222"/>
                  <a:gd name="T36" fmla="*/ 25 w 533"/>
                  <a:gd name="T37" fmla="*/ 16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3" h="222">
                    <a:moveTo>
                      <a:pt x="25" y="165"/>
                    </a:moveTo>
                    <a:cubicBezTo>
                      <a:pt x="158" y="165"/>
                      <a:pt x="158" y="165"/>
                      <a:pt x="158" y="165"/>
                    </a:cubicBezTo>
                    <a:cubicBezTo>
                      <a:pt x="158" y="108"/>
                      <a:pt x="158" y="108"/>
                      <a:pt x="158" y="108"/>
                    </a:cubicBezTo>
                    <a:cubicBezTo>
                      <a:pt x="158" y="94"/>
                      <a:pt x="170" y="83"/>
                      <a:pt x="184" y="83"/>
                    </a:cubicBezTo>
                    <a:cubicBezTo>
                      <a:pt x="317" y="83"/>
                      <a:pt x="317" y="83"/>
                      <a:pt x="317" y="83"/>
                    </a:cubicBezTo>
                    <a:cubicBezTo>
                      <a:pt x="317" y="25"/>
                      <a:pt x="317" y="25"/>
                      <a:pt x="317" y="25"/>
                    </a:cubicBezTo>
                    <a:cubicBezTo>
                      <a:pt x="317" y="11"/>
                      <a:pt x="329" y="0"/>
                      <a:pt x="343" y="0"/>
                    </a:cubicBezTo>
                    <a:cubicBezTo>
                      <a:pt x="533" y="0"/>
                      <a:pt x="533" y="0"/>
                      <a:pt x="533" y="0"/>
                    </a:cubicBezTo>
                    <a:cubicBezTo>
                      <a:pt x="533" y="32"/>
                      <a:pt x="533" y="32"/>
                      <a:pt x="533" y="32"/>
                    </a:cubicBezTo>
                    <a:cubicBezTo>
                      <a:pt x="533" y="46"/>
                      <a:pt x="522" y="57"/>
                      <a:pt x="508" y="57"/>
                    </a:cubicBezTo>
                    <a:cubicBezTo>
                      <a:pt x="375" y="57"/>
                      <a:pt x="375" y="57"/>
                      <a:pt x="375" y="57"/>
                    </a:cubicBezTo>
                    <a:cubicBezTo>
                      <a:pt x="375" y="114"/>
                      <a:pt x="375" y="114"/>
                      <a:pt x="375" y="114"/>
                    </a:cubicBezTo>
                    <a:cubicBezTo>
                      <a:pt x="375" y="128"/>
                      <a:pt x="363" y="140"/>
                      <a:pt x="349" y="140"/>
                    </a:cubicBezTo>
                    <a:cubicBezTo>
                      <a:pt x="216" y="140"/>
                      <a:pt x="216" y="140"/>
                      <a:pt x="216" y="140"/>
                    </a:cubicBezTo>
                    <a:cubicBezTo>
                      <a:pt x="216" y="197"/>
                      <a:pt x="216" y="197"/>
                      <a:pt x="216" y="197"/>
                    </a:cubicBezTo>
                    <a:cubicBezTo>
                      <a:pt x="216" y="211"/>
                      <a:pt x="204" y="222"/>
                      <a:pt x="190" y="222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77"/>
                      <a:pt x="11" y="165"/>
                      <a:pt x="25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5" name="Freeform 13"/>
              <p:cNvSpPr>
                <a:spLocks noEditPoints="1"/>
              </p:cNvSpPr>
              <p:nvPr/>
            </p:nvSpPr>
            <p:spPr bwMode="auto">
              <a:xfrm>
                <a:off x="5042691" y="2273922"/>
                <a:ext cx="529215" cy="655759"/>
              </a:xfrm>
              <a:custGeom>
                <a:avLst/>
                <a:gdLst>
                  <a:gd name="T0" fmla="*/ 28 w 612"/>
                  <a:gd name="T1" fmla="*/ 504 h 759"/>
                  <a:gd name="T2" fmla="*/ 148 w 612"/>
                  <a:gd name="T3" fmla="*/ 514 h 759"/>
                  <a:gd name="T4" fmla="*/ 179 w 612"/>
                  <a:gd name="T5" fmla="*/ 488 h 759"/>
                  <a:gd name="T6" fmla="*/ 184 w 612"/>
                  <a:gd name="T7" fmla="*/ 423 h 759"/>
                  <a:gd name="T8" fmla="*/ 158 w 612"/>
                  <a:gd name="T9" fmla="*/ 392 h 759"/>
                  <a:gd name="T10" fmla="*/ 38 w 612"/>
                  <a:gd name="T11" fmla="*/ 381 h 759"/>
                  <a:gd name="T12" fmla="*/ 7 w 612"/>
                  <a:gd name="T13" fmla="*/ 407 h 759"/>
                  <a:gd name="T14" fmla="*/ 2 w 612"/>
                  <a:gd name="T15" fmla="*/ 473 h 759"/>
                  <a:gd name="T16" fmla="*/ 28 w 612"/>
                  <a:gd name="T17" fmla="*/ 504 h 759"/>
                  <a:gd name="T18" fmla="*/ 157 w 612"/>
                  <a:gd name="T19" fmla="*/ 669 h 759"/>
                  <a:gd name="T20" fmla="*/ 254 w 612"/>
                  <a:gd name="T21" fmla="*/ 487 h 759"/>
                  <a:gd name="T22" fmla="*/ 334 w 612"/>
                  <a:gd name="T23" fmla="*/ 512 h 759"/>
                  <a:gd name="T24" fmla="*/ 342 w 612"/>
                  <a:gd name="T25" fmla="*/ 515 h 759"/>
                  <a:gd name="T26" fmla="*/ 216 w 612"/>
                  <a:gd name="T27" fmla="*/ 722 h 759"/>
                  <a:gd name="T28" fmla="*/ 157 w 612"/>
                  <a:gd name="T29" fmla="*/ 669 h 759"/>
                  <a:gd name="T30" fmla="*/ 379 w 612"/>
                  <a:gd name="T31" fmla="*/ 7 h 759"/>
                  <a:gd name="T32" fmla="*/ 426 w 612"/>
                  <a:gd name="T33" fmla="*/ 84 h 759"/>
                  <a:gd name="T34" fmla="*/ 349 w 612"/>
                  <a:gd name="T35" fmla="*/ 150 h 759"/>
                  <a:gd name="T36" fmla="*/ 304 w 612"/>
                  <a:gd name="T37" fmla="*/ 59 h 759"/>
                  <a:gd name="T38" fmla="*/ 379 w 612"/>
                  <a:gd name="T39" fmla="*/ 7 h 759"/>
                  <a:gd name="T40" fmla="*/ 371 w 612"/>
                  <a:gd name="T41" fmla="*/ 183 h 759"/>
                  <a:gd name="T42" fmla="*/ 403 w 612"/>
                  <a:gd name="T43" fmla="*/ 199 h 759"/>
                  <a:gd name="T44" fmla="*/ 574 w 612"/>
                  <a:gd name="T45" fmla="*/ 278 h 759"/>
                  <a:gd name="T46" fmla="*/ 579 w 612"/>
                  <a:gd name="T47" fmla="*/ 341 h 759"/>
                  <a:gd name="T48" fmla="*/ 398 w 612"/>
                  <a:gd name="T49" fmla="*/ 296 h 759"/>
                  <a:gd name="T50" fmla="*/ 381 w 612"/>
                  <a:gd name="T51" fmla="*/ 385 h 759"/>
                  <a:gd name="T52" fmla="*/ 390 w 612"/>
                  <a:gd name="T53" fmla="*/ 402 h 759"/>
                  <a:gd name="T54" fmla="*/ 561 w 612"/>
                  <a:gd name="T55" fmla="*/ 593 h 759"/>
                  <a:gd name="T56" fmla="*/ 489 w 612"/>
                  <a:gd name="T57" fmla="*/ 626 h 759"/>
                  <a:gd name="T58" fmla="*/ 233 w 612"/>
                  <a:gd name="T59" fmla="*/ 447 h 759"/>
                  <a:gd name="T60" fmla="*/ 203 w 612"/>
                  <a:gd name="T61" fmla="*/ 392 h 759"/>
                  <a:gd name="T62" fmla="*/ 231 w 612"/>
                  <a:gd name="T63" fmla="*/ 239 h 759"/>
                  <a:gd name="T64" fmla="*/ 157 w 612"/>
                  <a:gd name="T65" fmla="*/ 344 h 759"/>
                  <a:gd name="T66" fmla="*/ 95 w 612"/>
                  <a:gd name="T67" fmla="*/ 332 h 759"/>
                  <a:gd name="T68" fmla="*/ 247 w 612"/>
                  <a:gd name="T69" fmla="*/ 155 h 759"/>
                  <a:gd name="T70" fmla="*/ 313 w 612"/>
                  <a:gd name="T71" fmla="*/ 163 h 759"/>
                  <a:gd name="T72" fmla="*/ 349 w 612"/>
                  <a:gd name="T73" fmla="*/ 227 h 759"/>
                  <a:gd name="T74" fmla="*/ 371 w 612"/>
                  <a:gd name="T75" fmla="*/ 183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2" h="759">
                    <a:moveTo>
                      <a:pt x="28" y="504"/>
                    </a:moveTo>
                    <a:cubicBezTo>
                      <a:pt x="148" y="514"/>
                      <a:pt x="148" y="514"/>
                      <a:pt x="148" y="514"/>
                    </a:cubicBezTo>
                    <a:cubicBezTo>
                      <a:pt x="164" y="516"/>
                      <a:pt x="177" y="504"/>
                      <a:pt x="179" y="488"/>
                    </a:cubicBezTo>
                    <a:cubicBezTo>
                      <a:pt x="184" y="423"/>
                      <a:pt x="184" y="423"/>
                      <a:pt x="184" y="423"/>
                    </a:cubicBezTo>
                    <a:cubicBezTo>
                      <a:pt x="186" y="407"/>
                      <a:pt x="174" y="393"/>
                      <a:pt x="158" y="392"/>
                    </a:cubicBezTo>
                    <a:cubicBezTo>
                      <a:pt x="38" y="381"/>
                      <a:pt x="38" y="381"/>
                      <a:pt x="38" y="381"/>
                    </a:cubicBezTo>
                    <a:cubicBezTo>
                      <a:pt x="23" y="380"/>
                      <a:pt x="9" y="392"/>
                      <a:pt x="7" y="407"/>
                    </a:cubicBezTo>
                    <a:cubicBezTo>
                      <a:pt x="2" y="473"/>
                      <a:pt x="2" y="473"/>
                      <a:pt x="2" y="473"/>
                    </a:cubicBezTo>
                    <a:cubicBezTo>
                      <a:pt x="0" y="489"/>
                      <a:pt x="12" y="503"/>
                      <a:pt x="28" y="504"/>
                    </a:cubicBezTo>
                    <a:close/>
                    <a:moveTo>
                      <a:pt x="157" y="669"/>
                    </a:moveTo>
                    <a:cubicBezTo>
                      <a:pt x="220" y="595"/>
                      <a:pt x="230" y="592"/>
                      <a:pt x="254" y="487"/>
                    </a:cubicBezTo>
                    <a:cubicBezTo>
                      <a:pt x="280" y="496"/>
                      <a:pt x="307" y="504"/>
                      <a:pt x="334" y="512"/>
                    </a:cubicBezTo>
                    <a:cubicBezTo>
                      <a:pt x="337" y="513"/>
                      <a:pt x="339" y="514"/>
                      <a:pt x="342" y="515"/>
                    </a:cubicBezTo>
                    <a:cubicBezTo>
                      <a:pt x="303" y="633"/>
                      <a:pt x="296" y="637"/>
                      <a:pt x="216" y="722"/>
                    </a:cubicBezTo>
                    <a:cubicBezTo>
                      <a:pt x="180" y="759"/>
                      <a:pt x="122" y="709"/>
                      <a:pt x="157" y="669"/>
                    </a:cubicBezTo>
                    <a:close/>
                    <a:moveTo>
                      <a:pt x="379" y="7"/>
                    </a:moveTo>
                    <a:cubicBezTo>
                      <a:pt x="413" y="15"/>
                      <a:pt x="434" y="49"/>
                      <a:pt x="426" y="84"/>
                    </a:cubicBezTo>
                    <a:cubicBezTo>
                      <a:pt x="419" y="120"/>
                      <a:pt x="383" y="157"/>
                      <a:pt x="349" y="150"/>
                    </a:cubicBezTo>
                    <a:cubicBezTo>
                      <a:pt x="315" y="143"/>
                      <a:pt x="297" y="94"/>
                      <a:pt x="304" y="59"/>
                    </a:cubicBezTo>
                    <a:cubicBezTo>
                      <a:pt x="312" y="23"/>
                      <a:pt x="345" y="0"/>
                      <a:pt x="379" y="7"/>
                    </a:cubicBezTo>
                    <a:close/>
                    <a:moveTo>
                      <a:pt x="371" y="183"/>
                    </a:moveTo>
                    <a:cubicBezTo>
                      <a:pt x="378" y="185"/>
                      <a:pt x="393" y="190"/>
                      <a:pt x="403" y="199"/>
                    </a:cubicBezTo>
                    <a:cubicBezTo>
                      <a:pt x="494" y="286"/>
                      <a:pt x="474" y="282"/>
                      <a:pt x="574" y="278"/>
                    </a:cubicBezTo>
                    <a:cubicBezTo>
                      <a:pt x="612" y="277"/>
                      <a:pt x="611" y="338"/>
                      <a:pt x="579" y="341"/>
                    </a:cubicBezTo>
                    <a:cubicBezTo>
                      <a:pt x="477" y="350"/>
                      <a:pt x="470" y="358"/>
                      <a:pt x="398" y="296"/>
                    </a:cubicBezTo>
                    <a:cubicBezTo>
                      <a:pt x="381" y="385"/>
                      <a:pt x="381" y="385"/>
                      <a:pt x="381" y="385"/>
                    </a:cubicBezTo>
                    <a:cubicBezTo>
                      <a:pt x="380" y="392"/>
                      <a:pt x="383" y="399"/>
                      <a:pt x="390" y="402"/>
                    </a:cubicBezTo>
                    <a:cubicBezTo>
                      <a:pt x="494" y="448"/>
                      <a:pt x="515" y="448"/>
                      <a:pt x="561" y="593"/>
                    </a:cubicBezTo>
                    <a:cubicBezTo>
                      <a:pt x="578" y="638"/>
                      <a:pt x="510" y="668"/>
                      <a:pt x="489" y="626"/>
                    </a:cubicBezTo>
                    <a:cubicBezTo>
                      <a:pt x="417" y="484"/>
                      <a:pt x="405" y="506"/>
                      <a:pt x="233" y="447"/>
                    </a:cubicBezTo>
                    <a:cubicBezTo>
                      <a:pt x="211" y="435"/>
                      <a:pt x="203" y="416"/>
                      <a:pt x="203" y="392"/>
                    </a:cubicBezTo>
                    <a:cubicBezTo>
                      <a:pt x="231" y="239"/>
                      <a:pt x="231" y="239"/>
                      <a:pt x="231" y="239"/>
                    </a:cubicBezTo>
                    <a:cubicBezTo>
                      <a:pt x="164" y="260"/>
                      <a:pt x="171" y="259"/>
                      <a:pt x="157" y="344"/>
                    </a:cubicBezTo>
                    <a:cubicBezTo>
                      <a:pt x="151" y="376"/>
                      <a:pt x="91" y="372"/>
                      <a:pt x="95" y="332"/>
                    </a:cubicBezTo>
                    <a:cubicBezTo>
                      <a:pt x="107" y="207"/>
                      <a:pt x="126" y="199"/>
                      <a:pt x="247" y="155"/>
                    </a:cubicBezTo>
                    <a:cubicBezTo>
                      <a:pt x="264" y="149"/>
                      <a:pt x="304" y="160"/>
                      <a:pt x="313" y="163"/>
                    </a:cubicBezTo>
                    <a:cubicBezTo>
                      <a:pt x="349" y="227"/>
                      <a:pt x="349" y="227"/>
                      <a:pt x="349" y="227"/>
                    </a:cubicBezTo>
                    <a:cubicBezTo>
                      <a:pt x="371" y="183"/>
                      <a:pt x="371" y="183"/>
                      <a:pt x="371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4050431" y="1149122"/>
            <a:ext cx="414516" cy="414516"/>
            <a:chOff x="4102125" y="4265651"/>
            <a:chExt cx="414516" cy="414516"/>
          </a:xfrm>
        </p:grpSpPr>
        <p:sp>
          <p:nvSpPr>
            <p:cNvPr id="45" name="椭圆 44"/>
            <p:cNvSpPr/>
            <p:nvPr/>
          </p:nvSpPr>
          <p:spPr>
            <a:xfrm>
              <a:off x="4102125" y="4265651"/>
              <a:ext cx="414516" cy="414516"/>
            </a:xfrm>
            <a:prstGeom prst="ellipse">
              <a:avLst/>
            </a:prstGeom>
            <a:solidFill>
              <a:schemeClr val="accent2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4199233" y="4358783"/>
              <a:ext cx="238761" cy="198211"/>
              <a:chOff x="3132963" y="3140191"/>
              <a:chExt cx="645573" cy="535933"/>
            </a:xfrm>
            <a:solidFill>
              <a:schemeClr val="bg1"/>
            </a:solidFill>
          </p:grpSpPr>
          <p:sp>
            <p:nvSpPr>
              <p:cNvPr id="68" name="Freeform 226"/>
              <p:cNvSpPr>
                <a:spLocks/>
              </p:cNvSpPr>
              <p:nvPr/>
            </p:nvSpPr>
            <p:spPr bwMode="auto">
              <a:xfrm>
                <a:off x="3421629" y="3217854"/>
                <a:ext cx="356907" cy="392027"/>
              </a:xfrm>
              <a:custGeom>
                <a:avLst/>
                <a:gdLst>
                  <a:gd name="T0" fmla="*/ 0 w 529"/>
                  <a:gd name="T1" fmla="*/ 0 h 581"/>
                  <a:gd name="T2" fmla="*/ 2 w 529"/>
                  <a:gd name="T3" fmla="*/ 11 h 581"/>
                  <a:gd name="T4" fmla="*/ 25 w 529"/>
                  <a:gd name="T5" fmla="*/ 56 h 581"/>
                  <a:gd name="T6" fmla="*/ 473 w 529"/>
                  <a:gd name="T7" fmla="*/ 56 h 581"/>
                  <a:gd name="T8" fmla="*/ 473 w 529"/>
                  <a:gd name="T9" fmla="*/ 525 h 581"/>
                  <a:gd name="T10" fmla="*/ 127 w 529"/>
                  <a:gd name="T11" fmla="*/ 525 h 581"/>
                  <a:gd name="T12" fmla="*/ 127 w 529"/>
                  <a:gd name="T13" fmla="*/ 581 h 581"/>
                  <a:gd name="T14" fmla="*/ 529 w 529"/>
                  <a:gd name="T15" fmla="*/ 581 h 581"/>
                  <a:gd name="T16" fmla="*/ 529 w 529"/>
                  <a:gd name="T17" fmla="*/ 0 h 581"/>
                  <a:gd name="T18" fmla="*/ 0 w 529"/>
                  <a:gd name="T19" fmla="*/ 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9" h="581">
                    <a:moveTo>
                      <a:pt x="0" y="0"/>
                    </a:moveTo>
                    <a:cubicBezTo>
                      <a:pt x="1" y="4"/>
                      <a:pt x="2" y="7"/>
                      <a:pt x="2" y="11"/>
                    </a:cubicBezTo>
                    <a:cubicBezTo>
                      <a:pt x="14" y="22"/>
                      <a:pt x="22" y="38"/>
                      <a:pt x="25" y="56"/>
                    </a:cubicBezTo>
                    <a:cubicBezTo>
                      <a:pt x="473" y="56"/>
                      <a:pt x="473" y="56"/>
                      <a:pt x="473" y="56"/>
                    </a:cubicBezTo>
                    <a:cubicBezTo>
                      <a:pt x="473" y="525"/>
                      <a:pt x="473" y="525"/>
                      <a:pt x="473" y="525"/>
                    </a:cubicBezTo>
                    <a:cubicBezTo>
                      <a:pt x="127" y="525"/>
                      <a:pt x="127" y="525"/>
                      <a:pt x="127" y="525"/>
                    </a:cubicBezTo>
                    <a:cubicBezTo>
                      <a:pt x="127" y="581"/>
                      <a:pt x="127" y="581"/>
                      <a:pt x="127" y="581"/>
                    </a:cubicBezTo>
                    <a:cubicBezTo>
                      <a:pt x="529" y="581"/>
                      <a:pt x="529" y="581"/>
                      <a:pt x="529" y="581"/>
                    </a:cubicBezTo>
                    <a:cubicBezTo>
                      <a:pt x="529" y="0"/>
                      <a:pt x="529" y="0"/>
                      <a:pt x="5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9" name="Freeform 227"/>
              <p:cNvSpPr>
                <a:spLocks/>
              </p:cNvSpPr>
              <p:nvPr/>
            </p:nvSpPr>
            <p:spPr bwMode="auto">
              <a:xfrm>
                <a:off x="3198348" y="3140191"/>
                <a:ext cx="224709" cy="247551"/>
              </a:xfrm>
              <a:custGeom>
                <a:avLst/>
                <a:gdLst>
                  <a:gd name="T0" fmla="*/ 45 w 333"/>
                  <a:gd name="T1" fmla="*/ 243 h 367"/>
                  <a:gd name="T2" fmla="*/ 170 w 333"/>
                  <a:gd name="T3" fmla="*/ 367 h 367"/>
                  <a:gd name="T4" fmla="*/ 289 w 333"/>
                  <a:gd name="T5" fmla="*/ 243 h 367"/>
                  <a:gd name="T6" fmla="*/ 326 w 333"/>
                  <a:gd name="T7" fmla="*/ 203 h 367"/>
                  <a:gd name="T8" fmla="*/ 306 w 333"/>
                  <a:gd name="T9" fmla="*/ 142 h 367"/>
                  <a:gd name="T10" fmla="*/ 166 w 333"/>
                  <a:gd name="T11" fmla="*/ 0 h 367"/>
                  <a:gd name="T12" fmla="*/ 26 w 333"/>
                  <a:gd name="T13" fmla="*/ 142 h 367"/>
                  <a:gd name="T14" fmla="*/ 7 w 333"/>
                  <a:gd name="T15" fmla="*/ 203 h 367"/>
                  <a:gd name="T16" fmla="*/ 45 w 333"/>
                  <a:gd name="T17" fmla="*/ 24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67">
                    <a:moveTo>
                      <a:pt x="45" y="243"/>
                    </a:moveTo>
                    <a:cubicBezTo>
                      <a:pt x="71" y="308"/>
                      <a:pt x="118" y="367"/>
                      <a:pt x="170" y="367"/>
                    </a:cubicBezTo>
                    <a:cubicBezTo>
                      <a:pt x="222" y="367"/>
                      <a:pt x="266" y="308"/>
                      <a:pt x="289" y="243"/>
                    </a:cubicBezTo>
                    <a:cubicBezTo>
                      <a:pt x="305" y="242"/>
                      <a:pt x="320" y="226"/>
                      <a:pt x="326" y="203"/>
                    </a:cubicBezTo>
                    <a:cubicBezTo>
                      <a:pt x="333" y="176"/>
                      <a:pt x="324" y="149"/>
                      <a:pt x="306" y="142"/>
                    </a:cubicBezTo>
                    <a:cubicBezTo>
                      <a:pt x="302" y="63"/>
                      <a:pt x="241" y="0"/>
                      <a:pt x="166" y="0"/>
                    </a:cubicBezTo>
                    <a:cubicBezTo>
                      <a:pt x="92" y="0"/>
                      <a:pt x="31" y="63"/>
                      <a:pt x="26" y="142"/>
                    </a:cubicBezTo>
                    <a:cubicBezTo>
                      <a:pt x="9" y="149"/>
                      <a:pt x="0" y="176"/>
                      <a:pt x="7" y="203"/>
                    </a:cubicBezTo>
                    <a:cubicBezTo>
                      <a:pt x="13" y="227"/>
                      <a:pt x="29" y="243"/>
                      <a:pt x="45" y="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0" name="Freeform 228"/>
              <p:cNvSpPr>
                <a:spLocks/>
              </p:cNvSpPr>
              <p:nvPr/>
            </p:nvSpPr>
            <p:spPr bwMode="auto">
              <a:xfrm>
                <a:off x="3481875" y="3306367"/>
                <a:ext cx="233275" cy="180738"/>
              </a:xfrm>
              <a:custGeom>
                <a:avLst/>
                <a:gdLst>
                  <a:gd name="T0" fmla="*/ 41 w 346"/>
                  <a:gd name="T1" fmla="*/ 111 h 268"/>
                  <a:gd name="T2" fmla="*/ 0 w 346"/>
                  <a:gd name="T3" fmla="*/ 151 h 268"/>
                  <a:gd name="T4" fmla="*/ 90 w 346"/>
                  <a:gd name="T5" fmla="*/ 268 h 268"/>
                  <a:gd name="T6" fmla="*/ 254 w 346"/>
                  <a:gd name="T7" fmla="*/ 125 h 268"/>
                  <a:gd name="T8" fmla="*/ 284 w 346"/>
                  <a:gd name="T9" fmla="*/ 158 h 268"/>
                  <a:gd name="T10" fmla="*/ 346 w 346"/>
                  <a:gd name="T11" fmla="*/ 0 h 268"/>
                  <a:gd name="T12" fmla="*/ 184 w 346"/>
                  <a:gd name="T13" fmla="*/ 50 h 268"/>
                  <a:gd name="T14" fmla="*/ 218 w 346"/>
                  <a:gd name="T15" fmla="*/ 87 h 268"/>
                  <a:gd name="T16" fmla="*/ 99 w 346"/>
                  <a:gd name="T17" fmla="*/ 190 h 268"/>
                  <a:gd name="T18" fmla="*/ 41 w 346"/>
                  <a:gd name="T19" fmla="*/ 111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6" h="268">
                    <a:moveTo>
                      <a:pt x="41" y="111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2" y="165"/>
                      <a:pt x="90" y="268"/>
                      <a:pt x="90" y="268"/>
                    </a:cubicBezTo>
                    <a:cubicBezTo>
                      <a:pt x="254" y="125"/>
                      <a:pt x="254" y="125"/>
                      <a:pt x="254" y="125"/>
                    </a:cubicBezTo>
                    <a:cubicBezTo>
                      <a:pt x="284" y="158"/>
                      <a:pt x="284" y="158"/>
                      <a:pt x="284" y="158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218" y="87"/>
                      <a:pt x="218" y="87"/>
                      <a:pt x="218" y="87"/>
                    </a:cubicBezTo>
                    <a:cubicBezTo>
                      <a:pt x="99" y="190"/>
                      <a:pt x="99" y="190"/>
                      <a:pt x="99" y="190"/>
                    </a:cubicBezTo>
                    <a:lnTo>
                      <a:pt x="41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1" name="Freeform 229"/>
              <p:cNvSpPr>
                <a:spLocks/>
              </p:cNvSpPr>
              <p:nvPr/>
            </p:nvSpPr>
            <p:spPr bwMode="auto">
              <a:xfrm>
                <a:off x="3132963" y="3377178"/>
                <a:ext cx="355480" cy="298946"/>
              </a:xfrm>
              <a:custGeom>
                <a:avLst/>
                <a:gdLst>
                  <a:gd name="T0" fmla="*/ 407 w 527"/>
                  <a:gd name="T1" fmla="*/ 0 h 443"/>
                  <a:gd name="T2" fmla="*/ 294 w 527"/>
                  <a:gd name="T3" fmla="*/ 190 h 443"/>
                  <a:gd name="T4" fmla="*/ 280 w 527"/>
                  <a:gd name="T5" fmla="*/ 105 h 443"/>
                  <a:gd name="T6" fmla="*/ 295 w 527"/>
                  <a:gd name="T7" fmla="*/ 77 h 443"/>
                  <a:gd name="T8" fmla="*/ 263 w 527"/>
                  <a:gd name="T9" fmla="*/ 44 h 443"/>
                  <a:gd name="T10" fmla="*/ 230 w 527"/>
                  <a:gd name="T11" fmla="*/ 77 h 443"/>
                  <a:gd name="T12" fmla="*/ 246 w 527"/>
                  <a:gd name="T13" fmla="*/ 105 h 443"/>
                  <a:gd name="T14" fmla="*/ 232 w 527"/>
                  <a:gd name="T15" fmla="*/ 189 h 443"/>
                  <a:gd name="T16" fmla="*/ 120 w 527"/>
                  <a:gd name="T17" fmla="*/ 0 h 443"/>
                  <a:gd name="T18" fmla="*/ 2 w 527"/>
                  <a:gd name="T19" fmla="*/ 125 h 443"/>
                  <a:gd name="T20" fmla="*/ 0 w 527"/>
                  <a:gd name="T21" fmla="*/ 125 h 443"/>
                  <a:gd name="T22" fmla="*/ 0 w 527"/>
                  <a:gd name="T23" fmla="*/ 402 h 443"/>
                  <a:gd name="T24" fmla="*/ 1 w 527"/>
                  <a:gd name="T25" fmla="*/ 402 h 443"/>
                  <a:gd name="T26" fmla="*/ 263 w 527"/>
                  <a:gd name="T27" fmla="*/ 443 h 443"/>
                  <a:gd name="T28" fmla="*/ 526 w 527"/>
                  <a:gd name="T29" fmla="*/ 402 h 443"/>
                  <a:gd name="T30" fmla="*/ 527 w 527"/>
                  <a:gd name="T31" fmla="*/ 402 h 443"/>
                  <a:gd name="T32" fmla="*/ 527 w 527"/>
                  <a:gd name="T33" fmla="*/ 125 h 443"/>
                  <a:gd name="T34" fmla="*/ 525 w 527"/>
                  <a:gd name="T35" fmla="*/ 125 h 443"/>
                  <a:gd name="T36" fmla="*/ 407 w 527"/>
                  <a:gd name="T3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7" h="443">
                    <a:moveTo>
                      <a:pt x="407" y="0"/>
                    </a:moveTo>
                    <a:cubicBezTo>
                      <a:pt x="294" y="190"/>
                      <a:pt x="294" y="190"/>
                      <a:pt x="294" y="190"/>
                    </a:cubicBezTo>
                    <a:cubicBezTo>
                      <a:pt x="280" y="105"/>
                      <a:pt x="280" y="105"/>
                      <a:pt x="280" y="105"/>
                    </a:cubicBezTo>
                    <a:cubicBezTo>
                      <a:pt x="289" y="99"/>
                      <a:pt x="295" y="89"/>
                      <a:pt x="295" y="77"/>
                    </a:cubicBezTo>
                    <a:cubicBezTo>
                      <a:pt x="295" y="59"/>
                      <a:pt x="281" y="44"/>
                      <a:pt x="263" y="44"/>
                    </a:cubicBezTo>
                    <a:cubicBezTo>
                      <a:pt x="245" y="44"/>
                      <a:pt x="230" y="59"/>
                      <a:pt x="230" y="77"/>
                    </a:cubicBezTo>
                    <a:cubicBezTo>
                      <a:pt x="230" y="89"/>
                      <a:pt x="237" y="99"/>
                      <a:pt x="246" y="105"/>
                    </a:cubicBezTo>
                    <a:cubicBezTo>
                      <a:pt x="232" y="189"/>
                      <a:pt x="232" y="189"/>
                      <a:pt x="232" y="189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56" y="27"/>
                      <a:pt x="12" y="72"/>
                      <a:pt x="2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1" y="402"/>
                      <a:pt x="1" y="402"/>
                      <a:pt x="1" y="402"/>
                    </a:cubicBezTo>
                    <a:cubicBezTo>
                      <a:pt x="14" y="425"/>
                      <a:pt x="126" y="443"/>
                      <a:pt x="263" y="443"/>
                    </a:cubicBezTo>
                    <a:cubicBezTo>
                      <a:pt x="401" y="443"/>
                      <a:pt x="513" y="425"/>
                      <a:pt x="526" y="402"/>
                    </a:cubicBezTo>
                    <a:cubicBezTo>
                      <a:pt x="527" y="402"/>
                      <a:pt x="527" y="402"/>
                      <a:pt x="527" y="402"/>
                    </a:cubicBezTo>
                    <a:cubicBezTo>
                      <a:pt x="527" y="125"/>
                      <a:pt x="527" y="125"/>
                      <a:pt x="527" y="125"/>
                    </a:cubicBezTo>
                    <a:cubicBezTo>
                      <a:pt x="525" y="125"/>
                      <a:pt x="525" y="125"/>
                      <a:pt x="525" y="125"/>
                    </a:cubicBezTo>
                    <a:cubicBezTo>
                      <a:pt x="515" y="72"/>
                      <a:pt x="471" y="27"/>
                      <a:pt x="40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2" name="Freeform 230"/>
              <p:cNvSpPr>
                <a:spLocks/>
              </p:cNvSpPr>
              <p:nvPr/>
            </p:nvSpPr>
            <p:spPr bwMode="auto">
              <a:xfrm>
                <a:off x="3598655" y="3487105"/>
                <a:ext cx="54536" cy="68241"/>
              </a:xfrm>
              <a:custGeom>
                <a:avLst/>
                <a:gdLst>
                  <a:gd name="T0" fmla="*/ 0 w 81"/>
                  <a:gd name="T1" fmla="*/ 0 h 101"/>
                  <a:gd name="T2" fmla="*/ 0 w 81"/>
                  <a:gd name="T3" fmla="*/ 55 h 101"/>
                  <a:gd name="T4" fmla="*/ 40 w 81"/>
                  <a:gd name="T5" fmla="*/ 101 h 101"/>
                  <a:gd name="T6" fmla="*/ 81 w 81"/>
                  <a:gd name="T7" fmla="*/ 56 h 101"/>
                  <a:gd name="T8" fmla="*/ 81 w 81"/>
                  <a:gd name="T9" fmla="*/ 0 h 101"/>
                  <a:gd name="T10" fmla="*/ 59 w 81"/>
                  <a:gd name="T11" fmla="*/ 0 h 101"/>
                  <a:gd name="T12" fmla="*/ 59 w 81"/>
                  <a:gd name="T13" fmla="*/ 57 h 101"/>
                  <a:gd name="T14" fmla="*/ 40 w 81"/>
                  <a:gd name="T15" fmla="*/ 83 h 101"/>
                  <a:gd name="T16" fmla="*/ 22 w 81"/>
                  <a:gd name="T17" fmla="*/ 57 h 101"/>
                  <a:gd name="T18" fmla="*/ 22 w 81"/>
                  <a:gd name="T19" fmla="*/ 0 h 101"/>
                  <a:gd name="T20" fmla="*/ 0 w 81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101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87"/>
                      <a:pt x="15" y="101"/>
                      <a:pt x="40" y="101"/>
                    </a:cubicBezTo>
                    <a:cubicBezTo>
                      <a:pt x="65" y="101"/>
                      <a:pt x="81" y="86"/>
                      <a:pt x="81" y="5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59" y="75"/>
                      <a:pt x="52" y="83"/>
                      <a:pt x="40" y="83"/>
                    </a:cubicBezTo>
                    <a:cubicBezTo>
                      <a:pt x="29" y="83"/>
                      <a:pt x="22" y="74"/>
                      <a:pt x="22" y="57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3" name="Freeform 231"/>
              <p:cNvSpPr>
                <a:spLocks noEditPoints="1"/>
              </p:cNvSpPr>
              <p:nvPr/>
            </p:nvSpPr>
            <p:spPr bwMode="auto">
              <a:xfrm>
                <a:off x="3666040" y="3486534"/>
                <a:ext cx="47968" cy="67384"/>
              </a:xfrm>
              <a:custGeom>
                <a:avLst/>
                <a:gdLst>
                  <a:gd name="T0" fmla="*/ 31 w 71"/>
                  <a:gd name="T1" fmla="*/ 0 h 100"/>
                  <a:gd name="T2" fmla="*/ 0 w 71"/>
                  <a:gd name="T3" fmla="*/ 2 h 100"/>
                  <a:gd name="T4" fmla="*/ 0 w 71"/>
                  <a:gd name="T5" fmla="*/ 100 h 100"/>
                  <a:gd name="T6" fmla="*/ 23 w 71"/>
                  <a:gd name="T7" fmla="*/ 100 h 100"/>
                  <a:gd name="T8" fmla="*/ 23 w 71"/>
                  <a:gd name="T9" fmla="*/ 65 h 100"/>
                  <a:gd name="T10" fmla="*/ 30 w 71"/>
                  <a:gd name="T11" fmla="*/ 65 h 100"/>
                  <a:gd name="T12" fmla="*/ 62 w 71"/>
                  <a:gd name="T13" fmla="*/ 55 h 100"/>
                  <a:gd name="T14" fmla="*/ 71 w 71"/>
                  <a:gd name="T15" fmla="*/ 31 h 100"/>
                  <a:gd name="T16" fmla="*/ 61 w 71"/>
                  <a:gd name="T17" fmla="*/ 8 h 100"/>
                  <a:gd name="T18" fmla="*/ 31 w 71"/>
                  <a:gd name="T19" fmla="*/ 0 h 100"/>
                  <a:gd name="T20" fmla="*/ 30 w 71"/>
                  <a:gd name="T21" fmla="*/ 48 h 100"/>
                  <a:gd name="T22" fmla="*/ 23 w 71"/>
                  <a:gd name="T23" fmla="*/ 47 h 100"/>
                  <a:gd name="T24" fmla="*/ 23 w 71"/>
                  <a:gd name="T25" fmla="*/ 18 h 100"/>
                  <a:gd name="T26" fmla="*/ 32 w 71"/>
                  <a:gd name="T27" fmla="*/ 17 h 100"/>
                  <a:gd name="T28" fmla="*/ 49 w 71"/>
                  <a:gd name="T29" fmla="*/ 32 h 100"/>
                  <a:gd name="T30" fmla="*/ 30 w 71"/>
                  <a:gd name="T31" fmla="*/ 4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100">
                    <a:moveTo>
                      <a:pt x="31" y="0"/>
                    </a:moveTo>
                    <a:cubicBezTo>
                      <a:pt x="17" y="0"/>
                      <a:pt x="7" y="1"/>
                      <a:pt x="0" y="2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5" y="65"/>
                      <a:pt x="27" y="65"/>
                      <a:pt x="30" y="65"/>
                    </a:cubicBezTo>
                    <a:cubicBezTo>
                      <a:pt x="43" y="65"/>
                      <a:pt x="55" y="62"/>
                      <a:pt x="62" y="55"/>
                    </a:cubicBezTo>
                    <a:cubicBezTo>
                      <a:pt x="68" y="49"/>
                      <a:pt x="71" y="41"/>
                      <a:pt x="71" y="31"/>
                    </a:cubicBezTo>
                    <a:cubicBezTo>
                      <a:pt x="71" y="22"/>
                      <a:pt x="67" y="13"/>
                      <a:pt x="61" y="8"/>
                    </a:cubicBezTo>
                    <a:cubicBezTo>
                      <a:pt x="54" y="3"/>
                      <a:pt x="44" y="0"/>
                      <a:pt x="31" y="0"/>
                    </a:cubicBezTo>
                    <a:close/>
                    <a:moveTo>
                      <a:pt x="30" y="48"/>
                    </a:moveTo>
                    <a:cubicBezTo>
                      <a:pt x="27" y="48"/>
                      <a:pt x="24" y="48"/>
                      <a:pt x="23" y="47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7" y="17"/>
                      <a:pt x="32" y="17"/>
                    </a:cubicBezTo>
                    <a:cubicBezTo>
                      <a:pt x="43" y="17"/>
                      <a:pt x="49" y="23"/>
                      <a:pt x="49" y="32"/>
                    </a:cubicBezTo>
                    <a:cubicBezTo>
                      <a:pt x="49" y="42"/>
                      <a:pt x="42" y="48"/>
                      <a:pt x="3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5129792" y="1149122"/>
            <a:ext cx="414516" cy="414516"/>
            <a:chOff x="5181486" y="4265651"/>
            <a:chExt cx="414516" cy="414516"/>
          </a:xfrm>
        </p:grpSpPr>
        <p:sp>
          <p:nvSpPr>
            <p:cNvPr id="46" name="椭圆 45"/>
            <p:cNvSpPr/>
            <p:nvPr/>
          </p:nvSpPr>
          <p:spPr>
            <a:xfrm>
              <a:off x="5181486" y="4265651"/>
              <a:ext cx="414516" cy="414516"/>
            </a:xfrm>
            <a:prstGeom prst="ellipse">
              <a:avLst/>
            </a:prstGeom>
            <a:solidFill>
              <a:schemeClr val="accent4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5287222" y="4375239"/>
              <a:ext cx="253419" cy="172633"/>
              <a:chOff x="4895160" y="4287159"/>
              <a:chExt cx="571418" cy="389258"/>
            </a:xfrm>
            <a:solidFill>
              <a:schemeClr val="bg1"/>
            </a:solidFill>
          </p:grpSpPr>
          <p:sp>
            <p:nvSpPr>
              <p:cNvPr id="59" name="Freeform 327"/>
              <p:cNvSpPr>
                <a:spLocks noEditPoints="1"/>
              </p:cNvSpPr>
              <p:nvPr/>
            </p:nvSpPr>
            <p:spPr bwMode="auto">
              <a:xfrm>
                <a:off x="4895160" y="4287159"/>
                <a:ext cx="438051" cy="389258"/>
              </a:xfrm>
              <a:custGeom>
                <a:avLst/>
                <a:gdLst>
                  <a:gd name="T0" fmla="*/ 166 w 171"/>
                  <a:gd name="T1" fmla="*/ 0 h 152"/>
                  <a:gd name="T2" fmla="*/ 5 w 171"/>
                  <a:gd name="T3" fmla="*/ 0 h 152"/>
                  <a:gd name="T4" fmla="*/ 0 w 171"/>
                  <a:gd name="T5" fmla="*/ 5 h 152"/>
                  <a:gd name="T6" fmla="*/ 0 w 171"/>
                  <a:gd name="T7" fmla="*/ 146 h 152"/>
                  <a:gd name="T8" fmla="*/ 5 w 171"/>
                  <a:gd name="T9" fmla="*/ 152 h 152"/>
                  <a:gd name="T10" fmla="*/ 166 w 171"/>
                  <a:gd name="T11" fmla="*/ 152 h 152"/>
                  <a:gd name="T12" fmla="*/ 171 w 171"/>
                  <a:gd name="T13" fmla="*/ 146 h 152"/>
                  <a:gd name="T14" fmla="*/ 171 w 171"/>
                  <a:gd name="T15" fmla="*/ 5 h 152"/>
                  <a:gd name="T16" fmla="*/ 166 w 171"/>
                  <a:gd name="T17" fmla="*/ 0 h 152"/>
                  <a:gd name="T18" fmla="*/ 132 w 171"/>
                  <a:gd name="T19" fmla="*/ 12 h 152"/>
                  <a:gd name="T20" fmla="*/ 139 w 171"/>
                  <a:gd name="T21" fmla="*/ 19 h 152"/>
                  <a:gd name="T22" fmla="*/ 132 w 171"/>
                  <a:gd name="T23" fmla="*/ 26 h 152"/>
                  <a:gd name="T24" fmla="*/ 124 w 171"/>
                  <a:gd name="T25" fmla="*/ 19 h 152"/>
                  <a:gd name="T26" fmla="*/ 132 w 171"/>
                  <a:gd name="T27" fmla="*/ 12 h 152"/>
                  <a:gd name="T28" fmla="*/ 110 w 171"/>
                  <a:gd name="T29" fmla="*/ 12 h 152"/>
                  <a:gd name="T30" fmla="*/ 118 w 171"/>
                  <a:gd name="T31" fmla="*/ 19 h 152"/>
                  <a:gd name="T32" fmla="*/ 110 w 171"/>
                  <a:gd name="T33" fmla="*/ 26 h 152"/>
                  <a:gd name="T34" fmla="*/ 103 w 171"/>
                  <a:gd name="T35" fmla="*/ 19 h 152"/>
                  <a:gd name="T36" fmla="*/ 110 w 171"/>
                  <a:gd name="T37" fmla="*/ 12 h 152"/>
                  <a:gd name="T38" fmla="*/ 160 w 171"/>
                  <a:gd name="T39" fmla="*/ 141 h 152"/>
                  <a:gd name="T40" fmla="*/ 11 w 171"/>
                  <a:gd name="T41" fmla="*/ 141 h 152"/>
                  <a:gd name="T42" fmla="*/ 11 w 171"/>
                  <a:gd name="T43" fmla="*/ 38 h 152"/>
                  <a:gd name="T44" fmla="*/ 160 w 171"/>
                  <a:gd name="T45" fmla="*/ 38 h 152"/>
                  <a:gd name="T46" fmla="*/ 160 w 171"/>
                  <a:gd name="T47" fmla="*/ 141 h 152"/>
                  <a:gd name="T48" fmla="*/ 153 w 171"/>
                  <a:gd name="T49" fmla="*/ 26 h 152"/>
                  <a:gd name="T50" fmla="*/ 146 w 171"/>
                  <a:gd name="T51" fmla="*/ 19 h 152"/>
                  <a:gd name="T52" fmla="*/ 153 w 171"/>
                  <a:gd name="T53" fmla="*/ 12 h 152"/>
                  <a:gd name="T54" fmla="*/ 160 w 171"/>
                  <a:gd name="T55" fmla="*/ 19 h 152"/>
                  <a:gd name="T56" fmla="*/ 153 w 171"/>
                  <a:gd name="T57" fmla="*/ 2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1" h="152">
                    <a:moveTo>
                      <a:pt x="16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2" y="152"/>
                      <a:pt x="5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49"/>
                      <a:pt x="171" y="146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1" y="2"/>
                      <a:pt x="169" y="0"/>
                      <a:pt x="166" y="0"/>
                    </a:cubicBezTo>
                    <a:close/>
                    <a:moveTo>
                      <a:pt x="132" y="12"/>
                    </a:moveTo>
                    <a:cubicBezTo>
                      <a:pt x="136" y="12"/>
                      <a:pt x="139" y="15"/>
                      <a:pt x="139" y="19"/>
                    </a:cubicBezTo>
                    <a:cubicBezTo>
                      <a:pt x="139" y="23"/>
                      <a:pt x="136" y="26"/>
                      <a:pt x="132" y="26"/>
                    </a:cubicBezTo>
                    <a:cubicBezTo>
                      <a:pt x="128" y="26"/>
                      <a:pt x="124" y="23"/>
                      <a:pt x="124" y="19"/>
                    </a:cubicBezTo>
                    <a:cubicBezTo>
                      <a:pt x="124" y="15"/>
                      <a:pt x="128" y="12"/>
                      <a:pt x="132" y="12"/>
                    </a:cubicBezTo>
                    <a:close/>
                    <a:moveTo>
                      <a:pt x="110" y="12"/>
                    </a:moveTo>
                    <a:cubicBezTo>
                      <a:pt x="114" y="12"/>
                      <a:pt x="118" y="15"/>
                      <a:pt x="118" y="19"/>
                    </a:cubicBezTo>
                    <a:cubicBezTo>
                      <a:pt x="118" y="23"/>
                      <a:pt x="114" y="26"/>
                      <a:pt x="110" y="26"/>
                    </a:cubicBezTo>
                    <a:cubicBezTo>
                      <a:pt x="106" y="26"/>
                      <a:pt x="103" y="23"/>
                      <a:pt x="103" y="19"/>
                    </a:cubicBezTo>
                    <a:cubicBezTo>
                      <a:pt x="103" y="15"/>
                      <a:pt x="106" y="12"/>
                      <a:pt x="110" y="12"/>
                    </a:cubicBezTo>
                    <a:close/>
                    <a:moveTo>
                      <a:pt x="160" y="141"/>
                    </a:moveTo>
                    <a:cubicBezTo>
                      <a:pt x="11" y="141"/>
                      <a:pt x="11" y="141"/>
                      <a:pt x="11" y="141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60" y="38"/>
                      <a:pt x="160" y="38"/>
                      <a:pt x="160" y="38"/>
                    </a:cubicBezTo>
                    <a:lnTo>
                      <a:pt x="160" y="141"/>
                    </a:lnTo>
                    <a:close/>
                    <a:moveTo>
                      <a:pt x="153" y="26"/>
                    </a:moveTo>
                    <a:cubicBezTo>
                      <a:pt x="149" y="26"/>
                      <a:pt x="146" y="23"/>
                      <a:pt x="146" y="19"/>
                    </a:cubicBezTo>
                    <a:cubicBezTo>
                      <a:pt x="146" y="15"/>
                      <a:pt x="149" y="12"/>
                      <a:pt x="153" y="12"/>
                    </a:cubicBezTo>
                    <a:cubicBezTo>
                      <a:pt x="157" y="12"/>
                      <a:pt x="160" y="15"/>
                      <a:pt x="160" y="19"/>
                    </a:cubicBezTo>
                    <a:cubicBezTo>
                      <a:pt x="160" y="23"/>
                      <a:pt x="157" y="26"/>
                      <a:pt x="15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0" name="Rectangle 328"/>
              <p:cNvSpPr>
                <a:spLocks noChangeArrowheads="1"/>
              </p:cNvSpPr>
              <p:nvPr/>
            </p:nvSpPr>
            <p:spPr bwMode="auto">
              <a:xfrm>
                <a:off x="4953712" y="4417273"/>
                <a:ext cx="315527" cy="5963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1" name="Rectangle 329"/>
              <p:cNvSpPr>
                <a:spLocks noChangeArrowheads="1"/>
              </p:cNvSpPr>
              <p:nvPr/>
            </p:nvSpPr>
            <p:spPr bwMode="auto">
              <a:xfrm>
                <a:off x="4953712" y="4501847"/>
                <a:ext cx="99754" cy="1051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2" name="Rectangle 330"/>
              <p:cNvSpPr>
                <a:spLocks noChangeArrowheads="1"/>
              </p:cNvSpPr>
              <p:nvPr/>
            </p:nvSpPr>
            <p:spPr bwMode="auto">
              <a:xfrm>
                <a:off x="5071899" y="4505100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3" name="Rectangle 331"/>
              <p:cNvSpPr>
                <a:spLocks noChangeArrowheads="1"/>
              </p:cNvSpPr>
              <p:nvPr/>
            </p:nvSpPr>
            <p:spPr bwMode="auto">
              <a:xfrm>
                <a:off x="5071899" y="4548471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4" name="Rectangle 332"/>
              <p:cNvSpPr>
                <a:spLocks noChangeArrowheads="1"/>
              </p:cNvSpPr>
              <p:nvPr/>
            </p:nvSpPr>
            <p:spPr bwMode="auto">
              <a:xfrm>
                <a:off x="5071899" y="4589674"/>
                <a:ext cx="107344" cy="151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5" name="Freeform 333"/>
              <p:cNvSpPr>
                <a:spLocks/>
              </p:cNvSpPr>
              <p:nvPr/>
            </p:nvSpPr>
            <p:spPr bwMode="auto">
              <a:xfrm>
                <a:off x="5225867" y="4569073"/>
                <a:ext cx="40119" cy="41203"/>
              </a:xfrm>
              <a:custGeom>
                <a:avLst/>
                <a:gdLst>
                  <a:gd name="T0" fmla="*/ 11 w 37"/>
                  <a:gd name="T1" fmla="*/ 0 h 38"/>
                  <a:gd name="T2" fmla="*/ 11 w 37"/>
                  <a:gd name="T3" fmla="*/ 2 h 38"/>
                  <a:gd name="T4" fmla="*/ 0 w 37"/>
                  <a:gd name="T5" fmla="*/ 38 h 38"/>
                  <a:gd name="T6" fmla="*/ 35 w 37"/>
                  <a:gd name="T7" fmla="*/ 26 h 38"/>
                  <a:gd name="T8" fmla="*/ 37 w 37"/>
                  <a:gd name="T9" fmla="*/ 26 h 38"/>
                  <a:gd name="T10" fmla="*/ 11 w 37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">
                    <a:moveTo>
                      <a:pt x="11" y="0"/>
                    </a:moveTo>
                    <a:lnTo>
                      <a:pt x="11" y="2"/>
                    </a:lnTo>
                    <a:lnTo>
                      <a:pt x="0" y="38"/>
                    </a:lnTo>
                    <a:lnTo>
                      <a:pt x="35" y="26"/>
                    </a:lnTo>
                    <a:lnTo>
                      <a:pt x="37" y="2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6" name="Freeform 334"/>
              <p:cNvSpPr>
                <a:spLocks/>
              </p:cNvSpPr>
              <p:nvPr/>
            </p:nvSpPr>
            <p:spPr bwMode="auto">
              <a:xfrm>
                <a:off x="5389594" y="4366311"/>
                <a:ext cx="76984" cy="79153"/>
              </a:xfrm>
              <a:custGeom>
                <a:avLst/>
                <a:gdLst>
                  <a:gd name="T0" fmla="*/ 23 w 30"/>
                  <a:gd name="T1" fmla="*/ 31 h 31"/>
                  <a:gd name="T2" fmla="*/ 28 w 30"/>
                  <a:gd name="T3" fmla="*/ 25 h 31"/>
                  <a:gd name="T4" fmla="*/ 28 w 30"/>
                  <a:gd name="T5" fmla="*/ 18 h 31"/>
                  <a:gd name="T6" fmla="*/ 13 w 30"/>
                  <a:gd name="T7" fmla="*/ 2 h 31"/>
                  <a:gd name="T8" fmla="*/ 6 w 30"/>
                  <a:gd name="T9" fmla="*/ 2 h 31"/>
                  <a:gd name="T10" fmla="*/ 0 w 30"/>
                  <a:gd name="T11" fmla="*/ 8 h 31"/>
                  <a:gd name="T12" fmla="*/ 23 w 30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1">
                    <a:moveTo>
                      <a:pt x="23" y="31"/>
                    </a:move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3"/>
                      <a:pt x="30" y="20"/>
                      <a:pt x="28" y="18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0"/>
                      <a:pt x="8" y="0"/>
                      <a:pt x="6" y="2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23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7" name="Freeform 335"/>
              <p:cNvSpPr>
                <a:spLocks/>
              </p:cNvSpPr>
              <p:nvPr/>
            </p:nvSpPr>
            <p:spPr bwMode="auto">
              <a:xfrm>
                <a:off x="5258396" y="4394503"/>
                <a:ext cx="182160" cy="182160"/>
              </a:xfrm>
              <a:custGeom>
                <a:avLst/>
                <a:gdLst>
                  <a:gd name="T0" fmla="*/ 49 w 71"/>
                  <a:gd name="T1" fmla="*/ 0 h 71"/>
                  <a:gd name="T2" fmla="*/ 48 w 71"/>
                  <a:gd name="T3" fmla="*/ 0 h 71"/>
                  <a:gd name="T4" fmla="*/ 2 w 71"/>
                  <a:gd name="T5" fmla="*/ 47 h 71"/>
                  <a:gd name="T6" fmla="*/ 2 w 71"/>
                  <a:gd name="T7" fmla="*/ 54 h 71"/>
                  <a:gd name="T8" fmla="*/ 2 w 71"/>
                  <a:gd name="T9" fmla="*/ 55 h 71"/>
                  <a:gd name="T10" fmla="*/ 8 w 71"/>
                  <a:gd name="T11" fmla="*/ 56 h 71"/>
                  <a:gd name="T12" fmla="*/ 9 w 71"/>
                  <a:gd name="T13" fmla="*/ 62 h 71"/>
                  <a:gd name="T14" fmla="*/ 9 w 71"/>
                  <a:gd name="T15" fmla="*/ 62 h 71"/>
                  <a:gd name="T16" fmla="*/ 15 w 71"/>
                  <a:gd name="T17" fmla="*/ 63 h 71"/>
                  <a:gd name="T18" fmla="*/ 16 w 71"/>
                  <a:gd name="T19" fmla="*/ 69 h 71"/>
                  <a:gd name="T20" fmla="*/ 17 w 71"/>
                  <a:gd name="T21" fmla="*/ 69 h 71"/>
                  <a:gd name="T22" fmla="*/ 24 w 71"/>
                  <a:gd name="T23" fmla="*/ 69 h 71"/>
                  <a:gd name="T24" fmla="*/ 71 w 71"/>
                  <a:gd name="T25" fmla="*/ 23 h 71"/>
                  <a:gd name="T26" fmla="*/ 71 w 71"/>
                  <a:gd name="T27" fmla="*/ 22 h 71"/>
                  <a:gd name="T28" fmla="*/ 49 w 71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71">
                    <a:moveTo>
                      <a:pt x="49" y="0"/>
                    </a:moveTo>
                    <a:cubicBezTo>
                      <a:pt x="49" y="0"/>
                      <a:pt x="48" y="0"/>
                      <a:pt x="48" y="0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0" y="49"/>
                      <a:pt x="0" y="52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6"/>
                      <a:pt x="6" y="57"/>
                      <a:pt x="8" y="56"/>
                    </a:cubicBezTo>
                    <a:cubicBezTo>
                      <a:pt x="7" y="58"/>
                      <a:pt x="7" y="60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11" y="64"/>
                      <a:pt x="13" y="64"/>
                      <a:pt x="15" y="63"/>
                    </a:cubicBezTo>
                    <a:cubicBezTo>
                      <a:pt x="14" y="65"/>
                      <a:pt x="15" y="67"/>
                      <a:pt x="16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9" y="71"/>
                      <a:pt x="22" y="71"/>
                      <a:pt x="24" y="69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3"/>
                      <a:pt x="71" y="22"/>
                      <a:pt x="71" y="22"/>
                    </a:cubicBez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8" name="组合 77"/>
          <p:cNvGrpSpPr/>
          <p:nvPr/>
        </p:nvGrpSpPr>
        <p:grpSpPr>
          <a:xfrm>
            <a:off x="4574743" y="1149122"/>
            <a:ext cx="414516" cy="414516"/>
            <a:chOff x="4626437" y="4265651"/>
            <a:chExt cx="414516" cy="414516"/>
          </a:xfrm>
        </p:grpSpPr>
        <p:sp>
          <p:nvSpPr>
            <p:cNvPr id="49" name="椭圆 48"/>
            <p:cNvSpPr/>
            <p:nvPr/>
          </p:nvSpPr>
          <p:spPr>
            <a:xfrm>
              <a:off x="4626437" y="4265651"/>
              <a:ext cx="414516" cy="414516"/>
            </a:xfrm>
            <a:prstGeom prst="ellipse">
              <a:avLst/>
            </a:prstGeom>
            <a:solidFill>
              <a:schemeClr val="accent3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710891" y="4356960"/>
              <a:ext cx="232896" cy="199705"/>
              <a:chOff x="3546346" y="2339026"/>
              <a:chExt cx="897787" cy="769842"/>
            </a:xfrm>
            <a:solidFill>
              <a:schemeClr val="bg1"/>
            </a:solidFill>
          </p:grpSpPr>
          <p:sp>
            <p:nvSpPr>
              <p:cNvPr id="52" name="Rectangle 227"/>
              <p:cNvSpPr>
                <a:spLocks noChangeArrowheads="1"/>
              </p:cNvSpPr>
              <p:nvPr/>
            </p:nvSpPr>
            <p:spPr bwMode="auto">
              <a:xfrm>
                <a:off x="3561526" y="3077423"/>
                <a:ext cx="882607" cy="3144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3" name="Freeform 228"/>
              <p:cNvSpPr>
                <a:spLocks/>
              </p:cNvSpPr>
              <p:nvPr/>
            </p:nvSpPr>
            <p:spPr bwMode="auto">
              <a:xfrm>
                <a:off x="3617909" y="2844302"/>
                <a:ext cx="125777" cy="210351"/>
              </a:xfrm>
              <a:custGeom>
                <a:avLst/>
                <a:gdLst>
                  <a:gd name="T0" fmla="*/ 6 w 49"/>
                  <a:gd name="T1" fmla="*/ 82 h 82"/>
                  <a:gd name="T2" fmla="*/ 43 w 49"/>
                  <a:gd name="T3" fmla="*/ 82 h 82"/>
                  <a:gd name="T4" fmla="*/ 49 w 49"/>
                  <a:gd name="T5" fmla="*/ 76 h 82"/>
                  <a:gd name="T6" fmla="*/ 49 w 49"/>
                  <a:gd name="T7" fmla="*/ 0 h 82"/>
                  <a:gd name="T8" fmla="*/ 0 w 49"/>
                  <a:gd name="T9" fmla="*/ 49 h 82"/>
                  <a:gd name="T10" fmla="*/ 0 w 49"/>
                  <a:gd name="T11" fmla="*/ 76 h 82"/>
                  <a:gd name="T12" fmla="*/ 6 w 49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82">
                    <a:moveTo>
                      <a:pt x="6" y="82"/>
                    </a:moveTo>
                    <a:cubicBezTo>
                      <a:pt x="43" y="82"/>
                      <a:pt x="43" y="82"/>
                      <a:pt x="43" y="82"/>
                    </a:cubicBezTo>
                    <a:cubicBezTo>
                      <a:pt x="46" y="82"/>
                      <a:pt x="49" y="79"/>
                      <a:pt x="49" y="7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3" y="82"/>
                      <a:pt x="6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4" name="Freeform 229"/>
              <p:cNvSpPr>
                <a:spLocks/>
              </p:cNvSpPr>
              <p:nvPr/>
            </p:nvSpPr>
            <p:spPr bwMode="auto">
              <a:xfrm>
                <a:off x="3779467" y="2682744"/>
                <a:ext cx="122524" cy="371910"/>
              </a:xfrm>
              <a:custGeom>
                <a:avLst/>
                <a:gdLst>
                  <a:gd name="T0" fmla="*/ 5 w 48"/>
                  <a:gd name="T1" fmla="*/ 145 h 145"/>
                  <a:gd name="T2" fmla="*/ 43 w 48"/>
                  <a:gd name="T3" fmla="*/ 145 h 145"/>
                  <a:gd name="T4" fmla="*/ 48 w 48"/>
                  <a:gd name="T5" fmla="*/ 139 h 145"/>
                  <a:gd name="T6" fmla="*/ 48 w 48"/>
                  <a:gd name="T7" fmla="*/ 0 h 145"/>
                  <a:gd name="T8" fmla="*/ 0 w 48"/>
                  <a:gd name="T9" fmla="*/ 49 h 145"/>
                  <a:gd name="T10" fmla="*/ 0 w 48"/>
                  <a:gd name="T11" fmla="*/ 139 h 145"/>
                  <a:gd name="T12" fmla="*/ 5 w 48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5">
                    <a:moveTo>
                      <a:pt x="5" y="145"/>
                    </a:moveTo>
                    <a:cubicBezTo>
                      <a:pt x="43" y="145"/>
                      <a:pt x="43" y="145"/>
                      <a:pt x="43" y="145"/>
                    </a:cubicBezTo>
                    <a:cubicBezTo>
                      <a:pt x="46" y="145"/>
                      <a:pt x="48" y="142"/>
                      <a:pt x="48" y="139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2"/>
                      <a:pt x="2" y="145"/>
                      <a:pt x="5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5" name="Freeform 230"/>
              <p:cNvSpPr>
                <a:spLocks/>
              </p:cNvSpPr>
              <p:nvPr/>
            </p:nvSpPr>
            <p:spPr bwMode="auto">
              <a:xfrm>
                <a:off x="3938857" y="2713104"/>
                <a:ext cx="124693" cy="341550"/>
              </a:xfrm>
              <a:custGeom>
                <a:avLst/>
                <a:gdLst>
                  <a:gd name="T0" fmla="*/ 22 w 49"/>
                  <a:gd name="T1" fmla="*/ 22 h 133"/>
                  <a:gd name="T2" fmla="*/ 0 w 49"/>
                  <a:gd name="T3" fmla="*/ 0 h 133"/>
                  <a:gd name="T4" fmla="*/ 0 w 49"/>
                  <a:gd name="T5" fmla="*/ 127 h 133"/>
                  <a:gd name="T6" fmla="*/ 6 w 49"/>
                  <a:gd name="T7" fmla="*/ 133 h 133"/>
                  <a:gd name="T8" fmla="*/ 43 w 49"/>
                  <a:gd name="T9" fmla="*/ 133 h 133"/>
                  <a:gd name="T10" fmla="*/ 49 w 49"/>
                  <a:gd name="T11" fmla="*/ 127 h 133"/>
                  <a:gd name="T12" fmla="*/ 49 w 49"/>
                  <a:gd name="T13" fmla="*/ 26 h 133"/>
                  <a:gd name="T14" fmla="*/ 38 w 49"/>
                  <a:gd name="T15" fmla="*/ 29 h 133"/>
                  <a:gd name="T16" fmla="*/ 22 w 49"/>
                  <a:gd name="T17" fmla="*/ 2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33">
                    <a:moveTo>
                      <a:pt x="22" y="2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30"/>
                      <a:pt x="3" y="133"/>
                      <a:pt x="6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6" y="133"/>
                      <a:pt x="49" y="130"/>
                      <a:pt x="49" y="127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6" y="28"/>
                      <a:pt x="42" y="29"/>
                      <a:pt x="38" y="29"/>
                    </a:cubicBezTo>
                    <a:cubicBezTo>
                      <a:pt x="32" y="29"/>
                      <a:pt x="27" y="26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6" name="Freeform 231"/>
              <p:cNvSpPr>
                <a:spLocks/>
              </p:cNvSpPr>
              <p:nvPr/>
            </p:nvSpPr>
            <p:spPr bwMode="auto">
              <a:xfrm>
                <a:off x="4100415" y="2624193"/>
                <a:ext cx="122524" cy="430461"/>
              </a:xfrm>
              <a:custGeom>
                <a:avLst/>
                <a:gdLst>
                  <a:gd name="T0" fmla="*/ 5 w 48"/>
                  <a:gd name="T1" fmla="*/ 168 h 168"/>
                  <a:gd name="T2" fmla="*/ 43 w 48"/>
                  <a:gd name="T3" fmla="*/ 168 h 168"/>
                  <a:gd name="T4" fmla="*/ 48 w 48"/>
                  <a:gd name="T5" fmla="*/ 162 h 168"/>
                  <a:gd name="T6" fmla="*/ 48 w 48"/>
                  <a:gd name="T7" fmla="*/ 0 h 168"/>
                  <a:gd name="T8" fmla="*/ 0 w 48"/>
                  <a:gd name="T9" fmla="*/ 48 h 168"/>
                  <a:gd name="T10" fmla="*/ 0 w 48"/>
                  <a:gd name="T11" fmla="*/ 162 h 168"/>
                  <a:gd name="T12" fmla="*/ 5 w 4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68">
                    <a:moveTo>
                      <a:pt x="5" y="168"/>
                    </a:moveTo>
                    <a:cubicBezTo>
                      <a:pt x="43" y="168"/>
                      <a:pt x="43" y="168"/>
                      <a:pt x="43" y="168"/>
                    </a:cubicBezTo>
                    <a:cubicBezTo>
                      <a:pt x="46" y="168"/>
                      <a:pt x="48" y="165"/>
                      <a:pt x="48" y="16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5"/>
                      <a:pt x="2" y="168"/>
                      <a:pt x="5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7" name="Freeform 232"/>
              <p:cNvSpPr>
                <a:spLocks/>
              </p:cNvSpPr>
              <p:nvPr/>
            </p:nvSpPr>
            <p:spPr bwMode="auto">
              <a:xfrm>
                <a:off x="4258721" y="2513596"/>
                <a:ext cx="125777" cy="541058"/>
              </a:xfrm>
              <a:custGeom>
                <a:avLst/>
                <a:gdLst>
                  <a:gd name="T0" fmla="*/ 29 w 49"/>
                  <a:gd name="T1" fmla="*/ 0 h 211"/>
                  <a:gd name="T2" fmla="*/ 0 w 49"/>
                  <a:gd name="T3" fmla="*/ 29 h 211"/>
                  <a:gd name="T4" fmla="*/ 0 w 49"/>
                  <a:gd name="T5" fmla="*/ 205 h 211"/>
                  <a:gd name="T6" fmla="*/ 6 w 49"/>
                  <a:gd name="T7" fmla="*/ 211 h 211"/>
                  <a:gd name="T8" fmla="*/ 43 w 49"/>
                  <a:gd name="T9" fmla="*/ 211 h 211"/>
                  <a:gd name="T10" fmla="*/ 49 w 49"/>
                  <a:gd name="T11" fmla="*/ 205 h 211"/>
                  <a:gd name="T12" fmla="*/ 49 w 49"/>
                  <a:gd name="T13" fmla="*/ 22 h 211"/>
                  <a:gd name="T14" fmla="*/ 29 w 49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11">
                    <a:moveTo>
                      <a:pt x="2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8"/>
                      <a:pt x="3" y="211"/>
                      <a:pt x="6" y="211"/>
                    </a:cubicBezTo>
                    <a:cubicBezTo>
                      <a:pt x="43" y="211"/>
                      <a:pt x="43" y="211"/>
                      <a:pt x="43" y="211"/>
                    </a:cubicBezTo>
                    <a:cubicBezTo>
                      <a:pt x="46" y="211"/>
                      <a:pt x="49" y="208"/>
                      <a:pt x="49" y="205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38" y="21"/>
                      <a:pt x="29" y="12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8" name="Freeform 233"/>
              <p:cNvSpPr>
                <a:spLocks/>
              </p:cNvSpPr>
              <p:nvPr/>
            </p:nvSpPr>
            <p:spPr bwMode="auto">
              <a:xfrm>
                <a:off x="3546346" y="2339026"/>
                <a:ext cx="871764" cy="610452"/>
              </a:xfrm>
              <a:custGeom>
                <a:avLst/>
                <a:gdLst>
                  <a:gd name="T0" fmla="*/ 20 w 340"/>
                  <a:gd name="T1" fmla="*/ 234 h 238"/>
                  <a:gd name="T2" fmla="*/ 140 w 340"/>
                  <a:gd name="T3" fmla="*/ 113 h 238"/>
                  <a:gd name="T4" fmla="*/ 183 w 340"/>
                  <a:gd name="T5" fmla="*/ 156 h 238"/>
                  <a:gd name="T6" fmla="*/ 199 w 340"/>
                  <a:gd name="T7" fmla="*/ 156 h 238"/>
                  <a:gd name="T8" fmla="*/ 318 w 340"/>
                  <a:gd name="T9" fmla="*/ 37 h 238"/>
                  <a:gd name="T10" fmla="*/ 318 w 340"/>
                  <a:gd name="T11" fmla="*/ 64 h 238"/>
                  <a:gd name="T12" fmla="*/ 329 w 340"/>
                  <a:gd name="T13" fmla="*/ 75 h 238"/>
                  <a:gd name="T14" fmla="*/ 340 w 340"/>
                  <a:gd name="T15" fmla="*/ 64 h 238"/>
                  <a:gd name="T16" fmla="*/ 340 w 340"/>
                  <a:gd name="T17" fmla="*/ 11 h 238"/>
                  <a:gd name="T18" fmla="*/ 337 w 340"/>
                  <a:gd name="T19" fmla="*/ 3 h 238"/>
                  <a:gd name="T20" fmla="*/ 329 w 340"/>
                  <a:gd name="T21" fmla="*/ 0 h 238"/>
                  <a:gd name="T22" fmla="*/ 276 w 340"/>
                  <a:gd name="T23" fmla="*/ 0 h 238"/>
                  <a:gd name="T24" fmla="*/ 265 w 340"/>
                  <a:gd name="T25" fmla="*/ 11 h 238"/>
                  <a:gd name="T26" fmla="*/ 276 w 340"/>
                  <a:gd name="T27" fmla="*/ 22 h 238"/>
                  <a:gd name="T28" fmla="*/ 302 w 340"/>
                  <a:gd name="T29" fmla="*/ 22 h 238"/>
                  <a:gd name="T30" fmla="*/ 191 w 340"/>
                  <a:gd name="T31" fmla="*/ 133 h 238"/>
                  <a:gd name="T32" fmla="*/ 148 w 340"/>
                  <a:gd name="T33" fmla="*/ 90 h 238"/>
                  <a:gd name="T34" fmla="*/ 133 w 340"/>
                  <a:gd name="T35" fmla="*/ 90 h 238"/>
                  <a:gd name="T36" fmla="*/ 4 w 340"/>
                  <a:gd name="T37" fmla="*/ 219 h 238"/>
                  <a:gd name="T38" fmla="*/ 4 w 340"/>
                  <a:gd name="T39" fmla="*/ 234 h 238"/>
                  <a:gd name="T40" fmla="*/ 20 w 340"/>
                  <a:gd name="T41" fmla="*/ 2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238">
                    <a:moveTo>
                      <a:pt x="20" y="234"/>
                    </a:moveTo>
                    <a:cubicBezTo>
                      <a:pt x="140" y="113"/>
                      <a:pt x="140" y="113"/>
                      <a:pt x="140" y="113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8" y="160"/>
                      <a:pt x="195" y="160"/>
                      <a:pt x="199" y="156"/>
                    </a:cubicBezTo>
                    <a:cubicBezTo>
                      <a:pt x="318" y="37"/>
                      <a:pt x="318" y="37"/>
                      <a:pt x="318" y="37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8" y="70"/>
                      <a:pt x="323" y="75"/>
                      <a:pt x="329" y="75"/>
                    </a:cubicBezTo>
                    <a:cubicBezTo>
                      <a:pt x="335" y="75"/>
                      <a:pt x="340" y="70"/>
                      <a:pt x="340" y="64"/>
                    </a:cubicBezTo>
                    <a:cubicBezTo>
                      <a:pt x="340" y="11"/>
                      <a:pt x="340" y="11"/>
                      <a:pt x="340" y="11"/>
                    </a:cubicBezTo>
                    <a:cubicBezTo>
                      <a:pt x="340" y="8"/>
                      <a:pt x="339" y="5"/>
                      <a:pt x="337" y="3"/>
                    </a:cubicBezTo>
                    <a:cubicBezTo>
                      <a:pt x="335" y="1"/>
                      <a:pt x="332" y="0"/>
                      <a:pt x="32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0" y="0"/>
                      <a:pt x="265" y="4"/>
                      <a:pt x="265" y="11"/>
                    </a:cubicBezTo>
                    <a:cubicBezTo>
                      <a:pt x="265" y="17"/>
                      <a:pt x="270" y="22"/>
                      <a:pt x="276" y="22"/>
                    </a:cubicBezTo>
                    <a:cubicBezTo>
                      <a:pt x="302" y="22"/>
                      <a:pt x="302" y="22"/>
                      <a:pt x="302" y="22"/>
                    </a:cubicBezTo>
                    <a:cubicBezTo>
                      <a:pt x="191" y="133"/>
                      <a:pt x="191" y="133"/>
                      <a:pt x="191" y="133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4" y="86"/>
                      <a:pt x="137" y="86"/>
                      <a:pt x="133" y="90"/>
                    </a:cubicBezTo>
                    <a:cubicBezTo>
                      <a:pt x="4" y="219"/>
                      <a:pt x="4" y="219"/>
                      <a:pt x="4" y="219"/>
                    </a:cubicBezTo>
                    <a:cubicBezTo>
                      <a:pt x="0" y="223"/>
                      <a:pt x="0" y="230"/>
                      <a:pt x="4" y="234"/>
                    </a:cubicBezTo>
                    <a:cubicBezTo>
                      <a:pt x="8" y="238"/>
                      <a:pt x="15" y="238"/>
                      <a:pt x="2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83" name="组合 82"/>
          <p:cNvGrpSpPr/>
          <p:nvPr/>
        </p:nvGrpSpPr>
        <p:grpSpPr>
          <a:xfrm>
            <a:off x="1366956" y="1489360"/>
            <a:ext cx="1586056" cy="1586450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 sz="4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68620" y="3067308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sz="6600" dirty="0">
                  <a:solidFill>
                    <a:prstClr val="white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02</a:t>
              </a:r>
            </a:p>
          </p:txBody>
        </p:sp>
      </p:grpSp>
      <p:sp>
        <p:nvSpPr>
          <p:cNvPr id="43" name="文本框 17"/>
          <p:cNvSpPr txBox="1"/>
          <p:nvPr/>
        </p:nvSpPr>
        <p:spPr>
          <a:xfrm>
            <a:off x="3337584" y="2014976"/>
            <a:ext cx="3603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类图简介</a:t>
            </a:r>
            <a:endParaRPr lang="en-US" altLang="zh-CN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53934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4"/>
          <p:cNvSpPr txBox="1">
            <a:spLocks/>
          </p:cNvSpPr>
          <p:nvPr/>
        </p:nvSpPr>
        <p:spPr>
          <a:xfrm>
            <a:off x="611561" y="346774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buNone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38573" y="843558"/>
            <a:ext cx="764985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619672" y="1152595"/>
            <a:ext cx="259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UML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类图的作用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27557" y="2402074"/>
            <a:ext cx="22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UML</a:t>
            </a:r>
            <a:r>
              <a:rPr lang="zh-CN" altLang="en-US" dirty="0"/>
              <a:t>类图组成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65989" y="3795886"/>
            <a:ext cx="185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类图关系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0615" y="2068788"/>
            <a:ext cx="50405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UML</a:t>
            </a:r>
            <a:r>
              <a:rPr lang="zh-CN" altLang="en-US" dirty="0"/>
              <a:t>类图简介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707904" y="1117523"/>
            <a:ext cx="504056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rgbClr val="4D4D4D"/>
                </a:solidFill>
                <a:latin typeface="-apple-system"/>
              </a:rPr>
              <a:t>为了能够脱离语言的限制，抽象地描述各个类的信息及各个类之间的关系</a:t>
            </a:r>
            <a:endParaRPr lang="zh-CN" altLang="en-US" sz="1100" dirty="0"/>
          </a:p>
        </p:txBody>
      </p:sp>
      <p:sp>
        <p:nvSpPr>
          <p:cNvPr id="10" name="文本框 9"/>
          <p:cNvSpPr txBox="1"/>
          <p:nvPr/>
        </p:nvSpPr>
        <p:spPr>
          <a:xfrm>
            <a:off x="3707904" y="2281743"/>
            <a:ext cx="4409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4D4D4D"/>
                </a:solidFill>
                <a:latin typeface="-apple-system"/>
              </a:rPr>
              <a:t>每一个矩形代表一个类，将长方形分为三层，顶层为类名，中间层为属性层，下层为行为层</a:t>
            </a:r>
            <a:endParaRPr lang="zh-CN" altLang="en-US" sz="1100" dirty="0"/>
          </a:p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779912" y="3024896"/>
            <a:ext cx="1288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泛化关系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755501" y="359582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关联关系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749355" y="40554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依赖关系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754932" y="458797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实现关系</a:t>
            </a:r>
          </a:p>
        </p:txBody>
      </p:sp>
      <p:sp>
        <p:nvSpPr>
          <p:cNvPr id="20" name="左大括号 19"/>
          <p:cNvSpPr/>
          <p:nvPr/>
        </p:nvSpPr>
        <p:spPr>
          <a:xfrm>
            <a:off x="1263292" y="1275606"/>
            <a:ext cx="216024" cy="2736304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左大括号 4"/>
          <p:cNvSpPr/>
          <p:nvPr/>
        </p:nvSpPr>
        <p:spPr>
          <a:xfrm>
            <a:off x="3444821" y="3183818"/>
            <a:ext cx="144016" cy="1656184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2926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2" grpId="0"/>
      <p:bldP spid="4" grpId="0"/>
      <p:bldP spid="3" grpId="0"/>
      <p:bldP spid="8" grpId="0"/>
      <p:bldP spid="9" grpId="0"/>
      <p:bldP spid="10" grpId="0"/>
      <p:bldP spid="11" grpId="0"/>
      <p:bldP spid="18" grpId="0"/>
      <p:bldP spid="19" grpId="0"/>
      <p:bldP spid="26" grpId="0"/>
      <p:bldP spid="20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4"/>
          <p:cNvSpPr txBox="1">
            <a:spLocks/>
          </p:cNvSpPr>
          <p:nvPr/>
        </p:nvSpPr>
        <p:spPr>
          <a:xfrm>
            <a:off x="611561" y="346774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buNone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38573" y="843558"/>
            <a:ext cx="764985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619672" y="1152595"/>
            <a:ext cx="259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UML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类图的作用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27557" y="2402074"/>
            <a:ext cx="22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UML</a:t>
            </a:r>
            <a:r>
              <a:rPr lang="zh-CN" altLang="en-US" dirty="0"/>
              <a:t>类图组成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65989" y="3795886"/>
            <a:ext cx="185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类图关系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0615" y="2068788"/>
            <a:ext cx="50405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UML</a:t>
            </a:r>
            <a:r>
              <a:rPr lang="zh-CN" altLang="en-US" dirty="0"/>
              <a:t>类图简介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748290" y="2974550"/>
            <a:ext cx="1288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泛化关系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755501" y="359582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关联关系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749355" y="40554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依赖关系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754932" y="458797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实现关系</a:t>
            </a:r>
          </a:p>
        </p:txBody>
      </p:sp>
      <p:sp>
        <p:nvSpPr>
          <p:cNvPr id="20" name="左大括号 19"/>
          <p:cNvSpPr/>
          <p:nvPr/>
        </p:nvSpPr>
        <p:spPr>
          <a:xfrm>
            <a:off x="1263292" y="1275606"/>
            <a:ext cx="216024" cy="2736304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左大括号 4"/>
          <p:cNvSpPr/>
          <p:nvPr/>
        </p:nvSpPr>
        <p:spPr>
          <a:xfrm>
            <a:off x="3444821" y="3183818"/>
            <a:ext cx="144016" cy="1656184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4AD8A7D-BB4A-4084-B250-4116F2D50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639" y="946289"/>
            <a:ext cx="2943113" cy="313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1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4"/>
          <p:cNvSpPr txBox="1">
            <a:spLocks/>
          </p:cNvSpPr>
          <p:nvPr/>
        </p:nvSpPr>
        <p:spPr>
          <a:xfrm>
            <a:off x="611561" y="346774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buNone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38573" y="843558"/>
            <a:ext cx="764985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619672" y="1152595"/>
            <a:ext cx="259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UML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类图的作用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27557" y="2402074"/>
            <a:ext cx="22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UML</a:t>
            </a:r>
            <a:r>
              <a:rPr lang="zh-CN" altLang="en-US" dirty="0"/>
              <a:t>类图组成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65989" y="3795886"/>
            <a:ext cx="185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类图关系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0615" y="2068788"/>
            <a:ext cx="50405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UML</a:t>
            </a:r>
            <a:r>
              <a:rPr lang="zh-CN" altLang="en-US" dirty="0"/>
              <a:t>类图简介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748290" y="2974550"/>
            <a:ext cx="1288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泛化关系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755501" y="359582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关联关系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749355" y="40554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依赖关系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754932" y="458797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实现关系</a:t>
            </a:r>
          </a:p>
        </p:txBody>
      </p:sp>
      <p:sp>
        <p:nvSpPr>
          <p:cNvPr id="20" name="左大括号 19"/>
          <p:cNvSpPr/>
          <p:nvPr/>
        </p:nvSpPr>
        <p:spPr>
          <a:xfrm>
            <a:off x="1263292" y="1275606"/>
            <a:ext cx="216024" cy="2736304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左大括号 4"/>
          <p:cNvSpPr/>
          <p:nvPr/>
        </p:nvSpPr>
        <p:spPr>
          <a:xfrm>
            <a:off x="3444821" y="3183818"/>
            <a:ext cx="144016" cy="1656184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0B920B2-ADC0-42E7-8D73-5F93FD8C6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480" y="1519905"/>
            <a:ext cx="3558371" cy="168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2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4"/>
          <p:cNvSpPr txBox="1">
            <a:spLocks/>
          </p:cNvSpPr>
          <p:nvPr/>
        </p:nvSpPr>
        <p:spPr>
          <a:xfrm>
            <a:off x="611561" y="346774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buNone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38573" y="843558"/>
            <a:ext cx="764985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619672" y="1152595"/>
            <a:ext cx="259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UML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类图的作用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27557" y="2402074"/>
            <a:ext cx="22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UML</a:t>
            </a:r>
            <a:r>
              <a:rPr lang="zh-CN" altLang="en-US" dirty="0"/>
              <a:t>类图组成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65989" y="3795886"/>
            <a:ext cx="185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类图关系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0615" y="2068788"/>
            <a:ext cx="50405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UML</a:t>
            </a:r>
            <a:r>
              <a:rPr lang="zh-CN" altLang="en-US" dirty="0"/>
              <a:t>类图简介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748290" y="2974550"/>
            <a:ext cx="1288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泛化关系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755501" y="359582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关联关系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749355" y="40554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依赖关系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754932" y="458797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实现关系</a:t>
            </a:r>
          </a:p>
        </p:txBody>
      </p:sp>
      <p:sp>
        <p:nvSpPr>
          <p:cNvPr id="20" name="左大括号 19"/>
          <p:cNvSpPr/>
          <p:nvPr/>
        </p:nvSpPr>
        <p:spPr>
          <a:xfrm>
            <a:off x="1263292" y="1275606"/>
            <a:ext cx="216024" cy="2736304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左大括号 4"/>
          <p:cNvSpPr/>
          <p:nvPr/>
        </p:nvSpPr>
        <p:spPr>
          <a:xfrm>
            <a:off x="3444821" y="3183818"/>
            <a:ext cx="144016" cy="1656184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CD05A2E-3D06-4824-9142-406CDAA56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432085"/>
            <a:ext cx="4224614" cy="125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89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4"/>
          <p:cNvSpPr txBox="1">
            <a:spLocks/>
          </p:cNvSpPr>
          <p:nvPr/>
        </p:nvSpPr>
        <p:spPr>
          <a:xfrm>
            <a:off x="611561" y="346774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buNone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38573" y="843558"/>
            <a:ext cx="764985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619672" y="1152595"/>
            <a:ext cx="259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UML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类图的作用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27557" y="2402074"/>
            <a:ext cx="22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UML</a:t>
            </a:r>
            <a:r>
              <a:rPr lang="zh-CN" altLang="en-US" dirty="0"/>
              <a:t>类图组成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65989" y="3795886"/>
            <a:ext cx="185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类图关系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0615" y="2068788"/>
            <a:ext cx="50405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UML</a:t>
            </a:r>
            <a:r>
              <a:rPr lang="zh-CN" altLang="en-US" dirty="0"/>
              <a:t>类图简介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748290" y="2974550"/>
            <a:ext cx="1288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泛化关系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755501" y="359582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关联关系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749355" y="40554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依赖关系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754932" y="458797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实现关系</a:t>
            </a:r>
          </a:p>
        </p:txBody>
      </p:sp>
      <p:sp>
        <p:nvSpPr>
          <p:cNvPr id="20" name="左大括号 19"/>
          <p:cNvSpPr/>
          <p:nvPr/>
        </p:nvSpPr>
        <p:spPr>
          <a:xfrm>
            <a:off x="1263292" y="1275606"/>
            <a:ext cx="216024" cy="2736304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左大括号 4"/>
          <p:cNvSpPr/>
          <p:nvPr/>
        </p:nvSpPr>
        <p:spPr>
          <a:xfrm>
            <a:off x="3444821" y="3183818"/>
            <a:ext cx="144016" cy="1656184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060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57B7B0C-2983-455A-8A68-E3BD7D471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1150551"/>
            <a:ext cx="2952328" cy="235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5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91818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0" name="文本框 17"/>
          <p:cNvSpPr txBox="1"/>
          <p:nvPr/>
        </p:nvSpPr>
        <p:spPr>
          <a:xfrm>
            <a:off x="3337584" y="2014976"/>
            <a:ext cx="3603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面向对象设计原则</a:t>
            </a:r>
            <a:endParaRPr lang="en-US" altLang="zh-CN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3491880" y="1149122"/>
            <a:ext cx="414516" cy="414516"/>
            <a:chOff x="3543574" y="4265651"/>
            <a:chExt cx="414516" cy="414516"/>
          </a:xfrm>
        </p:grpSpPr>
        <p:sp>
          <p:nvSpPr>
            <p:cNvPr id="44" name="椭圆 43"/>
            <p:cNvSpPr/>
            <p:nvPr/>
          </p:nvSpPr>
          <p:spPr>
            <a:xfrm>
              <a:off x="3543574" y="4265651"/>
              <a:ext cx="414516" cy="414516"/>
            </a:xfrm>
            <a:prstGeom prst="ellipse">
              <a:avLst/>
            </a:prstGeom>
            <a:solidFill>
              <a:schemeClr val="accent1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3629640" y="4325788"/>
              <a:ext cx="259976" cy="261734"/>
              <a:chOff x="5042691" y="2273922"/>
              <a:chExt cx="702937" cy="707690"/>
            </a:xfrm>
            <a:solidFill>
              <a:schemeClr val="bg1"/>
            </a:solidFill>
          </p:grpSpPr>
          <p:sp>
            <p:nvSpPr>
              <p:cNvPr id="74" name="Freeform 12"/>
              <p:cNvSpPr>
                <a:spLocks/>
              </p:cNvSpPr>
              <p:nvPr/>
            </p:nvSpPr>
            <p:spPr bwMode="auto">
              <a:xfrm>
                <a:off x="5284806" y="2789968"/>
                <a:ext cx="460822" cy="191644"/>
              </a:xfrm>
              <a:custGeom>
                <a:avLst/>
                <a:gdLst>
                  <a:gd name="T0" fmla="*/ 25 w 533"/>
                  <a:gd name="T1" fmla="*/ 165 h 222"/>
                  <a:gd name="T2" fmla="*/ 158 w 533"/>
                  <a:gd name="T3" fmla="*/ 165 h 222"/>
                  <a:gd name="T4" fmla="*/ 158 w 533"/>
                  <a:gd name="T5" fmla="*/ 108 h 222"/>
                  <a:gd name="T6" fmla="*/ 184 w 533"/>
                  <a:gd name="T7" fmla="*/ 83 h 222"/>
                  <a:gd name="T8" fmla="*/ 317 w 533"/>
                  <a:gd name="T9" fmla="*/ 83 h 222"/>
                  <a:gd name="T10" fmla="*/ 317 w 533"/>
                  <a:gd name="T11" fmla="*/ 25 h 222"/>
                  <a:gd name="T12" fmla="*/ 343 w 533"/>
                  <a:gd name="T13" fmla="*/ 0 h 222"/>
                  <a:gd name="T14" fmla="*/ 533 w 533"/>
                  <a:gd name="T15" fmla="*/ 0 h 222"/>
                  <a:gd name="T16" fmla="*/ 533 w 533"/>
                  <a:gd name="T17" fmla="*/ 32 h 222"/>
                  <a:gd name="T18" fmla="*/ 508 w 533"/>
                  <a:gd name="T19" fmla="*/ 57 h 222"/>
                  <a:gd name="T20" fmla="*/ 375 w 533"/>
                  <a:gd name="T21" fmla="*/ 57 h 222"/>
                  <a:gd name="T22" fmla="*/ 375 w 533"/>
                  <a:gd name="T23" fmla="*/ 114 h 222"/>
                  <a:gd name="T24" fmla="*/ 349 w 533"/>
                  <a:gd name="T25" fmla="*/ 140 h 222"/>
                  <a:gd name="T26" fmla="*/ 216 w 533"/>
                  <a:gd name="T27" fmla="*/ 140 h 222"/>
                  <a:gd name="T28" fmla="*/ 216 w 533"/>
                  <a:gd name="T29" fmla="*/ 197 h 222"/>
                  <a:gd name="T30" fmla="*/ 190 w 533"/>
                  <a:gd name="T31" fmla="*/ 222 h 222"/>
                  <a:gd name="T32" fmla="*/ 0 w 533"/>
                  <a:gd name="T33" fmla="*/ 222 h 222"/>
                  <a:gd name="T34" fmla="*/ 0 w 533"/>
                  <a:gd name="T35" fmla="*/ 191 h 222"/>
                  <a:gd name="T36" fmla="*/ 25 w 533"/>
                  <a:gd name="T37" fmla="*/ 16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3" h="222">
                    <a:moveTo>
                      <a:pt x="25" y="165"/>
                    </a:moveTo>
                    <a:cubicBezTo>
                      <a:pt x="158" y="165"/>
                      <a:pt x="158" y="165"/>
                      <a:pt x="158" y="165"/>
                    </a:cubicBezTo>
                    <a:cubicBezTo>
                      <a:pt x="158" y="108"/>
                      <a:pt x="158" y="108"/>
                      <a:pt x="158" y="108"/>
                    </a:cubicBezTo>
                    <a:cubicBezTo>
                      <a:pt x="158" y="94"/>
                      <a:pt x="170" y="83"/>
                      <a:pt x="184" y="83"/>
                    </a:cubicBezTo>
                    <a:cubicBezTo>
                      <a:pt x="317" y="83"/>
                      <a:pt x="317" y="83"/>
                      <a:pt x="317" y="83"/>
                    </a:cubicBezTo>
                    <a:cubicBezTo>
                      <a:pt x="317" y="25"/>
                      <a:pt x="317" y="25"/>
                      <a:pt x="317" y="25"/>
                    </a:cubicBezTo>
                    <a:cubicBezTo>
                      <a:pt x="317" y="11"/>
                      <a:pt x="329" y="0"/>
                      <a:pt x="343" y="0"/>
                    </a:cubicBezTo>
                    <a:cubicBezTo>
                      <a:pt x="533" y="0"/>
                      <a:pt x="533" y="0"/>
                      <a:pt x="533" y="0"/>
                    </a:cubicBezTo>
                    <a:cubicBezTo>
                      <a:pt x="533" y="32"/>
                      <a:pt x="533" y="32"/>
                      <a:pt x="533" y="32"/>
                    </a:cubicBezTo>
                    <a:cubicBezTo>
                      <a:pt x="533" y="46"/>
                      <a:pt x="522" y="57"/>
                      <a:pt x="508" y="57"/>
                    </a:cubicBezTo>
                    <a:cubicBezTo>
                      <a:pt x="375" y="57"/>
                      <a:pt x="375" y="57"/>
                      <a:pt x="375" y="57"/>
                    </a:cubicBezTo>
                    <a:cubicBezTo>
                      <a:pt x="375" y="114"/>
                      <a:pt x="375" y="114"/>
                      <a:pt x="375" y="114"/>
                    </a:cubicBezTo>
                    <a:cubicBezTo>
                      <a:pt x="375" y="128"/>
                      <a:pt x="363" y="140"/>
                      <a:pt x="349" y="140"/>
                    </a:cubicBezTo>
                    <a:cubicBezTo>
                      <a:pt x="216" y="140"/>
                      <a:pt x="216" y="140"/>
                      <a:pt x="216" y="140"/>
                    </a:cubicBezTo>
                    <a:cubicBezTo>
                      <a:pt x="216" y="197"/>
                      <a:pt x="216" y="197"/>
                      <a:pt x="216" y="197"/>
                    </a:cubicBezTo>
                    <a:cubicBezTo>
                      <a:pt x="216" y="211"/>
                      <a:pt x="204" y="222"/>
                      <a:pt x="190" y="222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77"/>
                      <a:pt x="11" y="165"/>
                      <a:pt x="25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5" name="Freeform 13"/>
              <p:cNvSpPr>
                <a:spLocks noEditPoints="1"/>
              </p:cNvSpPr>
              <p:nvPr/>
            </p:nvSpPr>
            <p:spPr bwMode="auto">
              <a:xfrm>
                <a:off x="5042691" y="2273922"/>
                <a:ext cx="529215" cy="655759"/>
              </a:xfrm>
              <a:custGeom>
                <a:avLst/>
                <a:gdLst>
                  <a:gd name="T0" fmla="*/ 28 w 612"/>
                  <a:gd name="T1" fmla="*/ 504 h 759"/>
                  <a:gd name="T2" fmla="*/ 148 w 612"/>
                  <a:gd name="T3" fmla="*/ 514 h 759"/>
                  <a:gd name="T4" fmla="*/ 179 w 612"/>
                  <a:gd name="T5" fmla="*/ 488 h 759"/>
                  <a:gd name="T6" fmla="*/ 184 w 612"/>
                  <a:gd name="T7" fmla="*/ 423 h 759"/>
                  <a:gd name="T8" fmla="*/ 158 w 612"/>
                  <a:gd name="T9" fmla="*/ 392 h 759"/>
                  <a:gd name="T10" fmla="*/ 38 w 612"/>
                  <a:gd name="T11" fmla="*/ 381 h 759"/>
                  <a:gd name="T12" fmla="*/ 7 w 612"/>
                  <a:gd name="T13" fmla="*/ 407 h 759"/>
                  <a:gd name="T14" fmla="*/ 2 w 612"/>
                  <a:gd name="T15" fmla="*/ 473 h 759"/>
                  <a:gd name="T16" fmla="*/ 28 w 612"/>
                  <a:gd name="T17" fmla="*/ 504 h 759"/>
                  <a:gd name="T18" fmla="*/ 157 w 612"/>
                  <a:gd name="T19" fmla="*/ 669 h 759"/>
                  <a:gd name="T20" fmla="*/ 254 w 612"/>
                  <a:gd name="T21" fmla="*/ 487 h 759"/>
                  <a:gd name="T22" fmla="*/ 334 w 612"/>
                  <a:gd name="T23" fmla="*/ 512 h 759"/>
                  <a:gd name="T24" fmla="*/ 342 w 612"/>
                  <a:gd name="T25" fmla="*/ 515 h 759"/>
                  <a:gd name="T26" fmla="*/ 216 w 612"/>
                  <a:gd name="T27" fmla="*/ 722 h 759"/>
                  <a:gd name="T28" fmla="*/ 157 w 612"/>
                  <a:gd name="T29" fmla="*/ 669 h 759"/>
                  <a:gd name="T30" fmla="*/ 379 w 612"/>
                  <a:gd name="T31" fmla="*/ 7 h 759"/>
                  <a:gd name="T32" fmla="*/ 426 w 612"/>
                  <a:gd name="T33" fmla="*/ 84 h 759"/>
                  <a:gd name="T34" fmla="*/ 349 w 612"/>
                  <a:gd name="T35" fmla="*/ 150 h 759"/>
                  <a:gd name="T36" fmla="*/ 304 w 612"/>
                  <a:gd name="T37" fmla="*/ 59 h 759"/>
                  <a:gd name="T38" fmla="*/ 379 w 612"/>
                  <a:gd name="T39" fmla="*/ 7 h 759"/>
                  <a:gd name="T40" fmla="*/ 371 w 612"/>
                  <a:gd name="T41" fmla="*/ 183 h 759"/>
                  <a:gd name="T42" fmla="*/ 403 w 612"/>
                  <a:gd name="T43" fmla="*/ 199 h 759"/>
                  <a:gd name="T44" fmla="*/ 574 w 612"/>
                  <a:gd name="T45" fmla="*/ 278 h 759"/>
                  <a:gd name="T46" fmla="*/ 579 w 612"/>
                  <a:gd name="T47" fmla="*/ 341 h 759"/>
                  <a:gd name="T48" fmla="*/ 398 w 612"/>
                  <a:gd name="T49" fmla="*/ 296 h 759"/>
                  <a:gd name="T50" fmla="*/ 381 w 612"/>
                  <a:gd name="T51" fmla="*/ 385 h 759"/>
                  <a:gd name="T52" fmla="*/ 390 w 612"/>
                  <a:gd name="T53" fmla="*/ 402 h 759"/>
                  <a:gd name="T54" fmla="*/ 561 w 612"/>
                  <a:gd name="T55" fmla="*/ 593 h 759"/>
                  <a:gd name="T56" fmla="*/ 489 w 612"/>
                  <a:gd name="T57" fmla="*/ 626 h 759"/>
                  <a:gd name="T58" fmla="*/ 233 w 612"/>
                  <a:gd name="T59" fmla="*/ 447 h 759"/>
                  <a:gd name="T60" fmla="*/ 203 w 612"/>
                  <a:gd name="T61" fmla="*/ 392 h 759"/>
                  <a:gd name="T62" fmla="*/ 231 w 612"/>
                  <a:gd name="T63" fmla="*/ 239 h 759"/>
                  <a:gd name="T64" fmla="*/ 157 w 612"/>
                  <a:gd name="T65" fmla="*/ 344 h 759"/>
                  <a:gd name="T66" fmla="*/ 95 w 612"/>
                  <a:gd name="T67" fmla="*/ 332 h 759"/>
                  <a:gd name="T68" fmla="*/ 247 w 612"/>
                  <a:gd name="T69" fmla="*/ 155 h 759"/>
                  <a:gd name="T70" fmla="*/ 313 w 612"/>
                  <a:gd name="T71" fmla="*/ 163 h 759"/>
                  <a:gd name="T72" fmla="*/ 349 w 612"/>
                  <a:gd name="T73" fmla="*/ 227 h 759"/>
                  <a:gd name="T74" fmla="*/ 371 w 612"/>
                  <a:gd name="T75" fmla="*/ 183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2" h="759">
                    <a:moveTo>
                      <a:pt x="28" y="504"/>
                    </a:moveTo>
                    <a:cubicBezTo>
                      <a:pt x="148" y="514"/>
                      <a:pt x="148" y="514"/>
                      <a:pt x="148" y="514"/>
                    </a:cubicBezTo>
                    <a:cubicBezTo>
                      <a:pt x="164" y="516"/>
                      <a:pt x="177" y="504"/>
                      <a:pt x="179" y="488"/>
                    </a:cubicBezTo>
                    <a:cubicBezTo>
                      <a:pt x="184" y="423"/>
                      <a:pt x="184" y="423"/>
                      <a:pt x="184" y="423"/>
                    </a:cubicBezTo>
                    <a:cubicBezTo>
                      <a:pt x="186" y="407"/>
                      <a:pt x="174" y="393"/>
                      <a:pt x="158" y="392"/>
                    </a:cubicBezTo>
                    <a:cubicBezTo>
                      <a:pt x="38" y="381"/>
                      <a:pt x="38" y="381"/>
                      <a:pt x="38" y="381"/>
                    </a:cubicBezTo>
                    <a:cubicBezTo>
                      <a:pt x="23" y="380"/>
                      <a:pt x="9" y="392"/>
                      <a:pt x="7" y="407"/>
                    </a:cubicBezTo>
                    <a:cubicBezTo>
                      <a:pt x="2" y="473"/>
                      <a:pt x="2" y="473"/>
                      <a:pt x="2" y="473"/>
                    </a:cubicBezTo>
                    <a:cubicBezTo>
                      <a:pt x="0" y="489"/>
                      <a:pt x="12" y="503"/>
                      <a:pt x="28" y="504"/>
                    </a:cubicBezTo>
                    <a:close/>
                    <a:moveTo>
                      <a:pt x="157" y="669"/>
                    </a:moveTo>
                    <a:cubicBezTo>
                      <a:pt x="220" y="595"/>
                      <a:pt x="230" y="592"/>
                      <a:pt x="254" y="487"/>
                    </a:cubicBezTo>
                    <a:cubicBezTo>
                      <a:pt x="280" y="496"/>
                      <a:pt x="307" y="504"/>
                      <a:pt x="334" y="512"/>
                    </a:cubicBezTo>
                    <a:cubicBezTo>
                      <a:pt x="337" y="513"/>
                      <a:pt x="339" y="514"/>
                      <a:pt x="342" y="515"/>
                    </a:cubicBezTo>
                    <a:cubicBezTo>
                      <a:pt x="303" y="633"/>
                      <a:pt x="296" y="637"/>
                      <a:pt x="216" y="722"/>
                    </a:cubicBezTo>
                    <a:cubicBezTo>
                      <a:pt x="180" y="759"/>
                      <a:pt x="122" y="709"/>
                      <a:pt x="157" y="669"/>
                    </a:cubicBezTo>
                    <a:close/>
                    <a:moveTo>
                      <a:pt x="379" y="7"/>
                    </a:moveTo>
                    <a:cubicBezTo>
                      <a:pt x="413" y="15"/>
                      <a:pt x="434" y="49"/>
                      <a:pt x="426" y="84"/>
                    </a:cubicBezTo>
                    <a:cubicBezTo>
                      <a:pt x="419" y="120"/>
                      <a:pt x="383" y="157"/>
                      <a:pt x="349" y="150"/>
                    </a:cubicBezTo>
                    <a:cubicBezTo>
                      <a:pt x="315" y="143"/>
                      <a:pt x="297" y="94"/>
                      <a:pt x="304" y="59"/>
                    </a:cubicBezTo>
                    <a:cubicBezTo>
                      <a:pt x="312" y="23"/>
                      <a:pt x="345" y="0"/>
                      <a:pt x="379" y="7"/>
                    </a:cubicBezTo>
                    <a:close/>
                    <a:moveTo>
                      <a:pt x="371" y="183"/>
                    </a:moveTo>
                    <a:cubicBezTo>
                      <a:pt x="378" y="185"/>
                      <a:pt x="393" y="190"/>
                      <a:pt x="403" y="199"/>
                    </a:cubicBezTo>
                    <a:cubicBezTo>
                      <a:pt x="494" y="286"/>
                      <a:pt x="474" y="282"/>
                      <a:pt x="574" y="278"/>
                    </a:cubicBezTo>
                    <a:cubicBezTo>
                      <a:pt x="612" y="277"/>
                      <a:pt x="611" y="338"/>
                      <a:pt x="579" y="341"/>
                    </a:cubicBezTo>
                    <a:cubicBezTo>
                      <a:pt x="477" y="350"/>
                      <a:pt x="470" y="358"/>
                      <a:pt x="398" y="296"/>
                    </a:cubicBezTo>
                    <a:cubicBezTo>
                      <a:pt x="381" y="385"/>
                      <a:pt x="381" y="385"/>
                      <a:pt x="381" y="385"/>
                    </a:cubicBezTo>
                    <a:cubicBezTo>
                      <a:pt x="380" y="392"/>
                      <a:pt x="383" y="399"/>
                      <a:pt x="390" y="402"/>
                    </a:cubicBezTo>
                    <a:cubicBezTo>
                      <a:pt x="494" y="448"/>
                      <a:pt x="515" y="448"/>
                      <a:pt x="561" y="593"/>
                    </a:cubicBezTo>
                    <a:cubicBezTo>
                      <a:pt x="578" y="638"/>
                      <a:pt x="510" y="668"/>
                      <a:pt x="489" y="626"/>
                    </a:cubicBezTo>
                    <a:cubicBezTo>
                      <a:pt x="417" y="484"/>
                      <a:pt x="405" y="506"/>
                      <a:pt x="233" y="447"/>
                    </a:cubicBezTo>
                    <a:cubicBezTo>
                      <a:pt x="211" y="435"/>
                      <a:pt x="203" y="416"/>
                      <a:pt x="203" y="392"/>
                    </a:cubicBezTo>
                    <a:cubicBezTo>
                      <a:pt x="231" y="239"/>
                      <a:pt x="231" y="239"/>
                      <a:pt x="231" y="239"/>
                    </a:cubicBezTo>
                    <a:cubicBezTo>
                      <a:pt x="164" y="260"/>
                      <a:pt x="171" y="259"/>
                      <a:pt x="157" y="344"/>
                    </a:cubicBezTo>
                    <a:cubicBezTo>
                      <a:pt x="151" y="376"/>
                      <a:pt x="91" y="372"/>
                      <a:pt x="95" y="332"/>
                    </a:cubicBezTo>
                    <a:cubicBezTo>
                      <a:pt x="107" y="207"/>
                      <a:pt x="126" y="199"/>
                      <a:pt x="247" y="155"/>
                    </a:cubicBezTo>
                    <a:cubicBezTo>
                      <a:pt x="264" y="149"/>
                      <a:pt x="304" y="160"/>
                      <a:pt x="313" y="163"/>
                    </a:cubicBezTo>
                    <a:cubicBezTo>
                      <a:pt x="349" y="227"/>
                      <a:pt x="349" y="227"/>
                      <a:pt x="349" y="227"/>
                    </a:cubicBezTo>
                    <a:cubicBezTo>
                      <a:pt x="371" y="183"/>
                      <a:pt x="371" y="183"/>
                      <a:pt x="371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4050431" y="1149122"/>
            <a:ext cx="414516" cy="414516"/>
            <a:chOff x="4102125" y="4265651"/>
            <a:chExt cx="414516" cy="414516"/>
          </a:xfrm>
        </p:grpSpPr>
        <p:sp>
          <p:nvSpPr>
            <p:cNvPr id="45" name="椭圆 44"/>
            <p:cNvSpPr/>
            <p:nvPr/>
          </p:nvSpPr>
          <p:spPr>
            <a:xfrm>
              <a:off x="4102125" y="4265651"/>
              <a:ext cx="414516" cy="414516"/>
            </a:xfrm>
            <a:prstGeom prst="ellipse">
              <a:avLst/>
            </a:prstGeom>
            <a:solidFill>
              <a:schemeClr val="accent2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4199233" y="4358783"/>
              <a:ext cx="238761" cy="198211"/>
              <a:chOff x="3132963" y="3140191"/>
              <a:chExt cx="645573" cy="535933"/>
            </a:xfrm>
            <a:solidFill>
              <a:schemeClr val="bg1"/>
            </a:solidFill>
          </p:grpSpPr>
          <p:sp>
            <p:nvSpPr>
              <p:cNvPr id="68" name="Freeform 226"/>
              <p:cNvSpPr>
                <a:spLocks/>
              </p:cNvSpPr>
              <p:nvPr/>
            </p:nvSpPr>
            <p:spPr bwMode="auto">
              <a:xfrm>
                <a:off x="3421629" y="3217854"/>
                <a:ext cx="356907" cy="392027"/>
              </a:xfrm>
              <a:custGeom>
                <a:avLst/>
                <a:gdLst>
                  <a:gd name="T0" fmla="*/ 0 w 529"/>
                  <a:gd name="T1" fmla="*/ 0 h 581"/>
                  <a:gd name="T2" fmla="*/ 2 w 529"/>
                  <a:gd name="T3" fmla="*/ 11 h 581"/>
                  <a:gd name="T4" fmla="*/ 25 w 529"/>
                  <a:gd name="T5" fmla="*/ 56 h 581"/>
                  <a:gd name="T6" fmla="*/ 473 w 529"/>
                  <a:gd name="T7" fmla="*/ 56 h 581"/>
                  <a:gd name="T8" fmla="*/ 473 w 529"/>
                  <a:gd name="T9" fmla="*/ 525 h 581"/>
                  <a:gd name="T10" fmla="*/ 127 w 529"/>
                  <a:gd name="T11" fmla="*/ 525 h 581"/>
                  <a:gd name="T12" fmla="*/ 127 w 529"/>
                  <a:gd name="T13" fmla="*/ 581 h 581"/>
                  <a:gd name="T14" fmla="*/ 529 w 529"/>
                  <a:gd name="T15" fmla="*/ 581 h 581"/>
                  <a:gd name="T16" fmla="*/ 529 w 529"/>
                  <a:gd name="T17" fmla="*/ 0 h 581"/>
                  <a:gd name="T18" fmla="*/ 0 w 529"/>
                  <a:gd name="T19" fmla="*/ 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9" h="581">
                    <a:moveTo>
                      <a:pt x="0" y="0"/>
                    </a:moveTo>
                    <a:cubicBezTo>
                      <a:pt x="1" y="4"/>
                      <a:pt x="2" y="7"/>
                      <a:pt x="2" y="11"/>
                    </a:cubicBezTo>
                    <a:cubicBezTo>
                      <a:pt x="14" y="22"/>
                      <a:pt x="22" y="38"/>
                      <a:pt x="25" y="56"/>
                    </a:cubicBezTo>
                    <a:cubicBezTo>
                      <a:pt x="473" y="56"/>
                      <a:pt x="473" y="56"/>
                      <a:pt x="473" y="56"/>
                    </a:cubicBezTo>
                    <a:cubicBezTo>
                      <a:pt x="473" y="525"/>
                      <a:pt x="473" y="525"/>
                      <a:pt x="473" y="525"/>
                    </a:cubicBezTo>
                    <a:cubicBezTo>
                      <a:pt x="127" y="525"/>
                      <a:pt x="127" y="525"/>
                      <a:pt x="127" y="525"/>
                    </a:cubicBezTo>
                    <a:cubicBezTo>
                      <a:pt x="127" y="581"/>
                      <a:pt x="127" y="581"/>
                      <a:pt x="127" y="581"/>
                    </a:cubicBezTo>
                    <a:cubicBezTo>
                      <a:pt x="529" y="581"/>
                      <a:pt x="529" y="581"/>
                      <a:pt x="529" y="581"/>
                    </a:cubicBezTo>
                    <a:cubicBezTo>
                      <a:pt x="529" y="0"/>
                      <a:pt x="529" y="0"/>
                      <a:pt x="5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9" name="Freeform 227"/>
              <p:cNvSpPr>
                <a:spLocks/>
              </p:cNvSpPr>
              <p:nvPr/>
            </p:nvSpPr>
            <p:spPr bwMode="auto">
              <a:xfrm>
                <a:off x="3198348" y="3140191"/>
                <a:ext cx="224709" cy="247551"/>
              </a:xfrm>
              <a:custGeom>
                <a:avLst/>
                <a:gdLst>
                  <a:gd name="T0" fmla="*/ 45 w 333"/>
                  <a:gd name="T1" fmla="*/ 243 h 367"/>
                  <a:gd name="T2" fmla="*/ 170 w 333"/>
                  <a:gd name="T3" fmla="*/ 367 h 367"/>
                  <a:gd name="T4" fmla="*/ 289 w 333"/>
                  <a:gd name="T5" fmla="*/ 243 h 367"/>
                  <a:gd name="T6" fmla="*/ 326 w 333"/>
                  <a:gd name="T7" fmla="*/ 203 h 367"/>
                  <a:gd name="T8" fmla="*/ 306 w 333"/>
                  <a:gd name="T9" fmla="*/ 142 h 367"/>
                  <a:gd name="T10" fmla="*/ 166 w 333"/>
                  <a:gd name="T11" fmla="*/ 0 h 367"/>
                  <a:gd name="T12" fmla="*/ 26 w 333"/>
                  <a:gd name="T13" fmla="*/ 142 h 367"/>
                  <a:gd name="T14" fmla="*/ 7 w 333"/>
                  <a:gd name="T15" fmla="*/ 203 h 367"/>
                  <a:gd name="T16" fmla="*/ 45 w 333"/>
                  <a:gd name="T17" fmla="*/ 24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67">
                    <a:moveTo>
                      <a:pt x="45" y="243"/>
                    </a:moveTo>
                    <a:cubicBezTo>
                      <a:pt x="71" y="308"/>
                      <a:pt x="118" y="367"/>
                      <a:pt x="170" y="367"/>
                    </a:cubicBezTo>
                    <a:cubicBezTo>
                      <a:pt x="222" y="367"/>
                      <a:pt x="266" y="308"/>
                      <a:pt x="289" y="243"/>
                    </a:cubicBezTo>
                    <a:cubicBezTo>
                      <a:pt x="305" y="242"/>
                      <a:pt x="320" y="226"/>
                      <a:pt x="326" y="203"/>
                    </a:cubicBezTo>
                    <a:cubicBezTo>
                      <a:pt x="333" y="176"/>
                      <a:pt x="324" y="149"/>
                      <a:pt x="306" y="142"/>
                    </a:cubicBezTo>
                    <a:cubicBezTo>
                      <a:pt x="302" y="63"/>
                      <a:pt x="241" y="0"/>
                      <a:pt x="166" y="0"/>
                    </a:cubicBezTo>
                    <a:cubicBezTo>
                      <a:pt x="92" y="0"/>
                      <a:pt x="31" y="63"/>
                      <a:pt x="26" y="142"/>
                    </a:cubicBezTo>
                    <a:cubicBezTo>
                      <a:pt x="9" y="149"/>
                      <a:pt x="0" y="176"/>
                      <a:pt x="7" y="203"/>
                    </a:cubicBezTo>
                    <a:cubicBezTo>
                      <a:pt x="13" y="227"/>
                      <a:pt x="29" y="243"/>
                      <a:pt x="45" y="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0" name="Freeform 228"/>
              <p:cNvSpPr>
                <a:spLocks/>
              </p:cNvSpPr>
              <p:nvPr/>
            </p:nvSpPr>
            <p:spPr bwMode="auto">
              <a:xfrm>
                <a:off x="3481875" y="3306367"/>
                <a:ext cx="233275" cy="180738"/>
              </a:xfrm>
              <a:custGeom>
                <a:avLst/>
                <a:gdLst>
                  <a:gd name="T0" fmla="*/ 41 w 346"/>
                  <a:gd name="T1" fmla="*/ 111 h 268"/>
                  <a:gd name="T2" fmla="*/ 0 w 346"/>
                  <a:gd name="T3" fmla="*/ 151 h 268"/>
                  <a:gd name="T4" fmla="*/ 90 w 346"/>
                  <a:gd name="T5" fmla="*/ 268 h 268"/>
                  <a:gd name="T6" fmla="*/ 254 w 346"/>
                  <a:gd name="T7" fmla="*/ 125 h 268"/>
                  <a:gd name="T8" fmla="*/ 284 w 346"/>
                  <a:gd name="T9" fmla="*/ 158 h 268"/>
                  <a:gd name="T10" fmla="*/ 346 w 346"/>
                  <a:gd name="T11" fmla="*/ 0 h 268"/>
                  <a:gd name="T12" fmla="*/ 184 w 346"/>
                  <a:gd name="T13" fmla="*/ 50 h 268"/>
                  <a:gd name="T14" fmla="*/ 218 w 346"/>
                  <a:gd name="T15" fmla="*/ 87 h 268"/>
                  <a:gd name="T16" fmla="*/ 99 w 346"/>
                  <a:gd name="T17" fmla="*/ 190 h 268"/>
                  <a:gd name="T18" fmla="*/ 41 w 346"/>
                  <a:gd name="T19" fmla="*/ 111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6" h="268">
                    <a:moveTo>
                      <a:pt x="41" y="111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2" y="165"/>
                      <a:pt x="90" y="268"/>
                      <a:pt x="90" y="268"/>
                    </a:cubicBezTo>
                    <a:cubicBezTo>
                      <a:pt x="254" y="125"/>
                      <a:pt x="254" y="125"/>
                      <a:pt x="254" y="125"/>
                    </a:cubicBezTo>
                    <a:cubicBezTo>
                      <a:pt x="284" y="158"/>
                      <a:pt x="284" y="158"/>
                      <a:pt x="284" y="158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218" y="87"/>
                      <a:pt x="218" y="87"/>
                      <a:pt x="218" y="87"/>
                    </a:cubicBezTo>
                    <a:cubicBezTo>
                      <a:pt x="99" y="190"/>
                      <a:pt x="99" y="190"/>
                      <a:pt x="99" y="190"/>
                    </a:cubicBezTo>
                    <a:lnTo>
                      <a:pt x="41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1" name="Freeform 229"/>
              <p:cNvSpPr>
                <a:spLocks/>
              </p:cNvSpPr>
              <p:nvPr/>
            </p:nvSpPr>
            <p:spPr bwMode="auto">
              <a:xfrm>
                <a:off x="3132963" y="3377178"/>
                <a:ext cx="355480" cy="298946"/>
              </a:xfrm>
              <a:custGeom>
                <a:avLst/>
                <a:gdLst>
                  <a:gd name="T0" fmla="*/ 407 w 527"/>
                  <a:gd name="T1" fmla="*/ 0 h 443"/>
                  <a:gd name="T2" fmla="*/ 294 w 527"/>
                  <a:gd name="T3" fmla="*/ 190 h 443"/>
                  <a:gd name="T4" fmla="*/ 280 w 527"/>
                  <a:gd name="T5" fmla="*/ 105 h 443"/>
                  <a:gd name="T6" fmla="*/ 295 w 527"/>
                  <a:gd name="T7" fmla="*/ 77 h 443"/>
                  <a:gd name="T8" fmla="*/ 263 w 527"/>
                  <a:gd name="T9" fmla="*/ 44 h 443"/>
                  <a:gd name="T10" fmla="*/ 230 w 527"/>
                  <a:gd name="T11" fmla="*/ 77 h 443"/>
                  <a:gd name="T12" fmla="*/ 246 w 527"/>
                  <a:gd name="T13" fmla="*/ 105 h 443"/>
                  <a:gd name="T14" fmla="*/ 232 w 527"/>
                  <a:gd name="T15" fmla="*/ 189 h 443"/>
                  <a:gd name="T16" fmla="*/ 120 w 527"/>
                  <a:gd name="T17" fmla="*/ 0 h 443"/>
                  <a:gd name="T18" fmla="*/ 2 w 527"/>
                  <a:gd name="T19" fmla="*/ 125 h 443"/>
                  <a:gd name="T20" fmla="*/ 0 w 527"/>
                  <a:gd name="T21" fmla="*/ 125 h 443"/>
                  <a:gd name="T22" fmla="*/ 0 w 527"/>
                  <a:gd name="T23" fmla="*/ 402 h 443"/>
                  <a:gd name="T24" fmla="*/ 1 w 527"/>
                  <a:gd name="T25" fmla="*/ 402 h 443"/>
                  <a:gd name="T26" fmla="*/ 263 w 527"/>
                  <a:gd name="T27" fmla="*/ 443 h 443"/>
                  <a:gd name="T28" fmla="*/ 526 w 527"/>
                  <a:gd name="T29" fmla="*/ 402 h 443"/>
                  <a:gd name="T30" fmla="*/ 527 w 527"/>
                  <a:gd name="T31" fmla="*/ 402 h 443"/>
                  <a:gd name="T32" fmla="*/ 527 w 527"/>
                  <a:gd name="T33" fmla="*/ 125 h 443"/>
                  <a:gd name="T34" fmla="*/ 525 w 527"/>
                  <a:gd name="T35" fmla="*/ 125 h 443"/>
                  <a:gd name="T36" fmla="*/ 407 w 527"/>
                  <a:gd name="T3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7" h="443">
                    <a:moveTo>
                      <a:pt x="407" y="0"/>
                    </a:moveTo>
                    <a:cubicBezTo>
                      <a:pt x="294" y="190"/>
                      <a:pt x="294" y="190"/>
                      <a:pt x="294" y="190"/>
                    </a:cubicBezTo>
                    <a:cubicBezTo>
                      <a:pt x="280" y="105"/>
                      <a:pt x="280" y="105"/>
                      <a:pt x="280" y="105"/>
                    </a:cubicBezTo>
                    <a:cubicBezTo>
                      <a:pt x="289" y="99"/>
                      <a:pt x="295" y="89"/>
                      <a:pt x="295" y="77"/>
                    </a:cubicBezTo>
                    <a:cubicBezTo>
                      <a:pt x="295" y="59"/>
                      <a:pt x="281" y="44"/>
                      <a:pt x="263" y="44"/>
                    </a:cubicBezTo>
                    <a:cubicBezTo>
                      <a:pt x="245" y="44"/>
                      <a:pt x="230" y="59"/>
                      <a:pt x="230" y="77"/>
                    </a:cubicBezTo>
                    <a:cubicBezTo>
                      <a:pt x="230" y="89"/>
                      <a:pt x="237" y="99"/>
                      <a:pt x="246" y="105"/>
                    </a:cubicBezTo>
                    <a:cubicBezTo>
                      <a:pt x="232" y="189"/>
                      <a:pt x="232" y="189"/>
                      <a:pt x="232" y="189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56" y="27"/>
                      <a:pt x="12" y="72"/>
                      <a:pt x="2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1" y="402"/>
                      <a:pt x="1" y="402"/>
                      <a:pt x="1" y="402"/>
                    </a:cubicBezTo>
                    <a:cubicBezTo>
                      <a:pt x="14" y="425"/>
                      <a:pt x="126" y="443"/>
                      <a:pt x="263" y="443"/>
                    </a:cubicBezTo>
                    <a:cubicBezTo>
                      <a:pt x="401" y="443"/>
                      <a:pt x="513" y="425"/>
                      <a:pt x="526" y="402"/>
                    </a:cubicBezTo>
                    <a:cubicBezTo>
                      <a:pt x="527" y="402"/>
                      <a:pt x="527" y="402"/>
                      <a:pt x="527" y="402"/>
                    </a:cubicBezTo>
                    <a:cubicBezTo>
                      <a:pt x="527" y="125"/>
                      <a:pt x="527" y="125"/>
                      <a:pt x="527" y="125"/>
                    </a:cubicBezTo>
                    <a:cubicBezTo>
                      <a:pt x="525" y="125"/>
                      <a:pt x="525" y="125"/>
                      <a:pt x="525" y="125"/>
                    </a:cubicBezTo>
                    <a:cubicBezTo>
                      <a:pt x="515" y="72"/>
                      <a:pt x="471" y="27"/>
                      <a:pt x="40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2" name="Freeform 230"/>
              <p:cNvSpPr>
                <a:spLocks/>
              </p:cNvSpPr>
              <p:nvPr/>
            </p:nvSpPr>
            <p:spPr bwMode="auto">
              <a:xfrm>
                <a:off x="3598655" y="3487105"/>
                <a:ext cx="54536" cy="68241"/>
              </a:xfrm>
              <a:custGeom>
                <a:avLst/>
                <a:gdLst>
                  <a:gd name="T0" fmla="*/ 0 w 81"/>
                  <a:gd name="T1" fmla="*/ 0 h 101"/>
                  <a:gd name="T2" fmla="*/ 0 w 81"/>
                  <a:gd name="T3" fmla="*/ 55 h 101"/>
                  <a:gd name="T4" fmla="*/ 40 w 81"/>
                  <a:gd name="T5" fmla="*/ 101 h 101"/>
                  <a:gd name="T6" fmla="*/ 81 w 81"/>
                  <a:gd name="T7" fmla="*/ 56 h 101"/>
                  <a:gd name="T8" fmla="*/ 81 w 81"/>
                  <a:gd name="T9" fmla="*/ 0 h 101"/>
                  <a:gd name="T10" fmla="*/ 59 w 81"/>
                  <a:gd name="T11" fmla="*/ 0 h 101"/>
                  <a:gd name="T12" fmla="*/ 59 w 81"/>
                  <a:gd name="T13" fmla="*/ 57 h 101"/>
                  <a:gd name="T14" fmla="*/ 40 w 81"/>
                  <a:gd name="T15" fmla="*/ 83 h 101"/>
                  <a:gd name="T16" fmla="*/ 22 w 81"/>
                  <a:gd name="T17" fmla="*/ 57 h 101"/>
                  <a:gd name="T18" fmla="*/ 22 w 81"/>
                  <a:gd name="T19" fmla="*/ 0 h 101"/>
                  <a:gd name="T20" fmla="*/ 0 w 81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101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87"/>
                      <a:pt x="15" y="101"/>
                      <a:pt x="40" y="101"/>
                    </a:cubicBezTo>
                    <a:cubicBezTo>
                      <a:pt x="65" y="101"/>
                      <a:pt x="81" y="86"/>
                      <a:pt x="81" y="5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59" y="75"/>
                      <a:pt x="52" y="83"/>
                      <a:pt x="40" y="83"/>
                    </a:cubicBezTo>
                    <a:cubicBezTo>
                      <a:pt x="29" y="83"/>
                      <a:pt x="22" y="74"/>
                      <a:pt x="22" y="57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3" name="Freeform 231"/>
              <p:cNvSpPr>
                <a:spLocks noEditPoints="1"/>
              </p:cNvSpPr>
              <p:nvPr/>
            </p:nvSpPr>
            <p:spPr bwMode="auto">
              <a:xfrm>
                <a:off x="3666040" y="3486534"/>
                <a:ext cx="47968" cy="67384"/>
              </a:xfrm>
              <a:custGeom>
                <a:avLst/>
                <a:gdLst>
                  <a:gd name="T0" fmla="*/ 31 w 71"/>
                  <a:gd name="T1" fmla="*/ 0 h 100"/>
                  <a:gd name="T2" fmla="*/ 0 w 71"/>
                  <a:gd name="T3" fmla="*/ 2 h 100"/>
                  <a:gd name="T4" fmla="*/ 0 w 71"/>
                  <a:gd name="T5" fmla="*/ 100 h 100"/>
                  <a:gd name="T6" fmla="*/ 23 w 71"/>
                  <a:gd name="T7" fmla="*/ 100 h 100"/>
                  <a:gd name="T8" fmla="*/ 23 w 71"/>
                  <a:gd name="T9" fmla="*/ 65 h 100"/>
                  <a:gd name="T10" fmla="*/ 30 w 71"/>
                  <a:gd name="T11" fmla="*/ 65 h 100"/>
                  <a:gd name="T12" fmla="*/ 62 w 71"/>
                  <a:gd name="T13" fmla="*/ 55 h 100"/>
                  <a:gd name="T14" fmla="*/ 71 w 71"/>
                  <a:gd name="T15" fmla="*/ 31 h 100"/>
                  <a:gd name="T16" fmla="*/ 61 w 71"/>
                  <a:gd name="T17" fmla="*/ 8 h 100"/>
                  <a:gd name="T18" fmla="*/ 31 w 71"/>
                  <a:gd name="T19" fmla="*/ 0 h 100"/>
                  <a:gd name="T20" fmla="*/ 30 w 71"/>
                  <a:gd name="T21" fmla="*/ 48 h 100"/>
                  <a:gd name="T22" fmla="*/ 23 w 71"/>
                  <a:gd name="T23" fmla="*/ 47 h 100"/>
                  <a:gd name="T24" fmla="*/ 23 w 71"/>
                  <a:gd name="T25" fmla="*/ 18 h 100"/>
                  <a:gd name="T26" fmla="*/ 32 w 71"/>
                  <a:gd name="T27" fmla="*/ 17 h 100"/>
                  <a:gd name="T28" fmla="*/ 49 w 71"/>
                  <a:gd name="T29" fmla="*/ 32 h 100"/>
                  <a:gd name="T30" fmla="*/ 30 w 71"/>
                  <a:gd name="T31" fmla="*/ 4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100">
                    <a:moveTo>
                      <a:pt x="31" y="0"/>
                    </a:moveTo>
                    <a:cubicBezTo>
                      <a:pt x="17" y="0"/>
                      <a:pt x="7" y="1"/>
                      <a:pt x="0" y="2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5" y="65"/>
                      <a:pt x="27" y="65"/>
                      <a:pt x="30" y="65"/>
                    </a:cubicBezTo>
                    <a:cubicBezTo>
                      <a:pt x="43" y="65"/>
                      <a:pt x="55" y="62"/>
                      <a:pt x="62" y="55"/>
                    </a:cubicBezTo>
                    <a:cubicBezTo>
                      <a:pt x="68" y="49"/>
                      <a:pt x="71" y="41"/>
                      <a:pt x="71" y="31"/>
                    </a:cubicBezTo>
                    <a:cubicBezTo>
                      <a:pt x="71" y="22"/>
                      <a:pt x="67" y="13"/>
                      <a:pt x="61" y="8"/>
                    </a:cubicBezTo>
                    <a:cubicBezTo>
                      <a:pt x="54" y="3"/>
                      <a:pt x="44" y="0"/>
                      <a:pt x="31" y="0"/>
                    </a:cubicBezTo>
                    <a:close/>
                    <a:moveTo>
                      <a:pt x="30" y="48"/>
                    </a:moveTo>
                    <a:cubicBezTo>
                      <a:pt x="27" y="48"/>
                      <a:pt x="24" y="48"/>
                      <a:pt x="23" y="47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7" y="17"/>
                      <a:pt x="32" y="17"/>
                    </a:cubicBezTo>
                    <a:cubicBezTo>
                      <a:pt x="43" y="17"/>
                      <a:pt x="49" y="23"/>
                      <a:pt x="49" y="32"/>
                    </a:cubicBezTo>
                    <a:cubicBezTo>
                      <a:pt x="49" y="42"/>
                      <a:pt x="42" y="48"/>
                      <a:pt x="3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5129792" y="1149122"/>
            <a:ext cx="414516" cy="414516"/>
            <a:chOff x="5181486" y="4265651"/>
            <a:chExt cx="414516" cy="414516"/>
          </a:xfrm>
        </p:grpSpPr>
        <p:sp>
          <p:nvSpPr>
            <p:cNvPr id="46" name="椭圆 45"/>
            <p:cNvSpPr/>
            <p:nvPr/>
          </p:nvSpPr>
          <p:spPr>
            <a:xfrm>
              <a:off x="5181486" y="4265651"/>
              <a:ext cx="414516" cy="414516"/>
            </a:xfrm>
            <a:prstGeom prst="ellipse">
              <a:avLst/>
            </a:prstGeom>
            <a:solidFill>
              <a:schemeClr val="accent4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5287222" y="4375239"/>
              <a:ext cx="253419" cy="172633"/>
              <a:chOff x="4895160" y="4287159"/>
              <a:chExt cx="571418" cy="389258"/>
            </a:xfrm>
            <a:solidFill>
              <a:schemeClr val="bg1"/>
            </a:solidFill>
          </p:grpSpPr>
          <p:sp>
            <p:nvSpPr>
              <p:cNvPr id="59" name="Freeform 327"/>
              <p:cNvSpPr>
                <a:spLocks noEditPoints="1"/>
              </p:cNvSpPr>
              <p:nvPr/>
            </p:nvSpPr>
            <p:spPr bwMode="auto">
              <a:xfrm>
                <a:off x="4895160" y="4287159"/>
                <a:ext cx="438051" cy="389258"/>
              </a:xfrm>
              <a:custGeom>
                <a:avLst/>
                <a:gdLst>
                  <a:gd name="T0" fmla="*/ 166 w 171"/>
                  <a:gd name="T1" fmla="*/ 0 h 152"/>
                  <a:gd name="T2" fmla="*/ 5 w 171"/>
                  <a:gd name="T3" fmla="*/ 0 h 152"/>
                  <a:gd name="T4" fmla="*/ 0 w 171"/>
                  <a:gd name="T5" fmla="*/ 5 h 152"/>
                  <a:gd name="T6" fmla="*/ 0 w 171"/>
                  <a:gd name="T7" fmla="*/ 146 h 152"/>
                  <a:gd name="T8" fmla="*/ 5 w 171"/>
                  <a:gd name="T9" fmla="*/ 152 h 152"/>
                  <a:gd name="T10" fmla="*/ 166 w 171"/>
                  <a:gd name="T11" fmla="*/ 152 h 152"/>
                  <a:gd name="T12" fmla="*/ 171 w 171"/>
                  <a:gd name="T13" fmla="*/ 146 h 152"/>
                  <a:gd name="T14" fmla="*/ 171 w 171"/>
                  <a:gd name="T15" fmla="*/ 5 h 152"/>
                  <a:gd name="T16" fmla="*/ 166 w 171"/>
                  <a:gd name="T17" fmla="*/ 0 h 152"/>
                  <a:gd name="T18" fmla="*/ 132 w 171"/>
                  <a:gd name="T19" fmla="*/ 12 h 152"/>
                  <a:gd name="T20" fmla="*/ 139 w 171"/>
                  <a:gd name="T21" fmla="*/ 19 h 152"/>
                  <a:gd name="T22" fmla="*/ 132 w 171"/>
                  <a:gd name="T23" fmla="*/ 26 h 152"/>
                  <a:gd name="T24" fmla="*/ 124 w 171"/>
                  <a:gd name="T25" fmla="*/ 19 h 152"/>
                  <a:gd name="T26" fmla="*/ 132 w 171"/>
                  <a:gd name="T27" fmla="*/ 12 h 152"/>
                  <a:gd name="T28" fmla="*/ 110 w 171"/>
                  <a:gd name="T29" fmla="*/ 12 h 152"/>
                  <a:gd name="T30" fmla="*/ 118 w 171"/>
                  <a:gd name="T31" fmla="*/ 19 h 152"/>
                  <a:gd name="T32" fmla="*/ 110 w 171"/>
                  <a:gd name="T33" fmla="*/ 26 h 152"/>
                  <a:gd name="T34" fmla="*/ 103 w 171"/>
                  <a:gd name="T35" fmla="*/ 19 h 152"/>
                  <a:gd name="T36" fmla="*/ 110 w 171"/>
                  <a:gd name="T37" fmla="*/ 12 h 152"/>
                  <a:gd name="T38" fmla="*/ 160 w 171"/>
                  <a:gd name="T39" fmla="*/ 141 h 152"/>
                  <a:gd name="T40" fmla="*/ 11 w 171"/>
                  <a:gd name="T41" fmla="*/ 141 h 152"/>
                  <a:gd name="T42" fmla="*/ 11 w 171"/>
                  <a:gd name="T43" fmla="*/ 38 h 152"/>
                  <a:gd name="T44" fmla="*/ 160 w 171"/>
                  <a:gd name="T45" fmla="*/ 38 h 152"/>
                  <a:gd name="T46" fmla="*/ 160 w 171"/>
                  <a:gd name="T47" fmla="*/ 141 h 152"/>
                  <a:gd name="T48" fmla="*/ 153 w 171"/>
                  <a:gd name="T49" fmla="*/ 26 h 152"/>
                  <a:gd name="T50" fmla="*/ 146 w 171"/>
                  <a:gd name="T51" fmla="*/ 19 h 152"/>
                  <a:gd name="T52" fmla="*/ 153 w 171"/>
                  <a:gd name="T53" fmla="*/ 12 h 152"/>
                  <a:gd name="T54" fmla="*/ 160 w 171"/>
                  <a:gd name="T55" fmla="*/ 19 h 152"/>
                  <a:gd name="T56" fmla="*/ 153 w 171"/>
                  <a:gd name="T57" fmla="*/ 2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1" h="152">
                    <a:moveTo>
                      <a:pt x="16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2" y="152"/>
                      <a:pt x="5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49"/>
                      <a:pt x="171" y="146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1" y="2"/>
                      <a:pt x="169" y="0"/>
                      <a:pt x="166" y="0"/>
                    </a:cubicBezTo>
                    <a:close/>
                    <a:moveTo>
                      <a:pt x="132" y="12"/>
                    </a:moveTo>
                    <a:cubicBezTo>
                      <a:pt x="136" y="12"/>
                      <a:pt x="139" y="15"/>
                      <a:pt x="139" y="19"/>
                    </a:cubicBezTo>
                    <a:cubicBezTo>
                      <a:pt x="139" y="23"/>
                      <a:pt x="136" y="26"/>
                      <a:pt x="132" y="26"/>
                    </a:cubicBezTo>
                    <a:cubicBezTo>
                      <a:pt x="128" y="26"/>
                      <a:pt x="124" y="23"/>
                      <a:pt x="124" y="19"/>
                    </a:cubicBezTo>
                    <a:cubicBezTo>
                      <a:pt x="124" y="15"/>
                      <a:pt x="128" y="12"/>
                      <a:pt x="132" y="12"/>
                    </a:cubicBezTo>
                    <a:close/>
                    <a:moveTo>
                      <a:pt x="110" y="12"/>
                    </a:moveTo>
                    <a:cubicBezTo>
                      <a:pt x="114" y="12"/>
                      <a:pt x="118" y="15"/>
                      <a:pt x="118" y="19"/>
                    </a:cubicBezTo>
                    <a:cubicBezTo>
                      <a:pt x="118" y="23"/>
                      <a:pt x="114" y="26"/>
                      <a:pt x="110" y="26"/>
                    </a:cubicBezTo>
                    <a:cubicBezTo>
                      <a:pt x="106" y="26"/>
                      <a:pt x="103" y="23"/>
                      <a:pt x="103" y="19"/>
                    </a:cubicBezTo>
                    <a:cubicBezTo>
                      <a:pt x="103" y="15"/>
                      <a:pt x="106" y="12"/>
                      <a:pt x="110" y="12"/>
                    </a:cubicBezTo>
                    <a:close/>
                    <a:moveTo>
                      <a:pt x="160" y="141"/>
                    </a:moveTo>
                    <a:cubicBezTo>
                      <a:pt x="11" y="141"/>
                      <a:pt x="11" y="141"/>
                      <a:pt x="11" y="141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60" y="38"/>
                      <a:pt x="160" y="38"/>
                      <a:pt x="160" y="38"/>
                    </a:cubicBezTo>
                    <a:lnTo>
                      <a:pt x="160" y="141"/>
                    </a:lnTo>
                    <a:close/>
                    <a:moveTo>
                      <a:pt x="153" y="26"/>
                    </a:moveTo>
                    <a:cubicBezTo>
                      <a:pt x="149" y="26"/>
                      <a:pt x="146" y="23"/>
                      <a:pt x="146" y="19"/>
                    </a:cubicBezTo>
                    <a:cubicBezTo>
                      <a:pt x="146" y="15"/>
                      <a:pt x="149" y="12"/>
                      <a:pt x="153" y="12"/>
                    </a:cubicBezTo>
                    <a:cubicBezTo>
                      <a:pt x="157" y="12"/>
                      <a:pt x="160" y="15"/>
                      <a:pt x="160" y="19"/>
                    </a:cubicBezTo>
                    <a:cubicBezTo>
                      <a:pt x="160" y="23"/>
                      <a:pt x="157" y="26"/>
                      <a:pt x="15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0" name="Rectangle 328"/>
              <p:cNvSpPr>
                <a:spLocks noChangeArrowheads="1"/>
              </p:cNvSpPr>
              <p:nvPr/>
            </p:nvSpPr>
            <p:spPr bwMode="auto">
              <a:xfrm>
                <a:off x="4953712" y="4417273"/>
                <a:ext cx="315527" cy="5963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1" name="Rectangle 329"/>
              <p:cNvSpPr>
                <a:spLocks noChangeArrowheads="1"/>
              </p:cNvSpPr>
              <p:nvPr/>
            </p:nvSpPr>
            <p:spPr bwMode="auto">
              <a:xfrm>
                <a:off x="4953712" y="4501847"/>
                <a:ext cx="99754" cy="1051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2" name="Rectangle 330"/>
              <p:cNvSpPr>
                <a:spLocks noChangeArrowheads="1"/>
              </p:cNvSpPr>
              <p:nvPr/>
            </p:nvSpPr>
            <p:spPr bwMode="auto">
              <a:xfrm>
                <a:off x="5071899" y="4505100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3" name="Rectangle 331"/>
              <p:cNvSpPr>
                <a:spLocks noChangeArrowheads="1"/>
              </p:cNvSpPr>
              <p:nvPr/>
            </p:nvSpPr>
            <p:spPr bwMode="auto">
              <a:xfrm>
                <a:off x="5071899" y="4548471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4" name="Rectangle 332"/>
              <p:cNvSpPr>
                <a:spLocks noChangeArrowheads="1"/>
              </p:cNvSpPr>
              <p:nvPr/>
            </p:nvSpPr>
            <p:spPr bwMode="auto">
              <a:xfrm>
                <a:off x="5071899" y="4589674"/>
                <a:ext cx="107344" cy="151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5" name="Freeform 333"/>
              <p:cNvSpPr>
                <a:spLocks/>
              </p:cNvSpPr>
              <p:nvPr/>
            </p:nvSpPr>
            <p:spPr bwMode="auto">
              <a:xfrm>
                <a:off x="5225867" y="4569073"/>
                <a:ext cx="40119" cy="41203"/>
              </a:xfrm>
              <a:custGeom>
                <a:avLst/>
                <a:gdLst>
                  <a:gd name="T0" fmla="*/ 11 w 37"/>
                  <a:gd name="T1" fmla="*/ 0 h 38"/>
                  <a:gd name="T2" fmla="*/ 11 w 37"/>
                  <a:gd name="T3" fmla="*/ 2 h 38"/>
                  <a:gd name="T4" fmla="*/ 0 w 37"/>
                  <a:gd name="T5" fmla="*/ 38 h 38"/>
                  <a:gd name="T6" fmla="*/ 35 w 37"/>
                  <a:gd name="T7" fmla="*/ 26 h 38"/>
                  <a:gd name="T8" fmla="*/ 37 w 37"/>
                  <a:gd name="T9" fmla="*/ 26 h 38"/>
                  <a:gd name="T10" fmla="*/ 11 w 37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">
                    <a:moveTo>
                      <a:pt x="11" y="0"/>
                    </a:moveTo>
                    <a:lnTo>
                      <a:pt x="11" y="2"/>
                    </a:lnTo>
                    <a:lnTo>
                      <a:pt x="0" y="38"/>
                    </a:lnTo>
                    <a:lnTo>
                      <a:pt x="35" y="26"/>
                    </a:lnTo>
                    <a:lnTo>
                      <a:pt x="37" y="2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6" name="Freeform 334"/>
              <p:cNvSpPr>
                <a:spLocks/>
              </p:cNvSpPr>
              <p:nvPr/>
            </p:nvSpPr>
            <p:spPr bwMode="auto">
              <a:xfrm>
                <a:off x="5389594" y="4366311"/>
                <a:ext cx="76984" cy="79153"/>
              </a:xfrm>
              <a:custGeom>
                <a:avLst/>
                <a:gdLst>
                  <a:gd name="T0" fmla="*/ 23 w 30"/>
                  <a:gd name="T1" fmla="*/ 31 h 31"/>
                  <a:gd name="T2" fmla="*/ 28 w 30"/>
                  <a:gd name="T3" fmla="*/ 25 h 31"/>
                  <a:gd name="T4" fmla="*/ 28 w 30"/>
                  <a:gd name="T5" fmla="*/ 18 h 31"/>
                  <a:gd name="T6" fmla="*/ 13 w 30"/>
                  <a:gd name="T7" fmla="*/ 2 h 31"/>
                  <a:gd name="T8" fmla="*/ 6 w 30"/>
                  <a:gd name="T9" fmla="*/ 2 h 31"/>
                  <a:gd name="T10" fmla="*/ 0 w 30"/>
                  <a:gd name="T11" fmla="*/ 8 h 31"/>
                  <a:gd name="T12" fmla="*/ 23 w 30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1">
                    <a:moveTo>
                      <a:pt x="23" y="31"/>
                    </a:move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3"/>
                      <a:pt x="30" y="20"/>
                      <a:pt x="28" y="18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0"/>
                      <a:pt x="8" y="0"/>
                      <a:pt x="6" y="2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23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7" name="Freeform 335"/>
              <p:cNvSpPr>
                <a:spLocks/>
              </p:cNvSpPr>
              <p:nvPr/>
            </p:nvSpPr>
            <p:spPr bwMode="auto">
              <a:xfrm>
                <a:off x="5258396" y="4394503"/>
                <a:ext cx="182160" cy="182160"/>
              </a:xfrm>
              <a:custGeom>
                <a:avLst/>
                <a:gdLst>
                  <a:gd name="T0" fmla="*/ 49 w 71"/>
                  <a:gd name="T1" fmla="*/ 0 h 71"/>
                  <a:gd name="T2" fmla="*/ 48 w 71"/>
                  <a:gd name="T3" fmla="*/ 0 h 71"/>
                  <a:gd name="T4" fmla="*/ 2 w 71"/>
                  <a:gd name="T5" fmla="*/ 47 h 71"/>
                  <a:gd name="T6" fmla="*/ 2 w 71"/>
                  <a:gd name="T7" fmla="*/ 54 h 71"/>
                  <a:gd name="T8" fmla="*/ 2 w 71"/>
                  <a:gd name="T9" fmla="*/ 55 h 71"/>
                  <a:gd name="T10" fmla="*/ 8 w 71"/>
                  <a:gd name="T11" fmla="*/ 56 h 71"/>
                  <a:gd name="T12" fmla="*/ 9 w 71"/>
                  <a:gd name="T13" fmla="*/ 62 h 71"/>
                  <a:gd name="T14" fmla="*/ 9 w 71"/>
                  <a:gd name="T15" fmla="*/ 62 h 71"/>
                  <a:gd name="T16" fmla="*/ 15 w 71"/>
                  <a:gd name="T17" fmla="*/ 63 h 71"/>
                  <a:gd name="T18" fmla="*/ 16 w 71"/>
                  <a:gd name="T19" fmla="*/ 69 h 71"/>
                  <a:gd name="T20" fmla="*/ 17 w 71"/>
                  <a:gd name="T21" fmla="*/ 69 h 71"/>
                  <a:gd name="T22" fmla="*/ 24 w 71"/>
                  <a:gd name="T23" fmla="*/ 69 h 71"/>
                  <a:gd name="T24" fmla="*/ 71 w 71"/>
                  <a:gd name="T25" fmla="*/ 23 h 71"/>
                  <a:gd name="T26" fmla="*/ 71 w 71"/>
                  <a:gd name="T27" fmla="*/ 22 h 71"/>
                  <a:gd name="T28" fmla="*/ 49 w 71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71">
                    <a:moveTo>
                      <a:pt x="49" y="0"/>
                    </a:moveTo>
                    <a:cubicBezTo>
                      <a:pt x="49" y="0"/>
                      <a:pt x="48" y="0"/>
                      <a:pt x="48" y="0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0" y="49"/>
                      <a:pt x="0" y="52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6"/>
                      <a:pt x="6" y="57"/>
                      <a:pt x="8" y="56"/>
                    </a:cubicBezTo>
                    <a:cubicBezTo>
                      <a:pt x="7" y="58"/>
                      <a:pt x="7" y="60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11" y="64"/>
                      <a:pt x="13" y="64"/>
                      <a:pt x="15" y="63"/>
                    </a:cubicBezTo>
                    <a:cubicBezTo>
                      <a:pt x="14" y="65"/>
                      <a:pt x="15" y="67"/>
                      <a:pt x="16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9" y="71"/>
                      <a:pt x="22" y="71"/>
                      <a:pt x="24" y="69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3"/>
                      <a:pt x="71" y="22"/>
                      <a:pt x="71" y="22"/>
                    </a:cubicBez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8" name="组合 77"/>
          <p:cNvGrpSpPr/>
          <p:nvPr/>
        </p:nvGrpSpPr>
        <p:grpSpPr>
          <a:xfrm>
            <a:off x="4574743" y="1149122"/>
            <a:ext cx="414516" cy="414516"/>
            <a:chOff x="4626437" y="4265651"/>
            <a:chExt cx="414516" cy="414516"/>
          </a:xfrm>
        </p:grpSpPr>
        <p:sp>
          <p:nvSpPr>
            <p:cNvPr id="49" name="椭圆 48"/>
            <p:cNvSpPr/>
            <p:nvPr/>
          </p:nvSpPr>
          <p:spPr>
            <a:xfrm>
              <a:off x="4626437" y="4265651"/>
              <a:ext cx="414516" cy="414516"/>
            </a:xfrm>
            <a:prstGeom prst="ellipse">
              <a:avLst/>
            </a:prstGeom>
            <a:solidFill>
              <a:schemeClr val="accent3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710891" y="4356960"/>
              <a:ext cx="232896" cy="199705"/>
              <a:chOff x="3546346" y="2339026"/>
              <a:chExt cx="897787" cy="769842"/>
            </a:xfrm>
            <a:solidFill>
              <a:schemeClr val="bg1"/>
            </a:solidFill>
          </p:grpSpPr>
          <p:sp>
            <p:nvSpPr>
              <p:cNvPr id="52" name="Rectangle 227"/>
              <p:cNvSpPr>
                <a:spLocks noChangeArrowheads="1"/>
              </p:cNvSpPr>
              <p:nvPr/>
            </p:nvSpPr>
            <p:spPr bwMode="auto">
              <a:xfrm>
                <a:off x="3561526" y="3077423"/>
                <a:ext cx="882607" cy="3144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3" name="Freeform 228"/>
              <p:cNvSpPr>
                <a:spLocks/>
              </p:cNvSpPr>
              <p:nvPr/>
            </p:nvSpPr>
            <p:spPr bwMode="auto">
              <a:xfrm>
                <a:off x="3617909" y="2844302"/>
                <a:ext cx="125777" cy="210351"/>
              </a:xfrm>
              <a:custGeom>
                <a:avLst/>
                <a:gdLst>
                  <a:gd name="T0" fmla="*/ 6 w 49"/>
                  <a:gd name="T1" fmla="*/ 82 h 82"/>
                  <a:gd name="T2" fmla="*/ 43 w 49"/>
                  <a:gd name="T3" fmla="*/ 82 h 82"/>
                  <a:gd name="T4" fmla="*/ 49 w 49"/>
                  <a:gd name="T5" fmla="*/ 76 h 82"/>
                  <a:gd name="T6" fmla="*/ 49 w 49"/>
                  <a:gd name="T7" fmla="*/ 0 h 82"/>
                  <a:gd name="T8" fmla="*/ 0 w 49"/>
                  <a:gd name="T9" fmla="*/ 49 h 82"/>
                  <a:gd name="T10" fmla="*/ 0 w 49"/>
                  <a:gd name="T11" fmla="*/ 76 h 82"/>
                  <a:gd name="T12" fmla="*/ 6 w 49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82">
                    <a:moveTo>
                      <a:pt x="6" y="82"/>
                    </a:moveTo>
                    <a:cubicBezTo>
                      <a:pt x="43" y="82"/>
                      <a:pt x="43" y="82"/>
                      <a:pt x="43" y="82"/>
                    </a:cubicBezTo>
                    <a:cubicBezTo>
                      <a:pt x="46" y="82"/>
                      <a:pt x="49" y="79"/>
                      <a:pt x="49" y="7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3" y="82"/>
                      <a:pt x="6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4" name="Freeform 229"/>
              <p:cNvSpPr>
                <a:spLocks/>
              </p:cNvSpPr>
              <p:nvPr/>
            </p:nvSpPr>
            <p:spPr bwMode="auto">
              <a:xfrm>
                <a:off x="3779467" y="2682744"/>
                <a:ext cx="122524" cy="371910"/>
              </a:xfrm>
              <a:custGeom>
                <a:avLst/>
                <a:gdLst>
                  <a:gd name="T0" fmla="*/ 5 w 48"/>
                  <a:gd name="T1" fmla="*/ 145 h 145"/>
                  <a:gd name="T2" fmla="*/ 43 w 48"/>
                  <a:gd name="T3" fmla="*/ 145 h 145"/>
                  <a:gd name="T4" fmla="*/ 48 w 48"/>
                  <a:gd name="T5" fmla="*/ 139 h 145"/>
                  <a:gd name="T6" fmla="*/ 48 w 48"/>
                  <a:gd name="T7" fmla="*/ 0 h 145"/>
                  <a:gd name="T8" fmla="*/ 0 w 48"/>
                  <a:gd name="T9" fmla="*/ 49 h 145"/>
                  <a:gd name="T10" fmla="*/ 0 w 48"/>
                  <a:gd name="T11" fmla="*/ 139 h 145"/>
                  <a:gd name="T12" fmla="*/ 5 w 48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5">
                    <a:moveTo>
                      <a:pt x="5" y="145"/>
                    </a:moveTo>
                    <a:cubicBezTo>
                      <a:pt x="43" y="145"/>
                      <a:pt x="43" y="145"/>
                      <a:pt x="43" y="145"/>
                    </a:cubicBezTo>
                    <a:cubicBezTo>
                      <a:pt x="46" y="145"/>
                      <a:pt x="48" y="142"/>
                      <a:pt x="48" y="139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2"/>
                      <a:pt x="2" y="145"/>
                      <a:pt x="5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5" name="Freeform 230"/>
              <p:cNvSpPr>
                <a:spLocks/>
              </p:cNvSpPr>
              <p:nvPr/>
            </p:nvSpPr>
            <p:spPr bwMode="auto">
              <a:xfrm>
                <a:off x="3938857" y="2713104"/>
                <a:ext cx="124693" cy="341550"/>
              </a:xfrm>
              <a:custGeom>
                <a:avLst/>
                <a:gdLst>
                  <a:gd name="T0" fmla="*/ 22 w 49"/>
                  <a:gd name="T1" fmla="*/ 22 h 133"/>
                  <a:gd name="T2" fmla="*/ 0 w 49"/>
                  <a:gd name="T3" fmla="*/ 0 h 133"/>
                  <a:gd name="T4" fmla="*/ 0 w 49"/>
                  <a:gd name="T5" fmla="*/ 127 h 133"/>
                  <a:gd name="T6" fmla="*/ 6 w 49"/>
                  <a:gd name="T7" fmla="*/ 133 h 133"/>
                  <a:gd name="T8" fmla="*/ 43 w 49"/>
                  <a:gd name="T9" fmla="*/ 133 h 133"/>
                  <a:gd name="T10" fmla="*/ 49 w 49"/>
                  <a:gd name="T11" fmla="*/ 127 h 133"/>
                  <a:gd name="T12" fmla="*/ 49 w 49"/>
                  <a:gd name="T13" fmla="*/ 26 h 133"/>
                  <a:gd name="T14" fmla="*/ 38 w 49"/>
                  <a:gd name="T15" fmla="*/ 29 h 133"/>
                  <a:gd name="T16" fmla="*/ 22 w 49"/>
                  <a:gd name="T17" fmla="*/ 2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33">
                    <a:moveTo>
                      <a:pt x="22" y="2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30"/>
                      <a:pt x="3" y="133"/>
                      <a:pt x="6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6" y="133"/>
                      <a:pt x="49" y="130"/>
                      <a:pt x="49" y="127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6" y="28"/>
                      <a:pt x="42" y="29"/>
                      <a:pt x="38" y="29"/>
                    </a:cubicBezTo>
                    <a:cubicBezTo>
                      <a:pt x="32" y="29"/>
                      <a:pt x="27" y="26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6" name="Freeform 231"/>
              <p:cNvSpPr>
                <a:spLocks/>
              </p:cNvSpPr>
              <p:nvPr/>
            </p:nvSpPr>
            <p:spPr bwMode="auto">
              <a:xfrm>
                <a:off x="4100415" y="2624193"/>
                <a:ext cx="122524" cy="430461"/>
              </a:xfrm>
              <a:custGeom>
                <a:avLst/>
                <a:gdLst>
                  <a:gd name="T0" fmla="*/ 5 w 48"/>
                  <a:gd name="T1" fmla="*/ 168 h 168"/>
                  <a:gd name="T2" fmla="*/ 43 w 48"/>
                  <a:gd name="T3" fmla="*/ 168 h 168"/>
                  <a:gd name="T4" fmla="*/ 48 w 48"/>
                  <a:gd name="T5" fmla="*/ 162 h 168"/>
                  <a:gd name="T6" fmla="*/ 48 w 48"/>
                  <a:gd name="T7" fmla="*/ 0 h 168"/>
                  <a:gd name="T8" fmla="*/ 0 w 48"/>
                  <a:gd name="T9" fmla="*/ 48 h 168"/>
                  <a:gd name="T10" fmla="*/ 0 w 48"/>
                  <a:gd name="T11" fmla="*/ 162 h 168"/>
                  <a:gd name="T12" fmla="*/ 5 w 4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68">
                    <a:moveTo>
                      <a:pt x="5" y="168"/>
                    </a:moveTo>
                    <a:cubicBezTo>
                      <a:pt x="43" y="168"/>
                      <a:pt x="43" y="168"/>
                      <a:pt x="43" y="168"/>
                    </a:cubicBezTo>
                    <a:cubicBezTo>
                      <a:pt x="46" y="168"/>
                      <a:pt x="48" y="165"/>
                      <a:pt x="48" y="16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5"/>
                      <a:pt x="2" y="168"/>
                      <a:pt x="5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7" name="Freeform 232"/>
              <p:cNvSpPr>
                <a:spLocks/>
              </p:cNvSpPr>
              <p:nvPr/>
            </p:nvSpPr>
            <p:spPr bwMode="auto">
              <a:xfrm>
                <a:off x="4258721" y="2513596"/>
                <a:ext cx="125777" cy="541058"/>
              </a:xfrm>
              <a:custGeom>
                <a:avLst/>
                <a:gdLst>
                  <a:gd name="T0" fmla="*/ 29 w 49"/>
                  <a:gd name="T1" fmla="*/ 0 h 211"/>
                  <a:gd name="T2" fmla="*/ 0 w 49"/>
                  <a:gd name="T3" fmla="*/ 29 h 211"/>
                  <a:gd name="T4" fmla="*/ 0 w 49"/>
                  <a:gd name="T5" fmla="*/ 205 h 211"/>
                  <a:gd name="T6" fmla="*/ 6 w 49"/>
                  <a:gd name="T7" fmla="*/ 211 h 211"/>
                  <a:gd name="T8" fmla="*/ 43 w 49"/>
                  <a:gd name="T9" fmla="*/ 211 h 211"/>
                  <a:gd name="T10" fmla="*/ 49 w 49"/>
                  <a:gd name="T11" fmla="*/ 205 h 211"/>
                  <a:gd name="T12" fmla="*/ 49 w 49"/>
                  <a:gd name="T13" fmla="*/ 22 h 211"/>
                  <a:gd name="T14" fmla="*/ 29 w 49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11">
                    <a:moveTo>
                      <a:pt x="2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8"/>
                      <a:pt x="3" y="211"/>
                      <a:pt x="6" y="211"/>
                    </a:cubicBezTo>
                    <a:cubicBezTo>
                      <a:pt x="43" y="211"/>
                      <a:pt x="43" y="211"/>
                      <a:pt x="43" y="211"/>
                    </a:cubicBezTo>
                    <a:cubicBezTo>
                      <a:pt x="46" y="211"/>
                      <a:pt x="49" y="208"/>
                      <a:pt x="49" y="205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38" y="21"/>
                      <a:pt x="29" y="12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8" name="Freeform 233"/>
              <p:cNvSpPr>
                <a:spLocks/>
              </p:cNvSpPr>
              <p:nvPr/>
            </p:nvSpPr>
            <p:spPr bwMode="auto">
              <a:xfrm>
                <a:off x="3546346" y="2339026"/>
                <a:ext cx="871764" cy="610452"/>
              </a:xfrm>
              <a:custGeom>
                <a:avLst/>
                <a:gdLst>
                  <a:gd name="T0" fmla="*/ 20 w 340"/>
                  <a:gd name="T1" fmla="*/ 234 h 238"/>
                  <a:gd name="T2" fmla="*/ 140 w 340"/>
                  <a:gd name="T3" fmla="*/ 113 h 238"/>
                  <a:gd name="T4" fmla="*/ 183 w 340"/>
                  <a:gd name="T5" fmla="*/ 156 h 238"/>
                  <a:gd name="T6" fmla="*/ 199 w 340"/>
                  <a:gd name="T7" fmla="*/ 156 h 238"/>
                  <a:gd name="T8" fmla="*/ 318 w 340"/>
                  <a:gd name="T9" fmla="*/ 37 h 238"/>
                  <a:gd name="T10" fmla="*/ 318 w 340"/>
                  <a:gd name="T11" fmla="*/ 64 h 238"/>
                  <a:gd name="T12" fmla="*/ 329 w 340"/>
                  <a:gd name="T13" fmla="*/ 75 h 238"/>
                  <a:gd name="T14" fmla="*/ 340 w 340"/>
                  <a:gd name="T15" fmla="*/ 64 h 238"/>
                  <a:gd name="T16" fmla="*/ 340 w 340"/>
                  <a:gd name="T17" fmla="*/ 11 h 238"/>
                  <a:gd name="T18" fmla="*/ 337 w 340"/>
                  <a:gd name="T19" fmla="*/ 3 h 238"/>
                  <a:gd name="T20" fmla="*/ 329 w 340"/>
                  <a:gd name="T21" fmla="*/ 0 h 238"/>
                  <a:gd name="T22" fmla="*/ 276 w 340"/>
                  <a:gd name="T23" fmla="*/ 0 h 238"/>
                  <a:gd name="T24" fmla="*/ 265 w 340"/>
                  <a:gd name="T25" fmla="*/ 11 h 238"/>
                  <a:gd name="T26" fmla="*/ 276 w 340"/>
                  <a:gd name="T27" fmla="*/ 22 h 238"/>
                  <a:gd name="T28" fmla="*/ 302 w 340"/>
                  <a:gd name="T29" fmla="*/ 22 h 238"/>
                  <a:gd name="T30" fmla="*/ 191 w 340"/>
                  <a:gd name="T31" fmla="*/ 133 h 238"/>
                  <a:gd name="T32" fmla="*/ 148 w 340"/>
                  <a:gd name="T33" fmla="*/ 90 h 238"/>
                  <a:gd name="T34" fmla="*/ 133 w 340"/>
                  <a:gd name="T35" fmla="*/ 90 h 238"/>
                  <a:gd name="T36" fmla="*/ 4 w 340"/>
                  <a:gd name="T37" fmla="*/ 219 h 238"/>
                  <a:gd name="T38" fmla="*/ 4 w 340"/>
                  <a:gd name="T39" fmla="*/ 234 h 238"/>
                  <a:gd name="T40" fmla="*/ 20 w 340"/>
                  <a:gd name="T41" fmla="*/ 2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238">
                    <a:moveTo>
                      <a:pt x="20" y="234"/>
                    </a:moveTo>
                    <a:cubicBezTo>
                      <a:pt x="140" y="113"/>
                      <a:pt x="140" y="113"/>
                      <a:pt x="140" y="113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8" y="160"/>
                      <a:pt x="195" y="160"/>
                      <a:pt x="199" y="156"/>
                    </a:cubicBezTo>
                    <a:cubicBezTo>
                      <a:pt x="318" y="37"/>
                      <a:pt x="318" y="37"/>
                      <a:pt x="318" y="37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8" y="70"/>
                      <a:pt x="323" y="75"/>
                      <a:pt x="329" y="75"/>
                    </a:cubicBezTo>
                    <a:cubicBezTo>
                      <a:pt x="335" y="75"/>
                      <a:pt x="340" y="70"/>
                      <a:pt x="340" y="64"/>
                    </a:cubicBezTo>
                    <a:cubicBezTo>
                      <a:pt x="340" y="11"/>
                      <a:pt x="340" y="11"/>
                      <a:pt x="340" y="11"/>
                    </a:cubicBezTo>
                    <a:cubicBezTo>
                      <a:pt x="340" y="8"/>
                      <a:pt x="339" y="5"/>
                      <a:pt x="337" y="3"/>
                    </a:cubicBezTo>
                    <a:cubicBezTo>
                      <a:pt x="335" y="1"/>
                      <a:pt x="332" y="0"/>
                      <a:pt x="32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0" y="0"/>
                      <a:pt x="265" y="4"/>
                      <a:pt x="265" y="11"/>
                    </a:cubicBezTo>
                    <a:cubicBezTo>
                      <a:pt x="265" y="17"/>
                      <a:pt x="270" y="22"/>
                      <a:pt x="276" y="22"/>
                    </a:cubicBezTo>
                    <a:cubicBezTo>
                      <a:pt x="302" y="22"/>
                      <a:pt x="302" y="22"/>
                      <a:pt x="302" y="22"/>
                    </a:cubicBezTo>
                    <a:cubicBezTo>
                      <a:pt x="191" y="133"/>
                      <a:pt x="191" y="133"/>
                      <a:pt x="191" y="133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4" y="86"/>
                      <a:pt x="137" y="86"/>
                      <a:pt x="133" y="90"/>
                    </a:cubicBezTo>
                    <a:cubicBezTo>
                      <a:pt x="4" y="219"/>
                      <a:pt x="4" y="219"/>
                      <a:pt x="4" y="219"/>
                    </a:cubicBezTo>
                    <a:cubicBezTo>
                      <a:pt x="0" y="223"/>
                      <a:pt x="0" y="230"/>
                      <a:pt x="4" y="234"/>
                    </a:cubicBezTo>
                    <a:cubicBezTo>
                      <a:pt x="8" y="238"/>
                      <a:pt x="15" y="238"/>
                      <a:pt x="2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83" name="组合 82"/>
          <p:cNvGrpSpPr/>
          <p:nvPr/>
        </p:nvGrpSpPr>
        <p:grpSpPr>
          <a:xfrm>
            <a:off x="1366956" y="1489360"/>
            <a:ext cx="1586056" cy="1586450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 sz="4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68620" y="3067308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sz="6600" dirty="0">
                  <a:solidFill>
                    <a:prstClr val="white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40120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1"/>
  <p:tag name="ISPRING_ULTRA_SCORM_SLIDE_COUNT" val="1"/>
  <p:tag name="ISPRING_PRESENTATION_TITLE" val="69 演示文稿"/>
</p:tagLst>
</file>

<file path=ppt/theme/theme1.xml><?xml version="1.0" encoding="utf-8"?>
<a:theme xmlns:a="http://schemas.openxmlformats.org/drawingml/2006/main" name="Office 主题">
  <a:themeElements>
    <a:clrScheme name="自定义 2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7F7F7F"/>
      </a:accent5>
      <a:accent6>
        <a:srgbClr val="7F7F7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2592</TotalTime>
  <Words>780</Words>
  <Application>Microsoft Office PowerPoint</Application>
  <PresentationFormat>全屏显示(16:9)</PresentationFormat>
  <Paragraphs>170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-apple-system</vt:lpstr>
      <vt:lpstr>PingFang SC</vt:lpstr>
      <vt:lpstr>等线</vt:lpstr>
      <vt:lpstr>等线 Light</vt:lpstr>
      <vt:lpstr>微软雅黑</vt:lpstr>
      <vt:lpstr>Arial</vt:lpstr>
      <vt:lpstr>Calibri</vt:lpstr>
      <vt:lpstr>Courier New</vt:lpstr>
      <vt:lpstr>Impact</vt:lpstr>
      <vt:lpstr>Wingdings</vt:lpstr>
      <vt:lpstr>Office 主题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69 演示文稿</dc:title>
  <dc:creator>李培俊</dc:creator>
  <cp:lastModifiedBy>陈迪凯</cp:lastModifiedBy>
  <cp:revision>388</cp:revision>
  <dcterms:created xsi:type="dcterms:W3CDTF">2015-10-16T03:54:15Z</dcterms:created>
  <dcterms:modified xsi:type="dcterms:W3CDTF">2020-10-08T01:47:34Z</dcterms:modified>
</cp:coreProperties>
</file>