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9"/>
  </p:notesMasterIdLst>
  <p:sldIdLst>
    <p:sldId id="315" r:id="rId3"/>
    <p:sldId id="321" r:id="rId4"/>
    <p:sldId id="357" r:id="rId5"/>
    <p:sldId id="266" r:id="rId6"/>
    <p:sldId id="386" r:id="rId7"/>
    <p:sldId id="391" r:id="rId8"/>
    <p:sldId id="390" r:id="rId9"/>
    <p:sldId id="398" r:id="rId10"/>
    <p:sldId id="392" r:id="rId11"/>
    <p:sldId id="396" r:id="rId12"/>
    <p:sldId id="399" r:id="rId13"/>
    <p:sldId id="400" r:id="rId14"/>
    <p:sldId id="395" r:id="rId15"/>
    <p:sldId id="394" r:id="rId16"/>
    <p:sldId id="393" r:id="rId17"/>
    <p:sldId id="412" r:id="rId18"/>
    <p:sldId id="346" r:id="rId19"/>
    <p:sldId id="411" r:id="rId20"/>
    <p:sldId id="410" r:id="rId21"/>
    <p:sldId id="409" r:id="rId22"/>
    <p:sldId id="413" r:id="rId23"/>
    <p:sldId id="408" r:id="rId24"/>
    <p:sldId id="414" r:id="rId25"/>
    <p:sldId id="415" r:id="rId26"/>
    <p:sldId id="407" r:id="rId27"/>
    <p:sldId id="406" r:id="rId28"/>
    <p:sldId id="405" r:id="rId29"/>
    <p:sldId id="424" r:id="rId30"/>
    <p:sldId id="416" r:id="rId31"/>
    <p:sldId id="404" r:id="rId32"/>
    <p:sldId id="402" r:id="rId33"/>
    <p:sldId id="403" r:id="rId34"/>
    <p:sldId id="422" r:id="rId35"/>
    <p:sldId id="423" r:id="rId36"/>
    <p:sldId id="421" r:id="rId37"/>
    <p:sldId id="268" r:id="rId38"/>
  </p:sldIdLst>
  <p:sldSz cx="9144000" cy="5143500" type="screen16x9"/>
  <p:notesSz cx="6858000" cy="9144000"/>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AEEE"/>
    <a:srgbClr val="FE9800"/>
    <a:srgbClr val="72CD4F"/>
    <a:srgbClr val="F3F3F3"/>
    <a:srgbClr val="F1F1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53" autoAdjust="0"/>
    <p:restoredTop sz="78668" autoAdjust="0"/>
  </p:normalViewPr>
  <p:slideViewPr>
    <p:cSldViewPr>
      <p:cViewPr varScale="1">
        <p:scale>
          <a:sx n="153" d="100"/>
          <a:sy n="153" d="100"/>
        </p:scale>
        <p:origin x="414" y="108"/>
      </p:cViewPr>
      <p:guideLst>
        <p:guide orient="horz" pos="1620"/>
        <p:guide pos="2880"/>
      </p:guideLst>
    </p:cSldViewPr>
  </p:slideViewPr>
  <p:notesTextViewPr>
    <p:cViewPr>
      <p:scale>
        <a:sx n="100" d="100"/>
        <a:sy n="100" d="100"/>
      </p:scale>
      <p:origin x="0" y="0"/>
    </p:cViewPr>
  </p:notesTextViewPr>
  <p:notesViewPr>
    <p:cSldViewPr>
      <p:cViewPr varScale="1">
        <p:scale>
          <a:sx n="72" d="100"/>
          <a:sy n="72" d="100"/>
        </p:scale>
        <p:origin x="3592"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D1ED5F-AB97-47B5-9F7B-ACDF41A6E0FD}" type="datetimeFigureOut">
              <a:rPr lang="zh-CN" altLang="en-US" smtClean="0"/>
              <a:t>2020-10-11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036312-6A05-4643-B813-780AEBCA5446}" type="slidenum">
              <a:rPr lang="zh-CN" altLang="en-US" smtClean="0"/>
              <a:t>‹#›</a:t>
            </a:fld>
            <a:endParaRPr lang="zh-CN" altLang="en-US"/>
          </a:p>
        </p:txBody>
      </p:sp>
    </p:spTree>
    <p:extLst>
      <p:ext uri="{BB962C8B-B14F-4D97-AF65-F5344CB8AC3E}">
        <p14:creationId xmlns:p14="http://schemas.microsoft.com/office/powerpoint/2010/main" val="1317660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036312-6A05-4643-B813-780AEBCA5446}" type="slidenum">
              <a:rPr lang="zh-CN" altLang="en-US" smtClean="0"/>
              <a:t>1</a:t>
            </a:fld>
            <a:endParaRPr lang="zh-CN" altLang="en-US"/>
          </a:p>
        </p:txBody>
      </p:sp>
    </p:spTree>
    <p:extLst>
      <p:ext uri="{BB962C8B-B14F-4D97-AF65-F5344CB8AC3E}">
        <p14:creationId xmlns:p14="http://schemas.microsoft.com/office/powerpoint/2010/main" val="545392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10</a:t>
            </a:fld>
            <a:endParaRPr lang="zh-CN" altLang="en-US"/>
          </a:p>
        </p:txBody>
      </p:sp>
    </p:spTree>
    <p:extLst>
      <p:ext uri="{BB962C8B-B14F-4D97-AF65-F5344CB8AC3E}">
        <p14:creationId xmlns:p14="http://schemas.microsoft.com/office/powerpoint/2010/main" val="706516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11</a:t>
            </a:fld>
            <a:endParaRPr lang="zh-CN" altLang="en-US"/>
          </a:p>
        </p:txBody>
      </p:sp>
    </p:spTree>
    <p:extLst>
      <p:ext uri="{BB962C8B-B14F-4D97-AF65-F5344CB8AC3E}">
        <p14:creationId xmlns:p14="http://schemas.microsoft.com/office/powerpoint/2010/main" val="3435616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12</a:t>
            </a:fld>
            <a:endParaRPr lang="zh-CN" altLang="en-US"/>
          </a:p>
        </p:txBody>
      </p:sp>
    </p:spTree>
    <p:extLst>
      <p:ext uri="{BB962C8B-B14F-4D97-AF65-F5344CB8AC3E}">
        <p14:creationId xmlns:p14="http://schemas.microsoft.com/office/powerpoint/2010/main" val="272430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13</a:t>
            </a:fld>
            <a:endParaRPr lang="zh-CN" altLang="en-US"/>
          </a:p>
        </p:txBody>
      </p:sp>
    </p:spTree>
    <p:extLst>
      <p:ext uri="{BB962C8B-B14F-4D97-AF65-F5344CB8AC3E}">
        <p14:creationId xmlns:p14="http://schemas.microsoft.com/office/powerpoint/2010/main" val="291452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14</a:t>
            </a:fld>
            <a:endParaRPr lang="zh-CN" altLang="en-US"/>
          </a:p>
        </p:txBody>
      </p:sp>
    </p:spTree>
    <p:extLst>
      <p:ext uri="{BB962C8B-B14F-4D97-AF65-F5344CB8AC3E}">
        <p14:creationId xmlns:p14="http://schemas.microsoft.com/office/powerpoint/2010/main" val="3409398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15</a:t>
            </a:fld>
            <a:endParaRPr lang="zh-CN" altLang="en-US"/>
          </a:p>
        </p:txBody>
      </p:sp>
    </p:spTree>
    <p:extLst>
      <p:ext uri="{BB962C8B-B14F-4D97-AF65-F5344CB8AC3E}">
        <p14:creationId xmlns:p14="http://schemas.microsoft.com/office/powerpoint/2010/main" val="1828149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16</a:t>
            </a:fld>
            <a:endParaRPr lang="zh-CN" altLang="en-US"/>
          </a:p>
        </p:txBody>
      </p:sp>
    </p:spTree>
    <p:extLst>
      <p:ext uri="{BB962C8B-B14F-4D97-AF65-F5344CB8AC3E}">
        <p14:creationId xmlns:p14="http://schemas.microsoft.com/office/powerpoint/2010/main" val="42357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17</a:t>
            </a:fld>
            <a:endParaRPr lang="zh-CN" altLang="en-US"/>
          </a:p>
        </p:txBody>
      </p:sp>
    </p:spTree>
    <p:extLst>
      <p:ext uri="{BB962C8B-B14F-4D97-AF65-F5344CB8AC3E}">
        <p14:creationId xmlns:p14="http://schemas.microsoft.com/office/powerpoint/2010/main" val="24108711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18</a:t>
            </a:fld>
            <a:endParaRPr lang="zh-CN" altLang="en-US"/>
          </a:p>
        </p:txBody>
      </p:sp>
    </p:spTree>
    <p:extLst>
      <p:ext uri="{BB962C8B-B14F-4D97-AF65-F5344CB8AC3E}">
        <p14:creationId xmlns:p14="http://schemas.microsoft.com/office/powerpoint/2010/main" val="17421451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19</a:t>
            </a:fld>
            <a:endParaRPr lang="zh-CN" altLang="en-US"/>
          </a:p>
        </p:txBody>
      </p:sp>
    </p:spTree>
    <p:extLst>
      <p:ext uri="{BB962C8B-B14F-4D97-AF65-F5344CB8AC3E}">
        <p14:creationId xmlns:p14="http://schemas.microsoft.com/office/powerpoint/2010/main" val="847101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648161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20</a:t>
            </a:fld>
            <a:endParaRPr lang="zh-CN" altLang="en-US"/>
          </a:p>
        </p:txBody>
      </p:sp>
    </p:spTree>
    <p:extLst>
      <p:ext uri="{BB962C8B-B14F-4D97-AF65-F5344CB8AC3E}">
        <p14:creationId xmlns:p14="http://schemas.microsoft.com/office/powerpoint/2010/main" val="15947769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21</a:t>
            </a:fld>
            <a:endParaRPr lang="zh-CN" altLang="en-US"/>
          </a:p>
        </p:txBody>
      </p:sp>
    </p:spTree>
    <p:extLst>
      <p:ext uri="{BB962C8B-B14F-4D97-AF65-F5344CB8AC3E}">
        <p14:creationId xmlns:p14="http://schemas.microsoft.com/office/powerpoint/2010/main" val="37340086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22</a:t>
            </a:fld>
            <a:endParaRPr lang="zh-CN" altLang="en-US"/>
          </a:p>
        </p:txBody>
      </p:sp>
    </p:spTree>
    <p:extLst>
      <p:ext uri="{BB962C8B-B14F-4D97-AF65-F5344CB8AC3E}">
        <p14:creationId xmlns:p14="http://schemas.microsoft.com/office/powerpoint/2010/main" val="12853733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23</a:t>
            </a:fld>
            <a:endParaRPr lang="zh-CN" altLang="en-US"/>
          </a:p>
        </p:txBody>
      </p:sp>
    </p:spTree>
    <p:extLst>
      <p:ext uri="{BB962C8B-B14F-4D97-AF65-F5344CB8AC3E}">
        <p14:creationId xmlns:p14="http://schemas.microsoft.com/office/powerpoint/2010/main" val="31845890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24</a:t>
            </a:fld>
            <a:endParaRPr lang="zh-CN" altLang="en-US"/>
          </a:p>
        </p:txBody>
      </p:sp>
    </p:spTree>
    <p:extLst>
      <p:ext uri="{BB962C8B-B14F-4D97-AF65-F5344CB8AC3E}">
        <p14:creationId xmlns:p14="http://schemas.microsoft.com/office/powerpoint/2010/main" val="1020040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25</a:t>
            </a:fld>
            <a:endParaRPr lang="zh-CN" altLang="en-US"/>
          </a:p>
        </p:txBody>
      </p:sp>
    </p:spTree>
    <p:extLst>
      <p:ext uri="{BB962C8B-B14F-4D97-AF65-F5344CB8AC3E}">
        <p14:creationId xmlns:p14="http://schemas.microsoft.com/office/powerpoint/2010/main" val="36016097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26</a:t>
            </a:fld>
            <a:endParaRPr lang="zh-CN" altLang="en-US"/>
          </a:p>
        </p:txBody>
      </p:sp>
    </p:spTree>
    <p:extLst>
      <p:ext uri="{BB962C8B-B14F-4D97-AF65-F5344CB8AC3E}">
        <p14:creationId xmlns:p14="http://schemas.microsoft.com/office/powerpoint/2010/main" val="36485613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27</a:t>
            </a:fld>
            <a:endParaRPr lang="zh-CN" altLang="en-US"/>
          </a:p>
        </p:txBody>
      </p:sp>
    </p:spTree>
    <p:extLst>
      <p:ext uri="{BB962C8B-B14F-4D97-AF65-F5344CB8AC3E}">
        <p14:creationId xmlns:p14="http://schemas.microsoft.com/office/powerpoint/2010/main" val="35224840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28</a:t>
            </a:fld>
            <a:endParaRPr lang="zh-CN" altLang="en-US"/>
          </a:p>
        </p:txBody>
      </p:sp>
    </p:spTree>
    <p:extLst>
      <p:ext uri="{BB962C8B-B14F-4D97-AF65-F5344CB8AC3E}">
        <p14:creationId xmlns:p14="http://schemas.microsoft.com/office/powerpoint/2010/main" val="40315323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67117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43314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30</a:t>
            </a:fld>
            <a:endParaRPr lang="zh-CN" altLang="en-US"/>
          </a:p>
        </p:txBody>
      </p:sp>
    </p:spTree>
    <p:extLst>
      <p:ext uri="{BB962C8B-B14F-4D97-AF65-F5344CB8AC3E}">
        <p14:creationId xmlns:p14="http://schemas.microsoft.com/office/powerpoint/2010/main" val="3012451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31</a:t>
            </a:fld>
            <a:endParaRPr lang="zh-CN" altLang="en-US"/>
          </a:p>
        </p:txBody>
      </p:sp>
    </p:spTree>
    <p:extLst>
      <p:ext uri="{BB962C8B-B14F-4D97-AF65-F5344CB8AC3E}">
        <p14:creationId xmlns:p14="http://schemas.microsoft.com/office/powerpoint/2010/main" val="3158137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32</a:t>
            </a:fld>
            <a:endParaRPr lang="zh-CN" altLang="en-US"/>
          </a:p>
        </p:txBody>
      </p:sp>
    </p:spTree>
    <p:extLst>
      <p:ext uri="{BB962C8B-B14F-4D97-AF65-F5344CB8AC3E}">
        <p14:creationId xmlns:p14="http://schemas.microsoft.com/office/powerpoint/2010/main" val="32912497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33</a:t>
            </a:fld>
            <a:endParaRPr lang="zh-CN" altLang="en-US"/>
          </a:p>
        </p:txBody>
      </p:sp>
    </p:spTree>
    <p:extLst>
      <p:ext uri="{BB962C8B-B14F-4D97-AF65-F5344CB8AC3E}">
        <p14:creationId xmlns:p14="http://schemas.microsoft.com/office/powerpoint/2010/main" val="33933223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607376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35</a:t>
            </a:fld>
            <a:endParaRPr lang="zh-CN" altLang="en-US"/>
          </a:p>
        </p:txBody>
      </p:sp>
    </p:spTree>
    <p:extLst>
      <p:ext uri="{BB962C8B-B14F-4D97-AF65-F5344CB8AC3E}">
        <p14:creationId xmlns:p14="http://schemas.microsoft.com/office/powerpoint/2010/main" val="36175147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36</a:t>
            </a:fld>
            <a:endParaRPr lang="zh-CN" altLang="en-US"/>
          </a:p>
        </p:txBody>
      </p:sp>
    </p:spTree>
    <p:extLst>
      <p:ext uri="{BB962C8B-B14F-4D97-AF65-F5344CB8AC3E}">
        <p14:creationId xmlns:p14="http://schemas.microsoft.com/office/powerpoint/2010/main" val="715437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4</a:t>
            </a:fld>
            <a:endParaRPr lang="zh-CN" altLang="en-US"/>
          </a:p>
        </p:txBody>
      </p:sp>
    </p:spTree>
    <p:extLst>
      <p:ext uri="{BB962C8B-B14F-4D97-AF65-F5344CB8AC3E}">
        <p14:creationId xmlns:p14="http://schemas.microsoft.com/office/powerpoint/2010/main" val="2477073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5</a:t>
            </a:fld>
            <a:endParaRPr lang="zh-CN" altLang="en-US"/>
          </a:p>
        </p:txBody>
      </p:sp>
    </p:spTree>
    <p:extLst>
      <p:ext uri="{BB962C8B-B14F-4D97-AF65-F5344CB8AC3E}">
        <p14:creationId xmlns:p14="http://schemas.microsoft.com/office/powerpoint/2010/main" val="3684270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6</a:t>
            </a:fld>
            <a:endParaRPr lang="zh-CN" altLang="en-US"/>
          </a:p>
        </p:txBody>
      </p:sp>
    </p:spTree>
    <p:extLst>
      <p:ext uri="{BB962C8B-B14F-4D97-AF65-F5344CB8AC3E}">
        <p14:creationId xmlns:p14="http://schemas.microsoft.com/office/powerpoint/2010/main" val="2808502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7</a:t>
            </a:fld>
            <a:endParaRPr lang="zh-CN" altLang="en-US"/>
          </a:p>
        </p:txBody>
      </p:sp>
    </p:spTree>
    <p:extLst>
      <p:ext uri="{BB962C8B-B14F-4D97-AF65-F5344CB8AC3E}">
        <p14:creationId xmlns:p14="http://schemas.microsoft.com/office/powerpoint/2010/main" val="403030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48227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9</a:t>
            </a:fld>
            <a:endParaRPr lang="zh-CN" altLang="en-US"/>
          </a:p>
        </p:txBody>
      </p:sp>
    </p:spTree>
    <p:extLst>
      <p:ext uri="{BB962C8B-B14F-4D97-AF65-F5344CB8AC3E}">
        <p14:creationId xmlns:p14="http://schemas.microsoft.com/office/powerpoint/2010/main" val="216995161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F3F3F3"/>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val="0"/>
              </a:ext>
            </a:extLst>
          </a:blip>
          <a:srcRect t="25398"/>
          <a:stretch/>
        </p:blipFill>
        <p:spPr>
          <a:xfrm>
            <a:off x="0" y="0"/>
            <a:ext cx="9144000" cy="51435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DB74F5-3DA5-4CC5-B2D4-7240AADD0E9E}"/>
              </a:ext>
            </a:extLst>
          </p:cNvPr>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3BDE26BC-0AE4-40FF-8A08-147244CD0EE9}"/>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5559407-87CB-4B26-A810-1084B7625BE8}"/>
              </a:ext>
            </a:extLst>
          </p:cNvPr>
          <p:cNvSpPr>
            <a:spLocks noGrp="1"/>
          </p:cNvSpPr>
          <p:nvPr>
            <p:ph type="dt" sz="half" idx="10"/>
          </p:nvPr>
        </p:nvSpPr>
        <p:spPr/>
        <p:txBody>
          <a:bodyPr/>
          <a:lstStyle/>
          <a:p>
            <a:fld id="{B806B8A7-D600-4E83-9DF3-6F3D3C09F733}" type="datetimeFigureOut">
              <a:rPr lang="zh-CN" altLang="en-US" smtClean="0"/>
              <a:t>2020-10-11</a:t>
            </a:fld>
            <a:endParaRPr lang="zh-CN" altLang="en-US"/>
          </a:p>
        </p:txBody>
      </p:sp>
      <p:sp>
        <p:nvSpPr>
          <p:cNvPr id="5" name="页脚占位符 4">
            <a:extLst>
              <a:ext uri="{FF2B5EF4-FFF2-40B4-BE49-F238E27FC236}">
                <a16:creationId xmlns:a16="http://schemas.microsoft.com/office/drawing/2014/main" id="{14604924-B09D-4BC4-85D2-9CDCBFC5E0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F5EB4E-8D61-49D8-87C8-1CCD79C03251}"/>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2525467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351F2E-6B28-4577-8C0F-0679CC9CB0A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22EF6-BCCC-4CEF-9AC6-90CB90D49B5E}"/>
              </a:ext>
            </a:extLst>
          </p:cNvPr>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6C59189-6F96-4692-B5EB-EF48CBAC6C4A}"/>
              </a:ext>
            </a:extLst>
          </p:cNvPr>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2A796FE-1F6F-47E8-B378-B706D08D316C}"/>
              </a:ext>
            </a:extLst>
          </p:cNvPr>
          <p:cNvSpPr>
            <a:spLocks noGrp="1"/>
          </p:cNvSpPr>
          <p:nvPr>
            <p:ph type="dt" sz="half" idx="10"/>
          </p:nvPr>
        </p:nvSpPr>
        <p:spPr/>
        <p:txBody>
          <a:bodyPr/>
          <a:lstStyle/>
          <a:p>
            <a:fld id="{B806B8A7-D600-4E83-9DF3-6F3D3C09F733}" type="datetimeFigureOut">
              <a:rPr lang="zh-CN" altLang="en-US" smtClean="0"/>
              <a:t>2020-10-11</a:t>
            </a:fld>
            <a:endParaRPr lang="zh-CN" altLang="en-US"/>
          </a:p>
        </p:txBody>
      </p:sp>
      <p:sp>
        <p:nvSpPr>
          <p:cNvPr id="6" name="页脚占位符 5">
            <a:extLst>
              <a:ext uri="{FF2B5EF4-FFF2-40B4-BE49-F238E27FC236}">
                <a16:creationId xmlns:a16="http://schemas.microsoft.com/office/drawing/2014/main" id="{AC4BA1F0-BCB6-4A93-B592-A4336A433C0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A4E1774-B720-4530-9CBD-602AACEC7F58}"/>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943271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52A84-8CFC-4EA6-87DE-B9C1879536EC}"/>
              </a:ext>
            </a:extLst>
          </p:cNvPr>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79019A5-C15F-41ED-A285-3A9850437720}"/>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CBBDDAE-157D-403B-8756-C1F37843705C}"/>
              </a:ext>
            </a:extLst>
          </p:cNvPr>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E45D739-7118-4B51-82CB-BA55FF7D6390}"/>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ADB7931-6A54-4618-9CAA-CCB913A93214}"/>
              </a:ext>
            </a:extLst>
          </p:cNvPr>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1F57CF7-A30B-4C02-8BD9-4759D5BFBCD9}"/>
              </a:ext>
            </a:extLst>
          </p:cNvPr>
          <p:cNvSpPr>
            <a:spLocks noGrp="1"/>
          </p:cNvSpPr>
          <p:nvPr>
            <p:ph type="dt" sz="half" idx="10"/>
          </p:nvPr>
        </p:nvSpPr>
        <p:spPr/>
        <p:txBody>
          <a:bodyPr/>
          <a:lstStyle/>
          <a:p>
            <a:fld id="{B806B8A7-D600-4E83-9DF3-6F3D3C09F733}" type="datetimeFigureOut">
              <a:rPr lang="zh-CN" altLang="en-US" smtClean="0"/>
              <a:t>2020-10-11</a:t>
            </a:fld>
            <a:endParaRPr lang="zh-CN" altLang="en-US"/>
          </a:p>
        </p:txBody>
      </p:sp>
      <p:sp>
        <p:nvSpPr>
          <p:cNvPr id="8" name="页脚占位符 7">
            <a:extLst>
              <a:ext uri="{FF2B5EF4-FFF2-40B4-BE49-F238E27FC236}">
                <a16:creationId xmlns:a16="http://schemas.microsoft.com/office/drawing/2014/main" id="{0D9E7859-C597-4090-88D9-E3E0C6B5EE0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E4C6820-3A59-45BF-9ADD-0032754FD2BE}"/>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1919101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FA746A-E742-4ADF-B049-07ADC9D7DC2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548EC17-52E7-4BB7-8A21-5AB6D8682AEA}"/>
              </a:ext>
            </a:extLst>
          </p:cNvPr>
          <p:cNvSpPr>
            <a:spLocks noGrp="1"/>
          </p:cNvSpPr>
          <p:nvPr>
            <p:ph type="dt" sz="half" idx="10"/>
          </p:nvPr>
        </p:nvSpPr>
        <p:spPr/>
        <p:txBody>
          <a:bodyPr/>
          <a:lstStyle/>
          <a:p>
            <a:fld id="{B806B8A7-D600-4E83-9DF3-6F3D3C09F733}" type="datetimeFigureOut">
              <a:rPr lang="zh-CN" altLang="en-US" smtClean="0"/>
              <a:t>2020-10-11</a:t>
            </a:fld>
            <a:endParaRPr lang="zh-CN" altLang="en-US"/>
          </a:p>
        </p:txBody>
      </p:sp>
      <p:sp>
        <p:nvSpPr>
          <p:cNvPr id="4" name="页脚占位符 3">
            <a:extLst>
              <a:ext uri="{FF2B5EF4-FFF2-40B4-BE49-F238E27FC236}">
                <a16:creationId xmlns:a16="http://schemas.microsoft.com/office/drawing/2014/main" id="{66E6CC4B-D2C6-44DD-9CEC-36BCD7565B1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27CD20E-11BF-469C-A74D-F878D4B43DAE}"/>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2183965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B7ADFF2-7ED5-4680-80DD-E129ED5B64D8}"/>
              </a:ext>
            </a:extLst>
          </p:cNvPr>
          <p:cNvSpPr>
            <a:spLocks noGrp="1"/>
          </p:cNvSpPr>
          <p:nvPr>
            <p:ph type="dt" sz="half" idx="10"/>
          </p:nvPr>
        </p:nvSpPr>
        <p:spPr/>
        <p:txBody>
          <a:bodyPr/>
          <a:lstStyle/>
          <a:p>
            <a:fld id="{B806B8A7-D600-4E83-9DF3-6F3D3C09F733}" type="datetimeFigureOut">
              <a:rPr lang="zh-CN" altLang="en-US" smtClean="0"/>
              <a:t>2020-10-11</a:t>
            </a:fld>
            <a:endParaRPr lang="zh-CN" altLang="en-US"/>
          </a:p>
        </p:txBody>
      </p:sp>
      <p:sp>
        <p:nvSpPr>
          <p:cNvPr id="3" name="页脚占位符 2">
            <a:extLst>
              <a:ext uri="{FF2B5EF4-FFF2-40B4-BE49-F238E27FC236}">
                <a16:creationId xmlns:a16="http://schemas.microsoft.com/office/drawing/2014/main" id="{A813A21B-F524-4F45-9B35-84AAAE2AF88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634EBE6-94BF-43DC-A95D-5D9D58E568DA}"/>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2703552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2C4F31-4975-4F86-AC34-D98C5C47EDA7}"/>
              </a:ext>
            </a:extLst>
          </p:cNvPr>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985E4586-6AD4-47F9-BFF1-ABE706BFB15C}"/>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8E74248-376F-4191-B5F0-2C1656CF37D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40B808D-6BAB-49AC-AC6F-E6CE9C4F2CC1}"/>
              </a:ext>
            </a:extLst>
          </p:cNvPr>
          <p:cNvSpPr>
            <a:spLocks noGrp="1"/>
          </p:cNvSpPr>
          <p:nvPr>
            <p:ph type="dt" sz="half" idx="10"/>
          </p:nvPr>
        </p:nvSpPr>
        <p:spPr/>
        <p:txBody>
          <a:bodyPr/>
          <a:lstStyle/>
          <a:p>
            <a:fld id="{B806B8A7-D600-4E83-9DF3-6F3D3C09F733}" type="datetimeFigureOut">
              <a:rPr lang="zh-CN" altLang="en-US" smtClean="0"/>
              <a:t>2020-10-11</a:t>
            </a:fld>
            <a:endParaRPr lang="zh-CN" altLang="en-US"/>
          </a:p>
        </p:txBody>
      </p:sp>
      <p:sp>
        <p:nvSpPr>
          <p:cNvPr id="6" name="页脚占位符 5">
            <a:extLst>
              <a:ext uri="{FF2B5EF4-FFF2-40B4-BE49-F238E27FC236}">
                <a16:creationId xmlns:a16="http://schemas.microsoft.com/office/drawing/2014/main" id="{A08C1FFA-9341-4566-9AA9-873195E951B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13AE5EA-1624-491B-8905-A1CC2F6EFE0C}"/>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3760768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3CB5CC-22B5-427F-B61A-F83A22C10746}"/>
              </a:ext>
            </a:extLst>
          </p:cNvPr>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BBA7B740-2169-417F-AC46-73F6F7E5A3C8}"/>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61F011B0-E3DD-490A-8CDC-AAB6ABDD299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7EE4387-3CF1-4473-B3CE-B516FD6A6C31}"/>
              </a:ext>
            </a:extLst>
          </p:cNvPr>
          <p:cNvSpPr>
            <a:spLocks noGrp="1"/>
          </p:cNvSpPr>
          <p:nvPr>
            <p:ph type="dt" sz="half" idx="10"/>
          </p:nvPr>
        </p:nvSpPr>
        <p:spPr/>
        <p:txBody>
          <a:bodyPr/>
          <a:lstStyle/>
          <a:p>
            <a:fld id="{B806B8A7-D600-4E83-9DF3-6F3D3C09F733}" type="datetimeFigureOut">
              <a:rPr lang="zh-CN" altLang="en-US" smtClean="0"/>
              <a:t>2020-10-11</a:t>
            </a:fld>
            <a:endParaRPr lang="zh-CN" altLang="en-US"/>
          </a:p>
        </p:txBody>
      </p:sp>
      <p:sp>
        <p:nvSpPr>
          <p:cNvPr id="6" name="页脚占位符 5">
            <a:extLst>
              <a:ext uri="{FF2B5EF4-FFF2-40B4-BE49-F238E27FC236}">
                <a16:creationId xmlns:a16="http://schemas.microsoft.com/office/drawing/2014/main" id="{89D21B45-5A9E-4530-8338-4321164E24F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91A913-DD4B-4623-B46C-3E80F1A39174}"/>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576769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2F2841-7145-49C5-88FF-90E2D6D4950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4E393F2-7D7A-4B67-9DFB-D5F9BD8ED32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951D3ED-264F-4E7F-B9E0-2C089CD47362}"/>
              </a:ext>
            </a:extLst>
          </p:cNvPr>
          <p:cNvSpPr>
            <a:spLocks noGrp="1"/>
          </p:cNvSpPr>
          <p:nvPr>
            <p:ph type="dt" sz="half" idx="10"/>
          </p:nvPr>
        </p:nvSpPr>
        <p:spPr/>
        <p:txBody>
          <a:bodyPr/>
          <a:lstStyle/>
          <a:p>
            <a:fld id="{B806B8A7-D600-4E83-9DF3-6F3D3C09F733}" type="datetimeFigureOut">
              <a:rPr lang="zh-CN" altLang="en-US" smtClean="0"/>
              <a:t>2020-10-11</a:t>
            </a:fld>
            <a:endParaRPr lang="zh-CN" altLang="en-US"/>
          </a:p>
        </p:txBody>
      </p:sp>
      <p:sp>
        <p:nvSpPr>
          <p:cNvPr id="5" name="页脚占位符 4">
            <a:extLst>
              <a:ext uri="{FF2B5EF4-FFF2-40B4-BE49-F238E27FC236}">
                <a16:creationId xmlns:a16="http://schemas.microsoft.com/office/drawing/2014/main" id="{6224E912-B95F-4F23-99C3-1E05E56324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7364D2-A8E5-4B63-A93D-53FF8C25FC70}"/>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36267273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90E930-1B86-42DD-A223-51FC24E348F9}"/>
              </a:ext>
            </a:extLst>
          </p:cNvPr>
          <p:cNvSpPr>
            <a:spLocks noGrp="1"/>
          </p:cNvSpPr>
          <p:nvPr>
            <p:ph type="title" orient="vert"/>
          </p:nvPr>
        </p:nvSpPr>
        <p:spPr>
          <a:xfrm>
            <a:off x="6543675" y="273844"/>
            <a:ext cx="1971675" cy="4358879"/>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AFC6321-85AA-4ABA-A43B-59292E2A6F39}"/>
              </a:ext>
            </a:extLst>
          </p:cNvPr>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80C76D6-F937-453A-802A-3067CD05C916}"/>
              </a:ext>
            </a:extLst>
          </p:cNvPr>
          <p:cNvSpPr>
            <a:spLocks noGrp="1"/>
          </p:cNvSpPr>
          <p:nvPr>
            <p:ph type="dt" sz="half" idx="10"/>
          </p:nvPr>
        </p:nvSpPr>
        <p:spPr/>
        <p:txBody>
          <a:bodyPr/>
          <a:lstStyle/>
          <a:p>
            <a:fld id="{B806B8A7-D600-4E83-9DF3-6F3D3C09F733}" type="datetimeFigureOut">
              <a:rPr lang="zh-CN" altLang="en-US" smtClean="0"/>
              <a:t>2020-10-11</a:t>
            </a:fld>
            <a:endParaRPr lang="zh-CN" altLang="en-US"/>
          </a:p>
        </p:txBody>
      </p:sp>
      <p:sp>
        <p:nvSpPr>
          <p:cNvPr id="5" name="页脚占位符 4">
            <a:extLst>
              <a:ext uri="{FF2B5EF4-FFF2-40B4-BE49-F238E27FC236}">
                <a16:creationId xmlns:a16="http://schemas.microsoft.com/office/drawing/2014/main" id="{D0264823-CB40-4CC6-9D6E-97CAA47D7C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D7ACBB-5109-44C1-ABFF-8BACD8B87AD0}"/>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34071811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标题和内容">
    <p:bg>
      <p:bgPr>
        <a:solidFill>
          <a:srgbClr val="F3F3F3"/>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val="0"/>
              </a:ext>
            </a:extLst>
          </a:blip>
          <a:srcRect t="25398"/>
          <a:stretch/>
        </p:blipFill>
        <p:spPr>
          <a:xfrm>
            <a:off x="0" y="0"/>
            <a:ext cx="9144000" cy="5143500"/>
          </a:xfrm>
          <a:prstGeom prst="rect">
            <a:avLst/>
          </a:prstGeom>
        </p:spPr>
      </p:pic>
    </p:spTree>
    <p:extLst>
      <p:ext uri="{BB962C8B-B14F-4D97-AF65-F5344CB8AC3E}">
        <p14:creationId xmlns:p14="http://schemas.microsoft.com/office/powerpoint/2010/main" val="2667798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F3F3F3"/>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val="0"/>
              </a:ext>
            </a:extLst>
          </a:blip>
          <a:srcRect t="25398"/>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3F3F3"/>
        </a:solidFill>
        <a:effectLst/>
      </p:bgPr>
    </p:bg>
    <p:spTree>
      <p:nvGrpSpPr>
        <p:cNvPr id="1" name=""/>
        <p:cNvGrpSpPr/>
        <p:nvPr/>
      </p:nvGrpSpPr>
      <p:grpSpPr>
        <a:xfrm>
          <a:off x="0" y="0"/>
          <a:ext cx="0" cy="0"/>
          <a:chOff x="0" y="0"/>
          <a:chExt cx="0" cy="0"/>
        </a:xfrm>
      </p:grpSpPr>
      <p:pic>
        <p:nvPicPr>
          <p:cNvPr id="45" name="图片 44"/>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val="0"/>
              </a:ext>
            </a:extLst>
          </a:blip>
          <a:srcRect t="25398"/>
          <a:stretch/>
        </p:blipFill>
        <p:spPr>
          <a:xfrm>
            <a:off x="15821" y="0"/>
            <a:ext cx="9144000" cy="5363420"/>
          </a:xfrm>
          <a:prstGeom prst="rect">
            <a:avLst/>
          </a:prstGeom>
        </p:spPr>
      </p:pic>
      <p:cxnSp>
        <p:nvCxnSpPr>
          <p:cNvPr id="3" name="直接连接符 2"/>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userDrawn="1"/>
        </p:nvGrpSpPr>
        <p:grpSpPr>
          <a:xfrm>
            <a:off x="251520" y="208003"/>
            <a:ext cx="432048" cy="419531"/>
            <a:chOff x="298460" y="987574"/>
            <a:chExt cx="288032" cy="279687"/>
          </a:xfrm>
        </p:grpSpPr>
        <p:sp>
          <p:nvSpPr>
            <p:cNvPr id="5" name="矩形 4"/>
            <p:cNvSpPr/>
            <p:nvPr/>
          </p:nvSpPr>
          <p:spPr>
            <a:xfrm>
              <a:off x="298460" y="987574"/>
              <a:ext cx="216024" cy="216024"/>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06472" y="1087241"/>
              <a:ext cx="180020" cy="180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2020-10-11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2020-10-11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B3908A-84A2-4309-BB5E-9EABAD360015}"/>
              </a:ext>
            </a:extLst>
          </p:cNvPr>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B0A51E04-F3B3-4409-863D-DA98E9A200D4}"/>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C27C8FE-5962-4F71-AEEE-3CC7A4C7E36D}"/>
              </a:ext>
            </a:extLst>
          </p:cNvPr>
          <p:cNvSpPr>
            <a:spLocks noGrp="1"/>
          </p:cNvSpPr>
          <p:nvPr>
            <p:ph type="dt" sz="half" idx="10"/>
          </p:nvPr>
        </p:nvSpPr>
        <p:spPr/>
        <p:txBody>
          <a:bodyPr/>
          <a:lstStyle/>
          <a:p>
            <a:fld id="{B806B8A7-D600-4E83-9DF3-6F3D3C09F733}" type="datetimeFigureOut">
              <a:rPr lang="zh-CN" altLang="en-US" smtClean="0"/>
              <a:t>2020-10-11</a:t>
            </a:fld>
            <a:endParaRPr lang="zh-CN" altLang="en-US"/>
          </a:p>
        </p:txBody>
      </p:sp>
      <p:sp>
        <p:nvSpPr>
          <p:cNvPr id="5" name="页脚占位符 4">
            <a:extLst>
              <a:ext uri="{FF2B5EF4-FFF2-40B4-BE49-F238E27FC236}">
                <a16:creationId xmlns:a16="http://schemas.microsoft.com/office/drawing/2014/main" id="{64BF6B95-4E15-4059-BCBD-7C35C3E6707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61DEA2-3D65-4FC4-AE58-ABF05B672416}"/>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3973338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09B194-75E2-4950-8410-2D4EEC20A96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2FE811-C953-4758-88A0-AF2BC93E8CA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031BB98-4DAD-4766-82EC-511769A9B8E7}"/>
              </a:ext>
            </a:extLst>
          </p:cNvPr>
          <p:cNvSpPr>
            <a:spLocks noGrp="1"/>
          </p:cNvSpPr>
          <p:nvPr>
            <p:ph type="dt" sz="half" idx="10"/>
          </p:nvPr>
        </p:nvSpPr>
        <p:spPr/>
        <p:txBody>
          <a:bodyPr/>
          <a:lstStyle/>
          <a:p>
            <a:fld id="{B806B8A7-D600-4E83-9DF3-6F3D3C09F733}" type="datetimeFigureOut">
              <a:rPr lang="zh-CN" altLang="en-US" smtClean="0"/>
              <a:t>2020-10-11</a:t>
            </a:fld>
            <a:endParaRPr lang="zh-CN" altLang="en-US"/>
          </a:p>
        </p:txBody>
      </p:sp>
      <p:sp>
        <p:nvSpPr>
          <p:cNvPr id="5" name="页脚占位符 4">
            <a:extLst>
              <a:ext uri="{FF2B5EF4-FFF2-40B4-BE49-F238E27FC236}">
                <a16:creationId xmlns:a16="http://schemas.microsoft.com/office/drawing/2014/main" id="{496E453A-0BA7-42CA-A24D-96577C41BB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BE82F1-B03F-41B2-9647-8AAC3CDFCA73}"/>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3168864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2020-10-11</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 id="2147483657" r:id="rId5"/>
    <p:sldLayoutId id="2147483658" r:id="rId6"/>
    <p:sldLayoutId id="2147483659"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0708DBC-7E28-4EAA-AE93-E559A124D7CA}"/>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B04CFE6-5971-4164-A8A3-783F9C3858CD}"/>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8338469-FF0F-4A69-844E-2603D67DD62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806B8A7-D600-4E83-9DF3-6F3D3C09F733}" type="datetimeFigureOut">
              <a:rPr lang="zh-CN" altLang="en-US" smtClean="0"/>
              <a:t>2020-10-11</a:t>
            </a:fld>
            <a:endParaRPr lang="zh-CN" altLang="en-US"/>
          </a:p>
        </p:txBody>
      </p:sp>
      <p:sp>
        <p:nvSpPr>
          <p:cNvPr id="5" name="页脚占位符 4">
            <a:extLst>
              <a:ext uri="{FF2B5EF4-FFF2-40B4-BE49-F238E27FC236}">
                <a16:creationId xmlns:a16="http://schemas.microsoft.com/office/drawing/2014/main" id="{5EEB35FC-D14B-46BB-B3E6-054F167805C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8813796-823D-48E7-A688-0E4D65EC564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149337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矩形 53"/>
          <p:cNvSpPr/>
          <p:nvPr/>
        </p:nvSpPr>
        <p:spPr>
          <a:xfrm>
            <a:off x="0" y="2787774"/>
            <a:ext cx="9144000" cy="1656184"/>
          </a:xfrm>
          <a:prstGeom prst="rect">
            <a:avLst/>
          </a:prstGeom>
          <a:solidFill>
            <a:srgbClr val="0070C0"/>
          </a:solidFill>
          <a:ln>
            <a:noFill/>
          </a:ln>
          <a:effectLst>
            <a:outerShdw blurRad="50800" dist="38100" dir="5400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174" y="257859"/>
            <a:ext cx="1967075" cy="595333"/>
          </a:xfrm>
          <a:prstGeom prst="rect">
            <a:avLst/>
          </a:prstGeom>
          <a:noFill/>
          <a:ln>
            <a:noFill/>
          </a:ln>
        </p:spPr>
      </p:pic>
      <p:sp>
        <p:nvSpPr>
          <p:cNvPr id="20" name="Text Box 2">
            <a:extLst>
              <a:ext uri="{FF2B5EF4-FFF2-40B4-BE49-F238E27FC236}">
                <a16:creationId xmlns:a16="http://schemas.microsoft.com/office/drawing/2014/main" id="{4741BFD8-9DF8-40AF-B5E6-602339C1FC8C}"/>
              </a:ext>
            </a:extLst>
          </p:cNvPr>
          <p:cNvSpPr txBox="1">
            <a:spLocks noChangeArrowheads="1"/>
          </p:cNvSpPr>
          <p:nvPr/>
        </p:nvSpPr>
        <p:spPr bwMode="auto">
          <a:xfrm>
            <a:off x="539552" y="1194077"/>
            <a:ext cx="7838816" cy="830997"/>
          </a:xfrm>
          <a:prstGeom prst="rect">
            <a:avLst/>
          </a:prstGeom>
          <a:noFill/>
          <a:ln w="9525">
            <a:noFill/>
            <a:miter lim="800000"/>
            <a:headEnd/>
            <a:tailEnd/>
          </a:ln>
        </p:spPr>
        <p:txBody>
          <a:bodyPr wrap="square">
            <a:spAutoFit/>
          </a:bodyPr>
          <a:lstStyle/>
          <a:p>
            <a:pPr algn="ctr"/>
            <a:r>
              <a:rPr lang="zh-CN" altLang="en-US" sz="4800" b="1" dirty="0">
                <a:solidFill>
                  <a:schemeClr val="accent1"/>
                </a:solidFill>
                <a:latin typeface="微软雅黑" pitchFamily="34" charset="-122"/>
                <a:ea typeface="微软雅黑" pitchFamily="34" charset="-122"/>
              </a:rPr>
              <a:t>面向对象程序设计</a:t>
            </a:r>
            <a:endParaRPr lang="en-US" altLang="zh-CN" sz="4800" dirty="0">
              <a:solidFill>
                <a:schemeClr val="accent1"/>
              </a:solidFill>
              <a:latin typeface="微软雅黑" pitchFamily="34" charset="-122"/>
              <a:ea typeface="微软雅黑" pitchFamily="34" charset="-122"/>
            </a:endParaRPr>
          </a:p>
        </p:txBody>
      </p:sp>
      <p:sp>
        <p:nvSpPr>
          <p:cNvPr id="3" name="文本框 2">
            <a:extLst>
              <a:ext uri="{FF2B5EF4-FFF2-40B4-BE49-F238E27FC236}">
                <a16:creationId xmlns:a16="http://schemas.microsoft.com/office/drawing/2014/main" id="{8BDA1F8E-3644-4218-97BF-71190D2F2B06}"/>
              </a:ext>
            </a:extLst>
          </p:cNvPr>
          <p:cNvSpPr txBox="1"/>
          <p:nvPr/>
        </p:nvSpPr>
        <p:spPr>
          <a:xfrm>
            <a:off x="2456892" y="3231145"/>
            <a:ext cx="4230216" cy="769441"/>
          </a:xfrm>
          <a:prstGeom prst="rect">
            <a:avLst/>
          </a:prstGeom>
          <a:noFill/>
        </p:spPr>
        <p:txBody>
          <a:bodyPr wrap="square" rtlCol="0">
            <a:spAutoFit/>
          </a:bodyPr>
          <a:lstStyle/>
          <a:p>
            <a:r>
              <a:rPr lang="zh-CN" altLang="en-US" sz="4400" dirty="0">
                <a:solidFill>
                  <a:schemeClr val="bg1"/>
                </a:solidFill>
              </a:rPr>
              <a:t>输入流和输出流</a:t>
            </a:r>
          </a:p>
        </p:txBody>
      </p:sp>
    </p:spTree>
    <p:extLst>
      <p:ext uri="{BB962C8B-B14F-4D97-AF65-F5344CB8AC3E}">
        <p14:creationId xmlns:p14="http://schemas.microsoft.com/office/powerpoint/2010/main" val="3900865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outVertical)">
                                      <p:cBhvr>
                                        <p:cTn id="7" dur="500"/>
                                        <p:tgtEl>
                                          <p:spTgt spid="5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p:cTn id="11" dur="8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12" dur="800" fill="hold"/>
                                        <p:tgtEl>
                                          <p:spTgt spid="20"/>
                                        </p:tgtEl>
                                        <p:attrNameLst>
                                          <p:attrName>ppt_y</p:attrName>
                                        </p:attrNameLst>
                                      </p:cBhvr>
                                      <p:tavLst>
                                        <p:tav tm="0">
                                          <p:val>
                                            <p:strVal val="#ppt_y"/>
                                          </p:val>
                                        </p:tav>
                                        <p:tav tm="100000">
                                          <p:val>
                                            <p:strVal val="#ppt_y"/>
                                          </p:val>
                                        </p:tav>
                                      </p:tavLst>
                                    </p:anim>
                                    <p:anim calcmode="lin" valueType="num">
                                      <p:cBhvr>
                                        <p:cTn id="13" dur="8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14" dur="8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15" dur="800" tmFilter="0,0; .5, 1; 1, 1"/>
                                        <p:tgtEl>
                                          <p:spTgt spid="20"/>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arn(inVertical)">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0"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 name="TextBox 22"/>
          <p:cNvSpPr txBox="1"/>
          <p:nvPr/>
        </p:nvSpPr>
        <p:spPr>
          <a:xfrm>
            <a:off x="823322" y="205624"/>
            <a:ext cx="1980029"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字节流和字符流</a:t>
            </a:r>
          </a:p>
        </p:txBody>
      </p:sp>
      <p:sp>
        <p:nvSpPr>
          <p:cNvPr id="4" name="文本框 3">
            <a:extLst>
              <a:ext uri="{FF2B5EF4-FFF2-40B4-BE49-F238E27FC236}">
                <a16:creationId xmlns:a16="http://schemas.microsoft.com/office/drawing/2014/main" id="{C20D2289-FD9D-4515-A5D9-109F770EDBAA}"/>
              </a:ext>
            </a:extLst>
          </p:cNvPr>
          <p:cNvSpPr txBox="1"/>
          <p:nvPr/>
        </p:nvSpPr>
        <p:spPr>
          <a:xfrm>
            <a:off x="823322" y="699542"/>
            <a:ext cx="4578578" cy="369332"/>
          </a:xfrm>
          <a:prstGeom prst="rect">
            <a:avLst/>
          </a:prstGeom>
          <a:noFill/>
        </p:spPr>
        <p:txBody>
          <a:bodyPr wrap="square">
            <a:spAutoFit/>
          </a:bodyPr>
          <a:lstStyle/>
          <a:p>
            <a:r>
              <a:rPr lang="zh-CN" altLang="en-US" b="0" i="0" dirty="0">
                <a:solidFill>
                  <a:srgbClr val="333333"/>
                </a:solidFill>
                <a:effectLst/>
                <a:latin typeface="Helvetica Neue"/>
              </a:rPr>
              <a:t>对于字节流和字符流的理解（</a:t>
            </a:r>
            <a:r>
              <a:rPr lang="zh-CN" altLang="en-US" b="1" i="0" dirty="0">
                <a:solidFill>
                  <a:srgbClr val="FF0000"/>
                </a:solidFill>
                <a:effectLst/>
                <a:latin typeface="Helvetica Neue"/>
              </a:rPr>
              <a:t>重点</a:t>
            </a:r>
            <a:r>
              <a:rPr lang="zh-CN" altLang="en-US" b="0" i="0" dirty="0">
                <a:solidFill>
                  <a:srgbClr val="333333"/>
                </a:solidFill>
                <a:effectLst/>
                <a:latin typeface="Helvetica Neue"/>
              </a:rPr>
              <a:t>）</a:t>
            </a:r>
            <a:endParaRPr lang="zh-CN" altLang="en-US" dirty="0"/>
          </a:p>
        </p:txBody>
      </p:sp>
      <p:sp>
        <p:nvSpPr>
          <p:cNvPr id="6" name="文本框 5">
            <a:extLst>
              <a:ext uri="{FF2B5EF4-FFF2-40B4-BE49-F238E27FC236}">
                <a16:creationId xmlns:a16="http://schemas.microsoft.com/office/drawing/2014/main" id="{B05C8E8D-3B88-45AB-AE8A-79229796BF2C}"/>
              </a:ext>
            </a:extLst>
          </p:cNvPr>
          <p:cNvSpPr txBox="1"/>
          <p:nvPr/>
        </p:nvSpPr>
        <p:spPr>
          <a:xfrm>
            <a:off x="823322" y="1068874"/>
            <a:ext cx="7781126" cy="2122376"/>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zh-CN" altLang="en-US" b="0" i="0" dirty="0">
                <a:solidFill>
                  <a:srgbClr val="333333"/>
                </a:solidFill>
                <a:effectLst/>
                <a:latin typeface="Helvetica Neue"/>
              </a:rPr>
              <a:t>字符流处理的单元为</a:t>
            </a:r>
            <a:r>
              <a:rPr lang="en-US" altLang="zh-CN" b="0" i="0" dirty="0">
                <a:solidFill>
                  <a:srgbClr val="333333"/>
                </a:solidFill>
                <a:effectLst/>
                <a:latin typeface="Helvetica Neue"/>
              </a:rPr>
              <a:t>2</a:t>
            </a:r>
            <a:r>
              <a:rPr lang="zh-CN" altLang="en-US" b="0" i="0" dirty="0">
                <a:solidFill>
                  <a:srgbClr val="333333"/>
                </a:solidFill>
                <a:effectLst/>
                <a:latin typeface="Helvetica Neue"/>
              </a:rPr>
              <a:t>个字节的</a:t>
            </a:r>
            <a:r>
              <a:rPr lang="en-US" altLang="zh-CN" b="0" i="0" dirty="0">
                <a:solidFill>
                  <a:srgbClr val="333333"/>
                </a:solidFill>
                <a:effectLst/>
                <a:latin typeface="Helvetica Neue"/>
              </a:rPr>
              <a:t>Unicode</a:t>
            </a:r>
            <a:r>
              <a:rPr lang="zh-CN" altLang="en-US" b="0" i="0" dirty="0">
                <a:solidFill>
                  <a:srgbClr val="333333"/>
                </a:solidFill>
                <a:effectLst/>
                <a:latin typeface="Helvetica Neue"/>
              </a:rPr>
              <a:t>字符，分别操作字符、字符数组或字符串，而字节流处理单元为</a:t>
            </a:r>
            <a:r>
              <a:rPr lang="en-US" altLang="zh-CN" b="0" i="0" dirty="0">
                <a:solidFill>
                  <a:srgbClr val="333333"/>
                </a:solidFill>
                <a:effectLst/>
                <a:latin typeface="Helvetica Neue"/>
              </a:rPr>
              <a:t>1</a:t>
            </a:r>
            <a:r>
              <a:rPr lang="zh-CN" altLang="en-US" b="0" i="0" dirty="0">
                <a:solidFill>
                  <a:srgbClr val="333333"/>
                </a:solidFill>
                <a:effectLst/>
                <a:latin typeface="Helvetica Neue"/>
              </a:rPr>
              <a:t>个字节，操作字节和字节数组。所以字符流是由</a:t>
            </a:r>
            <a:r>
              <a:rPr lang="en-US" altLang="zh-CN" b="0" i="0" dirty="0">
                <a:solidFill>
                  <a:srgbClr val="333333"/>
                </a:solidFill>
                <a:effectLst/>
                <a:latin typeface="Helvetica Neue"/>
              </a:rPr>
              <a:t>Java</a:t>
            </a:r>
            <a:r>
              <a:rPr lang="zh-CN" altLang="en-US" b="0" i="0" dirty="0">
                <a:solidFill>
                  <a:srgbClr val="333333"/>
                </a:solidFill>
                <a:effectLst/>
                <a:latin typeface="Helvetica Neue"/>
              </a:rPr>
              <a:t>虚拟机将字节转化为</a:t>
            </a:r>
            <a:r>
              <a:rPr lang="en-US" altLang="zh-CN" b="0" i="0" dirty="0">
                <a:solidFill>
                  <a:srgbClr val="333333"/>
                </a:solidFill>
                <a:effectLst/>
                <a:latin typeface="Helvetica Neue"/>
              </a:rPr>
              <a:t>2</a:t>
            </a:r>
            <a:r>
              <a:rPr lang="zh-CN" altLang="en-US" b="0" i="0" dirty="0">
                <a:solidFill>
                  <a:srgbClr val="333333"/>
                </a:solidFill>
                <a:effectLst/>
                <a:latin typeface="Helvetica Neue"/>
              </a:rPr>
              <a:t>个字节的</a:t>
            </a:r>
            <a:r>
              <a:rPr lang="en-US" altLang="zh-CN" b="0" i="0" dirty="0">
                <a:solidFill>
                  <a:srgbClr val="333333"/>
                </a:solidFill>
                <a:effectLst/>
                <a:latin typeface="Helvetica Neue"/>
              </a:rPr>
              <a:t>Unicode</a:t>
            </a:r>
            <a:r>
              <a:rPr lang="zh-CN" altLang="en-US" b="0" i="0" dirty="0">
                <a:solidFill>
                  <a:srgbClr val="333333"/>
                </a:solidFill>
                <a:effectLst/>
                <a:latin typeface="Helvetica Neue"/>
              </a:rPr>
              <a:t>字符为单位的字符而成的，所以它对多国语言支持性比较好！如果是音频文件、图片、歌曲，就用字节流好点，如果是关系到中文（文本）的，用字符流好点</a:t>
            </a:r>
            <a:endParaRPr lang="zh-CN" altLang="en-US" dirty="0"/>
          </a:p>
        </p:txBody>
      </p:sp>
      <p:sp>
        <p:nvSpPr>
          <p:cNvPr id="8" name="文本框 7">
            <a:extLst>
              <a:ext uri="{FF2B5EF4-FFF2-40B4-BE49-F238E27FC236}">
                <a16:creationId xmlns:a16="http://schemas.microsoft.com/office/drawing/2014/main" id="{44BFAF86-4E01-4F01-AE6F-F7F16648C2D3}"/>
              </a:ext>
            </a:extLst>
          </p:cNvPr>
          <p:cNvSpPr txBox="1"/>
          <p:nvPr/>
        </p:nvSpPr>
        <p:spPr>
          <a:xfrm>
            <a:off x="823322" y="3147814"/>
            <a:ext cx="7853134" cy="1291379"/>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zh-CN" altLang="en-US" b="0" i="0" dirty="0">
                <a:solidFill>
                  <a:srgbClr val="333333"/>
                </a:solidFill>
                <a:effectLst/>
                <a:latin typeface="Helvetica Neue"/>
              </a:rPr>
              <a:t>所有文件的储存是都是字节（</a:t>
            </a:r>
            <a:r>
              <a:rPr lang="en-US" altLang="zh-CN" b="0" i="0" dirty="0">
                <a:solidFill>
                  <a:srgbClr val="333333"/>
                </a:solidFill>
                <a:effectLst/>
                <a:latin typeface="Helvetica Neue"/>
              </a:rPr>
              <a:t>byte</a:t>
            </a:r>
            <a:r>
              <a:rPr lang="zh-CN" altLang="en-US" b="0" i="0" dirty="0">
                <a:solidFill>
                  <a:srgbClr val="333333"/>
                </a:solidFill>
                <a:effectLst/>
                <a:latin typeface="Helvetica Neue"/>
              </a:rPr>
              <a:t>）的储存，在磁盘上保留的并不是文件的字符，而是先把字符编码成字节，再储存这些字节到磁盘。在读取文件（特别是文本文件）时，也是一个字节一个字节地读取，以形成字节序列</a:t>
            </a:r>
            <a:endParaRPr lang="zh-CN" altLang="en-US" dirty="0"/>
          </a:p>
        </p:txBody>
      </p:sp>
    </p:spTree>
    <p:extLst>
      <p:ext uri="{BB962C8B-B14F-4D97-AF65-F5344CB8AC3E}">
        <p14:creationId xmlns:p14="http://schemas.microsoft.com/office/powerpoint/2010/main" val="2396983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 name="TextBox 22"/>
          <p:cNvSpPr txBox="1"/>
          <p:nvPr/>
        </p:nvSpPr>
        <p:spPr>
          <a:xfrm>
            <a:off x="823322" y="205624"/>
            <a:ext cx="1980029"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字节流和字符流</a:t>
            </a:r>
          </a:p>
        </p:txBody>
      </p:sp>
      <p:sp>
        <p:nvSpPr>
          <p:cNvPr id="4" name="文本框 3">
            <a:extLst>
              <a:ext uri="{FF2B5EF4-FFF2-40B4-BE49-F238E27FC236}">
                <a16:creationId xmlns:a16="http://schemas.microsoft.com/office/drawing/2014/main" id="{C20D2289-FD9D-4515-A5D9-109F770EDBAA}"/>
              </a:ext>
            </a:extLst>
          </p:cNvPr>
          <p:cNvSpPr txBox="1"/>
          <p:nvPr/>
        </p:nvSpPr>
        <p:spPr>
          <a:xfrm>
            <a:off x="823322" y="699542"/>
            <a:ext cx="4578578" cy="369332"/>
          </a:xfrm>
          <a:prstGeom prst="rect">
            <a:avLst/>
          </a:prstGeom>
          <a:noFill/>
        </p:spPr>
        <p:txBody>
          <a:bodyPr wrap="square">
            <a:spAutoFit/>
          </a:bodyPr>
          <a:lstStyle/>
          <a:p>
            <a:r>
              <a:rPr lang="zh-CN" altLang="en-US" b="0" i="0" dirty="0">
                <a:solidFill>
                  <a:srgbClr val="333333"/>
                </a:solidFill>
                <a:effectLst/>
                <a:latin typeface="Helvetica Neue"/>
              </a:rPr>
              <a:t>对于字节流和字符流的理解（</a:t>
            </a:r>
            <a:r>
              <a:rPr lang="zh-CN" altLang="en-US" b="1" i="0" dirty="0">
                <a:solidFill>
                  <a:srgbClr val="FF0000"/>
                </a:solidFill>
                <a:effectLst/>
                <a:latin typeface="Helvetica Neue"/>
              </a:rPr>
              <a:t>重点</a:t>
            </a:r>
            <a:r>
              <a:rPr lang="zh-CN" altLang="en-US" b="0" i="0" dirty="0">
                <a:solidFill>
                  <a:srgbClr val="333333"/>
                </a:solidFill>
                <a:effectLst/>
                <a:latin typeface="Helvetica Neue"/>
              </a:rPr>
              <a:t>）</a:t>
            </a:r>
            <a:endParaRPr lang="zh-CN" altLang="en-US" dirty="0"/>
          </a:p>
        </p:txBody>
      </p:sp>
      <p:sp>
        <p:nvSpPr>
          <p:cNvPr id="7" name="文本框 6">
            <a:extLst>
              <a:ext uri="{FF2B5EF4-FFF2-40B4-BE49-F238E27FC236}">
                <a16:creationId xmlns:a16="http://schemas.microsoft.com/office/drawing/2014/main" id="{98D1374D-338C-4786-8F44-5F6DCAD822BA}"/>
              </a:ext>
            </a:extLst>
          </p:cNvPr>
          <p:cNvSpPr txBox="1"/>
          <p:nvPr/>
        </p:nvSpPr>
        <p:spPr>
          <a:xfrm>
            <a:off x="823322" y="1065076"/>
            <a:ext cx="7853134" cy="1291379"/>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zh-CN" altLang="en-US" b="0" i="0" dirty="0">
                <a:solidFill>
                  <a:srgbClr val="333333"/>
                </a:solidFill>
                <a:effectLst/>
                <a:latin typeface="Helvetica Neue"/>
              </a:rPr>
              <a:t>字节流可用于任何类型的对象，包括二进制对象，而字符流只能处理字符或者字符串</a:t>
            </a:r>
            <a:r>
              <a:rPr lang="en-US" altLang="zh-CN" b="0" i="0" dirty="0">
                <a:solidFill>
                  <a:srgbClr val="333333"/>
                </a:solidFill>
                <a:effectLst/>
                <a:latin typeface="Helvetica Neue"/>
              </a:rPr>
              <a:t>,</a:t>
            </a:r>
            <a:r>
              <a:rPr lang="zh-CN" altLang="en-US" b="0" i="0" dirty="0">
                <a:solidFill>
                  <a:srgbClr val="333333"/>
                </a:solidFill>
                <a:effectLst/>
                <a:latin typeface="Helvetica Neue"/>
              </a:rPr>
              <a:t>字节流提供了处理任何类型的</a:t>
            </a:r>
            <a:r>
              <a:rPr lang="en-US" altLang="zh-CN" b="0" i="0" dirty="0">
                <a:solidFill>
                  <a:srgbClr val="333333"/>
                </a:solidFill>
                <a:effectLst/>
                <a:latin typeface="Helvetica Neue"/>
              </a:rPr>
              <a:t>IO</a:t>
            </a:r>
            <a:r>
              <a:rPr lang="zh-CN" altLang="en-US" b="0" i="0" dirty="0">
                <a:solidFill>
                  <a:srgbClr val="333333"/>
                </a:solidFill>
                <a:effectLst/>
                <a:latin typeface="Helvetica Neue"/>
              </a:rPr>
              <a:t>操作的功能，但它不能直接处理</a:t>
            </a:r>
            <a:r>
              <a:rPr lang="en-US" altLang="zh-CN" b="0" i="0" dirty="0">
                <a:solidFill>
                  <a:srgbClr val="333333"/>
                </a:solidFill>
                <a:effectLst/>
                <a:latin typeface="Helvetica Neue"/>
              </a:rPr>
              <a:t>Unicode</a:t>
            </a:r>
            <a:r>
              <a:rPr lang="zh-CN" altLang="en-US" b="0" i="0" dirty="0">
                <a:solidFill>
                  <a:srgbClr val="333333"/>
                </a:solidFill>
                <a:effectLst/>
                <a:latin typeface="Helvetica Neue"/>
              </a:rPr>
              <a:t>字符，而字符流就可以</a:t>
            </a:r>
            <a:endParaRPr lang="zh-CN" altLang="en-US" dirty="0"/>
          </a:p>
        </p:txBody>
      </p:sp>
      <p:sp>
        <p:nvSpPr>
          <p:cNvPr id="9" name="文本框 8">
            <a:extLst>
              <a:ext uri="{FF2B5EF4-FFF2-40B4-BE49-F238E27FC236}">
                <a16:creationId xmlns:a16="http://schemas.microsoft.com/office/drawing/2014/main" id="{F77A29F6-BD5D-4BA8-A344-DB0259BD7329}"/>
              </a:ext>
            </a:extLst>
          </p:cNvPr>
          <p:cNvSpPr txBox="1"/>
          <p:nvPr/>
        </p:nvSpPr>
        <p:spPr>
          <a:xfrm>
            <a:off x="823322" y="2281178"/>
            <a:ext cx="7925142" cy="2122376"/>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zh-CN" altLang="en-US" b="0" i="0" dirty="0">
                <a:solidFill>
                  <a:srgbClr val="333333"/>
                </a:solidFill>
                <a:effectLst/>
                <a:latin typeface="Helvetica Neue"/>
              </a:rPr>
              <a:t>字节流是最基本的，所有的</a:t>
            </a:r>
            <a:r>
              <a:rPr lang="en-US" altLang="zh-CN" b="0" i="0" dirty="0" err="1">
                <a:solidFill>
                  <a:srgbClr val="333333"/>
                </a:solidFill>
                <a:effectLst/>
                <a:latin typeface="Helvetica Neue"/>
              </a:rPr>
              <a:t>InputStrem</a:t>
            </a:r>
            <a:r>
              <a:rPr lang="zh-CN" altLang="en-US" b="0" i="0" dirty="0">
                <a:solidFill>
                  <a:srgbClr val="333333"/>
                </a:solidFill>
                <a:effectLst/>
                <a:latin typeface="Helvetica Neue"/>
              </a:rPr>
              <a:t>和</a:t>
            </a:r>
            <a:r>
              <a:rPr lang="en-US" altLang="zh-CN" b="0" i="0" dirty="0" err="1">
                <a:solidFill>
                  <a:srgbClr val="333333"/>
                </a:solidFill>
                <a:effectLst/>
                <a:latin typeface="Helvetica Neue"/>
              </a:rPr>
              <a:t>OutputStream</a:t>
            </a:r>
            <a:r>
              <a:rPr lang="zh-CN" altLang="en-US" b="0" i="0" dirty="0">
                <a:solidFill>
                  <a:srgbClr val="333333"/>
                </a:solidFill>
                <a:effectLst/>
                <a:latin typeface="Helvetica Neue"/>
              </a:rPr>
              <a:t>的子类都是</a:t>
            </a:r>
            <a:r>
              <a:rPr lang="en-US" altLang="zh-CN" b="0" i="0" dirty="0">
                <a:solidFill>
                  <a:srgbClr val="333333"/>
                </a:solidFill>
                <a:effectLst/>
                <a:latin typeface="Helvetica Neue"/>
              </a:rPr>
              <a:t>,</a:t>
            </a:r>
            <a:r>
              <a:rPr lang="zh-CN" altLang="en-US" b="0" i="0" dirty="0">
                <a:solidFill>
                  <a:srgbClr val="333333"/>
                </a:solidFill>
                <a:effectLst/>
                <a:latin typeface="Helvetica Neue"/>
              </a:rPr>
              <a:t>主要用在处理二进制数据，它是按字节来处理的，但实际中很多的数据是文本，又提出了字符流的概念，它是按虚拟机的</a:t>
            </a:r>
            <a:r>
              <a:rPr lang="en-US" altLang="zh-CN" b="0" i="0" dirty="0">
                <a:solidFill>
                  <a:srgbClr val="333333"/>
                </a:solidFill>
                <a:effectLst/>
                <a:latin typeface="Helvetica Neue"/>
              </a:rPr>
              <a:t>encode</a:t>
            </a:r>
            <a:r>
              <a:rPr lang="zh-CN" altLang="en-US" b="0" i="0" dirty="0">
                <a:solidFill>
                  <a:srgbClr val="333333"/>
                </a:solidFill>
                <a:effectLst/>
                <a:latin typeface="Helvetica Neue"/>
              </a:rPr>
              <a:t>来处理，也就是要进行字符集的转化，这两个之间通过 </a:t>
            </a:r>
            <a:r>
              <a:rPr lang="en-US" altLang="zh-CN" b="0" i="0" dirty="0" err="1">
                <a:solidFill>
                  <a:srgbClr val="333333"/>
                </a:solidFill>
                <a:effectLst/>
                <a:latin typeface="Helvetica Neue"/>
              </a:rPr>
              <a:t>InputStreamReader,OutputStreamWriter</a:t>
            </a:r>
            <a:r>
              <a:rPr lang="zh-CN" altLang="en-US" b="0" i="0" dirty="0">
                <a:solidFill>
                  <a:srgbClr val="333333"/>
                </a:solidFill>
                <a:effectLst/>
                <a:latin typeface="Helvetica Neue"/>
              </a:rPr>
              <a:t>来关联，实际上是通过</a:t>
            </a:r>
            <a:r>
              <a:rPr lang="en-US" altLang="zh-CN" b="0" i="0" dirty="0">
                <a:solidFill>
                  <a:srgbClr val="333333"/>
                </a:solidFill>
                <a:effectLst/>
                <a:latin typeface="Helvetica Neue"/>
              </a:rPr>
              <a:t>byte[]</a:t>
            </a:r>
            <a:r>
              <a:rPr lang="zh-CN" altLang="en-US" b="0" i="0" dirty="0">
                <a:solidFill>
                  <a:srgbClr val="333333"/>
                </a:solidFill>
                <a:effectLst/>
                <a:latin typeface="Helvetica Neue"/>
              </a:rPr>
              <a:t>和</a:t>
            </a:r>
            <a:r>
              <a:rPr lang="en-US" altLang="zh-CN" b="0" i="0" dirty="0">
                <a:solidFill>
                  <a:srgbClr val="333333"/>
                </a:solidFill>
                <a:effectLst/>
                <a:latin typeface="Helvetica Neue"/>
              </a:rPr>
              <a:t>String</a:t>
            </a:r>
            <a:r>
              <a:rPr lang="zh-CN" altLang="en-US" b="0" i="0" dirty="0">
                <a:solidFill>
                  <a:srgbClr val="333333"/>
                </a:solidFill>
                <a:effectLst/>
                <a:latin typeface="Helvetica Neue"/>
              </a:rPr>
              <a:t>来关联在实际开发中出现的汉字问题。</a:t>
            </a:r>
            <a:endParaRPr lang="zh-CN" altLang="en-US" dirty="0"/>
          </a:p>
        </p:txBody>
      </p:sp>
    </p:spTree>
    <p:extLst>
      <p:ext uri="{BB962C8B-B14F-4D97-AF65-F5344CB8AC3E}">
        <p14:creationId xmlns:p14="http://schemas.microsoft.com/office/powerpoint/2010/main" val="2067808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 name="TextBox 22"/>
          <p:cNvSpPr txBox="1"/>
          <p:nvPr/>
        </p:nvSpPr>
        <p:spPr>
          <a:xfrm>
            <a:off x="823322" y="205624"/>
            <a:ext cx="1980029"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字节流和字符流</a:t>
            </a:r>
          </a:p>
        </p:txBody>
      </p:sp>
      <p:sp>
        <p:nvSpPr>
          <p:cNvPr id="4" name="文本框 3">
            <a:extLst>
              <a:ext uri="{FF2B5EF4-FFF2-40B4-BE49-F238E27FC236}">
                <a16:creationId xmlns:a16="http://schemas.microsoft.com/office/drawing/2014/main" id="{C20D2289-FD9D-4515-A5D9-109F770EDBAA}"/>
              </a:ext>
            </a:extLst>
          </p:cNvPr>
          <p:cNvSpPr txBox="1"/>
          <p:nvPr/>
        </p:nvSpPr>
        <p:spPr>
          <a:xfrm>
            <a:off x="823322" y="699542"/>
            <a:ext cx="4578578" cy="369332"/>
          </a:xfrm>
          <a:prstGeom prst="rect">
            <a:avLst/>
          </a:prstGeom>
          <a:noFill/>
        </p:spPr>
        <p:txBody>
          <a:bodyPr wrap="square">
            <a:spAutoFit/>
          </a:bodyPr>
          <a:lstStyle/>
          <a:p>
            <a:r>
              <a:rPr lang="zh-CN" altLang="en-US" b="0" i="0" dirty="0">
                <a:solidFill>
                  <a:srgbClr val="333333"/>
                </a:solidFill>
                <a:effectLst/>
                <a:latin typeface="Helvetica Neue"/>
              </a:rPr>
              <a:t>对于字节流和字符流的理解（</a:t>
            </a:r>
            <a:r>
              <a:rPr lang="zh-CN" altLang="en-US" b="1" i="0" dirty="0">
                <a:solidFill>
                  <a:srgbClr val="FF0000"/>
                </a:solidFill>
                <a:effectLst/>
                <a:latin typeface="Helvetica Neue"/>
              </a:rPr>
              <a:t>重点</a:t>
            </a:r>
            <a:r>
              <a:rPr lang="zh-CN" altLang="en-US" b="0" i="0" dirty="0">
                <a:solidFill>
                  <a:srgbClr val="333333"/>
                </a:solidFill>
                <a:effectLst/>
                <a:latin typeface="Helvetica Neue"/>
              </a:rPr>
              <a:t>）</a:t>
            </a:r>
            <a:endParaRPr lang="zh-CN" altLang="en-US" dirty="0"/>
          </a:p>
        </p:txBody>
      </p:sp>
      <p:sp>
        <p:nvSpPr>
          <p:cNvPr id="8" name="文本框 7">
            <a:extLst>
              <a:ext uri="{FF2B5EF4-FFF2-40B4-BE49-F238E27FC236}">
                <a16:creationId xmlns:a16="http://schemas.microsoft.com/office/drawing/2014/main" id="{CE8CFCDC-0975-4656-A3F8-775A6D512780}"/>
              </a:ext>
            </a:extLst>
          </p:cNvPr>
          <p:cNvSpPr txBox="1"/>
          <p:nvPr/>
        </p:nvSpPr>
        <p:spPr>
          <a:xfrm>
            <a:off x="848376" y="1068874"/>
            <a:ext cx="7828080" cy="2537874"/>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altLang="zh-CN" b="0" i="0" dirty="0">
                <a:solidFill>
                  <a:srgbClr val="333333"/>
                </a:solidFill>
                <a:effectLst/>
                <a:latin typeface="Helvetica Neue"/>
              </a:rPr>
              <a:t>Reader</a:t>
            </a:r>
            <a:r>
              <a:rPr lang="zh-CN" altLang="en-US" b="0" i="0" dirty="0">
                <a:solidFill>
                  <a:srgbClr val="333333"/>
                </a:solidFill>
                <a:effectLst/>
                <a:latin typeface="Helvetica Neue"/>
              </a:rPr>
              <a:t>类的</a:t>
            </a:r>
            <a:r>
              <a:rPr lang="en-US" altLang="zh-CN" b="0" i="0" dirty="0">
                <a:solidFill>
                  <a:srgbClr val="333333"/>
                </a:solidFill>
                <a:effectLst/>
                <a:latin typeface="Helvetica Neue"/>
              </a:rPr>
              <a:t>read()</a:t>
            </a:r>
            <a:r>
              <a:rPr lang="zh-CN" altLang="en-US" b="0" i="0" dirty="0">
                <a:solidFill>
                  <a:srgbClr val="333333"/>
                </a:solidFill>
                <a:effectLst/>
                <a:latin typeface="Helvetica Neue"/>
              </a:rPr>
              <a:t>方法返回类型为</a:t>
            </a:r>
            <a:r>
              <a:rPr lang="en-US" altLang="zh-CN" b="0" i="0" dirty="0">
                <a:solidFill>
                  <a:srgbClr val="333333"/>
                </a:solidFill>
                <a:effectLst/>
                <a:latin typeface="Helvetica Neue"/>
              </a:rPr>
              <a:t>int </a:t>
            </a:r>
            <a:r>
              <a:rPr lang="zh-CN" altLang="en-US" b="0" i="0" dirty="0">
                <a:solidFill>
                  <a:srgbClr val="333333"/>
                </a:solidFill>
                <a:effectLst/>
                <a:latin typeface="Helvetica Neue"/>
              </a:rPr>
              <a:t>：作为整数读取的字符（占两个字节共</a:t>
            </a:r>
            <a:r>
              <a:rPr lang="en-US" altLang="zh-CN" b="0" i="0" dirty="0">
                <a:solidFill>
                  <a:srgbClr val="333333"/>
                </a:solidFill>
                <a:effectLst/>
                <a:latin typeface="Helvetica Neue"/>
              </a:rPr>
              <a:t>16</a:t>
            </a:r>
            <a:r>
              <a:rPr lang="zh-CN" altLang="en-US" b="0" i="0" dirty="0">
                <a:solidFill>
                  <a:srgbClr val="333333"/>
                </a:solidFill>
                <a:effectLst/>
                <a:latin typeface="Helvetica Neue"/>
              </a:rPr>
              <a:t>位），范围在 </a:t>
            </a:r>
            <a:r>
              <a:rPr lang="en-US" altLang="zh-CN" b="1" i="0" dirty="0">
                <a:solidFill>
                  <a:srgbClr val="333333"/>
                </a:solidFill>
                <a:effectLst/>
                <a:latin typeface="Helvetica Neue"/>
              </a:rPr>
              <a:t>0 </a:t>
            </a:r>
            <a:r>
              <a:rPr lang="zh-CN" altLang="en-US" b="1" i="0" dirty="0">
                <a:solidFill>
                  <a:srgbClr val="333333"/>
                </a:solidFill>
                <a:effectLst/>
                <a:latin typeface="Helvetica Neue"/>
              </a:rPr>
              <a:t>到 </a:t>
            </a:r>
            <a:r>
              <a:rPr lang="en-US" altLang="zh-CN" b="1" i="0" dirty="0">
                <a:solidFill>
                  <a:srgbClr val="333333"/>
                </a:solidFill>
                <a:effectLst/>
                <a:latin typeface="Helvetica Neue"/>
              </a:rPr>
              <a:t>65535 </a:t>
            </a:r>
            <a:r>
              <a:rPr lang="zh-CN" altLang="en-US" b="0" i="0" dirty="0">
                <a:solidFill>
                  <a:srgbClr val="333333"/>
                </a:solidFill>
                <a:effectLst/>
                <a:latin typeface="Helvetica Neue"/>
              </a:rPr>
              <a:t>之间 </a:t>
            </a:r>
            <a:r>
              <a:rPr lang="en-US" altLang="zh-CN" b="0" i="0" dirty="0">
                <a:solidFill>
                  <a:srgbClr val="333333"/>
                </a:solidFill>
                <a:effectLst/>
                <a:latin typeface="Helvetica Neue"/>
              </a:rPr>
              <a:t>(0x00-0xffff)</a:t>
            </a:r>
            <a:r>
              <a:rPr lang="zh-CN" altLang="en-US" b="0" i="0" dirty="0">
                <a:solidFill>
                  <a:srgbClr val="333333"/>
                </a:solidFill>
                <a:effectLst/>
                <a:latin typeface="Helvetica Neue"/>
              </a:rPr>
              <a:t>，如果已到达流的末尾，则返回</a:t>
            </a:r>
            <a:r>
              <a:rPr lang="en-US" altLang="zh-CN" b="0" i="0" dirty="0">
                <a:solidFill>
                  <a:srgbClr val="333333"/>
                </a:solidFill>
                <a:effectLst/>
                <a:latin typeface="Helvetica Neue"/>
              </a:rPr>
              <a:t>-1.inputStream</a:t>
            </a:r>
            <a:r>
              <a:rPr lang="zh-CN" altLang="en-US" b="0" i="0" dirty="0">
                <a:solidFill>
                  <a:srgbClr val="333333"/>
                </a:solidFill>
                <a:effectLst/>
                <a:latin typeface="Helvetica Neue"/>
              </a:rPr>
              <a:t>的</a:t>
            </a:r>
            <a:r>
              <a:rPr lang="en-US" altLang="zh-CN" b="0" i="0" dirty="0">
                <a:solidFill>
                  <a:srgbClr val="333333"/>
                </a:solidFill>
                <a:effectLst/>
                <a:latin typeface="Helvetica Neue"/>
              </a:rPr>
              <a:t>read()</a:t>
            </a:r>
            <a:r>
              <a:rPr lang="zh-CN" altLang="en-US" b="0" i="0" dirty="0">
                <a:solidFill>
                  <a:srgbClr val="333333"/>
                </a:solidFill>
                <a:effectLst/>
                <a:latin typeface="Helvetica Neue"/>
              </a:rPr>
              <a:t>虽然也返回</a:t>
            </a:r>
            <a:r>
              <a:rPr lang="en-US" altLang="zh-CN" b="0" i="0" dirty="0">
                <a:solidFill>
                  <a:srgbClr val="333333"/>
                </a:solidFill>
                <a:effectLst/>
                <a:latin typeface="Helvetica Neue"/>
              </a:rPr>
              <a:t>int</a:t>
            </a:r>
            <a:r>
              <a:rPr lang="zh-CN" altLang="en-US" b="0" i="0" dirty="0">
                <a:solidFill>
                  <a:srgbClr val="333333"/>
                </a:solidFill>
                <a:effectLst/>
                <a:latin typeface="Helvetica Neue"/>
              </a:rPr>
              <a:t>，但由于此类是面向字节流的，一个字节占</a:t>
            </a:r>
            <a:r>
              <a:rPr lang="en-US" altLang="zh-CN" b="0" i="0" dirty="0">
                <a:solidFill>
                  <a:srgbClr val="333333"/>
                </a:solidFill>
                <a:effectLst/>
                <a:latin typeface="Helvetica Neue"/>
              </a:rPr>
              <a:t>8</a:t>
            </a:r>
            <a:r>
              <a:rPr lang="zh-CN" altLang="en-US" b="0" i="0" dirty="0">
                <a:solidFill>
                  <a:srgbClr val="333333"/>
                </a:solidFill>
                <a:effectLst/>
                <a:latin typeface="Helvetica Neue"/>
              </a:rPr>
              <a:t>个位，所以返回</a:t>
            </a:r>
            <a:r>
              <a:rPr lang="zh-CN" altLang="en-US" b="1" i="0" dirty="0">
                <a:solidFill>
                  <a:srgbClr val="333333"/>
                </a:solidFill>
                <a:effectLst/>
                <a:latin typeface="Helvetica Neue"/>
              </a:rPr>
              <a:t> </a:t>
            </a:r>
            <a:r>
              <a:rPr lang="en-US" altLang="zh-CN" b="1" i="0" dirty="0">
                <a:solidFill>
                  <a:srgbClr val="333333"/>
                </a:solidFill>
                <a:effectLst/>
                <a:latin typeface="Helvetica Neue"/>
              </a:rPr>
              <a:t>0 </a:t>
            </a:r>
            <a:r>
              <a:rPr lang="zh-CN" altLang="en-US" b="1" i="0" dirty="0">
                <a:solidFill>
                  <a:srgbClr val="333333"/>
                </a:solidFill>
                <a:effectLst/>
                <a:latin typeface="Helvetica Neue"/>
              </a:rPr>
              <a:t>到 </a:t>
            </a:r>
            <a:r>
              <a:rPr lang="en-US" altLang="zh-CN" b="1" i="0" dirty="0">
                <a:solidFill>
                  <a:srgbClr val="333333"/>
                </a:solidFill>
                <a:effectLst/>
                <a:latin typeface="Helvetica Neue"/>
              </a:rPr>
              <a:t>255</a:t>
            </a:r>
            <a:r>
              <a:rPr lang="zh-CN" altLang="en-US" b="0" i="0" dirty="0">
                <a:solidFill>
                  <a:srgbClr val="333333"/>
                </a:solidFill>
                <a:effectLst/>
                <a:latin typeface="Helvetica Neue"/>
              </a:rPr>
              <a:t> 范围内的 </a:t>
            </a:r>
            <a:r>
              <a:rPr lang="en-US" altLang="zh-CN" b="0" i="0" dirty="0">
                <a:solidFill>
                  <a:srgbClr val="333333"/>
                </a:solidFill>
                <a:effectLst/>
                <a:latin typeface="Helvetica Neue"/>
              </a:rPr>
              <a:t>int </a:t>
            </a:r>
            <a:r>
              <a:rPr lang="zh-CN" altLang="en-US" b="0" i="0" dirty="0">
                <a:solidFill>
                  <a:srgbClr val="333333"/>
                </a:solidFill>
                <a:effectLst/>
                <a:latin typeface="Helvetica Neue"/>
              </a:rPr>
              <a:t>字节值。如果因为已经到达流末尾而没有可用的字节，则返回值</a:t>
            </a:r>
            <a:r>
              <a:rPr lang="en-US" altLang="zh-CN" b="0" i="0" dirty="0">
                <a:solidFill>
                  <a:srgbClr val="333333"/>
                </a:solidFill>
                <a:effectLst/>
                <a:latin typeface="Helvetica Neue"/>
              </a:rPr>
              <a:t>-1</a:t>
            </a:r>
            <a:r>
              <a:rPr lang="zh-CN" altLang="en-US" b="0" i="0" dirty="0">
                <a:solidFill>
                  <a:srgbClr val="333333"/>
                </a:solidFill>
                <a:effectLst/>
                <a:latin typeface="Helvetica Neue"/>
              </a:rPr>
              <a:t>。因此对于不能用</a:t>
            </a:r>
            <a:r>
              <a:rPr lang="en-US" altLang="zh-CN" b="0" i="0" dirty="0">
                <a:solidFill>
                  <a:srgbClr val="333333"/>
                </a:solidFill>
                <a:effectLst/>
                <a:latin typeface="Helvetica Neue"/>
              </a:rPr>
              <a:t>0-255</a:t>
            </a:r>
            <a:r>
              <a:rPr lang="zh-CN" altLang="en-US" b="0" i="0" dirty="0">
                <a:solidFill>
                  <a:srgbClr val="333333"/>
                </a:solidFill>
                <a:effectLst/>
                <a:latin typeface="Helvetica Neue"/>
              </a:rPr>
              <a:t>来表示的值就得用字符流来读取！比如说汉字</a:t>
            </a:r>
            <a:endParaRPr lang="zh-CN" altLang="en-US" dirty="0"/>
          </a:p>
        </p:txBody>
      </p:sp>
    </p:spTree>
    <p:extLst>
      <p:ext uri="{BB962C8B-B14F-4D97-AF65-F5344CB8AC3E}">
        <p14:creationId xmlns:p14="http://schemas.microsoft.com/office/powerpoint/2010/main" val="852694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 name="TextBox 22"/>
          <p:cNvSpPr txBox="1"/>
          <p:nvPr/>
        </p:nvSpPr>
        <p:spPr>
          <a:xfrm>
            <a:off x="823322" y="205624"/>
            <a:ext cx="1980029"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字节流和字符流</a:t>
            </a:r>
          </a:p>
        </p:txBody>
      </p:sp>
      <p:sp>
        <p:nvSpPr>
          <p:cNvPr id="4" name="文本框 3">
            <a:extLst>
              <a:ext uri="{FF2B5EF4-FFF2-40B4-BE49-F238E27FC236}">
                <a16:creationId xmlns:a16="http://schemas.microsoft.com/office/drawing/2014/main" id="{000339D2-6DFA-4CB9-944A-9FC654EAD030}"/>
              </a:ext>
            </a:extLst>
          </p:cNvPr>
          <p:cNvSpPr txBox="1"/>
          <p:nvPr/>
        </p:nvSpPr>
        <p:spPr>
          <a:xfrm>
            <a:off x="849085" y="771550"/>
            <a:ext cx="4578578" cy="369332"/>
          </a:xfrm>
          <a:prstGeom prst="rect">
            <a:avLst/>
          </a:prstGeom>
          <a:noFill/>
        </p:spPr>
        <p:txBody>
          <a:bodyPr wrap="square">
            <a:spAutoFit/>
          </a:bodyPr>
          <a:lstStyle/>
          <a:p>
            <a:r>
              <a:rPr lang="zh-CN" altLang="en-US" b="0" i="0" dirty="0">
                <a:solidFill>
                  <a:srgbClr val="333333"/>
                </a:solidFill>
                <a:effectLst/>
                <a:latin typeface="Helvetica Neue"/>
              </a:rPr>
              <a:t>操作流程</a:t>
            </a:r>
            <a:endParaRPr lang="zh-CN" altLang="en-US" dirty="0"/>
          </a:p>
        </p:txBody>
      </p:sp>
      <p:grpSp>
        <p:nvGrpSpPr>
          <p:cNvPr id="5" name="组合 4">
            <a:extLst>
              <a:ext uri="{FF2B5EF4-FFF2-40B4-BE49-F238E27FC236}">
                <a16:creationId xmlns:a16="http://schemas.microsoft.com/office/drawing/2014/main" id="{55C61A82-930B-45EB-86FD-72F79617A520}"/>
              </a:ext>
            </a:extLst>
          </p:cNvPr>
          <p:cNvGrpSpPr/>
          <p:nvPr/>
        </p:nvGrpSpPr>
        <p:grpSpPr>
          <a:xfrm>
            <a:off x="2686283" y="2539009"/>
            <a:ext cx="1918068" cy="680813"/>
            <a:chOff x="3666731" y="1984470"/>
            <a:chExt cx="2636520" cy="1447800"/>
          </a:xfrm>
          <a:effectLst>
            <a:outerShdw blurRad="127000" dist="38100" dir="5400000" algn="t" rotWithShape="0">
              <a:prstClr val="black">
                <a:alpha val="40000"/>
              </a:prstClr>
            </a:outerShdw>
          </a:effectLst>
        </p:grpSpPr>
        <p:sp>
          <p:nvSpPr>
            <p:cNvPr id="6" name="任意多边形 3">
              <a:extLst>
                <a:ext uri="{FF2B5EF4-FFF2-40B4-BE49-F238E27FC236}">
                  <a16:creationId xmlns:a16="http://schemas.microsoft.com/office/drawing/2014/main" id="{66CD8D0D-2486-4930-86C5-F6E2348913A3}"/>
                </a:ext>
              </a:extLst>
            </p:cNvPr>
            <p:cNvSpPr/>
            <p:nvPr/>
          </p:nvSpPr>
          <p:spPr>
            <a:xfrm>
              <a:off x="3666731"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accent2"/>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b="1" dirty="0">
                <a:solidFill>
                  <a:schemeClr val="bg1"/>
                </a:solidFill>
                <a:latin typeface="Arial" panose="020B0604020202020204" pitchFamily="34" charset="0"/>
                <a:ea typeface="微软雅黑" pitchFamily="34" charset="-122"/>
                <a:cs typeface="Arial" panose="020B0604020202020204" pitchFamily="34" charset="0"/>
              </a:endParaRPr>
            </a:p>
          </p:txBody>
        </p:sp>
        <p:sp>
          <p:nvSpPr>
            <p:cNvPr id="7" name="文本框 35">
              <a:extLst>
                <a:ext uri="{FF2B5EF4-FFF2-40B4-BE49-F238E27FC236}">
                  <a16:creationId xmlns:a16="http://schemas.microsoft.com/office/drawing/2014/main" id="{5332C04C-745A-480F-9579-E67984C23AED}"/>
                </a:ext>
              </a:extLst>
            </p:cNvPr>
            <p:cNvSpPr txBox="1"/>
            <p:nvPr/>
          </p:nvSpPr>
          <p:spPr>
            <a:xfrm>
              <a:off x="3971726" y="2021136"/>
              <a:ext cx="2230360" cy="1374472"/>
            </a:xfrm>
            <a:prstGeom prst="rect">
              <a:avLst/>
            </a:prstGeom>
            <a:noFill/>
            <a:ln w="50800">
              <a:noFill/>
            </a:ln>
          </p:spPr>
          <p:txBody>
            <a:bodyPr wrap="square" rtlCol="0" anchor="ctr">
              <a:spAutoFit/>
            </a:bodyPr>
            <a:lstStyle/>
            <a:p>
              <a:pPr algn="ctr"/>
              <a:r>
                <a:rPr lang="zh-CN" altLang="en-US" sz="1200" b="1" dirty="0">
                  <a:solidFill>
                    <a:schemeClr val="bg1"/>
                  </a:solidFill>
                  <a:latin typeface="Arial" panose="020B0604020202020204" pitchFamily="34" charset="0"/>
                  <a:ea typeface="微软雅黑" pitchFamily="34" charset="-122"/>
                  <a:cs typeface="Arial" panose="020B0604020202020204" pitchFamily="34" charset="0"/>
                </a:rPr>
                <a:t>通过字节流或字</a:t>
              </a:r>
              <a:endParaRPr lang="en-US" altLang="zh-CN" sz="1200" b="1" dirty="0">
                <a:solidFill>
                  <a:schemeClr val="bg1"/>
                </a:solidFill>
                <a:latin typeface="Arial" panose="020B0604020202020204" pitchFamily="34" charset="0"/>
                <a:ea typeface="微软雅黑" pitchFamily="34" charset="-122"/>
                <a:cs typeface="Arial" panose="020B0604020202020204" pitchFamily="34" charset="0"/>
              </a:endParaRPr>
            </a:p>
            <a:p>
              <a:pPr algn="ctr"/>
              <a:r>
                <a:rPr lang="zh-CN" altLang="en-US" sz="1200" b="1" dirty="0">
                  <a:solidFill>
                    <a:schemeClr val="bg1"/>
                  </a:solidFill>
                  <a:latin typeface="Arial" panose="020B0604020202020204" pitchFamily="34" charset="0"/>
                  <a:ea typeface="微软雅黑" pitchFamily="34" charset="-122"/>
                  <a:cs typeface="Arial" panose="020B0604020202020204" pitchFamily="34" charset="0"/>
                </a:rPr>
                <a:t>符流的子类，指</a:t>
              </a:r>
              <a:endParaRPr lang="en-US" altLang="zh-CN" sz="1200" b="1" dirty="0">
                <a:solidFill>
                  <a:schemeClr val="bg1"/>
                </a:solidFill>
                <a:latin typeface="Arial" panose="020B0604020202020204" pitchFamily="34" charset="0"/>
                <a:ea typeface="微软雅黑" pitchFamily="34" charset="-122"/>
                <a:cs typeface="Arial" panose="020B0604020202020204" pitchFamily="34" charset="0"/>
              </a:endParaRPr>
            </a:p>
            <a:p>
              <a:pPr algn="ctr"/>
              <a:r>
                <a:rPr lang="zh-CN" altLang="en-US" sz="1200" b="1" dirty="0">
                  <a:solidFill>
                    <a:schemeClr val="bg1"/>
                  </a:solidFill>
                  <a:latin typeface="Arial" panose="020B0604020202020204" pitchFamily="34" charset="0"/>
                  <a:ea typeface="微软雅黑" pitchFamily="34" charset="-122"/>
                  <a:cs typeface="Arial" panose="020B0604020202020204" pitchFamily="34" charset="0"/>
                </a:rPr>
                <a:t>定输出的位置</a:t>
              </a:r>
              <a:endParaRPr lang="zh-CN" altLang="en-US" sz="1200" b="1" baseline="-3000" dirty="0">
                <a:solidFill>
                  <a:schemeClr val="bg1"/>
                </a:solidFill>
                <a:latin typeface="Arial" panose="020B0604020202020204" pitchFamily="34" charset="0"/>
                <a:ea typeface="微软雅黑" pitchFamily="34" charset="-122"/>
                <a:cs typeface="Arial" panose="020B0604020202020204" pitchFamily="34" charset="0"/>
              </a:endParaRPr>
            </a:p>
          </p:txBody>
        </p:sp>
      </p:grpSp>
      <p:grpSp>
        <p:nvGrpSpPr>
          <p:cNvPr id="8" name="组合 7">
            <a:extLst>
              <a:ext uri="{FF2B5EF4-FFF2-40B4-BE49-F238E27FC236}">
                <a16:creationId xmlns:a16="http://schemas.microsoft.com/office/drawing/2014/main" id="{E284DA11-3372-4F18-A468-613343F696DE}"/>
              </a:ext>
            </a:extLst>
          </p:cNvPr>
          <p:cNvGrpSpPr/>
          <p:nvPr/>
        </p:nvGrpSpPr>
        <p:grpSpPr>
          <a:xfrm>
            <a:off x="899592" y="2539009"/>
            <a:ext cx="1918068" cy="680813"/>
            <a:chOff x="1436370" y="1984470"/>
            <a:chExt cx="2636520" cy="1447800"/>
          </a:xfrm>
          <a:effectLst>
            <a:outerShdw blurRad="127000" dist="38100" dir="5400000" algn="t" rotWithShape="0">
              <a:prstClr val="black">
                <a:alpha val="40000"/>
              </a:prstClr>
            </a:outerShdw>
          </a:effectLst>
        </p:grpSpPr>
        <p:sp>
          <p:nvSpPr>
            <p:cNvPr id="9" name="任意多边形 6">
              <a:extLst>
                <a:ext uri="{FF2B5EF4-FFF2-40B4-BE49-F238E27FC236}">
                  <a16:creationId xmlns:a16="http://schemas.microsoft.com/office/drawing/2014/main" id="{933CA257-E5D2-46A8-8A4B-A7E658B0AF9B}"/>
                </a:ext>
              </a:extLst>
            </p:cNvPr>
            <p:cNvSpPr/>
            <p:nvPr/>
          </p:nvSpPr>
          <p:spPr>
            <a:xfrm>
              <a:off x="1436370"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accent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b="1" dirty="0">
                <a:solidFill>
                  <a:schemeClr val="bg1"/>
                </a:solidFill>
                <a:latin typeface="Arial" panose="020B0604020202020204" pitchFamily="34" charset="0"/>
                <a:ea typeface="微软雅黑" pitchFamily="34" charset="-122"/>
                <a:cs typeface="Arial" panose="020B0604020202020204" pitchFamily="34" charset="0"/>
              </a:endParaRPr>
            </a:p>
          </p:txBody>
        </p:sp>
        <p:sp>
          <p:nvSpPr>
            <p:cNvPr id="10" name="文本框 43">
              <a:extLst>
                <a:ext uri="{FF2B5EF4-FFF2-40B4-BE49-F238E27FC236}">
                  <a16:creationId xmlns:a16="http://schemas.microsoft.com/office/drawing/2014/main" id="{5A89E712-1673-4810-8F7F-708B9A66EFB9}"/>
                </a:ext>
              </a:extLst>
            </p:cNvPr>
            <p:cNvSpPr txBox="1"/>
            <p:nvPr/>
          </p:nvSpPr>
          <p:spPr>
            <a:xfrm>
              <a:off x="1709209" y="2046090"/>
              <a:ext cx="2293960" cy="1324565"/>
            </a:xfrm>
            <a:prstGeom prst="rect">
              <a:avLst/>
            </a:prstGeom>
            <a:noFill/>
            <a:ln w="50800">
              <a:noFill/>
            </a:ln>
          </p:spPr>
          <p:txBody>
            <a:bodyPr wrap="square" rtlCol="0" anchor="ctr">
              <a:spAutoFit/>
            </a:bodyPr>
            <a:lstStyle/>
            <a:p>
              <a:pPr algn="ctr">
                <a:lnSpc>
                  <a:spcPct val="120000"/>
                </a:lnSpc>
              </a:pPr>
              <a:r>
                <a:rPr lang="zh-CN" altLang="en-US" sz="1500" b="1" dirty="0">
                  <a:solidFill>
                    <a:schemeClr val="bg1"/>
                  </a:solidFill>
                  <a:latin typeface="Arial" panose="020B0604020202020204" pitchFamily="34" charset="0"/>
                  <a:ea typeface="微软雅黑" pitchFamily="34" charset="-122"/>
                  <a:cs typeface="Arial" panose="020B0604020202020204" pitchFamily="34" charset="0"/>
                </a:rPr>
                <a:t>使用</a:t>
              </a:r>
              <a:r>
                <a:rPr lang="en-US" altLang="zh-CN" sz="1500" b="1" dirty="0">
                  <a:solidFill>
                    <a:schemeClr val="bg1"/>
                  </a:solidFill>
                  <a:latin typeface="Arial" panose="020B0604020202020204" pitchFamily="34" charset="0"/>
                  <a:ea typeface="微软雅黑" pitchFamily="34" charset="-122"/>
                  <a:cs typeface="Arial" panose="020B0604020202020204" pitchFamily="34" charset="0"/>
                </a:rPr>
                <a:t>File</a:t>
              </a:r>
              <a:r>
                <a:rPr lang="zh-CN" altLang="en-US" sz="1500" b="1" dirty="0">
                  <a:solidFill>
                    <a:schemeClr val="bg1"/>
                  </a:solidFill>
                  <a:latin typeface="Arial" panose="020B0604020202020204" pitchFamily="34" charset="0"/>
                  <a:ea typeface="微软雅黑" pitchFamily="34" charset="-122"/>
                  <a:cs typeface="Arial" panose="020B0604020202020204" pitchFamily="34" charset="0"/>
                </a:rPr>
                <a:t>类打</a:t>
              </a:r>
              <a:endParaRPr lang="en-US" altLang="zh-CN" sz="1500" b="1" dirty="0">
                <a:solidFill>
                  <a:schemeClr val="bg1"/>
                </a:solidFill>
                <a:latin typeface="Arial" panose="020B0604020202020204" pitchFamily="34" charset="0"/>
                <a:ea typeface="微软雅黑" pitchFamily="34" charset="-122"/>
                <a:cs typeface="Arial" panose="020B0604020202020204" pitchFamily="34" charset="0"/>
              </a:endParaRPr>
            </a:p>
            <a:p>
              <a:pPr algn="ctr">
                <a:lnSpc>
                  <a:spcPct val="120000"/>
                </a:lnSpc>
              </a:pPr>
              <a:r>
                <a:rPr lang="zh-CN" altLang="en-US" sz="1500" b="1" dirty="0">
                  <a:solidFill>
                    <a:schemeClr val="bg1"/>
                  </a:solidFill>
                  <a:latin typeface="Arial" panose="020B0604020202020204" pitchFamily="34" charset="0"/>
                  <a:ea typeface="微软雅黑" pitchFamily="34" charset="-122"/>
                  <a:cs typeface="Arial" panose="020B0604020202020204" pitchFamily="34" charset="0"/>
                </a:rPr>
                <a:t>开一个文件</a:t>
              </a:r>
              <a:endParaRPr lang="zh-CN" altLang="en-US" sz="1500" b="1" baseline="-3000" dirty="0">
                <a:solidFill>
                  <a:schemeClr val="bg1"/>
                </a:solidFill>
                <a:latin typeface="Arial" panose="020B0604020202020204" pitchFamily="34" charset="0"/>
                <a:ea typeface="微软雅黑" pitchFamily="34" charset="-122"/>
                <a:cs typeface="Arial" panose="020B0604020202020204" pitchFamily="34" charset="0"/>
              </a:endParaRPr>
            </a:p>
          </p:txBody>
        </p:sp>
      </p:grpSp>
      <p:grpSp>
        <p:nvGrpSpPr>
          <p:cNvPr id="11" name="组合 10">
            <a:extLst>
              <a:ext uri="{FF2B5EF4-FFF2-40B4-BE49-F238E27FC236}">
                <a16:creationId xmlns:a16="http://schemas.microsoft.com/office/drawing/2014/main" id="{2C191BAF-DC62-48DB-BB9B-4116850285DB}"/>
              </a:ext>
            </a:extLst>
          </p:cNvPr>
          <p:cNvGrpSpPr/>
          <p:nvPr/>
        </p:nvGrpSpPr>
        <p:grpSpPr>
          <a:xfrm>
            <a:off x="6324612" y="2539009"/>
            <a:ext cx="1918068" cy="680813"/>
            <a:chOff x="8127453" y="1984470"/>
            <a:chExt cx="2636520" cy="1447800"/>
          </a:xfrm>
          <a:effectLst>
            <a:outerShdw blurRad="127000" dist="38100" dir="5400000" algn="t" rotWithShape="0">
              <a:prstClr val="black">
                <a:alpha val="40000"/>
              </a:prstClr>
            </a:outerShdw>
          </a:effectLst>
        </p:grpSpPr>
        <p:sp>
          <p:nvSpPr>
            <p:cNvPr id="12" name="任意多边形 10">
              <a:extLst>
                <a:ext uri="{FF2B5EF4-FFF2-40B4-BE49-F238E27FC236}">
                  <a16:creationId xmlns:a16="http://schemas.microsoft.com/office/drawing/2014/main" id="{C1BAAAA2-7AD2-43D8-AD47-AC8BACFF38CE}"/>
                </a:ext>
              </a:extLst>
            </p:cNvPr>
            <p:cNvSpPr/>
            <p:nvPr/>
          </p:nvSpPr>
          <p:spPr>
            <a:xfrm>
              <a:off x="8127453"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accent4"/>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b="1" dirty="0">
                <a:solidFill>
                  <a:schemeClr val="bg1"/>
                </a:solidFill>
                <a:latin typeface="Arial" panose="020B0604020202020204" pitchFamily="34" charset="0"/>
                <a:ea typeface="微软雅黑" pitchFamily="34" charset="-122"/>
                <a:cs typeface="Arial" panose="020B0604020202020204" pitchFamily="34" charset="0"/>
              </a:endParaRPr>
            </a:p>
          </p:txBody>
        </p:sp>
        <p:sp>
          <p:nvSpPr>
            <p:cNvPr id="13" name="文本框 46">
              <a:extLst>
                <a:ext uri="{FF2B5EF4-FFF2-40B4-BE49-F238E27FC236}">
                  <a16:creationId xmlns:a16="http://schemas.microsoft.com/office/drawing/2014/main" id="{4CE14CAD-89EC-4345-93C7-572E0DF03230}"/>
                </a:ext>
              </a:extLst>
            </p:cNvPr>
            <p:cNvSpPr txBox="1"/>
            <p:nvPr/>
          </p:nvSpPr>
          <p:spPr>
            <a:xfrm>
              <a:off x="8439016" y="2340618"/>
              <a:ext cx="2230360" cy="735506"/>
            </a:xfrm>
            <a:prstGeom prst="rect">
              <a:avLst/>
            </a:prstGeom>
            <a:noFill/>
            <a:ln w="50800">
              <a:noFill/>
            </a:ln>
          </p:spPr>
          <p:txBody>
            <a:bodyPr wrap="square" rtlCol="0" anchor="ctr">
              <a:spAutoFit/>
            </a:bodyPr>
            <a:lstStyle/>
            <a:p>
              <a:pPr algn="ctr">
                <a:lnSpc>
                  <a:spcPct val="120000"/>
                </a:lnSpc>
              </a:pPr>
              <a:r>
                <a:rPr lang="zh-CN" altLang="en-US" sz="1500" b="1" dirty="0">
                  <a:solidFill>
                    <a:schemeClr val="bg1"/>
                  </a:solidFill>
                  <a:latin typeface="Arial" panose="020B0604020202020204" pitchFamily="34" charset="0"/>
                  <a:ea typeface="微软雅黑" pitchFamily="34" charset="-122"/>
                  <a:cs typeface="Arial" panose="020B0604020202020204" pitchFamily="34" charset="0"/>
                </a:rPr>
                <a:t>关闭输入</a:t>
              </a:r>
              <a:r>
                <a:rPr lang="en-US" altLang="zh-CN" sz="1500" b="1" dirty="0">
                  <a:solidFill>
                    <a:schemeClr val="bg1"/>
                  </a:solidFill>
                  <a:latin typeface="Arial" panose="020B0604020202020204" pitchFamily="34" charset="0"/>
                  <a:ea typeface="微软雅黑" pitchFamily="34" charset="-122"/>
                  <a:cs typeface="Arial" panose="020B0604020202020204" pitchFamily="34" charset="0"/>
                </a:rPr>
                <a:t>/</a:t>
              </a:r>
              <a:r>
                <a:rPr lang="zh-CN" altLang="en-US" sz="1500" b="1" dirty="0">
                  <a:solidFill>
                    <a:schemeClr val="bg1"/>
                  </a:solidFill>
                  <a:latin typeface="Arial" panose="020B0604020202020204" pitchFamily="34" charset="0"/>
                  <a:ea typeface="微软雅黑" pitchFamily="34" charset="-122"/>
                  <a:cs typeface="Arial" panose="020B0604020202020204" pitchFamily="34" charset="0"/>
                </a:rPr>
                <a:t>输出</a:t>
              </a:r>
              <a:endParaRPr lang="zh-CN" altLang="en-US" sz="1500" b="1" baseline="-3000" dirty="0">
                <a:solidFill>
                  <a:schemeClr val="bg1"/>
                </a:solidFill>
                <a:latin typeface="Arial" panose="020B0604020202020204" pitchFamily="34" charset="0"/>
                <a:ea typeface="微软雅黑" pitchFamily="34" charset="-122"/>
                <a:cs typeface="Arial" panose="020B0604020202020204" pitchFamily="34" charset="0"/>
              </a:endParaRPr>
            </a:p>
          </p:txBody>
        </p:sp>
      </p:grpSp>
      <p:grpSp>
        <p:nvGrpSpPr>
          <p:cNvPr id="14" name="组合 13">
            <a:extLst>
              <a:ext uri="{FF2B5EF4-FFF2-40B4-BE49-F238E27FC236}">
                <a16:creationId xmlns:a16="http://schemas.microsoft.com/office/drawing/2014/main" id="{5DD24D9E-4909-4922-9EFF-2851EFC0FE7E}"/>
              </a:ext>
            </a:extLst>
          </p:cNvPr>
          <p:cNvGrpSpPr/>
          <p:nvPr/>
        </p:nvGrpSpPr>
        <p:grpSpPr>
          <a:xfrm>
            <a:off x="4505447" y="2539009"/>
            <a:ext cx="1918068" cy="680813"/>
            <a:chOff x="5897092" y="1984470"/>
            <a:chExt cx="2636520" cy="1447800"/>
          </a:xfrm>
          <a:effectLst>
            <a:outerShdw blurRad="127000" dist="38100" dir="5400000" algn="t" rotWithShape="0">
              <a:prstClr val="black">
                <a:alpha val="40000"/>
              </a:prstClr>
            </a:outerShdw>
          </a:effectLst>
        </p:grpSpPr>
        <p:sp>
          <p:nvSpPr>
            <p:cNvPr id="15" name="任意多边形 13">
              <a:extLst>
                <a:ext uri="{FF2B5EF4-FFF2-40B4-BE49-F238E27FC236}">
                  <a16:creationId xmlns:a16="http://schemas.microsoft.com/office/drawing/2014/main" id="{99F80286-D9E9-4754-9671-EAC7D1A13B3E}"/>
                </a:ext>
              </a:extLst>
            </p:cNvPr>
            <p:cNvSpPr/>
            <p:nvPr/>
          </p:nvSpPr>
          <p:spPr>
            <a:xfrm>
              <a:off x="5897092"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accent3"/>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b="1" dirty="0">
                <a:solidFill>
                  <a:schemeClr val="bg1"/>
                </a:solidFill>
                <a:latin typeface="Arial" panose="020B0604020202020204" pitchFamily="34" charset="0"/>
                <a:ea typeface="微软雅黑" pitchFamily="34" charset="-122"/>
                <a:cs typeface="Arial" panose="020B0604020202020204" pitchFamily="34" charset="0"/>
              </a:endParaRPr>
            </a:p>
          </p:txBody>
        </p:sp>
        <p:sp>
          <p:nvSpPr>
            <p:cNvPr id="16" name="文本框 49">
              <a:extLst>
                <a:ext uri="{FF2B5EF4-FFF2-40B4-BE49-F238E27FC236}">
                  <a16:creationId xmlns:a16="http://schemas.microsoft.com/office/drawing/2014/main" id="{F149EA61-404A-4006-8494-DD25A1A81066}"/>
                </a:ext>
              </a:extLst>
            </p:cNvPr>
            <p:cNvSpPr txBox="1"/>
            <p:nvPr/>
          </p:nvSpPr>
          <p:spPr>
            <a:xfrm>
              <a:off x="6227711" y="2340622"/>
              <a:ext cx="2205655" cy="735506"/>
            </a:xfrm>
            <a:prstGeom prst="rect">
              <a:avLst/>
            </a:prstGeom>
            <a:noFill/>
            <a:ln w="50800">
              <a:noFill/>
            </a:ln>
          </p:spPr>
          <p:txBody>
            <a:bodyPr wrap="square" rtlCol="0" anchor="ctr">
              <a:spAutoFit/>
            </a:bodyPr>
            <a:lstStyle/>
            <a:p>
              <a:pPr algn="ctr">
                <a:lnSpc>
                  <a:spcPct val="120000"/>
                </a:lnSpc>
              </a:pPr>
              <a:r>
                <a:rPr lang="zh-CN" altLang="en-US" sz="1500" b="1" dirty="0">
                  <a:solidFill>
                    <a:schemeClr val="bg1"/>
                  </a:solidFill>
                  <a:latin typeface="Arial" panose="020B0604020202020204" pitchFamily="34" charset="0"/>
                  <a:ea typeface="微软雅黑" pitchFamily="34" charset="-122"/>
                  <a:cs typeface="Arial" panose="020B0604020202020204" pitchFamily="34" charset="0"/>
                </a:rPr>
                <a:t>进行读</a:t>
              </a:r>
              <a:r>
                <a:rPr lang="en-US" altLang="zh-CN" sz="1500" b="1" dirty="0">
                  <a:solidFill>
                    <a:schemeClr val="bg1"/>
                  </a:solidFill>
                  <a:latin typeface="Arial" panose="020B0604020202020204" pitchFamily="34" charset="0"/>
                  <a:ea typeface="微软雅黑" pitchFamily="34" charset="-122"/>
                  <a:cs typeface="Arial" panose="020B0604020202020204" pitchFamily="34" charset="0"/>
                </a:rPr>
                <a:t>/</a:t>
              </a:r>
              <a:r>
                <a:rPr lang="zh-CN" altLang="en-US" sz="1500" b="1" dirty="0">
                  <a:solidFill>
                    <a:schemeClr val="bg1"/>
                  </a:solidFill>
                  <a:latin typeface="Arial" panose="020B0604020202020204" pitchFamily="34" charset="0"/>
                  <a:ea typeface="微软雅黑" pitchFamily="34" charset="-122"/>
                  <a:cs typeface="Arial" panose="020B0604020202020204" pitchFamily="34" charset="0"/>
                </a:rPr>
                <a:t>写操作</a:t>
              </a:r>
              <a:endParaRPr lang="zh-CN" altLang="en-US" sz="1500" b="1" baseline="-3000" dirty="0">
                <a:solidFill>
                  <a:schemeClr val="bg1"/>
                </a:solidFill>
                <a:latin typeface="Arial" panose="020B0604020202020204" pitchFamily="34" charset="0"/>
                <a:ea typeface="微软雅黑" pitchFamily="34" charset="-122"/>
                <a:cs typeface="Arial" panose="020B0604020202020204" pitchFamily="34" charset="0"/>
              </a:endParaRPr>
            </a:p>
          </p:txBody>
        </p:sp>
      </p:grpSp>
    </p:spTree>
    <p:extLst>
      <p:ext uri="{BB962C8B-B14F-4D97-AF65-F5344CB8AC3E}">
        <p14:creationId xmlns:p14="http://schemas.microsoft.com/office/powerpoint/2010/main" val="1818809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400" fill="hold"/>
                                        <p:tgtEl>
                                          <p:spTgt spid="8"/>
                                        </p:tgtEl>
                                        <p:attrNameLst>
                                          <p:attrName>ppt_x</p:attrName>
                                        </p:attrNameLst>
                                      </p:cBhvr>
                                      <p:tavLst>
                                        <p:tav tm="0">
                                          <p:val>
                                            <p:strVal val="0-#ppt_w/2"/>
                                          </p:val>
                                        </p:tav>
                                        <p:tav tm="100000">
                                          <p:val>
                                            <p:strVal val="#ppt_x"/>
                                          </p:val>
                                        </p:tav>
                                      </p:tavLst>
                                    </p:anim>
                                    <p:anim calcmode="lin" valueType="num">
                                      <p:cBhvr additive="base">
                                        <p:cTn id="8" dur="4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400"/>
                                        <p:tgtEl>
                                          <p:spTgt spid="5"/>
                                        </p:tgtEl>
                                        <p:attrNameLst>
                                          <p:attrName>ppt_x</p:attrName>
                                        </p:attrNameLst>
                                      </p:cBhvr>
                                      <p:tavLst>
                                        <p:tav tm="0">
                                          <p:val>
                                            <p:strVal val="#ppt_x-#ppt_w*1.125000"/>
                                          </p:val>
                                        </p:tav>
                                        <p:tav tm="100000">
                                          <p:val>
                                            <p:strVal val="#ppt_x"/>
                                          </p:val>
                                        </p:tav>
                                      </p:tavLst>
                                    </p:anim>
                                    <p:animEffect transition="in" filter="wipe(right)">
                                      <p:cBhvr>
                                        <p:cTn id="14" dur="4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400"/>
                                        <p:tgtEl>
                                          <p:spTgt spid="14"/>
                                        </p:tgtEl>
                                        <p:attrNameLst>
                                          <p:attrName>ppt_x</p:attrName>
                                        </p:attrNameLst>
                                      </p:cBhvr>
                                      <p:tavLst>
                                        <p:tav tm="0">
                                          <p:val>
                                            <p:strVal val="#ppt_x-#ppt_w*1.125000"/>
                                          </p:val>
                                        </p:tav>
                                        <p:tav tm="100000">
                                          <p:val>
                                            <p:strVal val="#ppt_x"/>
                                          </p:val>
                                        </p:tav>
                                      </p:tavLst>
                                    </p:anim>
                                    <p:animEffect transition="in" filter="wipe(right)">
                                      <p:cBhvr>
                                        <p:cTn id="20" dur="4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400"/>
                                        <p:tgtEl>
                                          <p:spTgt spid="11"/>
                                        </p:tgtEl>
                                        <p:attrNameLst>
                                          <p:attrName>ppt_x</p:attrName>
                                        </p:attrNameLst>
                                      </p:cBhvr>
                                      <p:tavLst>
                                        <p:tav tm="0">
                                          <p:val>
                                            <p:strVal val="#ppt_x-#ppt_w*1.125000"/>
                                          </p:val>
                                        </p:tav>
                                        <p:tav tm="100000">
                                          <p:val>
                                            <p:strVal val="#ppt_x"/>
                                          </p:val>
                                        </p:tav>
                                      </p:tavLst>
                                    </p:anim>
                                    <p:animEffect transition="in" filter="wipe(right)">
                                      <p:cBhvr>
                                        <p:cTn id="26" dur="4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 name="TextBox 22"/>
          <p:cNvSpPr txBox="1"/>
          <p:nvPr/>
        </p:nvSpPr>
        <p:spPr>
          <a:xfrm>
            <a:off x="823322" y="205624"/>
            <a:ext cx="1980029"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字节输出流操作</a:t>
            </a:r>
          </a:p>
        </p:txBody>
      </p:sp>
      <p:sp>
        <p:nvSpPr>
          <p:cNvPr id="4" name="文本框 3">
            <a:extLst>
              <a:ext uri="{FF2B5EF4-FFF2-40B4-BE49-F238E27FC236}">
                <a16:creationId xmlns:a16="http://schemas.microsoft.com/office/drawing/2014/main" id="{DF4798E5-9EE6-4055-8680-6C31200FEE82}"/>
              </a:ext>
            </a:extLst>
          </p:cNvPr>
          <p:cNvSpPr txBox="1"/>
          <p:nvPr/>
        </p:nvSpPr>
        <p:spPr>
          <a:xfrm>
            <a:off x="823322" y="699542"/>
            <a:ext cx="4578578" cy="369332"/>
          </a:xfrm>
          <a:prstGeom prst="rect">
            <a:avLst/>
          </a:prstGeom>
          <a:noFill/>
        </p:spPr>
        <p:txBody>
          <a:bodyPr wrap="square">
            <a:spAutoFit/>
          </a:bodyPr>
          <a:lstStyle/>
          <a:p>
            <a:r>
              <a:rPr lang="zh-CN" altLang="en-US" b="0" i="0" dirty="0">
                <a:solidFill>
                  <a:srgbClr val="333333"/>
                </a:solidFill>
                <a:effectLst/>
                <a:latin typeface="Helvetica Neue"/>
              </a:rPr>
              <a:t>字节输出流：</a:t>
            </a:r>
            <a:r>
              <a:rPr lang="en-US" altLang="zh-CN" b="0" i="0" dirty="0" err="1">
                <a:solidFill>
                  <a:srgbClr val="333333"/>
                </a:solidFill>
                <a:effectLst/>
                <a:latin typeface="Helvetica Neue"/>
              </a:rPr>
              <a:t>OutputStream</a:t>
            </a:r>
            <a:endParaRPr lang="zh-CN" altLang="en-US" dirty="0"/>
          </a:p>
        </p:txBody>
      </p:sp>
      <p:sp>
        <p:nvSpPr>
          <p:cNvPr id="3" name="Rectangle 2">
            <a:extLst>
              <a:ext uri="{FF2B5EF4-FFF2-40B4-BE49-F238E27FC236}">
                <a16:creationId xmlns:a16="http://schemas.microsoft.com/office/drawing/2014/main" id="{D35A64A2-E6FF-4B4A-A476-04AA453460E8}"/>
              </a:ext>
            </a:extLst>
          </p:cNvPr>
          <p:cNvSpPr>
            <a:spLocks noChangeArrowheads="1"/>
          </p:cNvSpPr>
          <p:nvPr/>
        </p:nvSpPr>
        <p:spPr bwMode="auto">
          <a:xfrm>
            <a:off x="899592" y="1341493"/>
            <a:ext cx="8064896" cy="3180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File f = </a:t>
            </a:r>
            <a:r>
              <a:rPr kumimoji="0" lang="zh-CN" altLang="zh-CN" sz="2000" b="0" i="0" u="none" strike="noStrike" cap="none" normalizeH="0" baseline="0" dirty="0">
                <a:ln>
                  <a:noFill/>
                </a:ln>
                <a:solidFill>
                  <a:srgbClr val="0000FF"/>
                </a:solidFill>
                <a:effectLst/>
                <a:latin typeface="Consolas" panose="020B0609020204030204" pitchFamily="49" charset="0"/>
              </a:rPr>
              <a:t>new</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File(</a:t>
            </a:r>
            <a:r>
              <a:rPr kumimoji="0" lang="zh-CN" altLang="zh-CN" sz="2000" b="0" i="0" u="none" strike="noStrike" cap="none" normalizeH="0" baseline="0" dirty="0">
                <a:ln>
                  <a:noFill/>
                </a:ln>
                <a:solidFill>
                  <a:srgbClr val="0000FF"/>
                </a:solidFill>
                <a:effectLst/>
                <a:latin typeface="Consolas" panose="020B0609020204030204" pitchFamily="49" charset="0"/>
              </a:rPr>
              <a:t>“e:”</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 File.separator+"</a:t>
            </a:r>
            <a:r>
              <a:rPr kumimoji="0" lang="zh-CN" altLang="zh-CN" sz="2000" b="0" i="0" u="none" strike="noStrike" cap="none" normalizeH="0" baseline="0" dirty="0">
                <a:ln>
                  <a:noFill/>
                </a:ln>
                <a:solidFill>
                  <a:srgbClr val="0000FF"/>
                </a:solidFill>
                <a:effectLst/>
                <a:latin typeface="Consolas" panose="020B0609020204030204" pitchFamily="49" charset="0"/>
              </a:rPr>
              <a:t>hello.txt </a:t>
            </a:r>
            <a:r>
              <a:rPr kumimoji="0" lang="zh-CN" altLang="zh-CN" sz="2000" b="0" i="0" u="none" strike="noStrike" cap="none" normalizeH="0" baseline="0" dirty="0">
                <a:ln>
                  <a:noFill/>
                </a:ln>
                <a:solidFill>
                  <a:srgbClr val="000000"/>
                </a:solidFill>
                <a:effectLst/>
                <a:latin typeface="Consolas" panose="020B0609020204030204" pitchFamily="49" charset="0"/>
              </a:rPr>
              <a:t>");</a:t>
            </a:r>
            <a:endParaRPr kumimoji="0" lang="en-US" altLang="zh-CN"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 </a:t>
            </a:r>
            <a:r>
              <a:rPr kumimoji="0" lang="zh-CN" altLang="zh-CN" sz="20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如果文件不存在会自动创建</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OutputStream out=</a:t>
            </a:r>
            <a:r>
              <a:rPr kumimoji="0" lang="zh-CN" altLang="zh-CN" sz="2000" b="0" i="0" u="none" strike="noStrike" cap="none" normalizeH="0" baseline="0" dirty="0">
                <a:ln>
                  <a:noFill/>
                </a:ln>
                <a:solidFill>
                  <a:srgbClr val="0000FF"/>
                </a:solidFill>
                <a:effectLst/>
                <a:latin typeface="Consolas" panose="020B0609020204030204" pitchFamily="49" charset="0"/>
              </a:rPr>
              <a:t>new</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FileOutputStream(f);</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String str=</a:t>
            </a:r>
            <a:r>
              <a:rPr kumimoji="0" lang="zh-CN" altLang="zh-CN" sz="2000" b="0" i="0" u="none" strike="noStrike" cap="none" normalizeH="0" baseline="0" dirty="0">
                <a:ln>
                  <a:noFill/>
                </a:ln>
                <a:solidFill>
                  <a:srgbClr val="0000FF"/>
                </a:solidFill>
                <a:effectLst/>
                <a:latin typeface="Consolas" panose="020B0609020204030204" pitchFamily="49" charset="0"/>
              </a:rPr>
              <a:t>"Hello World"</a:t>
            </a:r>
            <a:r>
              <a:rPr kumimoji="0" lang="zh-CN" altLang="zh-CN" sz="2000" b="0" i="0" u="none" strike="noStrike" cap="none" normalizeH="0" baseline="0" dirty="0">
                <a:ln>
                  <a:noFill/>
                </a:ln>
                <a:solidFill>
                  <a:srgbClr val="000000"/>
                </a:solidFill>
                <a:effectLst/>
                <a:latin typeface="Consolas" panose="020B0609020204030204" pitchFamily="49" charset="0"/>
              </a:rPr>
              <a:t>;</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rgbClr val="0000FF"/>
                </a:solidFill>
                <a:effectLst/>
                <a:latin typeface="Consolas" panose="020B0609020204030204" pitchFamily="49" charset="0"/>
              </a:rPr>
              <a:t>byte</a:t>
            </a:r>
            <a:r>
              <a:rPr kumimoji="0" lang="zh-CN" altLang="zh-CN" sz="2000" b="0" i="0" u="none" strike="noStrike" cap="none" normalizeH="0" baseline="0" dirty="0">
                <a:ln>
                  <a:noFill/>
                </a:ln>
                <a:solidFill>
                  <a:srgbClr val="000000"/>
                </a:solidFill>
                <a:effectLst/>
                <a:latin typeface="Consolas" panose="020B0609020204030204" pitchFamily="49" charset="0"/>
              </a:rPr>
              <a:t>[] b=str.getBytes();</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out.write(b);</a:t>
            </a:r>
            <a:r>
              <a:rPr kumimoji="0" lang="en-US" altLang="zh-CN" sz="2000" b="0" i="0" u="none" strike="noStrike" cap="none" normalizeH="0" baseline="0" dirty="0">
                <a:ln>
                  <a:noFill/>
                </a:ln>
                <a:solidFill>
                  <a:srgbClr val="000000"/>
                </a:solidFill>
                <a:effectLst/>
                <a:latin typeface="Consolas" panose="020B0609020204030204" pitchFamily="49" charset="0"/>
              </a:rPr>
              <a:t> </a:t>
            </a:r>
            <a:r>
              <a:rPr kumimoji="0" lang="zh-CN" altLang="zh-CN" sz="2000" b="0" i="0" u="none" strike="noStrike" cap="none" normalizeH="0" baseline="0" dirty="0">
                <a:ln>
                  <a:noFill/>
                </a:ln>
                <a:solidFill>
                  <a:srgbClr val="008200"/>
                </a:solidFill>
                <a:effectLst/>
                <a:latin typeface="Consolas" panose="020B0609020204030204" pitchFamily="49" charset="0"/>
              </a:rPr>
              <a:t>//</a:t>
            </a:r>
            <a:r>
              <a:rPr kumimoji="0" lang="en-US" altLang="zh-CN" sz="2000" b="0" i="0" u="none" strike="noStrike" cap="none" normalizeH="0" baseline="0" dirty="0">
                <a:ln>
                  <a:noFill/>
                </a:ln>
                <a:solidFill>
                  <a:srgbClr val="008200"/>
                </a:solidFill>
                <a:effectLst/>
                <a:latin typeface="Consolas" panose="020B0609020204030204" pitchFamily="49" charset="0"/>
              </a:rPr>
              <a:t> </a:t>
            </a:r>
            <a:r>
              <a:rPr kumimoji="0" lang="zh-CN" altLang="zh-CN" sz="2000" b="0" i="0" u="none" strike="noStrike" cap="none" normalizeH="0" baseline="0" dirty="0">
                <a:ln>
                  <a:noFill/>
                </a:ln>
                <a:solidFill>
                  <a:srgbClr val="008200"/>
                </a:solidFill>
                <a:effectLst/>
                <a:latin typeface="Consolas" panose="020B0609020204030204" pitchFamily="49" charset="0"/>
              </a:rPr>
              <a:t>因为是字节流，所以要转化成字节数组进行输出</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out.close();</a:t>
            </a:r>
            <a:endParaRPr kumimoji="0" lang="zh-CN" altLang="zh-CN" sz="4400" b="0" i="0" u="none" strike="noStrike" cap="none" normalizeH="0" baseline="0" dirty="0">
              <a:ln>
                <a:noFill/>
              </a:ln>
              <a:solidFill>
                <a:schemeClr val="tx1"/>
              </a:solidFill>
              <a:effectLst/>
              <a:latin typeface="Arial" panose="020B0604020202020204" pitchFamily="34" charset="0"/>
            </a:endParaRPr>
          </a:p>
        </p:txBody>
      </p:sp>
      <p:sp>
        <p:nvSpPr>
          <p:cNvPr id="7" name="文本框 6">
            <a:extLst>
              <a:ext uri="{FF2B5EF4-FFF2-40B4-BE49-F238E27FC236}">
                <a16:creationId xmlns:a16="http://schemas.microsoft.com/office/drawing/2014/main" id="{F75AE4DE-A8D5-4052-98D9-2DA11E09C11C}"/>
              </a:ext>
            </a:extLst>
          </p:cNvPr>
          <p:cNvSpPr txBox="1"/>
          <p:nvPr/>
        </p:nvSpPr>
        <p:spPr>
          <a:xfrm>
            <a:off x="755576" y="1068874"/>
            <a:ext cx="4578578" cy="369332"/>
          </a:xfrm>
          <a:prstGeom prst="rect">
            <a:avLst/>
          </a:prstGeom>
          <a:noFill/>
        </p:spPr>
        <p:txBody>
          <a:bodyPr wrap="square">
            <a:spAutoFit/>
          </a:bodyPr>
          <a:lstStyle/>
          <a:p>
            <a:r>
              <a:rPr lang="zh-CN" altLang="en-US" b="0" i="0" dirty="0">
                <a:solidFill>
                  <a:srgbClr val="000000"/>
                </a:solidFill>
                <a:effectLst/>
                <a:latin typeface="Helvetica Neue"/>
              </a:rPr>
              <a:t> 写数据</a:t>
            </a:r>
            <a:endParaRPr lang="zh-CN" altLang="en-US" dirty="0"/>
          </a:p>
        </p:txBody>
      </p:sp>
    </p:spTree>
    <p:extLst>
      <p:ext uri="{BB962C8B-B14F-4D97-AF65-F5344CB8AC3E}">
        <p14:creationId xmlns:p14="http://schemas.microsoft.com/office/powerpoint/2010/main" val="3289618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 name="TextBox 22"/>
          <p:cNvSpPr txBox="1"/>
          <p:nvPr/>
        </p:nvSpPr>
        <p:spPr>
          <a:xfrm>
            <a:off x="823322" y="205624"/>
            <a:ext cx="1980029"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字节输出流操作</a:t>
            </a:r>
          </a:p>
        </p:txBody>
      </p:sp>
      <p:sp>
        <p:nvSpPr>
          <p:cNvPr id="2" name="Rectangle 2">
            <a:extLst>
              <a:ext uri="{FF2B5EF4-FFF2-40B4-BE49-F238E27FC236}">
                <a16:creationId xmlns:a16="http://schemas.microsoft.com/office/drawing/2014/main" id="{81C3CB5D-5B44-4DF0-A3FB-D97782E50056}"/>
              </a:ext>
            </a:extLst>
          </p:cNvPr>
          <p:cNvSpPr>
            <a:spLocks noChangeArrowheads="1"/>
          </p:cNvSpPr>
          <p:nvPr/>
        </p:nvSpPr>
        <p:spPr bwMode="auto">
          <a:xfrm>
            <a:off x="899592" y="1501221"/>
            <a:ext cx="7848872" cy="3642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File f = </a:t>
            </a:r>
            <a:r>
              <a:rPr kumimoji="0" lang="zh-CN" altLang="zh-CN" sz="2000" b="0" i="0" u="none" strike="noStrike" cap="none" normalizeH="0" baseline="0" dirty="0">
                <a:ln>
                  <a:noFill/>
                </a:ln>
                <a:solidFill>
                  <a:srgbClr val="0000FF"/>
                </a:solidFill>
                <a:effectLst/>
                <a:latin typeface="Consolas" panose="020B0609020204030204" pitchFamily="49" charset="0"/>
              </a:rPr>
              <a:t>new</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File(</a:t>
            </a:r>
            <a:r>
              <a:rPr kumimoji="0" lang="zh-CN" altLang="zh-CN" sz="2000" b="0" i="0" u="none" strike="noStrike" cap="none" normalizeH="0" baseline="0" dirty="0">
                <a:ln>
                  <a:noFill/>
                </a:ln>
                <a:solidFill>
                  <a:srgbClr val="0000FF"/>
                </a:solidFill>
                <a:effectLst/>
                <a:latin typeface="Consolas" panose="020B0609020204030204" pitchFamily="49" charset="0"/>
              </a:rPr>
              <a:t>"e:"</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 File.separator+</a:t>
            </a:r>
            <a:r>
              <a:rPr kumimoji="0" lang="zh-CN" altLang="zh-CN" sz="2000" b="0" i="0" u="none" strike="noStrike" cap="none" normalizeH="0" baseline="0" dirty="0">
                <a:ln>
                  <a:noFill/>
                </a:ln>
                <a:solidFill>
                  <a:srgbClr val="0000FF"/>
                </a:solidFill>
                <a:effectLst/>
                <a:latin typeface="Consolas" panose="020B0609020204030204" pitchFamily="49" charset="0"/>
              </a:rPr>
              <a:t>"hello.txt"</a:t>
            </a:r>
            <a:r>
              <a:rPr kumimoji="0" lang="zh-CN" altLang="zh-CN" sz="2000" b="0" i="0" u="none" strike="noStrike" cap="none" normalizeH="0" baseline="0" dirty="0">
                <a:ln>
                  <a:noFill/>
                </a:ln>
                <a:solidFill>
                  <a:srgbClr val="000000"/>
                </a:solidFill>
                <a:effectLst/>
                <a:latin typeface="Consolas" panose="020B0609020204030204" pitchFamily="49" charset="0"/>
              </a:rPr>
              <a:t>);</a:t>
            </a:r>
            <a:endParaRPr kumimoji="0" lang="en-US" altLang="zh-CN"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OutputStream out=</a:t>
            </a:r>
            <a:r>
              <a:rPr kumimoji="0" lang="zh-CN" altLang="zh-CN" sz="2000" b="0" i="0" u="none" strike="noStrike" cap="none" normalizeH="0" baseline="0" dirty="0">
                <a:ln>
                  <a:noFill/>
                </a:ln>
                <a:solidFill>
                  <a:srgbClr val="0000FF"/>
                </a:solidFill>
                <a:effectLst/>
                <a:latin typeface="Consolas" panose="020B0609020204030204" pitchFamily="49" charset="0"/>
              </a:rPr>
              <a:t>new</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FileOutputStream(f);</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String str=</a:t>
            </a:r>
            <a:r>
              <a:rPr kumimoji="0" lang="zh-CN" altLang="zh-CN" sz="2000" b="0" i="0" u="none" strike="noStrike" cap="none" normalizeH="0" baseline="0" dirty="0">
                <a:ln>
                  <a:noFill/>
                </a:ln>
                <a:solidFill>
                  <a:srgbClr val="0000FF"/>
                </a:solidFill>
                <a:effectLst/>
                <a:latin typeface="Consolas" panose="020B0609020204030204" pitchFamily="49" charset="0"/>
              </a:rPr>
              <a:t>"Hello World"</a:t>
            </a:r>
            <a:r>
              <a:rPr kumimoji="0" lang="zh-CN" altLang="zh-CN" sz="2000" b="0" i="0" u="none" strike="noStrike" cap="none" normalizeH="0" baseline="0" dirty="0">
                <a:ln>
                  <a:noFill/>
                </a:ln>
                <a:solidFill>
                  <a:srgbClr val="000000"/>
                </a:solidFill>
                <a:effectLst/>
                <a:latin typeface="Consolas" panose="020B0609020204030204" pitchFamily="49" charset="0"/>
              </a:rPr>
              <a:t>;</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rgbClr val="0000FF"/>
                </a:solidFill>
                <a:effectLst/>
                <a:latin typeface="Consolas" panose="020B0609020204030204" pitchFamily="49" charset="0"/>
              </a:rPr>
              <a:t>byte</a:t>
            </a:r>
            <a:r>
              <a:rPr kumimoji="0" lang="zh-CN" altLang="zh-CN" sz="2000" b="0" i="0" u="none" strike="noStrike" cap="none" normalizeH="0" baseline="0" dirty="0">
                <a:ln>
                  <a:noFill/>
                </a:ln>
                <a:solidFill>
                  <a:srgbClr val="000000"/>
                </a:solidFill>
                <a:effectLst/>
                <a:latin typeface="Consolas" panose="020B0609020204030204" pitchFamily="49" charset="0"/>
              </a:rPr>
              <a:t>[] b=str.getBytes();</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rgbClr val="0000FF"/>
                </a:solidFill>
                <a:effectLst/>
                <a:latin typeface="Consolas" panose="020B0609020204030204" pitchFamily="49" charset="0"/>
              </a:rPr>
              <a:t>for</a:t>
            </a:r>
            <a:r>
              <a:rPr kumimoji="0" lang="zh-CN" altLang="zh-CN" sz="2000" b="0" i="0" u="none" strike="noStrike" cap="none" normalizeH="0" baseline="0" dirty="0">
                <a:ln>
                  <a:noFill/>
                </a:ln>
                <a:solidFill>
                  <a:srgbClr val="000000"/>
                </a:solidFill>
                <a:effectLst/>
                <a:latin typeface="Consolas" panose="020B0609020204030204" pitchFamily="49" charset="0"/>
              </a:rPr>
              <a:t>(</a:t>
            </a:r>
            <a:r>
              <a:rPr kumimoji="0" lang="zh-CN" altLang="zh-CN" sz="2000" b="0" i="0" u="none" strike="noStrike" cap="none" normalizeH="0" baseline="0" dirty="0">
                <a:ln>
                  <a:noFill/>
                </a:ln>
                <a:solidFill>
                  <a:srgbClr val="0000FF"/>
                </a:solidFill>
                <a:effectLst/>
                <a:latin typeface="Consolas" panose="020B0609020204030204" pitchFamily="49" charset="0"/>
              </a:rPr>
              <a:t>int</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i=</a:t>
            </a:r>
            <a:r>
              <a:rPr kumimoji="0" lang="zh-CN" altLang="zh-CN" sz="2000" b="0" i="0" u="none" strike="noStrike" cap="none" normalizeH="0" baseline="0" dirty="0">
                <a:ln>
                  <a:noFill/>
                </a:ln>
                <a:solidFill>
                  <a:srgbClr val="009900"/>
                </a:solidFill>
                <a:effectLst/>
                <a:latin typeface="Consolas" panose="020B0609020204030204" pitchFamily="49" charset="0"/>
              </a:rPr>
              <a:t>0</a:t>
            </a:r>
            <a:r>
              <a:rPr kumimoji="0" lang="zh-CN" altLang="zh-CN" sz="2000" b="0" i="0" u="none" strike="noStrike" cap="none" normalizeH="0" baseline="0" dirty="0">
                <a:ln>
                  <a:noFill/>
                </a:ln>
                <a:solidFill>
                  <a:srgbClr val="000000"/>
                </a:solidFill>
                <a:effectLst/>
                <a:latin typeface="Consolas" panose="020B0609020204030204" pitchFamily="49" charset="0"/>
              </a:rPr>
              <a:t>;i&lt;b.length;i++){</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out.write(b[i]);</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out.close();</a:t>
            </a:r>
            <a:endParaRPr kumimoji="0" lang="zh-CN" altLang="zh-CN" sz="4400" b="0" i="0" u="none" strike="noStrike" cap="none" normalizeH="0" baseline="0" dirty="0">
              <a:ln>
                <a:noFill/>
              </a:ln>
              <a:solidFill>
                <a:schemeClr val="tx1"/>
              </a:solidFill>
              <a:effectLst/>
              <a:latin typeface="Arial" panose="020B0604020202020204" pitchFamily="34" charset="0"/>
            </a:endParaRPr>
          </a:p>
        </p:txBody>
      </p:sp>
      <p:sp>
        <p:nvSpPr>
          <p:cNvPr id="3" name="文本框 2">
            <a:extLst>
              <a:ext uri="{FF2B5EF4-FFF2-40B4-BE49-F238E27FC236}">
                <a16:creationId xmlns:a16="http://schemas.microsoft.com/office/drawing/2014/main" id="{B665FB52-5A43-46F9-9C44-1A915B5B56E3}"/>
              </a:ext>
            </a:extLst>
          </p:cNvPr>
          <p:cNvSpPr txBox="1"/>
          <p:nvPr/>
        </p:nvSpPr>
        <p:spPr>
          <a:xfrm>
            <a:off x="823322" y="699542"/>
            <a:ext cx="4578578" cy="369332"/>
          </a:xfrm>
          <a:prstGeom prst="rect">
            <a:avLst/>
          </a:prstGeom>
          <a:noFill/>
        </p:spPr>
        <p:txBody>
          <a:bodyPr wrap="square">
            <a:spAutoFit/>
          </a:bodyPr>
          <a:lstStyle/>
          <a:p>
            <a:r>
              <a:rPr lang="zh-CN" altLang="en-US" b="0" i="0" dirty="0">
                <a:solidFill>
                  <a:srgbClr val="333333"/>
                </a:solidFill>
                <a:effectLst/>
                <a:latin typeface="Helvetica Neue"/>
              </a:rPr>
              <a:t>字节输出流：</a:t>
            </a:r>
            <a:r>
              <a:rPr lang="en-US" altLang="zh-CN" b="0" i="0" dirty="0" err="1">
                <a:solidFill>
                  <a:srgbClr val="333333"/>
                </a:solidFill>
                <a:effectLst/>
                <a:latin typeface="Helvetica Neue"/>
              </a:rPr>
              <a:t>OutputStream</a:t>
            </a:r>
            <a:endParaRPr lang="zh-CN" altLang="en-US" dirty="0"/>
          </a:p>
        </p:txBody>
      </p:sp>
      <p:sp>
        <p:nvSpPr>
          <p:cNvPr id="4" name="文本框 3">
            <a:extLst>
              <a:ext uri="{FF2B5EF4-FFF2-40B4-BE49-F238E27FC236}">
                <a16:creationId xmlns:a16="http://schemas.microsoft.com/office/drawing/2014/main" id="{8495FEDA-69C1-409D-AA23-F55AD66AC081}"/>
              </a:ext>
            </a:extLst>
          </p:cNvPr>
          <p:cNvSpPr txBox="1"/>
          <p:nvPr/>
        </p:nvSpPr>
        <p:spPr>
          <a:xfrm>
            <a:off x="755576" y="1068874"/>
            <a:ext cx="4578578" cy="369332"/>
          </a:xfrm>
          <a:prstGeom prst="rect">
            <a:avLst/>
          </a:prstGeom>
          <a:noFill/>
        </p:spPr>
        <p:txBody>
          <a:bodyPr wrap="square">
            <a:spAutoFit/>
          </a:bodyPr>
          <a:lstStyle/>
          <a:p>
            <a:r>
              <a:rPr lang="zh-CN" altLang="en-US" b="0" i="0" dirty="0">
                <a:solidFill>
                  <a:srgbClr val="000000"/>
                </a:solidFill>
                <a:effectLst/>
                <a:latin typeface="Helvetica Neue"/>
              </a:rPr>
              <a:t> 写数据</a:t>
            </a:r>
            <a:endParaRPr lang="zh-CN" altLang="en-US" dirty="0"/>
          </a:p>
        </p:txBody>
      </p:sp>
    </p:spTree>
    <p:extLst>
      <p:ext uri="{BB962C8B-B14F-4D97-AF65-F5344CB8AC3E}">
        <p14:creationId xmlns:p14="http://schemas.microsoft.com/office/powerpoint/2010/main" val="242328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 name="TextBox 22"/>
          <p:cNvSpPr txBox="1"/>
          <p:nvPr/>
        </p:nvSpPr>
        <p:spPr>
          <a:xfrm>
            <a:off x="823322" y="205624"/>
            <a:ext cx="1980029"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字节输出流操作</a:t>
            </a:r>
          </a:p>
        </p:txBody>
      </p:sp>
      <p:sp>
        <p:nvSpPr>
          <p:cNvPr id="4" name="文本框 3">
            <a:extLst>
              <a:ext uri="{FF2B5EF4-FFF2-40B4-BE49-F238E27FC236}">
                <a16:creationId xmlns:a16="http://schemas.microsoft.com/office/drawing/2014/main" id="{72E4CBF1-0920-4DCC-9636-BAA871AC79E3}"/>
              </a:ext>
            </a:extLst>
          </p:cNvPr>
          <p:cNvSpPr txBox="1"/>
          <p:nvPr/>
        </p:nvSpPr>
        <p:spPr>
          <a:xfrm>
            <a:off x="823322" y="699542"/>
            <a:ext cx="7925142" cy="875881"/>
          </a:xfrm>
          <a:prstGeom prst="rect">
            <a:avLst/>
          </a:prstGeom>
          <a:noFill/>
        </p:spPr>
        <p:txBody>
          <a:bodyPr wrap="square">
            <a:spAutoFit/>
          </a:bodyPr>
          <a:lstStyle/>
          <a:p>
            <a:pPr>
              <a:lnSpc>
                <a:spcPct val="150000"/>
              </a:lnSpc>
            </a:pPr>
            <a:r>
              <a:rPr lang="zh-CN" altLang="en-US" b="0" i="0" dirty="0">
                <a:solidFill>
                  <a:srgbClr val="333333"/>
                </a:solidFill>
                <a:effectLst/>
                <a:latin typeface="Helvetica Neue"/>
              </a:rPr>
              <a:t>以上输出只会进行覆盖，如果要追加的话，使用</a:t>
            </a:r>
            <a:r>
              <a:rPr lang="en-US" altLang="zh-CN" b="0" i="0" dirty="0" err="1">
                <a:solidFill>
                  <a:srgbClr val="333333"/>
                </a:solidFill>
                <a:effectLst/>
                <a:latin typeface="Helvetica Neue"/>
              </a:rPr>
              <a:t>FileOutputStream</a:t>
            </a:r>
            <a:r>
              <a:rPr lang="zh-CN" altLang="en-US" b="0" i="0" dirty="0">
                <a:solidFill>
                  <a:srgbClr val="333333"/>
                </a:solidFill>
                <a:effectLst/>
                <a:latin typeface="Helvetica Neue"/>
              </a:rPr>
              <a:t>类的另一个构造方法</a:t>
            </a:r>
            <a:endParaRPr lang="zh-CN" altLang="en-US" dirty="0"/>
          </a:p>
        </p:txBody>
      </p:sp>
      <p:sp>
        <p:nvSpPr>
          <p:cNvPr id="6" name="文本框 5">
            <a:extLst>
              <a:ext uri="{FF2B5EF4-FFF2-40B4-BE49-F238E27FC236}">
                <a16:creationId xmlns:a16="http://schemas.microsoft.com/office/drawing/2014/main" id="{4F9B191E-521F-4735-AB09-041428D8B7DB}"/>
              </a:ext>
            </a:extLst>
          </p:cNvPr>
          <p:cNvSpPr txBox="1"/>
          <p:nvPr/>
        </p:nvSpPr>
        <p:spPr>
          <a:xfrm>
            <a:off x="823322" y="1575423"/>
            <a:ext cx="7925142" cy="421847"/>
          </a:xfrm>
          <a:prstGeom prst="rect">
            <a:avLst/>
          </a:prstGeom>
          <a:noFill/>
        </p:spPr>
        <p:txBody>
          <a:bodyPr wrap="square">
            <a:spAutoFit/>
          </a:bodyPr>
          <a:lstStyle/>
          <a:p>
            <a:pPr algn="just">
              <a:lnSpc>
                <a:spcPct val="150000"/>
              </a:lnSpc>
            </a:pPr>
            <a:r>
              <a:rPr lang="en-US" altLang="zh-CN" sz="1600" b="0" i="0" dirty="0">
                <a:solidFill>
                  <a:srgbClr val="FF6600"/>
                </a:solidFill>
                <a:effectLst/>
                <a:latin typeface="Helvetica Neue"/>
              </a:rPr>
              <a:t>public </a:t>
            </a:r>
            <a:r>
              <a:rPr lang="en-US" altLang="zh-CN" sz="1600" b="0" i="0" dirty="0" err="1">
                <a:solidFill>
                  <a:srgbClr val="FF6600"/>
                </a:solidFill>
                <a:effectLst/>
                <a:latin typeface="Helvetica Neue"/>
              </a:rPr>
              <a:t>FileOutputStream</a:t>
            </a:r>
            <a:r>
              <a:rPr lang="en-US" altLang="zh-CN" sz="1600" b="0" i="0" dirty="0">
                <a:solidFill>
                  <a:srgbClr val="FF6600"/>
                </a:solidFill>
                <a:effectLst/>
                <a:latin typeface="Helvetica Neue"/>
              </a:rPr>
              <a:t>(File </a:t>
            </a:r>
            <a:r>
              <a:rPr lang="en-US" altLang="zh-CN" sz="1600" b="0" i="0" dirty="0" err="1">
                <a:solidFill>
                  <a:srgbClr val="FF6600"/>
                </a:solidFill>
                <a:effectLst/>
                <a:latin typeface="Helvetica Neue"/>
              </a:rPr>
              <a:t>file,boolean</a:t>
            </a:r>
            <a:r>
              <a:rPr lang="en-US" altLang="zh-CN" sz="1600" b="0" i="0" dirty="0">
                <a:solidFill>
                  <a:srgbClr val="FF6600"/>
                </a:solidFill>
                <a:effectLst/>
                <a:latin typeface="Helvetica Neue"/>
              </a:rPr>
              <a:t> append)throws </a:t>
            </a:r>
            <a:r>
              <a:rPr lang="en-US" altLang="zh-CN" sz="1600" b="0" i="0" dirty="0" err="1">
                <a:solidFill>
                  <a:srgbClr val="FF6600"/>
                </a:solidFill>
                <a:effectLst/>
                <a:latin typeface="Helvetica Neue"/>
              </a:rPr>
              <a:t>FileNotFoundException</a:t>
            </a:r>
            <a:endParaRPr lang="zh-CN" altLang="en-US" sz="1600" dirty="0"/>
          </a:p>
        </p:txBody>
      </p:sp>
      <p:sp>
        <p:nvSpPr>
          <p:cNvPr id="5" name="Rectangle 2">
            <a:extLst>
              <a:ext uri="{FF2B5EF4-FFF2-40B4-BE49-F238E27FC236}">
                <a16:creationId xmlns:a16="http://schemas.microsoft.com/office/drawing/2014/main" id="{9D8BCA28-993D-4A0C-89E3-27EB64ED5F38}"/>
              </a:ext>
            </a:extLst>
          </p:cNvPr>
          <p:cNvSpPr>
            <a:spLocks noChangeArrowheads="1"/>
          </p:cNvSpPr>
          <p:nvPr/>
        </p:nvSpPr>
        <p:spPr bwMode="auto">
          <a:xfrm>
            <a:off x="1223628" y="1957969"/>
            <a:ext cx="6696744" cy="3278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0" i="0" u="none" strike="noStrike" cap="none" normalizeH="0" baseline="0" dirty="0">
                <a:ln>
                  <a:noFill/>
                </a:ln>
                <a:solidFill>
                  <a:srgbClr val="000000"/>
                </a:solidFill>
                <a:effectLst/>
                <a:latin typeface="Consolas" panose="020B0609020204030204" pitchFamily="49" charset="0"/>
              </a:rPr>
              <a:t>File f = </a:t>
            </a:r>
            <a:r>
              <a:rPr kumimoji="0" lang="zh-CN" altLang="zh-CN" b="0" i="0" u="none" strike="noStrike" cap="none" normalizeH="0" baseline="0" dirty="0">
                <a:ln>
                  <a:noFill/>
                </a:ln>
                <a:solidFill>
                  <a:srgbClr val="0000FF"/>
                </a:solidFill>
                <a:effectLst/>
                <a:latin typeface="Consolas" panose="020B0609020204030204" pitchFamily="49" charset="0"/>
              </a:rPr>
              <a:t>new</a:t>
            </a: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00"/>
                </a:solidFill>
                <a:effectLst/>
                <a:latin typeface="Consolas" panose="020B0609020204030204" pitchFamily="49" charset="0"/>
              </a:rPr>
              <a:t>File(</a:t>
            </a:r>
            <a:r>
              <a:rPr kumimoji="0" lang="zh-CN" altLang="zh-CN" b="0" i="0" u="none" strike="noStrike" cap="none" normalizeH="0" baseline="0" dirty="0">
                <a:ln>
                  <a:noFill/>
                </a:ln>
                <a:solidFill>
                  <a:srgbClr val="0000FF"/>
                </a:solidFill>
                <a:effectLst/>
                <a:latin typeface="Consolas" panose="020B0609020204030204" pitchFamily="49" charset="0"/>
              </a:rPr>
              <a:t>"e:"</a:t>
            </a: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00"/>
                </a:solidFill>
                <a:effectLst/>
                <a:latin typeface="Consolas" panose="020B0609020204030204" pitchFamily="49" charset="0"/>
              </a:rPr>
              <a:t>+ File.separator+</a:t>
            </a:r>
            <a:r>
              <a:rPr kumimoji="0" lang="zh-CN" altLang="zh-CN" b="0" i="0" u="none" strike="noStrike" cap="none" normalizeH="0" baseline="0" dirty="0">
                <a:ln>
                  <a:noFill/>
                </a:ln>
                <a:solidFill>
                  <a:srgbClr val="0000FF"/>
                </a:solidFill>
                <a:effectLst/>
                <a:latin typeface="Consolas" panose="020B0609020204030204" pitchFamily="49" charset="0"/>
              </a:rPr>
              <a:t>"hello.txt"</a:t>
            </a:r>
            <a:r>
              <a:rPr kumimoji="0" lang="zh-CN" altLang="zh-CN" b="0" i="0" u="none" strike="noStrike" cap="none" normalizeH="0" baseline="0" dirty="0">
                <a:ln>
                  <a:noFill/>
                </a:ln>
                <a:solidFill>
                  <a:srgbClr val="000000"/>
                </a:solidFill>
                <a:effectLst/>
                <a:latin typeface="Consolas" panose="020B0609020204030204" pitchFamily="49" charset="0"/>
              </a:rPr>
              <a:t>);</a:t>
            </a: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0" i="0" u="none" strike="noStrike" cap="none" normalizeH="0" baseline="0" dirty="0">
                <a:ln>
                  <a:noFill/>
                </a:ln>
                <a:solidFill>
                  <a:srgbClr val="000000"/>
                </a:solidFill>
                <a:effectLst/>
                <a:latin typeface="Consolas" panose="020B0609020204030204" pitchFamily="49" charset="0"/>
              </a:rPr>
              <a:t>OutputStream out=</a:t>
            </a:r>
            <a:r>
              <a:rPr kumimoji="0" lang="zh-CN" altLang="zh-CN" b="0" i="0" u="none" strike="noStrike" cap="none" normalizeH="0" baseline="0" dirty="0">
                <a:ln>
                  <a:noFill/>
                </a:ln>
                <a:solidFill>
                  <a:srgbClr val="0000FF"/>
                </a:solidFill>
                <a:effectLst/>
                <a:latin typeface="Consolas" panose="020B0609020204030204" pitchFamily="49" charset="0"/>
              </a:rPr>
              <a:t>new</a:t>
            </a: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00"/>
                </a:solidFill>
                <a:effectLst/>
                <a:latin typeface="Consolas" panose="020B0609020204030204" pitchFamily="49" charset="0"/>
              </a:rPr>
              <a:t>FileOutputStream(f,</a:t>
            </a:r>
            <a:r>
              <a:rPr kumimoji="0" lang="zh-CN" altLang="zh-CN" b="0" i="0" u="none" strike="noStrike" cap="none" normalizeH="0" baseline="0" dirty="0">
                <a:ln>
                  <a:noFill/>
                </a:ln>
                <a:solidFill>
                  <a:srgbClr val="0000FF"/>
                </a:solidFill>
                <a:effectLst/>
                <a:latin typeface="Consolas" panose="020B0609020204030204" pitchFamily="49" charset="0"/>
              </a:rPr>
              <a:t>true</a:t>
            </a:r>
            <a:r>
              <a:rPr kumimoji="0" lang="zh-CN" altLang="zh-CN" b="0" i="0" u="none" strike="noStrike" cap="none" normalizeH="0" baseline="0" dirty="0">
                <a:ln>
                  <a:noFill/>
                </a:ln>
                <a:solidFill>
                  <a:srgbClr val="000000"/>
                </a:solidFill>
                <a:effectLst/>
                <a:latin typeface="Consolas" panose="020B0609020204030204" pitchFamily="49" charset="0"/>
              </a:rPr>
              <a:t>);</a:t>
            </a: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0" i="0" u="none" strike="noStrike" cap="none" normalizeH="0" baseline="0" dirty="0">
                <a:ln>
                  <a:noFill/>
                </a:ln>
                <a:solidFill>
                  <a:srgbClr val="000000"/>
                </a:solidFill>
                <a:effectLst/>
                <a:latin typeface="Consolas" panose="020B0609020204030204" pitchFamily="49" charset="0"/>
              </a:rPr>
              <a:t>String str=</a:t>
            </a:r>
            <a:r>
              <a:rPr kumimoji="0" lang="zh-CN" altLang="zh-CN" b="0" i="0" u="none" strike="noStrike" cap="none" normalizeH="0" baseline="0" dirty="0">
                <a:ln>
                  <a:noFill/>
                </a:ln>
                <a:solidFill>
                  <a:srgbClr val="0000FF"/>
                </a:solidFill>
                <a:effectLst/>
                <a:latin typeface="Consolas" panose="020B0609020204030204" pitchFamily="49" charset="0"/>
              </a:rPr>
              <a:t>"\r\nHello World"</a:t>
            </a:r>
            <a:r>
              <a:rPr kumimoji="0" lang="zh-CN" altLang="zh-CN" b="0" i="0" u="none" strike="noStrike" cap="none" normalizeH="0" baseline="0" dirty="0">
                <a:ln>
                  <a:noFill/>
                </a:ln>
                <a:solidFill>
                  <a:srgbClr val="000000"/>
                </a:solidFill>
                <a:effectLst/>
                <a:latin typeface="Consolas" panose="020B0609020204030204" pitchFamily="49" charset="0"/>
              </a:rPr>
              <a:t>;</a:t>
            </a: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0" i="0" u="none" strike="noStrike" cap="none" normalizeH="0" baseline="0" dirty="0">
                <a:ln>
                  <a:noFill/>
                </a:ln>
                <a:solidFill>
                  <a:srgbClr val="0000FF"/>
                </a:solidFill>
                <a:effectLst/>
                <a:latin typeface="Consolas" panose="020B0609020204030204" pitchFamily="49" charset="0"/>
              </a:rPr>
              <a:t>byte</a:t>
            </a:r>
            <a:r>
              <a:rPr kumimoji="0" lang="zh-CN" altLang="zh-CN" b="0" i="0" u="none" strike="noStrike" cap="none" normalizeH="0" baseline="0" dirty="0">
                <a:ln>
                  <a:noFill/>
                </a:ln>
                <a:solidFill>
                  <a:srgbClr val="000000"/>
                </a:solidFill>
                <a:effectLst/>
                <a:latin typeface="Consolas" panose="020B0609020204030204" pitchFamily="49" charset="0"/>
              </a:rPr>
              <a:t>[] b=str.getBytes();</a:t>
            </a: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0" i="0" u="none" strike="noStrike" cap="none" normalizeH="0" baseline="0" dirty="0">
                <a:ln>
                  <a:noFill/>
                </a:ln>
                <a:solidFill>
                  <a:srgbClr val="0000FF"/>
                </a:solidFill>
                <a:effectLst/>
                <a:latin typeface="Consolas" panose="020B0609020204030204" pitchFamily="49" charset="0"/>
              </a:rPr>
              <a:t>for</a:t>
            </a:r>
            <a:r>
              <a:rPr kumimoji="0" lang="zh-CN" altLang="zh-CN" b="0" i="0" u="none" strike="noStrike" cap="none" normalizeH="0" baseline="0" dirty="0">
                <a:ln>
                  <a:noFill/>
                </a:ln>
                <a:solidFill>
                  <a:srgbClr val="000000"/>
                </a:solidFill>
                <a:effectLst/>
                <a:latin typeface="Consolas" panose="020B0609020204030204" pitchFamily="49" charset="0"/>
              </a:rPr>
              <a:t>(</a:t>
            </a:r>
            <a:r>
              <a:rPr kumimoji="0" lang="zh-CN" altLang="zh-CN" b="0" i="0" u="none" strike="noStrike" cap="none" normalizeH="0" baseline="0" dirty="0">
                <a:ln>
                  <a:noFill/>
                </a:ln>
                <a:solidFill>
                  <a:srgbClr val="0000FF"/>
                </a:solidFill>
                <a:effectLst/>
                <a:latin typeface="Consolas" panose="020B0609020204030204" pitchFamily="49" charset="0"/>
              </a:rPr>
              <a:t>int</a:t>
            </a: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00"/>
                </a:solidFill>
                <a:effectLst/>
                <a:latin typeface="Consolas" panose="020B0609020204030204" pitchFamily="49" charset="0"/>
              </a:rPr>
              <a:t>i=</a:t>
            </a:r>
            <a:r>
              <a:rPr kumimoji="0" lang="zh-CN" altLang="zh-CN" b="0" i="0" u="none" strike="noStrike" cap="none" normalizeH="0" baseline="0" dirty="0">
                <a:ln>
                  <a:noFill/>
                </a:ln>
                <a:solidFill>
                  <a:srgbClr val="009900"/>
                </a:solidFill>
                <a:effectLst/>
                <a:latin typeface="Consolas" panose="020B0609020204030204" pitchFamily="49" charset="0"/>
              </a:rPr>
              <a:t>0</a:t>
            </a:r>
            <a:r>
              <a:rPr kumimoji="0" lang="zh-CN" altLang="zh-CN" b="0" i="0" u="none" strike="noStrike" cap="none" normalizeH="0" baseline="0" dirty="0">
                <a:ln>
                  <a:noFill/>
                </a:ln>
                <a:solidFill>
                  <a:srgbClr val="000000"/>
                </a:solidFill>
                <a:effectLst/>
                <a:latin typeface="Consolas" panose="020B0609020204030204" pitchFamily="49" charset="0"/>
              </a:rPr>
              <a:t>;i&lt;b.length;i++){</a:t>
            </a: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00"/>
                </a:solidFill>
                <a:effectLst/>
                <a:latin typeface="Consolas" panose="020B0609020204030204" pitchFamily="49" charset="0"/>
              </a:rPr>
              <a:t>out.write(b[i]);</a:t>
            </a: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0" i="0" u="none" strike="noStrike" cap="none" normalizeH="0" baseline="0" dirty="0">
                <a:ln>
                  <a:noFill/>
                </a:ln>
                <a:solidFill>
                  <a:srgbClr val="000000"/>
                </a:solidFill>
                <a:effectLst/>
                <a:latin typeface="Consolas" panose="020B0609020204030204" pitchFamily="49" charset="0"/>
              </a:rPr>
              <a:t>}</a:t>
            </a: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0" i="0" u="none" strike="noStrike" cap="none" normalizeH="0" baseline="0" dirty="0">
                <a:ln>
                  <a:noFill/>
                </a:ln>
                <a:solidFill>
                  <a:srgbClr val="000000"/>
                </a:solidFill>
                <a:effectLst/>
                <a:latin typeface="Consolas" panose="020B0609020204030204" pitchFamily="49" charset="0"/>
              </a:rPr>
              <a:t>out.close();</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9459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 name="TextBox 22"/>
          <p:cNvSpPr txBox="1"/>
          <p:nvPr/>
        </p:nvSpPr>
        <p:spPr>
          <a:xfrm>
            <a:off x="823322" y="205624"/>
            <a:ext cx="1980029"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字节输入流操作</a:t>
            </a:r>
          </a:p>
        </p:txBody>
      </p:sp>
      <p:sp>
        <p:nvSpPr>
          <p:cNvPr id="3" name="文本框 2">
            <a:extLst>
              <a:ext uri="{FF2B5EF4-FFF2-40B4-BE49-F238E27FC236}">
                <a16:creationId xmlns:a16="http://schemas.microsoft.com/office/drawing/2014/main" id="{B38F1706-036D-42B5-A0CA-6EA8337D8E76}"/>
              </a:ext>
            </a:extLst>
          </p:cNvPr>
          <p:cNvSpPr txBox="1"/>
          <p:nvPr/>
        </p:nvSpPr>
        <p:spPr>
          <a:xfrm>
            <a:off x="823322" y="699542"/>
            <a:ext cx="4578578" cy="369332"/>
          </a:xfrm>
          <a:prstGeom prst="rect">
            <a:avLst/>
          </a:prstGeom>
          <a:noFill/>
        </p:spPr>
        <p:txBody>
          <a:bodyPr wrap="square">
            <a:spAutoFit/>
          </a:bodyPr>
          <a:lstStyle/>
          <a:p>
            <a:r>
              <a:rPr lang="zh-CN" altLang="en-US" b="0" i="0" dirty="0">
                <a:solidFill>
                  <a:srgbClr val="333333"/>
                </a:solidFill>
                <a:effectLst/>
                <a:latin typeface="Helvetica Neue"/>
              </a:rPr>
              <a:t>字节输入流：</a:t>
            </a:r>
            <a:r>
              <a:rPr lang="en-US" altLang="zh-CN" b="0" i="0" dirty="0" err="1">
                <a:solidFill>
                  <a:srgbClr val="333333"/>
                </a:solidFill>
                <a:effectLst/>
                <a:latin typeface="Helvetica Neue"/>
              </a:rPr>
              <a:t>InputStream</a:t>
            </a:r>
            <a:endParaRPr lang="zh-CN" altLang="en-US" dirty="0"/>
          </a:p>
        </p:txBody>
      </p:sp>
      <p:sp>
        <p:nvSpPr>
          <p:cNvPr id="5" name="文本框 4">
            <a:extLst>
              <a:ext uri="{FF2B5EF4-FFF2-40B4-BE49-F238E27FC236}">
                <a16:creationId xmlns:a16="http://schemas.microsoft.com/office/drawing/2014/main" id="{5EBD2565-FCF8-4C2F-B915-8902CD5918CC}"/>
              </a:ext>
            </a:extLst>
          </p:cNvPr>
          <p:cNvSpPr txBox="1"/>
          <p:nvPr/>
        </p:nvSpPr>
        <p:spPr>
          <a:xfrm>
            <a:off x="755576" y="1068874"/>
            <a:ext cx="4578578" cy="369332"/>
          </a:xfrm>
          <a:prstGeom prst="rect">
            <a:avLst/>
          </a:prstGeom>
          <a:noFill/>
        </p:spPr>
        <p:txBody>
          <a:bodyPr wrap="square">
            <a:spAutoFit/>
          </a:bodyPr>
          <a:lstStyle/>
          <a:p>
            <a:r>
              <a:rPr lang="zh-CN" altLang="en-US" b="0" i="0" dirty="0">
                <a:solidFill>
                  <a:srgbClr val="000000"/>
                </a:solidFill>
                <a:effectLst/>
                <a:latin typeface="Helvetica Neue"/>
              </a:rPr>
              <a:t> </a:t>
            </a:r>
            <a:r>
              <a:rPr lang="zh-CN" altLang="en-US" dirty="0">
                <a:solidFill>
                  <a:srgbClr val="000000"/>
                </a:solidFill>
                <a:latin typeface="Helvetica Neue"/>
              </a:rPr>
              <a:t>读</a:t>
            </a:r>
            <a:r>
              <a:rPr lang="zh-CN" altLang="en-US" b="0" i="0" dirty="0">
                <a:solidFill>
                  <a:srgbClr val="000000"/>
                </a:solidFill>
                <a:effectLst/>
                <a:latin typeface="Helvetica Neue"/>
              </a:rPr>
              <a:t>数据</a:t>
            </a:r>
            <a:endParaRPr lang="zh-CN" altLang="en-US" dirty="0"/>
          </a:p>
        </p:txBody>
      </p:sp>
      <p:sp>
        <p:nvSpPr>
          <p:cNvPr id="6" name="Rectangle 2">
            <a:extLst>
              <a:ext uri="{FF2B5EF4-FFF2-40B4-BE49-F238E27FC236}">
                <a16:creationId xmlns:a16="http://schemas.microsoft.com/office/drawing/2014/main" id="{56B4D59D-5547-4D0D-866E-3C50415D51F6}"/>
              </a:ext>
            </a:extLst>
          </p:cNvPr>
          <p:cNvSpPr>
            <a:spLocks noChangeArrowheads="1"/>
          </p:cNvSpPr>
          <p:nvPr/>
        </p:nvSpPr>
        <p:spPr bwMode="auto">
          <a:xfrm>
            <a:off x="971600" y="1542082"/>
            <a:ext cx="8064896" cy="2718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File f = </a:t>
            </a:r>
            <a:r>
              <a:rPr kumimoji="0" lang="zh-CN" altLang="zh-CN" sz="2000" b="0" i="0" u="none" strike="noStrike" cap="none" normalizeH="0" baseline="0" dirty="0">
                <a:ln>
                  <a:noFill/>
                </a:ln>
                <a:solidFill>
                  <a:srgbClr val="0000FF"/>
                </a:solidFill>
                <a:effectLst/>
                <a:latin typeface="Consolas" panose="020B0609020204030204" pitchFamily="49" charset="0"/>
              </a:rPr>
              <a:t>new</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File(</a:t>
            </a:r>
            <a:r>
              <a:rPr kumimoji="0" lang="zh-CN" altLang="zh-CN" sz="2000" b="0" i="0" u="none" strike="noStrike" cap="none" normalizeH="0" baseline="0" dirty="0">
                <a:ln>
                  <a:noFill/>
                </a:ln>
                <a:solidFill>
                  <a:srgbClr val="0000FF"/>
                </a:solidFill>
                <a:effectLst/>
                <a:latin typeface="Consolas" panose="020B0609020204030204" pitchFamily="49" charset="0"/>
              </a:rPr>
              <a:t>"e:"</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 File.separator+</a:t>
            </a:r>
            <a:r>
              <a:rPr kumimoji="0" lang="zh-CN" altLang="zh-CN" sz="2000" b="0" i="0" u="none" strike="noStrike" cap="none" normalizeH="0" baseline="0" dirty="0">
                <a:ln>
                  <a:noFill/>
                </a:ln>
                <a:solidFill>
                  <a:srgbClr val="0000FF"/>
                </a:solidFill>
                <a:effectLst/>
                <a:latin typeface="Consolas" panose="020B0609020204030204" pitchFamily="49" charset="0"/>
              </a:rPr>
              <a:t>"hello.txt"</a:t>
            </a:r>
            <a:r>
              <a:rPr kumimoji="0" lang="zh-CN" altLang="zh-CN" sz="2000" b="0" i="0" u="none" strike="noStrike" cap="none" normalizeH="0" baseline="0" dirty="0">
                <a:ln>
                  <a:noFill/>
                </a:ln>
                <a:solidFill>
                  <a:srgbClr val="000000"/>
                </a:solidFill>
                <a:effectLst/>
                <a:latin typeface="Consolas" panose="020B0609020204030204" pitchFamily="49" charset="0"/>
              </a:rPr>
              <a:t>);</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InputStream in=</a:t>
            </a:r>
            <a:r>
              <a:rPr kumimoji="0" lang="zh-CN" altLang="zh-CN" sz="2000" b="0" i="0" u="none" strike="noStrike" cap="none" normalizeH="0" baseline="0" dirty="0">
                <a:ln>
                  <a:noFill/>
                </a:ln>
                <a:solidFill>
                  <a:srgbClr val="0000FF"/>
                </a:solidFill>
                <a:effectLst/>
                <a:latin typeface="Consolas" panose="020B0609020204030204" pitchFamily="49" charset="0"/>
              </a:rPr>
              <a:t>new</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FileInputStream(f);</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rgbClr val="0000FF"/>
                </a:solidFill>
                <a:effectLst/>
                <a:latin typeface="Consolas" panose="020B0609020204030204" pitchFamily="49" charset="0"/>
              </a:rPr>
              <a:t>byte</a:t>
            </a:r>
            <a:r>
              <a:rPr kumimoji="0" lang="zh-CN" altLang="zh-CN" sz="2000" b="0" i="0" u="none" strike="noStrike" cap="none" normalizeH="0" baseline="0" dirty="0">
                <a:ln>
                  <a:noFill/>
                </a:ln>
                <a:solidFill>
                  <a:srgbClr val="000000"/>
                </a:solidFill>
                <a:effectLst/>
                <a:latin typeface="Consolas" panose="020B0609020204030204" pitchFamily="49" charset="0"/>
              </a:rPr>
              <a:t>[] b=</a:t>
            </a:r>
            <a:r>
              <a:rPr kumimoji="0" lang="zh-CN" altLang="zh-CN" sz="2000" b="0" i="0" u="none" strike="noStrike" cap="none" normalizeH="0" baseline="0" dirty="0">
                <a:ln>
                  <a:noFill/>
                </a:ln>
                <a:solidFill>
                  <a:srgbClr val="0000FF"/>
                </a:solidFill>
                <a:effectLst/>
                <a:latin typeface="Consolas" panose="020B0609020204030204" pitchFamily="49" charset="0"/>
              </a:rPr>
              <a:t>new</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FF"/>
                </a:solidFill>
                <a:effectLst/>
                <a:latin typeface="Consolas" panose="020B0609020204030204" pitchFamily="49" charset="0"/>
              </a:rPr>
              <a:t>byte</a:t>
            </a:r>
            <a:r>
              <a:rPr kumimoji="0" lang="zh-CN" altLang="zh-CN" sz="2000" b="0" i="0" u="none" strike="noStrike" cap="none" normalizeH="0" baseline="0" dirty="0">
                <a:ln>
                  <a:noFill/>
                </a:ln>
                <a:solidFill>
                  <a:srgbClr val="000000"/>
                </a:solidFill>
                <a:effectLst/>
                <a:latin typeface="Consolas" panose="020B0609020204030204" pitchFamily="49" charset="0"/>
              </a:rPr>
              <a:t>[</a:t>
            </a:r>
            <a:r>
              <a:rPr kumimoji="0" lang="zh-CN" altLang="zh-CN" sz="2000" b="0" i="0" u="none" strike="noStrike" cap="none" normalizeH="0" baseline="0" dirty="0">
                <a:ln>
                  <a:noFill/>
                </a:ln>
                <a:solidFill>
                  <a:srgbClr val="009900"/>
                </a:solidFill>
                <a:effectLst/>
                <a:latin typeface="Consolas" panose="020B0609020204030204" pitchFamily="49" charset="0"/>
              </a:rPr>
              <a:t>1024</a:t>
            </a:r>
            <a:r>
              <a:rPr kumimoji="0" lang="zh-CN" altLang="zh-CN" sz="2000" b="0" i="0" u="none" strike="noStrike" cap="none" normalizeH="0" baseline="0" dirty="0">
                <a:ln>
                  <a:noFill/>
                </a:ln>
                <a:solidFill>
                  <a:srgbClr val="000000"/>
                </a:solidFill>
                <a:effectLst/>
                <a:latin typeface="Consolas" panose="020B0609020204030204" pitchFamily="49" charset="0"/>
              </a:rPr>
              <a:t>];</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rgbClr val="0000FF"/>
                </a:solidFill>
                <a:effectLst/>
                <a:latin typeface="Consolas" panose="020B0609020204030204" pitchFamily="49" charset="0"/>
              </a:rPr>
              <a:t>int</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len=in.read(b);</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in.close();</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System.out.println(</a:t>
            </a:r>
            <a:r>
              <a:rPr kumimoji="0" lang="zh-CN" altLang="zh-CN" sz="2000" b="0" i="0" u="none" strike="noStrike" cap="none" normalizeH="0" baseline="0" dirty="0">
                <a:ln>
                  <a:noFill/>
                </a:ln>
                <a:solidFill>
                  <a:srgbClr val="0000FF"/>
                </a:solidFill>
                <a:effectLst/>
                <a:latin typeface="Consolas" panose="020B0609020204030204" pitchFamily="49" charset="0"/>
              </a:rPr>
              <a:t>new</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String(b,</a:t>
            </a:r>
            <a:r>
              <a:rPr kumimoji="0" lang="zh-CN" altLang="zh-CN" sz="2000" b="0" i="0" u="none" strike="noStrike" cap="none" normalizeH="0" baseline="0" dirty="0">
                <a:ln>
                  <a:noFill/>
                </a:ln>
                <a:solidFill>
                  <a:srgbClr val="009900"/>
                </a:solidFill>
                <a:effectLst/>
                <a:latin typeface="Consolas" panose="020B0609020204030204" pitchFamily="49" charset="0"/>
              </a:rPr>
              <a:t>0</a:t>
            </a:r>
            <a:r>
              <a:rPr kumimoji="0" lang="zh-CN" altLang="zh-CN" sz="2000" b="0" i="0" u="none" strike="noStrike" cap="none" normalizeH="0" baseline="0" dirty="0">
                <a:ln>
                  <a:noFill/>
                </a:ln>
                <a:solidFill>
                  <a:srgbClr val="000000"/>
                </a:solidFill>
                <a:effectLst/>
                <a:latin typeface="Consolas" panose="020B0609020204030204" pitchFamily="49" charset="0"/>
              </a:rPr>
              <a:t>,len));</a:t>
            </a:r>
            <a:endParaRPr kumimoji="0" lang="zh-CN" altLang="zh-CN"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504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 name="TextBox 22"/>
          <p:cNvSpPr txBox="1"/>
          <p:nvPr/>
        </p:nvSpPr>
        <p:spPr>
          <a:xfrm>
            <a:off x="823322" y="205624"/>
            <a:ext cx="1980029"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字节输入流操作</a:t>
            </a:r>
          </a:p>
        </p:txBody>
      </p:sp>
      <p:sp>
        <p:nvSpPr>
          <p:cNvPr id="2" name="Rectangle 2">
            <a:extLst>
              <a:ext uri="{FF2B5EF4-FFF2-40B4-BE49-F238E27FC236}">
                <a16:creationId xmlns:a16="http://schemas.microsoft.com/office/drawing/2014/main" id="{1EB6B520-AB7A-406B-834C-AAB8382CDEAC}"/>
              </a:ext>
            </a:extLst>
          </p:cNvPr>
          <p:cNvSpPr>
            <a:spLocks noChangeArrowheads="1"/>
          </p:cNvSpPr>
          <p:nvPr/>
        </p:nvSpPr>
        <p:spPr bwMode="auto">
          <a:xfrm>
            <a:off x="179512" y="1245725"/>
            <a:ext cx="9433048" cy="3262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Consolas" panose="020B0609020204030204" pitchFamily="49" charset="0"/>
              </a:rPr>
              <a:t>File f = </a:t>
            </a:r>
            <a:r>
              <a:rPr kumimoji="0" lang="zh-CN" altLang="zh-CN" sz="2400" b="0" i="0" u="none" strike="noStrike" cap="none" normalizeH="0" baseline="0" dirty="0">
                <a:ln>
                  <a:noFill/>
                </a:ln>
                <a:solidFill>
                  <a:srgbClr val="0000FF"/>
                </a:solidFill>
                <a:effectLst/>
                <a:latin typeface="Consolas" panose="020B0609020204030204" pitchFamily="49" charset="0"/>
              </a:rPr>
              <a:t>new</a:t>
            </a:r>
            <a:r>
              <a:rPr kumimoji="0" lang="zh-CN" altLang="zh-CN" sz="2400" b="0" i="0" u="none" strike="noStrike" cap="none" normalizeH="0" baseline="0" dirty="0">
                <a:ln>
                  <a:noFill/>
                </a:ln>
                <a:solidFill>
                  <a:srgbClr val="333333"/>
                </a:solidFill>
                <a:effectLst/>
                <a:latin typeface="Consolas" panose="020B0609020204030204" pitchFamily="49" charset="0"/>
              </a:rPr>
              <a:t> </a:t>
            </a:r>
            <a:r>
              <a:rPr kumimoji="0" lang="zh-CN" altLang="zh-CN" sz="2400" b="0" i="0" u="none" strike="noStrike" cap="none" normalizeH="0" baseline="0" dirty="0">
                <a:ln>
                  <a:noFill/>
                </a:ln>
                <a:solidFill>
                  <a:srgbClr val="000000"/>
                </a:solidFill>
                <a:effectLst/>
                <a:latin typeface="Consolas" panose="020B0609020204030204" pitchFamily="49" charset="0"/>
              </a:rPr>
              <a:t>File(</a:t>
            </a:r>
            <a:r>
              <a:rPr kumimoji="0" lang="zh-CN" altLang="zh-CN" sz="2400" b="0" i="0" u="none" strike="noStrike" cap="none" normalizeH="0" baseline="0" dirty="0">
                <a:ln>
                  <a:noFill/>
                </a:ln>
                <a:solidFill>
                  <a:srgbClr val="0000FF"/>
                </a:solidFill>
                <a:effectLst/>
                <a:latin typeface="Consolas" panose="020B0609020204030204" pitchFamily="49" charset="0"/>
              </a:rPr>
              <a:t>"e:"</a:t>
            </a:r>
            <a:r>
              <a:rPr kumimoji="0" lang="zh-CN" altLang="zh-CN" sz="2400" b="0" i="0" u="none" strike="noStrike" cap="none" normalizeH="0" baseline="0" dirty="0">
                <a:ln>
                  <a:noFill/>
                </a:ln>
                <a:solidFill>
                  <a:srgbClr val="333333"/>
                </a:solidFill>
                <a:effectLst/>
                <a:latin typeface="Consolas" panose="020B0609020204030204" pitchFamily="49" charset="0"/>
              </a:rPr>
              <a:t> </a:t>
            </a:r>
            <a:r>
              <a:rPr kumimoji="0" lang="zh-CN" altLang="zh-CN" sz="2400" b="0" i="0" u="none" strike="noStrike" cap="none" normalizeH="0" baseline="0" dirty="0">
                <a:ln>
                  <a:noFill/>
                </a:ln>
                <a:solidFill>
                  <a:srgbClr val="000000"/>
                </a:solidFill>
                <a:effectLst/>
                <a:latin typeface="Consolas" panose="020B0609020204030204" pitchFamily="49" charset="0"/>
              </a:rPr>
              <a:t>+ File.separator+</a:t>
            </a:r>
            <a:r>
              <a:rPr kumimoji="0" lang="zh-CN" altLang="zh-CN" sz="2400" b="0" i="0" u="none" strike="noStrike" cap="none" normalizeH="0" baseline="0" dirty="0">
                <a:ln>
                  <a:noFill/>
                </a:ln>
                <a:solidFill>
                  <a:srgbClr val="0000FF"/>
                </a:solidFill>
                <a:effectLst/>
                <a:latin typeface="Consolas" panose="020B0609020204030204" pitchFamily="49" charset="0"/>
              </a:rPr>
              <a:t>"hello.txt"</a:t>
            </a:r>
            <a:r>
              <a:rPr kumimoji="0" lang="zh-CN" altLang="zh-CN" sz="2400" b="0" i="0" u="none" strike="noStrike" cap="none" normalizeH="0" baseline="0" dirty="0">
                <a:ln>
                  <a:noFill/>
                </a:ln>
                <a:solidFill>
                  <a:srgbClr val="000000"/>
                </a:solidFill>
                <a:effectLst/>
                <a:latin typeface="Consolas" panose="020B0609020204030204" pitchFamily="49" charset="0"/>
              </a:rPr>
              <a:t>);</a:t>
            </a:r>
            <a:endParaRPr kumimoji="0" lang="zh-CN" altLang="zh-CN"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Consolas" panose="020B0609020204030204" pitchFamily="49" charset="0"/>
              </a:rPr>
              <a:t>InputStream in=</a:t>
            </a:r>
            <a:r>
              <a:rPr kumimoji="0" lang="zh-CN" altLang="zh-CN" sz="2400" b="0" i="0" u="none" strike="noStrike" cap="none" normalizeH="0" baseline="0" dirty="0">
                <a:ln>
                  <a:noFill/>
                </a:ln>
                <a:solidFill>
                  <a:srgbClr val="0000FF"/>
                </a:solidFill>
                <a:effectLst/>
                <a:latin typeface="Consolas" panose="020B0609020204030204" pitchFamily="49" charset="0"/>
              </a:rPr>
              <a:t>new</a:t>
            </a:r>
            <a:r>
              <a:rPr kumimoji="0" lang="zh-CN" altLang="zh-CN" sz="2400" b="0" i="0" u="none" strike="noStrike" cap="none" normalizeH="0" baseline="0" dirty="0">
                <a:ln>
                  <a:noFill/>
                </a:ln>
                <a:solidFill>
                  <a:srgbClr val="333333"/>
                </a:solidFill>
                <a:effectLst/>
                <a:latin typeface="Consolas" panose="020B0609020204030204" pitchFamily="49" charset="0"/>
              </a:rPr>
              <a:t> </a:t>
            </a:r>
            <a:r>
              <a:rPr kumimoji="0" lang="zh-CN" altLang="zh-CN" sz="2400" b="0" i="0" u="none" strike="noStrike" cap="none" normalizeH="0" baseline="0" dirty="0">
                <a:ln>
                  <a:noFill/>
                </a:ln>
                <a:solidFill>
                  <a:srgbClr val="000000"/>
                </a:solidFill>
                <a:effectLst/>
                <a:latin typeface="Consolas" panose="020B0609020204030204" pitchFamily="49" charset="0"/>
              </a:rPr>
              <a:t>FileInputStream(f);</a:t>
            </a:r>
            <a:endParaRPr kumimoji="0" lang="zh-CN" altLang="zh-CN"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400" b="0" i="0" u="none" strike="noStrike" cap="none" normalizeH="0" baseline="0" dirty="0">
                <a:ln>
                  <a:noFill/>
                </a:ln>
                <a:solidFill>
                  <a:srgbClr val="0000FF"/>
                </a:solidFill>
                <a:effectLst/>
                <a:latin typeface="Consolas" panose="020B0609020204030204" pitchFamily="49" charset="0"/>
              </a:rPr>
              <a:t>byte</a:t>
            </a:r>
            <a:r>
              <a:rPr kumimoji="0" lang="zh-CN" altLang="zh-CN" sz="2400" b="0" i="0" u="none" strike="noStrike" cap="none" normalizeH="0" baseline="0" dirty="0">
                <a:ln>
                  <a:noFill/>
                </a:ln>
                <a:solidFill>
                  <a:srgbClr val="000000"/>
                </a:solidFill>
                <a:effectLst/>
                <a:latin typeface="Consolas" panose="020B0609020204030204" pitchFamily="49" charset="0"/>
              </a:rPr>
              <a:t>[] b=</a:t>
            </a:r>
            <a:r>
              <a:rPr kumimoji="0" lang="zh-CN" altLang="zh-CN" sz="2400" b="0" i="0" u="none" strike="noStrike" cap="none" normalizeH="0" baseline="0" dirty="0">
                <a:ln>
                  <a:noFill/>
                </a:ln>
                <a:solidFill>
                  <a:srgbClr val="0000FF"/>
                </a:solidFill>
                <a:effectLst/>
                <a:latin typeface="Consolas" panose="020B0609020204030204" pitchFamily="49" charset="0"/>
              </a:rPr>
              <a:t>new</a:t>
            </a:r>
            <a:r>
              <a:rPr kumimoji="0" lang="zh-CN" altLang="zh-CN" sz="2400" b="0" i="0" u="none" strike="noStrike" cap="none" normalizeH="0" baseline="0" dirty="0">
                <a:ln>
                  <a:noFill/>
                </a:ln>
                <a:solidFill>
                  <a:srgbClr val="333333"/>
                </a:solidFill>
                <a:effectLst/>
                <a:latin typeface="Consolas" panose="020B0609020204030204" pitchFamily="49" charset="0"/>
              </a:rPr>
              <a:t> </a:t>
            </a:r>
            <a:r>
              <a:rPr kumimoji="0" lang="zh-CN" altLang="zh-CN" sz="2400" b="0" i="0" u="none" strike="noStrike" cap="none" normalizeH="0" baseline="0" dirty="0">
                <a:ln>
                  <a:noFill/>
                </a:ln>
                <a:solidFill>
                  <a:srgbClr val="0000FF"/>
                </a:solidFill>
                <a:effectLst/>
                <a:latin typeface="Consolas" panose="020B0609020204030204" pitchFamily="49" charset="0"/>
              </a:rPr>
              <a:t>byte</a:t>
            </a:r>
            <a:r>
              <a:rPr kumimoji="0" lang="zh-CN" altLang="zh-CN" sz="2400" b="0" i="0" u="none" strike="noStrike" cap="none" normalizeH="0" baseline="0" dirty="0">
                <a:ln>
                  <a:noFill/>
                </a:ln>
                <a:solidFill>
                  <a:srgbClr val="000000"/>
                </a:solidFill>
                <a:effectLst/>
                <a:latin typeface="Consolas" panose="020B0609020204030204" pitchFamily="49" charset="0"/>
              </a:rPr>
              <a:t>[(</a:t>
            </a:r>
            <a:r>
              <a:rPr kumimoji="0" lang="zh-CN" altLang="zh-CN" sz="2400" b="0" i="0" u="none" strike="noStrike" cap="none" normalizeH="0" baseline="0" dirty="0">
                <a:ln>
                  <a:noFill/>
                </a:ln>
                <a:solidFill>
                  <a:srgbClr val="0000FF"/>
                </a:solidFill>
                <a:effectLst/>
                <a:latin typeface="Consolas" panose="020B0609020204030204" pitchFamily="49" charset="0"/>
              </a:rPr>
              <a:t>int</a:t>
            </a:r>
            <a:r>
              <a:rPr kumimoji="0" lang="zh-CN" altLang="zh-CN" sz="2400" b="0" i="0" u="none" strike="noStrike" cap="none" normalizeH="0" baseline="0" dirty="0">
                <a:ln>
                  <a:noFill/>
                </a:ln>
                <a:solidFill>
                  <a:srgbClr val="000000"/>
                </a:solidFill>
                <a:effectLst/>
                <a:latin typeface="Consolas" panose="020B0609020204030204" pitchFamily="49" charset="0"/>
              </a:rPr>
              <a:t>) f.length()];</a:t>
            </a:r>
            <a:endParaRPr kumimoji="0" lang="zh-CN" altLang="zh-CN"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Consolas" panose="020B0609020204030204" pitchFamily="49" charset="0"/>
              </a:rPr>
              <a:t>in.read(b);</a:t>
            </a:r>
            <a:endParaRPr kumimoji="0" lang="zh-CN" altLang="zh-CN"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Consolas" panose="020B0609020204030204" pitchFamily="49" charset="0"/>
              </a:rPr>
              <a:t>in.close();</a:t>
            </a:r>
            <a:endParaRPr kumimoji="0" lang="zh-CN" altLang="zh-CN"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Consolas" panose="020B0609020204030204" pitchFamily="49" charset="0"/>
              </a:rPr>
              <a:t>System.out.println(</a:t>
            </a:r>
            <a:r>
              <a:rPr kumimoji="0" lang="zh-CN" altLang="zh-CN" sz="2400" b="0" i="0" u="none" strike="noStrike" cap="none" normalizeH="0" baseline="0" dirty="0">
                <a:ln>
                  <a:noFill/>
                </a:ln>
                <a:solidFill>
                  <a:srgbClr val="0000FF"/>
                </a:solidFill>
                <a:effectLst/>
                <a:latin typeface="Consolas" panose="020B0609020204030204" pitchFamily="49" charset="0"/>
              </a:rPr>
              <a:t>new</a:t>
            </a:r>
            <a:r>
              <a:rPr kumimoji="0" lang="zh-CN" altLang="zh-CN" sz="2400" b="0" i="0" u="none" strike="noStrike" cap="none" normalizeH="0" baseline="0" dirty="0">
                <a:ln>
                  <a:noFill/>
                </a:ln>
                <a:solidFill>
                  <a:srgbClr val="333333"/>
                </a:solidFill>
                <a:effectLst/>
                <a:latin typeface="Consolas" panose="020B0609020204030204" pitchFamily="49" charset="0"/>
              </a:rPr>
              <a:t> </a:t>
            </a:r>
            <a:r>
              <a:rPr kumimoji="0" lang="zh-CN" altLang="zh-CN" sz="2400" b="0" i="0" u="none" strike="noStrike" cap="none" normalizeH="0" baseline="0" dirty="0">
                <a:ln>
                  <a:noFill/>
                </a:ln>
                <a:solidFill>
                  <a:srgbClr val="000000"/>
                </a:solidFill>
                <a:effectLst/>
                <a:latin typeface="Consolas" panose="020B0609020204030204" pitchFamily="49" charset="0"/>
              </a:rPr>
              <a:t>String(b));</a:t>
            </a:r>
            <a:endParaRPr kumimoji="0" lang="zh-CN" altLang="zh-CN" sz="4800" b="0" i="0" u="none" strike="noStrike" cap="none" normalizeH="0" baseline="0" dirty="0">
              <a:ln>
                <a:noFill/>
              </a:ln>
              <a:solidFill>
                <a:schemeClr val="tx1"/>
              </a:solidFill>
              <a:effectLst/>
              <a:latin typeface="Arial" panose="020B0604020202020204" pitchFamily="34" charset="0"/>
            </a:endParaRPr>
          </a:p>
        </p:txBody>
      </p:sp>
      <p:sp>
        <p:nvSpPr>
          <p:cNvPr id="3" name="文本框 2">
            <a:extLst>
              <a:ext uri="{FF2B5EF4-FFF2-40B4-BE49-F238E27FC236}">
                <a16:creationId xmlns:a16="http://schemas.microsoft.com/office/drawing/2014/main" id="{AC457070-B9EF-4A20-86D8-DDDFB1875535}"/>
              </a:ext>
            </a:extLst>
          </p:cNvPr>
          <p:cNvSpPr txBox="1"/>
          <p:nvPr/>
        </p:nvSpPr>
        <p:spPr>
          <a:xfrm>
            <a:off x="4211960" y="3507854"/>
            <a:ext cx="3456384" cy="369332"/>
          </a:xfrm>
          <a:prstGeom prst="rect">
            <a:avLst/>
          </a:prstGeom>
          <a:noFill/>
        </p:spPr>
        <p:txBody>
          <a:bodyPr wrap="square" rtlCol="0">
            <a:spAutoFit/>
          </a:bodyPr>
          <a:lstStyle/>
          <a:p>
            <a:r>
              <a:rPr lang="zh-CN" altLang="en-US" b="1" dirty="0">
                <a:solidFill>
                  <a:srgbClr val="FF0000"/>
                </a:solidFill>
              </a:rPr>
              <a:t>练习：一个字节一个字节读入</a:t>
            </a:r>
          </a:p>
        </p:txBody>
      </p:sp>
    </p:spTree>
    <p:extLst>
      <p:ext uri="{BB962C8B-B14F-4D97-AF65-F5344CB8AC3E}">
        <p14:creationId xmlns:p14="http://schemas.microsoft.com/office/powerpoint/2010/main" val="2073861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 name="TextBox 22"/>
          <p:cNvSpPr txBox="1"/>
          <p:nvPr/>
        </p:nvSpPr>
        <p:spPr>
          <a:xfrm>
            <a:off x="823322" y="205624"/>
            <a:ext cx="1980029"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字节输入流操作</a:t>
            </a:r>
          </a:p>
        </p:txBody>
      </p:sp>
      <p:sp>
        <p:nvSpPr>
          <p:cNvPr id="4" name="文本框 3">
            <a:extLst>
              <a:ext uri="{FF2B5EF4-FFF2-40B4-BE49-F238E27FC236}">
                <a16:creationId xmlns:a16="http://schemas.microsoft.com/office/drawing/2014/main" id="{1AEF8B52-DE46-4711-AF83-29149EC46CAF}"/>
              </a:ext>
            </a:extLst>
          </p:cNvPr>
          <p:cNvSpPr txBox="1"/>
          <p:nvPr/>
        </p:nvSpPr>
        <p:spPr>
          <a:xfrm>
            <a:off x="823322" y="699542"/>
            <a:ext cx="7637110" cy="369332"/>
          </a:xfrm>
          <a:prstGeom prst="rect">
            <a:avLst/>
          </a:prstGeom>
          <a:noFill/>
        </p:spPr>
        <p:txBody>
          <a:bodyPr wrap="square">
            <a:spAutoFit/>
          </a:bodyPr>
          <a:lstStyle/>
          <a:p>
            <a:r>
              <a:rPr lang="zh-CN" altLang="en-US" b="0" i="0" dirty="0">
                <a:solidFill>
                  <a:srgbClr val="333333"/>
                </a:solidFill>
                <a:effectLst/>
                <a:latin typeface="Helvetica Neue"/>
              </a:rPr>
              <a:t>以上情况只适合知道输入文件的大小，不知道的话用如下方法</a:t>
            </a:r>
            <a:endParaRPr lang="zh-CN" altLang="en-US" dirty="0"/>
          </a:p>
        </p:txBody>
      </p:sp>
      <p:sp>
        <p:nvSpPr>
          <p:cNvPr id="3" name="Rectangle 2">
            <a:extLst>
              <a:ext uri="{FF2B5EF4-FFF2-40B4-BE49-F238E27FC236}">
                <a16:creationId xmlns:a16="http://schemas.microsoft.com/office/drawing/2014/main" id="{8462B3D2-A088-43D1-94D1-760B56A57D37}"/>
              </a:ext>
            </a:extLst>
          </p:cNvPr>
          <p:cNvSpPr>
            <a:spLocks noChangeArrowheads="1"/>
          </p:cNvSpPr>
          <p:nvPr/>
        </p:nvSpPr>
        <p:spPr bwMode="auto">
          <a:xfrm>
            <a:off x="1041477" y="1162682"/>
            <a:ext cx="7200800" cy="3519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Consolas" panose="020B0609020204030204" pitchFamily="49" charset="0"/>
              </a:rPr>
              <a:t>File f = </a:t>
            </a:r>
            <a:r>
              <a:rPr kumimoji="0" lang="zh-CN" altLang="zh-CN" sz="1400" b="0" i="0" u="none" strike="noStrike" cap="none" normalizeH="0" baseline="0" dirty="0">
                <a:ln>
                  <a:noFill/>
                </a:ln>
                <a:solidFill>
                  <a:srgbClr val="0000FF"/>
                </a:solidFill>
                <a:effectLst/>
                <a:latin typeface="Consolas" panose="020B0609020204030204" pitchFamily="49" charset="0"/>
              </a:rPr>
              <a:t>new</a:t>
            </a:r>
            <a:r>
              <a:rPr kumimoji="0" lang="zh-CN" altLang="zh-CN" sz="1400" b="0" i="0" u="none" strike="noStrike" cap="none" normalizeH="0" baseline="0" dirty="0">
                <a:ln>
                  <a:noFill/>
                </a:ln>
                <a:solidFill>
                  <a:srgbClr val="333333"/>
                </a:solidFill>
                <a:effectLst/>
                <a:latin typeface="Consolas" panose="020B0609020204030204" pitchFamily="49" charset="0"/>
              </a:rPr>
              <a:t> </a:t>
            </a:r>
            <a:r>
              <a:rPr kumimoji="0" lang="zh-CN" altLang="zh-CN" sz="1400" b="0" i="0" u="none" strike="noStrike" cap="none" normalizeH="0" baseline="0" dirty="0">
                <a:ln>
                  <a:noFill/>
                </a:ln>
                <a:solidFill>
                  <a:srgbClr val="000000"/>
                </a:solidFill>
                <a:effectLst/>
                <a:latin typeface="Consolas" panose="020B0609020204030204" pitchFamily="49" charset="0"/>
              </a:rPr>
              <a:t>File(</a:t>
            </a:r>
            <a:r>
              <a:rPr kumimoji="0" lang="zh-CN" altLang="zh-CN" sz="1400" b="0" i="0" u="none" strike="noStrike" cap="none" normalizeH="0" baseline="0" dirty="0">
                <a:ln>
                  <a:noFill/>
                </a:ln>
                <a:solidFill>
                  <a:srgbClr val="0000FF"/>
                </a:solidFill>
                <a:effectLst/>
                <a:latin typeface="Consolas" panose="020B0609020204030204" pitchFamily="49" charset="0"/>
              </a:rPr>
              <a:t>"e:"</a:t>
            </a:r>
            <a:r>
              <a:rPr kumimoji="0" lang="zh-CN" altLang="zh-CN" sz="1400" b="0" i="0" u="none" strike="noStrike" cap="none" normalizeH="0" baseline="0" dirty="0">
                <a:ln>
                  <a:noFill/>
                </a:ln>
                <a:solidFill>
                  <a:srgbClr val="333333"/>
                </a:solidFill>
                <a:effectLst/>
                <a:latin typeface="Consolas" panose="020B0609020204030204" pitchFamily="49" charset="0"/>
              </a:rPr>
              <a:t> </a:t>
            </a:r>
            <a:r>
              <a:rPr kumimoji="0" lang="zh-CN" altLang="zh-CN" sz="1400" b="0" i="0" u="none" strike="noStrike" cap="none" normalizeH="0" baseline="0" dirty="0">
                <a:ln>
                  <a:noFill/>
                </a:ln>
                <a:solidFill>
                  <a:srgbClr val="000000"/>
                </a:solidFill>
                <a:effectLst/>
                <a:latin typeface="Consolas" panose="020B0609020204030204" pitchFamily="49" charset="0"/>
              </a:rPr>
              <a:t>+ File.separator+</a:t>
            </a:r>
            <a:r>
              <a:rPr kumimoji="0" lang="zh-CN" altLang="zh-CN" sz="1400" b="0" i="0" u="none" strike="noStrike" cap="none" normalizeH="0" baseline="0" dirty="0">
                <a:ln>
                  <a:noFill/>
                </a:ln>
                <a:solidFill>
                  <a:srgbClr val="0000FF"/>
                </a:solidFill>
                <a:effectLst/>
                <a:latin typeface="Consolas" panose="020B0609020204030204" pitchFamily="49" charset="0"/>
              </a:rPr>
              <a:t>"hello.txt"</a:t>
            </a:r>
            <a:r>
              <a:rPr kumimoji="0" lang="zh-CN" altLang="zh-CN" sz="1400" b="0" i="0" u="none" strike="noStrike" cap="none" normalizeH="0" baseline="0" dirty="0">
                <a:ln>
                  <a:noFill/>
                </a:ln>
                <a:solidFill>
                  <a:srgbClr val="000000"/>
                </a:solidFill>
                <a:effectLst/>
                <a:latin typeface="Consolas" panose="020B0609020204030204" pitchFamily="49" charset="0"/>
              </a:rPr>
              <a:t>);</a:t>
            </a:r>
            <a:endParaRPr kumimoji="0" lang="zh-CN" altLang="zh-CN"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Consolas" panose="020B0609020204030204" pitchFamily="49" charset="0"/>
              </a:rPr>
              <a:t>InputStream in=</a:t>
            </a:r>
            <a:r>
              <a:rPr kumimoji="0" lang="zh-CN" altLang="zh-CN" sz="1400" b="0" i="0" u="none" strike="noStrike" cap="none" normalizeH="0" baseline="0" dirty="0">
                <a:ln>
                  <a:noFill/>
                </a:ln>
                <a:solidFill>
                  <a:srgbClr val="0000FF"/>
                </a:solidFill>
                <a:effectLst/>
                <a:latin typeface="Consolas" panose="020B0609020204030204" pitchFamily="49" charset="0"/>
              </a:rPr>
              <a:t>new</a:t>
            </a:r>
            <a:r>
              <a:rPr kumimoji="0" lang="zh-CN" altLang="zh-CN" sz="1400" b="0" i="0" u="none" strike="noStrike" cap="none" normalizeH="0" baseline="0" dirty="0">
                <a:ln>
                  <a:noFill/>
                </a:ln>
                <a:solidFill>
                  <a:srgbClr val="333333"/>
                </a:solidFill>
                <a:effectLst/>
                <a:latin typeface="Consolas" panose="020B0609020204030204" pitchFamily="49" charset="0"/>
              </a:rPr>
              <a:t> </a:t>
            </a:r>
            <a:r>
              <a:rPr kumimoji="0" lang="zh-CN" altLang="zh-CN" sz="1400" b="0" i="0" u="none" strike="noStrike" cap="none" normalizeH="0" baseline="0" dirty="0">
                <a:ln>
                  <a:noFill/>
                </a:ln>
                <a:solidFill>
                  <a:srgbClr val="000000"/>
                </a:solidFill>
                <a:effectLst/>
                <a:latin typeface="Consolas" panose="020B0609020204030204" pitchFamily="49" charset="0"/>
              </a:rPr>
              <a:t>FileInputStream(f);</a:t>
            </a:r>
            <a:endParaRPr kumimoji="0" lang="zh-CN" altLang="zh-CN"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400" b="0" i="0" u="none" strike="noStrike" cap="none" normalizeH="0" baseline="0" dirty="0">
                <a:ln>
                  <a:noFill/>
                </a:ln>
                <a:solidFill>
                  <a:srgbClr val="0000FF"/>
                </a:solidFill>
                <a:effectLst/>
                <a:latin typeface="Consolas" panose="020B0609020204030204" pitchFamily="49" charset="0"/>
              </a:rPr>
              <a:t>byte</a:t>
            </a:r>
            <a:r>
              <a:rPr kumimoji="0" lang="zh-CN" altLang="zh-CN" sz="1400" b="0" i="0" u="none" strike="noStrike" cap="none" normalizeH="0" baseline="0" dirty="0">
                <a:ln>
                  <a:noFill/>
                </a:ln>
                <a:solidFill>
                  <a:srgbClr val="000000"/>
                </a:solidFill>
                <a:effectLst/>
                <a:latin typeface="Consolas" panose="020B0609020204030204" pitchFamily="49" charset="0"/>
              </a:rPr>
              <a:t>[] b=</a:t>
            </a:r>
            <a:r>
              <a:rPr kumimoji="0" lang="zh-CN" altLang="zh-CN" sz="1400" b="0" i="0" u="none" strike="noStrike" cap="none" normalizeH="0" baseline="0" dirty="0">
                <a:ln>
                  <a:noFill/>
                </a:ln>
                <a:solidFill>
                  <a:srgbClr val="0000FF"/>
                </a:solidFill>
                <a:effectLst/>
                <a:latin typeface="Consolas" panose="020B0609020204030204" pitchFamily="49" charset="0"/>
              </a:rPr>
              <a:t>new</a:t>
            </a:r>
            <a:r>
              <a:rPr kumimoji="0" lang="zh-CN" altLang="zh-CN" sz="1400" b="0" i="0" u="none" strike="noStrike" cap="none" normalizeH="0" baseline="0" dirty="0">
                <a:ln>
                  <a:noFill/>
                </a:ln>
                <a:solidFill>
                  <a:srgbClr val="333333"/>
                </a:solidFill>
                <a:effectLst/>
                <a:latin typeface="Consolas" panose="020B0609020204030204" pitchFamily="49" charset="0"/>
              </a:rPr>
              <a:t> </a:t>
            </a:r>
            <a:r>
              <a:rPr kumimoji="0" lang="zh-CN" altLang="zh-CN" sz="1400" b="0" i="0" u="none" strike="noStrike" cap="none" normalizeH="0" baseline="0" dirty="0">
                <a:ln>
                  <a:noFill/>
                </a:ln>
                <a:solidFill>
                  <a:srgbClr val="0000FF"/>
                </a:solidFill>
                <a:effectLst/>
                <a:latin typeface="Consolas" panose="020B0609020204030204" pitchFamily="49" charset="0"/>
              </a:rPr>
              <a:t>byte</a:t>
            </a:r>
            <a:r>
              <a:rPr kumimoji="0" lang="zh-CN" altLang="zh-CN" sz="1400" b="0" i="0" u="none" strike="noStrike" cap="none" normalizeH="0" baseline="0" dirty="0">
                <a:ln>
                  <a:noFill/>
                </a:ln>
                <a:solidFill>
                  <a:srgbClr val="000000"/>
                </a:solidFill>
                <a:effectLst/>
                <a:latin typeface="Consolas" panose="020B0609020204030204" pitchFamily="49" charset="0"/>
              </a:rPr>
              <a:t>[</a:t>
            </a:r>
            <a:r>
              <a:rPr kumimoji="0" lang="zh-CN" altLang="zh-CN" sz="1400" b="0" i="0" u="none" strike="noStrike" cap="none" normalizeH="0" baseline="0" dirty="0">
                <a:ln>
                  <a:noFill/>
                </a:ln>
                <a:solidFill>
                  <a:srgbClr val="009900"/>
                </a:solidFill>
                <a:effectLst/>
                <a:latin typeface="Consolas" panose="020B0609020204030204" pitchFamily="49" charset="0"/>
              </a:rPr>
              <a:t>1024</a:t>
            </a:r>
            <a:r>
              <a:rPr kumimoji="0" lang="zh-CN" altLang="zh-CN" sz="1400" b="0" i="0" u="none" strike="noStrike" cap="none" normalizeH="0" baseline="0" dirty="0">
                <a:ln>
                  <a:noFill/>
                </a:ln>
                <a:solidFill>
                  <a:srgbClr val="000000"/>
                </a:solidFill>
                <a:effectLst/>
                <a:latin typeface="Consolas" panose="020B0609020204030204" pitchFamily="49" charset="0"/>
              </a:rPr>
              <a:t>];</a:t>
            </a:r>
            <a:endParaRPr kumimoji="0" lang="zh-CN" altLang="zh-CN"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400" b="0" i="0" u="none" strike="noStrike" cap="none" normalizeH="0" baseline="0" dirty="0">
                <a:ln>
                  <a:noFill/>
                </a:ln>
                <a:solidFill>
                  <a:srgbClr val="0000FF"/>
                </a:solidFill>
                <a:effectLst/>
                <a:latin typeface="Consolas" panose="020B0609020204030204" pitchFamily="49" charset="0"/>
              </a:rPr>
              <a:t>int</a:t>
            </a:r>
            <a:r>
              <a:rPr kumimoji="0" lang="zh-CN" altLang="zh-CN" sz="1400" b="0" i="0" u="none" strike="noStrike" cap="none" normalizeH="0" baseline="0" dirty="0">
                <a:ln>
                  <a:noFill/>
                </a:ln>
                <a:solidFill>
                  <a:srgbClr val="333333"/>
                </a:solidFill>
                <a:effectLst/>
                <a:latin typeface="Consolas" panose="020B0609020204030204" pitchFamily="49" charset="0"/>
              </a:rPr>
              <a:t> </a:t>
            </a:r>
            <a:r>
              <a:rPr kumimoji="0" lang="zh-CN" altLang="zh-CN" sz="1400" b="0" i="0" u="none" strike="noStrike" cap="none" normalizeH="0" baseline="0" dirty="0">
                <a:ln>
                  <a:noFill/>
                </a:ln>
                <a:solidFill>
                  <a:srgbClr val="000000"/>
                </a:solidFill>
                <a:effectLst/>
                <a:latin typeface="Consolas" panose="020B0609020204030204" pitchFamily="49" charset="0"/>
              </a:rPr>
              <a:t>temp=</a:t>
            </a:r>
            <a:r>
              <a:rPr kumimoji="0" lang="zh-CN" altLang="zh-CN" sz="1400" b="0" i="0" u="none" strike="noStrike" cap="none" normalizeH="0" baseline="0" dirty="0">
                <a:ln>
                  <a:noFill/>
                </a:ln>
                <a:solidFill>
                  <a:srgbClr val="009900"/>
                </a:solidFill>
                <a:effectLst/>
                <a:latin typeface="Consolas" panose="020B0609020204030204" pitchFamily="49" charset="0"/>
              </a:rPr>
              <a:t>0</a:t>
            </a:r>
            <a:r>
              <a:rPr kumimoji="0" lang="zh-CN" altLang="zh-CN" sz="1400" b="0" i="0" u="none" strike="noStrike" cap="none" normalizeH="0" baseline="0" dirty="0">
                <a:ln>
                  <a:noFill/>
                </a:ln>
                <a:solidFill>
                  <a:srgbClr val="000000"/>
                </a:solidFill>
                <a:effectLst/>
                <a:latin typeface="Consolas" panose="020B0609020204030204" pitchFamily="49" charset="0"/>
              </a:rPr>
              <a:t>;</a:t>
            </a:r>
            <a:endParaRPr kumimoji="0" lang="zh-CN" altLang="zh-CN"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400" b="0" i="0" u="none" strike="noStrike" cap="none" normalizeH="0" baseline="0" dirty="0">
                <a:ln>
                  <a:noFill/>
                </a:ln>
                <a:solidFill>
                  <a:srgbClr val="0000FF"/>
                </a:solidFill>
                <a:effectLst/>
                <a:latin typeface="Consolas" panose="020B0609020204030204" pitchFamily="49" charset="0"/>
              </a:rPr>
              <a:t>int</a:t>
            </a:r>
            <a:r>
              <a:rPr kumimoji="0" lang="zh-CN" altLang="zh-CN" sz="1400" b="0" i="0" u="none" strike="noStrike" cap="none" normalizeH="0" baseline="0" dirty="0">
                <a:ln>
                  <a:noFill/>
                </a:ln>
                <a:solidFill>
                  <a:srgbClr val="333333"/>
                </a:solidFill>
                <a:effectLst/>
                <a:latin typeface="Consolas" panose="020B0609020204030204" pitchFamily="49" charset="0"/>
              </a:rPr>
              <a:t> </a:t>
            </a:r>
            <a:r>
              <a:rPr kumimoji="0" lang="zh-CN" altLang="zh-CN" sz="1400" b="0" i="0" u="none" strike="noStrike" cap="none" normalizeH="0" baseline="0" dirty="0">
                <a:ln>
                  <a:noFill/>
                </a:ln>
                <a:solidFill>
                  <a:srgbClr val="000000"/>
                </a:solidFill>
                <a:effectLst/>
                <a:latin typeface="Consolas" panose="020B0609020204030204" pitchFamily="49" charset="0"/>
              </a:rPr>
              <a:t>len=</a:t>
            </a:r>
            <a:r>
              <a:rPr kumimoji="0" lang="zh-CN" altLang="zh-CN" sz="1400" b="0" i="0" u="none" strike="noStrike" cap="none" normalizeH="0" baseline="0" dirty="0">
                <a:ln>
                  <a:noFill/>
                </a:ln>
                <a:solidFill>
                  <a:srgbClr val="009900"/>
                </a:solidFill>
                <a:effectLst/>
                <a:latin typeface="Consolas" panose="020B0609020204030204" pitchFamily="49" charset="0"/>
              </a:rPr>
              <a:t>0</a:t>
            </a:r>
            <a:r>
              <a:rPr kumimoji="0" lang="zh-CN" altLang="zh-CN" sz="1400" b="0" i="0" u="none" strike="noStrike" cap="none" normalizeH="0" baseline="0" dirty="0">
                <a:ln>
                  <a:noFill/>
                </a:ln>
                <a:solidFill>
                  <a:srgbClr val="000000"/>
                </a:solidFill>
                <a:effectLst/>
                <a:latin typeface="Consolas" panose="020B0609020204030204" pitchFamily="49" charset="0"/>
              </a:rPr>
              <a:t>;</a:t>
            </a:r>
            <a:endParaRPr kumimoji="0" lang="zh-CN" altLang="zh-CN"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400" b="0" i="0" u="none" strike="noStrike" cap="none" normalizeH="0" baseline="0" dirty="0">
                <a:ln>
                  <a:noFill/>
                </a:ln>
                <a:solidFill>
                  <a:srgbClr val="0000FF"/>
                </a:solidFill>
                <a:effectLst/>
                <a:latin typeface="Consolas" panose="020B0609020204030204" pitchFamily="49" charset="0"/>
              </a:rPr>
              <a:t>while</a:t>
            </a:r>
            <a:r>
              <a:rPr kumimoji="0" lang="zh-CN" altLang="zh-CN" sz="1400" b="0" i="0" u="none" strike="noStrike" cap="none" normalizeH="0" baseline="0" dirty="0">
                <a:ln>
                  <a:noFill/>
                </a:ln>
                <a:solidFill>
                  <a:srgbClr val="000000"/>
                </a:solidFill>
                <a:effectLst/>
                <a:latin typeface="Consolas" panose="020B0609020204030204" pitchFamily="49" charset="0"/>
              </a:rPr>
              <a:t>((temp=in.read())!=-</a:t>
            </a:r>
            <a:r>
              <a:rPr kumimoji="0" lang="zh-CN" altLang="zh-CN" sz="1400" b="0" i="0" u="none" strike="noStrike" cap="none" normalizeH="0" baseline="0" dirty="0">
                <a:ln>
                  <a:noFill/>
                </a:ln>
                <a:solidFill>
                  <a:srgbClr val="009900"/>
                </a:solidFill>
                <a:effectLst/>
                <a:latin typeface="Consolas" panose="020B0609020204030204" pitchFamily="49" charset="0"/>
              </a:rPr>
              <a:t>1</a:t>
            </a:r>
            <a:r>
              <a:rPr kumimoji="0" lang="zh-CN" altLang="zh-CN" sz="1400" b="0" i="0" u="none" strike="noStrike" cap="none" normalizeH="0" baseline="0" dirty="0">
                <a:ln>
                  <a:noFill/>
                </a:ln>
                <a:solidFill>
                  <a:srgbClr val="000000"/>
                </a:solidFill>
                <a:effectLst/>
                <a:latin typeface="Consolas" panose="020B0609020204030204" pitchFamily="49" charset="0"/>
              </a:rPr>
              <a:t>){</a:t>
            </a:r>
            <a:r>
              <a:rPr kumimoji="0" lang="en-US" altLang="zh-CN" sz="1400" b="0" i="0" u="none" strike="noStrike" cap="none" normalizeH="0" baseline="0" dirty="0">
                <a:ln>
                  <a:noFill/>
                </a:ln>
                <a:solidFill>
                  <a:srgbClr val="000000"/>
                </a:solidFill>
                <a:effectLst/>
                <a:latin typeface="Consolas" panose="020B0609020204030204" pitchFamily="49" charset="0"/>
              </a:rPr>
              <a:t>  </a:t>
            </a:r>
            <a:r>
              <a:rPr kumimoji="0" lang="zh-CN" altLang="zh-CN" sz="1400" b="0" i="0" u="none" strike="noStrike" cap="none" normalizeH="0" baseline="0" dirty="0">
                <a:ln>
                  <a:noFill/>
                </a:ln>
                <a:solidFill>
                  <a:srgbClr val="008200"/>
                </a:solidFill>
                <a:effectLst/>
                <a:latin typeface="Consolas" panose="020B0609020204030204" pitchFamily="49" charset="0"/>
              </a:rPr>
              <a:t>//</a:t>
            </a:r>
            <a:r>
              <a:rPr kumimoji="0" lang="en-US" altLang="zh-CN" sz="1400" b="0" i="0" u="none" strike="noStrike" cap="none" normalizeH="0" baseline="0" dirty="0">
                <a:ln>
                  <a:noFill/>
                </a:ln>
                <a:solidFill>
                  <a:srgbClr val="008200"/>
                </a:solidFill>
                <a:effectLst/>
                <a:latin typeface="Consolas" panose="020B0609020204030204" pitchFamily="49" charset="0"/>
              </a:rPr>
              <a:t> </a:t>
            </a:r>
            <a:r>
              <a:rPr kumimoji="0" lang="zh-CN" altLang="zh-CN" sz="1400" b="0" i="0" u="none" strike="noStrike" cap="none" normalizeH="0" baseline="0" dirty="0">
                <a:ln>
                  <a:noFill/>
                </a:ln>
                <a:solidFill>
                  <a:srgbClr val="008200"/>
                </a:solidFill>
                <a:effectLst/>
                <a:latin typeface="Consolas" panose="020B0609020204030204" pitchFamily="49" charset="0"/>
              </a:rPr>
              <a:t>-1为文件读完的标志</a:t>
            </a:r>
            <a:endParaRPr kumimoji="0" lang="zh-CN" altLang="zh-CN"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400" b="0" i="0" u="none" strike="noStrike" cap="none" normalizeH="0" baseline="0" dirty="0">
                <a:ln>
                  <a:noFill/>
                </a:ln>
                <a:solidFill>
                  <a:srgbClr val="333333"/>
                </a:solidFill>
                <a:effectLst/>
                <a:latin typeface="Consolas" panose="020B0609020204030204" pitchFamily="49" charset="0"/>
              </a:rPr>
              <a:t>    </a:t>
            </a:r>
            <a:r>
              <a:rPr kumimoji="0" lang="zh-CN" altLang="zh-CN" sz="1400" b="0" i="0" u="none" strike="noStrike" cap="none" normalizeH="0" baseline="0" dirty="0">
                <a:ln>
                  <a:noFill/>
                </a:ln>
                <a:solidFill>
                  <a:srgbClr val="000000"/>
                </a:solidFill>
                <a:effectLst/>
                <a:latin typeface="Consolas" panose="020B0609020204030204" pitchFamily="49" charset="0"/>
              </a:rPr>
              <a:t>b[len]=(</a:t>
            </a:r>
            <a:r>
              <a:rPr kumimoji="0" lang="zh-CN" altLang="zh-CN" sz="1400" b="0" i="0" u="none" strike="noStrike" cap="none" normalizeH="0" baseline="0" dirty="0">
                <a:ln>
                  <a:noFill/>
                </a:ln>
                <a:solidFill>
                  <a:srgbClr val="0000FF"/>
                </a:solidFill>
                <a:effectLst/>
                <a:latin typeface="Consolas" panose="020B0609020204030204" pitchFamily="49" charset="0"/>
              </a:rPr>
              <a:t>byte</a:t>
            </a:r>
            <a:r>
              <a:rPr kumimoji="0" lang="zh-CN" altLang="zh-CN" sz="1400" b="0" i="0" u="none" strike="noStrike" cap="none" normalizeH="0" baseline="0" dirty="0">
                <a:ln>
                  <a:noFill/>
                </a:ln>
                <a:solidFill>
                  <a:srgbClr val="000000"/>
                </a:solidFill>
                <a:effectLst/>
                <a:latin typeface="Consolas" panose="020B0609020204030204" pitchFamily="49" charset="0"/>
              </a:rPr>
              <a:t>) temp;</a:t>
            </a:r>
            <a:endParaRPr kumimoji="0" lang="zh-CN" altLang="zh-CN"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400" b="0" i="0" u="none" strike="noStrike" cap="none" normalizeH="0" baseline="0" dirty="0">
                <a:ln>
                  <a:noFill/>
                </a:ln>
                <a:solidFill>
                  <a:srgbClr val="333333"/>
                </a:solidFill>
                <a:effectLst/>
                <a:latin typeface="Consolas" panose="020B0609020204030204" pitchFamily="49" charset="0"/>
              </a:rPr>
              <a:t>    </a:t>
            </a:r>
            <a:r>
              <a:rPr kumimoji="0" lang="zh-CN" altLang="zh-CN" sz="1400" b="0" i="0" u="none" strike="noStrike" cap="none" normalizeH="0" baseline="0" dirty="0">
                <a:ln>
                  <a:noFill/>
                </a:ln>
                <a:solidFill>
                  <a:srgbClr val="000000"/>
                </a:solidFill>
                <a:effectLst/>
                <a:latin typeface="Consolas" panose="020B0609020204030204" pitchFamily="49" charset="0"/>
              </a:rPr>
              <a:t>len++;</a:t>
            </a:r>
            <a:endParaRPr kumimoji="0" lang="zh-CN" altLang="zh-CN"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Consolas" panose="020B0609020204030204" pitchFamily="49" charset="0"/>
              </a:rPr>
              <a:t>}</a:t>
            </a:r>
            <a:endParaRPr kumimoji="0" lang="zh-CN" altLang="zh-CN"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Consolas" panose="020B0609020204030204" pitchFamily="49" charset="0"/>
              </a:rPr>
              <a:t>in.close();</a:t>
            </a:r>
            <a:endParaRPr kumimoji="0" lang="zh-CN" altLang="zh-CN"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Consolas" panose="020B0609020204030204" pitchFamily="49" charset="0"/>
              </a:rPr>
              <a:t>System.out.println(</a:t>
            </a:r>
            <a:r>
              <a:rPr kumimoji="0" lang="zh-CN" altLang="zh-CN" sz="1400" b="0" i="0" u="none" strike="noStrike" cap="none" normalizeH="0" baseline="0" dirty="0">
                <a:ln>
                  <a:noFill/>
                </a:ln>
                <a:solidFill>
                  <a:srgbClr val="0000FF"/>
                </a:solidFill>
                <a:effectLst/>
                <a:latin typeface="Consolas" panose="020B0609020204030204" pitchFamily="49" charset="0"/>
              </a:rPr>
              <a:t>new</a:t>
            </a:r>
            <a:r>
              <a:rPr kumimoji="0" lang="zh-CN" altLang="zh-CN" sz="1400" b="0" i="0" u="none" strike="noStrike" cap="none" normalizeH="0" baseline="0" dirty="0">
                <a:ln>
                  <a:noFill/>
                </a:ln>
                <a:solidFill>
                  <a:srgbClr val="333333"/>
                </a:solidFill>
                <a:effectLst/>
                <a:latin typeface="Consolas" panose="020B0609020204030204" pitchFamily="49" charset="0"/>
              </a:rPr>
              <a:t> </a:t>
            </a:r>
            <a:r>
              <a:rPr kumimoji="0" lang="zh-CN" altLang="zh-CN" sz="1400" b="0" i="0" u="none" strike="noStrike" cap="none" normalizeH="0" baseline="0" dirty="0">
                <a:ln>
                  <a:noFill/>
                </a:ln>
                <a:solidFill>
                  <a:srgbClr val="000000"/>
                </a:solidFill>
                <a:effectLst/>
                <a:latin typeface="Consolas" panose="020B0609020204030204" pitchFamily="49" charset="0"/>
              </a:rPr>
              <a:t>String(b,</a:t>
            </a:r>
            <a:r>
              <a:rPr kumimoji="0" lang="zh-CN" altLang="zh-CN" sz="1400" b="0" i="0" u="none" strike="noStrike" cap="none" normalizeH="0" baseline="0" dirty="0">
                <a:ln>
                  <a:noFill/>
                </a:ln>
                <a:solidFill>
                  <a:srgbClr val="009900"/>
                </a:solidFill>
                <a:effectLst/>
                <a:latin typeface="Consolas" panose="020B0609020204030204" pitchFamily="49" charset="0"/>
              </a:rPr>
              <a:t>0</a:t>
            </a:r>
            <a:r>
              <a:rPr kumimoji="0" lang="zh-CN" altLang="zh-CN" sz="1400" b="0" i="0" u="none" strike="noStrike" cap="none" normalizeH="0" baseline="0" dirty="0">
                <a:ln>
                  <a:noFill/>
                </a:ln>
                <a:solidFill>
                  <a:srgbClr val="000000"/>
                </a:solidFill>
                <a:effectLst/>
                <a:latin typeface="Consolas" panose="020B0609020204030204" pitchFamily="49" charset="0"/>
              </a:rPr>
              <a:t>,len));</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8883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4"/>
          <p:cNvSpPr txBox="1">
            <a:spLocks/>
          </p:cNvSpPr>
          <p:nvPr/>
        </p:nvSpPr>
        <p:spPr>
          <a:xfrm>
            <a:off x="611561" y="346774"/>
            <a:ext cx="2256285" cy="49678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00">
              <a:buNone/>
            </a:pPr>
            <a:r>
              <a:rPr lang="zh-CN" altLang="en-US" sz="2400" b="1" dirty="0">
                <a:solidFill>
                  <a:prstClr val="black">
                    <a:lumMod val="65000"/>
                    <a:lumOff val="35000"/>
                  </a:prstClr>
                </a:solidFill>
                <a:latin typeface="微软雅黑" panose="020B0503020204020204" pitchFamily="34" charset="-122"/>
                <a:ea typeface="微软雅黑" panose="020B0503020204020204" pitchFamily="34" charset="-122"/>
              </a:rPr>
              <a:t>目录</a:t>
            </a:r>
            <a:r>
              <a:rPr lang="en-US" altLang="zh-CN" sz="24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1400" b="1" dirty="0">
                <a:solidFill>
                  <a:prstClr val="black">
                    <a:lumMod val="65000"/>
                    <a:lumOff val="35000"/>
                  </a:prstClr>
                </a:solidFill>
                <a:latin typeface="微软雅黑" panose="020B0503020204020204" pitchFamily="34" charset="-122"/>
                <a:ea typeface="微软雅黑" panose="020B0503020204020204" pitchFamily="34" charset="-122"/>
              </a:rPr>
              <a:t>Contents</a:t>
            </a:r>
            <a:endParaRPr lang="en-GB" sz="14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cxnSp>
        <p:nvCxnSpPr>
          <p:cNvPr id="23" name="直接连接符 22"/>
          <p:cNvCxnSpPr/>
          <p:nvPr/>
        </p:nvCxnSpPr>
        <p:spPr>
          <a:xfrm>
            <a:off x="738573" y="843558"/>
            <a:ext cx="764985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2049276" y="2083164"/>
            <a:ext cx="792088" cy="702925"/>
            <a:chOff x="2501743" y="1635646"/>
            <a:chExt cx="1036261" cy="1036518"/>
          </a:xfrm>
        </p:grpSpPr>
        <p:sp>
          <p:nvSpPr>
            <p:cNvPr id="29" name="Oval 53"/>
            <p:cNvSpPr>
              <a:spLocks noChangeArrowheads="1"/>
            </p:cNvSpPr>
            <p:nvPr/>
          </p:nvSpPr>
          <p:spPr bwMode="auto">
            <a:xfrm>
              <a:off x="2501743" y="1635646"/>
              <a:ext cx="1036261" cy="1036518"/>
            </a:xfrm>
            <a:prstGeom prst="ellipse">
              <a:avLst/>
            </a:prstGeom>
            <a:solidFill>
              <a:schemeClr val="accent2"/>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800">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44" name="Text Box 59"/>
            <p:cNvSpPr txBox="1">
              <a:spLocks noChangeArrowheads="1"/>
            </p:cNvSpPr>
            <p:nvPr/>
          </p:nvSpPr>
          <p:spPr bwMode="auto">
            <a:xfrm>
              <a:off x="2614600" y="1704009"/>
              <a:ext cx="782802" cy="964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defTabSz="685800"/>
              <a:r>
                <a:rPr lang="en-US" altLang="zh-CN" sz="3800" b="1" dirty="0">
                  <a:solidFill>
                    <a:prstClr val="white"/>
                  </a:solidFill>
                  <a:latin typeface="微软雅黑" panose="020B0503020204020204" pitchFamily="34" charset="-122"/>
                  <a:ea typeface="微软雅黑" panose="020B0503020204020204" pitchFamily="34" charset="-122"/>
                </a:rPr>
                <a:t>2</a:t>
              </a:r>
            </a:p>
          </p:txBody>
        </p:sp>
      </p:grpSp>
      <p:grpSp>
        <p:nvGrpSpPr>
          <p:cNvPr id="5" name="组合 4"/>
          <p:cNvGrpSpPr/>
          <p:nvPr/>
        </p:nvGrpSpPr>
        <p:grpSpPr>
          <a:xfrm>
            <a:off x="2049277" y="1131590"/>
            <a:ext cx="792088" cy="702925"/>
            <a:chOff x="1041891" y="2887277"/>
            <a:chExt cx="1036261" cy="1036518"/>
          </a:xfrm>
        </p:grpSpPr>
        <p:sp>
          <p:nvSpPr>
            <p:cNvPr id="33"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800">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48" name="Text Box 58"/>
            <p:cNvSpPr txBox="1">
              <a:spLocks noChangeArrowheads="1"/>
            </p:cNvSpPr>
            <p:nvPr/>
          </p:nvSpPr>
          <p:spPr bwMode="auto">
            <a:xfrm>
              <a:off x="1168618" y="2959384"/>
              <a:ext cx="782802" cy="964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defTabSz="685800"/>
              <a:r>
                <a:rPr lang="en-US" altLang="zh-CN" sz="3800" b="1" dirty="0">
                  <a:solidFill>
                    <a:prstClr val="white"/>
                  </a:solidFill>
                  <a:latin typeface="微软雅黑" panose="020B0503020204020204" pitchFamily="34" charset="-122"/>
                  <a:ea typeface="微软雅黑" panose="020B0503020204020204" pitchFamily="34" charset="-122"/>
                </a:rPr>
                <a:t>1</a:t>
              </a:r>
            </a:p>
          </p:txBody>
        </p:sp>
      </p:grpSp>
      <p:sp>
        <p:nvSpPr>
          <p:cNvPr id="2" name="文本框 1">
            <a:extLst>
              <a:ext uri="{FF2B5EF4-FFF2-40B4-BE49-F238E27FC236}">
                <a16:creationId xmlns:a16="http://schemas.microsoft.com/office/drawing/2014/main" id="{F560CC3A-2A22-43F3-AF6F-03C884D8EDA3}"/>
              </a:ext>
            </a:extLst>
          </p:cNvPr>
          <p:cNvSpPr txBox="1"/>
          <p:nvPr/>
        </p:nvSpPr>
        <p:spPr>
          <a:xfrm>
            <a:off x="3333581" y="1323607"/>
            <a:ext cx="2476838" cy="369332"/>
          </a:xfrm>
          <a:prstGeom prst="rect">
            <a:avLst/>
          </a:prstGeom>
          <a:noFill/>
        </p:spPr>
        <p:txBody>
          <a:bodyPr wrap="square" rtlCol="0">
            <a:spAutoFit/>
          </a:bodyPr>
          <a:lstStyle/>
          <a:p>
            <a:r>
              <a:rPr lang="en-US" altLang="zh-CN" dirty="0"/>
              <a:t>File</a:t>
            </a:r>
            <a:r>
              <a:rPr lang="zh-CN" altLang="en-US" dirty="0"/>
              <a:t>类的基本操作</a:t>
            </a:r>
          </a:p>
        </p:txBody>
      </p:sp>
      <p:sp>
        <p:nvSpPr>
          <p:cNvPr id="3" name="文本框 2">
            <a:extLst>
              <a:ext uri="{FF2B5EF4-FFF2-40B4-BE49-F238E27FC236}">
                <a16:creationId xmlns:a16="http://schemas.microsoft.com/office/drawing/2014/main" id="{663CBF00-43E8-48D7-AC18-CF281FCEF727}"/>
              </a:ext>
            </a:extLst>
          </p:cNvPr>
          <p:cNvSpPr txBox="1"/>
          <p:nvPr/>
        </p:nvSpPr>
        <p:spPr>
          <a:xfrm>
            <a:off x="3333581" y="2181675"/>
            <a:ext cx="2421796" cy="369332"/>
          </a:xfrm>
          <a:prstGeom prst="rect">
            <a:avLst/>
          </a:prstGeom>
          <a:noFill/>
        </p:spPr>
        <p:txBody>
          <a:bodyPr wrap="square" rtlCol="0">
            <a:spAutoFit/>
          </a:bodyPr>
          <a:lstStyle/>
          <a:p>
            <a:r>
              <a:rPr lang="zh-CN" altLang="en-US" dirty="0"/>
              <a:t>字节流和字符流</a:t>
            </a:r>
          </a:p>
        </p:txBody>
      </p:sp>
      <p:grpSp>
        <p:nvGrpSpPr>
          <p:cNvPr id="12" name="组合 11">
            <a:extLst>
              <a:ext uri="{FF2B5EF4-FFF2-40B4-BE49-F238E27FC236}">
                <a16:creationId xmlns:a16="http://schemas.microsoft.com/office/drawing/2014/main" id="{D11F9108-F49F-4969-A58D-CC39A2205F4A}"/>
              </a:ext>
            </a:extLst>
          </p:cNvPr>
          <p:cNvGrpSpPr/>
          <p:nvPr/>
        </p:nvGrpSpPr>
        <p:grpSpPr>
          <a:xfrm>
            <a:off x="2049277" y="3974351"/>
            <a:ext cx="792088" cy="702925"/>
            <a:chOff x="2501743" y="1635646"/>
            <a:chExt cx="1036261" cy="1036518"/>
          </a:xfrm>
        </p:grpSpPr>
        <p:sp>
          <p:nvSpPr>
            <p:cNvPr id="13" name="Oval 53">
              <a:extLst>
                <a:ext uri="{FF2B5EF4-FFF2-40B4-BE49-F238E27FC236}">
                  <a16:creationId xmlns:a16="http://schemas.microsoft.com/office/drawing/2014/main" id="{397F5FC6-3548-4E8C-8975-712C4345365D}"/>
                </a:ext>
              </a:extLst>
            </p:cNvPr>
            <p:cNvSpPr>
              <a:spLocks noChangeArrowheads="1"/>
            </p:cNvSpPr>
            <p:nvPr/>
          </p:nvSpPr>
          <p:spPr bwMode="auto">
            <a:xfrm>
              <a:off x="2501743" y="1635646"/>
              <a:ext cx="1036261" cy="1036518"/>
            </a:xfrm>
            <a:prstGeom prst="ellipse">
              <a:avLst/>
            </a:prstGeom>
            <a:solidFill>
              <a:schemeClr val="accent4">
                <a:lumMod val="50000"/>
              </a:schemeClr>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800">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14" name="Text Box 59">
              <a:extLst>
                <a:ext uri="{FF2B5EF4-FFF2-40B4-BE49-F238E27FC236}">
                  <a16:creationId xmlns:a16="http://schemas.microsoft.com/office/drawing/2014/main" id="{076132B5-5278-4AA5-B268-0A10C9237A1A}"/>
                </a:ext>
              </a:extLst>
            </p:cNvPr>
            <p:cNvSpPr txBox="1">
              <a:spLocks noChangeArrowheads="1"/>
            </p:cNvSpPr>
            <p:nvPr/>
          </p:nvSpPr>
          <p:spPr bwMode="auto">
            <a:xfrm>
              <a:off x="2614600" y="1704009"/>
              <a:ext cx="782802" cy="964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defTabSz="685800"/>
              <a:r>
                <a:rPr lang="en-US" altLang="zh-CN" sz="3800" b="1" dirty="0">
                  <a:solidFill>
                    <a:prstClr val="white"/>
                  </a:solidFill>
                  <a:latin typeface="微软雅黑" panose="020B0503020204020204" pitchFamily="34" charset="-122"/>
                  <a:ea typeface="微软雅黑" panose="020B0503020204020204" pitchFamily="34" charset="-122"/>
                </a:rPr>
                <a:t>4</a:t>
              </a:r>
            </a:p>
          </p:txBody>
        </p:sp>
      </p:grpSp>
      <p:grpSp>
        <p:nvGrpSpPr>
          <p:cNvPr id="15" name="组合 14">
            <a:extLst>
              <a:ext uri="{FF2B5EF4-FFF2-40B4-BE49-F238E27FC236}">
                <a16:creationId xmlns:a16="http://schemas.microsoft.com/office/drawing/2014/main" id="{CD748FB9-4F25-4388-B2EA-791AC41283B2}"/>
              </a:ext>
            </a:extLst>
          </p:cNvPr>
          <p:cNvGrpSpPr/>
          <p:nvPr/>
        </p:nvGrpSpPr>
        <p:grpSpPr>
          <a:xfrm>
            <a:off x="2049278" y="3022777"/>
            <a:ext cx="792088" cy="702925"/>
            <a:chOff x="1041891" y="2887277"/>
            <a:chExt cx="1036261" cy="1036518"/>
          </a:xfrm>
        </p:grpSpPr>
        <p:sp>
          <p:nvSpPr>
            <p:cNvPr id="16" name="Oval 53">
              <a:extLst>
                <a:ext uri="{FF2B5EF4-FFF2-40B4-BE49-F238E27FC236}">
                  <a16:creationId xmlns:a16="http://schemas.microsoft.com/office/drawing/2014/main" id="{35A6112C-3AF0-4C3A-9D2D-E9FEC877EE57}"/>
                </a:ext>
              </a:extLst>
            </p:cNvPr>
            <p:cNvSpPr>
              <a:spLocks noChangeArrowheads="1"/>
            </p:cNvSpPr>
            <p:nvPr/>
          </p:nvSpPr>
          <p:spPr bwMode="auto">
            <a:xfrm>
              <a:off x="1041891" y="2887277"/>
              <a:ext cx="1036261" cy="1036518"/>
            </a:xfrm>
            <a:prstGeom prst="ellipse">
              <a:avLst/>
            </a:prstGeom>
            <a:solidFill>
              <a:srgbClr val="92D050"/>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800">
                <a:defRPr/>
              </a:pP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17" name="Text Box 58">
              <a:extLst>
                <a:ext uri="{FF2B5EF4-FFF2-40B4-BE49-F238E27FC236}">
                  <a16:creationId xmlns:a16="http://schemas.microsoft.com/office/drawing/2014/main" id="{22F88D48-2C45-4C82-9365-10564C3D9963}"/>
                </a:ext>
              </a:extLst>
            </p:cNvPr>
            <p:cNvSpPr txBox="1">
              <a:spLocks noChangeArrowheads="1"/>
            </p:cNvSpPr>
            <p:nvPr/>
          </p:nvSpPr>
          <p:spPr bwMode="auto">
            <a:xfrm>
              <a:off x="1154745" y="2959384"/>
              <a:ext cx="782802" cy="964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defTabSz="685800"/>
              <a:r>
                <a:rPr lang="en-US" altLang="zh-CN" sz="3800" b="1" dirty="0">
                  <a:solidFill>
                    <a:prstClr val="white"/>
                  </a:solidFill>
                  <a:latin typeface="微软雅黑" panose="020B0503020204020204" pitchFamily="34" charset="-122"/>
                  <a:ea typeface="微软雅黑" panose="020B0503020204020204" pitchFamily="34" charset="-122"/>
                </a:rPr>
                <a:t>3</a:t>
              </a:r>
            </a:p>
          </p:txBody>
        </p:sp>
      </p:grpSp>
      <p:sp>
        <p:nvSpPr>
          <p:cNvPr id="18" name="文本框 17">
            <a:extLst>
              <a:ext uri="{FF2B5EF4-FFF2-40B4-BE49-F238E27FC236}">
                <a16:creationId xmlns:a16="http://schemas.microsoft.com/office/drawing/2014/main" id="{F3027A48-E879-46AB-AC08-ED4A9BF5E7D3}"/>
              </a:ext>
            </a:extLst>
          </p:cNvPr>
          <p:cNvSpPr txBox="1"/>
          <p:nvPr/>
        </p:nvSpPr>
        <p:spPr>
          <a:xfrm>
            <a:off x="3333581" y="3185016"/>
            <a:ext cx="2476838" cy="369332"/>
          </a:xfrm>
          <a:prstGeom prst="rect">
            <a:avLst/>
          </a:prstGeom>
          <a:noFill/>
        </p:spPr>
        <p:txBody>
          <a:bodyPr wrap="square" rtlCol="0">
            <a:spAutoFit/>
          </a:bodyPr>
          <a:lstStyle/>
          <a:p>
            <a:r>
              <a:rPr lang="zh-CN" altLang="en-US" dirty="0"/>
              <a:t>管道流</a:t>
            </a:r>
          </a:p>
        </p:txBody>
      </p:sp>
      <p:sp>
        <p:nvSpPr>
          <p:cNvPr id="19" name="文本框 18">
            <a:extLst>
              <a:ext uri="{FF2B5EF4-FFF2-40B4-BE49-F238E27FC236}">
                <a16:creationId xmlns:a16="http://schemas.microsoft.com/office/drawing/2014/main" id="{28A4B336-9DDC-4256-8611-705FCDE88309}"/>
              </a:ext>
            </a:extLst>
          </p:cNvPr>
          <p:cNvSpPr txBox="1"/>
          <p:nvPr/>
        </p:nvSpPr>
        <p:spPr>
          <a:xfrm>
            <a:off x="3333581" y="4043084"/>
            <a:ext cx="2421796" cy="369332"/>
          </a:xfrm>
          <a:prstGeom prst="rect">
            <a:avLst/>
          </a:prstGeom>
          <a:noFill/>
        </p:spPr>
        <p:txBody>
          <a:bodyPr wrap="square" rtlCol="0">
            <a:spAutoFit/>
          </a:bodyPr>
          <a:lstStyle/>
          <a:p>
            <a:r>
              <a:rPr lang="zh-CN" altLang="en-US" dirty="0"/>
              <a:t>打印流</a:t>
            </a:r>
          </a:p>
        </p:txBody>
      </p:sp>
    </p:spTree>
    <p:extLst>
      <p:ext uri="{BB962C8B-B14F-4D97-AF65-F5344CB8AC3E}">
        <p14:creationId xmlns:p14="http://schemas.microsoft.com/office/powerpoint/2010/main" val="3199291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dissolve">
                                      <p:cBhvr>
                                        <p:cTn id="7" dur="500"/>
                                        <p:tgtEl>
                                          <p:spTgt spid="22">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P spid="2" grpId="0"/>
      <p:bldP spid="3" grpId="0"/>
      <p:bldP spid="18"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 name="TextBox 22"/>
          <p:cNvSpPr txBox="1"/>
          <p:nvPr/>
        </p:nvSpPr>
        <p:spPr>
          <a:xfrm>
            <a:off x="823322" y="205624"/>
            <a:ext cx="1980029"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字符输出流操作</a:t>
            </a:r>
          </a:p>
        </p:txBody>
      </p:sp>
      <p:sp>
        <p:nvSpPr>
          <p:cNvPr id="5" name="文本框 4">
            <a:extLst>
              <a:ext uri="{FF2B5EF4-FFF2-40B4-BE49-F238E27FC236}">
                <a16:creationId xmlns:a16="http://schemas.microsoft.com/office/drawing/2014/main" id="{C9E811FF-A0C1-4163-8E42-99A17EFF88A5}"/>
              </a:ext>
            </a:extLst>
          </p:cNvPr>
          <p:cNvSpPr txBox="1"/>
          <p:nvPr/>
        </p:nvSpPr>
        <p:spPr>
          <a:xfrm>
            <a:off x="832736" y="832946"/>
            <a:ext cx="6259543" cy="461665"/>
          </a:xfrm>
          <a:prstGeom prst="rect">
            <a:avLst/>
          </a:prstGeom>
          <a:noFill/>
        </p:spPr>
        <p:txBody>
          <a:bodyPr wrap="square">
            <a:spAutoFit/>
          </a:bodyPr>
          <a:lstStyle/>
          <a:p>
            <a:r>
              <a:rPr lang="zh-CN" altLang="en-US" sz="2400" b="1" i="0" dirty="0">
                <a:solidFill>
                  <a:srgbClr val="FF0000"/>
                </a:solidFill>
                <a:effectLst/>
                <a:latin typeface="Helvetica Neue"/>
              </a:rPr>
              <a:t>写文件 </a:t>
            </a:r>
            <a:r>
              <a:rPr lang="en-US" altLang="zh-CN" sz="2400" b="0" i="0" dirty="0">
                <a:solidFill>
                  <a:srgbClr val="333333"/>
                </a:solidFill>
                <a:effectLst/>
                <a:latin typeface="Helvetica Neue"/>
              </a:rPr>
              <a:t>Writer</a:t>
            </a:r>
            <a:endParaRPr lang="zh-CN" altLang="en-US" sz="2400" dirty="0"/>
          </a:p>
        </p:txBody>
      </p:sp>
      <p:sp>
        <p:nvSpPr>
          <p:cNvPr id="7" name="文本框 6">
            <a:extLst>
              <a:ext uri="{FF2B5EF4-FFF2-40B4-BE49-F238E27FC236}">
                <a16:creationId xmlns:a16="http://schemas.microsoft.com/office/drawing/2014/main" id="{28AA930F-70D2-4526-8DC9-4D321EF094BA}"/>
              </a:ext>
            </a:extLst>
          </p:cNvPr>
          <p:cNvSpPr txBox="1"/>
          <p:nvPr/>
        </p:nvSpPr>
        <p:spPr>
          <a:xfrm>
            <a:off x="855112" y="1295264"/>
            <a:ext cx="7749335" cy="369332"/>
          </a:xfrm>
          <a:prstGeom prst="rect">
            <a:avLst/>
          </a:prstGeom>
          <a:noFill/>
        </p:spPr>
        <p:txBody>
          <a:bodyPr wrap="square">
            <a:spAutoFit/>
          </a:bodyPr>
          <a:lstStyle/>
          <a:p>
            <a:r>
              <a:rPr lang="en-US" altLang="zh-CN" b="0" i="0" dirty="0">
                <a:solidFill>
                  <a:srgbClr val="333333"/>
                </a:solidFill>
                <a:effectLst/>
                <a:latin typeface="Helvetica Neue"/>
              </a:rPr>
              <a:t>Writer</a:t>
            </a:r>
            <a:r>
              <a:rPr lang="zh-CN" altLang="en-US" b="0" i="0" dirty="0">
                <a:solidFill>
                  <a:srgbClr val="333333"/>
                </a:solidFill>
                <a:effectLst/>
                <a:latin typeface="Helvetica Neue"/>
              </a:rPr>
              <a:t>本身是一个字符流的输出类，此类的定义如下</a:t>
            </a:r>
            <a:endParaRPr lang="zh-CN" altLang="en-US" dirty="0"/>
          </a:p>
        </p:txBody>
      </p:sp>
      <p:sp>
        <p:nvSpPr>
          <p:cNvPr id="9" name="文本框 8">
            <a:extLst>
              <a:ext uri="{FF2B5EF4-FFF2-40B4-BE49-F238E27FC236}">
                <a16:creationId xmlns:a16="http://schemas.microsoft.com/office/drawing/2014/main" id="{82EE145B-DF80-4F3F-B323-1BB1F388D79F}"/>
              </a:ext>
            </a:extLst>
          </p:cNvPr>
          <p:cNvSpPr txBox="1"/>
          <p:nvPr/>
        </p:nvSpPr>
        <p:spPr>
          <a:xfrm>
            <a:off x="846918" y="1687909"/>
            <a:ext cx="7829537" cy="307777"/>
          </a:xfrm>
          <a:prstGeom prst="rect">
            <a:avLst/>
          </a:prstGeom>
          <a:noFill/>
        </p:spPr>
        <p:txBody>
          <a:bodyPr wrap="square">
            <a:spAutoFit/>
          </a:bodyPr>
          <a:lstStyle/>
          <a:p>
            <a:r>
              <a:rPr lang="en-US" altLang="zh-CN" sz="1400" b="0" i="0" dirty="0">
                <a:solidFill>
                  <a:srgbClr val="FF6600"/>
                </a:solidFill>
                <a:effectLst/>
                <a:latin typeface="Helvetica Neue"/>
              </a:rPr>
              <a:t>public abstract class Writer extends Object implements </a:t>
            </a:r>
            <a:r>
              <a:rPr lang="en-US" altLang="zh-CN" sz="1400" b="0" i="0" dirty="0" err="1">
                <a:solidFill>
                  <a:srgbClr val="FF6600"/>
                </a:solidFill>
                <a:effectLst/>
                <a:latin typeface="Helvetica Neue"/>
              </a:rPr>
              <a:t>Appendable</a:t>
            </a:r>
            <a:r>
              <a:rPr lang="zh-CN" altLang="en-US" sz="1400" b="0" i="0" dirty="0">
                <a:solidFill>
                  <a:srgbClr val="FF6600"/>
                </a:solidFill>
                <a:effectLst/>
                <a:latin typeface="Helvetica Neue"/>
              </a:rPr>
              <a:t>，</a:t>
            </a:r>
            <a:r>
              <a:rPr lang="en-US" altLang="zh-CN" sz="1400" b="0" i="0" dirty="0">
                <a:solidFill>
                  <a:srgbClr val="FF6600"/>
                </a:solidFill>
                <a:effectLst/>
                <a:latin typeface="Helvetica Neue"/>
              </a:rPr>
              <a:t>Closeable</a:t>
            </a:r>
            <a:r>
              <a:rPr lang="zh-CN" altLang="en-US" sz="1400" b="0" i="0" dirty="0">
                <a:solidFill>
                  <a:srgbClr val="FF6600"/>
                </a:solidFill>
                <a:effectLst/>
                <a:latin typeface="Helvetica Neue"/>
              </a:rPr>
              <a:t>，</a:t>
            </a:r>
            <a:r>
              <a:rPr lang="en-US" altLang="zh-CN" sz="1400" b="0" i="0" dirty="0">
                <a:solidFill>
                  <a:srgbClr val="FF6600"/>
                </a:solidFill>
                <a:effectLst/>
                <a:latin typeface="Helvetica Neue"/>
              </a:rPr>
              <a:t>Flushable</a:t>
            </a:r>
            <a:endParaRPr lang="zh-CN" altLang="en-US" sz="1400" dirty="0"/>
          </a:p>
        </p:txBody>
      </p:sp>
      <p:sp>
        <p:nvSpPr>
          <p:cNvPr id="11" name="文本框 10">
            <a:extLst>
              <a:ext uri="{FF2B5EF4-FFF2-40B4-BE49-F238E27FC236}">
                <a16:creationId xmlns:a16="http://schemas.microsoft.com/office/drawing/2014/main" id="{BBB263C3-271A-475C-9C78-F49081004D90}"/>
              </a:ext>
            </a:extLst>
          </p:cNvPr>
          <p:cNvSpPr txBox="1"/>
          <p:nvPr/>
        </p:nvSpPr>
        <p:spPr>
          <a:xfrm>
            <a:off x="846918" y="2067694"/>
            <a:ext cx="7397490" cy="369332"/>
          </a:xfrm>
          <a:prstGeom prst="rect">
            <a:avLst/>
          </a:prstGeom>
          <a:noFill/>
        </p:spPr>
        <p:txBody>
          <a:bodyPr wrap="square">
            <a:spAutoFit/>
          </a:bodyPr>
          <a:lstStyle/>
          <a:p>
            <a:r>
              <a:rPr lang="zh-CN" altLang="en-US" b="0" i="0" dirty="0">
                <a:solidFill>
                  <a:srgbClr val="333333"/>
                </a:solidFill>
                <a:effectLst/>
                <a:latin typeface="Helvetica Neue"/>
              </a:rPr>
              <a:t>如果是向文件中写入内容，所以应该使用</a:t>
            </a:r>
            <a:r>
              <a:rPr lang="en-US" altLang="zh-CN" b="0" i="0" dirty="0" err="1">
                <a:solidFill>
                  <a:srgbClr val="333333"/>
                </a:solidFill>
                <a:effectLst/>
                <a:latin typeface="Helvetica Neue"/>
              </a:rPr>
              <a:t>FileWriter</a:t>
            </a:r>
            <a:r>
              <a:rPr lang="zh-CN" altLang="en-US" b="0" i="0" dirty="0">
                <a:solidFill>
                  <a:srgbClr val="333333"/>
                </a:solidFill>
                <a:effectLst/>
                <a:latin typeface="Helvetica Neue"/>
              </a:rPr>
              <a:t>的子类</a:t>
            </a:r>
            <a:endParaRPr lang="zh-CN" altLang="en-US" dirty="0"/>
          </a:p>
        </p:txBody>
      </p:sp>
      <p:sp>
        <p:nvSpPr>
          <p:cNvPr id="13" name="文本框 12">
            <a:extLst>
              <a:ext uri="{FF2B5EF4-FFF2-40B4-BE49-F238E27FC236}">
                <a16:creationId xmlns:a16="http://schemas.microsoft.com/office/drawing/2014/main" id="{E5A2F8CA-C307-4AE6-9076-BD76AB7B37DF}"/>
              </a:ext>
            </a:extLst>
          </p:cNvPr>
          <p:cNvSpPr txBox="1"/>
          <p:nvPr/>
        </p:nvSpPr>
        <p:spPr>
          <a:xfrm>
            <a:off x="849440" y="2437026"/>
            <a:ext cx="4578578" cy="369332"/>
          </a:xfrm>
          <a:prstGeom prst="rect">
            <a:avLst/>
          </a:prstGeom>
          <a:noFill/>
        </p:spPr>
        <p:txBody>
          <a:bodyPr wrap="square">
            <a:spAutoFit/>
          </a:bodyPr>
          <a:lstStyle/>
          <a:p>
            <a:r>
              <a:rPr lang="en-US" altLang="zh-CN" b="0" i="0" dirty="0" err="1">
                <a:solidFill>
                  <a:srgbClr val="333333"/>
                </a:solidFill>
                <a:effectLst/>
                <a:latin typeface="Helvetica Neue"/>
              </a:rPr>
              <a:t>FileWriter</a:t>
            </a:r>
            <a:r>
              <a:rPr lang="zh-CN" altLang="en-US" b="0" i="0" dirty="0">
                <a:solidFill>
                  <a:srgbClr val="333333"/>
                </a:solidFill>
                <a:effectLst/>
                <a:latin typeface="Helvetica Neue"/>
              </a:rPr>
              <a:t>类的构造方法定义如下</a:t>
            </a:r>
            <a:endParaRPr lang="zh-CN" altLang="en-US" dirty="0"/>
          </a:p>
        </p:txBody>
      </p:sp>
      <p:sp>
        <p:nvSpPr>
          <p:cNvPr id="15" name="文本框 14">
            <a:extLst>
              <a:ext uri="{FF2B5EF4-FFF2-40B4-BE49-F238E27FC236}">
                <a16:creationId xmlns:a16="http://schemas.microsoft.com/office/drawing/2014/main" id="{6E936A2F-3F31-4EF5-AF55-3B84C7BA1175}"/>
              </a:ext>
            </a:extLst>
          </p:cNvPr>
          <p:cNvSpPr txBox="1"/>
          <p:nvPr/>
        </p:nvSpPr>
        <p:spPr>
          <a:xfrm>
            <a:off x="827584" y="2806358"/>
            <a:ext cx="7533312" cy="307777"/>
          </a:xfrm>
          <a:prstGeom prst="rect">
            <a:avLst/>
          </a:prstGeom>
          <a:noFill/>
        </p:spPr>
        <p:txBody>
          <a:bodyPr wrap="square">
            <a:spAutoFit/>
          </a:bodyPr>
          <a:lstStyle/>
          <a:p>
            <a:r>
              <a:rPr lang="en-US" altLang="zh-CN" sz="1400" b="0" i="0" dirty="0">
                <a:solidFill>
                  <a:srgbClr val="FF6600"/>
                </a:solidFill>
                <a:effectLst/>
                <a:latin typeface="Helvetica Neue"/>
              </a:rPr>
              <a:t>public </a:t>
            </a:r>
            <a:r>
              <a:rPr lang="en-US" altLang="zh-CN" sz="1400" b="0" i="0" dirty="0" err="1">
                <a:solidFill>
                  <a:srgbClr val="FF6600"/>
                </a:solidFill>
                <a:effectLst/>
                <a:latin typeface="Helvetica Neue"/>
              </a:rPr>
              <a:t>FileWriter</a:t>
            </a:r>
            <a:r>
              <a:rPr lang="en-US" altLang="zh-CN" sz="1400" b="0" i="0" dirty="0">
                <a:solidFill>
                  <a:srgbClr val="FF6600"/>
                </a:solidFill>
                <a:effectLst/>
                <a:latin typeface="Helvetica Neue"/>
              </a:rPr>
              <a:t>(File file)throws </a:t>
            </a:r>
            <a:r>
              <a:rPr lang="en-US" altLang="zh-CN" sz="1400" b="0" i="0" dirty="0" err="1">
                <a:solidFill>
                  <a:srgbClr val="FF6600"/>
                </a:solidFill>
                <a:effectLst/>
                <a:latin typeface="Helvetica Neue"/>
              </a:rPr>
              <a:t>IOException</a:t>
            </a:r>
            <a:endParaRPr lang="zh-CN" altLang="en-US" sz="1400" dirty="0"/>
          </a:p>
        </p:txBody>
      </p:sp>
      <p:sp>
        <p:nvSpPr>
          <p:cNvPr id="17" name="文本框 16">
            <a:extLst>
              <a:ext uri="{FF2B5EF4-FFF2-40B4-BE49-F238E27FC236}">
                <a16:creationId xmlns:a16="http://schemas.microsoft.com/office/drawing/2014/main" id="{2F74980C-56B3-481F-B03E-12D815F4ABB9}"/>
              </a:ext>
            </a:extLst>
          </p:cNvPr>
          <p:cNvSpPr txBox="1"/>
          <p:nvPr/>
        </p:nvSpPr>
        <p:spPr>
          <a:xfrm>
            <a:off x="815839" y="3114135"/>
            <a:ext cx="7860616" cy="875881"/>
          </a:xfrm>
          <a:prstGeom prst="rect">
            <a:avLst/>
          </a:prstGeom>
          <a:noFill/>
        </p:spPr>
        <p:txBody>
          <a:bodyPr wrap="square">
            <a:spAutoFit/>
          </a:bodyPr>
          <a:lstStyle/>
          <a:p>
            <a:pPr>
              <a:lnSpc>
                <a:spcPct val="150000"/>
              </a:lnSpc>
            </a:pPr>
            <a:r>
              <a:rPr lang="zh-CN" altLang="en-US" b="0" i="0" dirty="0">
                <a:solidFill>
                  <a:srgbClr val="333333"/>
                </a:solidFill>
                <a:effectLst/>
                <a:latin typeface="Helvetica Neue"/>
              </a:rPr>
              <a:t>字符流的操作比字节流操作好在一点，就是可以直接输出字符串了，不用再像之前那样进行转换操作了</a:t>
            </a:r>
            <a:endParaRPr lang="zh-CN" altLang="en-US" dirty="0"/>
          </a:p>
        </p:txBody>
      </p:sp>
    </p:spTree>
    <p:extLst>
      <p:ext uri="{BB962C8B-B14F-4D97-AF65-F5344CB8AC3E}">
        <p14:creationId xmlns:p14="http://schemas.microsoft.com/office/powerpoint/2010/main" val="2624579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 name="TextBox 22"/>
          <p:cNvSpPr txBox="1"/>
          <p:nvPr/>
        </p:nvSpPr>
        <p:spPr>
          <a:xfrm>
            <a:off x="823322" y="205624"/>
            <a:ext cx="1980029"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字符输出流操作</a:t>
            </a:r>
          </a:p>
        </p:txBody>
      </p:sp>
      <p:sp>
        <p:nvSpPr>
          <p:cNvPr id="2" name="Rectangle 2">
            <a:extLst>
              <a:ext uri="{FF2B5EF4-FFF2-40B4-BE49-F238E27FC236}">
                <a16:creationId xmlns:a16="http://schemas.microsoft.com/office/drawing/2014/main" id="{05FD485D-374C-4927-8FC8-98A65F6CE71F}"/>
              </a:ext>
            </a:extLst>
          </p:cNvPr>
          <p:cNvSpPr>
            <a:spLocks noChangeArrowheads="1"/>
          </p:cNvSpPr>
          <p:nvPr/>
        </p:nvSpPr>
        <p:spPr bwMode="auto">
          <a:xfrm>
            <a:off x="899592" y="2067694"/>
            <a:ext cx="8841209"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File f = </a:t>
            </a:r>
            <a:r>
              <a:rPr kumimoji="0" lang="zh-CN" altLang="zh-CN" sz="2000" b="0" i="0" u="none" strike="noStrike" cap="none" normalizeH="0" baseline="0" dirty="0">
                <a:ln>
                  <a:noFill/>
                </a:ln>
                <a:solidFill>
                  <a:srgbClr val="0000FF"/>
                </a:solidFill>
                <a:effectLst/>
                <a:latin typeface="Consolas" panose="020B0609020204030204" pitchFamily="49" charset="0"/>
              </a:rPr>
              <a:t>new</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File(</a:t>
            </a:r>
            <a:r>
              <a:rPr kumimoji="0" lang="zh-CN" altLang="zh-CN" sz="2000" b="0" i="0" u="none" strike="noStrike" cap="none" normalizeH="0" baseline="0" dirty="0">
                <a:ln>
                  <a:noFill/>
                </a:ln>
                <a:solidFill>
                  <a:srgbClr val="0000FF"/>
                </a:solidFill>
                <a:effectLst/>
                <a:latin typeface="Consolas" panose="020B0609020204030204" pitchFamily="49" charset="0"/>
              </a:rPr>
              <a:t>"e:"</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 File.separator+</a:t>
            </a:r>
            <a:r>
              <a:rPr kumimoji="0" lang="zh-CN" altLang="zh-CN" sz="2000" b="0" i="0" u="none" strike="noStrike" cap="none" normalizeH="0" baseline="0" dirty="0">
                <a:ln>
                  <a:noFill/>
                </a:ln>
                <a:solidFill>
                  <a:srgbClr val="0000FF"/>
                </a:solidFill>
                <a:effectLst/>
                <a:latin typeface="Consolas" panose="020B0609020204030204" pitchFamily="49" charset="0"/>
              </a:rPr>
              <a:t>"hello.txt"</a:t>
            </a:r>
            <a:r>
              <a:rPr kumimoji="0" lang="zh-CN" altLang="zh-CN" sz="2000" b="0" i="0" u="none" strike="noStrike" cap="none" normalizeH="0" baseline="0" dirty="0">
                <a:ln>
                  <a:noFill/>
                </a:ln>
                <a:solidFill>
                  <a:srgbClr val="000000"/>
                </a:solidFill>
                <a:effectLst/>
                <a:latin typeface="Consolas" panose="020B0609020204030204" pitchFamily="49" charset="0"/>
              </a:rPr>
              <a:t>);</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Writer out=</a:t>
            </a:r>
            <a:r>
              <a:rPr kumimoji="0" lang="zh-CN" altLang="zh-CN" sz="2000" b="0" i="0" u="none" strike="noStrike" cap="none" normalizeH="0" baseline="0" dirty="0">
                <a:ln>
                  <a:noFill/>
                </a:ln>
                <a:solidFill>
                  <a:srgbClr val="0000FF"/>
                </a:solidFill>
                <a:effectLst/>
                <a:latin typeface="Consolas" panose="020B0609020204030204" pitchFamily="49" charset="0"/>
              </a:rPr>
              <a:t>new</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FileWriter(f);</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String str=</a:t>
            </a:r>
            <a:r>
              <a:rPr kumimoji="0" lang="zh-CN" altLang="zh-CN" sz="2000" b="0" i="0" u="none" strike="noStrike" cap="none" normalizeH="0" baseline="0" dirty="0">
                <a:ln>
                  <a:noFill/>
                </a:ln>
                <a:solidFill>
                  <a:srgbClr val="0000FF"/>
                </a:solidFill>
                <a:effectLst/>
                <a:latin typeface="Consolas" panose="020B0609020204030204" pitchFamily="49" charset="0"/>
              </a:rPr>
              <a:t>"Hello World"</a:t>
            </a:r>
            <a:r>
              <a:rPr kumimoji="0" lang="zh-CN" altLang="zh-CN" sz="2000" b="0" i="0" u="none" strike="noStrike" cap="none" normalizeH="0" baseline="0" dirty="0">
                <a:ln>
                  <a:noFill/>
                </a:ln>
                <a:solidFill>
                  <a:srgbClr val="000000"/>
                </a:solidFill>
                <a:effectLst/>
                <a:latin typeface="Consolas" panose="020B0609020204030204" pitchFamily="49" charset="0"/>
              </a:rPr>
              <a:t>;</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out.write(str);</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out.close();</a:t>
            </a:r>
            <a:endParaRPr kumimoji="0" lang="zh-CN" altLang="zh-CN" sz="4400" b="0" i="0" u="none" strike="noStrike" cap="none" normalizeH="0" baseline="0" dirty="0">
              <a:ln>
                <a:noFill/>
              </a:ln>
              <a:solidFill>
                <a:schemeClr val="tx1"/>
              </a:solidFill>
              <a:effectLst/>
              <a:latin typeface="Arial" panose="020B0604020202020204" pitchFamily="34" charset="0"/>
            </a:endParaRPr>
          </a:p>
        </p:txBody>
      </p:sp>
      <p:sp>
        <p:nvSpPr>
          <p:cNvPr id="5" name="文本框 4">
            <a:extLst>
              <a:ext uri="{FF2B5EF4-FFF2-40B4-BE49-F238E27FC236}">
                <a16:creationId xmlns:a16="http://schemas.microsoft.com/office/drawing/2014/main" id="{C9E811FF-A0C1-4163-8E42-99A17EFF88A5}"/>
              </a:ext>
            </a:extLst>
          </p:cNvPr>
          <p:cNvSpPr txBox="1"/>
          <p:nvPr/>
        </p:nvSpPr>
        <p:spPr>
          <a:xfrm>
            <a:off x="832737" y="832946"/>
            <a:ext cx="4769352" cy="461665"/>
          </a:xfrm>
          <a:prstGeom prst="rect">
            <a:avLst/>
          </a:prstGeom>
          <a:noFill/>
        </p:spPr>
        <p:txBody>
          <a:bodyPr wrap="square">
            <a:spAutoFit/>
          </a:bodyPr>
          <a:lstStyle/>
          <a:p>
            <a:r>
              <a:rPr lang="zh-CN" altLang="en-US" sz="2400" b="1" i="0" dirty="0">
                <a:solidFill>
                  <a:srgbClr val="FF0000"/>
                </a:solidFill>
                <a:effectLst/>
                <a:latin typeface="Helvetica Neue"/>
              </a:rPr>
              <a:t>写文件</a:t>
            </a:r>
            <a:endParaRPr lang="zh-CN" altLang="en-US" sz="2400" b="1" dirty="0">
              <a:solidFill>
                <a:srgbClr val="FF0000"/>
              </a:solidFill>
            </a:endParaRPr>
          </a:p>
        </p:txBody>
      </p:sp>
    </p:spTree>
    <p:extLst>
      <p:ext uri="{BB962C8B-B14F-4D97-AF65-F5344CB8AC3E}">
        <p14:creationId xmlns:p14="http://schemas.microsoft.com/office/powerpoint/2010/main" val="2329015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980029"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字符输入流操作</a:t>
            </a:r>
          </a:p>
        </p:txBody>
      </p:sp>
      <p:sp>
        <p:nvSpPr>
          <p:cNvPr id="2" name="文本框 1">
            <a:extLst>
              <a:ext uri="{FF2B5EF4-FFF2-40B4-BE49-F238E27FC236}">
                <a16:creationId xmlns:a16="http://schemas.microsoft.com/office/drawing/2014/main" id="{FE03681C-3DCB-4534-A6AF-D2D449E06109}"/>
              </a:ext>
            </a:extLst>
          </p:cNvPr>
          <p:cNvSpPr txBox="1"/>
          <p:nvPr/>
        </p:nvSpPr>
        <p:spPr>
          <a:xfrm>
            <a:off x="832737" y="832946"/>
            <a:ext cx="4769352" cy="461665"/>
          </a:xfrm>
          <a:prstGeom prst="rect">
            <a:avLst/>
          </a:prstGeom>
          <a:noFill/>
        </p:spPr>
        <p:txBody>
          <a:bodyPr wrap="square">
            <a:spAutoFit/>
          </a:bodyPr>
          <a:lstStyle/>
          <a:p>
            <a:r>
              <a:rPr lang="zh-CN" altLang="en-US" sz="2400" b="1" dirty="0">
                <a:solidFill>
                  <a:srgbClr val="FF0000"/>
                </a:solidFill>
                <a:latin typeface="Helvetica Neue"/>
              </a:rPr>
              <a:t>读</a:t>
            </a:r>
            <a:r>
              <a:rPr lang="zh-CN" altLang="en-US" sz="2400" b="1" i="0" dirty="0">
                <a:solidFill>
                  <a:srgbClr val="FF0000"/>
                </a:solidFill>
                <a:effectLst/>
                <a:latin typeface="Helvetica Neue"/>
              </a:rPr>
              <a:t>文件 </a:t>
            </a:r>
            <a:r>
              <a:rPr lang="en-US" altLang="zh-CN" sz="2400" b="0" i="0" dirty="0">
                <a:solidFill>
                  <a:srgbClr val="FF0000"/>
                </a:solidFill>
                <a:effectLst/>
                <a:latin typeface="Helvetica Neue"/>
              </a:rPr>
              <a:t>Reader</a:t>
            </a:r>
            <a:endParaRPr lang="zh-CN" altLang="en-US" sz="2400" b="1" dirty="0">
              <a:solidFill>
                <a:srgbClr val="FF0000"/>
              </a:solidFill>
            </a:endParaRPr>
          </a:p>
        </p:txBody>
      </p:sp>
      <p:sp>
        <p:nvSpPr>
          <p:cNvPr id="6" name="文本框 5">
            <a:extLst>
              <a:ext uri="{FF2B5EF4-FFF2-40B4-BE49-F238E27FC236}">
                <a16:creationId xmlns:a16="http://schemas.microsoft.com/office/drawing/2014/main" id="{A156610F-A5B9-42FA-9493-BB2BF1D1D1D8}"/>
              </a:ext>
            </a:extLst>
          </p:cNvPr>
          <p:cNvSpPr txBox="1"/>
          <p:nvPr/>
        </p:nvSpPr>
        <p:spPr>
          <a:xfrm>
            <a:off x="840182" y="1295264"/>
            <a:ext cx="7764265" cy="369332"/>
          </a:xfrm>
          <a:prstGeom prst="rect">
            <a:avLst/>
          </a:prstGeom>
          <a:noFill/>
        </p:spPr>
        <p:txBody>
          <a:bodyPr wrap="square">
            <a:spAutoFit/>
          </a:bodyPr>
          <a:lstStyle/>
          <a:p>
            <a:r>
              <a:rPr lang="en-US" altLang="zh-CN" b="0" i="0" dirty="0">
                <a:solidFill>
                  <a:srgbClr val="333333"/>
                </a:solidFill>
                <a:effectLst/>
                <a:latin typeface="Helvetica Neue"/>
              </a:rPr>
              <a:t>Reader</a:t>
            </a:r>
            <a:r>
              <a:rPr lang="zh-CN" altLang="en-US" b="0" i="0" dirty="0">
                <a:solidFill>
                  <a:srgbClr val="333333"/>
                </a:solidFill>
                <a:effectLst/>
                <a:latin typeface="Helvetica Neue"/>
              </a:rPr>
              <a:t>是使用字符的方式从文件中取出数据，</a:t>
            </a:r>
            <a:r>
              <a:rPr lang="en-US" altLang="zh-CN" b="0" i="0" dirty="0">
                <a:solidFill>
                  <a:srgbClr val="333333"/>
                </a:solidFill>
                <a:effectLst/>
                <a:latin typeface="Helvetica Neue"/>
              </a:rPr>
              <a:t>Reader</a:t>
            </a:r>
            <a:r>
              <a:rPr lang="zh-CN" altLang="en-US" b="0" i="0" dirty="0">
                <a:solidFill>
                  <a:srgbClr val="333333"/>
                </a:solidFill>
                <a:effectLst/>
                <a:latin typeface="Helvetica Neue"/>
              </a:rPr>
              <a:t>类的定义如下</a:t>
            </a:r>
            <a:endParaRPr lang="zh-CN" altLang="en-US" dirty="0"/>
          </a:p>
        </p:txBody>
      </p:sp>
      <p:sp>
        <p:nvSpPr>
          <p:cNvPr id="8" name="文本框 7">
            <a:extLst>
              <a:ext uri="{FF2B5EF4-FFF2-40B4-BE49-F238E27FC236}">
                <a16:creationId xmlns:a16="http://schemas.microsoft.com/office/drawing/2014/main" id="{08D4314E-7039-48F1-97A8-FD36954195A4}"/>
              </a:ext>
            </a:extLst>
          </p:cNvPr>
          <p:cNvSpPr txBox="1"/>
          <p:nvPr/>
        </p:nvSpPr>
        <p:spPr>
          <a:xfrm>
            <a:off x="840182" y="1664596"/>
            <a:ext cx="8124306" cy="338554"/>
          </a:xfrm>
          <a:prstGeom prst="rect">
            <a:avLst/>
          </a:prstGeom>
          <a:noFill/>
        </p:spPr>
        <p:txBody>
          <a:bodyPr wrap="square">
            <a:spAutoFit/>
          </a:bodyPr>
          <a:lstStyle/>
          <a:p>
            <a:r>
              <a:rPr lang="en-US" altLang="zh-CN" sz="1600" b="0" i="0" dirty="0">
                <a:solidFill>
                  <a:srgbClr val="FF6600"/>
                </a:solidFill>
                <a:effectLst/>
                <a:latin typeface="Helvetica Neue"/>
              </a:rPr>
              <a:t>public abstract class Reader extends Objects implements Readable</a:t>
            </a:r>
            <a:r>
              <a:rPr lang="zh-CN" altLang="en-US" sz="1600" b="0" i="0" dirty="0">
                <a:solidFill>
                  <a:srgbClr val="FF6600"/>
                </a:solidFill>
                <a:effectLst/>
                <a:latin typeface="Helvetica Neue"/>
              </a:rPr>
              <a:t>，</a:t>
            </a:r>
            <a:r>
              <a:rPr lang="en-US" altLang="zh-CN" sz="1600" b="0" i="0" dirty="0">
                <a:solidFill>
                  <a:srgbClr val="FF6600"/>
                </a:solidFill>
                <a:effectLst/>
                <a:latin typeface="Helvetica Neue"/>
              </a:rPr>
              <a:t>Closeable</a:t>
            </a:r>
            <a:endParaRPr lang="zh-CN" altLang="en-US" sz="1600" dirty="0"/>
          </a:p>
        </p:txBody>
      </p:sp>
      <p:sp>
        <p:nvSpPr>
          <p:cNvPr id="10" name="文本框 9">
            <a:extLst>
              <a:ext uri="{FF2B5EF4-FFF2-40B4-BE49-F238E27FC236}">
                <a16:creationId xmlns:a16="http://schemas.microsoft.com/office/drawing/2014/main" id="{FCD9E983-8BD8-479F-A33C-270FD599F509}"/>
              </a:ext>
            </a:extLst>
          </p:cNvPr>
          <p:cNvSpPr txBox="1"/>
          <p:nvPr/>
        </p:nvSpPr>
        <p:spPr>
          <a:xfrm>
            <a:off x="823322" y="2049316"/>
            <a:ext cx="7421086" cy="369332"/>
          </a:xfrm>
          <a:prstGeom prst="rect">
            <a:avLst/>
          </a:prstGeom>
          <a:noFill/>
        </p:spPr>
        <p:txBody>
          <a:bodyPr wrap="square">
            <a:spAutoFit/>
          </a:bodyPr>
          <a:lstStyle/>
          <a:p>
            <a:r>
              <a:rPr lang="zh-CN" altLang="en-US" b="0" i="0" dirty="0">
                <a:solidFill>
                  <a:srgbClr val="333333"/>
                </a:solidFill>
                <a:effectLst/>
                <a:latin typeface="Helvetica Neue"/>
              </a:rPr>
              <a:t>如果现在要从文件中读取内容，则可以直接使用</a:t>
            </a:r>
            <a:r>
              <a:rPr lang="en-US" altLang="zh-CN" b="0" i="0" dirty="0" err="1">
                <a:solidFill>
                  <a:srgbClr val="333333"/>
                </a:solidFill>
                <a:effectLst/>
                <a:latin typeface="Helvetica Neue"/>
              </a:rPr>
              <a:t>FileReader</a:t>
            </a:r>
            <a:r>
              <a:rPr lang="zh-CN" altLang="en-US" b="0" i="0" dirty="0">
                <a:solidFill>
                  <a:srgbClr val="333333"/>
                </a:solidFill>
                <a:effectLst/>
                <a:latin typeface="Helvetica Neue"/>
              </a:rPr>
              <a:t>子类</a:t>
            </a:r>
            <a:endParaRPr lang="zh-CN" altLang="en-US" dirty="0"/>
          </a:p>
        </p:txBody>
      </p:sp>
      <p:sp>
        <p:nvSpPr>
          <p:cNvPr id="12" name="文本框 11">
            <a:extLst>
              <a:ext uri="{FF2B5EF4-FFF2-40B4-BE49-F238E27FC236}">
                <a16:creationId xmlns:a16="http://schemas.microsoft.com/office/drawing/2014/main" id="{3279B2D5-9B04-406E-AF4E-443BC9ACE1E0}"/>
              </a:ext>
            </a:extLst>
          </p:cNvPr>
          <p:cNvSpPr txBox="1"/>
          <p:nvPr/>
        </p:nvSpPr>
        <p:spPr>
          <a:xfrm>
            <a:off x="823322" y="2418648"/>
            <a:ext cx="4578578" cy="369332"/>
          </a:xfrm>
          <a:prstGeom prst="rect">
            <a:avLst/>
          </a:prstGeom>
          <a:noFill/>
        </p:spPr>
        <p:txBody>
          <a:bodyPr wrap="square">
            <a:spAutoFit/>
          </a:bodyPr>
          <a:lstStyle/>
          <a:p>
            <a:r>
              <a:rPr lang="en-US" altLang="zh-CN" b="0" i="0" dirty="0" err="1">
                <a:solidFill>
                  <a:srgbClr val="333333"/>
                </a:solidFill>
                <a:effectLst/>
                <a:latin typeface="Helvetica Neue"/>
              </a:rPr>
              <a:t>FileReader</a:t>
            </a:r>
            <a:r>
              <a:rPr lang="zh-CN" altLang="en-US" b="0" i="0" dirty="0">
                <a:solidFill>
                  <a:srgbClr val="333333"/>
                </a:solidFill>
                <a:effectLst/>
                <a:latin typeface="Helvetica Neue"/>
              </a:rPr>
              <a:t>的构造方法定义如下</a:t>
            </a:r>
            <a:endParaRPr lang="zh-CN" altLang="en-US" dirty="0"/>
          </a:p>
        </p:txBody>
      </p:sp>
      <p:sp>
        <p:nvSpPr>
          <p:cNvPr id="14" name="文本框 13">
            <a:extLst>
              <a:ext uri="{FF2B5EF4-FFF2-40B4-BE49-F238E27FC236}">
                <a16:creationId xmlns:a16="http://schemas.microsoft.com/office/drawing/2014/main" id="{1AF98397-DAEA-44C6-8EE0-B4CF06CF73DE}"/>
              </a:ext>
            </a:extLst>
          </p:cNvPr>
          <p:cNvSpPr txBox="1"/>
          <p:nvPr/>
        </p:nvSpPr>
        <p:spPr>
          <a:xfrm>
            <a:off x="826828" y="2800401"/>
            <a:ext cx="7561595" cy="338554"/>
          </a:xfrm>
          <a:prstGeom prst="rect">
            <a:avLst/>
          </a:prstGeom>
          <a:noFill/>
        </p:spPr>
        <p:txBody>
          <a:bodyPr wrap="square">
            <a:spAutoFit/>
          </a:bodyPr>
          <a:lstStyle/>
          <a:p>
            <a:r>
              <a:rPr lang="en-US" altLang="zh-CN" sz="1600" b="0" i="0" dirty="0">
                <a:solidFill>
                  <a:srgbClr val="FF6600"/>
                </a:solidFill>
                <a:effectLst/>
                <a:latin typeface="Helvetica Neue"/>
              </a:rPr>
              <a:t>public </a:t>
            </a:r>
            <a:r>
              <a:rPr lang="en-US" altLang="zh-CN" sz="1600" b="0" i="0" dirty="0" err="1">
                <a:solidFill>
                  <a:srgbClr val="FF6600"/>
                </a:solidFill>
                <a:effectLst/>
                <a:latin typeface="Helvetica Neue"/>
              </a:rPr>
              <a:t>FileReader</a:t>
            </a:r>
            <a:r>
              <a:rPr lang="en-US" altLang="zh-CN" sz="1600" b="0" i="0" dirty="0">
                <a:solidFill>
                  <a:srgbClr val="FF6600"/>
                </a:solidFill>
                <a:effectLst/>
                <a:latin typeface="Helvetica Neue"/>
              </a:rPr>
              <a:t>(File file)throws </a:t>
            </a:r>
            <a:r>
              <a:rPr lang="en-US" altLang="zh-CN" sz="1600" b="0" i="0" dirty="0" err="1">
                <a:solidFill>
                  <a:srgbClr val="FF6600"/>
                </a:solidFill>
                <a:effectLst/>
                <a:latin typeface="Helvetica Neue"/>
              </a:rPr>
              <a:t>FileNotFoundException</a:t>
            </a:r>
            <a:endParaRPr lang="zh-CN" altLang="en-US" sz="1600" dirty="0"/>
          </a:p>
        </p:txBody>
      </p:sp>
    </p:spTree>
    <p:extLst>
      <p:ext uri="{BB962C8B-B14F-4D97-AF65-F5344CB8AC3E}">
        <p14:creationId xmlns:p14="http://schemas.microsoft.com/office/powerpoint/2010/main" val="407840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 name="TextBox 22"/>
          <p:cNvSpPr txBox="1"/>
          <p:nvPr/>
        </p:nvSpPr>
        <p:spPr>
          <a:xfrm>
            <a:off x="823322" y="205624"/>
            <a:ext cx="1980029"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字符输入流操作</a:t>
            </a:r>
          </a:p>
        </p:txBody>
      </p:sp>
      <p:sp>
        <p:nvSpPr>
          <p:cNvPr id="2" name="文本框 1">
            <a:extLst>
              <a:ext uri="{FF2B5EF4-FFF2-40B4-BE49-F238E27FC236}">
                <a16:creationId xmlns:a16="http://schemas.microsoft.com/office/drawing/2014/main" id="{FE03681C-3DCB-4534-A6AF-D2D449E06109}"/>
              </a:ext>
            </a:extLst>
          </p:cNvPr>
          <p:cNvSpPr txBox="1"/>
          <p:nvPr/>
        </p:nvSpPr>
        <p:spPr>
          <a:xfrm>
            <a:off x="832737" y="832946"/>
            <a:ext cx="4769352" cy="461665"/>
          </a:xfrm>
          <a:prstGeom prst="rect">
            <a:avLst/>
          </a:prstGeom>
          <a:noFill/>
        </p:spPr>
        <p:txBody>
          <a:bodyPr wrap="square">
            <a:spAutoFit/>
          </a:bodyPr>
          <a:lstStyle/>
          <a:p>
            <a:r>
              <a:rPr lang="zh-CN" altLang="en-US" sz="2400" b="1" dirty="0">
                <a:solidFill>
                  <a:srgbClr val="FF0000"/>
                </a:solidFill>
                <a:latin typeface="Helvetica Neue"/>
              </a:rPr>
              <a:t>读</a:t>
            </a:r>
            <a:r>
              <a:rPr lang="zh-CN" altLang="en-US" sz="2400" b="1" i="0" dirty="0">
                <a:solidFill>
                  <a:srgbClr val="FF0000"/>
                </a:solidFill>
                <a:effectLst/>
                <a:latin typeface="Helvetica Neue"/>
              </a:rPr>
              <a:t>文件 </a:t>
            </a:r>
            <a:r>
              <a:rPr lang="en-US" altLang="zh-CN" sz="2400" b="0" i="0" dirty="0">
                <a:solidFill>
                  <a:srgbClr val="FF0000"/>
                </a:solidFill>
                <a:effectLst/>
                <a:latin typeface="Helvetica Neue"/>
              </a:rPr>
              <a:t>Reader</a:t>
            </a:r>
            <a:endParaRPr lang="zh-CN" altLang="en-US" sz="2400" b="1" dirty="0">
              <a:solidFill>
                <a:srgbClr val="FF0000"/>
              </a:solidFill>
            </a:endParaRPr>
          </a:p>
        </p:txBody>
      </p:sp>
      <p:sp>
        <p:nvSpPr>
          <p:cNvPr id="11" name="文本框 10">
            <a:extLst>
              <a:ext uri="{FF2B5EF4-FFF2-40B4-BE49-F238E27FC236}">
                <a16:creationId xmlns:a16="http://schemas.microsoft.com/office/drawing/2014/main" id="{120D38FF-03F5-4490-A193-40FA35C6EE7E}"/>
              </a:ext>
            </a:extLst>
          </p:cNvPr>
          <p:cNvSpPr txBox="1"/>
          <p:nvPr/>
        </p:nvSpPr>
        <p:spPr>
          <a:xfrm>
            <a:off x="861337" y="1337157"/>
            <a:ext cx="4578578" cy="369332"/>
          </a:xfrm>
          <a:prstGeom prst="rect">
            <a:avLst/>
          </a:prstGeom>
          <a:noFill/>
        </p:spPr>
        <p:txBody>
          <a:bodyPr wrap="square">
            <a:spAutoFit/>
          </a:bodyPr>
          <a:lstStyle/>
          <a:p>
            <a:r>
              <a:rPr lang="zh-CN" altLang="en-US" b="0" i="0" dirty="0">
                <a:solidFill>
                  <a:srgbClr val="333333"/>
                </a:solidFill>
                <a:effectLst/>
                <a:latin typeface="Helvetica Neue"/>
              </a:rPr>
              <a:t>以字符数组的形式读取出数据</a:t>
            </a:r>
            <a:endParaRPr lang="zh-CN" altLang="en-US" dirty="0"/>
          </a:p>
        </p:txBody>
      </p:sp>
      <p:sp>
        <p:nvSpPr>
          <p:cNvPr id="4" name="Rectangle 2">
            <a:extLst>
              <a:ext uri="{FF2B5EF4-FFF2-40B4-BE49-F238E27FC236}">
                <a16:creationId xmlns:a16="http://schemas.microsoft.com/office/drawing/2014/main" id="{E3528485-C70C-414C-B3F8-F2314E9465C0}"/>
              </a:ext>
            </a:extLst>
          </p:cNvPr>
          <p:cNvSpPr>
            <a:spLocks noChangeArrowheads="1"/>
          </p:cNvSpPr>
          <p:nvPr/>
        </p:nvSpPr>
        <p:spPr bwMode="auto">
          <a:xfrm>
            <a:off x="936634" y="2056812"/>
            <a:ext cx="7883838"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File f = </a:t>
            </a:r>
            <a:r>
              <a:rPr kumimoji="0" lang="zh-CN" altLang="zh-CN" sz="2000" b="0" i="0" u="none" strike="noStrike" cap="none" normalizeH="0" baseline="0" dirty="0">
                <a:ln>
                  <a:noFill/>
                </a:ln>
                <a:solidFill>
                  <a:srgbClr val="0000FF"/>
                </a:solidFill>
                <a:effectLst/>
                <a:latin typeface="Consolas" panose="020B0609020204030204" pitchFamily="49" charset="0"/>
              </a:rPr>
              <a:t>new</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File(</a:t>
            </a:r>
            <a:r>
              <a:rPr kumimoji="0" lang="zh-CN" altLang="zh-CN" sz="2000" b="0" i="0" u="none" strike="noStrike" cap="none" normalizeH="0" baseline="0" dirty="0">
                <a:ln>
                  <a:noFill/>
                </a:ln>
                <a:solidFill>
                  <a:srgbClr val="0000FF"/>
                </a:solidFill>
                <a:effectLst/>
                <a:latin typeface="Consolas" panose="020B0609020204030204" pitchFamily="49" charset="0"/>
              </a:rPr>
              <a:t>"e:"</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 File.separator+</a:t>
            </a:r>
            <a:r>
              <a:rPr kumimoji="0" lang="zh-CN" altLang="zh-CN" sz="2000" b="0" i="0" u="none" strike="noStrike" cap="none" normalizeH="0" baseline="0" dirty="0">
                <a:ln>
                  <a:noFill/>
                </a:ln>
                <a:solidFill>
                  <a:srgbClr val="0000FF"/>
                </a:solidFill>
                <a:effectLst/>
                <a:latin typeface="Consolas" panose="020B0609020204030204" pitchFamily="49" charset="0"/>
              </a:rPr>
              <a:t>"hello.txt"</a:t>
            </a:r>
            <a:r>
              <a:rPr kumimoji="0" lang="zh-CN" altLang="zh-CN" sz="2000" b="0" i="0" u="none" strike="noStrike" cap="none" normalizeH="0" baseline="0" dirty="0">
                <a:ln>
                  <a:noFill/>
                </a:ln>
                <a:solidFill>
                  <a:srgbClr val="000000"/>
                </a:solidFill>
                <a:effectLst/>
                <a:latin typeface="Consolas" panose="020B0609020204030204" pitchFamily="49" charset="0"/>
              </a:rPr>
              <a:t>);</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Reader input=</a:t>
            </a:r>
            <a:r>
              <a:rPr kumimoji="0" lang="zh-CN" altLang="zh-CN" sz="2000" b="0" i="0" u="none" strike="noStrike" cap="none" normalizeH="0" baseline="0" dirty="0">
                <a:ln>
                  <a:noFill/>
                </a:ln>
                <a:solidFill>
                  <a:srgbClr val="0000FF"/>
                </a:solidFill>
                <a:effectLst/>
                <a:latin typeface="Consolas" panose="020B0609020204030204" pitchFamily="49" charset="0"/>
              </a:rPr>
              <a:t>new</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FileReader(f);</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FF"/>
                </a:solidFill>
                <a:effectLst/>
                <a:latin typeface="Consolas" panose="020B0609020204030204" pitchFamily="49" charset="0"/>
              </a:rPr>
              <a:t>char</a:t>
            </a:r>
            <a:r>
              <a:rPr kumimoji="0" lang="zh-CN" altLang="zh-CN" sz="2000" b="0" i="0" u="none" strike="noStrike" cap="none" normalizeH="0" baseline="0" dirty="0">
                <a:ln>
                  <a:noFill/>
                </a:ln>
                <a:solidFill>
                  <a:srgbClr val="000000"/>
                </a:solidFill>
                <a:effectLst/>
                <a:latin typeface="Consolas" panose="020B0609020204030204" pitchFamily="49" charset="0"/>
              </a:rPr>
              <a:t>[] c=</a:t>
            </a:r>
            <a:r>
              <a:rPr kumimoji="0" lang="zh-CN" altLang="zh-CN" sz="2000" b="0" i="0" u="none" strike="noStrike" cap="none" normalizeH="0" baseline="0" dirty="0">
                <a:ln>
                  <a:noFill/>
                </a:ln>
                <a:solidFill>
                  <a:srgbClr val="0000FF"/>
                </a:solidFill>
                <a:effectLst/>
                <a:latin typeface="Consolas" panose="020B0609020204030204" pitchFamily="49" charset="0"/>
              </a:rPr>
              <a:t>new</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FF"/>
                </a:solidFill>
                <a:effectLst/>
                <a:latin typeface="Consolas" panose="020B0609020204030204" pitchFamily="49" charset="0"/>
              </a:rPr>
              <a:t>char</a:t>
            </a:r>
            <a:r>
              <a:rPr kumimoji="0" lang="zh-CN" altLang="zh-CN" sz="2000" b="0" i="0" u="none" strike="noStrike" cap="none" normalizeH="0" baseline="0" dirty="0">
                <a:ln>
                  <a:noFill/>
                </a:ln>
                <a:solidFill>
                  <a:srgbClr val="000000"/>
                </a:solidFill>
                <a:effectLst/>
                <a:latin typeface="Consolas" panose="020B0609020204030204" pitchFamily="49" charset="0"/>
              </a:rPr>
              <a:t>[</a:t>
            </a:r>
            <a:r>
              <a:rPr kumimoji="0" lang="zh-CN" altLang="zh-CN" sz="2000" b="0" i="0" u="none" strike="noStrike" cap="none" normalizeH="0" baseline="0" dirty="0">
                <a:ln>
                  <a:noFill/>
                </a:ln>
                <a:solidFill>
                  <a:srgbClr val="009900"/>
                </a:solidFill>
                <a:effectLst/>
                <a:latin typeface="Consolas" panose="020B0609020204030204" pitchFamily="49" charset="0"/>
              </a:rPr>
              <a:t>1024</a:t>
            </a:r>
            <a:r>
              <a:rPr kumimoji="0" lang="zh-CN" altLang="zh-CN" sz="2000" b="0" i="0" u="none" strike="noStrike" cap="none" normalizeH="0" baseline="0" dirty="0">
                <a:ln>
                  <a:noFill/>
                </a:ln>
                <a:solidFill>
                  <a:srgbClr val="000000"/>
                </a:solidFill>
                <a:effectLst/>
                <a:latin typeface="Consolas" panose="020B0609020204030204" pitchFamily="49" charset="0"/>
              </a:rPr>
              <a:t>];</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FF"/>
                </a:solidFill>
                <a:effectLst/>
                <a:latin typeface="Consolas" panose="020B0609020204030204" pitchFamily="49" charset="0"/>
              </a:rPr>
              <a:t>int</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len=input.read(c);</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input.close();</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System.out.println(</a:t>
            </a:r>
            <a:r>
              <a:rPr kumimoji="0" lang="zh-CN" altLang="zh-CN" sz="2000" b="0" i="0" u="none" strike="noStrike" cap="none" normalizeH="0" baseline="0" dirty="0">
                <a:ln>
                  <a:noFill/>
                </a:ln>
                <a:solidFill>
                  <a:srgbClr val="0000FF"/>
                </a:solidFill>
                <a:effectLst/>
                <a:latin typeface="Consolas" panose="020B0609020204030204" pitchFamily="49" charset="0"/>
              </a:rPr>
              <a:t>new</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String(c,</a:t>
            </a:r>
            <a:r>
              <a:rPr kumimoji="0" lang="zh-CN" altLang="zh-CN" sz="2000" b="0" i="0" u="none" strike="noStrike" cap="none" normalizeH="0" baseline="0" dirty="0">
                <a:ln>
                  <a:noFill/>
                </a:ln>
                <a:solidFill>
                  <a:srgbClr val="009900"/>
                </a:solidFill>
                <a:effectLst/>
                <a:latin typeface="Consolas" panose="020B0609020204030204" pitchFamily="49" charset="0"/>
              </a:rPr>
              <a:t>0</a:t>
            </a:r>
            <a:r>
              <a:rPr kumimoji="0" lang="zh-CN" altLang="zh-CN" sz="2000" b="0" i="0" u="none" strike="noStrike" cap="none" normalizeH="0" baseline="0" dirty="0">
                <a:ln>
                  <a:noFill/>
                </a:ln>
                <a:solidFill>
                  <a:srgbClr val="000000"/>
                </a:solidFill>
                <a:effectLst/>
                <a:latin typeface="Consolas" panose="020B0609020204030204" pitchFamily="49" charset="0"/>
              </a:rPr>
              <a:t>,len));</a:t>
            </a:r>
            <a:endParaRPr kumimoji="0" lang="zh-CN" altLang="zh-CN"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3519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 name="TextBox 22"/>
          <p:cNvSpPr txBox="1"/>
          <p:nvPr/>
        </p:nvSpPr>
        <p:spPr>
          <a:xfrm>
            <a:off x="823322" y="205624"/>
            <a:ext cx="1980029"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字符输入流操作</a:t>
            </a:r>
          </a:p>
        </p:txBody>
      </p:sp>
      <p:sp>
        <p:nvSpPr>
          <p:cNvPr id="2" name="文本框 1">
            <a:extLst>
              <a:ext uri="{FF2B5EF4-FFF2-40B4-BE49-F238E27FC236}">
                <a16:creationId xmlns:a16="http://schemas.microsoft.com/office/drawing/2014/main" id="{FE03681C-3DCB-4534-A6AF-D2D449E06109}"/>
              </a:ext>
            </a:extLst>
          </p:cNvPr>
          <p:cNvSpPr txBox="1"/>
          <p:nvPr/>
        </p:nvSpPr>
        <p:spPr>
          <a:xfrm>
            <a:off x="832737" y="832946"/>
            <a:ext cx="4769352" cy="461665"/>
          </a:xfrm>
          <a:prstGeom prst="rect">
            <a:avLst/>
          </a:prstGeom>
          <a:noFill/>
        </p:spPr>
        <p:txBody>
          <a:bodyPr wrap="square">
            <a:spAutoFit/>
          </a:bodyPr>
          <a:lstStyle/>
          <a:p>
            <a:r>
              <a:rPr lang="zh-CN" altLang="en-US" sz="2400" b="1" dirty="0">
                <a:solidFill>
                  <a:srgbClr val="FF0000"/>
                </a:solidFill>
                <a:latin typeface="Helvetica Neue"/>
              </a:rPr>
              <a:t>读</a:t>
            </a:r>
            <a:r>
              <a:rPr lang="zh-CN" altLang="en-US" sz="2400" b="1" i="0" dirty="0">
                <a:solidFill>
                  <a:srgbClr val="FF0000"/>
                </a:solidFill>
                <a:effectLst/>
                <a:latin typeface="Helvetica Neue"/>
              </a:rPr>
              <a:t>文件 </a:t>
            </a:r>
            <a:r>
              <a:rPr lang="en-US" altLang="zh-CN" sz="2400" b="0" i="0" dirty="0">
                <a:solidFill>
                  <a:srgbClr val="FF0000"/>
                </a:solidFill>
                <a:effectLst/>
                <a:latin typeface="Helvetica Neue"/>
              </a:rPr>
              <a:t>Reader</a:t>
            </a:r>
            <a:endParaRPr lang="zh-CN" altLang="en-US" sz="2400" b="1" dirty="0">
              <a:solidFill>
                <a:srgbClr val="FF0000"/>
              </a:solidFill>
            </a:endParaRPr>
          </a:p>
        </p:txBody>
      </p:sp>
      <p:sp>
        <p:nvSpPr>
          <p:cNvPr id="11" name="文本框 10">
            <a:extLst>
              <a:ext uri="{FF2B5EF4-FFF2-40B4-BE49-F238E27FC236}">
                <a16:creationId xmlns:a16="http://schemas.microsoft.com/office/drawing/2014/main" id="{120D38FF-03F5-4490-A193-40FA35C6EE7E}"/>
              </a:ext>
            </a:extLst>
          </p:cNvPr>
          <p:cNvSpPr txBox="1"/>
          <p:nvPr/>
        </p:nvSpPr>
        <p:spPr>
          <a:xfrm>
            <a:off x="861337" y="1337157"/>
            <a:ext cx="4578578" cy="369332"/>
          </a:xfrm>
          <a:prstGeom prst="rect">
            <a:avLst/>
          </a:prstGeom>
          <a:noFill/>
        </p:spPr>
        <p:txBody>
          <a:bodyPr wrap="square">
            <a:spAutoFit/>
          </a:bodyPr>
          <a:lstStyle/>
          <a:p>
            <a:r>
              <a:rPr lang="zh-CN" altLang="en-US" b="0" i="0" dirty="0">
                <a:solidFill>
                  <a:srgbClr val="333333"/>
                </a:solidFill>
                <a:effectLst/>
                <a:latin typeface="Helvetica Neue"/>
              </a:rPr>
              <a:t>也可以用循环方式，判断是否读到底</a:t>
            </a:r>
            <a:endParaRPr lang="zh-CN" altLang="en-US" dirty="0"/>
          </a:p>
        </p:txBody>
      </p:sp>
      <p:sp>
        <p:nvSpPr>
          <p:cNvPr id="5" name="Rectangle 3">
            <a:extLst>
              <a:ext uri="{FF2B5EF4-FFF2-40B4-BE49-F238E27FC236}">
                <a16:creationId xmlns:a16="http://schemas.microsoft.com/office/drawing/2014/main" id="{E4E46B9A-3921-4E4D-A3CB-DCE04077AEC8}"/>
              </a:ext>
            </a:extLst>
          </p:cNvPr>
          <p:cNvSpPr>
            <a:spLocks noChangeArrowheads="1"/>
          </p:cNvSpPr>
          <p:nvPr/>
        </p:nvSpPr>
        <p:spPr bwMode="auto">
          <a:xfrm>
            <a:off x="971600" y="1759812"/>
            <a:ext cx="8028384"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Consolas" panose="020B0609020204030204" pitchFamily="49" charset="0"/>
              </a:rPr>
              <a:t>File f = </a:t>
            </a:r>
            <a:r>
              <a:rPr kumimoji="0" lang="zh-CN" altLang="zh-CN" sz="1600" b="0" i="0" u="none" strike="noStrike" cap="none" normalizeH="0" baseline="0" dirty="0">
                <a:ln>
                  <a:noFill/>
                </a:ln>
                <a:solidFill>
                  <a:srgbClr val="0000FF"/>
                </a:solidFill>
                <a:effectLst/>
                <a:latin typeface="Consolas" panose="020B0609020204030204" pitchFamily="49" charset="0"/>
              </a:rPr>
              <a:t>new</a:t>
            </a:r>
            <a:r>
              <a:rPr kumimoji="0" lang="zh-CN" altLang="zh-CN" sz="1600" b="0" i="0" u="none" strike="noStrike" cap="none" normalizeH="0" baseline="0" dirty="0">
                <a:ln>
                  <a:noFill/>
                </a:ln>
                <a:solidFill>
                  <a:srgbClr val="333333"/>
                </a:solidFill>
                <a:effectLst/>
                <a:latin typeface="Consolas" panose="020B0609020204030204" pitchFamily="49" charset="0"/>
              </a:rPr>
              <a:t> </a:t>
            </a:r>
            <a:r>
              <a:rPr kumimoji="0" lang="zh-CN" altLang="zh-CN" sz="1600" b="0" i="0" u="none" strike="noStrike" cap="none" normalizeH="0" baseline="0" dirty="0">
                <a:ln>
                  <a:noFill/>
                </a:ln>
                <a:solidFill>
                  <a:srgbClr val="000000"/>
                </a:solidFill>
                <a:effectLst/>
                <a:latin typeface="Consolas" panose="020B0609020204030204" pitchFamily="49" charset="0"/>
              </a:rPr>
              <a:t>File(</a:t>
            </a:r>
            <a:r>
              <a:rPr kumimoji="0" lang="zh-CN" altLang="zh-CN" sz="1600" b="0" i="0" u="none" strike="noStrike" cap="none" normalizeH="0" baseline="0" dirty="0">
                <a:ln>
                  <a:noFill/>
                </a:ln>
                <a:solidFill>
                  <a:srgbClr val="0000FF"/>
                </a:solidFill>
                <a:effectLst/>
                <a:latin typeface="Consolas" panose="020B0609020204030204" pitchFamily="49" charset="0"/>
              </a:rPr>
              <a:t>"e:"</a:t>
            </a:r>
            <a:r>
              <a:rPr kumimoji="0" lang="zh-CN" altLang="zh-CN" sz="1600" b="0" i="0" u="none" strike="noStrike" cap="none" normalizeH="0" baseline="0" dirty="0">
                <a:ln>
                  <a:noFill/>
                </a:ln>
                <a:solidFill>
                  <a:srgbClr val="333333"/>
                </a:solidFill>
                <a:effectLst/>
                <a:latin typeface="Consolas" panose="020B0609020204030204" pitchFamily="49" charset="0"/>
              </a:rPr>
              <a:t> </a:t>
            </a:r>
            <a:r>
              <a:rPr kumimoji="0" lang="zh-CN" altLang="zh-CN" sz="1600" b="0" i="0" u="none" strike="noStrike" cap="none" normalizeH="0" baseline="0" dirty="0">
                <a:ln>
                  <a:noFill/>
                </a:ln>
                <a:solidFill>
                  <a:srgbClr val="000000"/>
                </a:solidFill>
                <a:effectLst/>
                <a:latin typeface="Consolas" panose="020B0609020204030204" pitchFamily="49" charset="0"/>
              </a:rPr>
              <a:t>+ File.separator+</a:t>
            </a:r>
            <a:r>
              <a:rPr kumimoji="0" lang="zh-CN" altLang="zh-CN" sz="1600" b="0" i="0" u="none" strike="noStrike" cap="none" normalizeH="0" baseline="0" dirty="0">
                <a:ln>
                  <a:noFill/>
                </a:ln>
                <a:solidFill>
                  <a:srgbClr val="0000FF"/>
                </a:solidFill>
                <a:effectLst/>
                <a:latin typeface="Consolas" panose="020B0609020204030204" pitchFamily="49" charset="0"/>
              </a:rPr>
              <a:t>"hello.txt"</a:t>
            </a:r>
            <a:r>
              <a:rPr kumimoji="0" lang="zh-CN" altLang="zh-CN" sz="1600" b="0" i="0" u="none" strike="noStrike" cap="none" normalizeH="0" baseline="0" dirty="0">
                <a:ln>
                  <a:noFill/>
                </a:ln>
                <a:solidFill>
                  <a:srgbClr val="000000"/>
                </a:solidFill>
                <a:effectLst/>
                <a:latin typeface="Consolas" panose="020B0609020204030204" pitchFamily="49" charset="0"/>
              </a:rPr>
              <a:t>);</a:t>
            </a:r>
            <a:endParaRPr kumimoji="0" lang="zh-CN" altLang="zh-CN"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Consolas" panose="020B0609020204030204" pitchFamily="49" charset="0"/>
              </a:rPr>
              <a:t>Reader input=</a:t>
            </a:r>
            <a:r>
              <a:rPr kumimoji="0" lang="zh-CN" altLang="zh-CN" sz="1600" b="0" i="0" u="none" strike="noStrike" cap="none" normalizeH="0" baseline="0" dirty="0">
                <a:ln>
                  <a:noFill/>
                </a:ln>
                <a:solidFill>
                  <a:srgbClr val="0000FF"/>
                </a:solidFill>
                <a:effectLst/>
                <a:latin typeface="Consolas" panose="020B0609020204030204" pitchFamily="49" charset="0"/>
              </a:rPr>
              <a:t>new</a:t>
            </a:r>
            <a:r>
              <a:rPr kumimoji="0" lang="zh-CN" altLang="zh-CN" sz="1600" b="0" i="0" u="none" strike="noStrike" cap="none" normalizeH="0" baseline="0" dirty="0">
                <a:ln>
                  <a:noFill/>
                </a:ln>
                <a:solidFill>
                  <a:srgbClr val="333333"/>
                </a:solidFill>
                <a:effectLst/>
                <a:latin typeface="Consolas" panose="020B0609020204030204" pitchFamily="49" charset="0"/>
              </a:rPr>
              <a:t> </a:t>
            </a:r>
            <a:r>
              <a:rPr kumimoji="0" lang="zh-CN" altLang="zh-CN" sz="1600" b="0" i="0" u="none" strike="noStrike" cap="none" normalizeH="0" baseline="0" dirty="0">
                <a:ln>
                  <a:noFill/>
                </a:ln>
                <a:solidFill>
                  <a:srgbClr val="000000"/>
                </a:solidFill>
                <a:effectLst/>
                <a:latin typeface="Consolas" panose="020B0609020204030204" pitchFamily="49" charset="0"/>
              </a:rPr>
              <a:t>FileReader(f);</a:t>
            </a:r>
            <a:endParaRPr kumimoji="0" lang="zh-CN" altLang="zh-CN"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FF"/>
                </a:solidFill>
                <a:effectLst/>
                <a:latin typeface="Consolas" panose="020B0609020204030204" pitchFamily="49" charset="0"/>
              </a:rPr>
              <a:t>char</a:t>
            </a:r>
            <a:r>
              <a:rPr kumimoji="0" lang="zh-CN" altLang="zh-CN" sz="1600" b="0" i="0" u="none" strike="noStrike" cap="none" normalizeH="0" baseline="0" dirty="0">
                <a:ln>
                  <a:noFill/>
                </a:ln>
                <a:solidFill>
                  <a:srgbClr val="000000"/>
                </a:solidFill>
                <a:effectLst/>
                <a:latin typeface="Consolas" panose="020B0609020204030204" pitchFamily="49" charset="0"/>
              </a:rPr>
              <a:t>[] c=</a:t>
            </a:r>
            <a:r>
              <a:rPr kumimoji="0" lang="zh-CN" altLang="zh-CN" sz="1600" b="0" i="0" u="none" strike="noStrike" cap="none" normalizeH="0" baseline="0" dirty="0">
                <a:ln>
                  <a:noFill/>
                </a:ln>
                <a:solidFill>
                  <a:srgbClr val="0000FF"/>
                </a:solidFill>
                <a:effectLst/>
                <a:latin typeface="Consolas" panose="020B0609020204030204" pitchFamily="49" charset="0"/>
              </a:rPr>
              <a:t>new</a:t>
            </a:r>
            <a:r>
              <a:rPr kumimoji="0" lang="zh-CN" altLang="zh-CN" sz="1600" b="0" i="0" u="none" strike="noStrike" cap="none" normalizeH="0" baseline="0" dirty="0">
                <a:ln>
                  <a:noFill/>
                </a:ln>
                <a:solidFill>
                  <a:srgbClr val="333333"/>
                </a:solidFill>
                <a:effectLst/>
                <a:latin typeface="Consolas" panose="020B0609020204030204" pitchFamily="49" charset="0"/>
              </a:rPr>
              <a:t> </a:t>
            </a:r>
            <a:r>
              <a:rPr kumimoji="0" lang="zh-CN" altLang="zh-CN" sz="1600" b="0" i="0" u="none" strike="noStrike" cap="none" normalizeH="0" baseline="0" dirty="0">
                <a:ln>
                  <a:noFill/>
                </a:ln>
                <a:solidFill>
                  <a:srgbClr val="0000FF"/>
                </a:solidFill>
                <a:effectLst/>
                <a:latin typeface="Consolas" panose="020B0609020204030204" pitchFamily="49" charset="0"/>
              </a:rPr>
              <a:t>char</a:t>
            </a:r>
            <a:r>
              <a:rPr kumimoji="0" lang="zh-CN" altLang="zh-CN" sz="1600" b="0" i="0" u="none" strike="noStrike" cap="none" normalizeH="0" baseline="0" dirty="0">
                <a:ln>
                  <a:noFill/>
                </a:ln>
                <a:solidFill>
                  <a:srgbClr val="000000"/>
                </a:solidFill>
                <a:effectLst/>
                <a:latin typeface="Consolas" panose="020B0609020204030204" pitchFamily="49" charset="0"/>
              </a:rPr>
              <a:t>[</a:t>
            </a:r>
            <a:r>
              <a:rPr kumimoji="0" lang="zh-CN" altLang="zh-CN" sz="1600" b="0" i="0" u="none" strike="noStrike" cap="none" normalizeH="0" baseline="0" dirty="0">
                <a:ln>
                  <a:noFill/>
                </a:ln>
                <a:solidFill>
                  <a:srgbClr val="009900"/>
                </a:solidFill>
                <a:effectLst/>
                <a:latin typeface="Consolas" panose="020B0609020204030204" pitchFamily="49" charset="0"/>
              </a:rPr>
              <a:t>1024</a:t>
            </a:r>
            <a:r>
              <a:rPr kumimoji="0" lang="zh-CN" altLang="zh-CN" sz="1600" b="0" i="0" u="none" strike="noStrike" cap="none" normalizeH="0" baseline="0" dirty="0">
                <a:ln>
                  <a:noFill/>
                </a:ln>
                <a:solidFill>
                  <a:srgbClr val="000000"/>
                </a:solidFill>
                <a:effectLst/>
                <a:latin typeface="Consolas" panose="020B0609020204030204" pitchFamily="49" charset="0"/>
              </a:rPr>
              <a:t>];</a:t>
            </a:r>
            <a:endParaRPr kumimoji="0" lang="zh-CN" altLang="zh-CN"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FF"/>
                </a:solidFill>
                <a:effectLst/>
                <a:latin typeface="Consolas" panose="020B0609020204030204" pitchFamily="49" charset="0"/>
              </a:rPr>
              <a:t>int</a:t>
            </a:r>
            <a:r>
              <a:rPr kumimoji="0" lang="zh-CN" altLang="zh-CN" sz="1600" b="0" i="0" u="none" strike="noStrike" cap="none" normalizeH="0" baseline="0" dirty="0">
                <a:ln>
                  <a:noFill/>
                </a:ln>
                <a:solidFill>
                  <a:srgbClr val="333333"/>
                </a:solidFill>
                <a:effectLst/>
                <a:latin typeface="Consolas" panose="020B0609020204030204" pitchFamily="49" charset="0"/>
              </a:rPr>
              <a:t> </a:t>
            </a:r>
            <a:r>
              <a:rPr kumimoji="0" lang="zh-CN" altLang="zh-CN" sz="1600" b="0" i="0" u="none" strike="noStrike" cap="none" normalizeH="0" baseline="0" dirty="0">
                <a:ln>
                  <a:noFill/>
                </a:ln>
                <a:solidFill>
                  <a:srgbClr val="000000"/>
                </a:solidFill>
                <a:effectLst/>
                <a:latin typeface="Consolas" panose="020B0609020204030204" pitchFamily="49" charset="0"/>
              </a:rPr>
              <a:t>temp=</a:t>
            </a:r>
            <a:r>
              <a:rPr kumimoji="0" lang="zh-CN" altLang="zh-CN" sz="1600" b="0" i="0" u="none" strike="noStrike" cap="none" normalizeH="0" baseline="0" dirty="0">
                <a:ln>
                  <a:noFill/>
                </a:ln>
                <a:solidFill>
                  <a:srgbClr val="009900"/>
                </a:solidFill>
                <a:effectLst/>
                <a:latin typeface="Consolas" panose="020B0609020204030204" pitchFamily="49" charset="0"/>
              </a:rPr>
              <a:t>0</a:t>
            </a:r>
            <a:r>
              <a:rPr kumimoji="0" lang="zh-CN" altLang="zh-CN" sz="1600" b="0" i="0" u="none" strike="noStrike" cap="none" normalizeH="0" baseline="0" dirty="0">
                <a:ln>
                  <a:noFill/>
                </a:ln>
                <a:solidFill>
                  <a:srgbClr val="000000"/>
                </a:solidFill>
                <a:effectLst/>
                <a:latin typeface="Consolas" panose="020B0609020204030204" pitchFamily="49" charset="0"/>
              </a:rPr>
              <a:t>;</a:t>
            </a:r>
            <a:endParaRPr kumimoji="0" lang="zh-CN" altLang="zh-CN"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FF"/>
                </a:solidFill>
                <a:effectLst/>
                <a:latin typeface="Consolas" panose="020B0609020204030204" pitchFamily="49" charset="0"/>
              </a:rPr>
              <a:t>int</a:t>
            </a:r>
            <a:r>
              <a:rPr kumimoji="0" lang="zh-CN" altLang="zh-CN" sz="1600" b="0" i="0" u="none" strike="noStrike" cap="none" normalizeH="0" baseline="0" dirty="0">
                <a:ln>
                  <a:noFill/>
                </a:ln>
                <a:solidFill>
                  <a:srgbClr val="333333"/>
                </a:solidFill>
                <a:effectLst/>
                <a:latin typeface="Consolas" panose="020B0609020204030204" pitchFamily="49" charset="0"/>
              </a:rPr>
              <a:t> </a:t>
            </a:r>
            <a:r>
              <a:rPr kumimoji="0" lang="zh-CN" altLang="zh-CN" sz="1600" b="0" i="0" u="none" strike="noStrike" cap="none" normalizeH="0" baseline="0" dirty="0">
                <a:ln>
                  <a:noFill/>
                </a:ln>
                <a:solidFill>
                  <a:srgbClr val="000000"/>
                </a:solidFill>
                <a:effectLst/>
                <a:latin typeface="Consolas" panose="020B0609020204030204" pitchFamily="49" charset="0"/>
              </a:rPr>
              <a:t>len=</a:t>
            </a:r>
            <a:r>
              <a:rPr kumimoji="0" lang="zh-CN" altLang="zh-CN" sz="1600" b="0" i="0" u="none" strike="noStrike" cap="none" normalizeH="0" baseline="0" dirty="0">
                <a:ln>
                  <a:noFill/>
                </a:ln>
                <a:solidFill>
                  <a:srgbClr val="009900"/>
                </a:solidFill>
                <a:effectLst/>
                <a:latin typeface="Consolas" panose="020B0609020204030204" pitchFamily="49" charset="0"/>
              </a:rPr>
              <a:t>0</a:t>
            </a:r>
            <a:r>
              <a:rPr kumimoji="0" lang="zh-CN" altLang="zh-CN" sz="1600" b="0" i="0" u="none" strike="noStrike" cap="none" normalizeH="0" baseline="0" dirty="0">
                <a:ln>
                  <a:noFill/>
                </a:ln>
                <a:solidFill>
                  <a:srgbClr val="000000"/>
                </a:solidFill>
                <a:effectLst/>
                <a:latin typeface="Consolas" panose="020B0609020204030204" pitchFamily="49" charset="0"/>
              </a:rPr>
              <a:t>;</a:t>
            </a:r>
            <a:endParaRPr kumimoji="0" lang="zh-CN" altLang="zh-CN"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FF"/>
                </a:solidFill>
                <a:effectLst/>
                <a:latin typeface="Consolas" panose="020B0609020204030204" pitchFamily="49" charset="0"/>
              </a:rPr>
              <a:t>while</a:t>
            </a:r>
            <a:r>
              <a:rPr kumimoji="0" lang="zh-CN" altLang="zh-CN" sz="1600" b="0" i="0" u="none" strike="noStrike" cap="none" normalizeH="0" baseline="0" dirty="0">
                <a:ln>
                  <a:noFill/>
                </a:ln>
                <a:solidFill>
                  <a:srgbClr val="000000"/>
                </a:solidFill>
                <a:effectLst/>
                <a:latin typeface="Consolas" panose="020B0609020204030204" pitchFamily="49" charset="0"/>
              </a:rPr>
              <a:t>((temp=input.read())!=-</a:t>
            </a:r>
            <a:r>
              <a:rPr kumimoji="0" lang="zh-CN" altLang="zh-CN" sz="1600" b="0" i="0" u="none" strike="noStrike" cap="none" normalizeH="0" baseline="0" dirty="0">
                <a:ln>
                  <a:noFill/>
                </a:ln>
                <a:solidFill>
                  <a:srgbClr val="009900"/>
                </a:solidFill>
                <a:effectLst/>
                <a:latin typeface="Consolas" panose="020B0609020204030204" pitchFamily="49" charset="0"/>
              </a:rPr>
              <a:t>1</a:t>
            </a:r>
            <a:r>
              <a:rPr kumimoji="0" lang="zh-CN" altLang="zh-CN" sz="1600" b="0" i="0" u="none" strike="noStrike" cap="none" normalizeH="0" baseline="0" dirty="0">
                <a:ln>
                  <a:noFill/>
                </a:ln>
                <a:solidFill>
                  <a:srgbClr val="000000"/>
                </a:solidFill>
                <a:effectLst/>
                <a:latin typeface="Consolas" panose="020B0609020204030204" pitchFamily="49" charset="0"/>
              </a:rPr>
              <a:t>){</a:t>
            </a:r>
            <a:endParaRPr kumimoji="0" lang="zh-CN" altLang="zh-CN"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Consolas" panose="020B0609020204030204" pitchFamily="49" charset="0"/>
              </a:rPr>
              <a:t>    </a:t>
            </a:r>
            <a:r>
              <a:rPr kumimoji="0" lang="zh-CN" altLang="zh-CN" sz="1600" b="0" i="0" u="none" strike="noStrike" cap="none" normalizeH="0" baseline="0" dirty="0">
                <a:ln>
                  <a:noFill/>
                </a:ln>
                <a:solidFill>
                  <a:srgbClr val="000000"/>
                </a:solidFill>
                <a:effectLst/>
                <a:latin typeface="Consolas" panose="020B0609020204030204" pitchFamily="49" charset="0"/>
              </a:rPr>
              <a:t>c[len]=(</a:t>
            </a:r>
            <a:r>
              <a:rPr kumimoji="0" lang="zh-CN" altLang="zh-CN" sz="1600" b="0" i="0" u="none" strike="noStrike" cap="none" normalizeH="0" baseline="0" dirty="0">
                <a:ln>
                  <a:noFill/>
                </a:ln>
                <a:solidFill>
                  <a:srgbClr val="0000FF"/>
                </a:solidFill>
                <a:effectLst/>
                <a:latin typeface="Consolas" panose="020B0609020204030204" pitchFamily="49" charset="0"/>
              </a:rPr>
              <a:t>char</a:t>
            </a:r>
            <a:r>
              <a:rPr kumimoji="0" lang="zh-CN" altLang="zh-CN" sz="1600" b="0" i="0" u="none" strike="noStrike" cap="none" normalizeH="0" baseline="0" dirty="0">
                <a:ln>
                  <a:noFill/>
                </a:ln>
                <a:solidFill>
                  <a:srgbClr val="000000"/>
                </a:solidFill>
                <a:effectLst/>
                <a:latin typeface="Consolas" panose="020B0609020204030204" pitchFamily="49" charset="0"/>
              </a:rPr>
              <a:t>) temp;</a:t>
            </a:r>
            <a:endParaRPr kumimoji="0" lang="zh-CN" altLang="zh-CN"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Consolas" panose="020B0609020204030204" pitchFamily="49" charset="0"/>
              </a:rPr>
              <a:t>    </a:t>
            </a:r>
            <a:r>
              <a:rPr kumimoji="0" lang="zh-CN" altLang="zh-CN" sz="1600" b="0" i="0" u="none" strike="noStrike" cap="none" normalizeH="0" baseline="0" dirty="0">
                <a:ln>
                  <a:noFill/>
                </a:ln>
                <a:solidFill>
                  <a:srgbClr val="000000"/>
                </a:solidFill>
                <a:effectLst/>
                <a:latin typeface="Consolas" panose="020B0609020204030204" pitchFamily="49" charset="0"/>
              </a:rPr>
              <a:t>len++;</a:t>
            </a:r>
            <a:endParaRPr kumimoji="0" lang="zh-CN" altLang="zh-CN"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Consolas" panose="020B0609020204030204" pitchFamily="49" charset="0"/>
              </a:rPr>
              <a:t>}</a:t>
            </a:r>
            <a:endParaRPr kumimoji="0" lang="zh-CN" altLang="zh-CN"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Consolas" panose="020B0609020204030204" pitchFamily="49" charset="0"/>
              </a:rPr>
              <a:t>input.close();</a:t>
            </a:r>
            <a:endParaRPr kumimoji="0" lang="zh-CN" altLang="zh-CN"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Consolas" panose="020B0609020204030204" pitchFamily="49" charset="0"/>
              </a:rPr>
              <a:t>System.out.println(</a:t>
            </a:r>
            <a:r>
              <a:rPr kumimoji="0" lang="zh-CN" altLang="zh-CN" sz="1600" b="0" i="0" u="none" strike="noStrike" cap="none" normalizeH="0" baseline="0" dirty="0">
                <a:ln>
                  <a:noFill/>
                </a:ln>
                <a:solidFill>
                  <a:srgbClr val="0000FF"/>
                </a:solidFill>
                <a:effectLst/>
                <a:latin typeface="Consolas" panose="020B0609020204030204" pitchFamily="49" charset="0"/>
              </a:rPr>
              <a:t>new</a:t>
            </a:r>
            <a:r>
              <a:rPr kumimoji="0" lang="zh-CN" altLang="zh-CN" sz="1600" b="0" i="0" u="none" strike="noStrike" cap="none" normalizeH="0" baseline="0" dirty="0">
                <a:ln>
                  <a:noFill/>
                </a:ln>
                <a:solidFill>
                  <a:srgbClr val="333333"/>
                </a:solidFill>
                <a:effectLst/>
                <a:latin typeface="Consolas" panose="020B0609020204030204" pitchFamily="49" charset="0"/>
              </a:rPr>
              <a:t> </a:t>
            </a:r>
            <a:r>
              <a:rPr kumimoji="0" lang="zh-CN" altLang="zh-CN" sz="1600" b="0" i="0" u="none" strike="noStrike" cap="none" normalizeH="0" baseline="0" dirty="0">
                <a:ln>
                  <a:noFill/>
                </a:ln>
                <a:solidFill>
                  <a:srgbClr val="000000"/>
                </a:solidFill>
                <a:effectLst/>
                <a:latin typeface="Consolas" panose="020B0609020204030204" pitchFamily="49" charset="0"/>
              </a:rPr>
              <a:t>String(c,</a:t>
            </a:r>
            <a:r>
              <a:rPr kumimoji="0" lang="zh-CN" altLang="zh-CN" sz="1600" b="0" i="0" u="none" strike="noStrike" cap="none" normalizeH="0" baseline="0" dirty="0">
                <a:ln>
                  <a:noFill/>
                </a:ln>
                <a:solidFill>
                  <a:srgbClr val="009900"/>
                </a:solidFill>
                <a:effectLst/>
                <a:latin typeface="Consolas" panose="020B0609020204030204" pitchFamily="49" charset="0"/>
              </a:rPr>
              <a:t>0</a:t>
            </a:r>
            <a:r>
              <a:rPr kumimoji="0" lang="zh-CN" altLang="zh-CN" sz="1600" b="0" i="0" u="none" strike="noStrike" cap="none" normalizeH="0" baseline="0" dirty="0">
                <a:ln>
                  <a:noFill/>
                </a:ln>
                <a:solidFill>
                  <a:srgbClr val="000000"/>
                </a:solidFill>
                <a:effectLst/>
                <a:latin typeface="Consolas" panose="020B0609020204030204" pitchFamily="49" charset="0"/>
              </a:rPr>
              <a:t>,len));</a:t>
            </a:r>
            <a:endParaRPr kumimoji="0" lang="zh-CN" altLang="zh-CN"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116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980029"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字节流和字符流</a:t>
            </a:r>
          </a:p>
        </p:txBody>
      </p:sp>
      <p:sp>
        <p:nvSpPr>
          <p:cNvPr id="4" name="文本框 3">
            <a:extLst>
              <a:ext uri="{FF2B5EF4-FFF2-40B4-BE49-F238E27FC236}">
                <a16:creationId xmlns:a16="http://schemas.microsoft.com/office/drawing/2014/main" id="{66AFBAF1-7FDF-4D91-A9BE-328C5B4B674F}"/>
              </a:ext>
            </a:extLst>
          </p:cNvPr>
          <p:cNvSpPr txBox="1"/>
          <p:nvPr/>
        </p:nvSpPr>
        <p:spPr>
          <a:xfrm>
            <a:off x="823322" y="771550"/>
            <a:ext cx="4578578" cy="369332"/>
          </a:xfrm>
          <a:prstGeom prst="rect">
            <a:avLst/>
          </a:prstGeom>
          <a:noFill/>
        </p:spPr>
        <p:txBody>
          <a:bodyPr wrap="square">
            <a:spAutoFit/>
          </a:bodyPr>
          <a:lstStyle/>
          <a:p>
            <a:r>
              <a:rPr lang="zh-CN" altLang="en-US" b="0" i="0" dirty="0">
                <a:solidFill>
                  <a:srgbClr val="333333"/>
                </a:solidFill>
                <a:effectLst/>
                <a:latin typeface="Helvetica Neue"/>
              </a:rPr>
              <a:t>字节流与字符流的区别</a:t>
            </a:r>
            <a:endParaRPr lang="zh-CN" altLang="en-US" dirty="0"/>
          </a:p>
        </p:txBody>
      </p:sp>
      <p:sp>
        <p:nvSpPr>
          <p:cNvPr id="6" name="文本框 5">
            <a:extLst>
              <a:ext uri="{FF2B5EF4-FFF2-40B4-BE49-F238E27FC236}">
                <a16:creationId xmlns:a16="http://schemas.microsoft.com/office/drawing/2014/main" id="{CEEB9814-FCFF-4DFA-9AF3-5EBDF9F97E24}"/>
              </a:ext>
            </a:extLst>
          </p:cNvPr>
          <p:cNvSpPr txBox="1"/>
          <p:nvPr/>
        </p:nvSpPr>
        <p:spPr>
          <a:xfrm>
            <a:off x="823322" y="1140882"/>
            <a:ext cx="7925142" cy="875881"/>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zh-CN" altLang="en-US" b="0" i="0" dirty="0">
                <a:solidFill>
                  <a:srgbClr val="FF6600"/>
                </a:solidFill>
                <a:effectLst/>
                <a:latin typeface="Helvetica Neue"/>
              </a:rPr>
              <a:t>字节流在操作的时候本身是不会用到缓冲区（内存）的，是与文件本身直接操作的，而字符流在操作的时候是使用到缓冲区的</a:t>
            </a:r>
            <a:endParaRPr lang="zh-CN" altLang="en-US" dirty="0"/>
          </a:p>
        </p:txBody>
      </p:sp>
      <p:sp>
        <p:nvSpPr>
          <p:cNvPr id="8" name="文本框 7">
            <a:extLst>
              <a:ext uri="{FF2B5EF4-FFF2-40B4-BE49-F238E27FC236}">
                <a16:creationId xmlns:a16="http://schemas.microsoft.com/office/drawing/2014/main" id="{33165B15-4D55-4A0A-9695-4B97181CF9FF}"/>
              </a:ext>
            </a:extLst>
          </p:cNvPr>
          <p:cNvSpPr txBox="1"/>
          <p:nvPr/>
        </p:nvSpPr>
        <p:spPr>
          <a:xfrm>
            <a:off x="823322" y="2016763"/>
            <a:ext cx="7925142" cy="1706878"/>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zh-CN" altLang="en-US" b="0" i="0" dirty="0">
                <a:solidFill>
                  <a:srgbClr val="FF6600"/>
                </a:solidFill>
                <a:effectLst/>
                <a:latin typeface="Helvetica Neue"/>
              </a:rPr>
              <a:t>字节流在操作文件时，即使不关闭资源（</a:t>
            </a:r>
            <a:r>
              <a:rPr lang="en-US" altLang="zh-CN" b="0" i="0" dirty="0">
                <a:solidFill>
                  <a:srgbClr val="FF6600"/>
                </a:solidFill>
                <a:effectLst/>
                <a:latin typeface="Helvetica Neue"/>
              </a:rPr>
              <a:t>close</a:t>
            </a:r>
            <a:r>
              <a:rPr lang="zh-CN" altLang="en-US" b="0" i="0" dirty="0">
                <a:solidFill>
                  <a:srgbClr val="FF6600"/>
                </a:solidFill>
                <a:effectLst/>
                <a:latin typeface="Helvetica Neue"/>
              </a:rPr>
              <a:t>方法），文件也能输出，但是如果字符流不使用</a:t>
            </a:r>
            <a:r>
              <a:rPr lang="en-US" altLang="zh-CN" b="0" i="0" dirty="0">
                <a:solidFill>
                  <a:srgbClr val="FF6600"/>
                </a:solidFill>
                <a:effectLst/>
                <a:latin typeface="Helvetica Neue"/>
              </a:rPr>
              <a:t>close</a:t>
            </a:r>
            <a:r>
              <a:rPr lang="zh-CN" altLang="en-US" b="0" i="0" dirty="0">
                <a:solidFill>
                  <a:srgbClr val="FF6600"/>
                </a:solidFill>
                <a:effectLst/>
                <a:latin typeface="Helvetica Neue"/>
              </a:rPr>
              <a:t>方法的话，则不会输出任何内容，说明字符流用的是缓冲区，并且可以使用</a:t>
            </a:r>
            <a:r>
              <a:rPr lang="en-US" altLang="zh-CN" b="0" i="0" dirty="0">
                <a:solidFill>
                  <a:srgbClr val="FF6600"/>
                </a:solidFill>
                <a:effectLst/>
                <a:latin typeface="Helvetica Neue"/>
              </a:rPr>
              <a:t>flush</a:t>
            </a:r>
            <a:r>
              <a:rPr lang="zh-CN" altLang="en-US" b="0" i="0" dirty="0">
                <a:solidFill>
                  <a:srgbClr val="FF6600"/>
                </a:solidFill>
                <a:effectLst/>
                <a:latin typeface="Helvetica Neue"/>
              </a:rPr>
              <a:t>方法强制进行刷新缓冲区，这时才能在不</a:t>
            </a:r>
            <a:r>
              <a:rPr lang="en-US" altLang="zh-CN" b="0" i="0" dirty="0">
                <a:solidFill>
                  <a:srgbClr val="FF6600"/>
                </a:solidFill>
                <a:effectLst/>
                <a:latin typeface="Helvetica Neue"/>
              </a:rPr>
              <a:t>close</a:t>
            </a:r>
            <a:r>
              <a:rPr lang="zh-CN" altLang="en-US" b="0" i="0" dirty="0">
                <a:solidFill>
                  <a:srgbClr val="FF6600"/>
                </a:solidFill>
                <a:effectLst/>
                <a:latin typeface="Helvetica Neue"/>
              </a:rPr>
              <a:t>的情况下输出内容</a:t>
            </a:r>
            <a:endParaRPr lang="zh-CN" altLang="en-US" dirty="0"/>
          </a:p>
        </p:txBody>
      </p:sp>
    </p:spTree>
    <p:extLst>
      <p:ext uri="{BB962C8B-B14F-4D97-AF65-F5344CB8AC3E}">
        <p14:creationId xmlns:p14="http://schemas.microsoft.com/office/powerpoint/2010/main" val="4175020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980029"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字节流和字符流</a:t>
            </a:r>
          </a:p>
        </p:txBody>
      </p:sp>
      <p:sp>
        <p:nvSpPr>
          <p:cNvPr id="4" name="文本框 3">
            <a:extLst>
              <a:ext uri="{FF2B5EF4-FFF2-40B4-BE49-F238E27FC236}">
                <a16:creationId xmlns:a16="http://schemas.microsoft.com/office/drawing/2014/main" id="{91B573E7-F121-4712-8492-8C5D378FF7CC}"/>
              </a:ext>
            </a:extLst>
          </p:cNvPr>
          <p:cNvSpPr txBox="1"/>
          <p:nvPr/>
        </p:nvSpPr>
        <p:spPr>
          <a:xfrm>
            <a:off x="823322" y="771550"/>
            <a:ext cx="4578578" cy="369332"/>
          </a:xfrm>
          <a:prstGeom prst="rect">
            <a:avLst/>
          </a:prstGeom>
          <a:noFill/>
        </p:spPr>
        <p:txBody>
          <a:bodyPr wrap="square">
            <a:spAutoFit/>
          </a:bodyPr>
          <a:lstStyle/>
          <a:p>
            <a:r>
              <a:rPr lang="zh-CN" altLang="en-US" b="0" i="0" dirty="0">
                <a:solidFill>
                  <a:srgbClr val="333333"/>
                </a:solidFill>
                <a:effectLst/>
                <a:latin typeface="Helvetica Neue"/>
              </a:rPr>
              <a:t>使用场景</a:t>
            </a:r>
            <a:endParaRPr lang="zh-CN" altLang="en-US" dirty="0"/>
          </a:p>
        </p:txBody>
      </p:sp>
      <p:sp>
        <p:nvSpPr>
          <p:cNvPr id="6" name="文本框 5">
            <a:extLst>
              <a:ext uri="{FF2B5EF4-FFF2-40B4-BE49-F238E27FC236}">
                <a16:creationId xmlns:a16="http://schemas.microsoft.com/office/drawing/2014/main" id="{DBEF2E9A-B5E3-4BD7-8C35-253B6D59AC79}"/>
              </a:ext>
            </a:extLst>
          </p:cNvPr>
          <p:cNvSpPr txBox="1"/>
          <p:nvPr/>
        </p:nvSpPr>
        <p:spPr>
          <a:xfrm>
            <a:off x="823322" y="1140882"/>
            <a:ext cx="7853134" cy="1706878"/>
          </a:xfrm>
          <a:prstGeom prst="rect">
            <a:avLst/>
          </a:prstGeom>
          <a:noFill/>
        </p:spPr>
        <p:txBody>
          <a:bodyPr wrap="square">
            <a:spAutoFit/>
          </a:bodyPr>
          <a:lstStyle/>
          <a:p>
            <a:pPr algn="just">
              <a:lnSpc>
                <a:spcPct val="150000"/>
              </a:lnSpc>
            </a:pPr>
            <a:r>
              <a:rPr lang="zh-CN" altLang="en-US" b="0" i="0" dirty="0">
                <a:solidFill>
                  <a:srgbClr val="FF6600"/>
                </a:solidFill>
                <a:effectLst/>
                <a:latin typeface="Helvetica Neue"/>
              </a:rPr>
              <a:t>在所有的硬盘上保存文件或进行传输的时候都是以字节的方法进行的，包括图片也是按字节完成，而字符是只有在内存中才会形成的，所以使用字节的操作是最多的。（例</a:t>
            </a:r>
            <a:r>
              <a:rPr lang="en-US" altLang="zh-CN" b="0" i="0" dirty="0">
                <a:solidFill>
                  <a:srgbClr val="FF6600"/>
                </a:solidFill>
                <a:effectLst/>
                <a:latin typeface="Helvetica Neue"/>
              </a:rPr>
              <a:t>:</a:t>
            </a:r>
            <a:r>
              <a:rPr lang="zh-CN" altLang="en-US" b="0" i="0" dirty="0">
                <a:solidFill>
                  <a:srgbClr val="FF6600"/>
                </a:solidFill>
                <a:effectLst/>
                <a:latin typeface="Helvetica Neue"/>
              </a:rPr>
              <a:t>如果要</a:t>
            </a:r>
            <a:r>
              <a:rPr lang="en-US" altLang="zh-CN" b="0" i="0" dirty="0">
                <a:solidFill>
                  <a:srgbClr val="FF6600"/>
                </a:solidFill>
                <a:effectLst/>
                <a:latin typeface="Helvetica Neue"/>
              </a:rPr>
              <a:t>java</a:t>
            </a:r>
            <a:r>
              <a:rPr lang="zh-CN" altLang="en-US" b="0" i="0" dirty="0">
                <a:solidFill>
                  <a:srgbClr val="FF6600"/>
                </a:solidFill>
                <a:effectLst/>
                <a:latin typeface="Helvetica Neue"/>
              </a:rPr>
              <a:t>程序实现一个拷贝功能，应该选用字节流进行操作（可能拷贝的是图片），并且采用边读边写的方式（节省内存）。）</a:t>
            </a:r>
            <a:endParaRPr lang="zh-CN" altLang="en-US" dirty="0"/>
          </a:p>
        </p:txBody>
      </p:sp>
    </p:spTree>
    <p:extLst>
      <p:ext uri="{BB962C8B-B14F-4D97-AF65-F5344CB8AC3E}">
        <p14:creationId xmlns:p14="http://schemas.microsoft.com/office/powerpoint/2010/main" val="22593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980029"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字节流和字符流</a:t>
            </a:r>
          </a:p>
        </p:txBody>
      </p:sp>
      <p:sp>
        <p:nvSpPr>
          <p:cNvPr id="4" name="文本框 3">
            <a:extLst>
              <a:ext uri="{FF2B5EF4-FFF2-40B4-BE49-F238E27FC236}">
                <a16:creationId xmlns:a16="http://schemas.microsoft.com/office/drawing/2014/main" id="{24B1108F-E41C-4A2D-A2C6-00A51C888316}"/>
              </a:ext>
            </a:extLst>
          </p:cNvPr>
          <p:cNvSpPr txBox="1"/>
          <p:nvPr/>
        </p:nvSpPr>
        <p:spPr>
          <a:xfrm>
            <a:off x="823322" y="771550"/>
            <a:ext cx="4578578" cy="369332"/>
          </a:xfrm>
          <a:prstGeom prst="rect">
            <a:avLst/>
          </a:prstGeom>
          <a:noFill/>
        </p:spPr>
        <p:txBody>
          <a:bodyPr wrap="square">
            <a:spAutoFit/>
          </a:bodyPr>
          <a:lstStyle/>
          <a:p>
            <a:r>
              <a:rPr lang="en-US" altLang="zh-CN" b="0" i="0" dirty="0" err="1">
                <a:solidFill>
                  <a:srgbClr val="333333"/>
                </a:solidFill>
                <a:effectLst/>
                <a:latin typeface="Helvetica Neue"/>
              </a:rPr>
              <a:t>OutputStreamWriter</a:t>
            </a:r>
            <a:r>
              <a:rPr lang="zh-CN" altLang="en-US" b="0" i="0" dirty="0">
                <a:solidFill>
                  <a:srgbClr val="333333"/>
                </a:solidFill>
                <a:effectLst/>
                <a:latin typeface="Helvetica Neue"/>
              </a:rPr>
              <a:t>和</a:t>
            </a:r>
            <a:r>
              <a:rPr lang="en-US" altLang="zh-CN" b="0" i="0" dirty="0" err="1">
                <a:solidFill>
                  <a:srgbClr val="333333"/>
                </a:solidFill>
                <a:effectLst/>
                <a:latin typeface="Helvetica Neue"/>
              </a:rPr>
              <a:t>InputStreamReader</a:t>
            </a:r>
            <a:endParaRPr lang="zh-CN" altLang="en-US" dirty="0"/>
          </a:p>
        </p:txBody>
      </p:sp>
      <p:sp>
        <p:nvSpPr>
          <p:cNvPr id="6" name="文本框 5">
            <a:extLst>
              <a:ext uri="{FF2B5EF4-FFF2-40B4-BE49-F238E27FC236}">
                <a16:creationId xmlns:a16="http://schemas.microsoft.com/office/drawing/2014/main" id="{D5A63630-2DA1-4AAA-9EC7-CBBD9B910B3B}"/>
              </a:ext>
            </a:extLst>
          </p:cNvPr>
          <p:cNvSpPr txBox="1"/>
          <p:nvPr/>
        </p:nvSpPr>
        <p:spPr>
          <a:xfrm>
            <a:off x="823322" y="1306698"/>
            <a:ext cx="4578578" cy="369332"/>
          </a:xfrm>
          <a:prstGeom prst="rect">
            <a:avLst/>
          </a:prstGeom>
          <a:noFill/>
        </p:spPr>
        <p:txBody>
          <a:bodyPr wrap="square">
            <a:spAutoFit/>
          </a:bodyPr>
          <a:lstStyle/>
          <a:p>
            <a:r>
              <a:rPr lang="en-US" altLang="zh-CN" b="0" i="0" dirty="0" err="1">
                <a:solidFill>
                  <a:srgbClr val="FF0000"/>
                </a:solidFill>
                <a:effectLst/>
                <a:latin typeface="Helvetica Neue"/>
              </a:rPr>
              <a:t>OutputStreamWriter</a:t>
            </a:r>
            <a:endParaRPr lang="zh-CN" altLang="en-US" dirty="0"/>
          </a:p>
        </p:txBody>
      </p:sp>
      <p:sp>
        <p:nvSpPr>
          <p:cNvPr id="8" name="文本框 7">
            <a:extLst>
              <a:ext uri="{FF2B5EF4-FFF2-40B4-BE49-F238E27FC236}">
                <a16:creationId xmlns:a16="http://schemas.microsoft.com/office/drawing/2014/main" id="{9E7C046F-A45F-4345-9FA5-393467E94AA2}"/>
              </a:ext>
            </a:extLst>
          </p:cNvPr>
          <p:cNvSpPr txBox="1"/>
          <p:nvPr/>
        </p:nvSpPr>
        <p:spPr>
          <a:xfrm>
            <a:off x="823322" y="1841846"/>
            <a:ext cx="7925142" cy="875881"/>
          </a:xfrm>
          <a:prstGeom prst="rect">
            <a:avLst/>
          </a:prstGeom>
          <a:noFill/>
        </p:spPr>
        <p:txBody>
          <a:bodyPr wrap="square">
            <a:spAutoFit/>
          </a:bodyPr>
          <a:lstStyle/>
          <a:p>
            <a:pPr>
              <a:lnSpc>
                <a:spcPct val="150000"/>
              </a:lnSpc>
            </a:pPr>
            <a:r>
              <a:rPr lang="zh-CN" altLang="en-US" b="0" i="0" dirty="0">
                <a:solidFill>
                  <a:srgbClr val="FF0000"/>
                </a:solidFill>
                <a:effectLst/>
                <a:latin typeface="Helvetica Neue"/>
              </a:rPr>
              <a:t>是</a:t>
            </a:r>
            <a:r>
              <a:rPr lang="en-US" altLang="zh-CN" b="0" i="0" dirty="0">
                <a:solidFill>
                  <a:srgbClr val="FF0000"/>
                </a:solidFill>
                <a:effectLst/>
                <a:latin typeface="Helvetica Neue"/>
              </a:rPr>
              <a:t>Writer</a:t>
            </a:r>
            <a:r>
              <a:rPr lang="zh-CN" altLang="en-US" b="0" i="0" dirty="0">
                <a:solidFill>
                  <a:srgbClr val="FF0000"/>
                </a:solidFill>
                <a:effectLst/>
                <a:latin typeface="Helvetica Neue"/>
              </a:rPr>
              <a:t>的子类，将输出的字符流变为字节流，即：将一个字符流的输出对象变成字节流的输出对象</a:t>
            </a:r>
            <a:endParaRPr lang="zh-CN" altLang="en-US" dirty="0"/>
          </a:p>
        </p:txBody>
      </p:sp>
      <p:sp>
        <p:nvSpPr>
          <p:cNvPr id="10" name="文本框 9">
            <a:extLst>
              <a:ext uri="{FF2B5EF4-FFF2-40B4-BE49-F238E27FC236}">
                <a16:creationId xmlns:a16="http://schemas.microsoft.com/office/drawing/2014/main" id="{1D3169E3-643E-4303-B25E-95C318667253}"/>
              </a:ext>
            </a:extLst>
          </p:cNvPr>
          <p:cNvSpPr txBox="1"/>
          <p:nvPr/>
        </p:nvSpPr>
        <p:spPr>
          <a:xfrm>
            <a:off x="826868" y="2883543"/>
            <a:ext cx="4578578" cy="369332"/>
          </a:xfrm>
          <a:prstGeom prst="rect">
            <a:avLst/>
          </a:prstGeom>
          <a:noFill/>
        </p:spPr>
        <p:txBody>
          <a:bodyPr wrap="square">
            <a:spAutoFit/>
          </a:bodyPr>
          <a:lstStyle/>
          <a:p>
            <a:r>
              <a:rPr lang="en-US" altLang="zh-CN" b="0" i="0" dirty="0" err="1">
                <a:solidFill>
                  <a:srgbClr val="FF0000"/>
                </a:solidFill>
                <a:effectLst/>
                <a:latin typeface="Helvetica Neue"/>
              </a:rPr>
              <a:t>InputStreamReader</a:t>
            </a:r>
            <a:endParaRPr lang="zh-CN" altLang="en-US" dirty="0"/>
          </a:p>
        </p:txBody>
      </p:sp>
      <p:sp>
        <p:nvSpPr>
          <p:cNvPr id="12" name="文本框 11">
            <a:extLst>
              <a:ext uri="{FF2B5EF4-FFF2-40B4-BE49-F238E27FC236}">
                <a16:creationId xmlns:a16="http://schemas.microsoft.com/office/drawing/2014/main" id="{D16B86E5-1F4A-49E4-A455-81D57C1356DF}"/>
              </a:ext>
            </a:extLst>
          </p:cNvPr>
          <p:cNvSpPr txBox="1"/>
          <p:nvPr/>
        </p:nvSpPr>
        <p:spPr>
          <a:xfrm>
            <a:off x="853890" y="3418691"/>
            <a:ext cx="7925141" cy="875881"/>
          </a:xfrm>
          <a:prstGeom prst="rect">
            <a:avLst/>
          </a:prstGeom>
          <a:noFill/>
        </p:spPr>
        <p:txBody>
          <a:bodyPr wrap="square">
            <a:spAutoFit/>
          </a:bodyPr>
          <a:lstStyle/>
          <a:p>
            <a:pPr>
              <a:lnSpc>
                <a:spcPct val="150000"/>
              </a:lnSpc>
            </a:pPr>
            <a:r>
              <a:rPr lang="zh-CN" altLang="en-US" b="0" i="0" dirty="0">
                <a:solidFill>
                  <a:srgbClr val="FF0000"/>
                </a:solidFill>
                <a:effectLst/>
                <a:latin typeface="Helvetica Neue"/>
              </a:rPr>
              <a:t>是</a:t>
            </a:r>
            <a:r>
              <a:rPr lang="en-US" altLang="zh-CN" b="0" i="0" dirty="0">
                <a:solidFill>
                  <a:srgbClr val="FF0000"/>
                </a:solidFill>
                <a:effectLst/>
                <a:latin typeface="Helvetica Neue"/>
              </a:rPr>
              <a:t>Reader</a:t>
            </a:r>
            <a:r>
              <a:rPr lang="zh-CN" altLang="en-US" b="0" i="0" dirty="0">
                <a:solidFill>
                  <a:srgbClr val="FF0000"/>
                </a:solidFill>
                <a:effectLst/>
                <a:latin typeface="Helvetica Neue"/>
              </a:rPr>
              <a:t>的子类，将输入的字节流变为字符流，即：将一个字节流的输入对象变成字符流的输入对象</a:t>
            </a:r>
            <a:endParaRPr lang="zh-CN" altLang="en-US" dirty="0"/>
          </a:p>
        </p:txBody>
      </p:sp>
    </p:spTree>
    <p:extLst>
      <p:ext uri="{BB962C8B-B14F-4D97-AF65-F5344CB8AC3E}">
        <p14:creationId xmlns:p14="http://schemas.microsoft.com/office/powerpoint/2010/main" val="45272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 name="TextBox 22"/>
          <p:cNvSpPr txBox="1"/>
          <p:nvPr/>
        </p:nvSpPr>
        <p:spPr>
          <a:xfrm>
            <a:off x="823322" y="205624"/>
            <a:ext cx="1980029"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字节流和字符流</a:t>
            </a:r>
          </a:p>
        </p:txBody>
      </p:sp>
      <p:sp>
        <p:nvSpPr>
          <p:cNvPr id="4" name="文本框 3">
            <a:extLst>
              <a:ext uri="{FF2B5EF4-FFF2-40B4-BE49-F238E27FC236}">
                <a16:creationId xmlns:a16="http://schemas.microsoft.com/office/drawing/2014/main" id="{24B1108F-E41C-4A2D-A2C6-00A51C888316}"/>
              </a:ext>
            </a:extLst>
          </p:cNvPr>
          <p:cNvSpPr txBox="1"/>
          <p:nvPr/>
        </p:nvSpPr>
        <p:spPr>
          <a:xfrm>
            <a:off x="823322" y="771550"/>
            <a:ext cx="4578578" cy="369332"/>
          </a:xfrm>
          <a:prstGeom prst="rect">
            <a:avLst/>
          </a:prstGeom>
          <a:noFill/>
        </p:spPr>
        <p:txBody>
          <a:bodyPr wrap="square">
            <a:spAutoFit/>
          </a:bodyPr>
          <a:lstStyle/>
          <a:p>
            <a:r>
              <a:rPr lang="en-US" altLang="zh-CN" b="0" i="0" dirty="0" err="1">
                <a:solidFill>
                  <a:srgbClr val="333333"/>
                </a:solidFill>
                <a:effectLst/>
                <a:latin typeface="Helvetica Neue"/>
              </a:rPr>
              <a:t>OutputStreamWriter</a:t>
            </a:r>
            <a:r>
              <a:rPr lang="zh-CN" altLang="en-US" b="0" i="0" dirty="0">
                <a:solidFill>
                  <a:srgbClr val="333333"/>
                </a:solidFill>
                <a:effectLst/>
                <a:latin typeface="Helvetica Neue"/>
              </a:rPr>
              <a:t>和</a:t>
            </a:r>
            <a:r>
              <a:rPr lang="en-US" altLang="zh-CN" b="0" i="0" dirty="0" err="1">
                <a:solidFill>
                  <a:srgbClr val="333333"/>
                </a:solidFill>
                <a:effectLst/>
                <a:latin typeface="Helvetica Neue"/>
              </a:rPr>
              <a:t>InputStreamReader</a:t>
            </a:r>
            <a:endParaRPr lang="zh-CN" altLang="en-US" dirty="0"/>
          </a:p>
        </p:txBody>
      </p:sp>
      <p:sp>
        <p:nvSpPr>
          <p:cNvPr id="2" name="Rectangle 2">
            <a:extLst>
              <a:ext uri="{FF2B5EF4-FFF2-40B4-BE49-F238E27FC236}">
                <a16:creationId xmlns:a16="http://schemas.microsoft.com/office/drawing/2014/main" id="{C2CFEE30-5FC1-4346-B975-B8164ABF7238}"/>
              </a:ext>
            </a:extLst>
          </p:cNvPr>
          <p:cNvSpPr>
            <a:spLocks noChangeArrowheads="1"/>
          </p:cNvSpPr>
          <p:nvPr/>
        </p:nvSpPr>
        <p:spPr bwMode="auto">
          <a:xfrm>
            <a:off x="611560" y="1628676"/>
            <a:ext cx="8352928"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File f = </a:t>
            </a:r>
            <a:r>
              <a:rPr kumimoji="0" lang="zh-CN" altLang="zh-CN" sz="2000" b="0" i="0" u="none" strike="noStrike" cap="none" normalizeH="0" baseline="0" dirty="0">
                <a:ln>
                  <a:noFill/>
                </a:ln>
                <a:solidFill>
                  <a:srgbClr val="0000FF"/>
                </a:solidFill>
                <a:effectLst/>
                <a:latin typeface="Consolas" panose="020B0609020204030204" pitchFamily="49" charset="0"/>
              </a:rPr>
              <a:t>new</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File(</a:t>
            </a:r>
            <a:r>
              <a:rPr kumimoji="0" lang="zh-CN" altLang="zh-CN" sz="2000" b="0" i="0" u="none" strike="noStrike" cap="none" normalizeH="0" baseline="0" dirty="0">
                <a:ln>
                  <a:noFill/>
                </a:ln>
                <a:solidFill>
                  <a:srgbClr val="0000FF"/>
                </a:solidFill>
                <a:effectLst/>
                <a:latin typeface="Consolas" panose="020B0609020204030204" pitchFamily="49" charset="0"/>
              </a:rPr>
              <a:t>"e:"</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 File.separator+</a:t>
            </a:r>
            <a:r>
              <a:rPr kumimoji="0" lang="zh-CN" altLang="zh-CN" sz="2000" b="0" i="0" u="none" strike="noStrike" cap="none" normalizeH="0" baseline="0" dirty="0">
                <a:ln>
                  <a:noFill/>
                </a:ln>
                <a:solidFill>
                  <a:srgbClr val="0000FF"/>
                </a:solidFill>
                <a:effectLst/>
                <a:latin typeface="Consolas" panose="020B0609020204030204" pitchFamily="49" charset="0"/>
              </a:rPr>
              <a:t>"hello.txt"</a:t>
            </a:r>
            <a:r>
              <a:rPr kumimoji="0" lang="zh-CN" altLang="zh-CN" sz="2000" b="0" i="0" u="none" strike="noStrike" cap="none" normalizeH="0" baseline="0" dirty="0">
                <a:ln>
                  <a:noFill/>
                </a:ln>
                <a:solidFill>
                  <a:srgbClr val="000000"/>
                </a:solidFill>
                <a:effectLst/>
                <a:latin typeface="Consolas" panose="020B0609020204030204" pitchFamily="49" charset="0"/>
              </a:rPr>
              <a:t>);</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Writer out=</a:t>
            </a:r>
            <a:r>
              <a:rPr kumimoji="0" lang="zh-CN" altLang="zh-CN" sz="2000" b="0" i="0" u="none" strike="noStrike" cap="none" normalizeH="0" baseline="0" dirty="0">
                <a:ln>
                  <a:noFill/>
                </a:ln>
                <a:solidFill>
                  <a:srgbClr val="0000FF"/>
                </a:solidFill>
                <a:effectLst/>
                <a:latin typeface="Consolas" panose="020B0609020204030204" pitchFamily="49" charset="0"/>
              </a:rPr>
              <a:t>new</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OutputStreamWriter(</a:t>
            </a:r>
            <a:r>
              <a:rPr kumimoji="0" lang="zh-CN" altLang="zh-CN" sz="2000" b="0" i="0" u="none" strike="noStrike" cap="none" normalizeH="0" baseline="0" dirty="0">
                <a:ln>
                  <a:noFill/>
                </a:ln>
                <a:solidFill>
                  <a:srgbClr val="0000FF"/>
                </a:solidFill>
                <a:effectLst/>
                <a:latin typeface="Consolas" panose="020B0609020204030204" pitchFamily="49" charset="0"/>
              </a:rPr>
              <a:t>new</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FileOutputStream(f));</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out.write(</a:t>
            </a:r>
            <a:r>
              <a:rPr kumimoji="0" lang="zh-CN" altLang="zh-CN" sz="2000" b="0" i="0" u="none" strike="noStrike" cap="none" normalizeH="0" baseline="0" dirty="0">
                <a:ln>
                  <a:noFill/>
                </a:ln>
                <a:solidFill>
                  <a:srgbClr val="0000FF"/>
                </a:solidFill>
                <a:effectLst/>
                <a:latin typeface="Consolas" panose="020B0609020204030204" pitchFamily="49" charset="0"/>
              </a:rPr>
              <a:t>"Hello World!!!"</a:t>
            </a:r>
            <a:r>
              <a:rPr kumimoji="0" lang="zh-CN" altLang="zh-CN" sz="2000" b="0" i="0" u="none" strike="noStrike" cap="none" normalizeH="0" baseline="0" dirty="0">
                <a:ln>
                  <a:noFill/>
                </a:ln>
                <a:solidFill>
                  <a:srgbClr val="000000"/>
                </a:solidFill>
                <a:effectLst/>
                <a:latin typeface="Consolas" panose="020B0609020204030204" pitchFamily="49" charset="0"/>
              </a:rPr>
              <a:t>);</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out.close();</a:t>
            </a:r>
            <a:endParaRPr kumimoji="0" lang="zh-CN" altLang="zh-CN" sz="4400" b="0" i="0" u="none" strike="noStrike" cap="none" normalizeH="0" baseline="0" dirty="0">
              <a:ln>
                <a:noFill/>
              </a:ln>
              <a:solidFill>
                <a:schemeClr val="tx1"/>
              </a:solidFill>
              <a:effectLst/>
              <a:latin typeface="Arial" panose="020B0604020202020204" pitchFamily="34" charset="0"/>
            </a:endParaRPr>
          </a:p>
        </p:txBody>
      </p:sp>
      <p:sp>
        <p:nvSpPr>
          <p:cNvPr id="11" name="文本框 10">
            <a:extLst>
              <a:ext uri="{FF2B5EF4-FFF2-40B4-BE49-F238E27FC236}">
                <a16:creationId xmlns:a16="http://schemas.microsoft.com/office/drawing/2014/main" id="{B083D66A-F76A-426D-A9CD-6865A95EED4E}"/>
              </a:ext>
            </a:extLst>
          </p:cNvPr>
          <p:cNvSpPr txBox="1"/>
          <p:nvPr/>
        </p:nvSpPr>
        <p:spPr>
          <a:xfrm>
            <a:off x="755576" y="1266314"/>
            <a:ext cx="4581394" cy="369332"/>
          </a:xfrm>
          <a:prstGeom prst="rect">
            <a:avLst/>
          </a:prstGeom>
          <a:noFill/>
        </p:spPr>
        <p:txBody>
          <a:bodyPr wrap="square">
            <a:spAutoFit/>
          </a:bodyPr>
          <a:lstStyle/>
          <a:p>
            <a:r>
              <a:rPr lang="zh-CN" altLang="en-US" b="0" i="0" dirty="0">
                <a:solidFill>
                  <a:srgbClr val="333333"/>
                </a:solidFill>
                <a:effectLst/>
                <a:latin typeface="Helvetica Neue"/>
              </a:rPr>
              <a:t>将字节的文件输出流，以字符的形式输出</a:t>
            </a:r>
            <a:endParaRPr lang="zh-CN" altLang="en-US" dirty="0"/>
          </a:p>
        </p:txBody>
      </p:sp>
      <p:sp>
        <p:nvSpPr>
          <p:cNvPr id="13" name="文本框 12">
            <a:extLst>
              <a:ext uri="{FF2B5EF4-FFF2-40B4-BE49-F238E27FC236}">
                <a16:creationId xmlns:a16="http://schemas.microsoft.com/office/drawing/2014/main" id="{73216CA8-FB98-4EC6-9078-7CDC5930EB14}"/>
              </a:ext>
            </a:extLst>
          </p:cNvPr>
          <p:cNvSpPr txBox="1"/>
          <p:nvPr/>
        </p:nvSpPr>
        <p:spPr>
          <a:xfrm>
            <a:off x="755576" y="2922498"/>
            <a:ext cx="5976664" cy="369332"/>
          </a:xfrm>
          <a:prstGeom prst="rect">
            <a:avLst/>
          </a:prstGeom>
          <a:noFill/>
        </p:spPr>
        <p:txBody>
          <a:bodyPr wrap="square">
            <a:spAutoFit/>
          </a:bodyPr>
          <a:lstStyle/>
          <a:p>
            <a:r>
              <a:rPr lang="zh-CN" altLang="en-US" b="0" i="0" dirty="0">
                <a:solidFill>
                  <a:srgbClr val="333333"/>
                </a:solidFill>
                <a:effectLst/>
                <a:latin typeface="Helvetica Neue"/>
              </a:rPr>
              <a:t>读得时候也可以用字符流形式读取字节流的对象</a:t>
            </a:r>
            <a:endParaRPr lang="zh-CN" altLang="en-US" dirty="0"/>
          </a:p>
        </p:txBody>
      </p:sp>
      <p:sp>
        <p:nvSpPr>
          <p:cNvPr id="7" name="Rectangle 3">
            <a:extLst>
              <a:ext uri="{FF2B5EF4-FFF2-40B4-BE49-F238E27FC236}">
                <a16:creationId xmlns:a16="http://schemas.microsoft.com/office/drawing/2014/main" id="{AAB5AE81-1E90-40D1-A009-2372DB30F5B0}"/>
              </a:ext>
            </a:extLst>
          </p:cNvPr>
          <p:cNvSpPr>
            <a:spLocks noChangeArrowheads="1"/>
          </p:cNvSpPr>
          <p:nvPr/>
        </p:nvSpPr>
        <p:spPr bwMode="auto">
          <a:xfrm>
            <a:off x="611560" y="3275883"/>
            <a:ext cx="8903740"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00000"/>
                </a:solidFill>
                <a:effectLst/>
                <a:latin typeface="Consolas" panose="020B0609020204030204" pitchFamily="49" charset="0"/>
              </a:rPr>
              <a:t>File f = </a:t>
            </a:r>
            <a:r>
              <a:rPr kumimoji="0" lang="zh-CN" altLang="zh-CN" b="0" i="0" u="none" strike="noStrike" cap="none" normalizeH="0" baseline="0" dirty="0">
                <a:ln>
                  <a:noFill/>
                </a:ln>
                <a:solidFill>
                  <a:srgbClr val="0000FF"/>
                </a:solidFill>
                <a:effectLst/>
                <a:latin typeface="Consolas" panose="020B0609020204030204" pitchFamily="49" charset="0"/>
              </a:rPr>
              <a:t>new</a:t>
            </a: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00"/>
                </a:solidFill>
                <a:effectLst/>
                <a:latin typeface="Consolas" panose="020B0609020204030204" pitchFamily="49" charset="0"/>
              </a:rPr>
              <a:t>File(</a:t>
            </a:r>
            <a:r>
              <a:rPr kumimoji="0" lang="zh-CN" altLang="zh-CN" b="0" i="0" u="none" strike="noStrike" cap="none" normalizeH="0" baseline="0" dirty="0">
                <a:ln>
                  <a:noFill/>
                </a:ln>
                <a:solidFill>
                  <a:srgbClr val="0000FF"/>
                </a:solidFill>
                <a:effectLst/>
                <a:latin typeface="Consolas" panose="020B0609020204030204" pitchFamily="49" charset="0"/>
              </a:rPr>
              <a:t>"e:"</a:t>
            </a: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00"/>
                </a:solidFill>
                <a:effectLst/>
                <a:latin typeface="Consolas" panose="020B0609020204030204" pitchFamily="49" charset="0"/>
              </a:rPr>
              <a:t>+ File.separator+</a:t>
            </a:r>
            <a:r>
              <a:rPr kumimoji="0" lang="zh-CN" altLang="zh-CN" b="0" i="0" u="none" strike="noStrike" cap="none" normalizeH="0" baseline="0" dirty="0">
                <a:ln>
                  <a:noFill/>
                </a:ln>
                <a:solidFill>
                  <a:srgbClr val="0000FF"/>
                </a:solidFill>
                <a:effectLst/>
                <a:latin typeface="Consolas" panose="020B0609020204030204" pitchFamily="49" charset="0"/>
              </a:rPr>
              <a:t>"hello.txt"</a:t>
            </a:r>
            <a:r>
              <a:rPr kumimoji="0" lang="zh-CN" altLang="zh-CN" b="0" i="0" u="none" strike="noStrike" cap="none" normalizeH="0" baseline="0" dirty="0">
                <a:ln>
                  <a:noFill/>
                </a:ln>
                <a:solidFill>
                  <a:srgbClr val="000000"/>
                </a:solidFill>
                <a:effectLst/>
                <a:latin typeface="Consolas" panose="020B0609020204030204" pitchFamily="49" charset="0"/>
              </a:rPr>
              <a:t>);</a:t>
            </a: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00000"/>
                </a:solidFill>
                <a:effectLst/>
                <a:latin typeface="Consolas" panose="020B0609020204030204" pitchFamily="49" charset="0"/>
              </a:rPr>
              <a:t>Reader input=</a:t>
            </a:r>
            <a:r>
              <a:rPr kumimoji="0" lang="zh-CN" altLang="zh-CN" b="0" i="0" u="none" strike="noStrike" cap="none" normalizeH="0" baseline="0" dirty="0">
                <a:ln>
                  <a:noFill/>
                </a:ln>
                <a:solidFill>
                  <a:srgbClr val="0000FF"/>
                </a:solidFill>
                <a:effectLst/>
                <a:latin typeface="Consolas" panose="020B0609020204030204" pitchFamily="49" charset="0"/>
              </a:rPr>
              <a:t>new</a:t>
            </a: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00"/>
                </a:solidFill>
                <a:effectLst/>
                <a:latin typeface="Consolas" panose="020B0609020204030204" pitchFamily="49" charset="0"/>
              </a:rPr>
              <a:t>InputStreamReader(</a:t>
            </a:r>
            <a:r>
              <a:rPr kumimoji="0" lang="zh-CN" altLang="zh-CN" b="0" i="0" u="none" strike="noStrike" cap="none" normalizeH="0" baseline="0" dirty="0">
                <a:ln>
                  <a:noFill/>
                </a:ln>
                <a:solidFill>
                  <a:srgbClr val="0000FF"/>
                </a:solidFill>
                <a:effectLst/>
                <a:latin typeface="Consolas" panose="020B0609020204030204" pitchFamily="49" charset="0"/>
              </a:rPr>
              <a:t>new</a:t>
            </a: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00"/>
                </a:solidFill>
                <a:effectLst/>
                <a:latin typeface="Consolas" panose="020B0609020204030204" pitchFamily="49" charset="0"/>
              </a:rPr>
              <a:t>FileInputStream(f));</a:t>
            </a: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000FF"/>
                </a:solidFill>
                <a:effectLst/>
                <a:latin typeface="Consolas" panose="020B0609020204030204" pitchFamily="49" charset="0"/>
              </a:rPr>
              <a:t>char</a:t>
            </a:r>
            <a:r>
              <a:rPr kumimoji="0" lang="zh-CN" altLang="zh-CN" b="0" i="0" u="none" strike="noStrike" cap="none" normalizeH="0" baseline="0" dirty="0">
                <a:ln>
                  <a:noFill/>
                </a:ln>
                <a:solidFill>
                  <a:srgbClr val="000000"/>
                </a:solidFill>
                <a:effectLst/>
                <a:latin typeface="Consolas" panose="020B0609020204030204" pitchFamily="49" charset="0"/>
              </a:rPr>
              <a:t>[] c=</a:t>
            </a:r>
            <a:r>
              <a:rPr kumimoji="0" lang="zh-CN" altLang="zh-CN" b="0" i="0" u="none" strike="noStrike" cap="none" normalizeH="0" baseline="0" dirty="0">
                <a:ln>
                  <a:noFill/>
                </a:ln>
                <a:solidFill>
                  <a:srgbClr val="0000FF"/>
                </a:solidFill>
                <a:effectLst/>
                <a:latin typeface="Consolas" panose="020B0609020204030204" pitchFamily="49" charset="0"/>
              </a:rPr>
              <a:t>new</a:t>
            </a: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FF"/>
                </a:solidFill>
                <a:effectLst/>
                <a:latin typeface="Consolas" panose="020B0609020204030204" pitchFamily="49" charset="0"/>
              </a:rPr>
              <a:t>char</a:t>
            </a:r>
            <a:r>
              <a:rPr kumimoji="0" lang="zh-CN" altLang="zh-CN" b="0" i="0" u="none" strike="noStrike" cap="none" normalizeH="0" baseline="0" dirty="0">
                <a:ln>
                  <a:noFill/>
                </a:ln>
                <a:solidFill>
                  <a:srgbClr val="000000"/>
                </a:solidFill>
                <a:effectLst/>
                <a:latin typeface="Consolas" panose="020B0609020204030204" pitchFamily="49" charset="0"/>
              </a:rPr>
              <a:t>[</a:t>
            </a:r>
            <a:r>
              <a:rPr kumimoji="0" lang="zh-CN" altLang="zh-CN" b="0" i="0" u="none" strike="noStrike" cap="none" normalizeH="0" baseline="0" dirty="0">
                <a:ln>
                  <a:noFill/>
                </a:ln>
                <a:solidFill>
                  <a:srgbClr val="009900"/>
                </a:solidFill>
                <a:effectLst/>
                <a:latin typeface="Consolas" panose="020B0609020204030204" pitchFamily="49" charset="0"/>
              </a:rPr>
              <a:t>1024</a:t>
            </a:r>
            <a:r>
              <a:rPr kumimoji="0" lang="zh-CN" altLang="zh-CN" b="0" i="0" u="none" strike="noStrike" cap="none" normalizeH="0" baseline="0" dirty="0">
                <a:ln>
                  <a:noFill/>
                </a:ln>
                <a:solidFill>
                  <a:srgbClr val="000000"/>
                </a:solidFill>
                <a:effectLst/>
                <a:latin typeface="Consolas" panose="020B0609020204030204" pitchFamily="49" charset="0"/>
              </a:rPr>
              <a:t>];</a:t>
            </a: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000FF"/>
                </a:solidFill>
                <a:effectLst/>
                <a:latin typeface="Consolas" panose="020B0609020204030204" pitchFamily="49" charset="0"/>
              </a:rPr>
              <a:t>int</a:t>
            </a: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00"/>
                </a:solidFill>
                <a:effectLst/>
                <a:latin typeface="Consolas" panose="020B0609020204030204" pitchFamily="49" charset="0"/>
              </a:rPr>
              <a:t>len=input.read(c);</a:t>
            </a: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00000"/>
                </a:solidFill>
                <a:effectLst/>
                <a:latin typeface="Consolas" panose="020B0609020204030204" pitchFamily="49" charset="0"/>
              </a:rPr>
              <a:t>input.close();</a:t>
            </a: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00000"/>
                </a:solidFill>
                <a:effectLst/>
                <a:latin typeface="Consolas" panose="020B0609020204030204" pitchFamily="49" charset="0"/>
              </a:rPr>
              <a:t>System.out.println(</a:t>
            </a:r>
            <a:r>
              <a:rPr kumimoji="0" lang="zh-CN" altLang="zh-CN" b="0" i="0" u="none" strike="noStrike" cap="none" normalizeH="0" baseline="0" dirty="0">
                <a:ln>
                  <a:noFill/>
                </a:ln>
                <a:solidFill>
                  <a:srgbClr val="0000FF"/>
                </a:solidFill>
                <a:effectLst/>
                <a:latin typeface="Consolas" panose="020B0609020204030204" pitchFamily="49" charset="0"/>
              </a:rPr>
              <a:t>new</a:t>
            </a: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00"/>
                </a:solidFill>
                <a:effectLst/>
                <a:latin typeface="Consolas" panose="020B0609020204030204" pitchFamily="49" charset="0"/>
              </a:rPr>
              <a:t>String(c,</a:t>
            </a:r>
            <a:r>
              <a:rPr kumimoji="0" lang="zh-CN" altLang="zh-CN" b="0" i="0" u="none" strike="noStrike" cap="none" normalizeH="0" baseline="0" dirty="0">
                <a:ln>
                  <a:noFill/>
                </a:ln>
                <a:solidFill>
                  <a:srgbClr val="009900"/>
                </a:solidFill>
                <a:effectLst/>
                <a:latin typeface="Consolas" panose="020B0609020204030204" pitchFamily="49" charset="0"/>
              </a:rPr>
              <a:t>0</a:t>
            </a:r>
            <a:r>
              <a:rPr kumimoji="0" lang="zh-CN" altLang="zh-CN" b="0" i="0" u="none" strike="noStrike" cap="none" normalizeH="0" baseline="0" dirty="0">
                <a:ln>
                  <a:noFill/>
                </a:ln>
                <a:solidFill>
                  <a:srgbClr val="000000"/>
                </a:solidFill>
                <a:effectLst/>
                <a:latin typeface="Consolas" panose="020B0609020204030204" pitchFamily="49" charset="0"/>
              </a:rPr>
              <a:t>,len));</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2675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3"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91818"/>
            <a:ext cx="9144000" cy="969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a:solidFill>
                <a:prstClr val="white"/>
              </a:solidFill>
              <a:latin typeface="等线" panose="020F0502020204030204"/>
              <a:ea typeface="等线" panose="02010600030101010101" pitchFamily="2" charset="-122"/>
            </a:endParaRPr>
          </a:p>
        </p:txBody>
      </p:sp>
      <p:sp>
        <p:nvSpPr>
          <p:cNvPr id="40" name="文本框 17"/>
          <p:cNvSpPr txBox="1"/>
          <p:nvPr/>
        </p:nvSpPr>
        <p:spPr>
          <a:xfrm>
            <a:off x="3337584" y="2014976"/>
            <a:ext cx="3603543" cy="584775"/>
          </a:xfrm>
          <a:prstGeom prst="rect">
            <a:avLst/>
          </a:prstGeom>
          <a:noFill/>
        </p:spPr>
        <p:txBody>
          <a:bodyPr wrap="square" rtlCol="0">
            <a:spAutoFit/>
          </a:bodyPr>
          <a:lstStyle/>
          <a:p>
            <a:pPr defTabSz="685800"/>
            <a:r>
              <a:rPr lang="zh-CN" altLang="en-US" sz="3200" b="1" dirty="0">
                <a:solidFill>
                  <a:prstClr val="white"/>
                </a:solidFill>
                <a:latin typeface="微软雅黑" panose="020B0503020204020204" pitchFamily="34" charset="-122"/>
                <a:ea typeface="微软雅黑" panose="020B0503020204020204" pitchFamily="34" charset="-122"/>
              </a:rPr>
              <a:t>管道流</a:t>
            </a:r>
            <a:endParaRPr lang="en-US" altLang="zh-CN" sz="3200" b="1" dirty="0">
              <a:solidFill>
                <a:prstClr val="white"/>
              </a:solidFill>
              <a:latin typeface="微软雅黑" panose="020B0503020204020204" pitchFamily="34" charset="-122"/>
              <a:ea typeface="微软雅黑" panose="020B0503020204020204" pitchFamily="34" charset="-122"/>
            </a:endParaRPr>
          </a:p>
        </p:txBody>
      </p:sp>
      <p:grpSp>
        <p:nvGrpSpPr>
          <p:cNvPr id="76" name="组合 75"/>
          <p:cNvGrpSpPr/>
          <p:nvPr/>
        </p:nvGrpSpPr>
        <p:grpSpPr>
          <a:xfrm>
            <a:off x="3491880" y="1149122"/>
            <a:ext cx="414516" cy="414516"/>
            <a:chOff x="3543574" y="4265651"/>
            <a:chExt cx="414516" cy="414516"/>
          </a:xfrm>
        </p:grpSpPr>
        <p:sp>
          <p:nvSpPr>
            <p:cNvPr id="44" name="椭圆 43"/>
            <p:cNvSpPr/>
            <p:nvPr/>
          </p:nvSpPr>
          <p:spPr>
            <a:xfrm>
              <a:off x="3543574" y="4265651"/>
              <a:ext cx="414516" cy="414516"/>
            </a:xfrm>
            <a:prstGeom prst="ellipse">
              <a:avLst/>
            </a:prstGeom>
            <a:solidFill>
              <a:schemeClr val="accent1"/>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47" name="组合 46"/>
            <p:cNvGrpSpPr/>
            <p:nvPr/>
          </p:nvGrpSpPr>
          <p:grpSpPr>
            <a:xfrm>
              <a:off x="3629640" y="4325788"/>
              <a:ext cx="259976" cy="261734"/>
              <a:chOff x="5042691" y="2273922"/>
              <a:chExt cx="702937" cy="707690"/>
            </a:xfrm>
            <a:solidFill>
              <a:schemeClr val="bg1"/>
            </a:solidFill>
          </p:grpSpPr>
          <p:sp>
            <p:nvSpPr>
              <p:cNvPr id="74" name="Freeform 12"/>
              <p:cNvSpPr>
                <a:spLocks/>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5" name="Freeform 13"/>
              <p:cNvSpPr>
                <a:spLocks noEditPoints="1"/>
              </p:cNvSpPr>
              <p:nvPr/>
            </p:nvSpPr>
            <p:spPr bwMode="auto">
              <a:xfrm>
                <a:off x="5042691" y="2273922"/>
                <a:ext cx="529215" cy="655759"/>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7" name="组合 76"/>
          <p:cNvGrpSpPr/>
          <p:nvPr/>
        </p:nvGrpSpPr>
        <p:grpSpPr>
          <a:xfrm>
            <a:off x="4050431" y="1149122"/>
            <a:ext cx="414516" cy="414516"/>
            <a:chOff x="4102125" y="4265651"/>
            <a:chExt cx="414516" cy="414516"/>
          </a:xfrm>
        </p:grpSpPr>
        <p:sp>
          <p:nvSpPr>
            <p:cNvPr id="45" name="椭圆 44"/>
            <p:cNvSpPr/>
            <p:nvPr/>
          </p:nvSpPr>
          <p:spPr>
            <a:xfrm>
              <a:off x="4102125" y="4265651"/>
              <a:ext cx="414516" cy="414516"/>
            </a:xfrm>
            <a:prstGeom prst="ellipse">
              <a:avLst/>
            </a:prstGeom>
            <a:solidFill>
              <a:schemeClr val="accent2"/>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48" name="组合 47"/>
            <p:cNvGrpSpPr/>
            <p:nvPr/>
          </p:nvGrpSpPr>
          <p:grpSpPr>
            <a:xfrm>
              <a:off x="4199233" y="4358783"/>
              <a:ext cx="238761" cy="198211"/>
              <a:chOff x="3132963" y="3140191"/>
              <a:chExt cx="645573" cy="535933"/>
            </a:xfrm>
            <a:solidFill>
              <a:schemeClr val="bg1"/>
            </a:solidFill>
          </p:grpSpPr>
          <p:sp>
            <p:nvSpPr>
              <p:cNvPr id="68" name="Freeform 226"/>
              <p:cNvSpPr>
                <a:spLocks/>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9" name="Freeform 227"/>
              <p:cNvSpPr>
                <a:spLocks/>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0" name="Freeform 228"/>
              <p:cNvSpPr>
                <a:spLocks/>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1" name="Freeform 229"/>
              <p:cNvSpPr>
                <a:spLocks/>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2" name="Freeform 230"/>
              <p:cNvSpPr>
                <a:spLocks/>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3"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9" name="组合 78"/>
          <p:cNvGrpSpPr/>
          <p:nvPr/>
        </p:nvGrpSpPr>
        <p:grpSpPr>
          <a:xfrm>
            <a:off x="5129792" y="1149122"/>
            <a:ext cx="414516" cy="414516"/>
            <a:chOff x="5181486" y="4265651"/>
            <a:chExt cx="414516" cy="414516"/>
          </a:xfrm>
        </p:grpSpPr>
        <p:sp>
          <p:nvSpPr>
            <p:cNvPr id="46" name="椭圆 45"/>
            <p:cNvSpPr/>
            <p:nvPr/>
          </p:nvSpPr>
          <p:spPr>
            <a:xfrm>
              <a:off x="5181486" y="4265651"/>
              <a:ext cx="414516" cy="414516"/>
            </a:xfrm>
            <a:prstGeom prst="ellipse">
              <a:avLst/>
            </a:prstGeom>
            <a:solidFill>
              <a:schemeClr val="accent4"/>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50" name="组合 49"/>
            <p:cNvGrpSpPr/>
            <p:nvPr/>
          </p:nvGrpSpPr>
          <p:grpSpPr>
            <a:xfrm>
              <a:off x="5287222" y="4375239"/>
              <a:ext cx="253419" cy="172633"/>
              <a:chOff x="4895160" y="4287159"/>
              <a:chExt cx="571418" cy="389258"/>
            </a:xfrm>
            <a:solidFill>
              <a:schemeClr val="bg1"/>
            </a:solidFill>
          </p:grpSpPr>
          <p:sp>
            <p:nvSpPr>
              <p:cNvPr id="59" name="Freeform 327"/>
              <p:cNvSpPr>
                <a:spLocks noEditPoints="1"/>
              </p:cNvSpPr>
              <p:nvPr/>
            </p:nvSpPr>
            <p:spPr bwMode="auto">
              <a:xfrm>
                <a:off x="4895160" y="4287159"/>
                <a:ext cx="438051" cy="389258"/>
              </a:xfrm>
              <a:custGeom>
                <a:avLst/>
                <a:gdLst>
                  <a:gd name="T0" fmla="*/ 166 w 171"/>
                  <a:gd name="T1" fmla="*/ 0 h 152"/>
                  <a:gd name="T2" fmla="*/ 5 w 171"/>
                  <a:gd name="T3" fmla="*/ 0 h 152"/>
                  <a:gd name="T4" fmla="*/ 0 w 171"/>
                  <a:gd name="T5" fmla="*/ 5 h 152"/>
                  <a:gd name="T6" fmla="*/ 0 w 171"/>
                  <a:gd name="T7" fmla="*/ 146 h 152"/>
                  <a:gd name="T8" fmla="*/ 5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5" y="0"/>
                      <a:pt x="5" y="0"/>
                      <a:pt x="5" y="0"/>
                    </a:cubicBezTo>
                    <a:cubicBezTo>
                      <a:pt x="2" y="0"/>
                      <a:pt x="0" y="2"/>
                      <a:pt x="0" y="5"/>
                    </a:cubicBezTo>
                    <a:cubicBezTo>
                      <a:pt x="0" y="146"/>
                      <a:pt x="0" y="146"/>
                      <a:pt x="0" y="146"/>
                    </a:cubicBezTo>
                    <a:cubicBezTo>
                      <a:pt x="0" y="149"/>
                      <a:pt x="2" y="152"/>
                      <a:pt x="5"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0" name="Rectangle 328"/>
              <p:cNvSpPr>
                <a:spLocks noChangeArrowheads="1"/>
              </p:cNvSpPr>
              <p:nvPr/>
            </p:nvSpPr>
            <p:spPr bwMode="auto">
              <a:xfrm>
                <a:off x="4953712" y="4417273"/>
                <a:ext cx="315527" cy="59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1" name="Rectangle 329"/>
              <p:cNvSpPr>
                <a:spLocks noChangeArrowheads="1"/>
              </p:cNvSpPr>
              <p:nvPr/>
            </p:nvSpPr>
            <p:spPr bwMode="auto">
              <a:xfrm>
                <a:off x="4953712" y="4501847"/>
                <a:ext cx="99754" cy="105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2" name="Rectangle 330"/>
              <p:cNvSpPr>
                <a:spLocks noChangeArrowheads="1"/>
              </p:cNvSpPr>
              <p:nvPr/>
            </p:nvSpPr>
            <p:spPr bwMode="auto">
              <a:xfrm>
                <a:off x="5071899" y="4505100"/>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3" name="Rectangle 331"/>
              <p:cNvSpPr>
                <a:spLocks noChangeArrowheads="1"/>
              </p:cNvSpPr>
              <p:nvPr/>
            </p:nvSpPr>
            <p:spPr bwMode="auto">
              <a:xfrm>
                <a:off x="5071899" y="4548471"/>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4" name="Rectangle 332"/>
              <p:cNvSpPr>
                <a:spLocks noChangeArrowheads="1"/>
              </p:cNvSpPr>
              <p:nvPr/>
            </p:nvSpPr>
            <p:spPr bwMode="auto">
              <a:xfrm>
                <a:off x="5071899" y="4589674"/>
                <a:ext cx="107344"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5" name="Freeform 333"/>
              <p:cNvSpPr>
                <a:spLocks/>
              </p:cNvSpPr>
              <p:nvPr/>
            </p:nvSpPr>
            <p:spPr bwMode="auto">
              <a:xfrm>
                <a:off x="5225867" y="4569073"/>
                <a:ext cx="40119" cy="41203"/>
              </a:xfrm>
              <a:custGeom>
                <a:avLst/>
                <a:gdLst>
                  <a:gd name="T0" fmla="*/ 11 w 37"/>
                  <a:gd name="T1" fmla="*/ 0 h 38"/>
                  <a:gd name="T2" fmla="*/ 11 w 37"/>
                  <a:gd name="T3" fmla="*/ 2 h 38"/>
                  <a:gd name="T4" fmla="*/ 0 w 37"/>
                  <a:gd name="T5" fmla="*/ 38 h 38"/>
                  <a:gd name="T6" fmla="*/ 35 w 37"/>
                  <a:gd name="T7" fmla="*/ 26 h 38"/>
                  <a:gd name="T8" fmla="*/ 37 w 37"/>
                  <a:gd name="T9" fmla="*/ 26 h 38"/>
                  <a:gd name="T10" fmla="*/ 11 w 37"/>
                  <a:gd name="T11" fmla="*/ 0 h 38"/>
                </a:gdLst>
                <a:ahLst/>
                <a:cxnLst>
                  <a:cxn ang="0">
                    <a:pos x="T0" y="T1"/>
                  </a:cxn>
                  <a:cxn ang="0">
                    <a:pos x="T2" y="T3"/>
                  </a:cxn>
                  <a:cxn ang="0">
                    <a:pos x="T4" y="T5"/>
                  </a:cxn>
                  <a:cxn ang="0">
                    <a:pos x="T6" y="T7"/>
                  </a:cxn>
                  <a:cxn ang="0">
                    <a:pos x="T8" y="T9"/>
                  </a:cxn>
                  <a:cxn ang="0">
                    <a:pos x="T10" y="T11"/>
                  </a:cxn>
                </a:cxnLst>
                <a:rect l="0" t="0" r="r" b="b"/>
                <a:pathLst>
                  <a:path w="37" h="38">
                    <a:moveTo>
                      <a:pt x="11" y="0"/>
                    </a:moveTo>
                    <a:lnTo>
                      <a:pt x="11" y="2"/>
                    </a:lnTo>
                    <a:lnTo>
                      <a:pt x="0" y="38"/>
                    </a:lnTo>
                    <a:lnTo>
                      <a:pt x="35" y="26"/>
                    </a:lnTo>
                    <a:lnTo>
                      <a:pt x="37" y="26"/>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6" name="Freeform 334"/>
              <p:cNvSpPr>
                <a:spLocks/>
              </p:cNvSpPr>
              <p:nvPr/>
            </p:nvSpPr>
            <p:spPr bwMode="auto">
              <a:xfrm>
                <a:off x="5389594" y="4366311"/>
                <a:ext cx="76984" cy="79153"/>
              </a:xfrm>
              <a:custGeom>
                <a:avLst/>
                <a:gdLst>
                  <a:gd name="T0" fmla="*/ 23 w 30"/>
                  <a:gd name="T1" fmla="*/ 31 h 31"/>
                  <a:gd name="T2" fmla="*/ 28 w 30"/>
                  <a:gd name="T3" fmla="*/ 25 h 31"/>
                  <a:gd name="T4" fmla="*/ 28 w 30"/>
                  <a:gd name="T5" fmla="*/ 18 h 31"/>
                  <a:gd name="T6" fmla="*/ 13 w 30"/>
                  <a:gd name="T7" fmla="*/ 2 h 31"/>
                  <a:gd name="T8" fmla="*/ 6 w 30"/>
                  <a:gd name="T9" fmla="*/ 2 h 31"/>
                  <a:gd name="T10" fmla="*/ 0 w 30"/>
                  <a:gd name="T11" fmla="*/ 8 h 31"/>
                  <a:gd name="T12" fmla="*/ 23 w 3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3" y="31"/>
                    </a:moveTo>
                    <a:cubicBezTo>
                      <a:pt x="28" y="25"/>
                      <a:pt x="28" y="25"/>
                      <a:pt x="28" y="25"/>
                    </a:cubicBezTo>
                    <a:cubicBezTo>
                      <a:pt x="30" y="23"/>
                      <a:pt x="30" y="20"/>
                      <a:pt x="28" y="18"/>
                    </a:cubicBezTo>
                    <a:cubicBezTo>
                      <a:pt x="13" y="2"/>
                      <a:pt x="13" y="2"/>
                      <a:pt x="13" y="2"/>
                    </a:cubicBezTo>
                    <a:cubicBezTo>
                      <a:pt x="11" y="0"/>
                      <a:pt x="8" y="0"/>
                      <a:pt x="6" y="2"/>
                    </a:cubicBezTo>
                    <a:cubicBezTo>
                      <a:pt x="0" y="8"/>
                      <a:pt x="0" y="8"/>
                      <a:pt x="0" y="8"/>
                    </a:cubicBezTo>
                    <a:lnTo>
                      <a:pt x="2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7" name="Freeform 335"/>
              <p:cNvSpPr>
                <a:spLocks/>
              </p:cNvSpPr>
              <p:nvPr/>
            </p:nvSpPr>
            <p:spPr bwMode="auto">
              <a:xfrm>
                <a:off x="5258396" y="4394503"/>
                <a:ext cx="182160" cy="182160"/>
              </a:xfrm>
              <a:custGeom>
                <a:avLst/>
                <a:gdLst>
                  <a:gd name="T0" fmla="*/ 49 w 71"/>
                  <a:gd name="T1" fmla="*/ 0 h 71"/>
                  <a:gd name="T2" fmla="*/ 48 w 71"/>
                  <a:gd name="T3" fmla="*/ 0 h 71"/>
                  <a:gd name="T4" fmla="*/ 2 w 71"/>
                  <a:gd name="T5" fmla="*/ 47 h 71"/>
                  <a:gd name="T6" fmla="*/ 2 w 71"/>
                  <a:gd name="T7" fmla="*/ 54 h 71"/>
                  <a:gd name="T8" fmla="*/ 2 w 71"/>
                  <a:gd name="T9" fmla="*/ 55 h 71"/>
                  <a:gd name="T10" fmla="*/ 8 w 71"/>
                  <a:gd name="T11" fmla="*/ 56 h 71"/>
                  <a:gd name="T12" fmla="*/ 9 w 71"/>
                  <a:gd name="T13" fmla="*/ 62 h 71"/>
                  <a:gd name="T14" fmla="*/ 9 w 71"/>
                  <a:gd name="T15" fmla="*/ 62 h 71"/>
                  <a:gd name="T16" fmla="*/ 15 w 71"/>
                  <a:gd name="T17" fmla="*/ 63 h 71"/>
                  <a:gd name="T18" fmla="*/ 16 w 71"/>
                  <a:gd name="T19" fmla="*/ 69 h 71"/>
                  <a:gd name="T20" fmla="*/ 17 w 71"/>
                  <a:gd name="T21" fmla="*/ 69 h 71"/>
                  <a:gd name="T22" fmla="*/ 24 w 71"/>
                  <a:gd name="T23" fmla="*/ 69 h 71"/>
                  <a:gd name="T24" fmla="*/ 71 w 71"/>
                  <a:gd name="T25" fmla="*/ 23 h 71"/>
                  <a:gd name="T26" fmla="*/ 71 w 71"/>
                  <a:gd name="T27" fmla="*/ 22 h 71"/>
                  <a:gd name="T28" fmla="*/ 49 w 71"/>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49" y="0"/>
                    </a:moveTo>
                    <a:cubicBezTo>
                      <a:pt x="49" y="0"/>
                      <a:pt x="48" y="0"/>
                      <a:pt x="48" y="0"/>
                    </a:cubicBezTo>
                    <a:cubicBezTo>
                      <a:pt x="2" y="47"/>
                      <a:pt x="2" y="47"/>
                      <a:pt x="2" y="47"/>
                    </a:cubicBezTo>
                    <a:cubicBezTo>
                      <a:pt x="0" y="49"/>
                      <a:pt x="0" y="52"/>
                      <a:pt x="2" y="54"/>
                    </a:cubicBezTo>
                    <a:cubicBezTo>
                      <a:pt x="2" y="55"/>
                      <a:pt x="2" y="55"/>
                      <a:pt x="2" y="55"/>
                    </a:cubicBezTo>
                    <a:cubicBezTo>
                      <a:pt x="4" y="56"/>
                      <a:pt x="6" y="57"/>
                      <a:pt x="8" y="56"/>
                    </a:cubicBezTo>
                    <a:cubicBezTo>
                      <a:pt x="7" y="58"/>
                      <a:pt x="7" y="60"/>
                      <a:pt x="9" y="62"/>
                    </a:cubicBezTo>
                    <a:cubicBezTo>
                      <a:pt x="9" y="62"/>
                      <a:pt x="9" y="62"/>
                      <a:pt x="9" y="62"/>
                    </a:cubicBezTo>
                    <a:cubicBezTo>
                      <a:pt x="11" y="64"/>
                      <a:pt x="13" y="64"/>
                      <a:pt x="15" y="63"/>
                    </a:cubicBezTo>
                    <a:cubicBezTo>
                      <a:pt x="14" y="65"/>
                      <a:pt x="15" y="67"/>
                      <a:pt x="16" y="69"/>
                    </a:cubicBezTo>
                    <a:cubicBezTo>
                      <a:pt x="17" y="69"/>
                      <a:pt x="17" y="69"/>
                      <a:pt x="17" y="69"/>
                    </a:cubicBezTo>
                    <a:cubicBezTo>
                      <a:pt x="19" y="71"/>
                      <a:pt x="22" y="71"/>
                      <a:pt x="24" y="69"/>
                    </a:cubicBezTo>
                    <a:cubicBezTo>
                      <a:pt x="71" y="23"/>
                      <a:pt x="71" y="23"/>
                      <a:pt x="71" y="23"/>
                    </a:cubicBezTo>
                    <a:cubicBezTo>
                      <a:pt x="71" y="23"/>
                      <a:pt x="71" y="22"/>
                      <a:pt x="71" y="22"/>
                    </a:cubicBez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8" name="组合 77"/>
          <p:cNvGrpSpPr/>
          <p:nvPr/>
        </p:nvGrpSpPr>
        <p:grpSpPr>
          <a:xfrm>
            <a:off x="4574743" y="1149122"/>
            <a:ext cx="414516" cy="414516"/>
            <a:chOff x="4626437" y="4265651"/>
            <a:chExt cx="414516" cy="414516"/>
          </a:xfrm>
        </p:grpSpPr>
        <p:sp>
          <p:nvSpPr>
            <p:cNvPr id="49" name="椭圆 48"/>
            <p:cNvSpPr/>
            <p:nvPr/>
          </p:nvSpPr>
          <p:spPr>
            <a:xfrm>
              <a:off x="4626437" y="4265651"/>
              <a:ext cx="414516" cy="414516"/>
            </a:xfrm>
            <a:prstGeom prst="ellipse">
              <a:avLst/>
            </a:prstGeom>
            <a:solidFill>
              <a:schemeClr val="accent3"/>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prstClr val="white"/>
                </a:solidFill>
                <a:latin typeface="Calibri"/>
                <a:ea typeface="宋体" panose="02010600030101010101" pitchFamily="2" charset="-122"/>
              </a:endParaRPr>
            </a:p>
          </p:txBody>
        </p:sp>
        <p:grpSp>
          <p:nvGrpSpPr>
            <p:cNvPr id="51" name="组合 50"/>
            <p:cNvGrpSpPr/>
            <p:nvPr/>
          </p:nvGrpSpPr>
          <p:grpSpPr>
            <a:xfrm>
              <a:off x="4710891" y="4356960"/>
              <a:ext cx="232896" cy="199705"/>
              <a:chOff x="3546346" y="2339026"/>
              <a:chExt cx="897787" cy="769842"/>
            </a:xfrm>
            <a:solidFill>
              <a:schemeClr val="bg1"/>
            </a:solidFill>
          </p:grpSpPr>
          <p:sp>
            <p:nvSpPr>
              <p:cNvPr id="52" name="Rectangle 227"/>
              <p:cNvSpPr>
                <a:spLocks noChangeArrowheads="1"/>
              </p:cNvSpPr>
              <p:nvPr/>
            </p:nvSpPr>
            <p:spPr bwMode="auto">
              <a:xfrm>
                <a:off x="3561526" y="3077423"/>
                <a:ext cx="882607" cy="314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3" name="Freeform 228"/>
              <p:cNvSpPr>
                <a:spLocks/>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4" name="Freeform 229"/>
              <p:cNvSpPr>
                <a:spLocks/>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5" name="Freeform 230"/>
              <p:cNvSpPr>
                <a:spLocks/>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6" name="Freeform 231"/>
              <p:cNvSpPr>
                <a:spLocks/>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7" name="Freeform 232"/>
              <p:cNvSpPr>
                <a:spLocks/>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8" name="Freeform 233"/>
              <p:cNvSpPr>
                <a:spLocks/>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grpSp>
      </p:grpSp>
      <p:grpSp>
        <p:nvGrpSpPr>
          <p:cNvPr id="83" name="组合 82"/>
          <p:cNvGrpSpPr/>
          <p:nvPr/>
        </p:nvGrpSpPr>
        <p:grpSpPr>
          <a:xfrm>
            <a:off x="1366956" y="1489360"/>
            <a:ext cx="1586056" cy="1586450"/>
            <a:chOff x="1041891" y="2887277"/>
            <a:chExt cx="1036261" cy="1036518"/>
          </a:xfrm>
        </p:grpSpPr>
        <p:sp>
          <p:nvSpPr>
            <p:cNvPr id="84"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800">
                <a:defRPr/>
              </a:pPr>
              <a:endParaRPr lang="zh-CN" altLang="en-US" sz="4400">
                <a:solidFill>
                  <a:prstClr val="white"/>
                </a:solidFill>
                <a:latin typeface="微软雅黑" panose="020B0503020204020204" pitchFamily="34" charset="-122"/>
                <a:ea typeface="微软雅黑" panose="020B0503020204020204" pitchFamily="34" charset="-122"/>
              </a:endParaRPr>
            </a:p>
          </p:txBody>
        </p:sp>
        <p:sp>
          <p:nvSpPr>
            <p:cNvPr id="85" name="Text Box 58"/>
            <p:cNvSpPr txBox="1">
              <a:spLocks noChangeArrowheads="1"/>
            </p:cNvSpPr>
            <p:nvPr/>
          </p:nvSpPr>
          <p:spPr bwMode="auto">
            <a:xfrm>
              <a:off x="1168620" y="3067308"/>
              <a:ext cx="782803" cy="708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defTabSz="685800"/>
              <a:r>
                <a:rPr lang="en-US" altLang="zh-CN" sz="6600" dirty="0">
                  <a:solidFill>
                    <a:prstClr val="white"/>
                  </a:solidFill>
                  <a:latin typeface="Impact" panose="020B0806030902050204" pitchFamily="34" charset="0"/>
                  <a:ea typeface="微软雅黑" panose="020B0503020204020204" pitchFamily="34" charset="-122"/>
                </a:rPr>
                <a:t>03</a:t>
              </a:r>
            </a:p>
          </p:txBody>
        </p:sp>
      </p:grpSp>
    </p:spTree>
    <p:extLst>
      <p:ext uri="{BB962C8B-B14F-4D97-AF65-F5344CB8AC3E}">
        <p14:creationId xmlns:p14="http://schemas.microsoft.com/office/powerpoint/2010/main" val="1365596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wheel(1)">
                                      <p:cBhvr>
                                        <p:cTn id="11" dur="650"/>
                                        <p:tgtEl>
                                          <p:spTgt spid="83"/>
                                        </p:tgtEl>
                                      </p:cBhvr>
                                    </p:animEffect>
                                  </p:childTnLst>
                                </p:cTn>
                              </p:par>
                            </p:childTnLst>
                          </p:cTn>
                        </p:par>
                        <p:par>
                          <p:cTn id="12" fill="hold">
                            <p:stCondLst>
                              <p:cond delay="1150"/>
                            </p:stCondLst>
                            <p:childTnLst>
                              <p:par>
                                <p:cTn id="13" presetID="53" presetClass="entr" presetSubtype="16"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p:cTn id="15" dur="500" fill="hold"/>
                                        <p:tgtEl>
                                          <p:spTgt spid="76"/>
                                        </p:tgtEl>
                                        <p:attrNameLst>
                                          <p:attrName>ppt_w</p:attrName>
                                        </p:attrNameLst>
                                      </p:cBhvr>
                                      <p:tavLst>
                                        <p:tav tm="0">
                                          <p:val>
                                            <p:fltVal val="0"/>
                                          </p:val>
                                        </p:tav>
                                        <p:tav tm="100000">
                                          <p:val>
                                            <p:strVal val="#ppt_w"/>
                                          </p:val>
                                        </p:tav>
                                      </p:tavLst>
                                    </p:anim>
                                    <p:anim calcmode="lin" valueType="num">
                                      <p:cBhvr>
                                        <p:cTn id="16" dur="500" fill="hold"/>
                                        <p:tgtEl>
                                          <p:spTgt spid="76"/>
                                        </p:tgtEl>
                                        <p:attrNameLst>
                                          <p:attrName>ppt_h</p:attrName>
                                        </p:attrNameLst>
                                      </p:cBhvr>
                                      <p:tavLst>
                                        <p:tav tm="0">
                                          <p:val>
                                            <p:fltVal val="0"/>
                                          </p:val>
                                        </p:tav>
                                        <p:tav tm="100000">
                                          <p:val>
                                            <p:strVal val="#ppt_h"/>
                                          </p:val>
                                        </p:tav>
                                      </p:tavLst>
                                    </p:anim>
                                    <p:animEffect transition="in" filter="fade">
                                      <p:cBhvr>
                                        <p:cTn id="17" dur="500"/>
                                        <p:tgtEl>
                                          <p:spTgt spid="76"/>
                                        </p:tgtEl>
                                      </p:cBhvr>
                                    </p:animEffect>
                                  </p:childTnLst>
                                </p:cTn>
                              </p:par>
                              <p:par>
                                <p:cTn id="18" presetID="53" presetClass="entr" presetSubtype="16" fill="hold" nodeType="withEffect">
                                  <p:stCondLst>
                                    <p:cond delay="3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600"/>
                                  </p:stCondLst>
                                  <p:childTnLst>
                                    <p:set>
                                      <p:cBhvr>
                                        <p:cTn id="24" dur="1" fill="hold">
                                          <p:stCondLst>
                                            <p:cond delay="0"/>
                                          </p:stCondLst>
                                        </p:cTn>
                                        <p:tgtEl>
                                          <p:spTgt spid="78"/>
                                        </p:tgtEl>
                                        <p:attrNameLst>
                                          <p:attrName>style.visibility</p:attrName>
                                        </p:attrNameLst>
                                      </p:cBhvr>
                                      <p:to>
                                        <p:strVal val="visible"/>
                                      </p:to>
                                    </p:set>
                                    <p:anim calcmode="lin" valueType="num">
                                      <p:cBhvr>
                                        <p:cTn id="25" dur="500" fill="hold"/>
                                        <p:tgtEl>
                                          <p:spTgt spid="78"/>
                                        </p:tgtEl>
                                        <p:attrNameLst>
                                          <p:attrName>ppt_w</p:attrName>
                                        </p:attrNameLst>
                                      </p:cBhvr>
                                      <p:tavLst>
                                        <p:tav tm="0">
                                          <p:val>
                                            <p:fltVal val="0"/>
                                          </p:val>
                                        </p:tav>
                                        <p:tav tm="100000">
                                          <p:val>
                                            <p:strVal val="#ppt_w"/>
                                          </p:val>
                                        </p:tav>
                                      </p:tavLst>
                                    </p:anim>
                                    <p:anim calcmode="lin" valueType="num">
                                      <p:cBhvr>
                                        <p:cTn id="26" dur="500" fill="hold"/>
                                        <p:tgtEl>
                                          <p:spTgt spid="78"/>
                                        </p:tgtEl>
                                        <p:attrNameLst>
                                          <p:attrName>ppt_h</p:attrName>
                                        </p:attrNameLst>
                                      </p:cBhvr>
                                      <p:tavLst>
                                        <p:tav tm="0">
                                          <p:val>
                                            <p:fltVal val="0"/>
                                          </p:val>
                                        </p:tav>
                                        <p:tav tm="100000">
                                          <p:val>
                                            <p:strVal val="#ppt_h"/>
                                          </p:val>
                                        </p:tav>
                                      </p:tavLst>
                                    </p:anim>
                                    <p:animEffect transition="in" filter="fade">
                                      <p:cBhvr>
                                        <p:cTn id="27" dur="500"/>
                                        <p:tgtEl>
                                          <p:spTgt spid="78"/>
                                        </p:tgtEl>
                                      </p:cBhvr>
                                    </p:animEffect>
                                  </p:childTnLst>
                                </p:cTn>
                              </p:par>
                              <p:par>
                                <p:cTn id="28" presetID="53" presetClass="entr" presetSubtype="16" fill="hold" nodeType="withEffect">
                                  <p:stCondLst>
                                    <p:cond delay="900"/>
                                  </p:stCondLst>
                                  <p:childTnLst>
                                    <p:set>
                                      <p:cBhvr>
                                        <p:cTn id="29" dur="1" fill="hold">
                                          <p:stCondLst>
                                            <p:cond delay="0"/>
                                          </p:stCondLst>
                                        </p:cTn>
                                        <p:tgtEl>
                                          <p:spTgt spid="79"/>
                                        </p:tgtEl>
                                        <p:attrNameLst>
                                          <p:attrName>style.visibility</p:attrName>
                                        </p:attrNameLst>
                                      </p:cBhvr>
                                      <p:to>
                                        <p:strVal val="visible"/>
                                      </p:to>
                                    </p:set>
                                    <p:anim calcmode="lin" valueType="num">
                                      <p:cBhvr>
                                        <p:cTn id="30" dur="500" fill="hold"/>
                                        <p:tgtEl>
                                          <p:spTgt spid="79"/>
                                        </p:tgtEl>
                                        <p:attrNameLst>
                                          <p:attrName>ppt_w</p:attrName>
                                        </p:attrNameLst>
                                      </p:cBhvr>
                                      <p:tavLst>
                                        <p:tav tm="0">
                                          <p:val>
                                            <p:fltVal val="0"/>
                                          </p:val>
                                        </p:tav>
                                        <p:tav tm="100000">
                                          <p:val>
                                            <p:strVal val="#ppt_w"/>
                                          </p:val>
                                        </p:tav>
                                      </p:tavLst>
                                    </p:anim>
                                    <p:anim calcmode="lin" valueType="num">
                                      <p:cBhvr>
                                        <p:cTn id="31" dur="500" fill="hold"/>
                                        <p:tgtEl>
                                          <p:spTgt spid="79"/>
                                        </p:tgtEl>
                                        <p:attrNameLst>
                                          <p:attrName>ppt_h</p:attrName>
                                        </p:attrNameLst>
                                      </p:cBhvr>
                                      <p:tavLst>
                                        <p:tav tm="0">
                                          <p:val>
                                            <p:fltVal val="0"/>
                                          </p:val>
                                        </p:tav>
                                        <p:tav tm="100000">
                                          <p:val>
                                            <p:strVal val="#ppt_h"/>
                                          </p:val>
                                        </p:tav>
                                      </p:tavLst>
                                    </p:anim>
                                    <p:animEffect transition="in" filter="fade">
                                      <p:cBhvr>
                                        <p:cTn id="32" dur="500"/>
                                        <p:tgtEl>
                                          <p:spTgt spid="79"/>
                                        </p:tgtEl>
                                      </p:cBhvr>
                                    </p:animEffect>
                                  </p:childTnLst>
                                </p:cTn>
                              </p:par>
                            </p:childTnLst>
                          </p:cTn>
                        </p:par>
                        <p:par>
                          <p:cTn id="33" fill="hold">
                            <p:stCondLst>
                              <p:cond delay="2550"/>
                            </p:stCondLst>
                            <p:childTnLst>
                              <p:par>
                                <p:cTn id="34" presetID="22" presetClass="entr" presetSubtype="8"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left)">
                                      <p:cBhvr>
                                        <p:cTn id="3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91818"/>
            <a:ext cx="9144000" cy="969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a:solidFill>
                <a:prstClr val="white"/>
              </a:solidFill>
              <a:latin typeface="等线" panose="020F0502020204030204"/>
              <a:ea typeface="等线" panose="02010600030101010101" pitchFamily="2" charset="-122"/>
            </a:endParaRPr>
          </a:p>
        </p:txBody>
      </p:sp>
      <p:sp>
        <p:nvSpPr>
          <p:cNvPr id="40" name="文本框 17"/>
          <p:cNvSpPr txBox="1"/>
          <p:nvPr/>
        </p:nvSpPr>
        <p:spPr>
          <a:xfrm>
            <a:off x="3337584" y="2014976"/>
            <a:ext cx="3603543" cy="584775"/>
          </a:xfrm>
          <a:prstGeom prst="rect">
            <a:avLst/>
          </a:prstGeom>
          <a:noFill/>
        </p:spPr>
        <p:txBody>
          <a:bodyPr wrap="square" rtlCol="0">
            <a:spAutoFit/>
          </a:bodyPr>
          <a:lstStyle/>
          <a:p>
            <a:pPr defTabSz="685800"/>
            <a:r>
              <a:rPr lang="en-US" altLang="zh-CN" sz="3200" b="1" dirty="0">
                <a:solidFill>
                  <a:prstClr val="white"/>
                </a:solidFill>
                <a:latin typeface="微软雅黑" panose="020B0503020204020204" pitchFamily="34" charset="-122"/>
                <a:ea typeface="微软雅黑" panose="020B0503020204020204" pitchFamily="34" charset="-122"/>
              </a:rPr>
              <a:t>File</a:t>
            </a:r>
            <a:r>
              <a:rPr lang="zh-CN" altLang="en-US" sz="3200" b="1" dirty="0">
                <a:solidFill>
                  <a:prstClr val="white"/>
                </a:solidFill>
                <a:latin typeface="微软雅黑" panose="020B0503020204020204" pitchFamily="34" charset="-122"/>
                <a:ea typeface="微软雅黑" panose="020B0503020204020204" pitchFamily="34" charset="-122"/>
              </a:rPr>
              <a:t>类的基本操作</a:t>
            </a:r>
            <a:endParaRPr lang="en-US" altLang="zh-CN" sz="3200" b="1" dirty="0">
              <a:solidFill>
                <a:prstClr val="white"/>
              </a:solidFill>
              <a:latin typeface="微软雅黑" panose="020B0503020204020204" pitchFamily="34" charset="-122"/>
              <a:ea typeface="微软雅黑" panose="020B0503020204020204" pitchFamily="34" charset="-122"/>
            </a:endParaRPr>
          </a:p>
        </p:txBody>
      </p:sp>
      <p:grpSp>
        <p:nvGrpSpPr>
          <p:cNvPr id="76" name="组合 75"/>
          <p:cNvGrpSpPr/>
          <p:nvPr/>
        </p:nvGrpSpPr>
        <p:grpSpPr>
          <a:xfrm>
            <a:off x="3491880" y="1149122"/>
            <a:ext cx="414516" cy="414516"/>
            <a:chOff x="3543574" y="4265651"/>
            <a:chExt cx="414516" cy="414516"/>
          </a:xfrm>
        </p:grpSpPr>
        <p:sp>
          <p:nvSpPr>
            <p:cNvPr id="44" name="椭圆 43"/>
            <p:cNvSpPr/>
            <p:nvPr/>
          </p:nvSpPr>
          <p:spPr>
            <a:xfrm>
              <a:off x="3543574" y="4265651"/>
              <a:ext cx="414516" cy="414516"/>
            </a:xfrm>
            <a:prstGeom prst="ellipse">
              <a:avLst/>
            </a:prstGeom>
            <a:solidFill>
              <a:schemeClr val="accent1"/>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47" name="组合 46"/>
            <p:cNvGrpSpPr/>
            <p:nvPr/>
          </p:nvGrpSpPr>
          <p:grpSpPr>
            <a:xfrm>
              <a:off x="3629640" y="4325788"/>
              <a:ext cx="259976" cy="261734"/>
              <a:chOff x="5042691" y="2273922"/>
              <a:chExt cx="702937" cy="707690"/>
            </a:xfrm>
            <a:solidFill>
              <a:schemeClr val="bg1"/>
            </a:solidFill>
          </p:grpSpPr>
          <p:sp>
            <p:nvSpPr>
              <p:cNvPr id="74" name="Freeform 12"/>
              <p:cNvSpPr>
                <a:spLocks/>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5" name="Freeform 13"/>
              <p:cNvSpPr>
                <a:spLocks noEditPoints="1"/>
              </p:cNvSpPr>
              <p:nvPr/>
            </p:nvSpPr>
            <p:spPr bwMode="auto">
              <a:xfrm>
                <a:off x="5042691" y="2273922"/>
                <a:ext cx="529215" cy="655759"/>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7" name="组合 76"/>
          <p:cNvGrpSpPr/>
          <p:nvPr/>
        </p:nvGrpSpPr>
        <p:grpSpPr>
          <a:xfrm>
            <a:off x="4050431" y="1149122"/>
            <a:ext cx="414516" cy="414516"/>
            <a:chOff x="4102125" y="4265651"/>
            <a:chExt cx="414516" cy="414516"/>
          </a:xfrm>
        </p:grpSpPr>
        <p:sp>
          <p:nvSpPr>
            <p:cNvPr id="45" name="椭圆 44"/>
            <p:cNvSpPr/>
            <p:nvPr/>
          </p:nvSpPr>
          <p:spPr>
            <a:xfrm>
              <a:off x="4102125" y="4265651"/>
              <a:ext cx="414516" cy="414516"/>
            </a:xfrm>
            <a:prstGeom prst="ellipse">
              <a:avLst/>
            </a:prstGeom>
            <a:solidFill>
              <a:schemeClr val="accent2"/>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48" name="组合 47"/>
            <p:cNvGrpSpPr/>
            <p:nvPr/>
          </p:nvGrpSpPr>
          <p:grpSpPr>
            <a:xfrm>
              <a:off x="4199233" y="4358783"/>
              <a:ext cx="238761" cy="198211"/>
              <a:chOff x="3132963" y="3140191"/>
              <a:chExt cx="645573" cy="535933"/>
            </a:xfrm>
            <a:solidFill>
              <a:schemeClr val="bg1"/>
            </a:solidFill>
          </p:grpSpPr>
          <p:sp>
            <p:nvSpPr>
              <p:cNvPr id="68" name="Freeform 226"/>
              <p:cNvSpPr>
                <a:spLocks/>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9" name="Freeform 227"/>
              <p:cNvSpPr>
                <a:spLocks/>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0" name="Freeform 228"/>
              <p:cNvSpPr>
                <a:spLocks/>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1" name="Freeform 229"/>
              <p:cNvSpPr>
                <a:spLocks/>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2" name="Freeform 230"/>
              <p:cNvSpPr>
                <a:spLocks/>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3"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9" name="组合 78"/>
          <p:cNvGrpSpPr/>
          <p:nvPr/>
        </p:nvGrpSpPr>
        <p:grpSpPr>
          <a:xfrm>
            <a:off x="5129792" y="1149122"/>
            <a:ext cx="414516" cy="414516"/>
            <a:chOff x="5181486" y="4265651"/>
            <a:chExt cx="414516" cy="414516"/>
          </a:xfrm>
        </p:grpSpPr>
        <p:sp>
          <p:nvSpPr>
            <p:cNvPr id="46" name="椭圆 45"/>
            <p:cNvSpPr/>
            <p:nvPr/>
          </p:nvSpPr>
          <p:spPr>
            <a:xfrm>
              <a:off x="5181486" y="4265651"/>
              <a:ext cx="414516" cy="414516"/>
            </a:xfrm>
            <a:prstGeom prst="ellipse">
              <a:avLst/>
            </a:prstGeom>
            <a:solidFill>
              <a:schemeClr val="accent4"/>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50" name="组合 49"/>
            <p:cNvGrpSpPr/>
            <p:nvPr/>
          </p:nvGrpSpPr>
          <p:grpSpPr>
            <a:xfrm>
              <a:off x="5287222" y="4375239"/>
              <a:ext cx="253419" cy="172633"/>
              <a:chOff x="4895160" y="4287159"/>
              <a:chExt cx="571418" cy="389258"/>
            </a:xfrm>
            <a:solidFill>
              <a:schemeClr val="bg1"/>
            </a:solidFill>
          </p:grpSpPr>
          <p:sp>
            <p:nvSpPr>
              <p:cNvPr id="59" name="Freeform 327"/>
              <p:cNvSpPr>
                <a:spLocks noEditPoints="1"/>
              </p:cNvSpPr>
              <p:nvPr/>
            </p:nvSpPr>
            <p:spPr bwMode="auto">
              <a:xfrm>
                <a:off x="4895160" y="4287159"/>
                <a:ext cx="438051" cy="389258"/>
              </a:xfrm>
              <a:custGeom>
                <a:avLst/>
                <a:gdLst>
                  <a:gd name="T0" fmla="*/ 166 w 171"/>
                  <a:gd name="T1" fmla="*/ 0 h 152"/>
                  <a:gd name="T2" fmla="*/ 5 w 171"/>
                  <a:gd name="T3" fmla="*/ 0 h 152"/>
                  <a:gd name="T4" fmla="*/ 0 w 171"/>
                  <a:gd name="T5" fmla="*/ 5 h 152"/>
                  <a:gd name="T6" fmla="*/ 0 w 171"/>
                  <a:gd name="T7" fmla="*/ 146 h 152"/>
                  <a:gd name="T8" fmla="*/ 5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5" y="0"/>
                      <a:pt x="5" y="0"/>
                      <a:pt x="5" y="0"/>
                    </a:cubicBezTo>
                    <a:cubicBezTo>
                      <a:pt x="2" y="0"/>
                      <a:pt x="0" y="2"/>
                      <a:pt x="0" y="5"/>
                    </a:cubicBezTo>
                    <a:cubicBezTo>
                      <a:pt x="0" y="146"/>
                      <a:pt x="0" y="146"/>
                      <a:pt x="0" y="146"/>
                    </a:cubicBezTo>
                    <a:cubicBezTo>
                      <a:pt x="0" y="149"/>
                      <a:pt x="2" y="152"/>
                      <a:pt x="5"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0" name="Rectangle 328"/>
              <p:cNvSpPr>
                <a:spLocks noChangeArrowheads="1"/>
              </p:cNvSpPr>
              <p:nvPr/>
            </p:nvSpPr>
            <p:spPr bwMode="auto">
              <a:xfrm>
                <a:off x="4953712" y="4417273"/>
                <a:ext cx="315527" cy="59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1" name="Rectangle 329"/>
              <p:cNvSpPr>
                <a:spLocks noChangeArrowheads="1"/>
              </p:cNvSpPr>
              <p:nvPr/>
            </p:nvSpPr>
            <p:spPr bwMode="auto">
              <a:xfrm>
                <a:off x="4953712" y="4501847"/>
                <a:ext cx="99754" cy="105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2" name="Rectangle 330"/>
              <p:cNvSpPr>
                <a:spLocks noChangeArrowheads="1"/>
              </p:cNvSpPr>
              <p:nvPr/>
            </p:nvSpPr>
            <p:spPr bwMode="auto">
              <a:xfrm>
                <a:off x="5071899" y="4505100"/>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3" name="Rectangle 331"/>
              <p:cNvSpPr>
                <a:spLocks noChangeArrowheads="1"/>
              </p:cNvSpPr>
              <p:nvPr/>
            </p:nvSpPr>
            <p:spPr bwMode="auto">
              <a:xfrm>
                <a:off x="5071899" y="4548471"/>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4" name="Rectangle 332"/>
              <p:cNvSpPr>
                <a:spLocks noChangeArrowheads="1"/>
              </p:cNvSpPr>
              <p:nvPr/>
            </p:nvSpPr>
            <p:spPr bwMode="auto">
              <a:xfrm>
                <a:off x="5071899" y="4589674"/>
                <a:ext cx="107344"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5" name="Freeform 333"/>
              <p:cNvSpPr>
                <a:spLocks/>
              </p:cNvSpPr>
              <p:nvPr/>
            </p:nvSpPr>
            <p:spPr bwMode="auto">
              <a:xfrm>
                <a:off x="5225867" y="4569073"/>
                <a:ext cx="40119" cy="41203"/>
              </a:xfrm>
              <a:custGeom>
                <a:avLst/>
                <a:gdLst>
                  <a:gd name="T0" fmla="*/ 11 w 37"/>
                  <a:gd name="T1" fmla="*/ 0 h 38"/>
                  <a:gd name="T2" fmla="*/ 11 w 37"/>
                  <a:gd name="T3" fmla="*/ 2 h 38"/>
                  <a:gd name="T4" fmla="*/ 0 w 37"/>
                  <a:gd name="T5" fmla="*/ 38 h 38"/>
                  <a:gd name="T6" fmla="*/ 35 w 37"/>
                  <a:gd name="T7" fmla="*/ 26 h 38"/>
                  <a:gd name="T8" fmla="*/ 37 w 37"/>
                  <a:gd name="T9" fmla="*/ 26 h 38"/>
                  <a:gd name="T10" fmla="*/ 11 w 37"/>
                  <a:gd name="T11" fmla="*/ 0 h 38"/>
                </a:gdLst>
                <a:ahLst/>
                <a:cxnLst>
                  <a:cxn ang="0">
                    <a:pos x="T0" y="T1"/>
                  </a:cxn>
                  <a:cxn ang="0">
                    <a:pos x="T2" y="T3"/>
                  </a:cxn>
                  <a:cxn ang="0">
                    <a:pos x="T4" y="T5"/>
                  </a:cxn>
                  <a:cxn ang="0">
                    <a:pos x="T6" y="T7"/>
                  </a:cxn>
                  <a:cxn ang="0">
                    <a:pos x="T8" y="T9"/>
                  </a:cxn>
                  <a:cxn ang="0">
                    <a:pos x="T10" y="T11"/>
                  </a:cxn>
                </a:cxnLst>
                <a:rect l="0" t="0" r="r" b="b"/>
                <a:pathLst>
                  <a:path w="37" h="38">
                    <a:moveTo>
                      <a:pt x="11" y="0"/>
                    </a:moveTo>
                    <a:lnTo>
                      <a:pt x="11" y="2"/>
                    </a:lnTo>
                    <a:lnTo>
                      <a:pt x="0" y="38"/>
                    </a:lnTo>
                    <a:lnTo>
                      <a:pt x="35" y="26"/>
                    </a:lnTo>
                    <a:lnTo>
                      <a:pt x="37" y="26"/>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6" name="Freeform 334"/>
              <p:cNvSpPr>
                <a:spLocks/>
              </p:cNvSpPr>
              <p:nvPr/>
            </p:nvSpPr>
            <p:spPr bwMode="auto">
              <a:xfrm>
                <a:off x="5389594" y="4366311"/>
                <a:ext cx="76984" cy="79153"/>
              </a:xfrm>
              <a:custGeom>
                <a:avLst/>
                <a:gdLst>
                  <a:gd name="T0" fmla="*/ 23 w 30"/>
                  <a:gd name="T1" fmla="*/ 31 h 31"/>
                  <a:gd name="T2" fmla="*/ 28 w 30"/>
                  <a:gd name="T3" fmla="*/ 25 h 31"/>
                  <a:gd name="T4" fmla="*/ 28 w 30"/>
                  <a:gd name="T5" fmla="*/ 18 h 31"/>
                  <a:gd name="T6" fmla="*/ 13 w 30"/>
                  <a:gd name="T7" fmla="*/ 2 h 31"/>
                  <a:gd name="T8" fmla="*/ 6 w 30"/>
                  <a:gd name="T9" fmla="*/ 2 h 31"/>
                  <a:gd name="T10" fmla="*/ 0 w 30"/>
                  <a:gd name="T11" fmla="*/ 8 h 31"/>
                  <a:gd name="T12" fmla="*/ 23 w 3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3" y="31"/>
                    </a:moveTo>
                    <a:cubicBezTo>
                      <a:pt x="28" y="25"/>
                      <a:pt x="28" y="25"/>
                      <a:pt x="28" y="25"/>
                    </a:cubicBezTo>
                    <a:cubicBezTo>
                      <a:pt x="30" y="23"/>
                      <a:pt x="30" y="20"/>
                      <a:pt x="28" y="18"/>
                    </a:cubicBezTo>
                    <a:cubicBezTo>
                      <a:pt x="13" y="2"/>
                      <a:pt x="13" y="2"/>
                      <a:pt x="13" y="2"/>
                    </a:cubicBezTo>
                    <a:cubicBezTo>
                      <a:pt x="11" y="0"/>
                      <a:pt x="8" y="0"/>
                      <a:pt x="6" y="2"/>
                    </a:cubicBezTo>
                    <a:cubicBezTo>
                      <a:pt x="0" y="8"/>
                      <a:pt x="0" y="8"/>
                      <a:pt x="0" y="8"/>
                    </a:cubicBezTo>
                    <a:lnTo>
                      <a:pt x="2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7" name="Freeform 335"/>
              <p:cNvSpPr>
                <a:spLocks/>
              </p:cNvSpPr>
              <p:nvPr/>
            </p:nvSpPr>
            <p:spPr bwMode="auto">
              <a:xfrm>
                <a:off x="5258396" y="4394503"/>
                <a:ext cx="182160" cy="182160"/>
              </a:xfrm>
              <a:custGeom>
                <a:avLst/>
                <a:gdLst>
                  <a:gd name="T0" fmla="*/ 49 w 71"/>
                  <a:gd name="T1" fmla="*/ 0 h 71"/>
                  <a:gd name="T2" fmla="*/ 48 w 71"/>
                  <a:gd name="T3" fmla="*/ 0 h 71"/>
                  <a:gd name="T4" fmla="*/ 2 w 71"/>
                  <a:gd name="T5" fmla="*/ 47 h 71"/>
                  <a:gd name="T6" fmla="*/ 2 w 71"/>
                  <a:gd name="T7" fmla="*/ 54 h 71"/>
                  <a:gd name="T8" fmla="*/ 2 w 71"/>
                  <a:gd name="T9" fmla="*/ 55 h 71"/>
                  <a:gd name="T10" fmla="*/ 8 w 71"/>
                  <a:gd name="T11" fmla="*/ 56 h 71"/>
                  <a:gd name="T12" fmla="*/ 9 w 71"/>
                  <a:gd name="T13" fmla="*/ 62 h 71"/>
                  <a:gd name="T14" fmla="*/ 9 w 71"/>
                  <a:gd name="T15" fmla="*/ 62 h 71"/>
                  <a:gd name="T16" fmla="*/ 15 w 71"/>
                  <a:gd name="T17" fmla="*/ 63 h 71"/>
                  <a:gd name="T18" fmla="*/ 16 w 71"/>
                  <a:gd name="T19" fmla="*/ 69 h 71"/>
                  <a:gd name="T20" fmla="*/ 17 w 71"/>
                  <a:gd name="T21" fmla="*/ 69 h 71"/>
                  <a:gd name="T22" fmla="*/ 24 w 71"/>
                  <a:gd name="T23" fmla="*/ 69 h 71"/>
                  <a:gd name="T24" fmla="*/ 71 w 71"/>
                  <a:gd name="T25" fmla="*/ 23 h 71"/>
                  <a:gd name="T26" fmla="*/ 71 w 71"/>
                  <a:gd name="T27" fmla="*/ 22 h 71"/>
                  <a:gd name="T28" fmla="*/ 49 w 71"/>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49" y="0"/>
                    </a:moveTo>
                    <a:cubicBezTo>
                      <a:pt x="49" y="0"/>
                      <a:pt x="48" y="0"/>
                      <a:pt x="48" y="0"/>
                    </a:cubicBezTo>
                    <a:cubicBezTo>
                      <a:pt x="2" y="47"/>
                      <a:pt x="2" y="47"/>
                      <a:pt x="2" y="47"/>
                    </a:cubicBezTo>
                    <a:cubicBezTo>
                      <a:pt x="0" y="49"/>
                      <a:pt x="0" y="52"/>
                      <a:pt x="2" y="54"/>
                    </a:cubicBezTo>
                    <a:cubicBezTo>
                      <a:pt x="2" y="55"/>
                      <a:pt x="2" y="55"/>
                      <a:pt x="2" y="55"/>
                    </a:cubicBezTo>
                    <a:cubicBezTo>
                      <a:pt x="4" y="56"/>
                      <a:pt x="6" y="57"/>
                      <a:pt x="8" y="56"/>
                    </a:cubicBezTo>
                    <a:cubicBezTo>
                      <a:pt x="7" y="58"/>
                      <a:pt x="7" y="60"/>
                      <a:pt x="9" y="62"/>
                    </a:cubicBezTo>
                    <a:cubicBezTo>
                      <a:pt x="9" y="62"/>
                      <a:pt x="9" y="62"/>
                      <a:pt x="9" y="62"/>
                    </a:cubicBezTo>
                    <a:cubicBezTo>
                      <a:pt x="11" y="64"/>
                      <a:pt x="13" y="64"/>
                      <a:pt x="15" y="63"/>
                    </a:cubicBezTo>
                    <a:cubicBezTo>
                      <a:pt x="14" y="65"/>
                      <a:pt x="15" y="67"/>
                      <a:pt x="16" y="69"/>
                    </a:cubicBezTo>
                    <a:cubicBezTo>
                      <a:pt x="17" y="69"/>
                      <a:pt x="17" y="69"/>
                      <a:pt x="17" y="69"/>
                    </a:cubicBezTo>
                    <a:cubicBezTo>
                      <a:pt x="19" y="71"/>
                      <a:pt x="22" y="71"/>
                      <a:pt x="24" y="69"/>
                    </a:cubicBezTo>
                    <a:cubicBezTo>
                      <a:pt x="71" y="23"/>
                      <a:pt x="71" y="23"/>
                      <a:pt x="71" y="23"/>
                    </a:cubicBezTo>
                    <a:cubicBezTo>
                      <a:pt x="71" y="23"/>
                      <a:pt x="71" y="22"/>
                      <a:pt x="71" y="22"/>
                    </a:cubicBez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8" name="组合 77"/>
          <p:cNvGrpSpPr/>
          <p:nvPr/>
        </p:nvGrpSpPr>
        <p:grpSpPr>
          <a:xfrm>
            <a:off x="4574743" y="1149122"/>
            <a:ext cx="414516" cy="414516"/>
            <a:chOff x="4626437" y="4265651"/>
            <a:chExt cx="414516" cy="414516"/>
          </a:xfrm>
        </p:grpSpPr>
        <p:sp>
          <p:nvSpPr>
            <p:cNvPr id="49" name="椭圆 48"/>
            <p:cNvSpPr/>
            <p:nvPr/>
          </p:nvSpPr>
          <p:spPr>
            <a:xfrm>
              <a:off x="4626437" y="4265651"/>
              <a:ext cx="414516" cy="414516"/>
            </a:xfrm>
            <a:prstGeom prst="ellipse">
              <a:avLst/>
            </a:prstGeom>
            <a:solidFill>
              <a:schemeClr val="accent3"/>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prstClr val="white"/>
                </a:solidFill>
                <a:latin typeface="Calibri"/>
                <a:ea typeface="宋体" panose="02010600030101010101" pitchFamily="2" charset="-122"/>
              </a:endParaRPr>
            </a:p>
          </p:txBody>
        </p:sp>
        <p:grpSp>
          <p:nvGrpSpPr>
            <p:cNvPr id="51" name="组合 50"/>
            <p:cNvGrpSpPr/>
            <p:nvPr/>
          </p:nvGrpSpPr>
          <p:grpSpPr>
            <a:xfrm>
              <a:off x="4710891" y="4356960"/>
              <a:ext cx="232896" cy="199705"/>
              <a:chOff x="3546346" y="2339026"/>
              <a:chExt cx="897787" cy="769842"/>
            </a:xfrm>
            <a:solidFill>
              <a:schemeClr val="bg1"/>
            </a:solidFill>
          </p:grpSpPr>
          <p:sp>
            <p:nvSpPr>
              <p:cNvPr id="52" name="Rectangle 227"/>
              <p:cNvSpPr>
                <a:spLocks noChangeArrowheads="1"/>
              </p:cNvSpPr>
              <p:nvPr/>
            </p:nvSpPr>
            <p:spPr bwMode="auto">
              <a:xfrm>
                <a:off x="3561526" y="3077423"/>
                <a:ext cx="882607" cy="314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3" name="Freeform 228"/>
              <p:cNvSpPr>
                <a:spLocks/>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4" name="Freeform 229"/>
              <p:cNvSpPr>
                <a:spLocks/>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5" name="Freeform 230"/>
              <p:cNvSpPr>
                <a:spLocks/>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6" name="Freeform 231"/>
              <p:cNvSpPr>
                <a:spLocks/>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7" name="Freeform 232"/>
              <p:cNvSpPr>
                <a:spLocks/>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8" name="Freeform 233"/>
              <p:cNvSpPr>
                <a:spLocks/>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grpSp>
      </p:grpSp>
      <p:grpSp>
        <p:nvGrpSpPr>
          <p:cNvPr id="83" name="组合 82"/>
          <p:cNvGrpSpPr/>
          <p:nvPr/>
        </p:nvGrpSpPr>
        <p:grpSpPr>
          <a:xfrm>
            <a:off x="1366956" y="1489360"/>
            <a:ext cx="1586056" cy="1586450"/>
            <a:chOff x="1041891" y="2887277"/>
            <a:chExt cx="1036261" cy="1036518"/>
          </a:xfrm>
        </p:grpSpPr>
        <p:sp>
          <p:nvSpPr>
            <p:cNvPr id="84"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800">
                <a:defRPr/>
              </a:pPr>
              <a:endParaRPr lang="zh-CN" altLang="en-US" sz="4400">
                <a:solidFill>
                  <a:prstClr val="white"/>
                </a:solidFill>
                <a:latin typeface="微软雅黑" panose="020B0503020204020204" pitchFamily="34" charset="-122"/>
                <a:ea typeface="微软雅黑" panose="020B0503020204020204" pitchFamily="34" charset="-122"/>
              </a:endParaRPr>
            </a:p>
          </p:txBody>
        </p:sp>
        <p:sp>
          <p:nvSpPr>
            <p:cNvPr id="85" name="Text Box 58"/>
            <p:cNvSpPr txBox="1">
              <a:spLocks noChangeArrowheads="1"/>
            </p:cNvSpPr>
            <p:nvPr/>
          </p:nvSpPr>
          <p:spPr bwMode="auto">
            <a:xfrm>
              <a:off x="1168620" y="3067308"/>
              <a:ext cx="782803" cy="708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defTabSz="685800"/>
              <a:r>
                <a:rPr lang="en-US" altLang="zh-CN" sz="6600" dirty="0">
                  <a:solidFill>
                    <a:prstClr val="white"/>
                  </a:solidFill>
                  <a:latin typeface="Impact" panose="020B0806030902050204" pitchFamily="34" charset="0"/>
                  <a:ea typeface="微软雅黑" panose="020B0503020204020204" pitchFamily="34" charset="-122"/>
                </a:rPr>
                <a:t>01</a:t>
              </a:r>
            </a:p>
          </p:txBody>
        </p:sp>
      </p:grpSp>
    </p:spTree>
    <p:extLst>
      <p:ext uri="{BB962C8B-B14F-4D97-AF65-F5344CB8AC3E}">
        <p14:creationId xmlns:p14="http://schemas.microsoft.com/office/powerpoint/2010/main" val="169655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wheel(1)">
                                      <p:cBhvr>
                                        <p:cTn id="11" dur="650"/>
                                        <p:tgtEl>
                                          <p:spTgt spid="83"/>
                                        </p:tgtEl>
                                      </p:cBhvr>
                                    </p:animEffect>
                                  </p:childTnLst>
                                </p:cTn>
                              </p:par>
                            </p:childTnLst>
                          </p:cTn>
                        </p:par>
                        <p:par>
                          <p:cTn id="12" fill="hold">
                            <p:stCondLst>
                              <p:cond delay="1150"/>
                            </p:stCondLst>
                            <p:childTnLst>
                              <p:par>
                                <p:cTn id="13" presetID="53" presetClass="entr" presetSubtype="16"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p:cTn id="15" dur="500" fill="hold"/>
                                        <p:tgtEl>
                                          <p:spTgt spid="76"/>
                                        </p:tgtEl>
                                        <p:attrNameLst>
                                          <p:attrName>ppt_w</p:attrName>
                                        </p:attrNameLst>
                                      </p:cBhvr>
                                      <p:tavLst>
                                        <p:tav tm="0">
                                          <p:val>
                                            <p:fltVal val="0"/>
                                          </p:val>
                                        </p:tav>
                                        <p:tav tm="100000">
                                          <p:val>
                                            <p:strVal val="#ppt_w"/>
                                          </p:val>
                                        </p:tav>
                                      </p:tavLst>
                                    </p:anim>
                                    <p:anim calcmode="lin" valueType="num">
                                      <p:cBhvr>
                                        <p:cTn id="16" dur="500" fill="hold"/>
                                        <p:tgtEl>
                                          <p:spTgt spid="76"/>
                                        </p:tgtEl>
                                        <p:attrNameLst>
                                          <p:attrName>ppt_h</p:attrName>
                                        </p:attrNameLst>
                                      </p:cBhvr>
                                      <p:tavLst>
                                        <p:tav tm="0">
                                          <p:val>
                                            <p:fltVal val="0"/>
                                          </p:val>
                                        </p:tav>
                                        <p:tav tm="100000">
                                          <p:val>
                                            <p:strVal val="#ppt_h"/>
                                          </p:val>
                                        </p:tav>
                                      </p:tavLst>
                                    </p:anim>
                                    <p:animEffect transition="in" filter="fade">
                                      <p:cBhvr>
                                        <p:cTn id="17" dur="500"/>
                                        <p:tgtEl>
                                          <p:spTgt spid="76"/>
                                        </p:tgtEl>
                                      </p:cBhvr>
                                    </p:animEffect>
                                  </p:childTnLst>
                                </p:cTn>
                              </p:par>
                              <p:par>
                                <p:cTn id="18" presetID="53" presetClass="entr" presetSubtype="16" fill="hold" nodeType="withEffect">
                                  <p:stCondLst>
                                    <p:cond delay="3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600"/>
                                  </p:stCondLst>
                                  <p:childTnLst>
                                    <p:set>
                                      <p:cBhvr>
                                        <p:cTn id="24" dur="1" fill="hold">
                                          <p:stCondLst>
                                            <p:cond delay="0"/>
                                          </p:stCondLst>
                                        </p:cTn>
                                        <p:tgtEl>
                                          <p:spTgt spid="78"/>
                                        </p:tgtEl>
                                        <p:attrNameLst>
                                          <p:attrName>style.visibility</p:attrName>
                                        </p:attrNameLst>
                                      </p:cBhvr>
                                      <p:to>
                                        <p:strVal val="visible"/>
                                      </p:to>
                                    </p:set>
                                    <p:anim calcmode="lin" valueType="num">
                                      <p:cBhvr>
                                        <p:cTn id="25" dur="500" fill="hold"/>
                                        <p:tgtEl>
                                          <p:spTgt spid="78"/>
                                        </p:tgtEl>
                                        <p:attrNameLst>
                                          <p:attrName>ppt_w</p:attrName>
                                        </p:attrNameLst>
                                      </p:cBhvr>
                                      <p:tavLst>
                                        <p:tav tm="0">
                                          <p:val>
                                            <p:fltVal val="0"/>
                                          </p:val>
                                        </p:tav>
                                        <p:tav tm="100000">
                                          <p:val>
                                            <p:strVal val="#ppt_w"/>
                                          </p:val>
                                        </p:tav>
                                      </p:tavLst>
                                    </p:anim>
                                    <p:anim calcmode="lin" valueType="num">
                                      <p:cBhvr>
                                        <p:cTn id="26" dur="500" fill="hold"/>
                                        <p:tgtEl>
                                          <p:spTgt spid="78"/>
                                        </p:tgtEl>
                                        <p:attrNameLst>
                                          <p:attrName>ppt_h</p:attrName>
                                        </p:attrNameLst>
                                      </p:cBhvr>
                                      <p:tavLst>
                                        <p:tav tm="0">
                                          <p:val>
                                            <p:fltVal val="0"/>
                                          </p:val>
                                        </p:tav>
                                        <p:tav tm="100000">
                                          <p:val>
                                            <p:strVal val="#ppt_h"/>
                                          </p:val>
                                        </p:tav>
                                      </p:tavLst>
                                    </p:anim>
                                    <p:animEffect transition="in" filter="fade">
                                      <p:cBhvr>
                                        <p:cTn id="27" dur="500"/>
                                        <p:tgtEl>
                                          <p:spTgt spid="78"/>
                                        </p:tgtEl>
                                      </p:cBhvr>
                                    </p:animEffect>
                                  </p:childTnLst>
                                </p:cTn>
                              </p:par>
                              <p:par>
                                <p:cTn id="28" presetID="53" presetClass="entr" presetSubtype="16" fill="hold" nodeType="withEffect">
                                  <p:stCondLst>
                                    <p:cond delay="900"/>
                                  </p:stCondLst>
                                  <p:childTnLst>
                                    <p:set>
                                      <p:cBhvr>
                                        <p:cTn id="29" dur="1" fill="hold">
                                          <p:stCondLst>
                                            <p:cond delay="0"/>
                                          </p:stCondLst>
                                        </p:cTn>
                                        <p:tgtEl>
                                          <p:spTgt spid="79"/>
                                        </p:tgtEl>
                                        <p:attrNameLst>
                                          <p:attrName>style.visibility</p:attrName>
                                        </p:attrNameLst>
                                      </p:cBhvr>
                                      <p:to>
                                        <p:strVal val="visible"/>
                                      </p:to>
                                    </p:set>
                                    <p:anim calcmode="lin" valueType="num">
                                      <p:cBhvr>
                                        <p:cTn id="30" dur="500" fill="hold"/>
                                        <p:tgtEl>
                                          <p:spTgt spid="79"/>
                                        </p:tgtEl>
                                        <p:attrNameLst>
                                          <p:attrName>ppt_w</p:attrName>
                                        </p:attrNameLst>
                                      </p:cBhvr>
                                      <p:tavLst>
                                        <p:tav tm="0">
                                          <p:val>
                                            <p:fltVal val="0"/>
                                          </p:val>
                                        </p:tav>
                                        <p:tav tm="100000">
                                          <p:val>
                                            <p:strVal val="#ppt_w"/>
                                          </p:val>
                                        </p:tav>
                                      </p:tavLst>
                                    </p:anim>
                                    <p:anim calcmode="lin" valueType="num">
                                      <p:cBhvr>
                                        <p:cTn id="31" dur="500" fill="hold"/>
                                        <p:tgtEl>
                                          <p:spTgt spid="79"/>
                                        </p:tgtEl>
                                        <p:attrNameLst>
                                          <p:attrName>ppt_h</p:attrName>
                                        </p:attrNameLst>
                                      </p:cBhvr>
                                      <p:tavLst>
                                        <p:tav tm="0">
                                          <p:val>
                                            <p:fltVal val="0"/>
                                          </p:val>
                                        </p:tav>
                                        <p:tav tm="100000">
                                          <p:val>
                                            <p:strVal val="#ppt_h"/>
                                          </p:val>
                                        </p:tav>
                                      </p:tavLst>
                                    </p:anim>
                                    <p:animEffect transition="in" filter="fade">
                                      <p:cBhvr>
                                        <p:cTn id="32" dur="500"/>
                                        <p:tgtEl>
                                          <p:spTgt spid="79"/>
                                        </p:tgtEl>
                                      </p:cBhvr>
                                    </p:animEffect>
                                  </p:childTnLst>
                                </p:cTn>
                              </p:par>
                            </p:childTnLst>
                          </p:cTn>
                        </p:par>
                        <p:par>
                          <p:cTn id="33" fill="hold">
                            <p:stCondLst>
                              <p:cond delay="2550"/>
                            </p:stCondLst>
                            <p:childTnLst>
                              <p:par>
                                <p:cTn id="34" presetID="22" presetClass="entr" presetSubtype="8"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left)">
                                      <p:cBhvr>
                                        <p:cTn id="3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954107"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管道流</a:t>
            </a:r>
          </a:p>
        </p:txBody>
      </p:sp>
      <p:sp>
        <p:nvSpPr>
          <p:cNvPr id="4" name="文本框 3">
            <a:extLst>
              <a:ext uri="{FF2B5EF4-FFF2-40B4-BE49-F238E27FC236}">
                <a16:creationId xmlns:a16="http://schemas.microsoft.com/office/drawing/2014/main" id="{B7AEC91B-38C0-4D87-8AAF-5E1A604D50C7}"/>
              </a:ext>
            </a:extLst>
          </p:cNvPr>
          <p:cNvSpPr txBox="1"/>
          <p:nvPr/>
        </p:nvSpPr>
        <p:spPr>
          <a:xfrm>
            <a:off x="823322" y="843558"/>
            <a:ext cx="7853134" cy="1706878"/>
          </a:xfrm>
          <a:prstGeom prst="rect">
            <a:avLst/>
          </a:prstGeom>
          <a:noFill/>
        </p:spPr>
        <p:txBody>
          <a:bodyPr wrap="square">
            <a:spAutoFit/>
          </a:bodyPr>
          <a:lstStyle/>
          <a:p>
            <a:pPr algn="just">
              <a:lnSpc>
                <a:spcPct val="150000"/>
              </a:lnSpc>
            </a:pPr>
            <a:r>
              <a:rPr lang="zh-CN" altLang="en-US" b="0" i="0" dirty="0">
                <a:solidFill>
                  <a:srgbClr val="333333"/>
                </a:solidFill>
                <a:effectLst/>
                <a:latin typeface="Helvetica Neue"/>
              </a:rPr>
              <a:t>管道流的主要作用是可以进行两个线程间的通讯，分为管道输出流</a:t>
            </a:r>
            <a:r>
              <a:rPr lang="en-US" altLang="zh-CN" b="0" i="0" dirty="0">
                <a:solidFill>
                  <a:srgbClr val="333333"/>
                </a:solidFill>
                <a:effectLst/>
                <a:latin typeface="Helvetica Neue"/>
              </a:rPr>
              <a:t>(</a:t>
            </a:r>
            <a:r>
              <a:rPr lang="en-US" altLang="zh-CN" b="0" i="0" dirty="0" err="1">
                <a:solidFill>
                  <a:srgbClr val="333333"/>
                </a:solidFill>
                <a:effectLst/>
                <a:latin typeface="Helvetica Neue"/>
              </a:rPr>
              <a:t>PipedOutputStream</a:t>
            </a:r>
            <a:r>
              <a:rPr lang="en-US" altLang="zh-CN" b="0" i="0" dirty="0">
                <a:solidFill>
                  <a:srgbClr val="333333"/>
                </a:solidFill>
                <a:effectLst/>
                <a:latin typeface="Helvetica Neue"/>
              </a:rPr>
              <a:t>)</a:t>
            </a:r>
            <a:r>
              <a:rPr lang="zh-CN" altLang="en-US" b="0" i="0" dirty="0">
                <a:solidFill>
                  <a:srgbClr val="333333"/>
                </a:solidFill>
                <a:effectLst/>
                <a:latin typeface="Helvetica Neue"/>
              </a:rPr>
              <a:t>、管道输入流（</a:t>
            </a:r>
            <a:r>
              <a:rPr lang="en-US" altLang="zh-CN" b="0" i="0" dirty="0" err="1">
                <a:solidFill>
                  <a:srgbClr val="333333"/>
                </a:solidFill>
                <a:effectLst/>
                <a:latin typeface="Helvetica Neue"/>
              </a:rPr>
              <a:t>PipedInputStream</a:t>
            </a:r>
            <a:r>
              <a:rPr lang="zh-CN" altLang="en-US" b="0" i="0" dirty="0">
                <a:solidFill>
                  <a:srgbClr val="333333"/>
                </a:solidFill>
                <a:effectLst/>
                <a:latin typeface="Helvetica Neue"/>
              </a:rPr>
              <a:t>），如果想要进行管道输出，则必须要把输出流连在输入流之上，在</a:t>
            </a:r>
            <a:r>
              <a:rPr lang="en-US" altLang="zh-CN" b="0" i="0" dirty="0" err="1">
                <a:solidFill>
                  <a:srgbClr val="333333"/>
                </a:solidFill>
                <a:effectLst/>
                <a:latin typeface="Helvetica Neue"/>
              </a:rPr>
              <a:t>PipedOutputStream</a:t>
            </a:r>
            <a:r>
              <a:rPr lang="zh-CN" altLang="en-US" b="0" i="0" dirty="0">
                <a:solidFill>
                  <a:srgbClr val="333333"/>
                </a:solidFill>
                <a:effectLst/>
                <a:latin typeface="Helvetica Neue"/>
              </a:rPr>
              <a:t>类上有如下的一个方法用于连接管道</a:t>
            </a:r>
            <a:endParaRPr lang="zh-CN" altLang="en-US" dirty="0"/>
          </a:p>
        </p:txBody>
      </p:sp>
      <p:sp>
        <p:nvSpPr>
          <p:cNvPr id="6" name="文本框 5">
            <a:extLst>
              <a:ext uri="{FF2B5EF4-FFF2-40B4-BE49-F238E27FC236}">
                <a16:creationId xmlns:a16="http://schemas.microsoft.com/office/drawing/2014/main" id="{80EEE10A-739B-4B3D-8584-A917D7AB2EFE}"/>
              </a:ext>
            </a:extLst>
          </p:cNvPr>
          <p:cNvSpPr txBox="1"/>
          <p:nvPr/>
        </p:nvSpPr>
        <p:spPr>
          <a:xfrm>
            <a:off x="823322" y="2593065"/>
            <a:ext cx="7853134" cy="369332"/>
          </a:xfrm>
          <a:prstGeom prst="rect">
            <a:avLst/>
          </a:prstGeom>
          <a:noFill/>
        </p:spPr>
        <p:txBody>
          <a:bodyPr wrap="square">
            <a:spAutoFit/>
          </a:bodyPr>
          <a:lstStyle/>
          <a:p>
            <a:r>
              <a:rPr lang="en-US" altLang="zh-CN" b="0" i="0" dirty="0">
                <a:solidFill>
                  <a:srgbClr val="FF6600"/>
                </a:solidFill>
                <a:effectLst/>
                <a:latin typeface="Helvetica Neue"/>
              </a:rPr>
              <a:t>public void connect(</a:t>
            </a:r>
            <a:r>
              <a:rPr lang="en-US" altLang="zh-CN" b="0" i="0" dirty="0" err="1">
                <a:solidFill>
                  <a:srgbClr val="FF6600"/>
                </a:solidFill>
                <a:effectLst/>
                <a:latin typeface="Helvetica Neue"/>
              </a:rPr>
              <a:t>PipedInputStream</a:t>
            </a:r>
            <a:r>
              <a:rPr lang="en-US" altLang="zh-CN" b="0" i="0" dirty="0">
                <a:solidFill>
                  <a:srgbClr val="FF6600"/>
                </a:solidFill>
                <a:effectLst/>
                <a:latin typeface="Helvetica Neue"/>
              </a:rPr>
              <a:t> </a:t>
            </a:r>
            <a:r>
              <a:rPr lang="en-US" altLang="zh-CN" b="0" i="0" dirty="0" err="1">
                <a:solidFill>
                  <a:srgbClr val="FF6600"/>
                </a:solidFill>
                <a:effectLst/>
                <a:latin typeface="Helvetica Neue"/>
              </a:rPr>
              <a:t>snk</a:t>
            </a:r>
            <a:r>
              <a:rPr lang="en-US" altLang="zh-CN" b="0" i="0" dirty="0">
                <a:solidFill>
                  <a:srgbClr val="FF6600"/>
                </a:solidFill>
                <a:effectLst/>
                <a:latin typeface="Helvetica Neue"/>
              </a:rPr>
              <a:t>)throws </a:t>
            </a:r>
            <a:r>
              <a:rPr lang="en-US" altLang="zh-CN" b="0" i="0" dirty="0" err="1">
                <a:solidFill>
                  <a:srgbClr val="FF6600"/>
                </a:solidFill>
                <a:effectLst/>
                <a:latin typeface="Helvetica Neue"/>
              </a:rPr>
              <a:t>IOException</a:t>
            </a:r>
            <a:endParaRPr lang="zh-CN" altLang="en-US" dirty="0"/>
          </a:p>
        </p:txBody>
      </p:sp>
    </p:spTree>
    <p:extLst>
      <p:ext uri="{BB962C8B-B14F-4D97-AF65-F5344CB8AC3E}">
        <p14:creationId xmlns:p14="http://schemas.microsoft.com/office/powerpoint/2010/main" val="40684523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 name="TextBox 22"/>
          <p:cNvSpPr txBox="1"/>
          <p:nvPr/>
        </p:nvSpPr>
        <p:spPr>
          <a:xfrm>
            <a:off x="823322" y="205624"/>
            <a:ext cx="954107"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管道流</a:t>
            </a:r>
          </a:p>
        </p:txBody>
      </p:sp>
      <p:sp>
        <p:nvSpPr>
          <p:cNvPr id="2" name="Rectangle 2">
            <a:extLst>
              <a:ext uri="{FF2B5EF4-FFF2-40B4-BE49-F238E27FC236}">
                <a16:creationId xmlns:a16="http://schemas.microsoft.com/office/drawing/2014/main" id="{0608435B-045F-4910-8A03-776E3B9931FC}"/>
              </a:ext>
            </a:extLst>
          </p:cNvPr>
          <p:cNvSpPr>
            <a:spLocks noChangeArrowheads="1"/>
          </p:cNvSpPr>
          <p:nvPr/>
        </p:nvSpPr>
        <p:spPr bwMode="auto">
          <a:xfrm>
            <a:off x="2195736" y="771550"/>
            <a:ext cx="5040560"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FF"/>
                </a:solidFill>
                <a:effectLst/>
                <a:latin typeface="Consolas" panose="020B0609020204030204" pitchFamily="49" charset="0"/>
              </a:rPr>
              <a:t>class</a:t>
            </a: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00"/>
                </a:solidFill>
                <a:effectLst/>
                <a:latin typeface="Consolas" panose="020B0609020204030204" pitchFamily="49" charset="0"/>
              </a:rPr>
              <a:t>Send </a:t>
            </a:r>
            <a:r>
              <a:rPr kumimoji="0" lang="zh-CN" altLang="zh-CN" sz="1200" b="0" i="0" u="none" strike="noStrike" cap="none" normalizeH="0" baseline="0" dirty="0">
                <a:ln>
                  <a:noFill/>
                </a:ln>
                <a:solidFill>
                  <a:srgbClr val="0000FF"/>
                </a:solidFill>
                <a:effectLst/>
                <a:latin typeface="Consolas" panose="020B0609020204030204" pitchFamily="49" charset="0"/>
              </a:rPr>
              <a:t>implements</a:t>
            </a: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00"/>
                </a:solidFill>
                <a:effectLst/>
                <a:latin typeface="Consolas" panose="020B0609020204030204" pitchFamily="49" charset="0"/>
              </a:rPr>
              <a:t>Runnable{</a:t>
            </a:r>
            <a:endParaRPr kumimoji="0" lang="zh-CN" altLang="zh-CN"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 </a:t>
            </a:r>
            <a:endParaRPr kumimoji="0" lang="zh-CN" altLang="zh-CN"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FF"/>
                </a:solidFill>
                <a:effectLst/>
                <a:latin typeface="Consolas" panose="020B0609020204030204" pitchFamily="49" charset="0"/>
              </a:rPr>
              <a:t>private</a:t>
            </a: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00"/>
                </a:solidFill>
                <a:effectLst/>
                <a:latin typeface="Consolas" panose="020B0609020204030204" pitchFamily="49" charset="0"/>
              </a:rPr>
              <a:t>PipedOutputStream pos;</a:t>
            </a:r>
            <a:r>
              <a:rPr kumimoji="0" lang="zh-CN" altLang="zh-CN" sz="1200" b="0" i="0" u="none" strike="noStrike" cap="none" normalizeH="0" baseline="0" dirty="0">
                <a:ln>
                  <a:noFill/>
                </a:ln>
                <a:solidFill>
                  <a:srgbClr val="008200"/>
                </a:solidFill>
                <a:effectLst/>
                <a:latin typeface="Consolas" panose="020B0609020204030204" pitchFamily="49" charset="0"/>
              </a:rPr>
              <a:t>//管道输出流</a:t>
            </a:r>
            <a:endParaRPr kumimoji="0" lang="zh-CN" altLang="zh-CN"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FF"/>
                </a:solidFill>
                <a:effectLst/>
                <a:latin typeface="Consolas" panose="020B0609020204030204" pitchFamily="49" charset="0"/>
              </a:rPr>
              <a:t>public</a:t>
            </a: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00"/>
                </a:solidFill>
                <a:effectLst/>
                <a:latin typeface="Consolas" panose="020B0609020204030204" pitchFamily="49" charset="0"/>
              </a:rPr>
              <a:t>Send(){</a:t>
            </a:r>
            <a:endParaRPr kumimoji="0" lang="zh-CN" altLang="zh-CN"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00"/>
                </a:solidFill>
                <a:effectLst/>
                <a:latin typeface="Consolas" panose="020B0609020204030204" pitchFamily="49" charset="0"/>
              </a:rPr>
              <a:t>pos=</a:t>
            </a:r>
            <a:r>
              <a:rPr kumimoji="0" lang="zh-CN" altLang="zh-CN" sz="1200" b="0" i="0" u="none" strike="noStrike" cap="none" normalizeH="0" baseline="0" dirty="0">
                <a:ln>
                  <a:noFill/>
                </a:ln>
                <a:solidFill>
                  <a:srgbClr val="0000FF"/>
                </a:solidFill>
                <a:effectLst/>
                <a:latin typeface="Consolas" panose="020B0609020204030204" pitchFamily="49" charset="0"/>
              </a:rPr>
              <a:t>new</a:t>
            </a: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00"/>
                </a:solidFill>
                <a:effectLst/>
                <a:latin typeface="Consolas" panose="020B0609020204030204" pitchFamily="49" charset="0"/>
              </a:rPr>
              <a:t>PipedOutputStream();</a:t>
            </a:r>
            <a:endParaRPr kumimoji="0" lang="zh-CN" altLang="zh-CN"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00"/>
                </a:solidFill>
                <a:effectLst/>
                <a:latin typeface="Consolas" panose="020B0609020204030204" pitchFamily="49" charset="0"/>
              </a:rPr>
              <a:t>}</a:t>
            </a:r>
            <a:endParaRPr kumimoji="0" lang="zh-CN" altLang="zh-CN"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808080"/>
                </a:solidFill>
                <a:effectLst/>
                <a:latin typeface="Consolas" panose="020B0609020204030204" pitchFamily="49" charset="0"/>
              </a:rPr>
              <a:t>@Override</a:t>
            </a:r>
            <a:endParaRPr kumimoji="0" lang="zh-CN" altLang="zh-CN"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FF"/>
                </a:solidFill>
                <a:effectLst/>
                <a:latin typeface="Consolas" panose="020B0609020204030204" pitchFamily="49" charset="0"/>
              </a:rPr>
              <a:t>public</a:t>
            </a: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FF"/>
                </a:solidFill>
                <a:effectLst/>
                <a:latin typeface="Consolas" panose="020B0609020204030204" pitchFamily="49" charset="0"/>
              </a:rPr>
              <a:t>void</a:t>
            </a: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00"/>
                </a:solidFill>
                <a:effectLst/>
                <a:latin typeface="Consolas" panose="020B0609020204030204" pitchFamily="49" charset="0"/>
              </a:rPr>
              <a:t>run() {</a:t>
            </a:r>
            <a:endParaRPr kumimoji="0" lang="zh-CN" altLang="zh-CN"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00"/>
                </a:solidFill>
                <a:effectLst/>
                <a:latin typeface="Consolas" panose="020B0609020204030204" pitchFamily="49" charset="0"/>
              </a:rPr>
              <a:t>String str=</a:t>
            </a:r>
            <a:r>
              <a:rPr kumimoji="0" lang="zh-CN" altLang="zh-CN" sz="1200" b="0" i="0" u="none" strike="noStrike" cap="none" normalizeH="0" baseline="0" dirty="0">
                <a:ln>
                  <a:noFill/>
                </a:ln>
                <a:solidFill>
                  <a:srgbClr val="0000FF"/>
                </a:solidFill>
                <a:effectLst/>
                <a:latin typeface="Consolas" panose="020B0609020204030204" pitchFamily="49" charset="0"/>
              </a:rPr>
              <a:t>"Hello World!"</a:t>
            </a:r>
            <a:r>
              <a:rPr kumimoji="0" lang="zh-CN" altLang="zh-CN" sz="1200" b="0" i="0" u="none" strike="noStrike" cap="none" normalizeH="0" baseline="0" dirty="0">
                <a:ln>
                  <a:noFill/>
                </a:ln>
                <a:solidFill>
                  <a:srgbClr val="000000"/>
                </a:solidFill>
                <a:effectLst/>
                <a:latin typeface="Consolas" panose="020B0609020204030204" pitchFamily="49" charset="0"/>
              </a:rPr>
              <a:t>;</a:t>
            </a:r>
            <a:endParaRPr kumimoji="0" lang="zh-CN" altLang="zh-CN"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FF"/>
                </a:solidFill>
                <a:effectLst/>
                <a:latin typeface="Consolas" panose="020B0609020204030204" pitchFamily="49" charset="0"/>
              </a:rPr>
              <a:t>try</a:t>
            </a: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00"/>
                </a:solidFill>
                <a:effectLst/>
                <a:latin typeface="Consolas" panose="020B0609020204030204" pitchFamily="49" charset="0"/>
              </a:rPr>
              <a:t>{</a:t>
            </a:r>
            <a:endParaRPr kumimoji="0" lang="zh-CN" altLang="zh-CN"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00"/>
                </a:solidFill>
                <a:effectLst/>
                <a:latin typeface="Consolas" panose="020B0609020204030204" pitchFamily="49" charset="0"/>
              </a:rPr>
              <a:t>pos.write(str.getBytes());</a:t>
            </a:r>
            <a:endParaRPr kumimoji="0" lang="zh-CN" altLang="zh-CN"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00"/>
                </a:solidFill>
                <a:effectLst/>
                <a:latin typeface="Consolas" panose="020B0609020204030204" pitchFamily="49" charset="0"/>
              </a:rPr>
              <a:t>} </a:t>
            </a:r>
            <a:r>
              <a:rPr kumimoji="0" lang="zh-CN" altLang="zh-CN" sz="1200" b="0" i="0" u="none" strike="noStrike" cap="none" normalizeH="0" baseline="0" dirty="0">
                <a:ln>
                  <a:noFill/>
                </a:ln>
                <a:solidFill>
                  <a:srgbClr val="0000FF"/>
                </a:solidFill>
                <a:effectLst/>
                <a:latin typeface="Consolas" panose="020B0609020204030204" pitchFamily="49" charset="0"/>
              </a:rPr>
              <a:t>catch</a:t>
            </a: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00"/>
                </a:solidFill>
                <a:effectLst/>
                <a:latin typeface="Consolas" panose="020B0609020204030204" pitchFamily="49" charset="0"/>
              </a:rPr>
              <a:t>(IOException e) {</a:t>
            </a:r>
            <a:endParaRPr kumimoji="0" lang="zh-CN" altLang="zh-CN"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00"/>
                </a:solidFill>
                <a:effectLst/>
                <a:latin typeface="Consolas" panose="020B0609020204030204" pitchFamily="49" charset="0"/>
              </a:rPr>
              <a:t>e.printStackTrace();</a:t>
            </a:r>
            <a:endParaRPr kumimoji="0" lang="zh-CN" altLang="zh-CN"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00"/>
                </a:solidFill>
                <a:effectLst/>
                <a:latin typeface="Consolas" panose="020B0609020204030204" pitchFamily="49" charset="0"/>
              </a:rPr>
              <a:t>}</a:t>
            </a:r>
            <a:endParaRPr kumimoji="0" lang="zh-CN" altLang="zh-CN"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FF"/>
                </a:solidFill>
                <a:effectLst/>
                <a:latin typeface="Consolas" panose="020B0609020204030204" pitchFamily="49" charset="0"/>
              </a:rPr>
              <a:t>try</a:t>
            </a: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00"/>
                </a:solidFill>
                <a:effectLst/>
                <a:latin typeface="Consolas" panose="020B0609020204030204" pitchFamily="49" charset="0"/>
              </a:rPr>
              <a:t>{</a:t>
            </a:r>
            <a:endParaRPr kumimoji="0" lang="zh-CN" altLang="zh-CN"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00"/>
                </a:solidFill>
                <a:effectLst/>
                <a:latin typeface="Consolas" panose="020B0609020204030204" pitchFamily="49" charset="0"/>
              </a:rPr>
              <a:t>pos.close();</a:t>
            </a:r>
            <a:endParaRPr kumimoji="0" lang="zh-CN" altLang="zh-CN"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00"/>
                </a:solidFill>
                <a:effectLst/>
                <a:latin typeface="Consolas" panose="020B0609020204030204" pitchFamily="49" charset="0"/>
              </a:rPr>
              <a:t>} </a:t>
            </a:r>
            <a:r>
              <a:rPr kumimoji="0" lang="zh-CN" altLang="zh-CN" sz="1200" b="0" i="0" u="none" strike="noStrike" cap="none" normalizeH="0" baseline="0" dirty="0">
                <a:ln>
                  <a:noFill/>
                </a:ln>
                <a:solidFill>
                  <a:srgbClr val="0000FF"/>
                </a:solidFill>
                <a:effectLst/>
                <a:latin typeface="Consolas" panose="020B0609020204030204" pitchFamily="49" charset="0"/>
              </a:rPr>
              <a:t>catch</a:t>
            </a: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00"/>
                </a:solidFill>
                <a:effectLst/>
                <a:latin typeface="Consolas" panose="020B0609020204030204" pitchFamily="49" charset="0"/>
              </a:rPr>
              <a:t>(IOException e) {</a:t>
            </a:r>
            <a:endParaRPr kumimoji="0" lang="zh-CN" altLang="zh-CN"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00"/>
                </a:solidFill>
                <a:effectLst/>
                <a:latin typeface="Consolas" panose="020B0609020204030204" pitchFamily="49" charset="0"/>
              </a:rPr>
              <a:t>e.printStackTrace();</a:t>
            </a:r>
            <a:endParaRPr kumimoji="0" lang="zh-CN" altLang="zh-CN"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00"/>
                </a:solidFill>
                <a:effectLst/>
                <a:latin typeface="Consolas" panose="020B0609020204030204" pitchFamily="49" charset="0"/>
              </a:rPr>
              <a:t>}</a:t>
            </a:r>
            <a:endParaRPr kumimoji="0" lang="zh-CN" altLang="zh-CN"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00"/>
                </a:solidFill>
                <a:effectLst/>
                <a:latin typeface="Consolas" panose="020B0609020204030204" pitchFamily="49" charset="0"/>
              </a:rPr>
              <a:t>}</a:t>
            </a:r>
            <a:endParaRPr kumimoji="0" lang="zh-CN" altLang="zh-CN"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FF"/>
                </a:solidFill>
                <a:effectLst/>
                <a:latin typeface="Consolas" panose="020B0609020204030204" pitchFamily="49" charset="0"/>
              </a:rPr>
              <a:t>public</a:t>
            </a: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00"/>
                </a:solidFill>
                <a:effectLst/>
                <a:latin typeface="Consolas" panose="020B0609020204030204" pitchFamily="49" charset="0"/>
              </a:rPr>
              <a:t>PipedOutputStream getPos() {</a:t>
            </a:r>
            <a:endParaRPr kumimoji="0" lang="zh-CN" altLang="zh-CN"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FF"/>
                </a:solidFill>
                <a:effectLst/>
                <a:latin typeface="Consolas" panose="020B0609020204030204" pitchFamily="49" charset="0"/>
              </a:rPr>
              <a:t>return</a:t>
            </a: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00"/>
                </a:solidFill>
                <a:effectLst/>
                <a:latin typeface="Consolas" panose="020B0609020204030204" pitchFamily="49" charset="0"/>
              </a:rPr>
              <a:t>pos;</a:t>
            </a:r>
            <a:endParaRPr kumimoji="0" lang="zh-CN" altLang="zh-CN"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000000"/>
                </a:solidFill>
                <a:effectLst/>
                <a:latin typeface="Consolas" panose="020B0609020204030204" pitchFamily="49" charset="0"/>
              </a:rPr>
              <a:t>}</a:t>
            </a:r>
            <a:endParaRPr kumimoji="0" lang="zh-CN" altLang="zh-CN"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Consolas" panose="020B0609020204030204" pitchFamily="49" charset="0"/>
              </a:rPr>
              <a:t>}</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50045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 name="TextBox 22"/>
          <p:cNvSpPr txBox="1"/>
          <p:nvPr/>
        </p:nvSpPr>
        <p:spPr>
          <a:xfrm>
            <a:off x="823322" y="205624"/>
            <a:ext cx="954107"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管道流</a:t>
            </a:r>
          </a:p>
        </p:txBody>
      </p:sp>
      <p:sp>
        <p:nvSpPr>
          <p:cNvPr id="2" name="Rectangle 2">
            <a:extLst>
              <a:ext uri="{FF2B5EF4-FFF2-40B4-BE49-F238E27FC236}">
                <a16:creationId xmlns:a16="http://schemas.microsoft.com/office/drawing/2014/main" id="{EF632821-52BD-4D5D-A860-CC6A89C96195}"/>
              </a:ext>
            </a:extLst>
          </p:cNvPr>
          <p:cNvSpPr>
            <a:spLocks noChangeArrowheads="1"/>
          </p:cNvSpPr>
          <p:nvPr/>
        </p:nvSpPr>
        <p:spPr bwMode="auto">
          <a:xfrm>
            <a:off x="2123728" y="771550"/>
            <a:ext cx="4608512"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0000FF"/>
                </a:solidFill>
                <a:effectLst/>
                <a:latin typeface="Consolas" panose="020B0609020204030204" pitchFamily="49" charset="0"/>
              </a:rPr>
              <a:t>class</a:t>
            </a: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Receive </a:t>
            </a:r>
            <a:r>
              <a:rPr kumimoji="0" lang="zh-CN" altLang="zh-CN" sz="1100" b="0" i="0" u="none" strike="noStrike" cap="none" normalizeH="0" baseline="0" dirty="0">
                <a:ln>
                  <a:noFill/>
                </a:ln>
                <a:solidFill>
                  <a:srgbClr val="0000FF"/>
                </a:solidFill>
                <a:effectLst/>
                <a:latin typeface="Consolas" panose="020B0609020204030204" pitchFamily="49" charset="0"/>
              </a:rPr>
              <a:t>implements</a:t>
            </a: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Runnable{</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333333"/>
                </a:solidFill>
                <a:effectLst/>
                <a:latin typeface="Consolas" panose="020B0609020204030204" pitchFamily="49" charset="0"/>
              </a:rPr>
              <a:t> </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FF"/>
                </a:solidFill>
                <a:effectLst/>
                <a:latin typeface="Consolas" panose="020B0609020204030204" pitchFamily="49" charset="0"/>
              </a:rPr>
              <a:t>private</a:t>
            </a: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PipedInputStream pis;</a:t>
            </a:r>
            <a:r>
              <a:rPr kumimoji="0" lang="zh-CN" altLang="zh-CN" sz="1100" b="0" i="0" u="none" strike="noStrike" cap="none" normalizeH="0" baseline="0" dirty="0">
                <a:ln>
                  <a:noFill/>
                </a:ln>
                <a:solidFill>
                  <a:srgbClr val="008200"/>
                </a:solidFill>
                <a:effectLst/>
                <a:latin typeface="Consolas" panose="020B0609020204030204" pitchFamily="49" charset="0"/>
              </a:rPr>
              <a:t>//管道输入流</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FF"/>
                </a:solidFill>
                <a:effectLst/>
                <a:latin typeface="Consolas" panose="020B0609020204030204" pitchFamily="49" charset="0"/>
              </a:rPr>
              <a:t>public</a:t>
            </a: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Receive(){</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pis=</a:t>
            </a:r>
            <a:r>
              <a:rPr kumimoji="0" lang="zh-CN" altLang="zh-CN" sz="1100" b="0" i="0" u="none" strike="noStrike" cap="none" normalizeH="0" baseline="0" dirty="0">
                <a:ln>
                  <a:noFill/>
                </a:ln>
                <a:solidFill>
                  <a:srgbClr val="0000FF"/>
                </a:solidFill>
                <a:effectLst/>
                <a:latin typeface="Consolas" panose="020B0609020204030204" pitchFamily="49" charset="0"/>
              </a:rPr>
              <a:t>new</a:t>
            </a: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PipedInputStream();</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808080"/>
                </a:solidFill>
                <a:effectLst/>
                <a:latin typeface="Consolas" panose="020B0609020204030204" pitchFamily="49" charset="0"/>
              </a:rPr>
              <a:t>@Override</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FF"/>
                </a:solidFill>
                <a:effectLst/>
                <a:latin typeface="Consolas" panose="020B0609020204030204" pitchFamily="49" charset="0"/>
              </a:rPr>
              <a:t>public</a:t>
            </a: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FF"/>
                </a:solidFill>
                <a:effectLst/>
                <a:latin typeface="Consolas" panose="020B0609020204030204" pitchFamily="49" charset="0"/>
              </a:rPr>
              <a:t>void</a:t>
            </a: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run() {</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FF"/>
                </a:solidFill>
                <a:effectLst/>
                <a:latin typeface="Consolas" panose="020B0609020204030204" pitchFamily="49" charset="0"/>
              </a:rPr>
              <a:t>byte</a:t>
            </a:r>
            <a:r>
              <a:rPr kumimoji="0" lang="zh-CN" altLang="zh-CN" sz="1100" b="0" i="0" u="none" strike="noStrike" cap="none" normalizeH="0" baseline="0" dirty="0">
                <a:ln>
                  <a:noFill/>
                </a:ln>
                <a:solidFill>
                  <a:srgbClr val="000000"/>
                </a:solidFill>
                <a:effectLst/>
                <a:latin typeface="Consolas" panose="020B0609020204030204" pitchFamily="49" charset="0"/>
              </a:rPr>
              <a:t>[] b=</a:t>
            </a:r>
            <a:r>
              <a:rPr kumimoji="0" lang="zh-CN" altLang="zh-CN" sz="1100" b="0" i="0" u="none" strike="noStrike" cap="none" normalizeH="0" baseline="0" dirty="0">
                <a:ln>
                  <a:noFill/>
                </a:ln>
                <a:solidFill>
                  <a:srgbClr val="0000FF"/>
                </a:solidFill>
                <a:effectLst/>
                <a:latin typeface="Consolas" panose="020B0609020204030204" pitchFamily="49" charset="0"/>
              </a:rPr>
              <a:t>new</a:t>
            </a: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FF"/>
                </a:solidFill>
                <a:effectLst/>
                <a:latin typeface="Consolas" panose="020B0609020204030204" pitchFamily="49" charset="0"/>
              </a:rPr>
              <a:t>byte</a:t>
            </a:r>
            <a:r>
              <a:rPr kumimoji="0" lang="zh-CN" altLang="zh-CN" sz="1100" b="0" i="0" u="none" strike="noStrike" cap="none" normalizeH="0" baseline="0" dirty="0">
                <a:ln>
                  <a:noFill/>
                </a:ln>
                <a:solidFill>
                  <a:srgbClr val="000000"/>
                </a:solidFill>
                <a:effectLst/>
                <a:latin typeface="Consolas" panose="020B0609020204030204" pitchFamily="49" charset="0"/>
              </a:rPr>
              <a:t>[</a:t>
            </a:r>
            <a:r>
              <a:rPr kumimoji="0" lang="zh-CN" altLang="zh-CN" sz="1100" b="0" i="0" u="none" strike="noStrike" cap="none" normalizeH="0" baseline="0" dirty="0">
                <a:ln>
                  <a:noFill/>
                </a:ln>
                <a:solidFill>
                  <a:srgbClr val="009900"/>
                </a:solidFill>
                <a:effectLst/>
                <a:latin typeface="Consolas" panose="020B0609020204030204" pitchFamily="49" charset="0"/>
              </a:rPr>
              <a:t>1024</a:t>
            </a:r>
            <a:r>
              <a:rPr kumimoji="0" lang="zh-CN" altLang="zh-CN" sz="1100" b="0" i="0" u="none" strike="noStrike" cap="none" normalizeH="0" baseline="0" dirty="0">
                <a:ln>
                  <a:noFill/>
                </a:ln>
                <a:solidFill>
                  <a:srgbClr val="000000"/>
                </a:solidFill>
                <a:effectLst/>
                <a:latin typeface="Consolas" panose="020B0609020204030204" pitchFamily="49" charset="0"/>
              </a:rPr>
              <a:t>];</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FF"/>
                </a:solidFill>
                <a:effectLst/>
                <a:latin typeface="Consolas" panose="020B0609020204030204" pitchFamily="49" charset="0"/>
              </a:rPr>
              <a:t>int</a:t>
            </a: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len=</a:t>
            </a:r>
            <a:r>
              <a:rPr kumimoji="0" lang="zh-CN" altLang="zh-CN" sz="1100" b="0" i="0" u="none" strike="noStrike" cap="none" normalizeH="0" baseline="0" dirty="0">
                <a:ln>
                  <a:noFill/>
                </a:ln>
                <a:solidFill>
                  <a:srgbClr val="009900"/>
                </a:solidFill>
                <a:effectLst/>
                <a:latin typeface="Consolas" panose="020B0609020204030204" pitchFamily="49" charset="0"/>
              </a:rPr>
              <a:t>0</a:t>
            </a:r>
            <a:r>
              <a:rPr kumimoji="0" lang="zh-CN" altLang="zh-CN" sz="1100" b="0" i="0" u="none" strike="noStrike" cap="none" normalizeH="0" baseline="0" dirty="0">
                <a:ln>
                  <a:noFill/>
                </a:ln>
                <a:solidFill>
                  <a:srgbClr val="000000"/>
                </a:solidFill>
                <a:effectLst/>
                <a:latin typeface="Consolas" panose="020B0609020204030204" pitchFamily="49" charset="0"/>
              </a:rPr>
              <a:t>;</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FF"/>
                </a:solidFill>
                <a:effectLst/>
                <a:latin typeface="Consolas" panose="020B0609020204030204" pitchFamily="49" charset="0"/>
              </a:rPr>
              <a:t>try</a:t>
            </a: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len=pis.read(b);</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 </a:t>
            </a:r>
            <a:r>
              <a:rPr kumimoji="0" lang="zh-CN" altLang="zh-CN" sz="1100" b="0" i="0" u="none" strike="noStrike" cap="none" normalizeH="0" baseline="0" dirty="0">
                <a:ln>
                  <a:noFill/>
                </a:ln>
                <a:solidFill>
                  <a:srgbClr val="0000FF"/>
                </a:solidFill>
                <a:effectLst/>
                <a:latin typeface="Consolas" panose="020B0609020204030204" pitchFamily="49" charset="0"/>
              </a:rPr>
              <a:t>catch</a:t>
            </a: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(IOException e) {</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e.printStackTrace();</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FF"/>
                </a:solidFill>
                <a:effectLst/>
                <a:latin typeface="Consolas" panose="020B0609020204030204" pitchFamily="49" charset="0"/>
              </a:rPr>
              <a:t>try</a:t>
            </a: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pis.close();</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 </a:t>
            </a:r>
            <a:r>
              <a:rPr kumimoji="0" lang="zh-CN" altLang="zh-CN" sz="1100" b="0" i="0" u="none" strike="noStrike" cap="none" normalizeH="0" baseline="0" dirty="0">
                <a:ln>
                  <a:noFill/>
                </a:ln>
                <a:solidFill>
                  <a:srgbClr val="0000FF"/>
                </a:solidFill>
                <a:effectLst/>
                <a:latin typeface="Consolas" panose="020B0609020204030204" pitchFamily="49" charset="0"/>
              </a:rPr>
              <a:t>catch</a:t>
            </a: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(IOException e) {</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e.printStackTrace();</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System.out.println(</a:t>
            </a:r>
            <a:r>
              <a:rPr kumimoji="0" lang="zh-CN" altLang="zh-CN" sz="1100" b="0" i="0" u="none" strike="noStrike" cap="none" normalizeH="0" baseline="0" dirty="0">
                <a:ln>
                  <a:noFill/>
                </a:ln>
                <a:solidFill>
                  <a:srgbClr val="0000FF"/>
                </a:solidFill>
                <a:effectLst/>
                <a:latin typeface="Consolas" panose="020B0609020204030204" pitchFamily="49" charset="0"/>
              </a:rPr>
              <a:t>new</a:t>
            </a: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String(b,</a:t>
            </a:r>
            <a:r>
              <a:rPr kumimoji="0" lang="zh-CN" altLang="zh-CN" sz="1100" b="0" i="0" u="none" strike="noStrike" cap="none" normalizeH="0" baseline="0" dirty="0">
                <a:ln>
                  <a:noFill/>
                </a:ln>
                <a:solidFill>
                  <a:srgbClr val="009900"/>
                </a:solidFill>
                <a:effectLst/>
                <a:latin typeface="Consolas" panose="020B0609020204030204" pitchFamily="49" charset="0"/>
              </a:rPr>
              <a:t>0</a:t>
            </a:r>
            <a:r>
              <a:rPr kumimoji="0" lang="zh-CN" altLang="zh-CN" sz="1100" b="0" i="0" u="none" strike="noStrike" cap="none" normalizeH="0" baseline="0" dirty="0">
                <a:ln>
                  <a:noFill/>
                </a:ln>
                <a:solidFill>
                  <a:srgbClr val="000000"/>
                </a:solidFill>
                <a:effectLst/>
                <a:latin typeface="Consolas" panose="020B0609020204030204" pitchFamily="49" charset="0"/>
              </a:rPr>
              <a:t>,len));</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FF"/>
                </a:solidFill>
                <a:effectLst/>
                <a:latin typeface="Consolas" panose="020B0609020204030204" pitchFamily="49" charset="0"/>
              </a:rPr>
              <a:t>public</a:t>
            </a: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PipedInputStream getPis() {</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FF"/>
                </a:solidFill>
                <a:effectLst/>
                <a:latin typeface="Consolas" panose="020B0609020204030204" pitchFamily="49" charset="0"/>
              </a:rPr>
              <a:t>return</a:t>
            </a: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pis;</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333333"/>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Consolas" panose="020B0609020204030204" pitchFamily="49" charset="0"/>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010215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 name="TextBox 22"/>
          <p:cNvSpPr txBox="1"/>
          <p:nvPr/>
        </p:nvSpPr>
        <p:spPr>
          <a:xfrm>
            <a:off x="823322" y="205624"/>
            <a:ext cx="954107"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管道流</a:t>
            </a:r>
          </a:p>
        </p:txBody>
      </p:sp>
      <p:sp>
        <p:nvSpPr>
          <p:cNvPr id="2" name="Rectangle 2">
            <a:extLst>
              <a:ext uri="{FF2B5EF4-FFF2-40B4-BE49-F238E27FC236}">
                <a16:creationId xmlns:a16="http://schemas.microsoft.com/office/drawing/2014/main" id="{99AECD43-63E4-4B06-89E4-D18BFAB7F6E6}"/>
              </a:ext>
            </a:extLst>
          </p:cNvPr>
          <p:cNvSpPr>
            <a:spLocks noChangeArrowheads="1"/>
          </p:cNvSpPr>
          <p:nvPr/>
        </p:nvSpPr>
        <p:spPr bwMode="auto">
          <a:xfrm>
            <a:off x="899592" y="1275606"/>
            <a:ext cx="7992888"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000FF"/>
                </a:solidFill>
                <a:effectLst/>
                <a:latin typeface="Consolas" panose="020B0609020204030204" pitchFamily="49" charset="0"/>
              </a:rPr>
              <a:t>public</a:t>
            </a: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FF"/>
                </a:solidFill>
                <a:effectLst/>
                <a:latin typeface="Consolas" panose="020B0609020204030204" pitchFamily="49" charset="0"/>
              </a:rPr>
              <a:t>class</a:t>
            </a: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00"/>
                </a:solidFill>
                <a:effectLst/>
                <a:latin typeface="Consolas" panose="020B0609020204030204" pitchFamily="49" charset="0"/>
              </a:rPr>
              <a:t>Test23 {</a:t>
            </a: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FF"/>
                </a:solidFill>
                <a:effectLst/>
                <a:latin typeface="Consolas" panose="020B0609020204030204" pitchFamily="49" charset="0"/>
              </a:rPr>
              <a:t>public</a:t>
            </a: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FF"/>
                </a:solidFill>
                <a:effectLst/>
                <a:latin typeface="Consolas" panose="020B0609020204030204" pitchFamily="49" charset="0"/>
              </a:rPr>
              <a:t>static</a:t>
            </a: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FF"/>
                </a:solidFill>
                <a:effectLst/>
                <a:latin typeface="Consolas" panose="020B0609020204030204" pitchFamily="49" charset="0"/>
              </a:rPr>
              <a:t>void</a:t>
            </a: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00"/>
                </a:solidFill>
                <a:effectLst/>
                <a:latin typeface="Consolas" panose="020B0609020204030204" pitchFamily="49" charset="0"/>
              </a:rPr>
              <a:t>main(String[] args) {</a:t>
            </a: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00"/>
                </a:solidFill>
                <a:effectLst/>
                <a:latin typeface="Consolas" panose="020B0609020204030204" pitchFamily="49" charset="0"/>
              </a:rPr>
              <a:t>Send send=</a:t>
            </a:r>
            <a:r>
              <a:rPr kumimoji="0" lang="zh-CN" altLang="zh-CN" b="0" i="0" u="none" strike="noStrike" cap="none" normalizeH="0" baseline="0" dirty="0">
                <a:ln>
                  <a:noFill/>
                </a:ln>
                <a:solidFill>
                  <a:srgbClr val="0000FF"/>
                </a:solidFill>
                <a:effectLst/>
                <a:latin typeface="Consolas" panose="020B0609020204030204" pitchFamily="49" charset="0"/>
              </a:rPr>
              <a:t>new</a:t>
            </a: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00"/>
                </a:solidFill>
                <a:effectLst/>
                <a:latin typeface="Consolas" panose="020B0609020204030204" pitchFamily="49" charset="0"/>
              </a:rPr>
              <a:t>Send();</a:t>
            </a: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00"/>
                </a:solidFill>
                <a:effectLst/>
                <a:latin typeface="Consolas" panose="020B0609020204030204" pitchFamily="49" charset="0"/>
              </a:rPr>
              <a:t>Receive receive=</a:t>
            </a:r>
            <a:r>
              <a:rPr kumimoji="0" lang="zh-CN" altLang="zh-CN" b="0" i="0" u="none" strike="noStrike" cap="none" normalizeH="0" baseline="0" dirty="0">
                <a:ln>
                  <a:noFill/>
                </a:ln>
                <a:solidFill>
                  <a:srgbClr val="0000FF"/>
                </a:solidFill>
                <a:effectLst/>
                <a:latin typeface="Consolas" panose="020B0609020204030204" pitchFamily="49" charset="0"/>
              </a:rPr>
              <a:t>new</a:t>
            </a: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00"/>
                </a:solidFill>
                <a:effectLst/>
                <a:latin typeface="Consolas" panose="020B0609020204030204" pitchFamily="49" charset="0"/>
              </a:rPr>
              <a:t>Receive();</a:t>
            </a: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FF"/>
                </a:solidFill>
                <a:effectLst/>
                <a:latin typeface="Consolas" panose="020B0609020204030204" pitchFamily="49" charset="0"/>
              </a:rPr>
              <a:t>try</a:t>
            </a: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00"/>
                </a:solidFill>
                <a:effectLst/>
                <a:latin typeface="Consolas" panose="020B0609020204030204" pitchFamily="49" charset="0"/>
              </a:rPr>
              <a:t>{</a:t>
            </a: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00"/>
                </a:solidFill>
                <a:effectLst/>
                <a:latin typeface="Consolas" panose="020B0609020204030204" pitchFamily="49" charset="0"/>
              </a:rPr>
              <a:t>send.getPos().connect(receive.getPis());</a:t>
            </a:r>
            <a:r>
              <a:rPr kumimoji="0" lang="zh-CN" altLang="zh-CN" b="0" i="0" u="none" strike="noStrike" cap="none" normalizeH="0" baseline="0" dirty="0">
                <a:ln>
                  <a:noFill/>
                </a:ln>
                <a:solidFill>
                  <a:srgbClr val="008200"/>
                </a:solidFill>
                <a:effectLst/>
                <a:latin typeface="Consolas" panose="020B0609020204030204" pitchFamily="49" charset="0"/>
              </a:rPr>
              <a:t>//连接管道</a:t>
            </a: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00"/>
                </a:solidFill>
                <a:effectLst/>
                <a:latin typeface="Consolas" panose="020B0609020204030204" pitchFamily="49" charset="0"/>
              </a:rPr>
              <a:t>} </a:t>
            </a:r>
            <a:r>
              <a:rPr kumimoji="0" lang="zh-CN" altLang="zh-CN" b="0" i="0" u="none" strike="noStrike" cap="none" normalizeH="0" baseline="0" dirty="0">
                <a:ln>
                  <a:noFill/>
                </a:ln>
                <a:solidFill>
                  <a:srgbClr val="0000FF"/>
                </a:solidFill>
                <a:effectLst/>
                <a:latin typeface="Consolas" panose="020B0609020204030204" pitchFamily="49" charset="0"/>
              </a:rPr>
              <a:t>catch</a:t>
            </a: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00"/>
                </a:solidFill>
                <a:effectLst/>
                <a:latin typeface="Consolas" panose="020B0609020204030204" pitchFamily="49" charset="0"/>
              </a:rPr>
              <a:t>(IOException e) {</a:t>
            </a: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00"/>
                </a:solidFill>
                <a:effectLst/>
                <a:latin typeface="Consolas" panose="020B0609020204030204" pitchFamily="49" charset="0"/>
              </a:rPr>
              <a:t>e.printStackTrace();</a:t>
            </a: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00"/>
                </a:solidFill>
                <a:effectLst/>
                <a:latin typeface="Consolas" panose="020B0609020204030204" pitchFamily="49" charset="0"/>
              </a:rPr>
              <a:t>}</a:t>
            </a: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FF"/>
                </a:solidFill>
                <a:effectLst/>
                <a:latin typeface="Consolas" panose="020B0609020204030204" pitchFamily="49" charset="0"/>
              </a:rPr>
              <a:t>new</a:t>
            </a: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00"/>
                </a:solidFill>
                <a:effectLst/>
                <a:latin typeface="Consolas" panose="020B0609020204030204" pitchFamily="49" charset="0"/>
              </a:rPr>
              <a:t>Thread(send).start();</a:t>
            </a:r>
            <a:r>
              <a:rPr kumimoji="0" lang="zh-CN" altLang="zh-CN" b="0" i="0" u="none" strike="noStrike" cap="none" normalizeH="0" baseline="0" dirty="0">
                <a:ln>
                  <a:noFill/>
                </a:ln>
                <a:solidFill>
                  <a:srgbClr val="008200"/>
                </a:solidFill>
                <a:effectLst/>
                <a:latin typeface="Consolas" panose="020B0609020204030204" pitchFamily="49" charset="0"/>
              </a:rPr>
              <a:t>//启动线程</a:t>
            </a: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FF"/>
                </a:solidFill>
                <a:effectLst/>
                <a:latin typeface="Consolas" panose="020B0609020204030204" pitchFamily="49" charset="0"/>
              </a:rPr>
              <a:t>new</a:t>
            </a: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00"/>
                </a:solidFill>
                <a:effectLst/>
                <a:latin typeface="Consolas" panose="020B0609020204030204" pitchFamily="49" charset="0"/>
              </a:rPr>
              <a:t>Thread(receive).start();</a:t>
            </a:r>
            <a:r>
              <a:rPr kumimoji="0" lang="zh-CN" altLang="zh-CN" b="0" i="0" u="none" strike="noStrike" cap="none" normalizeH="0" baseline="0" dirty="0">
                <a:ln>
                  <a:noFill/>
                </a:ln>
                <a:solidFill>
                  <a:srgbClr val="008200"/>
                </a:solidFill>
                <a:effectLst/>
                <a:latin typeface="Consolas" panose="020B0609020204030204" pitchFamily="49" charset="0"/>
              </a:rPr>
              <a:t>//启动线程</a:t>
            </a: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333333"/>
                </a:solidFill>
                <a:effectLst/>
                <a:latin typeface="Consolas" panose="020B0609020204030204" pitchFamily="49" charset="0"/>
              </a:rPr>
              <a:t>    </a:t>
            </a:r>
            <a:r>
              <a:rPr kumimoji="0" lang="zh-CN" altLang="zh-CN" b="0" i="0" u="none" strike="noStrike" cap="none" normalizeH="0" baseline="0" dirty="0">
                <a:ln>
                  <a:noFill/>
                </a:ln>
                <a:solidFill>
                  <a:srgbClr val="000000"/>
                </a:solidFill>
                <a:effectLst/>
                <a:latin typeface="Consolas" panose="020B0609020204030204" pitchFamily="49" charset="0"/>
              </a:rPr>
              <a:t>}</a:t>
            </a: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00000"/>
                </a:solidFill>
                <a:effectLst/>
                <a:latin typeface="Consolas" panose="020B0609020204030204" pitchFamily="49" charset="0"/>
              </a:rPr>
              <a:t>}</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1431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91818"/>
            <a:ext cx="9144000" cy="969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a:solidFill>
                <a:prstClr val="white"/>
              </a:solidFill>
              <a:latin typeface="等线" panose="020F0502020204030204"/>
              <a:ea typeface="等线" panose="02010600030101010101" pitchFamily="2" charset="-122"/>
            </a:endParaRPr>
          </a:p>
        </p:txBody>
      </p:sp>
      <p:sp>
        <p:nvSpPr>
          <p:cNvPr id="40" name="文本框 17"/>
          <p:cNvSpPr txBox="1"/>
          <p:nvPr/>
        </p:nvSpPr>
        <p:spPr>
          <a:xfrm>
            <a:off x="3337584" y="2014976"/>
            <a:ext cx="3603543" cy="584775"/>
          </a:xfrm>
          <a:prstGeom prst="rect">
            <a:avLst/>
          </a:prstGeom>
          <a:noFill/>
        </p:spPr>
        <p:txBody>
          <a:bodyPr wrap="square" rtlCol="0">
            <a:spAutoFit/>
          </a:bodyPr>
          <a:lstStyle/>
          <a:p>
            <a:pPr defTabSz="685800"/>
            <a:r>
              <a:rPr lang="zh-CN" altLang="en-US" sz="3200" b="1" dirty="0">
                <a:solidFill>
                  <a:prstClr val="white"/>
                </a:solidFill>
                <a:latin typeface="微软雅黑" panose="020B0503020204020204" pitchFamily="34" charset="-122"/>
                <a:ea typeface="微软雅黑" panose="020B0503020204020204" pitchFamily="34" charset="-122"/>
              </a:rPr>
              <a:t>打印流</a:t>
            </a:r>
            <a:endParaRPr lang="en-US" altLang="zh-CN" sz="3200" b="1" dirty="0">
              <a:solidFill>
                <a:prstClr val="white"/>
              </a:solidFill>
              <a:latin typeface="微软雅黑" panose="020B0503020204020204" pitchFamily="34" charset="-122"/>
              <a:ea typeface="微软雅黑" panose="020B0503020204020204" pitchFamily="34" charset="-122"/>
            </a:endParaRPr>
          </a:p>
        </p:txBody>
      </p:sp>
      <p:grpSp>
        <p:nvGrpSpPr>
          <p:cNvPr id="76" name="组合 75"/>
          <p:cNvGrpSpPr/>
          <p:nvPr/>
        </p:nvGrpSpPr>
        <p:grpSpPr>
          <a:xfrm>
            <a:off x="3491880" y="1149122"/>
            <a:ext cx="414516" cy="414516"/>
            <a:chOff x="3543574" y="4265651"/>
            <a:chExt cx="414516" cy="414516"/>
          </a:xfrm>
        </p:grpSpPr>
        <p:sp>
          <p:nvSpPr>
            <p:cNvPr id="44" name="椭圆 43"/>
            <p:cNvSpPr/>
            <p:nvPr/>
          </p:nvSpPr>
          <p:spPr>
            <a:xfrm>
              <a:off x="3543574" y="4265651"/>
              <a:ext cx="414516" cy="414516"/>
            </a:xfrm>
            <a:prstGeom prst="ellipse">
              <a:avLst/>
            </a:prstGeom>
            <a:solidFill>
              <a:schemeClr val="accent1"/>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47" name="组合 46"/>
            <p:cNvGrpSpPr/>
            <p:nvPr/>
          </p:nvGrpSpPr>
          <p:grpSpPr>
            <a:xfrm>
              <a:off x="3629640" y="4325788"/>
              <a:ext cx="259976" cy="261734"/>
              <a:chOff x="5042691" y="2273922"/>
              <a:chExt cx="702937" cy="707690"/>
            </a:xfrm>
            <a:solidFill>
              <a:schemeClr val="bg1"/>
            </a:solidFill>
          </p:grpSpPr>
          <p:sp>
            <p:nvSpPr>
              <p:cNvPr id="74" name="Freeform 12"/>
              <p:cNvSpPr>
                <a:spLocks/>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5" name="Freeform 13"/>
              <p:cNvSpPr>
                <a:spLocks noEditPoints="1"/>
              </p:cNvSpPr>
              <p:nvPr/>
            </p:nvSpPr>
            <p:spPr bwMode="auto">
              <a:xfrm>
                <a:off x="5042691" y="2273922"/>
                <a:ext cx="529215" cy="655759"/>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7" name="组合 76"/>
          <p:cNvGrpSpPr/>
          <p:nvPr/>
        </p:nvGrpSpPr>
        <p:grpSpPr>
          <a:xfrm>
            <a:off x="4050431" y="1149122"/>
            <a:ext cx="414516" cy="414516"/>
            <a:chOff x="4102125" y="4265651"/>
            <a:chExt cx="414516" cy="414516"/>
          </a:xfrm>
        </p:grpSpPr>
        <p:sp>
          <p:nvSpPr>
            <p:cNvPr id="45" name="椭圆 44"/>
            <p:cNvSpPr/>
            <p:nvPr/>
          </p:nvSpPr>
          <p:spPr>
            <a:xfrm>
              <a:off x="4102125" y="4265651"/>
              <a:ext cx="414516" cy="414516"/>
            </a:xfrm>
            <a:prstGeom prst="ellipse">
              <a:avLst/>
            </a:prstGeom>
            <a:solidFill>
              <a:schemeClr val="accent2"/>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48" name="组合 47"/>
            <p:cNvGrpSpPr/>
            <p:nvPr/>
          </p:nvGrpSpPr>
          <p:grpSpPr>
            <a:xfrm>
              <a:off x="4199233" y="4358783"/>
              <a:ext cx="238761" cy="198211"/>
              <a:chOff x="3132963" y="3140191"/>
              <a:chExt cx="645573" cy="535933"/>
            </a:xfrm>
            <a:solidFill>
              <a:schemeClr val="bg1"/>
            </a:solidFill>
          </p:grpSpPr>
          <p:sp>
            <p:nvSpPr>
              <p:cNvPr id="68" name="Freeform 226"/>
              <p:cNvSpPr>
                <a:spLocks/>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9" name="Freeform 227"/>
              <p:cNvSpPr>
                <a:spLocks/>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0" name="Freeform 228"/>
              <p:cNvSpPr>
                <a:spLocks/>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1" name="Freeform 229"/>
              <p:cNvSpPr>
                <a:spLocks/>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2" name="Freeform 230"/>
              <p:cNvSpPr>
                <a:spLocks/>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3"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9" name="组合 78"/>
          <p:cNvGrpSpPr/>
          <p:nvPr/>
        </p:nvGrpSpPr>
        <p:grpSpPr>
          <a:xfrm>
            <a:off x="5129792" y="1149122"/>
            <a:ext cx="414516" cy="414516"/>
            <a:chOff x="5181486" y="4265651"/>
            <a:chExt cx="414516" cy="414516"/>
          </a:xfrm>
        </p:grpSpPr>
        <p:sp>
          <p:nvSpPr>
            <p:cNvPr id="46" name="椭圆 45"/>
            <p:cNvSpPr/>
            <p:nvPr/>
          </p:nvSpPr>
          <p:spPr>
            <a:xfrm>
              <a:off x="5181486" y="4265651"/>
              <a:ext cx="414516" cy="414516"/>
            </a:xfrm>
            <a:prstGeom prst="ellipse">
              <a:avLst/>
            </a:prstGeom>
            <a:solidFill>
              <a:schemeClr val="accent4"/>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50" name="组合 49"/>
            <p:cNvGrpSpPr/>
            <p:nvPr/>
          </p:nvGrpSpPr>
          <p:grpSpPr>
            <a:xfrm>
              <a:off x="5287222" y="4375239"/>
              <a:ext cx="253419" cy="172633"/>
              <a:chOff x="4895160" y="4287159"/>
              <a:chExt cx="571418" cy="389258"/>
            </a:xfrm>
            <a:solidFill>
              <a:schemeClr val="bg1"/>
            </a:solidFill>
          </p:grpSpPr>
          <p:sp>
            <p:nvSpPr>
              <p:cNvPr id="59" name="Freeform 327"/>
              <p:cNvSpPr>
                <a:spLocks noEditPoints="1"/>
              </p:cNvSpPr>
              <p:nvPr/>
            </p:nvSpPr>
            <p:spPr bwMode="auto">
              <a:xfrm>
                <a:off x="4895160" y="4287159"/>
                <a:ext cx="438051" cy="389258"/>
              </a:xfrm>
              <a:custGeom>
                <a:avLst/>
                <a:gdLst>
                  <a:gd name="T0" fmla="*/ 166 w 171"/>
                  <a:gd name="T1" fmla="*/ 0 h 152"/>
                  <a:gd name="T2" fmla="*/ 5 w 171"/>
                  <a:gd name="T3" fmla="*/ 0 h 152"/>
                  <a:gd name="T4" fmla="*/ 0 w 171"/>
                  <a:gd name="T5" fmla="*/ 5 h 152"/>
                  <a:gd name="T6" fmla="*/ 0 w 171"/>
                  <a:gd name="T7" fmla="*/ 146 h 152"/>
                  <a:gd name="T8" fmla="*/ 5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5" y="0"/>
                      <a:pt x="5" y="0"/>
                      <a:pt x="5" y="0"/>
                    </a:cubicBezTo>
                    <a:cubicBezTo>
                      <a:pt x="2" y="0"/>
                      <a:pt x="0" y="2"/>
                      <a:pt x="0" y="5"/>
                    </a:cubicBezTo>
                    <a:cubicBezTo>
                      <a:pt x="0" y="146"/>
                      <a:pt x="0" y="146"/>
                      <a:pt x="0" y="146"/>
                    </a:cubicBezTo>
                    <a:cubicBezTo>
                      <a:pt x="0" y="149"/>
                      <a:pt x="2" y="152"/>
                      <a:pt x="5"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0" name="Rectangle 328"/>
              <p:cNvSpPr>
                <a:spLocks noChangeArrowheads="1"/>
              </p:cNvSpPr>
              <p:nvPr/>
            </p:nvSpPr>
            <p:spPr bwMode="auto">
              <a:xfrm>
                <a:off x="4953712" y="4417273"/>
                <a:ext cx="315527" cy="59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1" name="Rectangle 329"/>
              <p:cNvSpPr>
                <a:spLocks noChangeArrowheads="1"/>
              </p:cNvSpPr>
              <p:nvPr/>
            </p:nvSpPr>
            <p:spPr bwMode="auto">
              <a:xfrm>
                <a:off x="4953712" y="4501847"/>
                <a:ext cx="99754" cy="105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2" name="Rectangle 330"/>
              <p:cNvSpPr>
                <a:spLocks noChangeArrowheads="1"/>
              </p:cNvSpPr>
              <p:nvPr/>
            </p:nvSpPr>
            <p:spPr bwMode="auto">
              <a:xfrm>
                <a:off x="5071899" y="4505100"/>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3" name="Rectangle 331"/>
              <p:cNvSpPr>
                <a:spLocks noChangeArrowheads="1"/>
              </p:cNvSpPr>
              <p:nvPr/>
            </p:nvSpPr>
            <p:spPr bwMode="auto">
              <a:xfrm>
                <a:off x="5071899" y="4548471"/>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4" name="Rectangle 332"/>
              <p:cNvSpPr>
                <a:spLocks noChangeArrowheads="1"/>
              </p:cNvSpPr>
              <p:nvPr/>
            </p:nvSpPr>
            <p:spPr bwMode="auto">
              <a:xfrm>
                <a:off x="5071899" y="4589674"/>
                <a:ext cx="107344"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5" name="Freeform 333"/>
              <p:cNvSpPr>
                <a:spLocks/>
              </p:cNvSpPr>
              <p:nvPr/>
            </p:nvSpPr>
            <p:spPr bwMode="auto">
              <a:xfrm>
                <a:off x="5225867" y="4569073"/>
                <a:ext cx="40119" cy="41203"/>
              </a:xfrm>
              <a:custGeom>
                <a:avLst/>
                <a:gdLst>
                  <a:gd name="T0" fmla="*/ 11 w 37"/>
                  <a:gd name="T1" fmla="*/ 0 h 38"/>
                  <a:gd name="T2" fmla="*/ 11 w 37"/>
                  <a:gd name="T3" fmla="*/ 2 h 38"/>
                  <a:gd name="T4" fmla="*/ 0 w 37"/>
                  <a:gd name="T5" fmla="*/ 38 h 38"/>
                  <a:gd name="T6" fmla="*/ 35 w 37"/>
                  <a:gd name="T7" fmla="*/ 26 h 38"/>
                  <a:gd name="T8" fmla="*/ 37 w 37"/>
                  <a:gd name="T9" fmla="*/ 26 h 38"/>
                  <a:gd name="T10" fmla="*/ 11 w 37"/>
                  <a:gd name="T11" fmla="*/ 0 h 38"/>
                </a:gdLst>
                <a:ahLst/>
                <a:cxnLst>
                  <a:cxn ang="0">
                    <a:pos x="T0" y="T1"/>
                  </a:cxn>
                  <a:cxn ang="0">
                    <a:pos x="T2" y="T3"/>
                  </a:cxn>
                  <a:cxn ang="0">
                    <a:pos x="T4" y="T5"/>
                  </a:cxn>
                  <a:cxn ang="0">
                    <a:pos x="T6" y="T7"/>
                  </a:cxn>
                  <a:cxn ang="0">
                    <a:pos x="T8" y="T9"/>
                  </a:cxn>
                  <a:cxn ang="0">
                    <a:pos x="T10" y="T11"/>
                  </a:cxn>
                </a:cxnLst>
                <a:rect l="0" t="0" r="r" b="b"/>
                <a:pathLst>
                  <a:path w="37" h="38">
                    <a:moveTo>
                      <a:pt x="11" y="0"/>
                    </a:moveTo>
                    <a:lnTo>
                      <a:pt x="11" y="2"/>
                    </a:lnTo>
                    <a:lnTo>
                      <a:pt x="0" y="38"/>
                    </a:lnTo>
                    <a:lnTo>
                      <a:pt x="35" y="26"/>
                    </a:lnTo>
                    <a:lnTo>
                      <a:pt x="37" y="26"/>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6" name="Freeform 334"/>
              <p:cNvSpPr>
                <a:spLocks/>
              </p:cNvSpPr>
              <p:nvPr/>
            </p:nvSpPr>
            <p:spPr bwMode="auto">
              <a:xfrm>
                <a:off x="5389594" y="4366311"/>
                <a:ext cx="76984" cy="79153"/>
              </a:xfrm>
              <a:custGeom>
                <a:avLst/>
                <a:gdLst>
                  <a:gd name="T0" fmla="*/ 23 w 30"/>
                  <a:gd name="T1" fmla="*/ 31 h 31"/>
                  <a:gd name="T2" fmla="*/ 28 w 30"/>
                  <a:gd name="T3" fmla="*/ 25 h 31"/>
                  <a:gd name="T4" fmla="*/ 28 w 30"/>
                  <a:gd name="T5" fmla="*/ 18 h 31"/>
                  <a:gd name="T6" fmla="*/ 13 w 30"/>
                  <a:gd name="T7" fmla="*/ 2 h 31"/>
                  <a:gd name="T8" fmla="*/ 6 w 30"/>
                  <a:gd name="T9" fmla="*/ 2 h 31"/>
                  <a:gd name="T10" fmla="*/ 0 w 30"/>
                  <a:gd name="T11" fmla="*/ 8 h 31"/>
                  <a:gd name="T12" fmla="*/ 23 w 3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3" y="31"/>
                    </a:moveTo>
                    <a:cubicBezTo>
                      <a:pt x="28" y="25"/>
                      <a:pt x="28" y="25"/>
                      <a:pt x="28" y="25"/>
                    </a:cubicBezTo>
                    <a:cubicBezTo>
                      <a:pt x="30" y="23"/>
                      <a:pt x="30" y="20"/>
                      <a:pt x="28" y="18"/>
                    </a:cubicBezTo>
                    <a:cubicBezTo>
                      <a:pt x="13" y="2"/>
                      <a:pt x="13" y="2"/>
                      <a:pt x="13" y="2"/>
                    </a:cubicBezTo>
                    <a:cubicBezTo>
                      <a:pt x="11" y="0"/>
                      <a:pt x="8" y="0"/>
                      <a:pt x="6" y="2"/>
                    </a:cubicBezTo>
                    <a:cubicBezTo>
                      <a:pt x="0" y="8"/>
                      <a:pt x="0" y="8"/>
                      <a:pt x="0" y="8"/>
                    </a:cubicBezTo>
                    <a:lnTo>
                      <a:pt x="2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7" name="Freeform 335"/>
              <p:cNvSpPr>
                <a:spLocks/>
              </p:cNvSpPr>
              <p:nvPr/>
            </p:nvSpPr>
            <p:spPr bwMode="auto">
              <a:xfrm>
                <a:off x="5258396" y="4394503"/>
                <a:ext cx="182160" cy="182160"/>
              </a:xfrm>
              <a:custGeom>
                <a:avLst/>
                <a:gdLst>
                  <a:gd name="T0" fmla="*/ 49 w 71"/>
                  <a:gd name="T1" fmla="*/ 0 h 71"/>
                  <a:gd name="T2" fmla="*/ 48 w 71"/>
                  <a:gd name="T3" fmla="*/ 0 h 71"/>
                  <a:gd name="T4" fmla="*/ 2 w 71"/>
                  <a:gd name="T5" fmla="*/ 47 h 71"/>
                  <a:gd name="T6" fmla="*/ 2 w 71"/>
                  <a:gd name="T7" fmla="*/ 54 h 71"/>
                  <a:gd name="T8" fmla="*/ 2 w 71"/>
                  <a:gd name="T9" fmla="*/ 55 h 71"/>
                  <a:gd name="T10" fmla="*/ 8 w 71"/>
                  <a:gd name="T11" fmla="*/ 56 h 71"/>
                  <a:gd name="T12" fmla="*/ 9 w 71"/>
                  <a:gd name="T13" fmla="*/ 62 h 71"/>
                  <a:gd name="T14" fmla="*/ 9 w 71"/>
                  <a:gd name="T15" fmla="*/ 62 h 71"/>
                  <a:gd name="T16" fmla="*/ 15 w 71"/>
                  <a:gd name="T17" fmla="*/ 63 h 71"/>
                  <a:gd name="T18" fmla="*/ 16 w 71"/>
                  <a:gd name="T19" fmla="*/ 69 h 71"/>
                  <a:gd name="T20" fmla="*/ 17 w 71"/>
                  <a:gd name="T21" fmla="*/ 69 h 71"/>
                  <a:gd name="T22" fmla="*/ 24 w 71"/>
                  <a:gd name="T23" fmla="*/ 69 h 71"/>
                  <a:gd name="T24" fmla="*/ 71 w 71"/>
                  <a:gd name="T25" fmla="*/ 23 h 71"/>
                  <a:gd name="T26" fmla="*/ 71 w 71"/>
                  <a:gd name="T27" fmla="*/ 22 h 71"/>
                  <a:gd name="T28" fmla="*/ 49 w 71"/>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49" y="0"/>
                    </a:moveTo>
                    <a:cubicBezTo>
                      <a:pt x="49" y="0"/>
                      <a:pt x="48" y="0"/>
                      <a:pt x="48" y="0"/>
                    </a:cubicBezTo>
                    <a:cubicBezTo>
                      <a:pt x="2" y="47"/>
                      <a:pt x="2" y="47"/>
                      <a:pt x="2" y="47"/>
                    </a:cubicBezTo>
                    <a:cubicBezTo>
                      <a:pt x="0" y="49"/>
                      <a:pt x="0" y="52"/>
                      <a:pt x="2" y="54"/>
                    </a:cubicBezTo>
                    <a:cubicBezTo>
                      <a:pt x="2" y="55"/>
                      <a:pt x="2" y="55"/>
                      <a:pt x="2" y="55"/>
                    </a:cubicBezTo>
                    <a:cubicBezTo>
                      <a:pt x="4" y="56"/>
                      <a:pt x="6" y="57"/>
                      <a:pt x="8" y="56"/>
                    </a:cubicBezTo>
                    <a:cubicBezTo>
                      <a:pt x="7" y="58"/>
                      <a:pt x="7" y="60"/>
                      <a:pt x="9" y="62"/>
                    </a:cubicBezTo>
                    <a:cubicBezTo>
                      <a:pt x="9" y="62"/>
                      <a:pt x="9" y="62"/>
                      <a:pt x="9" y="62"/>
                    </a:cubicBezTo>
                    <a:cubicBezTo>
                      <a:pt x="11" y="64"/>
                      <a:pt x="13" y="64"/>
                      <a:pt x="15" y="63"/>
                    </a:cubicBezTo>
                    <a:cubicBezTo>
                      <a:pt x="14" y="65"/>
                      <a:pt x="15" y="67"/>
                      <a:pt x="16" y="69"/>
                    </a:cubicBezTo>
                    <a:cubicBezTo>
                      <a:pt x="17" y="69"/>
                      <a:pt x="17" y="69"/>
                      <a:pt x="17" y="69"/>
                    </a:cubicBezTo>
                    <a:cubicBezTo>
                      <a:pt x="19" y="71"/>
                      <a:pt x="22" y="71"/>
                      <a:pt x="24" y="69"/>
                    </a:cubicBezTo>
                    <a:cubicBezTo>
                      <a:pt x="71" y="23"/>
                      <a:pt x="71" y="23"/>
                      <a:pt x="71" y="23"/>
                    </a:cubicBezTo>
                    <a:cubicBezTo>
                      <a:pt x="71" y="23"/>
                      <a:pt x="71" y="22"/>
                      <a:pt x="71" y="22"/>
                    </a:cubicBez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8" name="组合 77"/>
          <p:cNvGrpSpPr/>
          <p:nvPr/>
        </p:nvGrpSpPr>
        <p:grpSpPr>
          <a:xfrm>
            <a:off x="4574743" y="1149122"/>
            <a:ext cx="414516" cy="414516"/>
            <a:chOff x="4626437" y="4265651"/>
            <a:chExt cx="414516" cy="414516"/>
          </a:xfrm>
        </p:grpSpPr>
        <p:sp>
          <p:nvSpPr>
            <p:cNvPr id="49" name="椭圆 48"/>
            <p:cNvSpPr/>
            <p:nvPr/>
          </p:nvSpPr>
          <p:spPr>
            <a:xfrm>
              <a:off x="4626437" y="4265651"/>
              <a:ext cx="414516" cy="414516"/>
            </a:xfrm>
            <a:prstGeom prst="ellipse">
              <a:avLst/>
            </a:prstGeom>
            <a:solidFill>
              <a:schemeClr val="accent3"/>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prstClr val="white"/>
                </a:solidFill>
                <a:latin typeface="Calibri"/>
                <a:ea typeface="宋体" panose="02010600030101010101" pitchFamily="2" charset="-122"/>
              </a:endParaRPr>
            </a:p>
          </p:txBody>
        </p:sp>
        <p:grpSp>
          <p:nvGrpSpPr>
            <p:cNvPr id="51" name="组合 50"/>
            <p:cNvGrpSpPr/>
            <p:nvPr/>
          </p:nvGrpSpPr>
          <p:grpSpPr>
            <a:xfrm>
              <a:off x="4710891" y="4356960"/>
              <a:ext cx="232896" cy="199705"/>
              <a:chOff x="3546346" y="2339026"/>
              <a:chExt cx="897787" cy="769842"/>
            </a:xfrm>
            <a:solidFill>
              <a:schemeClr val="bg1"/>
            </a:solidFill>
          </p:grpSpPr>
          <p:sp>
            <p:nvSpPr>
              <p:cNvPr id="52" name="Rectangle 227"/>
              <p:cNvSpPr>
                <a:spLocks noChangeArrowheads="1"/>
              </p:cNvSpPr>
              <p:nvPr/>
            </p:nvSpPr>
            <p:spPr bwMode="auto">
              <a:xfrm>
                <a:off x="3561526" y="3077423"/>
                <a:ext cx="882607" cy="314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3" name="Freeform 228"/>
              <p:cNvSpPr>
                <a:spLocks/>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4" name="Freeform 229"/>
              <p:cNvSpPr>
                <a:spLocks/>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5" name="Freeform 230"/>
              <p:cNvSpPr>
                <a:spLocks/>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6" name="Freeform 231"/>
              <p:cNvSpPr>
                <a:spLocks/>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7" name="Freeform 232"/>
              <p:cNvSpPr>
                <a:spLocks/>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8" name="Freeform 233"/>
              <p:cNvSpPr>
                <a:spLocks/>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grpSp>
      </p:grpSp>
      <p:grpSp>
        <p:nvGrpSpPr>
          <p:cNvPr id="83" name="组合 82"/>
          <p:cNvGrpSpPr/>
          <p:nvPr/>
        </p:nvGrpSpPr>
        <p:grpSpPr>
          <a:xfrm>
            <a:off x="1366956" y="1489360"/>
            <a:ext cx="1586056" cy="1586450"/>
            <a:chOff x="1041891" y="2887277"/>
            <a:chExt cx="1036261" cy="1036518"/>
          </a:xfrm>
        </p:grpSpPr>
        <p:sp>
          <p:nvSpPr>
            <p:cNvPr id="84"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800">
                <a:defRPr/>
              </a:pPr>
              <a:endParaRPr lang="zh-CN" altLang="en-US" sz="4400">
                <a:solidFill>
                  <a:prstClr val="white"/>
                </a:solidFill>
                <a:latin typeface="微软雅黑" panose="020B0503020204020204" pitchFamily="34" charset="-122"/>
                <a:ea typeface="微软雅黑" panose="020B0503020204020204" pitchFamily="34" charset="-122"/>
              </a:endParaRPr>
            </a:p>
          </p:txBody>
        </p:sp>
        <p:sp>
          <p:nvSpPr>
            <p:cNvPr id="85" name="Text Box 58"/>
            <p:cNvSpPr txBox="1">
              <a:spLocks noChangeArrowheads="1"/>
            </p:cNvSpPr>
            <p:nvPr/>
          </p:nvSpPr>
          <p:spPr bwMode="auto">
            <a:xfrm>
              <a:off x="1168620" y="3067308"/>
              <a:ext cx="782803" cy="708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defTabSz="685800"/>
              <a:r>
                <a:rPr lang="en-US" altLang="zh-CN" sz="6600" dirty="0">
                  <a:solidFill>
                    <a:prstClr val="white"/>
                  </a:solidFill>
                  <a:latin typeface="Impact" panose="020B0806030902050204" pitchFamily="34" charset="0"/>
                  <a:ea typeface="微软雅黑" panose="020B0503020204020204" pitchFamily="34" charset="-122"/>
                </a:rPr>
                <a:t>04</a:t>
              </a:r>
            </a:p>
          </p:txBody>
        </p:sp>
      </p:grpSp>
    </p:spTree>
    <p:extLst>
      <p:ext uri="{BB962C8B-B14F-4D97-AF65-F5344CB8AC3E}">
        <p14:creationId xmlns:p14="http://schemas.microsoft.com/office/powerpoint/2010/main" val="728127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wheel(1)">
                                      <p:cBhvr>
                                        <p:cTn id="11" dur="650"/>
                                        <p:tgtEl>
                                          <p:spTgt spid="83"/>
                                        </p:tgtEl>
                                      </p:cBhvr>
                                    </p:animEffect>
                                  </p:childTnLst>
                                </p:cTn>
                              </p:par>
                            </p:childTnLst>
                          </p:cTn>
                        </p:par>
                        <p:par>
                          <p:cTn id="12" fill="hold">
                            <p:stCondLst>
                              <p:cond delay="1150"/>
                            </p:stCondLst>
                            <p:childTnLst>
                              <p:par>
                                <p:cTn id="13" presetID="53" presetClass="entr" presetSubtype="16"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p:cTn id="15" dur="500" fill="hold"/>
                                        <p:tgtEl>
                                          <p:spTgt spid="76"/>
                                        </p:tgtEl>
                                        <p:attrNameLst>
                                          <p:attrName>ppt_w</p:attrName>
                                        </p:attrNameLst>
                                      </p:cBhvr>
                                      <p:tavLst>
                                        <p:tav tm="0">
                                          <p:val>
                                            <p:fltVal val="0"/>
                                          </p:val>
                                        </p:tav>
                                        <p:tav tm="100000">
                                          <p:val>
                                            <p:strVal val="#ppt_w"/>
                                          </p:val>
                                        </p:tav>
                                      </p:tavLst>
                                    </p:anim>
                                    <p:anim calcmode="lin" valueType="num">
                                      <p:cBhvr>
                                        <p:cTn id="16" dur="500" fill="hold"/>
                                        <p:tgtEl>
                                          <p:spTgt spid="76"/>
                                        </p:tgtEl>
                                        <p:attrNameLst>
                                          <p:attrName>ppt_h</p:attrName>
                                        </p:attrNameLst>
                                      </p:cBhvr>
                                      <p:tavLst>
                                        <p:tav tm="0">
                                          <p:val>
                                            <p:fltVal val="0"/>
                                          </p:val>
                                        </p:tav>
                                        <p:tav tm="100000">
                                          <p:val>
                                            <p:strVal val="#ppt_h"/>
                                          </p:val>
                                        </p:tav>
                                      </p:tavLst>
                                    </p:anim>
                                    <p:animEffect transition="in" filter="fade">
                                      <p:cBhvr>
                                        <p:cTn id="17" dur="500"/>
                                        <p:tgtEl>
                                          <p:spTgt spid="76"/>
                                        </p:tgtEl>
                                      </p:cBhvr>
                                    </p:animEffect>
                                  </p:childTnLst>
                                </p:cTn>
                              </p:par>
                              <p:par>
                                <p:cTn id="18" presetID="53" presetClass="entr" presetSubtype="16" fill="hold" nodeType="withEffect">
                                  <p:stCondLst>
                                    <p:cond delay="3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600"/>
                                  </p:stCondLst>
                                  <p:childTnLst>
                                    <p:set>
                                      <p:cBhvr>
                                        <p:cTn id="24" dur="1" fill="hold">
                                          <p:stCondLst>
                                            <p:cond delay="0"/>
                                          </p:stCondLst>
                                        </p:cTn>
                                        <p:tgtEl>
                                          <p:spTgt spid="78"/>
                                        </p:tgtEl>
                                        <p:attrNameLst>
                                          <p:attrName>style.visibility</p:attrName>
                                        </p:attrNameLst>
                                      </p:cBhvr>
                                      <p:to>
                                        <p:strVal val="visible"/>
                                      </p:to>
                                    </p:set>
                                    <p:anim calcmode="lin" valueType="num">
                                      <p:cBhvr>
                                        <p:cTn id="25" dur="500" fill="hold"/>
                                        <p:tgtEl>
                                          <p:spTgt spid="78"/>
                                        </p:tgtEl>
                                        <p:attrNameLst>
                                          <p:attrName>ppt_w</p:attrName>
                                        </p:attrNameLst>
                                      </p:cBhvr>
                                      <p:tavLst>
                                        <p:tav tm="0">
                                          <p:val>
                                            <p:fltVal val="0"/>
                                          </p:val>
                                        </p:tav>
                                        <p:tav tm="100000">
                                          <p:val>
                                            <p:strVal val="#ppt_w"/>
                                          </p:val>
                                        </p:tav>
                                      </p:tavLst>
                                    </p:anim>
                                    <p:anim calcmode="lin" valueType="num">
                                      <p:cBhvr>
                                        <p:cTn id="26" dur="500" fill="hold"/>
                                        <p:tgtEl>
                                          <p:spTgt spid="78"/>
                                        </p:tgtEl>
                                        <p:attrNameLst>
                                          <p:attrName>ppt_h</p:attrName>
                                        </p:attrNameLst>
                                      </p:cBhvr>
                                      <p:tavLst>
                                        <p:tav tm="0">
                                          <p:val>
                                            <p:fltVal val="0"/>
                                          </p:val>
                                        </p:tav>
                                        <p:tav tm="100000">
                                          <p:val>
                                            <p:strVal val="#ppt_h"/>
                                          </p:val>
                                        </p:tav>
                                      </p:tavLst>
                                    </p:anim>
                                    <p:animEffect transition="in" filter="fade">
                                      <p:cBhvr>
                                        <p:cTn id="27" dur="500"/>
                                        <p:tgtEl>
                                          <p:spTgt spid="78"/>
                                        </p:tgtEl>
                                      </p:cBhvr>
                                    </p:animEffect>
                                  </p:childTnLst>
                                </p:cTn>
                              </p:par>
                              <p:par>
                                <p:cTn id="28" presetID="53" presetClass="entr" presetSubtype="16" fill="hold" nodeType="withEffect">
                                  <p:stCondLst>
                                    <p:cond delay="900"/>
                                  </p:stCondLst>
                                  <p:childTnLst>
                                    <p:set>
                                      <p:cBhvr>
                                        <p:cTn id="29" dur="1" fill="hold">
                                          <p:stCondLst>
                                            <p:cond delay="0"/>
                                          </p:stCondLst>
                                        </p:cTn>
                                        <p:tgtEl>
                                          <p:spTgt spid="79"/>
                                        </p:tgtEl>
                                        <p:attrNameLst>
                                          <p:attrName>style.visibility</p:attrName>
                                        </p:attrNameLst>
                                      </p:cBhvr>
                                      <p:to>
                                        <p:strVal val="visible"/>
                                      </p:to>
                                    </p:set>
                                    <p:anim calcmode="lin" valueType="num">
                                      <p:cBhvr>
                                        <p:cTn id="30" dur="500" fill="hold"/>
                                        <p:tgtEl>
                                          <p:spTgt spid="79"/>
                                        </p:tgtEl>
                                        <p:attrNameLst>
                                          <p:attrName>ppt_w</p:attrName>
                                        </p:attrNameLst>
                                      </p:cBhvr>
                                      <p:tavLst>
                                        <p:tav tm="0">
                                          <p:val>
                                            <p:fltVal val="0"/>
                                          </p:val>
                                        </p:tav>
                                        <p:tav tm="100000">
                                          <p:val>
                                            <p:strVal val="#ppt_w"/>
                                          </p:val>
                                        </p:tav>
                                      </p:tavLst>
                                    </p:anim>
                                    <p:anim calcmode="lin" valueType="num">
                                      <p:cBhvr>
                                        <p:cTn id="31" dur="500" fill="hold"/>
                                        <p:tgtEl>
                                          <p:spTgt spid="79"/>
                                        </p:tgtEl>
                                        <p:attrNameLst>
                                          <p:attrName>ppt_h</p:attrName>
                                        </p:attrNameLst>
                                      </p:cBhvr>
                                      <p:tavLst>
                                        <p:tav tm="0">
                                          <p:val>
                                            <p:fltVal val="0"/>
                                          </p:val>
                                        </p:tav>
                                        <p:tav tm="100000">
                                          <p:val>
                                            <p:strVal val="#ppt_h"/>
                                          </p:val>
                                        </p:tav>
                                      </p:tavLst>
                                    </p:anim>
                                    <p:animEffect transition="in" filter="fade">
                                      <p:cBhvr>
                                        <p:cTn id="32" dur="500"/>
                                        <p:tgtEl>
                                          <p:spTgt spid="79"/>
                                        </p:tgtEl>
                                      </p:cBhvr>
                                    </p:animEffect>
                                  </p:childTnLst>
                                </p:cTn>
                              </p:par>
                            </p:childTnLst>
                          </p:cTn>
                        </p:par>
                        <p:par>
                          <p:cTn id="33" fill="hold">
                            <p:stCondLst>
                              <p:cond delay="2550"/>
                            </p:stCondLst>
                            <p:childTnLst>
                              <p:par>
                                <p:cTn id="34" presetID="22" presetClass="entr" presetSubtype="8"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left)">
                                      <p:cBhvr>
                                        <p:cTn id="3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954107"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打印流</a:t>
            </a:r>
          </a:p>
        </p:txBody>
      </p:sp>
      <p:sp>
        <p:nvSpPr>
          <p:cNvPr id="4" name="文本框 3">
            <a:extLst>
              <a:ext uri="{FF2B5EF4-FFF2-40B4-BE49-F238E27FC236}">
                <a16:creationId xmlns:a16="http://schemas.microsoft.com/office/drawing/2014/main" id="{AE693EBE-EC5E-4EB6-A2D0-F1741158B71E}"/>
              </a:ext>
            </a:extLst>
          </p:cNvPr>
          <p:cNvSpPr txBox="1"/>
          <p:nvPr/>
        </p:nvSpPr>
        <p:spPr>
          <a:xfrm>
            <a:off x="823322" y="771550"/>
            <a:ext cx="7853134" cy="1291379"/>
          </a:xfrm>
          <a:prstGeom prst="rect">
            <a:avLst/>
          </a:prstGeom>
          <a:noFill/>
        </p:spPr>
        <p:txBody>
          <a:bodyPr wrap="square">
            <a:spAutoFit/>
          </a:bodyPr>
          <a:lstStyle/>
          <a:p>
            <a:pPr algn="just">
              <a:lnSpc>
                <a:spcPct val="150000"/>
              </a:lnSpc>
            </a:pPr>
            <a:r>
              <a:rPr lang="zh-CN" altLang="en-US" b="0" i="0" dirty="0">
                <a:solidFill>
                  <a:srgbClr val="333333"/>
                </a:solidFill>
                <a:effectLst/>
                <a:latin typeface="Helvetica Neue"/>
              </a:rPr>
              <a:t>在整个</a:t>
            </a:r>
            <a:r>
              <a:rPr lang="en-US" altLang="zh-CN" b="0" i="0" dirty="0">
                <a:solidFill>
                  <a:srgbClr val="333333"/>
                </a:solidFill>
                <a:effectLst/>
                <a:latin typeface="Helvetica Neue"/>
              </a:rPr>
              <a:t>IO</a:t>
            </a:r>
            <a:r>
              <a:rPr lang="zh-CN" altLang="en-US" b="0" i="0" dirty="0">
                <a:solidFill>
                  <a:srgbClr val="333333"/>
                </a:solidFill>
                <a:effectLst/>
                <a:latin typeface="Helvetica Neue"/>
              </a:rPr>
              <a:t>包中，打印流是输出信息最方便的类，主要包含字节打印流（</a:t>
            </a:r>
            <a:r>
              <a:rPr lang="en-US" altLang="zh-CN" b="0" i="0" dirty="0" err="1">
                <a:solidFill>
                  <a:srgbClr val="333333"/>
                </a:solidFill>
                <a:effectLst/>
                <a:latin typeface="Helvetica Neue"/>
              </a:rPr>
              <a:t>PrintStream</a:t>
            </a:r>
            <a:r>
              <a:rPr lang="zh-CN" altLang="en-US" b="0" i="0" dirty="0">
                <a:solidFill>
                  <a:srgbClr val="333333"/>
                </a:solidFill>
                <a:effectLst/>
                <a:latin typeface="Helvetica Neue"/>
              </a:rPr>
              <a:t>）和字符打印流（</a:t>
            </a:r>
            <a:r>
              <a:rPr lang="en-US" altLang="zh-CN" b="0" i="0" dirty="0" err="1">
                <a:solidFill>
                  <a:srgbClr val="333333"/>
                </a:solidFill>
                <a:effectLst/>
                <a:latin typeface="Helvetica Neue"/>
              </a:rPr>
              <a:t>PrintWrite</a:t>
            </a:r>
            <a:r>
              <a:rPr lang="zh-CN" altLang="en-US" b="0" i="0" dirty="0">
                <a:solidFill>
                  <a:srgbClr val="333333"/>
                </a:solidFill>
                <a:effectLst/>
                <a:latin typeface="Helvetica Neue"/>
              </a:rPr>
              <a:t>）。打印流提供了非常方便的打印功能，可以打印任何的数据类型，例如：小数、整数、字符串等等</a:t>
            </a:r>
            <a:endParaRPr lang="zh-CN" altLang="en-US" dirty="0"/>
          </a:p>
        </p:txBody>
      </p:sp>
      <p:sp>
        <p:nvSpPr>
          <p:cNvPr id="3" name="文本框 2">
            <a:extLst>
              <a:ext uri="{FF2B5EF4-FFF2-40B4-BE49-F238E27FC236}">
                <a16:creationId xmlns:a16="http://schemas.microsoft.com/office/drawing/2014/main" id="{74CF2460-52B0-41F9-8040-6212F2F74124}"/>
              </a:ext>
            </a:extLst>
          </p:cNvPr>
          <p:cNvSpPr txBox="1"/>
          <p:nvPr/>
        </p:nvSpPr>
        <p:spPr>
          <a:xfrm>
            <a:off x="823322" y="2228745"/>
            <a:ext cx="4578578" cy="369332"/>
          </a:xfrm>
          <a:prstGeom prst="rect">
            <a:avLst/>
          </a:prstGeom>
          <a:noFill/>
        </p:spPr>
        <p:txBody>
          <a:bodyPr wrap="square">
            <a:spAutoFit/>
          </a:bodyPr>
          <a:lstStyle/>
          <a:p>
            <a:r>
              <a:rPr lang="zh-CN" altLang="en-US" b="0" i="0" dirty="0">
                <a:solidFill>
                  <a:srgbClr val="333333"/>
                </a:solidFill>
                <a:effectLst/>
                <a:latin typeface="Helvetica Neue"/>
              </a:rPr>
              <a:t>使用</a:t>
            </a:r>
            <a:r>
              <a:rPr lang="en-US" altLang="zh-CN" b="0" i="0" dirty="0" err="1">
                <a:solidFill>
                  <a:srgbClr val="333333"/>
                </a:solidFill>
                <a:effectLst/>
                <a:latin typeface="Helvetica Neue"/>
              </a:rPr>
              <a:t>PrintStream</a:t>
            </a:r>
            <a:r>
              <a:rPr lang="zh-CN" altLang="en-US" b="0" i="0" dirty="0">
                <a:solidFill>
                  <a:srgbClr val="333333"/>
                </a:solidFill>
                <a:effectLst/>
                <a:latin typeface="Helvetica Neue"/>
              </a:rPr>
              <a:t>输出信息</a:t>
            </a:r>
            <a:endParaRPr lang="zh-CN" altLang="en-US" dirty="0"/>
          </a:p>
        </p:txBody>
      </p:sp>
      <p:sp>
        <p:nvSpPr>
          <p:cNvPr id="6" name="Rectangle 2">
            <a:extLst>
              <a:ext uri="{FF2B5EF4-FFF2-40B4-BE49-F238E27FC236}">
                <a16:creationId xmlns:a16="http://schemas.microsoft.com/office/drawing/2014/main" id="{6FA8288E-AC44-44F6-A0A5-960892B3B465}"/>
              </a:ext>
            </a:extLst>
          </p:cNvPr>
          <p:cNvSpPr>
            <a:spLocks noChangeArrowheads="1"/>
          </p:cNvSpPr>
          <p:nvPr/>
        </p:nvSpPr>
        <p:spPr bwMode="auto">
          <a:xfrm>
            <a:off x="971600" y="2769532"/>
            <a:ext cx="8352928"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File f = </a:t>
            </a:r>
            <a:r>
              <a:rPr kumimoji="0" lang="zh-CN" altLang="zh-CN" sz="2000" b="0" i="0" u="none" strike="noStrike" cap="none" normalizeH="0" baseline="0" dirty="0">
                <a:ln>
                  <a:noFill/>
                </a:ln>
                <a:solidFill>
                  <a:srgbClr val="0000FF"/>
                </a:solidFill>
                <a:effectLst/>
                <a:latin typeface="Consolas" panose="020B0609020204030204" pitchFamily="49" charset="0"/>
              </a:rPr>
              <a:t>new</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File(</a:t>
            </a:r>
            <a:r>
              <a:rPr kumimoji="0" lang="zh-CN" altLang="zh-CN" sz="2000" b="0" i="0" u="none" strike="noStrike" cap="none" normalizeH="0" baseline="0" dirty="0">
                <a:ln>
                  <a:noFill/>
                </a:ln>
                <a:solidFill>
                  <a:srgbClr val="0000FF"/>
                </a:solidFill>
                <a:effectLst/>
                <a:latin typeface="Consolas" panose="020B0609020204030204" pitchFamily="49" charset="0"/>
              </a:rPr>
              <a:t>"e:"</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 File.separator+</a:t>
            </a:r>
            <a:r>
              <a:rPr kumimoji="0" lang="zh-CN" altLang="zh-CN" sz="2000" b="0" i="0" u="none" strike="noStrike" cap="none" normalizeH="0" baseline="0" dirty="0">
                <a:ln>
                  <a:noFill/>
                </a:ln>
                <a:solidFill>
                  <a:srgbClr val="0000FF"/>
                </a:solidFill>
                <a:effectLst/>
                <a:latin typeface="Consolas" panose="020B0609020204030204" pitchFamily="49" charset="0"/>
              </a:rPr>
              <a:t>"hello.txt"</a:t>
            </a:r>
            <a:r>
              <a:rPr kumimoji="0" lang="zh-CN" altLang="zh-CN" sz="2000" b="0" i="0" u="none" strike="noStrike" cap="none" normalizeH="0" baseline="0" dirty="0">
                <a:ln>
                  <a:noFill/>
                </a:ln>
                <a:solidFill>
                  <a:srgbClr val="000000"/>
                </a:solidFill>
                <a:effectLst/>
                <a:latin typeface="Consolas" panose="020B0609020204030204" pitchFamily="49" charset="0"/>
              </a:rPr>
              <a:t>);</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PrintStream output=</a:t>
            </a:r>
            <a:r>
              <a:rPr kumimoji="0" lang="zh-CN" altLang="zh-CN" sz="2000" b="0" i="0" u="none" strike="noStrike" cap="none" normalizeH="0" baseline="0" dirty="0">
                <a:ln>
                  <a:noFill/>
                </a:ln>
                <a:solidFill>
                  <a:srgbClr val="0000FF"/>
                </a:solidFill>
                <a:effectLst/>
                <a:latin typeface="Consolas" panose="020B0609020204030204" pitchFamily="49" charset="0"/>
              </a:rPr>
              <a:t>new</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PrintStream(</a:t>
            </a:r>
            <a:r>
              <a:rPr kumimoji="0" lang="zh-CN" altLang="zh-CN" sz="2000" b="0" i="0" u="none" strike="noStrike" cap="none" normalizeH="0" baseline="0" dirty="0">
                <a:ln>
                  <a:noFill/>
                </a:ln>
                <a:solidFill>
                  <a:srgbClr val="0000FF"/>
                </a:solidFill>
                <a:effectLst/>
                <a:latin typeface="Consolas" panose="020B0609020204030204" pitchFamily="49" charset="0"/>
              </a:rPr>
              <a:t>new</a:t>
            </a:r>
            <a:r>
              <a:rPr kumimoji="0" lang="zh-CN" altLang="zh-CN" sz="2000" b="0" i="0" u="none" strike="noStrike" cap="none" normalizeH="0" baseline="0" dirty="0">
                <a:ln>
                  <a:noFill/>
                </a:ln>
                <a:solidFill>
                  <a:srgbClr val="333333"/>
                </a:solidFill>
                <a:effectLst/>
                <a:latin typeface="Consolas" panose="020B0609020204030204" pitchFamily="49" charset="0"/>
              </a:rPr>
              <a:t> </a:t>
            </a:r>
            <a:r>
              <a:rPr kumimoji="0" lang="zh-CN" altLang="zh-CN" sz="2000" b="0" i="0" u="none" strike="noStrike" cap="none" normalizeH="0" baseline="0" dirty="0">
                <a:ln>
                  <a:noFill/>
                </a:ln>
                <a:solidFill>
                  <a:srgbClr val="000000"/>
                </a:solidFill>
                <a:effectLst/>
                <a:latin typeface="Consolas" panose="020B0609020204030204" pitchFamily="49" charset="0"/>
              </a:rPr>
              <a:t>FileOutputStream(f));</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output.println(</a:t>
            </a:r>
            <a:r>
              <a:rPr kumimoji="0" lang="zh-CN" altLang="zh-CN" sz="2000" b="0" i="0" u="none" strike="noStrike" cap="none" normalizeH="0" baseline="0" dirty="0">
                <a:ln>
                  <a:noFill/>
                </a:ln>
                <a:solidFill>
                  <a:srgbClr val="0000FF"/>
                </a:solidFill>
                <a:effectLst/>
                <a:latin typeface="Consolas" panose="020B0609020204030204" pitchFamily="49" charset="0"/>
              </a:rPr>
              <a:t>"Hello World!"</a:t>
            </a:r>
            <a:r>
              <a:rPr kumimoji="0" lang="zh-CN" altLang="zh-CN" sz="2000" b="0" i="0" u="none" strike="noStrike" cap="none" normalizeH="0" baseline="0" dirty="0">
                <a:ln>
                  <a:noFill/>
                </a:ln>
                <a:solidFill>
                  <a:srgbClr val="000000"/>
                </a:solidFill>
                <a:effectLst/>
                <a:latin typeface="Consolas" panose="020B0609020204030204" pitchFamily="49" charset="0"/>
              </a:rPr>
              <a:t>);</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output.print(</a:t>
            </a:r>
            <a:r>
              <a:rPr kumimoji="0" lang="zh-CN" altLang="zh-CN" sz="2000" b="0" i="0" u="none" strike="noStrike" cap="none" normalizeH="0" baseline="0" dirty="0">
                <a:ln>
                  <a:noFill/>
                </a:ln>
                <a:solidFill>
                  <a:srgbClr val="0000FF"/>
                </a:solidFill>
                <a:effectLst/>
                <a:latin typeface="Consolas" panose="020B0609020204030204" pitchFamily="49" charset="0"/>
              </a:rPr>
              <a:t>"1+1="</a:t>
            </a:r>
            <a:r>
              <a:rPr kumimoji="0" lang="zh-CN" altLang="zh-CN" sz="2000" b="0" i="0" u="none" strike="noStrike" cap="none" normalizeH="0" baseline="0" dirty="0">
                <a:ln>
                  <a:noFill/>
                </a:ln>
                <a:solidFill>
                  <a:srgbClr val="000000"/>
                </a:solidFill>
                <a:effectLst/>
                <a:latin typeface="Consolas" panose="020B0609020204030204" pitchFamily="49" charset="0"/>
              </a:rPr>
              <a:t>+</a:t>
            </a:r>
            <a:r>
              <a:rPr kumimoji="0" lang="zh-CN" altLang="zh-CN" sz="2000" b="0" i="0" u="none" strike="noStrike" cap="none" normalizeH="0" baseline="0" dirty="0">
                <a:ln>
                  <a:noFill/>
                </a:ln>
                <a:solidFill>
                  <a:srgbClr val="009900"/>
                </a:solidFill>
                <a:effectLst/>
                <a:latin typeface="Consolas" panose="020B0609020204030204" pitchFamily="49" charset="0"/>
              </a:rPr>
              <a:t>2</a:t>
            </a:r>
            <a:r>
              <a:rPr kumimoji="0" lang="zh-CN" altLang="zh-CN" sz="2000" b="0" i="0" u="none" strike="noStrike" cap="none" normalizeH="0" baseline="0" dirty="0">
                <a:ln>
                  <a:noFill/>
                </a:ln>
                <a:solidFill>
                  <a:srgbClr val="000000"/>
                </a:solidFill>
                <a:effectLst/>
                <a:latin typeface="Consolas" panose="020B0609020204030204" pitchFamily="49" charset="0"/>
              </a:rPr>
              <a:t>);</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onsolas" panose="020B0609020204030204" pitchFamily="49" charset="0"/>
              </a:rPr>
              <a:t>output.close();</a:t>
            </a:r>
            <a:endParaRPr kumimoji="0" lang="zh-CN" altLang="zh-CN"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465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矩形 172"/>
          <p:cNvSpPr/>
          <p:nvPr/>
        </p:nvSpPr>
        <p:spPr>
          <a:xfrm>
            <a:off x="0" y="2787774"/>
            <a:ext cx="9144000" cy="1656184"/>
          </a:xfrm>
          <a:prstGeom prst="rect">
            <a:avLst/>
          </a:prstGeom>
          <a:solidFill>
            <a:srgbClr val="0070C0"/>
          </a:solidFill>
          <a:ln>
            <a:noFill/>
          </a:ln>
          <a:effectLst>
            <a:outerShdw blurRad="50800" dist="38100" dir="5400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Text Box 2"/>
          <p:cNvSpPr txBox="1">
            <a:spLocks noChangeArrowheads="1"/>
          </p:cNvSpPr>
          <p:nvPr/>
        </p:nvSpPr>
        <p:spPr bwMode="auto">
          <a:xfrm>
            <a:off x="2820130" y="3249987"/>
            <a:ext cx="3496172" cy="646331"/>
          </a:xfrm>
          <a:prstGeom prst="rect">
            <a:avLst/>
          </a:prstGeom>
          <a:noFill/>
          <a:ln w="9525">
            <a:noFill/>
            <a:miter lim="800000"/>
            <a:headEnd/>
            <a:tailEnd/>
          </a:ln>
        </p:spPr>
        <p:txBody>
          <a:bodyPr wrap="square">
            <a:spAutoFit/>
          </a:bodyPr>
          <a:lstStyle/>
          <a:p>
            <a:r>
              <a:rPr lang="zh-CN" altLang="en-US" sz="3600" dirty="0">
                <a:solidFill>
                  <a:schemeClr val="bg1"/>
                </a:solidFill>
              </a:rPr>
              <a:t>输入流和输出流</a:t>
            </a:r>
          </a:p>
        </p:txBody>
      </p:sp>
      <p:grpSp>
        <p:nvGrpSpPr>
          <p:cNvPr id="226" name="组合 225"/>
          <p:cNvGrpSpPr/>
          <p:nvPr/>
        </p:nvGrpSpPr>
        <p:grpSpPr>
          <a:xfrm>
            <a:off x="2893329" y="3914275"/>
            <a:ext cx="3349775" cy="62334"/>
            <a:chOff x="2768751" y="4109175"/>
            <a:chExt cx="3349775" cy="62334"/>
          </a:xfrm>
        </p:grpSpPr>
        <p:cxnSp>
          <p:nvCxnSpPr>
            <p:cNvPr id="227" name="直接连接符 226"/>
            <p:cNvCxnSpPr/>
            <p:nvPr/>
          </p:nvCxnSpPr>
          <p:spPr>
            <a:xfrm>
              <a:off x="2799918" y="4140342"/>
              <a:ext cx="328744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28" name="椭圆 227"/>
            <p:cNvSpPr/>
            <p:nvPr/>
          </p:nvSpPr>
          <p:spPr>
            <a:xfrm>
              <a:off x="2768751" y="4109175"/>
              <a:ext cx="62334" cy="623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29" name="椭圆 228"/>
            <p:cNvSpPr/>
            <p:nvPr/>
          </p:nvSpPr>
          <p:spPr>
            <a:xfrm>
              <a:off x="6056192" y="4109175"/>
              <a:ext cx="62334" cy="623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230" name="Text Box 2"/>
          <p:cNvSpPr txBox="1">
            <a:spLocks noChangeArrowheads="1"/>
          </p:cNvSpPr>
          <p:nvPr/>
        </p:nvSpPr>
        <p:spPr bwMode="auto">
          <a:xfrm>
            <a:off x="3635896" y="3998913"/>
            <a:ext cx="1840534" cy="276999"/>
          </a:xfrm>
          <a:prstGeom prst="rect">
            <a:avLst/>
          </a:prstGeom>
          <a:noFill/>
          <a:ln w="9525">
            <a:noFill/>
            <a:miter lim="800000"/>
            <a:headEnd/>
            <a:tailEnd/>
          </a:ln>
        </p:spPr>
        <p:txBody>
          <a:bodyPr wrap="square">
            <a:spAutoFit/>
          </a:bodyPr>
          <a:lstStyle/>
          <a:p>
            <a:pPr algn="dist">
              <a:defRPr/>
            </a:pPr>
            <a:r>
              <a:rPr lang="zh-CN" altLang="en-US" sz="1200" dirty="0">
                <a:solidFill>
                  <a:schemeClr val="bg1"/>
                </a:solidFill>
                <a:latin typeface="微软雅黑" pitchFamily="34" charset="-122"/>
                <a:ea typeface="微软雅黑" pitchFamily="34" charset="-122"/>
              </a:rPr>
              <a:t>谢谢聆听</a:t>
            </a:r>
          </a:p>
        </p:txBody>
      </p:sp>
      <p:sp>
        <p:nvSpPr>
          <p:cNvPr id="11" name="Text Box 2">
            <a:extLst>
              <a:ext uri="{FF2B5EF4-FFF2-40B4-BE49-F238E27FC236}">
                <a16:creationId xmlns:a16="http://schemas.microsoft.com/office/drawing/2014/main" id="{2E17FEAB-44E9-4AAB-8E49-01D834C4D0AF}"/>
              </a:ext>
            </a:extLst>
          </p:cNvPr>
          <p:cNvSpPr txBox="1">
            <a:spLocks noChangeArrowheads="1"/>
          </p:cNvSpPr>
          <p:nvPr/>
        </p:nvSpPr>
        <p:spPr bwMode="auto">
          <a:xfrm>
            <a:off x="539552" y="1194077"/>
            <a:ext cx="7838816" cy="830997"/>
          </a:xfrm>
          <a:prstGeom prst="rect">
            <a:avLst/>
          </a:prstGeom>
          <a:noFill/>
          <a:ln w="9525">
            <a:noFill/>
            <a:miter lim="800000"/>
            <a:headEnd/>
            <a:tailEnd/>
          </a:ln>
        </p:spPr>
        <p:txBody>
          <a:bodyPr wrap="square">
            <a:spAutoFit/>
          </a:bodyPr>
          <a:lstStyle/>
          <a:p>
            <a:pPr algn="ctr"/>
            <a:r>
              <a:rPr lang="zh-CN" altLang="en-US" sz="4800" b="1" dirty="0">
                <a:solidFill>
                  <a:schemeClr val="accent1"/>
                </a:solidFill>
                <a:latin typeface="微软雅黑" pitchFamily="34" charset="-122"/>
                <a:ea typeface="微软雅黑" pitchFamily="34" charset="-122"/>
              </a:rPr>
              <a:t>面向对象程序设计</a:t>
            </a:r>
            <a:endParaRPr lang="en-US" altLang="zh-CN" sz="4800"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448634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barn(outVertical)">
                                      <p:cBhvr>
                                        <p:cTn id="7" dur="500"/>
                                        <p:tgtEl>
                                          <p:spTgt spid="17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25"/>
                                        </p:tgtEl>
                                        <p:attrNameLst>
                                          <p:attrName>style.visibility</p:attrName>
                                        </p:attrNameLst>
                                      </p:cBhvr>
                                      <p:to>
                                        <p:strVal val="visible"/>
                                      </p:to>
                                    </p:set>
                                    <p:anim calcmode="lin" valueType="num">
                                      <p:cBhvr>
                                        <p:cTn id="11" dur="800" fill="hold"/>
                                        <p:tgtEl>
                                          <p:spTgt spid="225"/>
                                        </p:tgtEl>
                                        <p:attrNameLst>
                                          <p:attrName>ppt_x</p:attrName>
                                        </p:attrNameLst>
                                      </p:cBhvr>
                                      <p:tavLst>
                                        <p:tav tm="0">
                                          <p:val>
                                            <p:strVal val="#ppt_x"/>
                                          </p:val>
                                        </p:tav>
                                        <p:tav tm="50000">
                                          <p:val>
                                            <p:strVal val="#ppt_x+.1"/>
                                          </p:val>
                                        </p:tav>
                                        <p:tav tm="100000">
                                          <p:val>
                                            <p:strVal val="#ppt_x"/>
                                          </p:val>
                                        </p:tav>
                                      </p:tavLst>
                                    </p:anim>
                                    <p:anim calcmode="lin" valueType="num">
                                      <p:cBhvr>
                                        <p:cTn id="12" dur="800" fill="hold"/>
                                        <p:tgtEl>
                                          <p:spTgt spid="225"/>
                                        </p:tgtEl>
                                        <p:attrNameLst>
                                          <p:attrName>ppt_y</p:attrName>
                                        </p:attrNameLst>
                                      </p:cBhvr>
                                      <p:tavLst>
                                        <p:tav tm="0">
                                          <p:val>
                                            <p:strVal val="#ppt_y"/>
                                          </p:val>
                                        </p:tav>
                                        <p:tav tm="100000">
                                          <p:val>
                                            <p:strVal val="#ppt_y"/>
                                          </p:val>
                                        </p:tav>
                                      </p:tavLst>
                                    </p:anim>
                                    <p:anim calcmode="lin" valueType="num">
                                      <p:cBhvr>
                                        <p:cTn id="13" dur="800" fill="hold"/>
                                        <p:tgtEl>
                                          <p:spTgt spid="225"/>
                                        </p:tgtEl>
                                        <p:attrNameLst>
                                          <p:attrName>ppt_h</p:attrName>
                                        </p:attrNameLst>
                                      </p:cBhvr>
                                      <p:tavLst>
                                        <p:tav tm="0">
                                          <p:val>
                                            <p:strVal val="#ppt_h/10"/>
                                          </p:val>
                                        </p:tav>
                                        <p:tav tm="50000">
                                          <p:val>
                                            <p:strVal val="#ppt_h+.01"/>
                                          </p:val>
                                        </p:tav>
                                        <p:tav tm="100000">
                                          <p:val>
                                            <p:strVal val="#ppt_h"/>
                                          </p:val>
                                        </p:tav>
                                      </p:tavLst>
                                    </p:anim>
                                    <p:anim calcmode="lin" valueType="num">
                                      <p:cBhvr>
                                        <p:cTn id="14" dur="800" fill="hold"/>
                                        <p:tgtEl>
                                          <p:spTgt spid="22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800" tmFilter="0,0; .5, 1; 1, 1"/>
                                        <p:tgtEl>
                                          <p:spTgt spid="225"/>
                                        </p:tgtEl>
                                      </p:cBhvr>
                                    </p:animEffect>
                                  </p:childTnLst>
                                </p:cTn>
                              </p:par>
                            </p:childTnLst>
                          </p:cTn>
                        </p:par>
                        <p:par>
                          <p:cTn id="16" fill="hold">
                            <p:stCondLst>
                              <p:cond delay="1780"/>
                            </p:stCondLst>
                            <p:childTnLst>
                              <p:par>
                                <p:cTn id="17" presetID="16" presetClass="entr" presetSubtype="21" fill="hold" nodeType="afterEffect">
                                  <p:stCondLst>
                                    <p:cond delay="0"/>
                                  </p:stCondLst>
                                  <p:childTnLst>
                                    <p:set>
                                      <p:cBhvr>
                                        <p:cTn id="18" dur="1" fill="hold">
                                          <p:stCondLst>
                                            <p:cond delay="0"/>
                                          </p:stCondLst>
                                        </p:cTn>
                                        <p:tgtEl>
                                          <p:spTgt spid="226"/>
                                        </p:tgtEl>
                                        <p:attrNameLst>
                                          <p:attrName>style.visibility</p:attrName>
                                        </p:attrNameLst>
                                      </p:cBhvr>
                                      <p:to>
                                        <p:strVal val="visible"/>
                                      </p:to>
                                    </p:set>
                                    <p:animEffect transition="in" filter="barn(inVertical)">
                                      <p:cBhvr>
                                        <p:cTn id="19" dur="500"/>
                                        <p:tgtEl>
                                          <p:spTgt spid="226"/>
                                        </p:tgtEl>
                                      </p:cBhvr>
                                    </p:animEffect>
                                  </p:childTnLst>
                                </p:cTn>
                              </p:par>
                            </p:childTnLst>
                          </p:cTn>
                        </p:par>
                        <p:par>
                          <p:cTn id="20" fill="hold">
                            <p:stCondLst>
                              <p:cond delay="2280"/>
                            </p:stCondLst>
                            <p:childTnLst>
                              <p:par>
                                <p:cTn id="21" presetID="22" presetClass="entr" presetSubtype="4" fill="hold" grpId="0" nodeType="afterEffect">
                                  <p:stCondLst>
                                    <p:cond delay="0"/>
                                  </p:stCondLst>
                                  <p:childTnLst>
                                    <p:set>
                                      <p:cBhvr>
                                        <p:cTn id="22" dur="1" fill="hold">
                                          <p:stCondLst>
                                            <p:cond delay="0"/>
                                          </p:stCondLst>
                                        </p:cTn>
                                        <p:tgtEl>
                                          <p:spTgt spid="230"/>
                                        </p:tgtEl>
                                        <p:attrNameLst>
                                          <p:attrName>style.visibility</p:attrName>
                                        </p:attrNameLst>
                                      </p:cBhvr>
                                      <p:to>
                                        <p:strVal val="visible"/>
                                      </p:to>
                                    </p:set>
                                    <p:animEffect transition="in" filter="wipe(down)">
                                      <p:cBhvr>
                                        <p:cTn id="23" dur="500"/>
                                        <p:tgtEl>
                                          <p:spTgt spid="230"/>
                                        </p:tgtEl>
                                      </p:cBhvr>
                                    </p:animEffect>
                                  </p:childTnLst>
                                </p:cTn>
                              </p:par>
                            </p:childTnLst>
                          </p:cTn>
                        </p:par>
                        <p:par>
                          <p:cTn id="24" fill="hold">
                            <p:stCondLst>
                              <p:cond delay="278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11"/>
                                        </p:tgtEl>
                                        <p:attrNameLst>
                                          <p:attrName>style.visibility</p:attrName>
                                        </p:attrNameLst>
                                      </p:cBhvr>
                                      <p:to>
                                        <p:strVal val="visible"/>
                                      </p:to>
                                    </p:set>
                                    <p:anim calcmode="lin" valueType="num">
                                      <p:cBhvr>
                                        <p:cTn id="27" dur="8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8" dur="800" fill="hold"/>
                                        <p:tgtEl>
                                          <p:spTgt spid="11"/>
                                        </p:tgtEl>
                                        <p:attrNameLst>
                                          <p:attrName>ppt_y</p:attrName>
                                        </p:attrNameLst>
                                      </p:cBhvr>
                                      <p:tavLst>
                                        <p:tav tm="0">
                                          <p:val>
                                            <p:strVal val="#ppt_y"/>
                                          </p:val>
                                        </p:tav>
                                        <p:tav tm="100000">
                                          <p:val>
                                            <p:strVal val="#ppt_y"/>
                                          </p:val>
                                        </p:tav>
                                      </p:tavLst>
                                    </p:anim>
                                    <p:anim calcmode="lin" valueType="num">
                                      <p:cBhvr>
                                        <p:cTn id="29" dur="8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30" dur="8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1" dur="8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animBg="1"/>
      <p:bldP spid="225" grpId="0"/>
      <p:bldP spid="23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 name="TextBox 22"/>
          <p:cNvSpPr txBox="1"/>
          <p:nvPr/>
        </p:nvSpPr>
        <p:spPr>
          <a:xfrm>
            <a:off x="823322" y="205624"/>
            <a:ext cx="1210588"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创建文件</a:t>
            </a:r>
          </a:p>
        </p:txBody>
      </p:sp>
      <p:sp>
        <p:nvSpPr>
          <p:cNvPr id="4" name="Rectangle 3">
            <a:extLst>
              <a:ext uri="{FF2B5EF4-FFF2-40B4-BE49-F238E27FC236}">
                <a16:creationId xmlns:a16="http://schemas.microsoft.com/office/drawing/2014/main" id="{3BF01703-592D-4F09-B29B-BF000F4032C0}"/>
              </a:ext>
            </a:extLst>
          </p:cNvPr>
          <p:cNvSpPr>
            <a:spLocks noChangeArrowheads="1"/>
          </p:cNvSpPr>
          <p:nvPr/>
        </p:nvSpPr>
        <p:spPr bwMode="auto">
          <a:xfrm>
            <a:off x="575048" y="1131590"/>
            <a:ext cx="8568952" cy="341632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FileOperator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main(String[] args)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File file =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File(</a:t>
            </a: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"E:"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File.</a:t>
            </a:r>
            <a:r>
              <a:rPr kumimoji="0" lang="zh-CN" altLang="zh-CN"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separator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"1810.txt"</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(!file.exists())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try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file.createNewFile();</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catch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(IOException e)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e.printStackTrace();</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2" name="文本框 1">
            <a:extLst>
              <a:ext uri="{FF2B5EF4-FFF2-40B4-BE49-F238E27FC236}">
                <a16:creationId xmlns:a16="http://schemas.microsoft.com/office/drawing/2014/main" id="{4B3DF32B-A450-4ACD-869E-1BC1DE60F7C8}"/>
              </a:ext>
            </a:extLst>
          </p:cNvPr>
          <p:cNvSpPr txBox="1"/>
          <p:nvPr/>
        </p:nvSpPr>
        <p:spPr>
          <a:xfrm>
            <a:off x="823322" y="843558"/>
            <a:ext cx="1210588" cy="369332"/>
          </a:xfrm>
          <a:prstGeom prst="rect">
            <a:avLst/>
          </a:prstGeom>
          <a:noFill/>
        </p:spPr>
        <p:txBody>
          <a:bodyPr wrap="square" rtlCol="0">
            <a:spAutoFit/>
          </a:bodyPr>
          <a:lstStyle/>
          <a:p>
            <a:r>
              <a:rPr lang="zh-CN" altLang="en-US" b="1" dirty="0"/>
              <a:t>创建文件</a:t>
            </a:r>
          </a:p>
        </p:txBody>
      </p:sp>
    </p:spTree>
    <p:extLst>
      <p:ext uri="{BB962C8B-B14F-4D97-AF65-F5344CB8AC3E}">
        <p14:creationId xmlns:p14="http://schemas.microsoft.com/office/powerpoint/2010/main" val="272730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 name="TextBox 22"/>
          <p:cNvSpPr txBox="1"/>
          <p:nvPr/>
        </p:nvSpPr>
        <p:spPr>
          <a:xfrm>
            <a:off x="823322" y="205624"/>
            <a:ext cx="1210588"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删除文件</a:t>
            </a:r>
          </a:p>
        </p:txBody>
      </p:sp>
      <p:sp>
        <p:nvSpPr>
          <p:cNvPr id="2" name="Rectangle 1">
            <a:extLst>
              <a:ext uri="{FF2B5EF4-FFF2-40B4-BE49-F238E27FC236}">
                <a16:creationId xmlns:a16="http://schemas.microsoft.com/office/drawing/2014/main" id="{883C70AA-3E7F-4B0F-9DA8-1A9D3FA7B246}"/>
              </a:ext>
            </a:extLst>
          </p:cNvPr>
          <p:cNvSpPr>
            <a:spLocks noChangeArrowheads="1"/>
          </p:cNvSpPr>
          <p:nvPr/>
        </p:nvSpPr>
        <p:spPr bwMode="auto">
          <a:xfrm>
            <a:off x="467544" y="1419622"/>
            <a:ext cx="8460432" cy="286232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FileOperator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main(String[] args)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File file =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File(</a:t>
            </a: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"E:"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File.</a:t>
            </a:r>
            <a:r>
              <a:rPr kumimoji="0" lang="zh-CN" altLang="zh-CN"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separator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"1810.txt"</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(file.exists())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file.delete();</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System.</a:t>
            </a:r>
            <a:r>
              <a:rPr kumimoji="0" lang="zh-CN" altLang="zh-CN"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.println(</a:t>
            </a: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"file is not exist"</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3" name="文本框 2">
            <a:extLst>
              <a:ext uri="{FF2B5EF4-FFF2-40B4-BE49-F238E27FC236}">
                <a16:creationId xmlns:a16="http://schemas.microsoft.com/office/drawing/2014/main" id="{F4E2EC50-A7C6-4E3F-BD26-38915C21B5B9}"/>
              </a:ext>
            </a:extLst>
          </p:cNvPr>
          <p:cNvSpPr txBox="1"/>
          <p:nvPr/>
        </p:nvSpPr>
        <p:spPr>
          <a:xfrm>
            <a:off x="823322" y="843558"/>
            <a:ext cx="1210588" cy="369332"/>
          </a:xfrm>
          <a:prstGeom prst="rect">
            <a:avLst/>
          </a:prstGeom>
          <a:noFill/>
        </p:spPr>
        <p:txBody>
          <a:bodyPr wrap="square" rtlCol="0">
            <a:spAutoFit/>
          </a:bodyPr>
          <a:lstStyle/>
          <a:p>
            <a:r>
              <a:rPr lang="zh-CN" altLang="en-US" b="1" dirty="0"/>
              <a:t>删除文件</a:t>
            </a:r>
          </a:p>
        </p:txBody>
      </p:sp>
    </p:spTree>
    <p:extLst>
      <p:ext uri="{BB962C8B-B14F-4D97-AF65-F5344CB8AC3E}">
        <p14:creationId xmlns:p14="http://schemas.microsoft.com/office/powerpoint/2010/main" val="3155736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 name="TextBox 22"/>
          <p:cNvSpPr txBox="1"/>
          <p:nvPr/>
        </p:nvSpPr>
        <p:spPr>
          <a:xfrm>
            <a:off x="823322" y="205624"/>
            <a:ext cx="697627"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练习</a:t>
            </a:r>
          </a:p>
        </p:txBody>
      </p:sp>
      <p:sp>
        <p:nvSpPr>
          <p:cNvPr id="2" name="文本框 1">
            <a:extLst>
              <a:ext uri="{FF2B5EF4-FFF2-40B4-BE49-F238E27FC236}">
                <a16:creationId xmlns:a16="http://schemas.microsoft.com/office/drawing/2014/main" id="{F2ADC06A-2EE8-4D0F-A8AC-F97288DFD605}"/>
              </a:ext>
            </a:extLst>
          </p:cNvPr>
          <p:cNvSpPr txBox="1"/>
          <p:nvPr/>
        </p:nvSpPr>
        <p:spPr>
          <a:xfrm>
            <a:off x="755576" y="771550"/>
            <a:ext cx="7632848" cy="369332"/>
          </a:xfrm>
          <a:prstGeom prst="rect">
            <a:avLst/>
          </a:prstGeom>
          <a:noFill/>
        </p:spPr>
        <p:txBody>
          <a:bodyPr wrap="square" rtlCol="0">
            <a:spAutoFit/>
          </a:bodyPr>
          <a:lstStyle/>
          <a:p>
            <a:r>
              <a:rPr lang="zh-CN" altLang="en-US" dirty="0"/>
              <a:t>文件操作，要求：如果文件存在，则删除，如果文件不存在，则创建</a:t>
            </a:r>
          </a:p>
        </p:txBody>
      </p:sp>
      <p:sp>
        <p:nvSpPr>
          <p:cNvPr id="3" name="Rectangle 1">
            <a:extLst>
              <a:ext uri="{FF2B5EF4-FFF2-40B4-BE49-F238E27FC236}">
                <a16:creationId xmlns:a16="http://schemas.microsoft.com/office/drawing/2014/main" id="{A231A4E6-0750-4B4F-9C56-3C68879EA664}"/>
              </a:ext>
            </a:extLst>
          </p:cNvPr>
          <p:cNvSpPr>
            <a:spLocks noChangeArrowheads="1"/>
          </p:cNvSpPr>
          <p:nvPr/>
        </p:nvSpPr>
        <p:spPr bwMode="auto">
          <a:xfrm>
            <a:off x="863588" y="1256239"/>
            <a:ext cx="8316924" cy="397031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FileOperator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main(String[] args)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File file =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File(</a:t>
            </a: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"E:"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File.</a:t>
            </a:r>
            <a:r>
              <a:rPr kumimoji="0" lang="zh-CN" altLang="zh-CN"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separator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"1810.txt"</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(file.exists())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file.delete();</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try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file.createNewFile();</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catch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(IOException e)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e.printStackTrace();</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619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 name="TextBox 22"/>
          <p:cNvSpPr txBox="1"/>
          <p:nvPr/>
        </p:nvSpPr>
        <p:spPr>
          <a:xfrm>
            <a:off x="823322" y="205624"/>
            <a:ext cx="1210588"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遍历文件</a:t>
            </a:r>
          </a:p>
        </p:txBody>
      </p:sp>
      <p:sp>
        <p:nvSpPr>
          <p:cNvPr id="2" name="Rectangle 1">
            <a:extLst>
              <a:ext uri="{FF2B5EF4-FFF2-40B4-BE49-F238E27FC236}">
                <a16:creationId xmlns:a16="http://schemas.microsoft.com/office/drawing/2014/main" id="{25220082-CF48-43B2-8FC7-F7B6F5DA9770}"/>
              </a:ext>
            </a:extLst>
          </p:cNvPr>
          <p:cNvSpPr>
            <a:spLocks noChangeArrowheads="1"/>
          </p:cNvSpPr>
          <p:nvPr/>
        </p:nvSpPr>
        <p:spPr bwMode="auto">
          <a:xfrm>
            <a:off x="2555776" y="699542"/>
            <a:ext cx="6048672" cy="461664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FileOperator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main(String[] args)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File file =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File(</a:t>
            </a:r>
            <a:r>
              <a:rPr kumimoji="0" lang="zh-CN" altLang="zh-CN" sz="14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"E:"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File.</a:t>
            </a:r>
            <a:r>
              <a:rPr kumimoji="0" lang="zh-CN" altLang="zh-CN" sz="14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separator</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print</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(file);</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print(File file)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(file !=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(file.isDirectory())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File[] files = file.listFiles();</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(files !=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for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(File f : files)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print</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System.</a:t>
            </a:r>
            <a:r>
              <a:rPr kumimoji="0" lang="zh-CN" altLang="zh-CN" sz="14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.println(file);</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3" name="文本框 2">
            <a:extLst>
              <a:ext uri="{FF2B5EF4-FFF2-40B4-BE49-F238E27FC236}">
                <a16:creationId xmlns:a16="http://schemas.microsoft.com/office/drawing/2014/main" id="{D494CCA4-0530-4EE9-AF80-FE3482503ED2}"/>
              </a:ext>
            </a:extLst>
          </p:cNvPr>
          <p:cNvSpPr txBox="1"/>
          <p:nvPr/>
        </p:nvSpPr>
        <p:spPr>
          <a:xfrm>
            <a:off x="823322" y="843558"/>
            <a:ext cx="1210588" cy="369332"/>
          </a:xfrm>
          <a:prstGeom prst="rect">
            <a:avLst/>
          </a:prstGeom>
          <a:noFill/>
        </p:spPr>
        <p:txBody>
          <a:bodyPr wrap="square" rtlCol="0">
            <a:spAutoFit/>
          </a:bodyPr>
          <a:lstStyle/>
          <a:p>
            <a:r>
              <a:rPr lang="zh-CN" altLang="en-US" b="1" dirty="0"/>
              <a:t>遍历文件</a:t>
            </a:r>
          </a:p>
        </p:txBody>
      </p:sp>
    </p:spTree>
    <p:extLst>
      <p:ext uri="{BB962C8B-B14F-4D97-AF65-F5344CB8AC3E}">
        <p14:creationId xmlns:p14="http://schemas.microsoft.com/office/powerpoint/2010/main" val="83156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91818"/>
            <a:ext cx="9144000" cy="969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a:solidFill>
                <a:prstClr val="white"/>
              </a:solidFill>
              <a:latin typeface="等线" panose="020F0502020204030204"/>
              <a:ea typeface="等线" panose="02010600030101010101" pitchFamily="2" charset="-122"/>
            </a:endParaRPr>
          </a:p>
        </p:txBody>
      </p:sp>
      <p:sp>
        <p:nvSpPr>
          <p:cNvPr id="40" name="文本框 17"/>
          <p:cNvSpPr txBox="1"/>
          <p:nvPr/>
        </p:nvSpPr>
        <p:spPr>
          <a:xfrm>
            <a:off x="3337584" y="2014976"/>
            <a:ext cx="3603543" cy="584775"/>
          </a:xfrm>
          <a:prstGeom prst="rect">
            <a:avLst/>
          </a:prstGeom>
          <a:noFill/>
        </p:spPr>
        <p:txBody>
          <a:bodyPr wrap="square" rtlCol="0">
            <a:spAutoFit/>
          </a:bodyPr>
          <a:lstStyle/>
          <a:p>
            <a:pPr defTabSz="685800"/>
            <a:r>
              <a:rPr lang="zh-CN" altLang="en-US" sz="3200" b="1" dirty="0">
                <a:solidFill>
                  <a:prstClr val="white"/>
                </a:solidFill>
                <a:latin typeface="微软雅黑" panose="020B0503020204020204" pitchFamily="34" charset="-122"/>
                <a:ea typeface="微软雅黑" panose="020B0503020204020204" pitchFamily="34" charset="-122"/>
              </a:rPr>
              <a:t>字节流和字符流</a:t>
            </a:r>
            <a:endParaRPr lang="en-US" altLang="zh-CN" sz="3200" b="1" dirty="0">
              <a:solidFill>
                <a:prstClr val="white"/>
              </a:solidFill>
              <a:latin typeface="微软雅黑" panose="020B0503020204020204" pitchFamily="34" charset="-122"/>
              <a:ea typeface="微软雅黑" panose="020B0503020204020204" pitchFamily="34" charset="-122"/>
            </a:endParaRPr>
          </a:p>
        </p:txBody>
      </p:sp>
      <p:grpSp>
        <p:nvGrpSpPr>
          <p:cNvPr id="76" name="组合 75"/>
          <p:cNvGrpSpPr/>
          <p:nvPr/>
        </p:nvGrpSpPr>
        <p:grpSpPr>
          <a:xfrm>
            <a:off x="3491880" y="1149122"/>
            <a:ext cx="414516" cy="414516"/>
            <a:chOff x="3543574" y="4265651"/>
            <a:chExt cx="414516" cy="414516"/>
          </a:xfrm>
        </p:grpSpPr>
        <p:sp>
          <p:nvSpPr>
            <p:cNvPr id="44" name="椭圆 43"/>
            <p:cNvSpPr/>
            <p:nvPr/>
          </p:nvSpPr>
          <p:spPr>
            <a:xfrm>
              <a:off x="3543574" y="4265651"/>
              <a:ext cx="414516" cy="414516"/>
            </a:xfrm>
            <a:prstGeom prst="ellipse">
              <a:avLst/>
            </a:prstGeom>
            <a:solidFill>
              <a:schemeClr val="accent1"/>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47" name="组合 46"/>
            <p:cNvGrpSpPr/>
            <p:nvPr/>
          </p:nvGrpSpPr>
          <p:grpSpPr>
            <a:xfrm>
              <a:off x="3629640" y="4325788"/>
              <a:ext cx="259976" cy="261734"/>
              <a:chOff x="5042691" y="2273922"/>
              <a:chExt cx="702937" cy="707690"/>
            </a:xfrm>
            <a:solidFill>
              <a:schemeClr val="bg1"/>
            </a:solidFill>
          </p:grpSpPr>
          <p:sp>
            <p:nvSpPr>
              <p:cNvPr id="74" name="Freeform 12"/>
              <p:cNvSpPr>
                <a:spLocks/>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5" name="Freeform 13"/>
              <p:cNvSpPr>
                <a:spLocks noEditPoints="1"/>
              </p:cNvSpPr>
              <p:nvPr/>
            </p:nvSpPr>
            <p:spPr bwMode="auto">
              <a:xfrm>
                <a:off x="5042691" y="2273922"/>
                <a:ext cx="529215" cy="655759"/>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7" name="组合 76"/>
          <p:cNvGrpSpPr/>
          <p:nvPr/>
        </p:nvGrpSpPr>
        <p:grpSpPr>
          <a:xfrm>
            <a:off x="4050431" y="1149122"/>
            <a:ext cx="414516" cy="414516"/>
            <a:chOff x="4102125" y="4265651"/>
            <a:chExt cx="414516" cy="414516"/>
          </a:xfrm>
        </p:grpSpPr>
        <p:sp>
          <p:nvSpPr>
            <p:cNvPr id="45" name="椭圆 44"/>
            <p:cNvSpPr/>
            <p:nvPr/>
          </p:nvSpPr>
          <p:spPr>
            <a:xfrm>
              <a:off x="4102125" y="4265651"/>
              <a:ext cx="414516" cy="414516"/>
            </a:xfrm>
            <a:prstGeom prst="ellipse">
              <a:avLst/>
            </a:prstGeom>
            <a:solidFill>
              <a:schemeClr val="accent2"/>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48" name="组合 47"/>
            <p:cNvGrpSpPr/>
            <p:nvPr/>
          </p:nvGrpSpPr>
          <p:grpSpPr>
            <a:xfrm>
              <a:off x="4199233" y="4358783"/>
              <a:ext cx="238761" cy="198211"/>
              <a:chOff x="3132963" y="3140191"/>
              <a:chExt cx="645573" cy="535933"/>
            </a:xfrm>
            <a:solidFill>
              <a:schemeClr val="bg1"/>
            </a:solidFill>
          </p:grpSpPr>
          <p:sp>
            <p:nvSpPr>
              <p:cNvPr id="68" name="Freeform 226"/>
              <p:cNvSpPr>
                <a:spLocks/>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9" name="Freeform 227"/>
              <p:cNvSpPr>
                <a:spLocks/>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0" name="Freeform 228"/>
              <p:cNvSpPr>
                <a:spLocks/>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1" name="Freeform 229"/>
              <p:cNvSpPr>
                <a:spLocks/>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2" name="Freeform 230"/>
              <p:cNvSpPr>
                <a:spLocks/>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3"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9" name="组合 78"/>
          <p:cNvGrpSpPr/>
          <p:nvPr/>
        </p:nvGrpSpPr>
        <p:grpSpPr>
          <a:xfrm>
            <a:off x="5129792" y="1149122"/>
            <a:ext cx="414516" cy="414516"/>
            <a:chOff x="5181486" y="4265651"/>
            <a:chExt cx="414516" cy="414516"/>
          </a:xfrm>
        </p:grpSpPr>
        <p:sp>
          <p:nvSpPr>
            <p:cNvPr id="46" name="椭圆 45"/>
            <p:cNvSpPr/>
            <p:nvPr/>
          </p:nvSpPr>
          <p:spPr>
            <a:xfrm>
              <a:off x="5181486" y="4265651"/>
              <a:ext cx="414516" cy="414516"/>
            </a:xfrm>
            <a:prstGeom prst="ellipse">
              <a:avLst/>
            </a:prstGeom>
            <a:solidFill>
              <a:schemeClr val="accent4"/>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50" name="组合 49"/>
            <p:cNvGrpSpPr/>
            <p:nvPr/>
          </p:nvGrpSpPr>
          <p:grpSpPr>
            <a:xfrm>
              <a:off x="5287222" y="4375239"/>
              <a:ext cx="253419" cy="172633"/>
              <a:chOff x="4895160" y="4287159"/>
              <a:chExt cx="571418" cy="389258"/>
            </a:xfrm>
            <a:solidFill>
              <a:schemeClr val="bg1"/>
            </a:solidFill>
          </p:grpSpPr>
          <p:sp>
            <p:nvSpPr>
              <p:cNvPr id="59" name="Freeform 327"/>
              <p:cNvSpPr>
                <a:spLocks noEditPoints="1"/>
              </p:cNvSpPr>
              <p:nvPr/>
            </p:nvSpPr>
            <p:spPr bwMode="auto">
              <a:xfrm>
                <a:off x="4895160" y="4287159"/>
                <a:ext cx="438051" cy="389258"/>
              </a:xfrm>
              <a:custGeom>
                <a:avLst/>
                <a:gdLst>
                  <a:gd name="T0" fmla="*/ 166 w 171"/>
                  <a:gd name="T1" fmla="*/ 0 h 152"/>
                  <a:gd name="T2" fmla="*/ 5 w 171"/>
                  <a:gd name="T3" fmla="*/ 0 h 152"/>
                  <a:gd name="T4" fmla="*/ 0 w 171"/>
                  <a:gd name="T5" fmla="*/ 5 h 152"/>
                  <a:gd name="T6" fmla="*/ 0 w 171"/>
                  <a:gd name="T7" fmla="*/ 146 h 152"/>
                  <a:gd name="T8" fmla="*/ 5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5" y="0"/>
                      <a:pt x="5" y="0"/>
                      <a:pt x="5" y="0"/>
                    </a:cubicBezTo>
                    <a:cubicBezTo>
                      <a:pt x="2" y="0"/>
                      <a:pt x="0" y="2"/>
                      <a:pt x="0" y="5"/>
                    </a:cubicBezTo>
                    <a:cubicBezTo>
                      <a:pt x="0" y="146"/>
                      <a:pt x="0" y="146"/>
                      <a:pt x="0" y="146"/>
                    </a:cubicBezTo>
                    <a:cubicBezTo>
                      <a:pt x="0" y="149"/>
                      <a:pt x="2" y="152"/>
                      <a:pt x="5"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0" name="Rectangle 328"/>
              <p:cNvSpPr>
                <a:spLocks noChangeArrowheads="1"/>
              </p:cNvSpPr>
              <p:nvPr/>
            </p:nvSpPr>
            <p:spPr bwMode="auto">
              <a:xfrm>
                <a:off x="4953712" y="4417273"/>
                <a:ext cx="315527" cy="59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1" name="Rectangle 329"/>
              <p:cNvSpPr>
                <a:spLocks noChangeArrowheads="1"/>
              </p:cNvSpPr>
              <p:nvPr/>
            </p:nvSpPr>
            <p:spPr bwMode="auto">
              <a:xfrm>
                <a:off x="4953712" y="4501847"/>
                <a:ext cx="99754" cy="105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2" name="Rectangle 330"/>
              <p:cNvSpPr>
                <a:spLocks noChangeArrowheads="1"/>
              </p:cNvSpPr>
              <p:nvPr/>
            </p:nvSpPr>
            <p:spPr bwMode="auto">
              <a:xfrm>
                <a:off x="5071899" y="4505100"/>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3" name="Rectangle 331"/>
              <p:cNvSpPr>
                <a:spLocks noChangeArrowheads="1"/>
              </p:cNvSpPr>
              <p:nvPr/>
            </p:nvSpPr>
            <p:spPr bwMode="auto">
              <a:xfrm>
                <a:off x="5071899" y="4548471"/>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4" name="Rectangle 332"/>
              <p:cNvSpPr>
                <a:spLocks noChangeArrowheads="1"/>
              </p:cNvSpPr>
              <p:nvPr/>
            </p:nvSpPr>
            <p:spPr bwMode="auto">
              <a:xfrm>
                <a:off x="5071899" y="4589674"/>
                <a:ext cx="107344"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5" name="Freeform 333"/>
              <p:cNvSpPr>
                <a:spLocks/>
              </p:cNvSpPr>
              <p:nvPr/>
            </p:nvSpPr>
            <p:spPr bwMode="auto">
              <a:xfrm>
                <a:off x="5225867" y="4569073"/>
                <a:ext cx="40119" cy="41203"/>
              </a:xfrm>
              <a:custGeom>
                <a:avLst/>
                <a:gdLst>
                  <a:gd name="T0" fmla="*/ 11 w 37"/>
                  <a:gd name="T1" fmla="*/ 0 h 38"/>
                  <a:gd name="T2" fmla="*/ 11 w 37"/>
                  <a:gd name="T3" fmla="*/ 2 h 38"/>
                  <a:gd name="T4" fmla="*/ 0 w 37"/>
                  <a:gd name="T5" fmla="*/ 38 h 38"/>
                  <a:gd name="T6" fmla="*/ 35 w 37"/>
                  <a:gd name="T7" fmla="*/ 26 h 38"/>
                  <a:gd name="T8" fmla="*/ 37 w 37"/>
                  <a:gd name="T9" fmla="*/ 26 h 38"/>
                  <a:gd name="T10" fmla="*/ 11 w 37"/>
                  <a:gd name="T11" fmla="*/ 0 h 38"/>
                </a:gdLst>
                <a:ahLst/>
                <a:cxnLst>
                  <a:cxn ang="0">
                    <a:pos x="T0" y="T1"/>
                  </a:cxn>
                  <a:cxn ang="0">
                    <a:pos x="T2" y="T3"/>
                  </a:cxn>
                  <a:cxn ang="0">
                    <a:pos x="T4" y="T5"/>
                  </a:cxn>
                  <a:cxn ang="0">
                    <a:pos x="T6" y="T7"/>
                  </a:cxn>
                  <a:cxn ang="0">
                    <a:pos x="T8" y="T9"/>
                  </a:cxn>
                  <a:cxn ang="0">
                    <a:pos x="T10" y="T11"/>
                  </a:cxn>
                </a:cxnLst>
                <a:rect l="0" t="0" r="r" b="b"/>
                <a:pathLst>
                  <a:path w="37" h="38">
                    <a:moveTo>
                      <a:pt x="11" y="0"/>
                    </a:moveTo>
                    <a:lnTo>
                      <a:pt x="11" y="2"/>
                    </a:lnTo>
                    <a:lnTo>
                      <a:pt x="0" y="38"/>
                    </a:lnTo>
                    <a:lnTo>
                      <a:pt x="35" y="26"/>
                    </a:lnTo>
                    <a:lnTo>
                      <a:pt x="37" y="26"/>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6" name="Freeform 334"/>
              <p:cNvSpPr>
                <a:spLocks/>
              </p:cNvSpPr>
              <p:nvPr/>
            </p:nvSpPr>
            <p:spPr bwMode="auto">
              <a:xfrm>
                <a:off x="5389594" y="4366311"/>
                <a:ext cx="76984" cy="79153"/>
              </a:xfrm>
              <a:custGeom>
                <a:avLst/>
                <a:gdLst>
                  <a:gd name="T0" fmla="*/ 23 w 30"/>
                  <a:gd name="T1" fmla="*/ 31 h 31"/>
                  <a:gd name="T2" fmla="*/ 28 w 30"/>
                  <a:gd name="T3" fmla="*/ 25 h 31"/>
                  <a:gd name="T4" fmla="*/ 28 w 30"/>
                  <a:gd name="T5" fmla="*/ 18 h 31"/>
                  <a:gd name="T6" fmla="*/ 13 w 30"/>
                  <a:gd name="T7" fmla="*/ 2 h 31"/>
                  <a:gd name="T8" fmla="*/ 6 w 30"/>
                  <a:gd name="T9" fmla="*/ 2 h 31"/>
                  <a:gd name="T10" fmla="*/ 0 w 30"/>
                  <a:gd name="T11" fmla="*/ 8 h 31"/>
                  <a:gd name="T12" fmla="*/ 23 w 3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3" y="31"/>
                    </a:moveTo>
                    <a:cubicBezTo>
                      <a:pt x="28" y="25"/>
                      <a:pt x="28" y="25"/>
                      <a:pt x="28" y="25"/>
                    </a:cubicBezTo>
                    <a:cubicBezTo>
                      <a:pt x="30" y="23"/>
                      <a:pt x="30" y="20"/>
                      <a:pt x="28" y="18"/>
                    </a:cubicBezTo>
                    <a:cubicBezTo>
                      <a:pt x="13" y="2"/>
                      <a:pt x="13" y="2"/>
                      <a:pt x="13" y="2"/>
                    </a:cubicBezTo>
                    <a:cubicBezTo>
                      <a:pt x="11" y="0"/>
                      <a:pt x="8" y="0"/>
                      <a:pt x="6" y="2"/>
                    </a:cubicBezTo>
                    <a:cubicBezTo>
                      <a:pt x="0" y="8"/>
                      <a:pt x="0" y="8"/>
                      <a:pt x="0" y="8"/>
                    </a:cubicBezTo>
                    <a:lnTo>
                      <a:pt x="2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7" name="Freeform 335"/>
              <p:cNvSpPr>
                <a:spLocks/>
              </p:cNvSpPr>
              <p:nvPr/>
            </p:nvSpPr>
            <p:spPr bwMode="auto">
              <a:xfrm>
                <a:off x="5258396" y="4394503"/>
                <a:ext cx="182160" cy="182160"/>
              </a:xfrm>
              <a:custGeom>
                <a:avLst/>
                <a:gdLst>
                  <a:gd name="T0" fmla="*/ 49 w 71"/>
                  <a:gd name="T1" fmla="*/ 0 h 71"/>
                  <a:gd name="T2" fmla="*/ 48 w 71"/>
                  <a:gd name="T3" fmla="*/ 0 h 71"/>
                  <a:gd name="T4" fmla="*/ 2 w 71"/>
                  <a:gd name="T5" fmla="*/ 47 h 71"/>
                  <a:gd name="T6" fmla="*/ 2 w 71"/>
                  <a:gd name="T7" fmla="*/ 54 h 71"/>
                  <a:gd name="T8" fmla="*/ 2 w 71"/>
                  <a:gd name="T9" fmla="*/ 55 h 71"/>
                  <a:gd name="T10" fmla="*/ 8 w 71"/>
                  <a:gd name="T11" fmla="*/ 56 h 71"/>
                  <a:gd name="T12" fmla="*/ 9 w 71"/>
                  <a:gd name="T13" fmla="*/ 62 h 71"/>
                  <a:gd name="T14" fmla="*/ 9 w 71"/>
                  <a:gd name="T15" fmla="*/ 62 h 71"/>
                  <a:gd name="T16" fmla="*/ 15 w 71"/>
                  <a:gd name="T17" fmla="*/ 63 h 71"/>
                  <a:gd name="T18" fmla="*/ 16 w 71"/>
                  <a:gd name="T19" fmla="*/ 69 h 71"/>
                  <a:gd name="T20" fmla="*/ 17 w 71"/>
                  <a:gd name="T21" fmla="*/ 69 h 71"/>
                  <a:gd name="T22" fmla="*/ 24 w 71"/>
                  <a:gd name="T23" fmla="*/ 69 h 71"/>
                  <a:gd name="T24" fmla="*/ 71 w 71"/>
                  <a:gd name="T25" fmla="*/ 23 h 71"/>
                  <a:gd name="T26" fmla="*/ 71 w 71"/>
                  <a:gd name="T27" fmla="*/ 22 h 71"/>
                  <a:gd name="T28" fmla="*/ 49 w 71"/>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49" y="0"/>
                    </a:moveTo>
                    <a:cubicBezTo>
                      <a:pt x="49" y="0"/>
                      <a:pt x="48" y="0"/>
                      <a:pt x="48" y="0"/>
                    </a:cubicBezTo>
                    <a:cubicBezTo>
                      <a:pt x="2" y="47"/>
                      <a:pt x="2" y="47"/>
                      <a:pt x="2" y="47"/>
                    </a:cubicBezTo>
                    <a:cubicBezTo>
                      <a:pt x="0" y="49"/>
                      <a:pt x="0" y="52"/>
                      <a:pt x="2" y="54"/>
                    </a:cubicBezTo>
                    <a:cubicBezTo>
                      <a:pt x="2" y="55"/>
                      <a:pt x="2" y="55"/>
                      <a:pt x="2" y="55"/>
                    </a:cubicBezTo>
                    <a:cubicBezTo>
                      <a:pt x="4" y="56"/>
                      <a:pt x="6" y="57"/>
                      <a:pt x="8" y="56"/>
                    </a:cubicBezTo>
                    <a:cubicBezTo>
                      <a:pt x="7" y="58"/>
                      <a:pt x="7" y="60"/>
                      <a:pt x="9" y="62"/>
                    </a:cubicBezTo>
                    <a:cubicBezTo>
                      <a:pt x="9" y="62"/>
                      <a:pt x="9" y="62"/>
                      <a:pt x="9" y="62"/>
                    </a:cubicBezTo>
                    <a:cubicBezTo>
                      <a:pt x="11" y="64"/>
                      <a:pt x="13" y="64"/>
                      <a:pt x="15" y="63"/>
                    </a:cubicBezTo>
                    <a:cubicBezTo>
                      <a:pt x="14" y="65"/>
                      <a:pt x="15" y="67"/>
                      <a:pt x="16" y="69"/>
                    </a:cubicBezTo>
                    <a:cubicBezTo>
                      <a:pt x="17" y="69"/>
                      <a:pt x="17" y="69"/>
                      <a:pt x="17" y="69"/>
                    </a:cubicBezTo>
                    <a:cubicBezTo>
                      <a:pt x="19" y="71"/>
                      <a:pt x="22" y="71"/>
                      <a:pt x="24" y="69"/>
                    </a:cubicBezTo>
                    <a:cubicBezTo>
                      <a:pt x="71" y="23"/>
                      <a:pt x="71" y="23"/>
                      <a:pt x="71" y="23"/>
                    </a:cubicBezTo>
                    <a:cubicBezTo>
                      <a:pt x="71" y="23"/>
                      <a:pt x="71" y="22"/>
                      <a:pt x="71" y="22"/>
                    </a:cubicBez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8" name="组合 77"/>
          <p:cNvGrpSpPr/>
          <p:nvPr/>
        </p:nvGrpSpPr>
        <p:grpSpPr>
          <a:xfrm>
            <a:off x="4574743" y="1149122"/>
            <a:ext cx="414516" cy="414516"/>
            <a:chOff x="4626437" y="4265651"/>
            <a:chExt cx="414516" cy="414516"/>
          </a:xfrm>
        </p:grpSpPr>
        <p:sp>
          <p:nvSpPr>
            <p:cNvPr id="49" name="椭圆 48"/>
            <p:cNvSpPr/>
            <p:nvPr/>
          </p:nvSpPr>
          <p:spPr>
            <a:xfrm>
              <a:off x="4626437" y="4265651"/>
              <a:ext cx="414516" cy="414516"/>
            </a:xfrm>
            <a:prstGeom prst="ellipse">
              <a:avLst/>
            </a:prstGeom>
            <a:solidFill>
              <a:schemeClr val="accent3"/>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prstClr val="white"/>
                </a:solidFill>
                <a:latin typeface="Calibri"/>
                <a:ea typeface="宋体" panose="02010600030101010101" pitchFamily="2" charset="-122"/>
              </a:endParaRPr>
            </a:p>
          </p:txBody>
        </p:sp>
        <p:grpSp>
          <p:nvGrpSpPr>
            <p:cNvPr id="51" name="组合 50"/>
            <p:cNvGrpSpPr/>
            <p:nvPr/>
          </p:nvGrpSpPr>
          <p:grpSpPr>
            <a:xfrm>
              <a:off x="4710891" y="4356960"/>
              <a:ext cx="232896" cy="199705"/>
              <a:chOff x="3546346" y="2339026"/>
              <a:chExt cx="897787" cy="769842"/>
            </a:xfrm>
            <a:solidFill>
              <a:schemeClr val="bg1"/>
            </a:solidFill>
          </p:grpSpPr>
          <p:sp>
            <p:nvSpPr>
              <p:cNvPr id="52" name="Rectangle 227"/>
              <p:cNvSpPr>
                <a:spLocks noChangeArrowheads="1"/>
              </p:cNvSpPr>
              <p:nvPr/>
            </p:nvSpPr>
            <p:spPr bwMode="auto">
              <a:xfrm>
                <a:off x="3561526" y="3077423"/>
                <a:ext cx="882607" cy="314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3" name="Freeform 228"/>
              <p:cNvSpPr>
                <a:spLocks/>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4" name="Freeform 229"/>
              <p:cNvSpPr>
                <a:spLocks/>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5" name="Freeform 230"/>
              <p:cNvSpPr>
                <a:spLocks/>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6" name="Freeform 231"/>
              <p:cNvSpPr>
                <a:spLocks/>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7" name="Freeform 232"/>
              <p:cNvSpPr>
                <a:spLocks/>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8" name="Freeform 233"/>
              <p:cNvSpPr>
                <a:spLocks/>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grpSp>
      </p:grpSp>
      <p:grpSp>
        <p:nvGrpSpPr>
          <p:cNvPr id="83" name="组合 82"/>
          <p:cNvGrpSpPr/>
          <p:nvPr/>
        </p:nvGrpSpPr>
        <p:grpSpPr>
          <a:xfrm>
            <a:off x="1366956" y="1489360"/>
            <a:ext cx="1586056" cy="1586450"/>
            <a:chOff x="1041891" y="2887277"/>
            <a:chExt cx="1036261" cy="1036518"/>
          </a:xfrm>
        </p:grpSpPr>
        <p:sp>
          <p:nvSpPr>
            <p:cNvPr id="84"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800">
                <a:defRPr/>
              </a:pPr>
              <a:endParaRPr lang="zh-CN" altLang="en-US" sz="4400">
                <a:solidFill>
                  <a:prstClr val="white"/>
                </a:solidFill>
                <a:latin typeface="微软雅黑" panose="020B0503020204020204" pitchFamily="34" charset="-122"/>
                <a:ea typeface="微软雅黑" panose="020B0503020204020204" pitchFamily="34" charset="-122"/>
              </a:endParaRPr>
            </a:p>
          </p:txBody>
        </p:sp>
        <p:sp>
          <p:nvSpPr>
            <p:cNvPr id="85" name="Text Box 58"/>
            <p:cNvSpPr txBox="1">
              <a:spLocks noChangeArrowheads="1"/>
            </p:cNvSpPr>
            <p:nvPr/>
          </p:nvSpPr>
          <p:spPr bwMode="auto">
            <a:xfrm>
              <a:off x="1168620" y="3067308"/>
              <a:ext cx="782803" cy="708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defTabSz="685800"/>
              <a:r>
                <a:rPr lang="en-US" altLang="zh-CN" sz="6600" dirty="0">
                  <a:solidFill>
                    <a:prstClr val="white"/>
                  </a:solidFill>
                  <a:latin typeface="Impact" panose="020B0806030902050204" pitchFamily="34" charset="0"/>
                  <a:ea typeface="微软雅黑" panose="020B0503020204020204" pitchFamily="34" charset="-122"/>
                </a:rPr>
                <a:t>02</a:t>
              </a:r>
            </a:p>
          </p:txBody>
        </p:sp>
      </p:grpSp>
    </p:spTree>
    <p:extLst>
      <p:ext uri="{BB962C8B-B14F-4D97-AF65-F5344CB8AC3E}">
        <p14:creationId xmlns:p14="http://schemas.microsoft.com/office/powerpoint/2010/main" val="94075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wheel(1)">
                                      <p:cBhvr>
                                        <p:cTn id="11" dur="650"/>
                                        <p:tgtEl>
                                          <p:spTgt spid="83"/>
                                        </p:tgtEl>
                                      </p:cBhvr>
                                    </p:animEffect>
                                  </p:childTnLst>
                                </p:cTn>
                              </p:par>
                            </p:childTnLst>
                          </p:cTn>
                        </p:par>
                        <p:par>
                          <p:cTn id="12" fill="hold">
                            <p:stCondLst>
                              <p:cond delay="1150"/>
                            </p:stCondLst>
                            <p:childTnLst>
                              <p:par>
                                <p:cTn id="13" presetID="53" presetClass="entr" presetSubtype="16"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p:cTn id="15" dur="500" fill="hold"/>
                                        <p:tgtEl>
                                          <p:spTgt spid="76"/>
                                        </p:tgtEl>
                                        <p:attrNameLst>
                                          <p:attrName>ppt_w</p:attrName>
                                        </p:attrNameLst>
                                      </p:cBhvr>
                                      <p:tavLst>
                                        <p:tav tm="0">
                                          <p:val>
                                            <p:fltVal val="0"/>
                                          </p:val>
                                        </p:tav>
                                        <p:tav tm="100000">
                                          <p:val>
                                            <p:strVal val="#ppt_w"/>
                                          </p:val>
                                        </p:tav>
                                      </p:tavLst>
                                    </p:anim>
                                    <p:anim calcmode="lin" valueType="num">
                                      <p:cBhvr>
                                        <p:cTn id="16" dur="500" fill="hold"/>
                                        <p:tgtEl>
                                          <p:spTgt spid="76"/>
                                        </p:tgtEl>
                                        <p:attrNameLst>
                                          <p:attrName>ppt_h</p:attrName>
                                        </p:attrNameLst>
                                      </p:cBhvr>
                                      <p:tavLst>
                                        <p:tav tm="0">
                                          <p:val>
                                            <p:fltVal val="0"/>
                                          </p:val>
                                        </p:tav>
                                        <p:tav tm="100000">
                                          <p:val>
                                            <p:strVal val="#ppt_h"/>
                                          </p:val>
                                        </p:tav>
                                      </p:tavLst>
                                    </p:anim>
                                    <p:animEffect transition="in" filter="fade">
                                      <p:cBhvr>
                                        <p:cTn id="17" dur="500"/>
                                        <p:tgtEl>
                                          <p:spTgt spid="76"/>
                                        </p:tgtEl>
                                      </p:cBhvr>
                                    </p:animEffect>
                                  </p:childTnLst>
                                </p:cTn>
                              </p:par>
                              <p:par>
                                <p:cTn id="18" presetID="53" presetClass="entr" presetSubtype="16" fill="hold" nodeType="withEffect">
                                  <p:stCondLst>
                                    <p:cond delay="3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600"/>
                                  </p:stCondLst>
                                  <p:childTnLst>
                                    <p:set>
                                      <p:cBhvr>
                                        <p:cTn id="24" dur="1" fill="hold">
                                          <p:stCondLst>
                                            <p:cond delay="0"/>
                                          </p:stCondLst>
                                        </p:cTn>
                                        <p:tgtEl>
                                          <p:spTgt spid="78"/>
                                        </p:tgtEl>
                                        <p:attrNameLst>
                                          <p:attrName>style.visibility</p:attrName>
                                        </p:attrNameLst>
                                      </p:cBhvr>
                                      <p:to>
                                        <p:strVal val="visible"/>
                                      </p:to>
                                    </p:set>
                                    <p:anim calcmode="lin" valueType="num">
                                      <p:cBhvr>
                                        <p:cTn id="25" dur="500" fill="hold"/>
                                        <p:tgtEl>
                                          <p:spTgt spid="78"/>
                                        </p:tgtEl>
                                        <p:attrNameLst>
                                          <p:attrName>ppt_w</p:attrName>
                                        </p:attrNameLst>
                                      </p:cBhvr>
                                      <p:tavLst>
                                        <p:tav tm="0">
                                          <p:val>
                                            <p:fltVal val="0"/>
                                          </p:val>
                                        </p:tav>
                                        <p:tav tm="100000">
                                          <p:val>
                                            <p:strVal val="#ppt_w"/>
                                          </p:val>
                                        </p:tav>
                                      </p:tavLst>
                                    </p:anim>
                                    <p:anim calcmode="lin" valueType="num">
                                      <p:cBhvr>
                                        <p:cTn id="26" dur="500" fill="hold"/>
                                        <p:tgtEl>
                                          <p:spTgt spid="78"/>
                                        </p:tgtEl>
                                        <p:attrNameLst>
                                          <p:attrName>ppt_h</p:attrName>
                                        </p:attrNameLst>
                                      </p:cBhvr>
                                      <p:tavLst>
                                        <p:tav tm="0">
                                          <p:val>
                                            <p:fltVal val="0"/>
                                          </p:val>
                                        </p:tav>
                                        <p:tav tm="100000">
                                          <p:val>
                                            <p:strVal val="#ppt_h"/>
                                          </p:val>
                                        </p:tav>
                                      </p:tavLst>
                                    </p:anim>
                                    <p:animEffect transition="in" filter="fade">
                                      <p:cBhvr>
                                        <p:cTn id="27" dur="500"/>
                                        <p:tgtEl>
                                          <p:spTgt spid="78"/>
                                        </p:tgtEl>
                                      </p:cBhvr>
                                    </p:animEffect>
                                  </p:childTnLst>
                                </p:cTn>
                              </p:par>
                              <p:par>
                                <p:cTn id="28" presetID="53" presetClass="entr" presetSubtype="16" fill="hold" nodeType="withEffect">
                                  <p:stCondLst>
                                    <p:cond delay="900"/>
                                  </p:stCondLst>
                                  <p:childTnLst>
                                    <p:set>
                                      <p:cBhvr>
                                        <p:cTn id="29" dur="1" fill="hold">
                                          <p:stCondLst>
                                            <p:cond delay="0"/>
                                          </p:stCondLst>
                                        </p:cTn>
                                        <p:tgtEl>
                                          <p:spTgt spid="79"/>
                                        </p:tgtEl>
                                        <p:attrNameLst>
                                          <p:attrName>style.visibility</p:attrName>
                                        </p:attrNameLst>
                                      </p:cBhvr>
                                      <p:to>
                                        <p:strVal val="visible"/>
                                      </p:to>
                                    </p:set>
                                    <p:anim calcmode="lin" valueType="num">
                                      <p:cBhvr>
                                        <p:cTn id="30" dur="500" fill="hold"/>
                                        <p:tgtEl>
                                          <p:spTgt spid="79"/>
                                        </p:tgtEl>
                                        <p:attrNameLst>
                                          <p:attrName>ppt_w</p:attrName>
                                        </p:attrNameLst>
                                      </p:cBhvr>
                                      <p:tavLst>
                                        <p:tav tm="0">
                                          <p:val>
                                            <p:fltVal val="0"/>
                                          </p:val>
                                        </p:tav>
                                        <p:tav tm="100000">
                                          <p:val>
                                            <p:strVal val="#ppt_w"/>
                                          </p:val>
                                        </p:tav>
                                      </p:tavLst>
                                    </p:anim>
                                    <p:anim calcmode="lin" valueType="num">
                                      <p:cBhvr>
                                        <p:cTn id="31" dur="500" fill="hold"/>
                                        <p:tgtEl>
                                          <p:spTgt spid="79"/>
                                        </p:tgtEl>
                                        <p:attrNameLst>
                                          <p:attrName>ppt_h</p:attrName>
                                        </p:attrNameLst>
                                      </p:cBhvr>
                                      <p:tavLst>
                                        <p:tav tm="0">
                                          <p:val>
                                            <p:fltVal val="0"/>
                                          </p:val>
                                        </p:tav>
                                        <p:tav tm="100000">
                                          <p:val>
                                            <p:strVal val="#ppt_h"/>
                                          </p:val>
                                        </p:tav>
                                      </p:tavLst>
                                    </p:anim>
                                    <p:animEffect transition="in" filter="fade">
                                      <p:cBhvr>
                                        <p:cTn id="32" dur="500"/>
                                        <p:tgtEl>
                                          <p:spTgt spid="79"/>
                                        </p:tgtEl>
                                      </p:cBhvr>
                                    </p:animEffect>
                                  </p:childTnLst>
                                </p:cTn>
                              </p:par>
                            </p:childTnLst>
                          </p:cTn>
                        </p:par>
                        <p:par>
                          <p:cTn id="33" fill="hold">
                            <p:stCondLst>
                              <p:cond delay="2550"/>
                            </p:stCondLst>
                            <p:childTnLst>
                              <p:par>
                                <p:cTn id="34" presetID="22" presetClass="entr" presetSubtype="8"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left)">
                                      <p:cBhvr>
                                        <p:cTn id="3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 name="TextBox 22"/>
          <p:cNvSpPr txBox="1"/>
          <p:nvPr/>
        </p:nvSpPr>
        <p:spPr>
          <a:xfrm>
            <a:off x="823322" y="205624"/>
            <a:ext cx="1980029"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字节流和字符流</a:t>
            </a:r>
          </a:p>
        </p:txBody>
      </p:sp>
      <p:sp>
        <p:nvSpPr>
          <p:cNvPr id="4" name="文本框 3">
            <a:extLst>
              <a:ext uri="{FF2B5EF4-FFF2-40B4-BE49-F238E27FC236}">
                <a16:creationId xmlns:a16="http://schemas.microsoft.com/office/drawing/2014/main" id="{CB457507-672D-41B9-A572-37132D9D6A8F}"/>
              </a:ext>
            </a:extLst>
          </p:cNvPr>
          <p:cNvSpPr txBox="1"/>
          <p:nvPr/>
        </p:nvSpPr>
        <p:spPr>
          <a:xfrm>
            <a:off x="586658" y="699542"/>
            <a:ext cx="8161806" cy="1706878"/>
          </a:xfrm>
          <a:prstGeom prst="rect">
            <a:avLst/>
          </a:prstGeom>
          <a:noFill/>
        </p:spPr>
        <p:txBody>
          <a:bodyPr wrap="square">
            <a:spAutoFit/>
          </a:bodyPr>
          <a:lstStyle/>
          <a:p>
            <a:pPr algn="just">
              <a:lnSpc>
                <a:spcPct val="150000"/>
              </a:lnSpc>
            </a:pPr>
            <a:r>
              <a:rPr lang="zh-CN" altLang="en-US" b="0" i="0" dirty="0">
                <a:solidFill>
                  <a:srgbClr val="333333"/>
                </a:solidFill>
                <a:effectLst/>
                <a:latin typeface="Helvetica Neue"/>
              </a:rPr>
              <a:t>       在程序中所有的数据都是以流的方式进行传输或保存的，程序需要数据的时候要使用输入流读取数据，而当程序需要将一些数据保存起来的时候，就要使用输出流完成，</a:t>
            </a:r>
            <a:r>
              <a:rPr lang="zh-CN" altLang="en-US" b="0" i="0" dirty="0">
                <a:solidFill>
                  <a:srgbClr val="FF0000"/>
                </a:solidFill>
                <a:effectLst/>
                <a:latin typeface="Helvetica Neue"/>
              </a:rPr>
              <a:t>程序中的输入输出都是以流的形式保存的，流中保存的实际上全都是字节文件</a:t>
            </a:r>
            <a:endParaRPr lang="zh-CN" altLang="en-US" dirty="0"/>
          </a:p>
        </p:txBody>
      </p:sp>
      <p:sp>
        <p:nvSpPr>
          <p:cNvPr id="6" name="文本框 5">
            <a:extLst>
              <a:ext uri="{FF2B5EF4-FFF2-40B4-BE49-F238E27FC236}">
                <a16:creationId xmlns:a16="http://schemas.microsoft.com/office/drawing/2014/main" id="{19604FE2-41F7-4A8D-9AF5-E082D97E71AA}"/>
              </a:ext>
            </a:extLst>
          </p:cNvPr>
          <p:cNvSpPr txBox="1"/>
          <p:nvPr/>
        </p:nvSpPr>
        <p:spPr>
          <a:xfrm>
            <a:off x="611560" y="2406420"/>
            <a:ext cx="8161806" cy="1706878"/>
          </a:xfrm>
          <a:prstGeom prst="rect">
            <a:avLst/>
          </a:prstGeom>
          <a:noFill/>
        </p:spPr>
        <p:txBody>
          <a:bodyPr wrap="square">
            <a:spAutoFit/>
          </a:bodyPr>
          <a:lstStyle/>
          <a:p>
            <a:pPr algn="just">
              <a:lnSpc>
                <a:spcPct val="150000"/>
              </a:lnSpc>
            </a:pPr>
            <a:r>
              <a:rPr lang="zh-CN" altLang="en-US" b="0" i="0" dirty="0">
                <a:solidFill>
                  <a:srgbClr val="333333"/>
                </a:solidFill>
                <a:effectLst/>
                <a:latin typeface="Helvetica Neue"/>
              </a:rPr>
              <a:t>       字节流和字符流：在</a:t>
            </a:r>
            <a:r>
              <a:rPr lang="en-US" altLang="zh-CN" b="0" i="0" dirty="0">
                <a:solidFill>
                  <a:srgbClr val="333333"/>
                </a:solidFill>
                <a:effectLst/>
                <a:latin typeface="Helvetica Neue"/>
              </a:rPr>
              <a:t>java.io</a:t>
            </a:r>
            <a:r>
              <a:rPr lang="zh-CN" altLang="en-US" b="0" i="0" dirty="0">
                <a:solidFill>
                  <a:srgbClr val="333333"/>
                </a:solidFill>
                <a:effectLst/>
                <a:latin typeface="Helvetica Neue"/>
              </a:rPr>
              <a:t>包中，操作文件内容的主要有两大类：字节流、字符流，两类都分为输入和输出操作。在字节流中输出数据主要是使用</a:t>
            </a:r>
            <a:r>
              <a:rPr lang="en-US" altLang="zh-CN" b="0" i="0" dirty="0" err="1">
                <a:solidFill>
                  <a:srgbClr val="333333"/>
                </a:solidFill>
                <a:effectLst/>
                <a:latin typeface="Helvetica Neue"/>
              </a:rPr>
              <a:t>OutputStream</a:t>
            </a:r>
            <a:r>
              <a:rPr lang="zh-CN" altLang="en-US" b="0" i="0" dirty="0">
                <a:solidFill>
                  <a:srgbClr val="333333"/>
                </a:solidFill>
                <a:effectLst/>
                <a:latin typeface="Helvetica Neue"/>
              </a:rPr>
              <a:t>完成，输入使用的是</a:t>
            </a:r>
            <a:r>
              <a:rPr lang="en-US" altLang="zh-CN" b="0" i="0" dirty="0" err="1">
                <a:solidFill>
                  <a:srgbClr val="333333"/>
                </a:solidFill>
                <a:effectLst/>
                <a:latin typeface="Helvetica Neue"/>
              </a:rPr>
              <a:t>InputStream</a:t>
            </a:r>
            <a:r>
              <a:rPr lang="zh-CN" altLang="en-US" b="0" i="0" dirty="0">
                <a:solidFill>
                  <a:srgbClr val="333333"/>
                </a:solidFill>
                <a:effectLst/>
                <a:latin typeface="Helvetica Neue"/>
              </a:rPr>
              <a:t>，在字符流中输出主要是使用</a:t>
            </a:r>
            <a:r>
              <a:rPr lang="en-US" altLang="zh-CN" b="0" i="0" dirty="0">
                <a:solidFill>
                  <a:srgbClr val="333333"/>
                </a:solidFill>
                <a:effectLst/>
                <a:latin typeface="Helvetica Neue"/>
              </a:rPr>
              <a:t>Writer</a:t>
            </a:r>
            <a:r>
              <a:rPr lang="zh-CN" altLang="en-US" b="0" i="0" dirty="0">
                <a:solidFill>
                  <a:srgbClr val="333333"/>
                </a:solidFill>
                <a:effectLst/>
                <a:latin typeface="Helvetica Neue"/>
              </a:rPr>
              <a:t>类完成，输入流主要使用</a:t>
            </a:r>
            <a:r>
              <a:rPr lang="en-US" altLang="zh-CN" b="0" i="0" dirty="0">
                <a:solidFill>
                  <a:srgbClr val="333333"/>
                </a:solidFill>
                <a:effectLst/>
                <a:latin typeface="Helvetica Neue"/>
              </a:rPr>
              <a:t>Reader</a:t>
            </a:r>
            <a:r>
              <a:rPr lang="zh-CN" altLang="en-US" b="0" i="0" dirty="0">
                <a:solidFill>
                  <a:srgbClr val="333333"/>
                </a:solidFill>
                <a:effectLst/>
                <a:latin typeface="Helvetica Neue"/>
              </a:rPr>
              <a:t>类完成</a:t>
            </a:r>
            <a:endParaRPr lang="zh-CN" altLang="en-US" dirty="0"/>
          </a:p>
        </p:txBody>
      </p:sp>
    </p:spTree>
    <p:extLst>
      <p:ext uri="{BB962C8B-B14F-4D97-AF65-F5344CB8AC3E}">
        <p14:creationId xmlns:p14="http://schemas.microsoft.com/office/powerpoint/2010/main" val="2637700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1"/>
  <p:tag name="ISPRING_ULTRA_SCORM_SLIDE_COUNT" val="1"/>
  <p:tag name="ISPRING_PRESENTATION_TITLE" val="69 演示文稿"/>
</p:tagLst>
</file>

<file path=ppt/theme/theme1.xml><?xml version="1.0" encoding="utf-8"?>
<a:theme xmlns:a="http://schemas.openxmlformats.org/drawingml/2006/main" name="Office 主题">
  <a:themeElements>
    <a:clrScheme name="自定义 248">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7F7F7F"/>
      </a:accent5>
      <a:accent6>
        <a:srgbClr val="7F7F7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2635</TotalTime>
  <Words>3469</Words>
  <Application>Microsoft Office PowerPoint</Application>
  <PresentationFormat>全屏显示(16:9)</PresentationFormat>
  <Paragraphs>304</Paragraphs>
  <Slides>36</Slides>
  <Notes>36</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36</vt:i4>
      </vt:variant>
    </vt:vector>
  </HeadingPairs>
  <TitlesOfParts>
    <vt:vector size="48" baseType="lpstr">
      <vt:lpstr>Helvetica Neue</vt:lpstr>
      <vt:lpstr>等线</vt:lpstr>
      <vt:lpstr>等线 Light</vt:lpstr>
      <vt:lpstr>宋体</vt:lpstr>
      <vt:lpstr>微软雅黑</vt:lpstr>
      <vt:lpstr>Arial</vt:lpstr>
      <vt:lpstr>Calibri</vt:lpstr>
      <vt:lpstr>Consolas</vt:lpstr>
      <vt:lpstr>Impact</vt:lpstr>
      <vt:lpstr>Wingdings</vt: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69 演示文稿</dc:title>
  <dc:creator>李培俊</dc:creator>
  <cp:lastModifiedBy>陈迪凯</cp:lastModifiedBy>
  <cp:revision>541</cp:revision>
  <dcterms:created xsi:type="dcterms:W3CDTF">2015-10-16T03:54:15Z</dcterms:created>
  <dcterms:modified xsi:type="dcterms:W3CDTF">2020-10-11T11:24:38Z</dcterms:modified>
</cp:coreProperties>
</file>