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315" r:id="rId3"/>
    <p:sldId id="321" r:id="rId4"/>
    <p:sldId id="365" r:id="rId5"/>
    <p:sldId id="366" r:id="rId6"/>
    <p:sldId id="367" r:id="rId7"/>
    <p:sldId id="387" r:id="rId8"/>
    <p:sldId id="266" r:id="rId9"/>
    <p:sldId id="381" r:id="rId10"/>
    <p:sldId id="361" r:id="rId11"/>
    <p:sldId id="380" r:id="rId12"/>
    <p:sldId id="388" r:id="rId13"/>
    <p:sldId id="364" r:id="rId14"/>
    <p:sldId id="368" r:id="rId15"/>
    <p:sldId id="369" r:id="rId16"/>
    <p:sldId id="370" r:id="rId17"/>
    <p:sldId id="371" r:id="rId18"/>
    <p:sldId id="382" r:id="rId19"/>
    <p:sldId id="384" r:id="rId20"/>
    <p:sldId id="386" r:id="rId21"/>
    <p:sldId id="389" r:id="rId22"/>
    <p:sldId id="372" r:id="rId23"/>
    <p:sldId id="373" r:id="rId24"/>
    <p:sldId id="363" r:id="rId25"/>
  </p:sldIdLst>
  <p:sldSz cx="9144000" cy="5143500" type="screen16x9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EEE"/>
    <a:srgbClr val="FE9800"/>
    <a:srgbClr val="72CD4F"/>
    <a:srgbClr val="F3F3F3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53" autoAdjust="0"/>
    <p:restoredTop sz="78668" autoAdjust="0"/>
  </p:normalViewPr>
  <p:slideViewPr>
    <p:cSldViewPr>
      <p:cViewPr varScale="1">
        <p:scale>
          <a:sx n="116" d="100"/>
          <a:sy n="116" d="100"/>
        </p:scale>
        <p:origin x="547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2" d="100"/>
          <a:sy n="72" d="100"/>
        </p:scale>
        <p:origin x="35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1ED5F-AB97-47B5-9F7B-ACDF41A6E0FD}" type="datetimeFigureOut">
              <a:rPr lang="zh-CN" altLang="en-US" smtClean="0"/>
              <a:t>2020-09-24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36312-6A05-4643-B813-780AEBCA5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66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392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419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086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141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670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87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130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176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6485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288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123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8161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33595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0692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8075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541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3800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514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905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9733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073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966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442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B74F5-3DA5-4CC5-B2D4-7240AADD0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DE26BC-0AE4-40FF-8A08-147244CD0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559407-87CB-4B26-A810-1084B762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04924-B09D-4BC4-85D2-9CDCBFC5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F5EB4E-8D61-49D8-87C8-1CCD79C0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46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51F2E-6B28-4577-8C0F-0679CC9C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22EF6-BCCC-4CEF-9AC6-90CB90D49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C59189-6F96-4692-B5EB-EF48CBAC6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A796FE-1F6F-47E8-B378-B706D08D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4BA1F0-BCB6-4A93-B592-A4336A43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4E1774-B720-4530-9CBD-602AACEC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271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52A84-8CFC-4EA6-87DE-B9C18795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9019A5-C15F-41ED-A285-3A9850437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BBDDAE-157D-403B-8756-C1F378437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45D739-7118-4B51-82CB-BA55FF7D6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DB7931-6A54-4618-9CAA-CCB913A93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F57CF7-A30B-4C02-8BD9-4759D5BF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9E7859-C597-4090-88D9-E3E0C6B5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4C6820-3A59-45BF-9ADD-0032754F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101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A746A-E742-4ADF-B049-07ADC9D7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48EC17-52E7-4BB7-8A21-5AB6D868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E6CC4B-D2C6-44DD-9CEC-36BCD756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7CD20E-11BF-469C-A74D-F878D4B4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965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7ADFF2-7ED5-4680-80DD-E129ED5B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13A21B-F524-4F45-9B35-84AAAE2A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34EBE6-94BF-43DC-A95D-5D9D58E5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552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C4F31-4975-4F86-AC34-D98C5C47E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E4586-6AD4-47F9-BFF1-ABE706BFB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E74248-376F-4191-B5F0-2C1656CF3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0B808D-6BAB-49AC-AC6F-E6CE9C4F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8C1FFA-9341-4566-9AA9-873195E95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3AE5EA-1624-491B-8905-A1CC2F6E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768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CB5CC-22B5-427F-B61A-F83A22C10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A7B740-2169-417F-AC46-73F6F7E5A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F011B0-E3DD-490A-8CDC-AAB6ABDD2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EE4387-3CF1-4473-B3CE-B516FD6A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D21B45-5A9E-4530-8338-4321164E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91A913-DD4B-4623-B46C-3E80F1A3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769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F2841-7145-49C5-88FF-90E2D6D49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E393F2-7D7A-4B67-9DFB-D5F9BD8ED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1D3ED-264F-4E7F-B9E0-2C089CD4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24E912-B95F-4F23-99C3-1E05E563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7364D2-A8E5-4B63-A93D-53FF8C25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727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90E930-1B86-42DD-A223-51FC24E34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FC6321-85AA-4ABA-A43B-59292E2A6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0C76D6-F937-453A-802A-3067CD05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264823-CB40-4CC6-9D6E-97CAA47D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7ACBB-5109-44C1-ABFF-8BACD8B8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181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9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15821" y="219920"/>
            <a:ext cx="9144000" cy="5143500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251520" y="208003"/>
            <a:ext cx="432048" cy="419531"/>
            <a:chOff x="298460" y="987574"/>
            <a:chExt cx="288032" cy="279687"/>
          </a:xfrm>
        </p:grpSpPr>
        <p:sp>
          <p:nvSpPr>
            <p:cNvPr id="5" name="矩形 4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653745"/>
            <a:ext cx="1944216" cy="489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3908A-84A2-4309-BB5E-9EABAD360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A51E04-F3B3-4409-863D-DA98E9A20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27C8FE-5962-4F71-AEEE-3CC7A4C7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BF6B95-4E15-4059-BCBD-7C35C3E6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61DEA2-3D65-4FC4-AE58-ABF05B67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33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9B194-75E2-4950-8410-2D4EEC20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2FE811-C953-4758-88A0-AF2BC93E8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1BB98-4DAD-4766-82EC-511769A9B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2020-09-24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6E453A-0BA7-42CA-A24D-96577C41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E82F1-B03F-41B2-9647-8AAC3CDF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86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2020-09-24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708DBC-7E28-4EAA-AE93-E559A124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04CFE6-5971-4164-A8A3-783F9C385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338469-FF0F-4A69-844E-2603D67DD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6B8A7-D600-4E83-9DF3-6F3D3C09F733}" type="datetimeFigureOut">
              <a:rPr lang="zh-CN" altLang="en-US" smtClean="0"/>
              <a:t>2020-09-24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EB35FC-D14B-46BB-B3E6-054F16780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813796-823D-48E7-A688-0E4D65EC5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0" y="2787774"/>
            <a:ext cx="9144000" cy="165618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74" y="257859"/>
            <a:ext cx="1967075" cy="59533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 Box 2">
            <a:extLst>
              <a:ext uri="{FF2B5EF4-FFF2-40B4-BE49-F238E27FC236}">
                <a16:creationId xmlns:a16="http://schemas.microsoft.com/office/drawing/2014/main" id="{4741BFD8-9DF8-40AF-B5E6-602339C1F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4077"/>
            <a:ext cx="78388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面向对象程序设计</a:t>
            </a:r>
            <a:endParaRPr lang="en-US" altLang="zh-CN" sz="48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DA1F8E-3644-4218-97BF-71190D2F2B06}"/>
              </a:ext>
            </a:extLst>
          </p:cNvPr>
          <p:cNvSpPr txBox="1"/>
          <p:nvPr/>
        </p:nvSpPr>
        <p:spPr>
          <a:xfrm>
            <a:off x="3023828" y="3261923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Java</a:t>
            </a:r>
            <a:r>
              <a:rPr lang="zh-CN" altLang="en-US" sz="4000" dirty="0">
                <a:solidFill>
                  <a:schemeClr val="bg1"/>
                </a:solidFill>
              </a:rPr>
              <a:t>基础知识</a:t>
            </a:r>
          </a:p>
        </p:txBody>
      </p:sp>
    </p:spTree>
    <p:extLst>
      <p:ext uri="{BB962C8B-B14F-4D97-AF65-F5344CB8AC3E}">
        <p14:creationId xmlns:p14="http://schemas.microsoft.com/office/powerpoint/2010/main" val="390086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8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0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>
            <a:extLst>
              <a:ext uri="{FF2B5EF4-FFF2-40B4-BE49-F238E27FC236}">
                <a16:creationId xmlns:a16="http://schemas.microsoft.com/office/drawing/2014/main" id="{67D63529-3905-4D0D-9EC6-358541A7274D}"/>
              </a:ext>
            </a:extLst>
          </p:cNvPr>
          <p:cNvSpPr txBox="1"/>
          <p:nvPr/>
        </p:nvSpPr>
        <p:spPr>
          <a:xfrm>
            <a:off x="823322" y="205624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从命令行输入输出数据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BCD496-4869-4D44-AA4B-439DA182569D}"/>
              </a:ext>
            </a:extLst>
          </p:cNvPr>
          <p:cNvSpPr txBox="1"/>
          <p:nvPr/>
        </p:nvSpPr>
        <p:spPr>
          <a:xfrm>
            <a:off x="823322" y="915566"/>
            <a:ext cx="1732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输出基本类型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862F37-1B21-4F9B-9503-42A0D1972B2B}"/>
              </a:ext>
            </a:extLst>
          </p:cNvPr>
          <p:cNvSpPr txBox="1"/>
          <p:nvPr/>
        </p:nvSpPr>
        <p:spPr>
          <a:xfrm>
            <a:off x="1115616" y="1440842"/>
            <a:ext cx="6472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System.out.println()</a:t>
            </a:r>
            <a:r>
              <a:rPr lang="zh-CN" altLang="zh-CN" dirty="0"/>
              <a:t>或</a:t>
            </a:r>
            <a:r>
              <a:rPr lang="en-US" altLang="zh-CN" dirty="0" err="1"/>
              <a:t>System.out.print</a:t>
            </a:r>
            <a:r>
              <a:rPr lang="en-US" altLang="zh-CN" dirty="0"/>
              <a:t>()</a:t>
            </a:r>
            <a:r>
              <a:rPr lang="zh-CN" altLang="zh-CN" dirty="0"/>
              <a:t>可输出串值、表达式的值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54790F-1109-4F79-BB2A-D0F39AA55643}"/>
              </a:ext>
            </a:extLst>
          </p:cNvPr>
          <p:cNvSpPr txBox="1"/>
          <p:nvPr/>
        </p:nvSpPr>
        <p:spPr>
          <a:xfrm>
            <a:off x="823322" y="2080541"/>
            <a:ext cx="72050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JDK5 </a:t>
            </a:r>
            <a:r>
              <a:rPr lang="zh-CN" altLang="zh-CN" dirty="0"/>
              <a:t>新增了和</a:t>
            </a:r>
            <a:r>
              <a:rPr lang="en-US" altLang="zh-CN" dirty="0"/>
              <a:t>C</a:t>
            </a:r>
            <a:r>
              <a:rPr lang="zh-CN" altLang="zh-CN" dirty="0"/>
              <a:t>语言中</a:t>
            </a:r>
            <a:r>
              <a:rPr lang="en-US" altLang="zh-CN" dirty="0" err="1"/>
              <a:t>printf</a:t>
            </a:r>
            <a:r>
              <a:rPr lang="zh-CN" altLang="zh-CN" dirty="0"/>
              <a:t>函数类似的数据输出方法：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     </a:t>
            </a:r>
            <a:r>
              <a:rPr lang="en-US" altLang="zh-CN" b="1" dirty="0" err="1">
                <a:solidFill>
                  <a:srgbClr val="C00000"/>
                </a:solidFill>
              </a:rPr>
              <a:t>System.out.printf</a:t>
            </a:r>
            <a:r>
              <a:rPr lang="en-US" altLang="zh-CN" b="1" dirty="0">
                <a:solidFill>
                  <a:srgbClr val="C00000"/>
                </a:solidFill>
              </a:rPr>
              <a:t>("</a:t>
            </a:r>
            <a:r>
              <a:rPr lang="zh-CN" altLang="zh-CN" b="1" dirty="0">
                <a:solidFill>
                  <a:srgbClr val="C00000"/>
                </a:solidFill>
              </a:rPr>
              <a:t>格式控制部分</a:t>
            </a:r>
            <a:r>
              <a:rPr lang="en-US" altLang="zh-CN" b="1" dirty="0">
                <a:solidFill>
                  <a:srgbClr val="C00000"/>
                </a:solidFill>
              </a:rPr>
              <a:t>"</a:t>
            </a:r>
            <a:r>
              <a:rPr lang="zh-CN" altLang="zh-CN" b="1" dirty="0">
                <a:solidFill>
                  <a:srgbClr val="C00000"/>
                </a:solidFill>
              </a:rPr>
              <a:t>，表达式</a:t>
            </a:r>
            <a:r>
              <a:rPr lang="en-US" altLang="zh-CN" b="1" dirty="0">
                <a:solidFill>
                  <a:srgbClr val="C00000"/>
                </a:solidFill>
              </a:rPr>
              <a:t>1</a:t>
            </a:r>
            <a:r>
              <a:rPr lang="zh-CN" altLang="zh-CN" b="1" dirty="0">
                <a:solidFill>
                  <a:srgbClr val="C00000"/>
                </a:solidFill>
              </a:rPr>
              <a:t>，表达式</a:t>
            </a:r>
            <a:r>
              <a:rPr lang="en-US" altLang="zh-CN" b="1" dirty="0">
                <a:solidFill>
                  <a:srgbClr val="C00000"/>
                </a:solidFill>
              </a:rPr>
              <a:t>2</a:t>
            </a:r>
            <a:r>
              <a:rPr lang="zh-CN" altLang="zh-CN" b="1" dirty="0">
                <a:solidFill>
                  <a:srgbClr val="C00000"/>
                </a:solidFill>
              </a:rPr>
              <a:t>，…表达式</a:t>
            </a:r>
            <a:r>
              <a:rPr lang="en-US" altLang="zh-CN" b="1" dirty="0">
                <a:solidFill>
                  <a:srgbClr val="C00000"/>
                </a:solidFill>
              </a:rPr>
              <a:t>n)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55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91818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3337584" y="2014976"/>
            <a:ext cx="3603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数组类型</a:t>
            </a:r>
            <a:endParaRPr lang="en-US" altLang="zh-CN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3491880" y="1149122"/>
            <a:ext cx="414516" cy="414516"/>
            <a:chOff x="3543574" y="4265651"/>
            <a:chExt cx="414516" cy="414516"/>
          </a:xfrm>
        </p:grpSpPr>
        <p:sp>
          <p:nvSpPr>
            <p:cNvPr id="44" name="椭圆 43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chemeClr val="accent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chemeClr val="bg1"/>
            </a:solidFill>
          </p:grpSpPr>
          <p:sp>
            <p:nvSpPr>
              <p:cNvPr id="74" name="Freeform 12"/>
              <p:cNvSpPr>
                <a:spLocks/>
              </p:cNvSpPr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5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4050431" y="1149122"/>
            <a:ext cx="414516" cy="414516"/>
            <a:chOff x="4102125" y="4265651"/>
            <a:chExt cx="414516" cy="414516"/>
          </a:xfrm>
        </p:grpSpPr>
        <p:sp>
          <p:nvSpPr>
            <p:cNvPr id="45" name="椭圆 44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chemeClr val="accent2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chemeClr val="bg1"/>
            </a:solidFill>
          </p:grpSpPr>
          <p:sp>
            <p:nvSpPr>
              <p:cNvPr id="68" name="Freeform 226"/>
              <p:cNvSpPr>
                <a:spLocks/>
              </p:cNvSpPr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9" name="Freeform 227"/>
              <p:cNvSpPr>
                <a:spLocks/>
              </p:cNvSpPr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0" name="Freeform 228"/>
              <p:cNvSpPr>
                <a:spLocks/>
              </p:cNvSpPr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1" name="Freeform 229"/>
              <p:cNvSpPr>
                <a:spLocks/>
              </p:cNvSpPr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2" name="Freeform 230"/>
              <p:cNvSpPr>
                <a:spLocks/>
              </p:cNvSpPr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129792" y="1149122"/>
            <a:ext cx="414516" cy="414516"/>
            <a:chOff x="5181486" y="4265651"/>
            <a:chExt cx="414516" cy="414516"/>
          </a:xfrm>
        </p:grpSpPr>
        <p:sp>
          <p:nvSpPr>
            <p:cNvPr id="46" name="椭圆 45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chemeClr val="accent4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chemeClr val="bg1"/>
            </a:solidFill>
          </p:grpSpPr>
          <p:sp>
            <p:nvSpPr>
              <p:cNvPr id="59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0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1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2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3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4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5" name="Freeform 333"/>
              <p:cNvSpPr>
                <a:spLocks/>
              </p:cNvSpPr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6" name="Freeform 334"/>
              <p:cNvSpPr>
                <a:spLocks/>
              </p:cNvSpPr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7" name="Freeform 335"/>
              <p:cNvSpPr>
                <a:spLocks/>
              </p:cNvSpPr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4574743" y="1149122"/>
            <a:ext cx="414516" cy="414516"/>
            <a:chOff x="4626437" y="4265651"/>
            <a:chExt cx="414516" cy="414516"/>
          </a:xfrm>
        </p:grpSpPr>
        <p:sp>
          <p:nvSpPr>
            <p:cNvPr id="49" name="椭圆 48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chemeClr val="accent3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chemeClr val="bg1"/>
            </a:solidFill>
          </p:grpSpPr>
          <p:sp>
            <p:nvSpPr>
              <p:cNvPr id="52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3" name="Freeform 228"/>
              <p:cNvSpPr>
                <a:spLocks/>
              </p:cNvSpPr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4" name="Freeform 229"/>
              <p:cNvSpPr>
                <a:spLocks/>
              </p:cNvSpPr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5" name="Freeform 230"/>
              <p:cNvSpPr>
                <a:spLocks/>
              </p:cNvSpPr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6" name="Freeform 231"/>
              <p:cNvSpPr>
                <a:spLocks/>
              </p:cNvSpPr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7" name="Freeform 232"/>
              <p:cNvSpPr>
                <a:spLocks/>
              </p:cNvSpPr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8" name="Freeform 233"/>
              <p:cNvSpPr>
                <a:spLocks/>
              </p:cNvSpPr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1366956" y="1489360"/>
            <a:ext cx="1586056" cy="1586450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 sz="4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68620" y="3067308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6600" dirty="0">
                  <a:solidFill>
                    <a:prstClr val="whit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390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>
            <a:extLst>
              <a:ext uri="{FF2B5EF4-FFF2-40B4-BE49-F238E27FC236}">
                <a16:creationId xmlns:a16="http://schemas.microsoft.com/office/drawing/2014/main" id="{DF01582D-C095-4B62-B56E-E6CE2897AE55}"/>
              </a:ext>
            </a:extLst>
          </p:cNvPr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2825BF12-5652-48F3-A42D-035792960C56}"/>
              </a:ext>
            </a:extLst>
          </p:cNvPr>
          <p:cNvSpPr/>
          <p:nvPr/>
        </p:nvSpPr>
        <p:spPr>
          <a:xfrm>
            <a:off x="362231" y="1203598"/>
            <a:ext cx="1185433" cy="400110"/>
          </a:xfrm>
          <a:prstGeom prst="rightArrow">
            <a:avLst>
              <a:gd name="adj1" fmla="val 50000"/>
              <a:gd name="adj2" fmla="val 43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声明数组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1503384F-9CE8-47AA-9340-750580B12FF8}"/>
              </a:ext>
            </a:extLst>
          </p:cNvPr>
          <p:cNvSpPr/>
          <p:nvPr/>
        </p:nvSpPr>
        <p:spPr>
          <a:xfrm>
            <a:off x="142719" y="1739592"/>
            <a:ext cx="1185434" cy="400110"/>
          </a:xfrm>
          <a:prstGeom prst="rightArrow">
            <a:avLst>
              <a:gd name="adj1" fmla="val 50000"/>
              <a:gd name="adj2" fmla="val 43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创建数组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4FE502BE-DC06-4F6F-AEAF-555170F6BF2D}"/>
              </a:ext>
            </a:extLst>
          </p:cNvPr>
          <p:cNvSpPr/>
          <p:nvPr/>
        </p:nvSpPr>
        <p:spPr>
          <a:xfrm>
            <a:off x="142718" y="2315656"/>
            <a:ext cx="1185435" cy="400110"/>
          </a:xfrm>
          <a:prstGeom prst="rightArrow">
            <a:avLst>
              <a:gd name="adj1" fmla="val 50000"/>
              <a:gd name="adj2" fmla="val 43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元素使用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49D7776B-C908-4AB1-9319-929FDF741331}"/>
              </a:ext>
            </a:extLst>
          </p:cNvPr>
          <p:cNvSpPr/>
          <p:nvPr/>
        </p:nvSpPr>
        <p:spPr>
          <a:xfrm>
            <a:off x="146204" y="2819712"/>
            <a:ext cx="1185436" cy="400110"/>
          </a:xfrm>
          <a:prstGeom prst="rightArrow">
            <a:avLst>
              <a:gd name="adj1" fmla="val 50000"/>
              <a:gd name="adj2" fmla="val 43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Length</a:t>
            </a:r>
            <a:r>
              <a:rPr lang="zh-CN" altLang="en-US" sz="1400" dirty="0">
                <a:solidFill>
                  <a:schemeClr val="tx1"/>
                </a:solidFill>
              </a:rPr>
              <a:t>使用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9CD12DFB-7A71-4DEC-8C1F-518B6595B394}"/>
              </a:ext>
            </a:extLst>
          </p:cNvPr>
          <p:cNvSpPr/>
          <p:nvPr/>
        </p:nvSpPr>
        <p:spPr>
          <a:xfrm>
            <a:off x="146204" y="3395776"/>
            <a:ext cx="1185436" cy="400110"/>
          </a:xfrm>
          <a:prstGeom prst="rightArrow">
            <a:avLst>
              <a:gd name="adj1" fmla="val 50000"/>
              <a:gd name="adj2" fmla="val 43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数组初始化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083866F-30AF-4EB7-B041-C8B422A9F27B}"/>
              </a:ext>
            </a:extLst>
          </p:cNvPr>
          <p:cNvSpPr txBox="1"/>
          <p:nvPr/>
        </p:nvSpPr>
        <p:spPr>
          <a:xfrm>
            <a:off x="585797" y="932621"/>
            <a:ext cx="81959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数组就是把</a:t>
            </a:r>
            <a:r>
              <a:rPr lang="zh-CN" altLang="en-US" sz="20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相同的数据类型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的数据，按照</a:t>
            </a:r>
            <a:r>
              <a:rPr lang="zh-CN" altLang="en-US" sz="20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顺序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，组合成的</a:t>
            </a:r>
            <a:r>
              <a:rPr lang="zh-CN" altLang="en-US" sz="20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复合数据类型</a:t>
            </a:r>
            <a:endParaRPr lang="zh-CN" altLang="en-US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5CF8B9A9-D5C0-451B-AF54-4571E14419EB}"/>
              </a:ext>
            </a:extLst>
          </p:cNvPr>
          <p:cNvSpPr/>
          <p:nvPr/>
        </p:nvSpPr>
        <p:spPr>
          <a:xfrm>
            <a:off x="142719" y="3899832"/>
            <a:ext cx="1185434" cy="400110"/>
          </a:xfrm>
          <a:prstGeom prst="rightArrow">
            <a:avLst>
              <a:gd name="adj1" fmla="val 50000"/>
              <a:gd name="adj2" fmla="val 43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数组引用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4F7BA52-BE95-4E3C-AE83-A120CD0F902C}"/>
              </a:ext>
            </a:extLst>
          </p:cNvPr>
          <p:cNvSpPr txBox="1"/>
          <p:nvPr/>
        </p:nvSpPr>
        <p:spPr>
          <a:xfrm>
            <a:off x="2987824" y="1744528"/>
            <a:ext cx="457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/>
              <a:t>数组的元素类型</a:t>
            </a:r>
            <a:r>
              <a:rPr lang="en-US" altLang="zh-CN" dirty="0"/>
              <a:t>   </a:t>
            </a:r>
            <a:r>
              <a:rPr lang="zh-CN" altLang="zh-CN" dirty="0"/>
              <a:t>数组名字</a:t>
            </a:r>
            <a:r>
              <a:rPr lang="en-US" altLang="zh-CN" dirty="0"/>
              <a:t>[ ];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261EDB6-20D7-4EDC-BDBA-AB5F80510430}"/>
              </a:ext>
            </a:extLst>
          </p:cNvPr>
          <p:cNvSpPr txBox="1"/>
          <p:nvPr/>
        </p:nvSpPr>
        <p:spPr>
          <a:xfrm>
            <a:off x="3051335" y="2680881"/>
            <a:ext cx="457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float  boy[ ];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D393F7D-4CD4-4C3D-9BE8-2C6888CE9277}"/>
              </a:ext>
            </a:extLst>
          </p:cNvPr>
          <p:cNvSpPr txBox="1"/>
          <p:nvPr/>
        </p:nvSpPr>
        <p:spPr>
          <a:xfrm>
            <a:off x="3003532" y="2212704"/>
            <a:ext cx="4581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/>
              <a:t>数组的元素类型</a:t>
            </a:r>
            <a:r>
              <a:rPr lang="en-US" altLang="zh-CN" dirty="0"/>
              <a:t> [ ]  </a:t>
            </a:r>
            <a:r>
              <a:rPr lang="zh-CN" altLang="zh-CN" dirty="0"/>
              <a:t>数组名字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C8D8F4F-AAD9-4895-BF17-EED065BB0D96}"/>
              </a:ext>
            </a:extLst>
          </p:cNvPr>
          <p:cNvSpPr txBox="1"/>
          <p:nvPr/>
        </p:nvSpPr>
        <p:spPr>
          <a:xfrm>
            <a:off x="3048519" y="3149058"/>
            <a:ext cx="4581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float[]  boy;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43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3" grpId="0" animBg="1"/>
      <p:bldP spid="15" grpId="0"/>
      <p:bldP spid="15" grpId="1"/>
      <p:bldP spid="17" grpId="0" animBg="1"/>
      <p:bldP spid="25" grpId="0"/>
      <p:bldP spid="27" grpId="0"/>
      <p:bldP spid="14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>
            <a:extLst>
              <a:ext uri="{FF2B5EF4-FFF2-40B4-BE49-F238E27FC236}">
                <a16:creationId xmlns:a16="http://schemas.microsoft.com/office/drawing/2014/main" id="{DF01582D-C095-4B62-B56E-E6CE2897AE55}"/>
              </a:ext>
            </a:extLst>
          </p:cNvPr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2825BF12-5652-48F3-A42D-035792960C56}"/>
              </a:ext>
            </a:extLst>
          </p:cNvPr>
          <p:cNvSpPr/>
          <p:nvPr/>
        </p:nvSpPr>
        <p:spPr>
          <a:xfrm>
            <a:off x="179512" y="1203598"/>
            <a:ext cx="1185433" cy="400110"/>
          </a:xfrm>
          <a:prstGeom prst="rightArrow">
            <a:avLst>
              <a:gd name="adj1" fmla="val 50000"/>
              <a:gd name="adj2" fmla="val 43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声明数组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1503384F-9CE8-47AA-9340-750580B12FF8}"/>
              </a:ext>
            </a:extLst>
          </p:cNvPr>
          <p:cNvSpPr/>
          <p:nvPr/>
        </p:nvSpPr>
        <p:spPr>
          <a:xfrm>
            <a:off x="362230" y="1739592"/>
            <a:ext cx="1185434" cy="400110"/>
          </a:xfrm>
          <a:prstGeom prst="rightArrow">
            <a:avLst>
              <a:gd name="adj1" fmla="val 50000"/>
              <a:gd name="adj2" fmla="val 43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创建数组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4FE502BE-DC06-4F6F-AEAF-555170F6BF2D}"/>
              </a:ext>
            </a:extLst>
          </p:cNvPr>
          <p:cNvSpPr/>
          <p:nvPr/>
        </p:nvSpPr>
        <p:spPr>
          <a:xfrm>
            <a:off x="142718" y="2315656"/>
            <a:ext cx="1185435" cy="400110"/>
          </a:xfrm>
          <a:prstGeom prst="rightArrow">
            <a:avLst>
              <a:gd name="adj1" fmla="val 50000"/>
              <a:gd name="adj2" fmla="val 43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元素使用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49D7776B-C908-4AB1-9319-929FDF741331}"/>
              </a:ext>
            </a:extLst>
          </p:cNvPr>
          <p:cNvSpPr/>
          <p:nvPr/>
        </p:nvSpPr>
        <p:spPr>
          <a:xfrm>
            <a:off x="146204" y="2819712"/>
            <a:ext cx="1185436" cy="400110"/>
          </a:xfrm>
          <a:prstGeom prst="rightArrow">
            <a:avLst>
              <a:gd name="adj1" fmla="val 50000"/>
              <a:gd name="adj2" fmla="val 43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Length</a:t>
            </a:r>
            <a:r>
              <a:rPr lang="zh-CN" altLang="en-US" sz="1400" dirty="0">
                <a:solidFill>
                  <a:schemeClr val="tx1"/>
                </a:solidFill>
              </a:rPr>
              <a:t>使用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9CD12DFB-7A71-4DEC-8C1F-518B6595B394}"/>
              </a:ext>
            </a:extLst>
          </p:cNvPr>
          <p:cNvSpPr/>
          <p:nvPr/>
        </p:nvSpPr>
        <p:spPr>
          <a:xfrm>
            <a:off x="146204" y="3395776"/>
            <a:ext cx="1185436" cy="400110"/>
          </a:xfrm>
          <a:prstGeom prst="rightArrow">
            <a:avLst>
              <a:gd name="adj1" fmla="val 50000"/>
              <a:gd name="adj2" fmla="val 43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数组初始化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5CF8B9A9-D5C0-451B-AF54-4571E14419EB}"/>
              </a:ext>
            </a:extLst>
          </p:cNvPr>
          <p:cNvSpPr/>
          <p:nvPr/>
        </p:nvSpPr>
        <p:spPr>
          <a:xfrm>
            <a:off x="142719" y="3899832"/>
            <a:ext cx="1185434" cy="400110"/>
          </a:xfrm>
          <a:prstGeom prst="rightArrow">
            <a:avLst>
              <a:gd name="adj1" fmla="val 50000"/>
              <a:gd name="adj2" fmla="val 43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数组引用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489B963-016D-4200-8857-36F842532A86}"/>
              </a:ext>
            </a:extLst>
          </p:cNvPr>
          <p:cNvSpPr txBox="1"/>
          <p:nvPr/>
        </p:nvSpPr>
        <p:spPr>
          <a:xfrm>
            <a:off x="2195736" y="1939647"/>
            <a:ext cx="547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C00000"/>
                </a:solidFill>
              </a:rPr>
              <a:t>数组名字</a:t>
            </a:r>
            <a:r>
              <a:rPr lang="en-US" altLang="zh-CN" b="1" dirty="0">
                <a:solidFill>
                  <a:srgbClr val="C00000"/>
                </a:solidFill>
              </a:rPr>
              <a:t> = new  </a:t>
            </a:r>
            <a:r>
              <a:rPr lang="zh-CN" altLang="zh-CN" b="1" dirty="0">
                <a:solidFill>
                  <a:srgbClr val="C00000"/>
                </a:solidFill>
              </a:rPr>
              <a:t>数组元素的类型</a:t>
            </a:r>
            <a:r>
              <a:rPr lang="en-US" altLang="zh-CN" b="1" dirty="0">
                <a:solidFill>
                  <a:srgbClr val="C00000"/>
                </a:solidFill>
              </a:rPr>
              <a:t>[</a:t>
            </a:r>
            <a:r>
              <a:rPr lang="zh-CN" altLang="zh-CN" b="1" dirty="0">
                <a:solidFill>
                  <a:srgbClr val="C00000"/>
                </a:solidFill>
              </a:rPr>
              <a:t>数组元素的个数</a:t>
            </a:r>
            <a:r>
              <a:rPr lang="en-US" altLang="zh-CN" b="1" dirty="0">
                <a:solidFill>
                  <a:srgbClr val="C00000"/>
                </a:solidFill>
              </a:rPr>
              <a:t>];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38065FA-4D54-487B-9348-B0F16961D834}"/>
              </a:ext>
            </a:extLst>
          </p:cNvPr>
          <p:cNvSpPr txBox="1"/>
          <p:nvPr/>
        </p:nvSpPr>
        <p:spPr>
          <a:xfrm>
            <a:off x="2282711" y="2573491"/>
            <a:ext cx="457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boy= new float[4];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0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3" grpId="0" animBg="1"/>
      <p:bldP spid="17" grpId="0" animBg="1"/>
      <p:bldP spid="14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>
            <a:extLst>
              <a:ext uri="{FF2B5EF4-FFF2-40B4-BE49-F238E27FC236}">
                <a16:creationId xmlns:a16="http://schemas.microsoft.com/office/drawing/2014/main" id="{DF01582D-C095-4B62-B56E-E6CE2897AE55}"/>
              </a:ext>
            </a:extLst>
          </p:cNvPr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2825BF12-5652-48F3-A42D-035792960C56}"/>
              </a:ext>
            </a:extLst>
          </p:cNvPr>
          <p:cNvSpPr/>
          <p:nvPr/>
        </p:nvSpPr>
        <p:spPr>
          <a:xfrm>
            <a:off x="179512" y="1203598"/>
            <a:ext cx="1185433" cy="400110"/>
          </a:xfrm>
          <a:prstGeom prst="rightArrow">
            <a:avLst>
              <a:gd name="adj1" fmla="val 50000"/>
              <a:gd name="adj2" fmla="val 43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声明数组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1503384F-9CE8-47AA-9340-750580B12FF8}"/>
              </a:ext>
            </a:extLst>
          </p:cNvPr>
          <p:cNvSpPr/>
          <p:nvPr/>
        </p:nvSpPr>
        <p:spPr>
          <a:xfrm>
            <a:off x="142719" y="1739592"/>
            <a:ext cx="1185434" cy="400110"/>
          </a:xfrm>
          <a:prstGeom prst="rightArrow">
            <a:avLst>
              <a:gd name="adj1" fmla="val 50000"/>
              <a:gd name="adj2" fmla="val 43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创建数组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4FE502BE-DC06-4F6F-AEAF-555170F6BF2D}"/>
              </a:ext>
            </a:extLst>
          </p:cNvPr>
          <p:cNvSpPr/>
          <p:nvPr/>
        </p:nvSpPr>
        <p:spPr>
          <a:xfrm>
            <a:off x="362229" y="2315656"/>
            <a:ext cx="1185435" cy="400110"/>
          </a:xfrm>
          <a:prstGeom prst="rightArrow">
            <a:avLst>
              <a:gd name="adj1" fmla="val 50000"/>
              <a:gd name="adj2" fmla="val 43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元素使用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49D7776B-C908-4AB1-9319-929FDF741331}"/>
              </a:ext>
            </a:extLst>
          </p:cNvPr>
          <p:cNvSpPr/>
          <p:nvPr/>
        </p:nvSpPr>
        <p:spPr>
          <a:xfrm>
            <a:off x="362228" y="2819712"/>
            <a:ext cx="1185436" cy="400110"/>
          </a:xfrm>
          <a:prstGeom prst="rightArrow">
            <a:avLst>
              <a:gd name="adj1" fmla="val 50000"/>
              <a:gd name="adj2" fmla="val 43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Length</a:t>
            </a:r>
            <a:r>
              <a:rPr lang="zh-CN" altLang="en-US" sz="1400" b="1" dirty="0">
                <a:solidFill>
                  <a:srgbClr val="FF0000"/>
                </a:solidFill>
              </a:rPr>
              <a:t>使用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9CD12DFB-7A71-4DEC-8C1F-518B6595B394}"/>
              </a:ext>
            </a:extLst>
          </p:cNvPr>
          <p:cNvSpPr/>
          <p:nvPr/>
        </p:nvSpPr>
        <p:spPr>
          <a:xfrm>
            <a:off x="146204" y="3395776"/>
            <a:ext cx="1185436" cy="400110"/>
          </a:xfrm>
          <a:prstGeom prst="rightArrow">
            <a:avLst>
              <a:gd name="adj1" fmla="val 50000"/>
              <a:gd name="adj2" fmla="val 43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数组初始化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5CF8B9A9-D5C0-451B-AF54-4571E14419EB}"/>
              </a:ext>
            </a:extLst>
          </p:cNvPr>
          <p:cNvSpPr/>
          <p:nvPr/>
        </p:nvSpPr>
        <p:spPr>
          <a:xfrm>
            <a:off x="142719" y="3899832"/>
            <a:ext cx="1185434" cy="400110"/>
          </a:xfrm>
          <a:prstGeom prst="rightArrow">
            <a:avLst>
              <a:gd name="adj1" fmla="val 50000"/>
              <a:gd name="adj2" fmla="val 43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数组引用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43AE12-D251-472E-80D9-ED75E509660C}"/>
              </a:ext>
            </a:extLst>
          </p:cNvPr>
          <p:cNvSpPr txBox="1"/>
          <p:nvPr/>
        </p:nvSpPr>
        <p:spPr>
          <a:xfrm>
            <a:off x="1907704" y="1197999"/>
            <a:ext cx="6264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一维</a:t>
            </a:r>
            <a:r>
              <a:rPr lang="zh-CN" altLang="zh-CN" dirty="0"/>
              <a:t>数组</a:t>
            </a:r>
            <a:r>
              <a:rPr lang="en-US" altLang="zh-CN" dirty="0"/>
              <a:t>boy</a:t>
            </a:r>
            <a:r>
              <a:rPr lang="zh-CN" altLang="en-US" dirty="0"/>
              <a:t>或二维数组</a:t>
            </a:r>
            <a:r>
              <a:rPr lang="en-US" altLang="zh-CN" dirty="0"/>
              <a:t>a</a:t>
            </a:r>
            <a:r>
              <a:rPr lang="zh-CN" altLang="en-US" dirty="0"/>
              <a:t>都是</a:t>
            </a:r>
            <a:r>
              <a:rPr lang="zh-CN" altLang="zh-CN" dirty="0"/>
              <a:t>通过索引符访问自己的元素，如</a:t>
            </a:r>
            <a:r>
              <a:rPr lang="en-US" altLang="zh-CN" dirty="0"/>
              <a:t>boy[0]</a:t>
            </a:r>
            <a:r>
              <a:rPr lang="zh-CN" altLang="zh-CN" dirty="0"/>
              <a:t>，</a:t>
            </a:r>
            <a:r>
              <a:rPr lang="en-US" altLang="zh-CN" dirty="0"/>
              <a:t>boy[1]</a:t>
            </a:r>
            <a:r>
              <a:rPr lang="zh-CN" altLang="en-US" dirty="0"/>
              <a:t>，</a:t>
            </a:r>
            <a:r>
              <a:rPr lang="en-US" altLang="zh-CN" dirty="0"/>
              <a:t>a[0][1]</a:t>
            </a:r>
            <a:r>
              <a:rPr lang="zh-CN" altLang="zh-CN" dirty="0"/>
              <a:t>，</a:t>
            </a:r>
            <a:r>
              <a:rPr lang="en-US" altLang="zh-CN" dirty="0"/>
              <a:t>a[1][2]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406E27-7430-48DE-821A-311596BE7A5E}"/>
              </a:ext>
            </a:extLst>
          </p:cNvPr>
          <p:cNvSpPr txBox="1"/>
          <p:nvPr/>
        </p:nvSpPr>
        <p:spPr>
          <a:xfrm>
            <a:off x="1907704" y="253110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数组长度 </a:t>
            </a:r>
            <a:r>
              <a:rPr lang="en-US" altLang="zh-CN" dirty="0"/>
              <a:t>= </a:t>
            </a:r>
            <a:r>
              <a:rPr lang="en-US" altLang="zh-CN" dirty="0" err="1"/>
              <a:t>boy.length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224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3" grpId="0" animBg="1"/>
      <p:bldP spid="17" grpId="0" animBg="1"/>
      <p:bldP spid="10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>
            <a:extLst>
              <a:ext uri="{FF2B5EF4-FFF2-40B4-BE49-F238E27FC236}">
                <a16:creationId xmlns:a16="http://schemas.microsoft.com/office/drawing/2014/main" id="{DF01582D-C095-4B62-B56E-E6CE2897AE55}"/>
              </a:ext>
            </a:extLst>
          </p:cNvPr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2825BF12-5652-48F3-A42D-035792960C56}"/>
              </a:ext>
            </a:extLst>
          </p:cNvPr>
          <p:cNvSpPr/>
          <p:nvPr/>
        </p:nvSpPr>
        <p:spPr>
          <a:xfrm>
            <a:off x="146207" y="1203598"/>
            <a:ext cx="1185433" cy="400110"/>
          </a:xfrm>
          <a:prstGeom prst="rightArrow">
            <a:avLst>
              <a:gd name="adj1" fmla="val 50000"/>
              <a:gd name="adj2" fmla="val 43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声明数组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1503384F-9CE8-47AA-9340-750580B12FF8}"/>
              </a:ext>
            </a:extLst>
          </p:cNvPr>
          <p:cNvSpPr/>
          <p:nvPr/>
        </p:nvSpPr>
        <p:spPr>
          <a:xfrm>
            <a:off x="142719" y="1739592"/>
            <a:ext cx="1185434" cy="400110"/>
          </a:xfrm>
          <a:prstGeom prst="rightArrow">
            <a:avLst>
              <a:gd name="adj1" fmla="val 50000"/>
              <a:gd name="adj2" fmla="val 43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创建数组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4FE502BE-DC06-4F6F-AEAF-555170F6BF2D}"/>
              </a:ext>
            </a:extLst>
          </p:cNvPr>
          <p:cNvSpPr/>
          <p:nvPr/>
        </p:nvSpPr>
        <p:spPr>
          <a:xfrm>
            <a:off x="142718" y="2315656"/>
            <a:ext cx="1185435" cy="400110"/>
          </a:xfrm>
          <a:prstGeom prst="rightArrow">
            <a:avLst>
              <a:gd name="adj1" fmla="val 50000"/>
              <a:gd name="adj2" fmla="val 43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元素使用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49D7776B-C908-4AB1-9319-929FDF741331}"/>
              </a:ext>
            </a:extLst>
          </p:cNvPr>
          <p:cNvSpPr/>
          <p:nvPr/>
        </p:nvSpPr>
        <p:spPr>
          <a:xfrm>
            <a:off x="146204" y="2819712"/>
            <a:ext cx="1185436" cy="400110"/>
          </a:xfrm>
          <a:prstGeom prst="rightArrow">
            <a:avLst>
              <a:gd name="adj1" fmla="val 50000"/>
              <a:gd name="adj2" fmla="val 43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Length</a:t>
            </a:r>
            <a:r>
              <a:rPr lang="zh-CN" altLang="en-US" sz="1400" dirty="0">
                <a:solidFill>
                  <a:schemeClr val="tx1"/>
                </a:solidFill>
              </a:rPr>
              <a:t>使用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9CD12DFB-7A71-4DEC-8C1F-518B6595B394}"/>
              </a:ext>
            </a:extLst>
          </p:cNvPr>
          <p:cNvSpPr/>
          <p:nvPr/>
        </p:nvSpPr>
        <p:spPr>
          <a:xfrm>
            <a:off x="362228" y="3395776"/>
            <a:ext cx="1185436" cy="400110"/>
          </a:xfrm>
          <a:prstGeom prst="rightArrow">
            <a:avLst>
              <a:gd name="adj1" fmla="val 50000"/>
              <a:gd name="adj2" fmla="val 43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数组初始化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5CF8B9A9-D5C0-451B-AF54-4571E14419EB}"/>
              </a:ext>
            </a:extLst>
          </p:cNvPr>
          <p:cNvSpPr/>
          <p:nvPr/>
        </p:nvSpPr>
        <p:spPr>
          <a:xfrm>
            <a:off x="142719" y="3899832"/>
            <a:ext cx="1185434" cy="400110"/>
          </a:xfrm>
          <a:prstGeom prst="rightArrow">
            <a:avLst>
              <a:gd name="adj1" fmla="val 50000"/>
              <a:gd name="adj2" fmla="val 43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数组引用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E8D5D79-42AB-42F7-AC16-2FBF0885D19E}"/>
              </a:ext>
            </a:extLst>
          </p:cNvPr>
          <p:cNvSpPr txBox="1"/>
          <p:nvPr/>
        </p:nvSpPr>
        <p:spPr>
          <a:xfrm>
            <a:off x="1907704" y="1403653"/>
            <a:ext cx="5904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/>
              <a:t>声明数组时同时也可以给数组的元素一个初始值，如：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float boy[] = { 21.3f,23.89f,2.0f,23f,778.98f};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9C5260-9443-42DC-AE3B-8E19516BC299}"/>
              </a:ext>
            </a:extLst>
          </p:cNvPr>
          <p:cNvSpPr txBox="1"/>
          <p:nvPr/>
        </p:nvSpPr>
        <p:spPr>
          <a:xfrm>
            <a:off x="1893483" y="2315656"/>
            <a:ext cx="46246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float boy[] = new float[5];</a:t>
            </a:r>
            <a:endParaRPr lang="zh-CN" altLang="zh-CN" b="1" dirty="0">
              <a:solidFill>
                <a:srgbClr val="C00000"/>
              </a:solidFill>
            </a:endParaRPr>
          </a:p>
          <a:p>
            <a:r>
              <a:rPr lang="zh-CN" altLang="zh-CN" dirty="0"/>
              <a:t>然后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boy[0] = 21.3f; boy[1 ] = 23.89f; boy[2] = 2.0f;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boy[3 ] = 23f; boy[4] = 778.98f;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67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3" grpId="0" animBg="1"/>
      <p:bldP spid="17" grpId="0" animBg="1"/>
      <p:bldP spid="10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465574F-E213-4F7C-8F76-32ABA9CEF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31590"/>
            <a:ext cx="5688632" cy="131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7">
            <a:extLst>
              <a:ext uri="{FF2B5EF4-FFF2-40B4-BE49-F238E27FC236}">
                <a16:creationId xmlns:a16="http://schemas.microsoft.com/office/drawing/2014/main" id="{DF01582D-C095-4B62-B56E-E6CE2897AE55}"/>
              </a:ext>
            </a:extLst>
          </p:cNvPr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2825BF12-5652-48F3-A42D-035792960C56}"/>
              </a:ext>
            </a:extLst>
          </p:cNvPr>
          <p:cNvSpPr/>
          <p:nvPr/>
        </p:nvSpPr>
        <p:spPr>
          <a:xfrm>
            <a:off x="179512" y="1203598"/>
            <a:ext cx="1185433" cy="400110"/>
          </a:xfrm>
          <a:prstGeom prst="rightArrow">
            <a:avLst>
              <a:gd name="adj1" fmla="val 50000"/>
              <a:gd name="adj2" fmla="val 43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声明数组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1503384F-9CE8-47AA-9340-750580B12FF8}"/>
              </a:ext>
            </a:extLst>
          </p:cNvPr>
          <p:cNvSpPr/>
          <p:nvPr/>
        </p:nvSpPr>
        <p:spPr>
          <a:xfrm>
            <a:off x="142719" y="1739592"/>
            <a:ext cx="1185434" cy="400110"/>
          </a:xfrm>
          <a:prstGeom prst="rightArrow">
            <a:avLst>
              <a:gd name="adj1" fmla="val 50000"/>
              <a:gd name="adj2" fmla="val 43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创建数组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4FE502BE-DC06-4F6F-AEAF-555170F6BF2D}"/>
              </a:ext>
            </a:extLst>
          </p:cNvPr>
          <p:cNvSpPr/>
          <p:nvPr/>
        </p:nvSpPr>
        <p:spPr>
          <a:xfrm>
            <a:off x="142718" y="2315656"/>
            <a:ext cx="1185435" cy="400110"/>
          </a:xfrm>
          <a:prstGeom prst="rightArrow">
            <a:avLst>
              <a:gd name="adj1" fmla="val 50000"/>
              <a:gd name="adj2" fmla="val 43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元素使用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49D7776B-C908-4AB1-9319-929FDF741331}"/>
              </a:ext>
            </a:extLst>
          </p:cNvPr>
          <p:cNvSpPr/>
          <p:nvPr/>
        </p:nvSpPr>
        <p:spPr>
          <a:xfrm>
            <a:off x="146204" y="2819712"/>
            <a:ext cx="1185436" cy="400110"/>
          </a:xfrm>
          <a:prstGeom prst="rightArrow">
            <a:avLst>
              <a:gd name="adj1" fmla="val 50000"/>
              <a:gd name="adj2" fmla="val 43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Length</a:t>
            </a:r>
            <a:r>
              <a:rPr lang="zh-CN" altLang="en-US" sz="1400" dirty="0">
                <a:solidFill>
                  <a:schemeClr val="tx1"/>
                </a:solidFill>
              </a:rPr>
              <a:t>使用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9CD12DFB-7A71-4DEC-8C1F-518B6595B394}"/>
              </a:ext>
            </a:extLst>
          </p:cNvPr>
          <p:cNvSpPr/>
          <p:nvPr/>
        </p:nvSpPr>
        <p:spPr>
          <a:xfrm>
            <a:off x="146204" y="3395776"/>
            <a:ext cx="1185436" cy="400110"/>
          </a:xfrm>
          <a:prstGeom prst="rightArrow">
            <a:avLst>
              <a:gd name="adj1" fmla="val 50000"/>
              <a:gd name="adj2" fmla="val 43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数组初始化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5CF8B9A9-D5C0-451B-AF54-4571E14419EB}"/>
              </a:ext>
            </a:extLst>
          </p:cNvPr>
          <p:cNvSpPr/>
          <p:nvPr/>
        </p:nvSpPr>
        <p:spPr>
          <a:xfrm>
            <a:off x="362230" y="3899832"/>
            <a:ext cx="1185434" cy="400110"/>
          </a:xfrm>
          <a:prstGeom prst="rightArrow">
            <a:avLst>
              <a:gd name="adj1" fmla="val 50000"/>
              <a:gd name="adj2" fmla="val 43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数组引用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BF04B9-2EF7-456F-8830-4DC571310867}"/>
              </a:ext>
            </a:extLst>
          </p:cNvPr>
          <p:cNvSpPr txBox="1"/>
          <p:nvPr/>
        </p:nvSpPr>
        <p:spPr>
          <a:xfrm>
            <a:off x="1907704" y="2571750"/>
            <a:ext cx="4624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a = b;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070FC11C-18D0-45F1-97D4-2F940A493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064429"/>
            <a:ext cx="6424366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237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3" grpId="0" animBg="1"/>
      <p:bldP spid="17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>
            <a:extLst>
              <a:ext uri="{FF2B5EF4-FFF2-40B4-BE49-F238E27FC236}">
                <a16:creationId xmlns:a16="http://schemas.microsoft.com/office/drawing/2014/main" id="{DF01582D-C095-4B62-B56E-E6CE2897AE55}"/>
              </a:ext>
            </a:extLst>
          </p:cNvPr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1B3DB6B-9EFC-46FC-8B67-03B7D0C7A363}"/>
              </a:ext>
            </a:extLst>
          </p:cNvPr>
          <p:cNvSpPr txBox="1"/>
          <p:nvPr/>
        </p:nvSpPr>
        <p:spPr>
          <a:xfrm>
            <a:off x="791580" y="1090940"/>
            <a:ext cx="665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从键盘输入数据并存入数组中，然后将数组元素打印到控制台中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026138D-3F8C-4ED2-9034-1302C4581DD7}"/>
              </a:ext>
            </a:extLst>
          </p:cNvPr>
          <p:cNvSpPr txBox="1"/>
          <p:nvPr/>
        </p:nvSpPr>
        <p:spPr>
          <a:xfrm>
            <a:off x="2123728" y="1449574"/>
            <a:ext cx="457857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public class ArrayDemo {</a:t>
            </a:r>
          </a:p>
          <a:p>
            <a:r>
              <a:rPr lang="zh-CN" altLang="en-US" dirty="0"/>
              <a:t>    public static void main(String[] args) {</a:t>
            </a:r>
          </a:p>
          <a:p>
            <a:r>
              <a:rPr lang="zh-CN" altLang="en-US" dirty="0"/>
              <a:t>        Scanner scanner = new Scanner(System.in);</a:t>
            </a:r>
          </a:p>
          <a:p>
            <a:r>
              <a:rPr lang="zh-CN" altLang="en-US" dirty="0"/>
              <a:t>        int[] arr = new int[10];</a:t>
            </a:r>
          </a:p>
          <a:p>
            <a:r>
              <a:rPr lang="zh-CN" altLang="en-US" dirty="0"/>
              <a:t>        for (int i = 0; i &lt; arr.length; i++) {</a:t>
            </a:r>
          </a:p>
          <a:p>
            <a:r>
              <a:rPr lang="zh-CN" altLang="en-US" dirty="0"/>
              <a:t>            arr[i] = scanner.nextInt();</a:t>
            </a:r>
          </a:p>
          <a:p>
            <a:r>
              <a:rPr lang="zh-CN" altLang="en-US" dirty="0"/>
              <a:t>        }</a:t>
            </a:r>
          </a:p>
          <a:p>
            <a:endParaRPr lang="zh-CN" altLang="en-US" dirty="0"/>
          </a:p>
          <a:p>
            <a:r>
              <a:rPr lang="zh-CN" altLang="en-US" dirty="0"/>
              <a:t>        for (int i = 0; i &lt; arr.length; i++) {</a:t>
            </a:r>
          </a:p>
          <a:p>
            <a:r>
              <a:rPr lang="zh-CN" altLang="en-US" dirty="0"/>
              <a:t>            System.out.println(arr[i]);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879328E-9F23-475D-926E-BBA430F3670A}"/>
              </a:ext>
            </a:extLst>
          </p:cNvPr>
          <p:cNvSpPr txBox="1"/>
          <p:nvPr/>
        </p:nvSpPr>
        <p:spPr>
          <a:xfrm>
            <a:off x="791580" y="80290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查看数组元素</a:t>
            </a:r>
          </a:p>
        </p:txBody>
      </p:sp>
    </p:spTree>
    <p:extLst>
      <p:ext uri="{BB962C8B-B14F-4D97-AF65-F5344CB8AC3E}">
        <p14:creationId xmlns:p14="http://schemas.microsoft.com/office/powerpoint/2010/main" val="209444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>
            <a:extLst>
              <a:ext uri="{FF2B5EF4-FFF2-40B4-BE49-F238E27FC236}">
                <a16:creationId xmlns:a16="http://schemas.microsoft.com/office/drawing/2014/main" id="{DF01582D-C095-4B62-B56E-E6CE2897AE55}"/>
              </a:ext>
            </a:extLst>
          </p:cNvPr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1B3DB6B-9EFC-46FC-8B67-03B7D0C7A363}"/>
              </a:ext>
            </a:extLst>
          </p:cNvPr>
          <p:cNvSpPr txBox="1"/>
          <p:nvPr/>
        </p:nvSpPr>
        <p:spPr>
          <a:xfrm>
            <a:off x="801422" y="1266314"/>
            <a:ext cx="7659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从键盘输入数据并存入数组中，然后将数组元素从小到大排序后打印到控制台中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47D7226C-0ED6-4870-BEDB-300D5BFE1E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444554"/>
              </p:ext>
            </p:extLst>
          </p:nvPr>
        </p:nvGraphicFramePr>
        <p:xfrm>
          <a:off x="4105275" y="2351088"/>
          <a:ext cx="93503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包装程序外壳对象" showAsIcon="1" r:id="rId4" imgW="935280" imgH="439560" progId="Package">
                  <p:embed/>
                </p:oleObj>
              </mc:Choice>
              <mc:Fallback>
                <p:oleObj name="包装程序外壳对象" showAsIcon="1" r:id="rId4" imgW="9352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05275" y="2351088"/>
                        <a:ext cx="935038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14A9A41-4CA0-4C33-8529-DEF2E4D14953}"/>
              </a:ext>
            </a:extLst>
          </p:cNvPr>
          <p:cNvSpPr txBox="1"/>
          <p:nvPr/>
        </p:nvSpPr>
        <p:spPr>
          <a:xfrm>
            <a:off x="791580" y="80290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操作数组元素</a:t>
            </a:r>
          </a:p>
        </p:txBody>
      </p:sp>
    </p:spTree>
    <p:extLst>
      <p:ext uri="{BB962C8B-B14F-4D97-AF65-F5344CB8AC3E}">
        <p14:creationId xmlns:p14="http://schemas.microsoft.com/office/powerpoint/2010/main" val="336752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67A433C2-4C01-43A1-B56C-E17E014094EB}"/>
              </a:ext>
            </a:extLst>
          </p:cNvPr>
          <p:cNvSpPr txBox="1"/>
          <p:nvPr/>
        </p:nvSpPr>
        <p:spPr>
          <a:xfrm>
            <a:off x="823322" y="1059582"/>
            <a:ext cx="806489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分析：</a:t>
            </a:r>
          </a:p>
          <a:p>
            <a:r>
              <a:rPr lang="zh-CN" altLang="en-US" sz="1600" dirty="0"/>
              <a:t>	A:键盘录入一个六位数</a:t>
            </a:r>
          </a:p>
          <a:p>
            <a:r>
              <a:rPr lang="zh-CN" altLang="en-US" sz="1600" dirty="0"/>
              <a:t>	B:对数据进行加密</a:t>
            </a:r>
          </a:p>
          <a:p>
            <a:r>
              <a:rPr lang="zh-CN" altLang="en-US" sz="1600" dirty="0"/>
              <a:t>	    举例：</a:t>
            </a:r>
          </a:p>
          <a:p>
            <a:r>
              <a:rPr lang="zh-CN" altLang="en-US" sz="1600" dirty="0"/>
              <a:t>		456789</a:t>
            </a:r>
          </a:p>
          <a:p>
            <a:r>
              <a:rPr lang="zh-CN" altLang="en-US" sz="1600" dirty="0"/>
              <a:t>	    把这个六位数分成个，十，百，千，万，十万存储到数组中</a:t>
            </a:r>
          </a:p>
          <a:p>
            <a:r>
              <a:rPr lang="zh-CN" altLang="en-US" sz="1600" dirty="0"/>
              <a:t>		int[] arr = {4,5,6,7,8,9};</a:t>
            </a:r>
          </a:p>
          <a:p>
            <a:r>
              <a:rPr lang="zh-CN" altLang="en-US" sz="1600" dirty="0"/>
              <a:t>	    每位数字都加上5：</a:t>
            </a:r>
          </a:p>
          <a:p>
            <a:r>
              <a:rPr lang="zh-CN" altLang="en-US" sz="1600" dirty="0"/>
              <a:t>		arr[x] += 5;	{9,10,11,12,13,14}</a:t>
            </a:r>
          </a:p>
          <a:p>
            <a:r>
              <a:rPr lang="zh-CN" altLang="en-US" sz="1600" dirty="0"/>
              <a:t>	    然后除以10的余数代替该数字：</a:t>
            </a:r>
          </a:p>
          <a:p>
            <a:r>
              <a:rPr lang="zh-CN" altLang="en-US" sz="1600" dirty="0"/>
              <a:t>		arr[x] % = 10;	{9,0,1,2,3,4}</a:t>
            </a:r>
          </a:p>
          <a:p>
            <a:r>
              <a:rPr lang="zh-CN" altLang="en-US" sz="1600" dirty="0"/>
              <a:t>	    再将第一位和第六位交换,第二位和第五位交换,第三位和第四位交换：</a:t>
            </a:r>
          </a:p>
          <a:p>
            <a:r>
              <a:rPr lang="zh-CN" altLang="en-US" sz="1600" dirty="0"/>
              <a:t>		 {9,0,1,2,3,4}	{4,3,2,1,0,9}</a:t>
            </a:r>
          </a:p>
          <a:p>
            <a:r>
              <a:rPr lang="zh-CN" altLang="en-US" sz="1600" dirty="0"/>
              <a:t>	C:输出加密后的数据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DF01582D-C095-4B62-B56E-E6CE2897AE55}"/>
              </a:ext>
            </a:extLst>
          </p:cNvPr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1B3DB6B-9EFC-46FC-8B67-03B7D0C7A363}"/>
              </a:ext>
            </a:extLst>
          </p:cNvPr>
          <p:cNvSpPr txBox="1"/>
          <p:nvPr/>
        </p:nvSpPr>
        <p:spPr>
          <a:xfrm>
            <a:off x="801422" y="802908"/>
            <a:ext cx="665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数据加密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E17BC9-D42A-48E8-985F-E8D6E1F2AB5B}"/>
              </a:ext>
            </a:extLst>
          </p:cNvPr>
          <p:cNvSpPr txBox="1"/>
          <p:nvPr/>
        </p:nvSpPr>
        <p:spPr>
          <a:xfrm>
            <a:off x="823322" y="1275606"/>
            <a:ext cx="698903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键盘录入数据</a:t>
            </a:r>
            <a:r>
              <a:rPr lang="en-US" altLang="zh-CN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要求数据是六位的整数</a:t>
            </a:r>
            <a:r>
              <a:rPr lang="en-US" altLang="zh-CN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现需要对数据进行加密</a:t>
            </a:r>
            <a:endParaRPr lang="en-US" altLang="zh-CN" i="0" dirty="0">
              <a:solidFill>
                <a:srgbClr val="4D4D4D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/>
              <a:t>加密规则如下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        每位数字都加上</a:t>
            </a:r>
            <a:r>
              <a:rPr lang="en-US" altLang="zh-CN" dirty="0"/>
              <a:t>5,</a:t>
            </a:r>
            <a:r>
              <a:rPr lang="zh-CN" altLang="en-US" dirty="0"/>
              <a:t>然后除以</a:t>
            </a:r>
            <a:r>
              <a:rPr lang="en-US" altLang="zh-CN" dirty="0"/>
              <a:t>10</a:t>
            </a:r>
            <a:r>
              <a:rPr lang="zh-CN" altLang="en-US" dirty="0"/>
              <a:t>的余数代替该数字</a:t>
            </a:r>
            <a:r>
              <a:rPr lang="en-US" altLang="zh-CN" dirty="0"/>
              <a:t>,</a:t>
            </a:r>
            <a:r>
              <a:rPr lang="zh-CN" altLang="en-US" dirty="0"/>
              <a:t>再将第一位和第六位交换</a:t>
            </a:r>
            <a:r>
              <a:rPr lang="en-US" altLang="zh-CN" dirty="0"/>
              <a:t>,</a:t>
            </a:r>
            <a:r>
              <a:rPr lang="zh-CN" altLang="en-US" dirty="0"/>
              <a:t>第二位和第五位交换</a:t>
            </a:r>
            <a:r>
              <a:rPr lang="en-US" altLang="zh-CN" dirty="0"/>
              <a:t>,</a:t>
            </a:r>
            <a:r>
              <a:rPr lang="zh-CN" altLang="en-US" dirty="0"/>
              <a:t>第三位和第四位交换</a:t>
            </a:r>
            <a:r>
              <a:rPr lang="en-US" altLang="zh-CN" dirty="0"/>
              <a:t>,</a:t>
            </a:r>
            <a:r>
              <a:rPr lang="zh-CN" altLang="en-US" dirty="0"/>
              <a:t>请把加密后的数据输出到控制台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B5A5BC8-C4CE-45C8-9D9A-875602DE14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202168"/>
              </p:ext>
            </p:extLst>
          </p:nvPr>
        </p:nvGraphicFramePr>
        <p:xfrm>
          <a:off x="7977682" y="4299942"/>
          <a:ext cx="8255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包装程序外壳对象" showAsIcon="1" r:id="rId4" imgW="825480" imgH="439560" progId="Package">
                  <p:embed/>
                </p:oleObj>
              </mc:Choice>
              <mc:Fallback>
                <p:oleObj name="包装程序外壳对象" showAsIcon="1" r:id="rId4" imgW="8254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77682" y="4299942"/>
                        <a:ext cx="825500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48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4"/>
          <p:cNvSpPr txBox="1">
            <a:spLocks/>
          </p:cNvSpPr>
          <p:nvPr/>
        </p:nvSpPr>
        <p:spPr>
          <a:xfrm>
            <a:off x="611561" y="346774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buNone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38573" y="843558"/>
            <a:ext cx="764985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81"/>
          <p:cNvSpPr>
            <a:spLocks/>
          </p:cNvSpPr>
          <p:nvPr/>
        </p:nvSpPr>
        <p:spPr bwMode="auto">
          <a:xfrm>
            <a:off x="1699940" y="2050295"/>
            <a:ext cx="5803772" cy="1678037"/>
          </a:xfrm>
          <a:custGeom>
            <a:avLst/>
            <a:gdLst>
              <a:gd name="T0" fmla="*/ 0 w 5049"/>
              <a:gd name="T1" fmla="*/ 1263 h 1460"/>
              <a:gd name="T2" fmla="*/ 1159 w 5049"/>
              <a:gd name="T3" fmla="*/ 48 h 1460"/>
              <a:gd name="T4" fmla="*/ 2611 w 5049"/>
              <a:gd name="T5" fmla="*/ 1263 h 1460"/>
              <a:gd name="T6" fmla="*/ 2611 w 5049"/>
              <a:gd name="T7" fmla="*/ 1227 h 1460"/>
              <a:gd name="T8" fmla="*/ 3888 w 5049"/>
              <a:gd name="T9" fmla="*/ 15 h 1460"/>
              <a:gd name="T10" fmla="*/ 5049 w 5049"/>
              <a:gd name="T11" fmla="*/ 1138 h 1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49" h="1460">
                <a:moveTo>
                  <a:pt x="0" y="1263"/>
                </a:moveTo>
                <a:cubicBezTo>
                  <a:pt x="192" y="1062"/>
                  <a:pt x="724" y="48"/>
                  <a:pt x="1159" y="48"/>
                </a:cubicBezTo>
                <a:cubicBezTo>
                  <a:pt x="1594" y="48"/>
                  <a:pt x="2369" y="1066"/>
                  <a:pt x="2611" y="1263"/>
                </a:cubicBezTo>
                <a:cubicBezTo>
                  <a:pt x="2853" y="1460"/>
                  <a:pt x="2398" y="1435"/>
                  <a:pt x="2611" y="1227"/>
                </a:cubicBezTo>
                <a:cubicBezTo>
                  <a:pt x="2824" y="1019"/>
                  <a:pt x="3482" y="30"/>
                  <a:pt x="3888" y="15"/>
                </a:cubicBezTo>
                <a:cubicBezTo>
                  <a:pt x="4294" y="0"/>
                  <a:pt x="4807" y="904"/>
                  <a:pt x="5049" y="1138"/>
                </a:cubicBezTo>
              </a:path>
            </a:pathLst>
          </a:custGeom>
          <a:noFill/>
          <a:ln w="508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/>
          <a:lstStyle/>
          <a:p>
            <a:pPr defTabSz="685800"/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945227" y="2185918"/>
            <a:ext cx="1355247" cy="62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>
            <a:spAutoFit/>
          </a:bodyPr>
          <a:lstStyle/>
          <a:p>
            <a:pPr algn="ctr" defTabSz="685800"/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标识符和关键字</a:t>
            </a: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2489110" y="3091391"/>
            <a:ext cx="1201496" cy="62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ctr" defTabSz="685800"/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</a:t>
            </a:r>
          </a:p>
        </p:txBody>
      </p:sp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4023057" y="2070981"/>
            <a:ext cx="125179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>
            <a:spAutoFit/>
          </a:bodyPr>
          <a:lstStyle/>
          <a:p>
            <a:pPr algn="ctr" defTabSz="685800"/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数组类型</a:t>
            </a:r>
          </a:p>
        </p:txBody>
      </p: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5686670" y="3146763"/>
            <a:ext cx="1077071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>
            <a:spAutoFit/>
          </a:bodyPr>
          <a:lstStyle/>
          <a:p>
            <a:pPr algn="ctr" defTabSz="685800"/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枚举类型</a:t>
            </a:r>
          </a:p>
        </p:txBody>
      </p:sp>
      <p:sp>
        <p:nvSpPr>
          <p:cNvPr id="42" name="Text Box 44"/>
          <p:cNvSpPr txBox="1">
            <a:spLocks noChangeArrowheads="1"/>
          </p:cNvSpPr>
          <p:nvPr/>
        </p:nvSpPr>
        <p:spPr bwMode="auto">
          <a:xfrm>
            <a:off x="6948265" y="2104313"/>
            <a:ext cx="1355247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>
            <a:spAutoFit/>
          </a:bodyPr>
          <a:lstStyle/>
          <a:p>
            <a:pPr algn="ctr" defTabSz="685800"/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547378" y="1635647"/>
            <a:ext cx="1036261" cy="1036518"/>
            <a:chOff x="2501743" y="1635646"/>
            <a:chExt cx="1036261" cy="1036518"/>
          </a:xfrm>
        </p:grpSpPr>
        <p:sp>
          <p:nvSpPr>
            <p:cNvPr id="29" name="Oval 53"/>
            <p:cNvSpPr>
              <a:spLocks noChangeArrowheads="1"/>
            </p:cNvSpPr>
            <p:nvPr/>
          </p:nvSpPr>
          <p:spPr bwMode="auto">
            <a:xfrm>
              <a:off x="2501743" y="1635646"/>
              <a:ext cx="1036261" cy="1036518"/>
            </a:xfrm>
            <a:prstGeom prst="ellipse">
              <a:avLst/>
            </a:prstGeom>
            <a:solidFill>
              <a:schemeClr val="accent2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 Box 59"/>
            <p:cNvSpPr txBox="1">
              <a:spLocks noChangeArrowheads="1"/>
            </p:cNvSpPr>
            <p:nvPr/>
          </p:nvSpPr>
          <p:spPr bwMode="auto">
            <a:xfrm>
              <a:off x="2639226" y="1835816"/>
              <a:ext cx="782803" cy="65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38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216436" y="2938997"/>
            <a:ext cx="1036261" cy="1036518"/>
            <a:chOff x="4170801" y="2938997"/>
            <a:chExt cx="1036261" cy="1036518"/>
          </a:xfrm>
        </p:grpSpPr>
        <p:sp>
          <p:nvSpPr>
            <p:cNvPr id="30" name="Oval 53"/>
            <p:cNvSpPr>
              <a:spLocks noChangeArrowheads="1"/>
            </p:cNvSpPr>
            <p:nvPr/>
          </p:nvSpPr>
          <p:spPr bwMode="auto">
            <a:xfrm>
              <a:off x="4170801" y="2938997"/>
              <a:ext cx="1036261" cy="1036518"/>
            </a:xfrm>
            <a:prstGeom prst="ellipse">
              <a:avLst/>
            </a:prstGeom>
            <a:solidFill>
              <a:schemeClr val="accent3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Text Box 60"/>
            <p:cNvSpPr txBox="1">
              <a:spLocks noChangeArrowheads="1"/>
            </p:cNvSpPr>
            <p:nvPr/>
          </p:nvSpPr>
          <p:spPr bwMode="auto">
            <a:xfrm>
              <a:off x="4292373" y="3105837"/>
              <a:ext cx="782803" cy="65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38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24561" y="1635647"/>
            <a:ext cx="1036261" cy="1036518"/>
            <a:chOff x="5578926" y="1635646"/>
            <a:chExt cx="1036261" cy="1036518"/>
          </a:xfrm>
        </p:grpSpPr>
        <p:sp>
          <p:nvSpPr>
            <p:cNvPr id="31" name="Oval 53"/>
            <p:cNvSpPr>
              <a:spLocks noChangeArrowheads="1"/>
            </p:cNvSpPr>
            <p:nvPr/>
          </p:nvSpPr>
          <p:spPr bwMode="auto">
            <a:xfrm>
              <a:off x="5578926" y="1635646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 Box 61"/>
            <p:cNvSpPr txBox="1">
              <a:spLocks noChangeArrowheads="1"/>
            </p:cNvSpPr>
            <p:nvPr/>
          </p:nvSpPr>
          <p:spPr bwMode="auto">
            <a:xfrm>
              <a:off x="5721148" y="1835816"/>
              <a:ext cx="782803" cy="65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38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136139" y="2893025"/>
            <a:ext cx="1036261" cy="1036518"/>
            <a:chOff x="7090504" y="2893023"/>
            <a:chExt cx="1036261" cy="1036518"/>
          </a:xfrm>
        </p:grpSpPr>
        <p:sp>
          <p:nvSpPr>
            <p:cNvPr id="32" name="Oval 53"/>
            <p:cNvSpPr>
              <a:spLocks noChangeArrowheads="1"/>
            </p:cNvSpPr>
            <p:nvPr/>
          </p:nvSpPr>
          <p:spPr bwMode="auto">
            <a:xfrm>
              <a:off x="7090504" y="2893023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 Box 62"/>
            <p:cNvSpPr txBox="1">
              <a:spLocks noChangeArrowheads="1"/>
            </p:cNvSpPr>
            <p:nvPr/>
          </p:nvSpPr>
          <p:spPr bwMode="auto">
            <a:xfrm>
              <a:off x="7225896" y="3105837"/>
              <a:ext cx="782803" cy="65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38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87526" y="2887277"/>
            <a:ext cx="1036261" cy="1036518"/>
            <a:chOff x="1041891" y="2887277"/>
            <a:chExt cx="1036261" cy="1036518"/>
          </a:xfrm>
        </p:grpSpPr>
        <p:sp>
          <p:nvSpPr>
            <p:cNvPr id="33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Text Box 58"/>
            <p:cNvSpPr txBox="1">
              <a:spLocks noChangeArrowheads="1"/>
            </p:cNvSpPr>
            <p:nvPr/>
          </p:nvSpPr>
          <p:spPr bwMode="auto">
            <a:xfrm>
              <a:off x="1177282" y="3105837"/>
              <a:ext cx="782803" cy="65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38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29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3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3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8" grpId="0" animBg="1"/>
      <p:bldP spid="34" grpId="0"/>
      <p:bldP spid="36" grpId="0"/>
      <p:bldP spid="38" grpId="0"/>
      <p:bldP spid="40" grpId="0"/>
      <p:bldP spid="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91818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3337584" y="2014976"/>
            <a:ext cx="3603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32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枚举类型</a:t>
            </a:r>
            <a:endParaRPr lang="en-US" altLang="zh-CN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3491880" y="1149122"/>
            <a:ext cx="414516" cy="414516"/>
            <a:chOff x="3543574" y="4265651"/>
            <a:chExt cx="414516" cy="414516"/>
          </a:xfrm>
        </p:grpSpPr>
        <p:sp>
          <p:nvSpPr>
            <p:cNvPr id="44" name="椭圆 43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chemeClr val="accent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chemeClr val="bg1"/>
            </a:solidFill>
          </p:grpSpPr>
          <p:sp>
            <p:nvSpPr>
              <p:cNvPr id="74" name="Freeform 12"/>
              <p:cNvSpPr>
                <a:spLocks/>
              </p:cNvSpPr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5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4050431" y="1149122"/>
            <a:ext cx="414516" cy="414516"/>
            <a:chOff x="4102125" y="4265651"/>
            <a:chExt cx="414516" cy="414516"/>
          </a:xfrm>
        </p:grpSpPr>
        <p:sp>
          <p:nvSpPr>
            <p:cNvPr id="45" name="椭圆 44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chemeClr val="accent2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chemeClr val="bg1"/>
            </a:solidFill>
          </p:grpSpPr>
          <p:sp>
            <p:nvSpPr>
              <p:cNvPr id="68" name="Freeform 226"/>
              <p:cNvSpPr>
                <a:spLocks/>
              </p:cNvSpPr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9" name="Freeform 227"/>
              <p:cNvSpPr>
                <a:spLocks/>
              </p:cNvSpPr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0" name="Freeform 228"/>
              <p:cNvSpPr>
                <a:spLocks/>
              </p:cNvSpPr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1" name="Freeform 229"/>
              <p:cNvSpPr>
                <a:spLocks/>
              </p:cNvSpPr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2" name="Freeform 230"/>
              <p:cNvSpPr>
                <a:spLocks/>
              </p:cNvSpPr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129792" y="1149122"/>
            <a:ext cx="414516" cy="414516"/>
            <a:chOff x="5181486" y="4265651"/>
            <a:chExt cx="414516" cy="414516"/>
          </a:xfrm>
        </p:grpSpPr>
        <p:sp>
          <p:nvSpPr>
            <p:cNvPr id="46" name="椭圆 45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chemeClr val="accent4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chemeClr val="bg1"/>
            </a:solidFill>
          </p:grpSpPr>
          <p:sp>
            <p:nvSpPr>
              <p:cNvPr id="59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0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1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2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3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4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5" name="Freeform 333"/>
              <p:cNvSpPr>
                <a:spLocks/>
              </p:cNvSpPr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6" name="Freeform 334"/>
              <p:cNvSpPr>
                <a:spLocks/>
              </p:cNvSpPr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7" name="Freeform 335"/>
              <p:cNvSpPr>
                <a:spLocks/>
              </p:cNvSpPr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4574743" y="1149122"/>
            <a:ext cx="414516" cy="414516"/>
            <a:chOff x="4626437" y="4265651"/>
            <a:chExt cx="414516" cy="414516"/>
          </a:xfrm>
        </p:grpSpPr>
        <p:sp>
          <p:nvSpPr>
            <p:cNvPr id="49" name="椭圆 48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chemeClr val="accent3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chemeClr val="bg1"/>
            </a:solidFill>
          </p:grpSpPr>
          <p:sp>
            <p:nvSpPr>
              <p:cNvPr id="52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3" name="Freeform 228"/>
              <p:cNvSpPr>
                <a:spLocks/>
              </p:cNvSpPr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4" name="Freeform 229"/>
              <p:cNvSpPr>
                <a:spLocks/>
              </p:cNvSpPr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5" name="Freeform 230"/>
              <p:cNvSpPr>
                <a:spLocks/>
              </p:cNvSpPr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6" name="Freeform 231"/>
              <p:cNvSpPr>
                <a:spLocks/>
              </p:cNvSpPr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7" name="Freeform 232"/>
              <p:cNvSpPr>
                <a:spLocks/>
              </p:cNvSpPr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8" name="Freeform 233"/>
              <p:cNvSpPr>
                <a:spLocks/>
              </p:cNvSpPr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1366956" y="1489360"/>
            <a:ext cx="1586056" cy="1586450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 sz="4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68620" y="3067308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6600" dirty="0">
                  <a:solidFill>
                    <a:prstClr val="whit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55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>
            <a:extLst>
              <a:ext uri="{FF2B5EF4-FFF2-40B4-BE49-F238E27FC236}">
                <a16:creationId xmlns:a16="http://schemas.microsoft.com/office/drawing/2014/main" id="{DF01582D-C095-4B62-B56E-E6CE2897AE55}"/>
              </a:ext>
            </a:extLst>
          </p:cNvPr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枚举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C8B3C8D-D2AA-4570-B504-367DA2B98622}"/>
              </a:ext>
            </a:extLst>
          </p:cNvPr>
          <p:cNvSpPr/>
          <p:nvPr/>
        </p:nvSpPr>
        <p:spPr>
          <a:xfrm>
            <a:off x="683568" y="915566"/>
            <a:ext cx="627915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使用关键字</a:t>
            </a:r>
            <a:r>
              <a:rPr lang="en-US" altLang="zh-CN" dirty="0" err="1"/>
              <a:t>enum</a:t>
            </a:r>
            <a:r>
              <a:rPr lang="zh-CN" altLang="zh-CN" dirty="0"/>
              <a:t>声明枚举类型，语法格式如下：</a:t>
            </a:r>
          </a:p>
          <a:p>
            <a:r>
              <a:rPr lang="en-US" altLang="zh-CN" b="1" dirty="0" err="1">
                <a:solidFill>
                  <a:srgbClr val="C00000"/>
                </a:solidFill>
              </a:rPr>
              <a:t>enum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zh-CN" altLang="zh-CN" b="1" dirty="0">
                <a:solidFill>
                  <a:srgbClr val="C00000"/>
                </a:solidFill>
              </a:rPr>
              <a:t>枚举名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{ 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      </a:t>
            </a:r>
            <a:r>
              <a:rPr lang="zh-CN" altLang="zh-CN" b="1" dirty="0">
                <a:solidFill>
                  <a:srgbClr val="C00000"/>
                </a:solidFill>
              </a:rPr>
              <a:t>常量列表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}</a:t>
            </a:r>
            <a:endParaRPr lang="zh-CN" altLang="zh-CN" b="1" dirty="0">
              <a:solidFill>
                <a:srgbClr val="C00000"/>
              </a:solidFill>
            </a:endParaRPr>
          </a:p>
          <a:p>
            <a:r>
              <a:rPr lang="zh-CN" altLang="zh-CN" dirty="0"/>
              <a:t>例如：</a:t>
            </a:r>
          </a:p>
          <a:p>
            <a:r>
              <a:rPr lang="en-US" altLang="zh-CN" b="1" dirty="0" err="1">
                <a:solidFill>
                  <a:srgbClr val="C00000"/>
                </a:solidFill>
              </a:rPr>
              <a:t>enum</a:t>
            </a:r>
            <a:r>
              <a:rPr lang="en-US" altLang="zh-CN" b="1" dirty="0">
                <a:solidFill>
                  <a:srgbClr val="C00000"/>
                </a:solidFill>
              </a:rPr>
              <a:t> Direction</a:t>
            </a:r>
            <a:endParaRPr lang="zh-CN" altLang="zh-CN" b="1" dirty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{  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       FRONT,BEHIND,LEFT,RIGHT</a:t>
            </a:r>
            <a:endParaRPr lang="zh-CN" altLang="zh-CN" b="1" dirty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}</a:t>
            </a:r>
            <a:endParaRPr lang="zh-CN" altLang="zh-CN" b="1" dirty="0">
              <a:solidFill>
                <a:srgbClr val="C00000"/>
              </a:solidFill>
            </a:endParaRPr>
          </a:p>
          <a:p>
            <a:r>
              <a:rPr lang="zh-CN" altLang="zh-CN" dirty="0"/>
              <a:t>声明了名字为</a:t>
            </a:r>
            <a:r>
              <a:rPr lang="en-US" altLang="zh-CN"/>
              <a:t>Direction</a:t>
            </a:r>
            <a:r>
              <a:rPr lang="zh-CN" altLang="zh-CN"/>
              <a:t>的</a:t>
            </a:r>
            <a:r>
              <a:rPr lang="zh-CN" altLang="zh-CN" dirty="0"/>
              <a:t>枚举类型，该枚举类型有</a:t>
            </a:r>
            <a:r>
              <a:rPr lang="en-US" altLang="zh-CN" dirty="0"/>
              <a:t>4</a:t>
            </a:r>
            <a:r>
              <a:rPr lang="zh-CN" altLang="zh-CN" dirty="0"/>
              <a:t>个常量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71803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91818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3337584" y="2014976"/>
            <a:ext cx="3603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3491880" y="1149122"/>
            <a:ext cx="414516" cy="414516"/>
            <a:chOff x="3543574" y="4265651"/>
            <a:chExt cx="414516" cy="414516"/>
          </a:xfrm>
        </p:grpSpPr>
        <p:sp>
          <p:nvSpPr>
            <p:cNvPr id="44" name="椭圆 43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chemeClr val="accent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chemeClr val="bg1"/>
            </a:solidFill>
          </p:grpSpPr>
          <p:sp>
            <p:nvSpPr>
              <p:cNvPr id="74" name="Freeform 12"/>
              <p:cNvSpPr>
                <a:spLocks/>
              </p:cNvSpPr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5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4050431" y="1149122"/>
            <a:ext cx="414516" cy="414516"/>
            <a:chOff x="4102125" y="4265651"/>
            <a:chExt cx="414516" cy="414516"/>
          </a:xfrm>
        </p:grpSpPr>
        <p:sp>
          <p:nvSpPr>
            <p:cNvPr id="45" name="椭圆 44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chemeClr val="accent2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chemeClr val="bg1"/>
            </a:solidFill>
          </p:grpSpPr>
          <p:sp>
            <p:nvSpPr>
              <p:cNvPr id="68" name="Freeform 226"/>
              <p:cNvSpPr>
                <a:spLocks/>
              </p:cNvSpPr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9" name="Freeform 227"/>
              <p:cNvSpPr>
                <a:spLocks/>
              </p:cNvSpPr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0" name="Freeform 228"/>
              <p:cNvSpPr>
                <a:spLocks/>
              </p:cNvSpPr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1" name="Freeform 229"/>
              <p:cNvSpPr>
                <a:spLocks/>
              </p:cNvSpPr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2" name="Freeform 230"/>
              <p:cNvSpPr>
                <a:spLocks/>
              </p:cNvSpPr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129792" y="1149122"/>
            <a:ext cx="414516" cy="414516"/>
            <a:chOff x="5181486" y="4265651"/>
            <a:chExt cx="414516" cy="414516"/>
          </a:xfrm>
        </p:grpSpPr>
        <p:sp>
          <p:nvSpPr>
            <p:cNvPr id="46" name="椭圆 45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chemeClr val="accent4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chemeClr val="bg1"/>
            </a:solidFill>
          </p:grpSpPr>
          <p:sp>
            <p:nvSpPr>
              <p:cNvPr id="59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0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1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2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3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4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5" name="Freeform 333"/>
              <p:cNvSpPr>
                <a:spLocks/>
              </p:cNvSpPr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6" name="Freeform 334"/>
              <p:cNvSpPr>
                <a:spLocks/>
              </p:cNvSpPr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7" name="Freeform 335"/>
              <p:cNvSpPr>
                <a:spLocks/>
              </p:cNvSpPr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4574743" y="1149122"/>
            <a:ext cx="414516" cy="414516"/>
            <a:chOff x="4626437" y="4265651"/>
            <a:chExt cx="414516" cy="414516"/>
          </a:xfrm>
        </p:grpSpPr>
        <p:sp>
          <p:nvSpPr>
            <p:cNvPr id="49" name="椭圆 48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chemeClr val="accent3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chemeClr val="bg1"/>
            </a:solidFill>
          </p:grpSpPr>
          <p:sp>
            <p:nvSpPr>
              <p:cNvPr id="52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3" name="Freeform 228"/>
              <p:cNvSpPr>
                <a:spLocks/>
              </p:cNvSpPr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4" name="Freeform 229"/>
              <p:cNvSpPr>
                <a:spLocks/>
              </p:cNvSpPr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5" name="Freeform 230"/>
              <p:cNvSpPr>
                <a:spLocks/>
              </p:cNvSpPr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6" name="Freeform 231"/>
              <p:cNvSpPr>
                <a:spLocks/>
              </p:cNvSpPr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7" name="Freeform 232"/>
              <p:cNvSpPr>
                <a:spLocks/>
              </p:cNvSpPr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8" name="Freeform 233"/>
              <p:cNvSpPr>
                <a:spLocks/>
              </p:cNvSpPr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1366956" y="1489360"/>
            <a:ext cx="1586056" cy="1586450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 sz="4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68620" y="3067308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6600" dirty="0">
                  <a:solidFill>
                    <a:prstClr val="whit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283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86121F7-872E-41C5-86EE-EA4C9E41EAE1}"/>
              </a:ext>
            </a:extLst>
          </p:cNvPr>
          <p:cNvSpPr/>
          <p:nvPr/>
        </p:nvSpPr>
        <p:spPr>
          <a:xfrm>
            <a:off x="827584" y="1720840"/>
            <a:ext cx="7056784" cy="2308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标识符由字母、下划线、美元符号和数字组成，并且第一个字符不能是数字字符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Java</a:t>
            </a:r>
            <a:r>
              <a:rPr lang="zh-CN" altLang="en-US" dirty="0"/>
              <a:t>语言有</a:t>
            </a:r>
            <a:r>
              <a:rPr lang="en-US" altLang="zh-CN" dirty="0"/>
              <a:t>8</a:t>
            </a:r>
            <a:r>
              <a:rPr lang="zh-CN" altLang="en-US" dirty="0"/>
              <a:t>种基本数据类型：</a:t>
            </a:r>
            <a:r>
              <a:rPr lang="en-US" altLang="zh-CN" dirty="0" err="1"/>
              <a:t>boolean</a:t>
            </a:r>
            <a:r>
              <a:rPr lang="zh-CN" altLang="en-US" dirty="0"/>
              <a:t>、</a:t>
            </a:r>
            <a:r>
              <a:rPr lang="en-US" altLang="zh-CN" dirty="0"/>
              <a:t>byte </a:t>
            </a:r>
            <a:r>
              <a:rPr lang="zh-CN" altLang="en-US" dirty="0"/>
              <a:t>、</a:t>
            </a:r>
            <a:r>
              <a:rPr lang="en-US" altLang="zh-CN" dirty="0"/>
              <a:t>short</a:t>
            </a:r>
            <a:r>
              <a:rPr lang="zh-CN" altLang="en-US" dirty="0"/>
              <a:t>、</a:t>
            </a:r>
            <a:r>
              <a:rPr lang="en-US" altLang="zh-CN" dirty="0" err="1"/>
              <a:t>int</a:t>
            </a:r>
            <a:r>
              <a:rPr lang="zh-CN" altLang="en-US" dirty="0"/>
              <a:t>、</a:t>
            </a:r>
            <a:r>
              <a:rPr lang="en-US" altLang="zh-CN" dirty="0"/>
              <a:t>long</a:t>
            </a:r>
            <a:r>
              <a:rPr lang="zh-CN" altLang="en-US" dirty="0"/>
              <a:t>、</a:t>
            </a:r>
            <a:r>
              <a:rPr lang="en-US" altLang="zh-CN" dirty="0"/>
              <a:t>float</a:t>
            </a:r>
            <a:r>
              <a:rPr lang="zh-CN" altLang="en-US" dirty="0"/>
              <a:t>、</a:t>
            </a:r>
            <a:r>
              <a:rPr lang="en-US" altLang="zh-CN" dirty="0"/>
              <a:t>double</a:t>
            </a:r>
            <a:r>
              <a:rPr lang="zh-CN" altLang="en-US" dirty="0"/>
              <a:t>、</a:t>
            </a:r>
            <a:r>
              <a:rPr lang="en-US" altLang="zh-CN" dirty="0"/>
              <a:t>char</a:t>
            </a:r>
            <a:r>
              <a:rPr lang="zh-CN" altLang="en-US" dirty="0"/>
              <a:t>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数组是相同类型的数据元素按顺序组成的一种复合数据类型，数组属于引用型变量，因此两个相同类型的数组如果具有相同的引用，它们就有完全相同的元素。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JDK1.5</a:t>
            </a:r>
            <a:r>
              <a:rPr lang="zh-CN" altLang="en-US" dirty="0"/>
              <a:t>之后引入了一种新的数据类型：枚举类型。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1342D5AD-E272-42CB-92BD-EAD18CB024EA}"/>
              </a:ext>
            </a:extLst>
          </p:cNvPr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47688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91818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3337584" y="2014976"/>
            <a:ext cx="3603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标识符和关键字</a:t>
            </a:r>
            <a:endParaRPr lang="en-US" altLang="zh-CN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3491880" y="1149122"/>
            <a:ext cx="414516" cy="414516"/>
            <a:chOff x="3543574" y="4265651"/>
            <a:chExt cx="414516" cy="414516"/>
          </a:xfrm>
        </p:grpSpPr>
        <p:sp>
          <p:nvSpPr>
            <p:cNvPr id="44" name="椭圆 43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chemeClr val="accent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chemeClr val="bg1"/>
            </a:solidFill>
          </p:grpSpPr>
          <p:sp>
            <p:nvSpPr>
              <p:cNvPr id="74" name="Freeform 12"/>
              <p:cNvSpPr>
                <a:spLocks/>
              </p:cNvSpPr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5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4050431" y="1149122"/>
            <a:ext cx="414516" cy="414516"/>
            <a:chOff x="4102125" y="4265651"/>
            <a:chExt cx="414516" cy="414516"/>
          </a:xfrm>
        </p:grpSpPr>
        <p:sp>
          <p:nvSpPr>
            <p:cNvPr id="45" name="椭圆 44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chemeClr val="accent2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chemeClr val="bg1"/>
            </a:solidFill>
          </p:grpSpPr>
          <p:sp>
            <p:nvSpPr>
              <p:cNvPr id="68" name="Freeform 226"/>
              <p:cNvSpPr>
                <a:spLocks/>
              </p:cNvSpPr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9" name="Freeform 227"/>
              <p:cNvSpPr>
                <a:spLocks/>
              </p:cNvSpPr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0" name="Freeform 228"/>
              <p:cNvSpPr>
                <a:spLocks/>
              </p:cNvSpPr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1" name="Freeform 229"/>
              <p:cNvSpPr>
                <a:spLocks/>
              </p:cNvSpPr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2" name="Freeform 230"/>
              <p:cNvSpPr>
                <a:spLocks/>
              </p:cNvSpPr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129792" y="1149122"/>
            <a:ext cx="414516" cy="414516"/>
            <a:chOff x="5181486" y="4265651"/>
            <a:chExt cx="414516" cy="414516"/>
          </a:xfrm>
        </p:grpSpPr>
        <p:sp>
          <p:nvSpPr>
            <p:cNvPr id="46" name="椭圆 45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chemeClr val="accent4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chemeClr val="bg1"/>
            </a:solidFill>
          </p:grpSpPr>
          <p:sp>
            <p:nvSpPr>
              <p:cNvPr id="59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0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1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2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3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4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5" name="Freeform 333"/>
              <p:cNvSpPr>
                <a:spLocks/>
              </p:cNvSpPr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6" name="Freeform 334"/>
              <p:cNvSpPr>
                <a:spLocks/>
              </p:cNvSpPr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7" name="Freeform 335"/>
              <p:cNvSpPr>
                <a:spLocks/>
              </p:cNvSpPr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4574743" y="1149122"/>
            <a:ext cx="414516" cy="414516"/>
            <a:chOff x="4626437" y="4265651"/>
            <a:chExt cx="414516" cy="414516"/>
          </a:xfrm>
        </p:grpSpPr>
        <p:sp>
          <p:nvSpPr>
            <p:cNvPr id="49" name="椭圆 48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chemeClr val="accent3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chemeClr val="bg1"/>
            </a:solidFill>
          </p:grpSpPr>
          <p:sp>
            <p:nvSpPr>
              <p:cNvPr id="52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3" name="Freeform 228"/>
              <p:cNvSpPr>
                <a:spLocks/>
              </p:cNvSpPr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4" name="Freeform 229"/>
              <p:cNvSpPr>
                <a:spLocks/>
              </p:cNvSpPr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5" name="Freeform 230"/>
              <p:cNvSpPr>
                <a:spLocks/>
              </p:cNvSpPr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6" name="Freeform 231"/>
              <p:cNvSpPr>
                <a:spLocks/>
              </p:cNvSpPr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7" name="Freeform 232"/>
              <p:cNvSpPr>
                <a:spLocks/>
              </p:cNvSpPr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8" name="Freeform 233"/>
              <p:cNvSpPr>
                <a:spLocks/>
              </p:cNvSpPr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1366956" y="1489360"/>
            <a:ext cx="1586056" cy="1586450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 sz="4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68620" y="3067308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6600" dirty="0">
                  <a:solidFill>
                    <a:prstClr val="whit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822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标识符和关键字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CBA70FB6-57B9-4886-8286-1C3DBE6CC30F}"/>
              </a:ext>
            </a:extLst>
          </p:cNvPr>
          <p:cNvSpPr/>
          <p:nvPr/>
        </p:nvSpPr>
        <p:spPr>
          <a:xfrm>
            <a:off x="362231" y="1203598"/>
            <a:ext cx="1185433" cy="400110"/>
          </a:xfrm>
          <a:prstGeom prst="rightArrow">
            <a:avLst>
              <a:gd name="adj1" fmla="val 50000"/>
              <a:gd name="adj2" fmla="val 43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标识符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24F63057-9ADA-4CAE-B8E8-1083FBE4AB3F}"/>
              </a:ext>
            </a:extLst>
          </p:cNvPr>
          <p:cNvSpPr/>
          <p:nvPr/>
        </p:nvSpPr>
        <p:spPr>
          <a:xfrm>
            <a:off x="142719" y="1892971"/>
            <a:ext cx="1185434" cy="400110"/>
          </a:xfrm>
          <a:prstGeom prst="rightArrow">
            <a:avLst>
              <a:gd name="adj1" fmla="val 50000"/>
              <a:gd name="adj2" fmla="val 43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关键字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B81D04-DA48-4807-83C2-92D754A0DBD4}"/>
              </a:ext>
            </a:extLst>
          </p:cNvPr>
          <p:cNvSpPr/>
          <p:nvPr/>
        </p:nvSpPr>
        <p:spPr>
          <a:xfrm>
            <a:off x="1763688" y="1131590"/>
            <a:ext cx="59766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用来标识类名、变量名、方法名、类型名、数组名、文件名的有效字符序列称为标识符。简单地说，标识符就是一个名字。以下是</a:t>
            </a:r>
            <a:r>
              <a:rPr lang="en-US" altLang="zh-CN" dirty="0"/>
              <a:t>Java</a:t>
            </a:r>
            <a:r>
              <a:rPr lang="zh-CN" altLang="zh-CN" dirty="0"/>
              <a:t>关于标识符的语法规则。</a:t>
            </a:r>
          </a:p>
          <a:p>
            <a:pPr lvl="0">
              <a:buFont typeface="Wingdings" pitchFamily="2" charset="2"/>
              <a:buChar char="u"/>
            </a:pP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zh-CN" altLang="zh-CN" b="1" dirty="0">
                <a:solidFill>
                  <a:srgbClr val="C00000"/>
                </a:solidFill>
              </a:rPr>
              <a:t>标识符由字母、下划线、美元符号和数字组成，长度不受限制。</a:t>
            </a:r>
          </a:p>
          <a:p>
            <a:pPr lvl="0">
              <a:buFont typeface="Wingdings" pitchFamily="2" charset="2"/>
              <a:buChar char="u"/>
            </a:pP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zh-CN" altLang="zh-CN" b="1" dirty="0">
                <a:solidFill>
                  <a:srgbClr val="C00000"/>
                </a:solidFill>
              </a:rPr>
              <a:t>标识符的第一个字符不能是数字字符。</a:t>
            </a:r>
          </a:p>
          <a:p>
            <a:pPr lvl="0">
              <a:buFont typeface="Wingdings" pitchFamily="2" charset="2"/>
              <a:buChar char="u"/>
            </a:pP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zh-CN" altLang="zh-CN" b="1" dirty="0">
                <a:solidFill>
                  <a:srgbClr val="C00000"/>
                </a:solidFill>
              </a:rPr>
              <a:t>标识符不能是关键字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0">
              <a:buFont typeface="Wingdings" pitchFamily="2" charset="2"/>
              <a:buChar char="u"/>
            </a:pP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zh-CN" altLang="zh-CN" b="1" dirty="0">
                <a:solidFill>
                  <a:srgbClr val="C00000"/>
                </a:solidFill>
              </a:rPr>
              <a:t>标识符不能是</a:t>
            </a:r>
            <a:r>
              <a:rPr lang="en-US" altLang="zh-CN" b="1" dirty="0">
                <a:solidFill>
                  <a:srgbClr val="C00000"/>
                </a:solidFill>
              </a:rPr>
              <a:t>true</a:t>
            </a:r>
            <a:r>
              <a:rPr lang="zh-CN" altLang="zh-CN" b="1" dirty="0">
                <a:solidFill>
                  <a:srgbClr val="C00000"/>
                </a:solidFill>
              </a:rPr>
              <a:t>、</a:t>
            </a:r>
            <a:r>
              <a:rPr lang="en-US" altLang="zh-CN" b="1" dirty="0">
                <a:solidFill>
                  <a:srgbClr val="C00000"/>
                </a:solidFill>
              </a:rPr>
              <a:t>false</a:t>
            </a:r>
            <a:r>
              <a:rPr lang="zh-CN" altLang="zh-CN" b="1" dirty="0">
                <a:solidFill>
                  <a:srgbClr val="C00000"/>
                </a:solidFill>
              </a:rPr>
              <a:t>和</a:t>
            </a:r>
            <a:r>
              <a:rPr lang="en-US" altLang="zh-CN" b="1" dirty="0">
                <a:solidFill>
                  <a:srgbClr val="C00000"/>
                </a:solidFill>
              </a:rPr>
              <a:t>null</a:t>
            </a:r>
            <a:r>
              <a:rPr lang="zh-CN" altLang="zh-CN" b="1" dirty="0">
                <a:solidFill>
                  <a:srgbClr val="C00000"/>
                </a:solidFill>
              </a:rPr>
              <a:t>（尽管</a:t>
            </a:r>
            <a:r>
              <a:rPr lang="en-US" altLang="zh-CN" b="1" dirty="0">
                <a:solidFill>
                  <a:srgbClr val="C00000"/>
                </a:solidFill>
              </a:rPr>
              <a:t>true</a:t>
            </a:r>
            <a:r>
              <a:rPr lang="zh-CN" altLang="zh-CN" b="1" dirty="0">
                <a:solidFill>
                  <a:srgbClr val="C00000"/>
                </a:solidFill>
              </a:rPr>
              <a:t>、</a:t>
            </a:r>
            <a:r>
              <a:rPr lang="en-US" altLang="zh-CN" b="1" dirty="0">
                <a:solidFill>
                  <a:srgbClr val="C00000"/>
                </a:solidFill>
              </a:rPr>
              <a:t>false</a:t>
            </a:r>
            <a:r>
              <a:rPr lang="zh-CN" altLang="zh-CN" b="1" dirty="0">
                <a:solidFill>
                  <a:srgbClr val="C00000"/>
                </a:solidFill>
              </a:rPr>
              <a:t>和</a:t>
            </a:r>
            <a:r>
              <a:rPr lang="en-US" altLang="zh-CN" b="1" dirty="0">
                <a:solidFill>
                  <a:srgbClr val="C00000"/>
                </a:solidFill>
              </a:rPr>
              <a:t>null</a:t>
            </a:r>
            <a:r>
              <a:rPr lang="zh-CN" altLang="zh-CN" b="1" dirty="0">
                <a:solidFill>
                  <a:srgbClr val="C00000"/>
                </a:solidFill>
              </a:rPr>
              <a:t>不是</a:t>
            </a:r>
            <a:r>
              <a:rPr lang="en-US" altLang="zh-CN" b="1" dirty="0">
                <a:solidFill>
                  <a:srgbClr val="C00000"/>
                </a:solidFill>
              </a:rPr>
              <a:t>Java</a:t>
            </a:r>
            <a:r>
              <a:rPr lang="zh-CN" altLang="zh-CN" b="1" dirty="0">
                <a:solidFill>
                  <a:srgbClr val="C00000"/>
                </a:solidFill>
              </a:rPr>
              <a:t>关键字）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D05FE6-84C3-4CF4-BA01-24AC23B8E072}"/>
              </a:ext>
            </a:extLst>
          </p:cNvPr>
          <p:cNvSpPr/>
          <p:nvPr/>
        </p:nvSpPr>
        <p:spPr>
          <a:xfrm>
            <a:off x="467544" y="3795886"/>
            <a:ext cx="80826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例如，以下都是标识符：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         </a:t>
            </a:r>
            <a:r>
              <a:rPr lang="en-US" altLang="zh-CN" b="1" dirty="0" err="1">
                <a:solidFill>
                  <a:srgbClr val="C00000"/>
                </a:solidFill>
              </a:rPr>
              <a:t>Hello_java</a:t>
            </a:r>
            <a:r>
              <a:rPr lang="zh-CN" altLang="en-US" b="1" dirty="0">
                <a:solidFill>
                  <a:srgbClr val="C00000"/>
                </a:solidFill>
              </a:rPr>
              <a:t>、</a:t>
            </a:r>
            <a:r>
              <a:rPr lang="en-US" altLang="zh-CN" b="1" dirty="0">
                <a:solidFill>
                  <a:srgbClr val="C00000"/>
                </a:solidFill>
              </a:rPr>
              <a:t>Hello_12$</a:t>
            </a:r>
            <a:r>
              <a:rPr lang="zh-CN" altLang="en-US" b="1" dirty="0">
                <a:solidFill>
                  <a:srgbClr val="C00000"/>
                </a:solidFill>
              </a:rPr>
              <a:t>、</a:t>
            </a:r>
            <a:r>
              <a:rPr lang="en-US" altLang="zh-CN" b="1" dirty="0">
                <a:solidFill>
                  <a:srgbClr val="C00000"/>
                </a:solidFill>
              </a:rPr>
              <a:t>$23Boy</a:t>
            </a:r>
            <a:r>
              <a:rPr lang="zh-CN" altLang="en-US" b="1" dirty="0">
                <a:solidFill>
                  <a:srgbClr val="C0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6702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标识符和关键字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CBA70FB6-57B9-4886-8286-1C3DBE6CC30F}"/>
              </a:ext>
            </a:extLst>
          </p:cNvPr>
          <p:cNvSpPr/>
          <p:nvPr/>
        </p:nvSpPr>
        <p:spPr>
          <a:xfrm>
            <a:off x="146207" y="1203598"/>
            <a:ext cx="1185433" cy="400110"/>
          </a:xfrm>
          <a:prstGeom prst="rightArrow">
            <a:avLst>
              <a:gd name="adj1" fmla="val 50000"/>
              <a:gd name="adj2" fmla="val 43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schemeClr val="tx1"/>
                </a:solidFill>
                <a:latin typeface="Calibri"/>
                <a:ea typeface="宋体" panose="02010600030101010101" pitchFamily="2" charset="-122"/>
              </a:rPr>
              <a:t>标识符</a:t>
            </a:r>
            <a:r>
              <a:rPr lang="zh-CN" altLang="en-US" sz="1400" b="1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24F63057-9ADA-4CAE-B8E8-1083FBE4AB3F}"/>
              </a:ext>
            </a:extLst>
          </p:cNvPr>
          <p:cNvSpPr/>
          <p:nvPr/>
        </p:nvSpPr>
        <p:spPr>
          <a:xfrm>
            <a:off x="362230" y="1892971"/>
            <a:ext cx="1185434" cy="400110"/>
          </a:xfrm>
          <a:prstGeom prst="rightArrow">
            <a:avLst>
              <a:gd name="adj1" fmla="val 50000"/>
              <a:gd name="adj2" fmla="val 43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关键字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84FD05-2782-4075-9B6C-CB606E8CC265}"/>
              </a:ext>
            </a:extLst>
          </p:cNvPr>
          <p:cNvSpPr/>
          <p:nvPr/>
        </p:nvSpPr>
        <p:spPr>
          <a:xfrm>
            <a:off x="1824524" y="1308196"/>
            <a:ext cx="59766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/>
              <a:t>关键字就是</a:t>
            </a:r>
            <a:r>
              <a:rPr lang="en-US" altLang="zh-CN" sz="2000" dirty="0"/>
              <a:t>Java</a:t>
            </a:r>
            <a:r>
              <a:rPr lang="zh-CN" altLang="zh-CN" sz="2000" dirty="0"/>
              <a:t>语言中已经被赋予特定意义的一些单词。不可以把关键字</a:t>
            </a:r>
            <a:r>
              <a:rPr lang="zh-CN" altLang="en-US" sz="2000" dirty="0"/>
              <a:t>当做</a:t>
            </a:r>
            <a:r>
              <a:rPr lang="zh-CN" altLang="zh-CN" sz="2000" dirty="0"/>
              <a:t>标识符来用</a:t>
            </a:r>
            <a:r>
              <a:rPr lang="zh-CN" altLang="en-US" sz="2000" dirty="0"/>
              <a:t>。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05DFBA9-6A7B-4AC3-9366-25654219FBD9}"/>
              </a:ext>
            </a:extLst>
          </p:cNvPr>
          <p:cNvSpPr/>
          <p:nvPr/>
        </p:nvSpPr>
        <p:spPr>
          <a:xfrm>
            <a:off x="558903" y="2446969"/>
            <a:ext cx="8026194" cy="23083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/>
              <a:t>abstract assert </a:t>
            </a:r>
            <a:r>
              <a:rPr lang="en-US" altLang="zh-CN" sz="2400" dirty="0" err="1"/>
              <a:t>boolean</a:t>
            </a:r>
            <a:r>
              <a:rPr lang="en-US" altLang="zh-CN" sz="2400" dirty="0"/>
              <a:t> break byte case catch char class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continue default do double else </a:t>
            </a:r>
            <a:r>
              <a:rPr lang="en-US" altLang="zh-CN" sz="2400" dirty="0" err="1"/>
              <a:t>enum</a:t>
            </a:r>
            <a:r>
              <a:rPr lang="en-US" altLang="zh-CN" sz="2400" dirty="0"/>
              <a:t> extends final finally float for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if implements import </a:t>
            </a:r>
            <a:r>
              <a:rPr lang="en-US" altLang="zh-CN" sz="2400" dirty="0" err="1"/>
              <a:t>instanceof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interface long native new package private protected public return short static </a:t>
            </a:r>
            <a:r>
              <a:rPr lang="en-US" altLang="zh-CN" sz="2400" dirty="0" err="1"/>
              <a:t>strictfp</a:t>
            </a:r>
            <a:r>
              <a:rPr lang="en-US" altLang="zh-CN" sz="2400" dirty="0"/>
              <a:t> super switch synchronized this throw  throws transient try void volatile while</a:t>
            </a:r>
            <a:r>
              <a:rPr lang="zh-CN" altLang="zh-CN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886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91818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3337584" y="2014976"/>
            <a:ext cx="3603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</a:t>
            </a:r>
            <a:endParaRPr lang="en-US" altLang="zh-CN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3491880" y="1149122"/>
            <a:ext cx="414516" cy="414516"/>
            <a:chOff x="3543574" y="4265651"/>
            <a:chExt cx="414516" cy="414516"/>
          </a:xfrm>
        </p:grpSpPr>
        <p:sp>
          <p:nvSpPr>
            <p:cNvPr id="44" name="椭圆 43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chemeClr val="accent1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chemeClr val="bg1"/>
            </a:solidFill>
          </p:grpSpPr>
          <p:sp>
            <p:nvSpPr>
              <p:cNvPr id="74" name="Freeform 12"/>
              <p:cNvSpPr>
                <a:spLocks/>
              </p:cNvSpPr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5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4050431" y="1149122"/>
            <a:ext cx="414516" cy="414516"/>
            <a:chOff x="4102125" y="4265651"/>
            <a:chExt cx="414516" cy="414516"/>
          </a:xfrm>
        </p:grpSpPr>
        <p:sp>
          <p:nvSpPr>
            <p:cNvPr id="45" name="椭圆 44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chemeClr val="accent2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chemeClr val="bg1"/>
            </a:solidFill>
          </p:grpSpPr>
          <p:sp>
            <p:nvSpPr>
              <p:cNvPr id="68" name="Freeform 226"/>
              <p:cNvSpPr>
                <a:spLocks/>
              </p:cNvSpPr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9" name="Freeform 227"/>
              <p:cNvSpPr>
                <a:spLocks/>
              </p:cNvSpPr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0" name="Freeform 228"/>
              <p:cNvSpPr>
                <a:spLocks/>
              </p:cNvSpPr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1" name="Freeform 229"/>
              <p:cNvSpPr>
                <a:spLocks/>
              </p:cNvSpPr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2" name="Freeform 230"/>
              <p:cNvSpPr>
                <a:spLocks/>
              </p:cNvSpPr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129792" y="1149122"/>
            <a:ext cx="414516" cy="414516"/>
            <a:chOff x="5181486" y="4265651"/>
            <a:chExt cx="414516" cy="414516"/>
          </a:xfrm>
        </p:grpSpPr>
        <p:sp>
          <p:nvSpPr>
            <p:cNvPr id="46" name="椭圆 45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chemeClr val="accent4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chemeClr val="bg1"/>
            </a:solidFill>
          </p:grpSpPr>
          <p:sp>
            <p:nvSpPr>
              <p:cNvPr id="59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0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1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2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3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4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5" name="Freeform 333"/>
              <p:cNvSpPr>
                <a:spLocks/>
              </p:cNvSpPr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6" name="Freeform 334"/>
              <p:cNvSpPr>
                <a:spLocks/>
              </p:cNvSpPr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67" name="Freeform 335"/>
              <p:cNvSpPr>
                <a:spLocks/>
              </p:cNvSpPr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4574743" y="1149122"/>
            <a:ext cx="414516" cy="414516"/>
            <a:chOff x="4626437" y="4265651"/>
            <a:chExt cx="414516" cy="414516"/>
          </a:xfrm>
        </p:grpSpPr>
        <p:sp>
          <p:nvSpPr>
            <p:cNvPr id="49" name="椭圆 48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chemeClr val="accent3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chemeClr val="bg1"/>
            </a:solidFill>
          </p:grpSpPr>
          <p:sp>
            <p:nvSpPr>
              <p:cNvPr id="52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3" name="Freeform 228"/>
              <p:cNvSpPr>
                <a:spLocks/>
              </p:cNvSpPr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4" name="Freeform 229"/>
              <p:cNvSpPr>
                <a:spLocks/>
              </p:cNvSpPr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5" name="Freeform 230"/>
              <p:cNvSpPr>
                <a:spLocks/>
              </p:cNvSpPr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6" name="Freeform 231"/>
              <p:cNvSpPr>
                <a:spLocks/>
              </p:cNvSpPr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7" name="Freeform 232"/>
              <p:cNvSpPr>
                <a:spLocks/>
              </p:cNvSpPr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8" name="Freeform 233"/>
              <p:cNvSpPr>
                <a:spLocks/>
              </p:cNvSpPr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zh-CN" altLang="en-US">
                  <a:solidFill>
                    <a:srgbClr val="00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1366956" y="1489360"/>
            <a:ext cx="1586056" cy="1586450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 sz="4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68620" y="3067308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6600" dirty="0">
                  <a:solidFill>
                    <a:prstClr val="white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614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箭头2">
            <a:extLst>
              <a:ext uri="{FF2B5EF4-FFF2-40B4-BE49-F238E27FC236}">
                <a16:creationId xmlns:a16="http://schemas.microsoft.com/office/drawing/2014/main" id="{231EB83C-C317-4A99-8058-67B2AA889CC3}"/>
              </a:ext>
            </a:extLst>
          </p:cNvPr>
          <p:cNvSpPr>
            <a:spLocks/>
          </p:cNvSpPr>
          <p:nvPr/>
        </p:nvSpPr>
        <p:spPr bwMode="gray">
          <a:xfrm rot="17459281">
            <a:off x="2922907" y="2622147"/>
            <a:ext cx="243647" cy="974403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1E6B093B-EBCC-4BE8-A3D4-FB279B78D1DE}"/>
              </a:ext>
            </a:extLst>
          </p:cNvPr>
          <p:cNvSpPr txBox="1"/>
          <p:nvPr/>
        </p:nvSpPr>
        <p:spPr>
          <a:xfrm>
            <a:off x="823322" y="20562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基本数据类型</a:t>
            </a:r>
          </a:p>
        </p:txBody>
      </p:sp>
      <p:sp>
        <p:nvSpPr>
          <p:cNvPr id="24" name="箭头3">
            <a:extLst>
              <a:ext uri="{FF2B5EF4-FFF2-40B4-BE49-F238E27FC236}">
                <a16:creationId xmlns:a16="http://schemas.microsoft.com/office/drawing/2014/main" id="{4C15FEDE-836D-4FCB-B4A9-1595B474D57A}"/>
              </a:ext>
            </a:extLst>
          </p:cNvPr>
          <p:cNvSpPr>
            <a:spLocks/>
          </p:cNvSpPr>
          <p:nvPr/>
        </p:nvSpPr>
        <p:spPr bwMode="gray">
          <a:xfrm flipV="1">
            <a:off x="2610143" y="2889666"/>
            <a:ext cx="819764" cy="1306330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箭头2">
            <a:extLst>
              <a:ext uri="{FF2B5EF4-FFF2-40B4-BE49-F238E27FC236}">
                <a16:creationId xmlns:a16="http://schemas.microsoft.com/office/drawing/2014/main" id="{FD95C96A-7C14-469F-A238-348A5CC0A46D}"/>
              </a:ext>
            </a:extLst>
          </p:cNvPr>
          <p:cNvSpPr>
            <a:spLocks/>
          </p:cNvSpPr>
          <p:nvPr/>
        </p:nvSpPr>
        <p:spPr bwMode="gray">
          <a:xfrm rot="14210394">
            <a:off x="2937610" y="2230258"/>
            <a:ext cx="243647" cy="974403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箭头1">
            <a:extLst>
              <a:ext uri="{FF2B5EF4-FFF2-40B4-BE49-F238E27FC236}">
                <a16:creationId xmlns:a16="http://schemas.microsoft.com/office/drawing/2014/main" id="{8A4CA860-0599-427D-8ACC-ECB99F912CEC}"/>
              </a:ext>
            </a:extLst>
          </p:cNvPr>
          <p:cNvSpPr>
            <a:spLocks/>
          </p:cNvSpPr>
          <p:nvPr/>
        </p:nvSpPr>
        <p:spPr bwMode="gray">
          <a:xfrm>
            <a:off x="2604872" y="1531541"/>
            <a:ext cx="819764" cy="1433409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1">
            <a:extLst>
              <a:ext uri="{FF2B5EF4-FFF2-40B4-BE49-F238E27FC236}">
                <a16:creationId xmlns:a16="http://schemas.microsoft.com/office/drawing/2014/main" id="{AD305E50-37A3-4389-AE21-0248E809396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38493" y="1603550"/>
            <a:ext cx="1584176" cy="320128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boolean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标题1">
            <a:extLst>
              <a:ext uri="{FF2B5EF4-FFF2-40B4-BE49-F238E27FC236}">
                <a16:creationId xmlns:a16="http://schemas.microsoft.com/office/drawing/2014/main" id="{2F61ED76-D7E2-44AC-AFF6-AF0CFE6B66C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24607" y="1531541"/>
            <a:ext cx="926206" cy="400109"/>
          </a:xfrm>
          <a:prstGeom prst="roundRect">
            <a:avLst>
              <a:gd name="adj" fmla="val 11921"/>
            </a:avLst>
          </a:prstGeom>
          <a:solidFill>
            <a:schemeClr val="accent2"/>
          </a:solidFill>
          <a:ln w="63500" cap="flat" cmpd="sng" algn="ctr">
            <a:solidFill>
              <a:schemeClr val="bg1"/>
            </a:solidFill>
            <a:prstDash val="solid"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逻辑类型</a:t>
            </a:r>
            <a:endParaRPr lang="zh-CN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标题2">
            <a:extLst>
              <a:ext uri="{FF2B5EF4-FFF2-40B4-BE49-F238E27FC236}">
                <a16:creationId xmlns:a16="http://schemas.microsoft.com/office/drawing/2014/main" id="{587F39AF-7DB7-47BB-8878-CD492C060F6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22545" y="2229429"/>
            <a:ext cx="928267" cy="446761"/>
          </a:xfrm>
          <a:prstGeom prst="roundRect">
            <a:avLst>
              <a:gd name="adj" fmla="val 11921"/>
            </a:avLst>
          </a:prstGeom>
          <a:solidFill>
            <a:schemeClr val="accent3"/>
          </a:solidFill>
          <a:ln w="63500" cap="flat" cmpd="sng" algn="ctr">
            <a:solidFill>
              <a:schemeClr val="bg1"/>
            </a:solidFill>
            <a:prstDash val="solid"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整数类型</a:t>
            </a:r>
            <a:endParaRPr lang="zh-CN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标题3">
            <a:extLst>
              <a:ext uri="{FF2B5EF4-FFF2-40B4-BE49-F238E27FC236}">
                <a16:creationId xmlns:a16="http://schemas.microsoft.com/office/drawing/2014/main" id="{82D49AE5-FCCA-44CD-B238-6306ADF258AD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24606" y="3795886"/>
            <a:ext cx="928267" cy="400110"/>
          </a:xfrm>
          <a:prstGeom prst="roundRect">
            <a:avLst>
              <a:gd name="adj" fmla="val 11921"/>
            </a:avLst>
          </a:prstGeom>
          <a:solidFill>
            <a:schemeClr val="accent4"/>
          </a:solidFill>
          <a:ln w="63500" cap="flat" cmpd="sng" algn="ctr">
            <a:solidFill>
              <a:schemeClr val="bg1"/>
            </a:solidFill>
            <a:prstDash val="solid"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浮点类型</a:t>
            </a:r>
            <a:endParaRPr lang="zh-CN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Oval 19">
            <a:extLst>
              <a:ext uri="{FF2B5EF4-FFF2-40B4-BE49-F238E27FC236}">
                <a16:creationId xmlns:a16="http://schemas.microsoft.com/office/drawing/2014/main" id="{87B9AA84-C427-4B8E-860B-66A380CA7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8" y="2368607"/>
            <a:ext cx="1102779" cy="115483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  <a:round/>
            <a:headEnd/>
            <a:tailEnd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62118" tIns="31058" rIns="62118" bIns="31058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</a:t>
            </a:r>
          </a:p>
        </p:txBody>
      </p:sp>
      <p:sp>
        <p:nvSpPr>
          <p:cNvPr id="35" name="标题2">
            <a:extLst>
              <a:ext uri="{FF2B5EF4-FFF2-40B4-BE49-F238E27FC236}">
                <a16:creationId xmlns:a16="http://schemas.microsoft.com/office/drawing/2014/main" id="{8FA41C21-8589-417E-B149-242A77D8EE3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24606" y="3035736"/>
            <a:ext cx="948989" cy="400110"/>
          </a:xfrm>
          <a:prstGeom prst="roundRect">
            <a:avLst>
              <a:gd name="adj" fmla="val 11921"/>
            </a:avLst>
          </a:prstGeom>
          <a:solidFill>
            <a:schemeClr val="accent3"/>
          </a:solidFill>
          <a:ln w="63500" cap="flat" cmpd="sng" algn="ctr">
            <a:solidFill>
              <a:schemeClr val="bg1"/>
            </a:solidFill>
            <a:prstDash val="solid"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字符类型</a:t>
            </a:r>
            <a:endParaRPr lang="zh-CN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1">
            <a:extLst>
              <a:ext uri="{FF2B5EF4-FFF2-40B4-BE49-F238E27FC236}">
                <a16:creationId xmlns:a16="http://schemas.microsoft.com/office/drawing/2014/main" id="{66F0C649-E637-4CC9-8D12-FC8A22780E7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38493" y="2288777"/>
            <a:ext cx="1872208" cy="320128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byte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short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long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文本1">
            <a:extLst>
              <a:ext uri="{FF2B5EF4-FFF2-40B4-BE49-F238E27FC236}">
                <a16:creationId xmlns:a16="http://schemas.microsoft.com/office/drawing/2014/main" id="{AE39F26D-B444-4FB6-851B-379514E9CF4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38493" y="3077464"/>
            <a:ext cx="1872208" cy="320128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char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文本1">
            <a:extLst>
              <a:ext uri="{FF2B5EF4-FFF2-40B4-BE49-F238E27FC236}">
                <a16:creationId xmlns:a16="http://schemas.microsoft.com/office/drawing/2014/main" id="{D56AB9E4-3A4D-443D-880B-59F28BB1D58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44008" y="3835798"/>
            <a:ext cx="1872208" cy="320128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double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730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2" grpId="0" animBg="1"/>
      <p:bldP spid="33" grpId="0" animBg="1"/>
      <p:bldP spid="35" grpId="0" animBg="1"/>
      <p:bldP spid="37" grpId="0" animBg="1"/>
      <p:bldP spid="40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>
            <a:extLst>
              <a:ext uri="{FF2B5EF4-FFF2-40B4-BE49-F238E27FC236}">
                <a16:creationId xmlns:a16="http://schemas.microsoft.com/office/drawing/2014/main" id="{1E6B093B-EBCC-4BE8-A3D4-FB279B78D1DE}"/>
              </a:ext>
            </a:extLst>
          </p:cNvPr>
          <p:cNvSpPr txBox="1"/>
          <p:nvPr/>
        </p:nvSpPr>
        <p:spPr>
          <a:xfrm>
            <a:off x="823322" y="20562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基本数据类型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5DE33914-E6EC-4775-B352-6CD56D5E1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882217"/>
              </p:ext>
            </p:extLst>
          </p:nvPr>
        </p:nvGraphicFramePr>
        <p:xfrm>
          <a:off x="647564" y="1059582"/>
          <a:ext cx="7848872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170709551"/>
                    </a:ext>
                  </a:extLst>
                </a:gridCol>
                <a:gridCol w="1876470">
                  <a:extLst>
                    <a:ext uri="{9D8B030D-6E8A-4147-A177-3AD203B41FA5}">
                      <a16:colId xmlns:a16="http://schemas.microsoft.com/office/drawing/2014/main" val="238716631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7802361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056547983"/>
                    </a:ext>
                  </a:extLst>
                </a:gridCol>
                <a:gridCol w="1595690">
                  <a:extLst>
                    <a:ext uri="{9D8B030D-6E8A-4147-A177-3AD203B41FA5}">
                      <a16:colId xmlns:a16="http://schemas.microsoft.com/office/drawing/2014/main" val="3228410833"/>
                    </a:ext>
                  </a:extLst>
                </a:gridCol>
                <a:gridCol w="2072456">
                  <a:extLst>
                    <a:ext uri="{9D8B030D-6E8A-4147-A177-3AD203B41FA5}">
                      <a16:colId xmlns:a16="http://schemas.microsoft.com/office/drawing/2014/main" val="24774515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位数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默认值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取值范围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举例说明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39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byte(</a:t>
                      </a:r>
                      <a:r>
                        <a:rPr lang="zh-CN" altLang="en-US" dirty="0"/>
                        <a:t>位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-2^7 - 2^7-1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 b = 10;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346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short(</a:t>
                      </a:r>
                      <a:r>
                        <a:rPr lang="zh-CN" altLang="en-US" dirty="0"/>
                        <a:t>短整型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-2^15 - 2^15-1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 s = 10;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47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int(</a:t>
                      </a:r>
                      <a:r>
                        <a:rPr lang="zh-CN" altLang="en-US" dirty="0"/>
                        <a:t>整型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-2^31 - 2^31-1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10;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607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long(</a:t>
                      </a:r>
                      <a:r>
                        <a:rPr lang="zh-CN" altLang="en-US" dirty="0"/>
                        <a:t>长整型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-2^63 - 2^63-1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 l = 10l;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891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float(</a:t>
                      </a:r>
                      <a:r>
                        <a:rPr lang="zh-CN" altLang="en-US" dirty="0"/>
                        <a:t>单精度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-2^31 - 2^31-1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 f = 10.0f;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3400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double(</a:t>
                      </a:r>
                      <a:r>
                        <a:rPr lang="zh-CN" altLang="en-US" dirty="0"/>
                        <a:t>双精度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-2^63 - 2^63-1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 d = 10.0d;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085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char(</a:t>
                      </a:r>
                      <a:r>
                        <a:rPr lang="zh-CN" altLang="en-US" dirty="0"/>
                        <a:t>字符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0 - 2^16-1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 c = 'c';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21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boolean(</a:t>
                      </a:r>
                      <a:r>
                        <a:rPr lang="zh-CN" altLang="en-US" dirty="0"/>
                        <a:t>布尔值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 b = true;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08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>
            <a:extLst>
              <a:ext uri="{FF2B5EF4-FFF2-40B4-BE49-F238E27FC236}">
                <a16:creationId xmlns:a16="http://schemas.microsoft.com/office/drawing/2014/main" id="{67D63529-3905-4D0D-9EC6-358541A7274D}"/>
              </a:ext>
            </a:extLst>
          </p:cNvPr>
          <p:cNvSpPr txBox="1"/>
          <p:nvPr/>
        </p:nvSpPr>
        <p:spPr>
          <a:xfrm>
            <a:off x="823322" y="205624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从命令行输入输出数据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BCD496-4869-4D44-AA4B-439DA182569D}"/>
              </a:ext>
            </a:extLst>
          </p:cNvPr>
          <p:cNvSpPr txBox="1"/>
          <p:nvPr/>
        </p:nvSpPr>
        <p:spPr>
          <a:xfrm>
            <a:off x="823322" y="915566"/>
            <a:ext cx="1732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输入基本类型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A59B21-9A6F-4D49-940C-84B1D97CBA79}"/>
              </a:ext>
            </a:extLst>
          </p:cNvPr>
          <p:cNvSpPr txBox="1"/>
          <p:nvPr/>
        </p:nvSpPr>
        <p:spPr>
          <a:xfrm>
            <a:off x="1403648" y="1315676"/>
            <a:ext cx="457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Scanner reader=new Scanner(System.in);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E234E26-C59A-4799-AD99-C6BBDE342AEC}"/>
              </a:ext>
            </a:extLst>
          </p:cNvPr>
          <p:cNvSpPr txBox="1"/>
          <p:nvPr/>
        </p:nvSpPr>
        <p:spPr>
          <a:xfrm>
            <a:off x="1115616" y="1884768"/>
            <a:ext cx="81411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C00000"/>
                </a:solidFill>
              </a:rPr>
              <a:t>nextBoolean</a:t>
            </a:r>
            <a:r>
              <a:rPr lang="en-US" altLang="zh-CN" b="1" dirty="0">
                <a:solidFill>
                  <a:srgbClr val="C00000"/>
                </a:solidFill>
              </a:rPr>
              <a:t>();</a:t>
            </a:r>
            <a:r>
              <a:rPr lang="en-US" altLang="zh-CN" b="1" dirty="0" err="1">
                <a:solidFill>
                  <a:srgbClr val="C00000"/>
                </a:solidFill>
              </a:rPr>
              <a:t>nextByte</a:t>
            </a:r>
            <a:r>
              <a:rPr lang="en-US" altLang="zh-CN" b="1" dirty="0">
                <a:solidFill>
                  <a:srgbClr val="C00000"/>
                </a:solidFill>
              </a:rPr>
              <a:t>(),</a:t>
            </a:r>
            <a:r>
              <a:rPr lang="en-US" altLang="zh-CN" b="1" dirty="0" err="1">
                <a:solidFill>
                  <a:srgbClr val="C00000"/>
                </a:solidFill>
              </a:rPr>
              <a:t>nextShort</a:t>
            </a:r>
            <a:r>
              <a:rPr lang="en-US" altLang="zh-CN" b="1" dirty="0">
                <a:solidFill>
                  <a:srgbClr val="C00000"/>
                </a:solidFill>
              </a:rPr>
              <a:t>(),</a:t>
            </a:r>
            <a:r>
              <a:rPr lang="en-US" altLang="zh-CN" b="1" dirty="0" err="1">
                <a:solidFill>
                  <a:srgbClr val="C00000"/>
                </a:solidFill>
              </a:rPr>
              <a:t>nextInt</a:t>
            </a:r>
            <a:r>
              <a:rPr lang="en-US" altLang="zh-CN" b="1" dirty="0">
                <a:solidFill>
                  <a:srgbClr val="C00000"/>
                </a:solidFill>
              </a:rPr>
              <a:t>(),</a:t>
            </a:r>
          </a:p>
          <a:p>
            <a:r>
              <a:rPr lang="en-US" altLang="zh-CN" b="1" dirty="0" err="1">
                <a:solidFill>
                  <a:srgbClr val="C00000"/>
                </a:solidFill>
              </a:rPr>
              <a:t>nextLong</a:t>
            </a:r>
            <a:r>
              <a:rPr lang="en-US" altLang="zh-CN" b="1" dirty="0">
                <a:solidFill>
                  <a:srgbClr val="C00000"/>
                </a:solidFill>
              </a:rPr>
              <a:t>(),</a:t>
            </a:r>
            <a:r>
              <a:rPr lang="en-US" altLang="zh-CN" b="1" dirty="0" err="1">
                <a:solidFill>
                  <a:srgbClr val="C00000"/>
                </a:solidFill>
              </a:rPr>
              <a:t>nextFloat</a:t>
            </a:r>
            <a:r>
              <a:rPr lang="en-US" altLang="zh-CN" b="1" dirty="0">
                <a:solidFill>
                  <a:srgbClr val="C00000"/>
                </a:solidFill>
              </a:rPr>
              <a:t>(),</a:t>
            </a:r>
            <a:r>
              <a:rPr lang="en-US" altLang="zh-CN" b="1" dirty="0" err="1">
                <a:solidFill>
                  <a:srgbClr val="C00000"/>
                </a:solidFill>
              </a:rPr>
              <a:t>nextDouble</a:t>
            </a:r>
            <a:r>
              <a:rPr lang="en-US" altLang="zh-CN" b="1" dirty="0">
                <a:solidFill>
                  <a:srgbClr val="C00000"/>
                </a:solidFill>
              </a:rPr>
              <a:t>()</a:t>
            </a:r>
            <a:r>
              <a:rPr lang="zh-CN" altLang="en-US" b="1" dirty="0">
                <a:solidFill>
                  <a:srgbClr val="C00000"/>
                </a:solidFill>
              </a:rPr>
              <a:t>。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98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1"/>
  <p:tag name="ISPRING_ULTRA_SCORM_SLIDE_COUNT" val="1"/>
  <p:tag name="ISPRING_PRESENTATION_TITLE" val="69 演示文稿"/>
</p:tagLst>
</file>

<file path=ppt/theme/theme1.xml><?xml version="1.0" encoding="utf-8"?>
<a:theme xmlns:a="http://schemas.openxmlformats.org/drawingml/2006/main" name="Office 主题">
  <a:themeElements>
    <a:clrScheme name="自定义 2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7F7F7F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1952</TotalTime>
  <Words>1344</Words>
  <Application>Microsoft Office PowerPoint</Application>
  <PresentationFormat>全屏显示(16:9)</PresentationFormat>
  <Paragraphs>242</Paragraphs>
  <Slides>23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等线</vt:lpstr>
      <vt:lpstr>等线 Light</vt:lpstr>
      <vt:lpstr>宋体</vt:lpstr>
      <vt:lpstr>微软雅黑</vt:lpstr>
      <vt:lpstr>Arial</vt:lpstr>
      <vt:lpstr>Calibri</vt:lpstr>
      <vt:lpstr>Impact</vt:lpstr>
      <vt:lpstr>Wingdings</vt:lpstr>
      <vt:lpstr>Office 主题</vt:lpstr>
      <vt:lpstr>Office 主题​​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69 演示文稿</dc:title>
  <dc:creator>李培俊</dc:creator>
  <cp:lastModifiedBy>陈迪凯</cp:lastModifiedBy>
  <cp:revision>342</cp:revision>
  <dcterms:created xsi:type="dcterms:W3CDTF">2015-10-16T03:54:15Z</dcterms:created>
  <dcterms:modified xsi:type="dcterms:W3CDTF">2020-09-24T12:33:30Z</dcterms:modified>
</cp:coreProperties>
</file>