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5" r:id="rId2"/>
    <p:sldId id="276" r:id="rId3"/>
    <p:sldId id="316" r:id="rId4"/>
    <p:sldId id="345" r:id="rId5"/>
    <p:sldId id="349" r:id="rId6"/>
    <p:sldId id="350" r:id="rId7"/>
    <p:sldId id="351" r:id="rId8"/>
    <p:sldId id="354" r:id="rId9"/>
    <p:sldId id="353" r:id="rId10"/>
    <p:sldId id="355" r:id="rId11"/>
    <p:sldId id="356" r:id="rId12"/>
    <p:sldId id="367" r:id="rId13"/>
    <p:sldId id="368" r:id="rId14"/>
    <p:sldId id="322" r:id="rId15"/>
    <p:sldId id="283" r:id="rId16"/>
    <p:sldId id="347" r:id="rId17"/>
    <p:sldId id="357" r:id="rId18"/>
    <p:sldId id="348" r:id="rId19"/>
    <p:sldId id="358" r:id="rId20"/>
    <p:sldId id="370" r:id="rId21"/>
    <p:sldId id="371" r:id="rId22"/>
    <p:sldId id="359" r:id="rId23"/>
    <p:sldId id="372" r:id="rId24"/>
    <p:sldId id="373" r:id="rId25"/>
    <p:sldId id="361" r:id="rId26"/>
    <p:sldId id="360" r:id="rId27"/>
    <p:sldId id="346" r:id="rId28"/>
    <p:sldId id="363" r:id="rId29"/>
    <p:sldId id="362" r:id="rId30"/>
    <p:sldId id="364" r:id="rId31"/>
    <p:sldId id="366" r:id="rId32"/>
    <p:sldId id="365" r:id="rId33"/>
    <p:sldId id="374" r:id="rId34"/>
    <p:sldId id="326" r:id="rId35"/>
    <p:sldId id="268" r:id="rId36"/>
  </p:sldIdLst>
  <p:sldSz cx="9144000" cy="5143500" type="screen16x9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94731" autoAdjust="0"/>
  </p:normalViewPr>
  <p:slideViewPr>
    <p:cSldViewPr>
      <p:cViewPr varScale="1">
        <p:scale>
          <a:sx n="153" d="100"/>
          <a:sy n="153" d="100"/>
        </p:scale>
        <p:origin x="486" y="-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0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6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7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3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85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1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88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23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3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5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40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27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00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05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68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4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4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4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29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8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93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73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05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47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81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3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50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1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9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9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31990"/>
            <a:ext cx="1656184" cy="480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1645216" y="3187740"/>
            <a:ext cx="58791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运算符、表达式和语句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100868" y="3875182"/>
            <a:ext cx="4942263" cy="46281"/>
            <a:chOff x="2054384" y="3643262"/>
            <a:chExt cx="4942263" cy="46281"/>
          </a:xfrm>
        </p:grpSpPr>
        <p:grpSp>
          <p:nvGrpSpPr>
            <p:cNvPr id="67" name="组合 66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椭圆 84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1" name="Oval 53"/>
          <p:cNvSpPr>
            <a:spLocks noChangeArrowheads="1"/>
          </p:cNvSpPr>
          <p:nvPr/>
        </p:nvSpPr>
        <p:spPr bwMode="auto">
          <a:xfrm>
            <a:off x="3394480" y="555526"/>
            <a:ext cx="2371369" cy="2371958"/>
          </a:xfrm>
          <a:prstGeom prst="ellipse">
            <a:avLst/>
          </a:prstGeom>
          <a:gradFill>
            <a:gsLst>
              <a:gs pos="92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2400000" scaled="0"/>
          </a:gradFill>
          <a:ln w="50800">
            <a:gradFill flip="none"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  <a:tileRect/>
            </a:gradFill>
          </a:ln>
          <a:effectLst>
            <a:outerShdw blurRad="330200" dist="152400" dir="4200000" sx="103000" sy="103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58"/>
          <p:cNvSpPr txBox="1">
            <a:spLocks noChangeArrowheads="1"/>
          </p:cNvSpPr>
          <p:nvPr/>
        </p:nvSpPr>
        <p:spPr bwMode="auto">
          <a:xfrm>
            <a:off x="3285650" y="1168271"/>
            <a:ext cx="2582494" cy="122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7500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2020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9" y="133505"/>
            <a:ext cx="2652879" cy="7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2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71" grpId="0" animBg="1"/>
      <p:bldP spid="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497724"/>
            <a:ext cx="2866579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1256950" y="3606472"/>
            <a:ext cx="6767513" cy="3061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42681"/>
              </p:ext>
            </p:extLst>
          </p:nvPr>
        </p:nvGraphicFramePr>
        <p:xfrm>
          <a:off x="1331640" y="1156764"/>
          <a:ext cx="5688012" cy="2491866"/>
        </p:xfrm>
        <a:graphic>
          <a:graphicData uri="http://schemas.openxmlformats.org/drawingml/2006/table">
            <a:tbl>
              <a:tblPr/>
              <a:tblGrid>
                <a:gridCol w="96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</a:p>
                  </a:txBody>
                  <a:tcPr marL="91408" marR="91408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</a:p>
                  </a:txBody>
                  <a:tcPr marL="91408" marR="91408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08" marR="91408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逻辑与</a:t>
                      </a: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a&amp;b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都是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，结果为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61" marB="4576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|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逻辑或</a:t>
                      </a: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a|b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都是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，结果为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，否则为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61" marB="4576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^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逻辑异或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a^b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结果不同为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，相同为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61" marB="4576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~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按位非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~a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结果和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的结果正好相反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61" marB="4576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5209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逻辑非</a:t>
                      </a:r>
                    </a:p>
                  </a:txBody>
                  <a:tcPr marL="91408" marR="91408" marT="45730" marB="4573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，结果和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的结果正好相反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61" marB="4576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&amp;&amp;</a:t>
                      </a:r>
                    </a:p>
                  </a:txBody>
                  <a:tcPr marL="91408" marR="91408" marT="45751" marB="4575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短路与</a:t>
                      </a:r>
                    </a:p>
                  </a:txBody>
                  <a:tcPr marL="91408" marR="91408" marT="45751" marB="4575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作用和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&amp;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相同，但是有短路效果</a:t>
                      </a:r>
                    </a:p>
                  </a:txBody>
                  <a:tcPr marL="91408" marR="91408" marT="45751" marB="4575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||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51" marB="4575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短路或</a:t>
                      </a:r>
                    </a:p>
                  </a:txBody>
                  <a:tcPr marL="91408" marR="91408" marT="45751" marB="4575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作用和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|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相同，但是有短路效果</a:t>
                      </a:r>
                    </a:p>
                  </a:txBody>
                  <a:tcPr marL="91408" marR="91408" marT="45751" marB="4575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9"/>
          <p:cNvSpPr txBox="1"/>
          <p:nvPr/>
        </p:nvSpPr>
        <p:spPr>
          <a:xfrm>
            <a:off x="1256950" y="3888761"/>
            <a:ext cx="56578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逻辑与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，无论左边真假，右边都要执行。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       短路与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，如果左边为真，右边执行；如果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左边为假，右边不执行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6950" y="4356851"/>
            <a:ext cx="56578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逻辑或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，无论左边真假，右边都要执行。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       短路或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，如果左边为假，右边执行；如果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左边为真，右边不执行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59632" y="4837113"/>
            <a:ext cx="74168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最常用的逻辑运算符：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07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213" y="702465"/>
            <a:ext cx="2866579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87624" y="2284075"/>
            <a:ext cx="6480175" cy="1062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计算规则：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首先计算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关系表达式的值</a:t>
            </a:r>
            <a:endParaRPr lang="en-US" altLang="zh-CN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如果值为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就是运算结果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如果值为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就是运算结果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854204" y="1336984"/>
            <a:ext cx="56578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格式：关系表达式 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2;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854204" y="1806053"/>
            <a:ext cx="56578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范例：</a:t>
            </a:r>
            <a:r>
              <a:rPr lang="en-US" altLang="zh-CN" sz="1050" b="1" dirty="0">
                <a:solidFill>
                  <a:srgbClr val="FD0000"/>
                </a:solidFill>
                <a:latin typeface="微软雅黑" pitchFamily="34" charset="-122"/>
                <a:ea typeface="微软雅黑" pitchFamily="34" charset="-122"/>
              </a:rPr>
              <a:t>a &gt; b</a:t>
            </a:r>
            <a:r>
              <a:rPr lang="zh-CN" altLang="en-US" sz="1050" b="1" dirty="0">
                <a:solidFill>
                  <a:srgbClr val="FD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b="1" dirty="0">
                <a:solidFill>
                  <a:srgbClr val="FD0000"/>
                </a:solidFill>
                <a:latin typeface="微软雅黑" pitchFamily="34" charset="-122"/>
                <a:ea typeface="微软雅黑" pitchFamily="34" charset="-122"/>
              </a:rPr>
              <a:t>? a : b;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1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920750" y="1058863"/>
            <a:ext cx="3435350" cy="415925"/>
            <a:chOff x="920022" y="1562487"/>
            <a:chExt cx="3435878" cy="416662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3075516" cy="41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案例：三个和尚 </a:t>
              </a:r>
            </a:p>
          </p:txBody>
        </p:sp>
        <p:pic>
          <p:nvPicPr>
            <p:cNvPr id="10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6" descr="C:\Users\Administrator\Desktop\三个和尚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1" y="1608931"/>
            <a:ext cx="3230562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5"/>
          <p:cNvSpPr txBox="1"/>
          <p:nvPr/>
        </p:nvSpPr>
        <p:spPr>
          <a:xfrm>
            <a:off x="4211960" y="1608931"/>
            <a:ext cx="42481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需求：一座寺庙里住着三个和尚，已知他们的身高分别为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150cm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210cm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165cm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，请用程序实现获取这三个和尚的最高身高。</a:t>
            </a:r>
          </a:p>
        </p:txBody>
      </p:sp>
    </p:spTree>
    <p:extLst>
      <p:ext uri="{BB962C8B-B14F-4D97-AF65-F5344CB8AC3E}">
        <p14:creationId xmlns:p14="http://schemas.microsoft.com/office/powerpoint/2010/main" val="307119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920750" y="1058863"/>
            <a:ext cx="3435350" cy="415925"/>
            <a:chOff x="920022" y="1562487"/>
            <a:chExt cx="3435878" cy="416662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3075516" cy="41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案例：三个和尚 </a:t>
              </a:r>
            </a:p>
          </p:txBody>
        </p:sp>
        <p:pic>
          <p:nvPicPr>
            <p:cNvPr id="10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7"/>
          <p:cNvSpPr txBox="1"/>
          <p:nvPr/>
        </p:nvSpPr>
        <p:spPr>
          <a:xfrm>
            <a:off x="4284363" y="1851670"/>
            <a:ext cx="4895850" cy="2487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定义三个变量用于保存和尚的身高，单位为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cm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，这里仅仅体现数值即可。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720725" lvl="1" indent="-26352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height1 = 150;</a:t>
            </a:r>
          </a:p>
          <a:p>
            <a:pPr marL="720725" lvl="1" indent="-26352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height2 = 210;</a:t>
            </a:r>
          </a:p>
          <a:p>
            <a:pPr marL="720725" lvl="1" indent="-26352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height3 = 165;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用三元运算符获取前两个和尚的较高身高值，并用临时身高变量保存起来。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720725" lvl="1" indent="-26352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(height1 &gt; height2) ? height1 : height2;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用三元运算符获取临时身高值和第三个和尚身高较高值，并用最大身高变量保存。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714375" lvl="2" indent="-2571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tempHeight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&gt; height3) ?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tempHeight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: height3;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输出结果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4284663" y="1608931"/>
            <a:ext cx="42481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分析：</a:t>
            </a:r>
          </a:p>
        </p:txBody>
      </p:sp>
      <p:pic>
        <p:nvPicPr>
          <p:cNvPr id="3" name="Picture 6" descr="C:\Users\Administrator\Desktop\三个和尚.png">
            <a:extLst>
              <a:ext uri="{FF2B5EF4-FFF2-40B4-BE49-F238E27FC236}">
                <a16:creationId xmlns:a16="http://schemas.microsoft.com/office/drawing/2014/main" id="{5F4736C6-8F9F-45F1-8938-24E0A143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1" y="1608931"/>
            <a:ext cx="3230562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10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2014975"/>
            <a:ext cx="4186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流程控制语句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58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823322" y="2643758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顺序结构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分支结构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if,switch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for,while,do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…while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539552" y="2067694"/>
            <a:ext cx="351472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786969"/>
            <a:ext cx="7272808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        流程控制语句是用来控制程序中各语句执行顺序的语句，可以把语句组合成能完成一定功能的小逻辑模块。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8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流程控制语句：顺序结构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806976" y="8016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2.1.1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899592" y="1313759"/>
            <a:ext cx="6323013" cy="7909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顺序结构是程序中最简单最基本的流程控制，没有特定的语法结构，按照代码的先后顺序，依次执行，程序中大多数的代码都是这样执行的。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971600" y="2143920"/>
            <a:ext cx="56578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顺序结构执行流程图：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1863" y="2947988"/>
            <a:ext cx="1008062" cy="287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1863" y="3940175"/>
            <a:ext cx="1008062" cy="2873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71863" y="3435350"/>
            <a:ext cx="1008062" cy="2889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94100" y="4443413"/>
            <a:ext cx="760413" cy="320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/>
              <a:t>结束</a:t>
            </a:r>
          </a:p>
        </p:txBody>
      </p:sp>
      <p:sp>
        <p:nvSpPr>
          <p:cNvPr id="13" name="椭圆 12"/>
          <p:cNvSpPr/>
          <p:nvPr/>
        </p:nvSpPr>
        <p:spPr>
          <a:xfrm>
            <a:off x="3597275" y="2427288"/>
            <a:ext cx="758825" cy="32067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/>
              <a:t>开始</a:t>
            </a:r>
          </a:p>
        </p:txBody>
      </p:sp>
      <p:cxnSp>
        <p:nvCxnSpPr>
          <p:cNvPr id="14" name="直接箭头连接符 13"/>
          <p:cNvCxnSpPr>
            <a:stCxn id="13" idx="4"/>
            <a:endCxn id="9" idx="0"/>
          </p:cNvCxnSpPr>
          <p:nvPr/>
        </p:nvCxnSpPr>
        <p:spPr>
          <a:xfrm>
            <a:off x="3976688" y="2747963"/>
            <a:ext cx="0" cy="20002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10" idx="0"/>
          </p:cNvCxnSpPr>
          <p:nvPr/>
        </p:nvCxnSpPr>
        <p:spPr>
          <a:xfrm>
            <a:off x="3976688" y="3724275"/>
            <a:ext cx="0" cy="2159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1" idx="0"/>
          </p:cNvCxnSpPr>
          <p:nvPr/>
        </p:nvCxnSpPr>
        <p:spPr>
          <a:xfrm>
            <a:off x="3976688" y="3235325"/>
            <a:ext cx="0" cy="20002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</p:cNvCxnSpPr>
          <p:nvPr/>
        </p:nvCxnSpPr>
        <p:spPr>
          <a:xfrm flipH="1">
            <a:off x="3975100" y="4227513"/>
            <a:ext cx="1588" cy="2159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流程控制语句：分支结构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3"/>
          <p:cNvSpPr txBox="1"/>
          <p:nvPr/>
        </p:nvSpPr>
        <p:spPr bwMode="auto">
          <a:xfrm>
            <a:off x="896144" y="1459261"/>
            <a:ext cx="3059113" cy="1062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关系表达式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73" name="矩形 72"/>
          <p:cNvSpPr/>
          <p:nvPr/>
        </p:nvSpPr>
        <p:spPr>
          <a:xfrm>
            <a:off x="936625" y="3067050"/>
            <a:ext cx="4887913" cy="13049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执行流程：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首先计算关系表达式的值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如果关系表达式的值为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就执行语句体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如果关系表达式的值为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就不执行语句体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继续执行后面的语句内容</a:t>
            </a:r>
          </a:p>
        </p:txBody>
      </p:sp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5795963" y="1636713"/>
            <a:ext cx="1152525" cy="561975"/>
            <a:chOff x="5796136" y="1636217"/>
            <a:chExt cx="1152611" cy="562282"/>
          </a:xfrm>
        </p:grpSpPr>
        <p:sp>
          <p:nvSpPr>
            <p:cNvPr id="75" name="流程图: 决策 74"/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940609" y="1787111"/>
              <a:ext cx="889066" cy="2604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关系表达式</a:t>
              </a:r>
            </a:p>
          </p:txBody>
        </p:sp>
      </p:grp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5824538" y="2500313"/>
            <a:ext cx="1081087" cy="288925"/>
            <a:chOff x="4668058" y="3332162"/>
            <a:chExt cx="1081087" cy="288925"/>
          </a:xfrm>
        </p:grpSpPr>
        <p:sp>
          <p:nvSpPr>
            <p:cNvPr id="78" name="矩形 77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20"/>
            <p:cNvSpPr txBox="1"/>
            <p:nvPr/>
          </p:nvSpPr>
          <p:spPr>
            <a:xfrm>
              <a:off x="4887133" y="3346449"/>
              <a:ext cx="79375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语句体</a:t>
              </a:r>
            </a:p>
          </p:txBody>
        </p: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5832475" y="3074988"/>
            <a:ext cx="1081088" cy="288925"/>
            <a:chOff x="4684315" y="3741737"/>
            <a:chExt cx="1081087" cy="288925"/>
          </a:xfrm>
        </p:grpSpPr>
        <p:sp>
          <p:nvSpPr>
            <p:cNvPr id="81" name="矩形 80"/>
            <p:cNvSpPr/>
            <p:nvPr/>
          </p:nvSpPr>
          <p:spPr>
            <a:xfrm>
              <a:off x="4684315" y="3741737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22"/>
            <p:cNvSpPr txBox="1"/>
            <p:nvPr/>
          </p:nvSpPr>
          <p:spPr>
            <a:xfrm>
              <a:off x="4868465" y="3759199"/>
              <a:ext cx="795337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其他语句</a:t>
              </a:r>
            </a:p>
          </p:txBody>
        </p:sp>
      </p:grpSp>
      <p:cxnSp>
        <p:nvCxnSpPr>
          <p:cNvPr id="83" name="直接箭头连接符 82"/>
          <p:cNvCxnSpPr/>
          <p:nvPr/>
        </p:nvCxnSpPr>
        <p:spPr>
          <a:xfrm>
            <a:off x="6375400" y="1347788"/>
            <a:ext cx="0" cy="2889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6375400" y="2789238"/>
            <a:ext cx="0" cy="3000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6372225" y="2198688"/>
            <a:ext cx="601663" cy="301625"/>
            <a:chOff x="6372202" y="2198499"/>
            <a:chExt cx="602193" cy="301243"/>
          </a:xfrm>
        </p:grpSpPr>
        <p:cxnSp>
          <p:nvCxnSpPr>
            <p:cNvPr id="86" name="直接箭头连接符 85"/>
            <p:cNvCxnSpPr/>
            <p:nvPr/>
          </p:nvCxnSpPr>
          <p:spPr>
            <a:xfrm>
              <a:off x="6372202" y="2198499"/>
              <a:ext cx="0" cy="30124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28"/>
            <p:cNvSpPr txBox="1"/>
            <p:nvPr/>
          </p:nvSpPr>
          <p:spPr>
            <a:xfrm>
              <a:off x="6372202" y="2211183"/>
              <a:ext cx="602193" cy="253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rgbClr val="0070C0"/>
                  </a:solidFill>
                  <a:latin typeface="+mn-lt"/>
                  <a:ea typeface="+mn-ea"/>
                </a:rPr>
                <a:t>true</a:t>
              </a:r>
              <a:endParaRPr lang="zh-CN" altLang="en-US" sz="1050" b="1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6372225" y="1636713"/>
            <a:ext cx="1143000" cy="1295400"/>
            <a:chOff x="6371594" y="1636217"/>
            <a:chExt cx="1143102" cy="1295136"/>
          </a:xfrm>
        </p:grpSpPr>
        <p:cxnSp>
          <p:nvCxnSpPr>
            <p:cNvPr id="89" name="肘形连接符 88"/>
            <p:cNvCxnSpPr>
              <a:stCxn id="75" idx="3"/>
            </p:cNvCxnSpPr>
            <p:nvPr/>
          </p:nvCxnSpPr>
          <p:spPr>
            <a:xfrm flipH="1">
              <a:off x="6371594" y="1917147"/>
              <a:ext cx="576314" cy="1014206"/>
            </a:xfrm>
            <a:prstGeom prst="bentConnector4">
              <a:avLst>
                <a:gd name="adj1" fmla="val -71487"/>
                <a:gd name="adj2" fmla="val 100000"/>
              </a:avLst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9"/>
            <p:cNvSpPr txBox="1"/>
            <p:nvPr/>
          </p:nvSpPr>
          <p:spPr>
            <a:xfrm>
              <a:off x="6912980" y="1636217"/>
              <a:ext cx="601716" cy="2539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>
                  <a:solidFill>
                    <a:srgbClr val="0070C0"/>
                  </a:solidFill>
                  <a:latin typeface="+mn-lt"/>
                  <a:ea typeface="+mn-ea"/>
                </a:rPr>
                <a:t>false</a:t>
              </a:r>
              <a:endParaRPr lang="zh-CN" altLang="en-US" sz="1050" b="1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823322" y="83150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语句格式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73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流程控制语句：分支结构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 bwMode="auto">
          <a:xfrm>
            <a:off x="974271" y="1376814"/>
            <a:ext cx="3803650" cy="154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关系表达式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 else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795963" y="1347788"/>
            <a:ext cx="1177925" cy="2087562"/>
            <a:chOff x="5795963" y="1347788"/>
            <a:chExt cx="1177925" cy="2087562"/>
          </a:xfrm>
        </p:grpSpPr>
        <p:grpSp>
          <p:nvGrpSpPr>
            <p:cNvPr id="10" name="组合 7"/>
            <p:cNvGrpSpPr>
              <a:grpSpLocks/>
            </p:cNvGrpSpPr>
            <p:nvPr/>
          </p:nvGrpSpPr>
          <p:grpSpPr bwMode="auto">
            <a:xfrm>
              <a:off x="5795963" y="1636713"/>
              <a:ext cx="1152525" cy="561975"/>
              <a:chOff x="5796136" y="1636217"/>
              <a:chExt cx="1152611" cy="562282"/>
            </a:xfrm>
          </p:grpSpPr>
          <p:sp>
            <p:nvSpPr>
              <p:cNvPr id="22" name="流程图: 决策 21"/>
              <p:cNvSpPr/>
              <p:nvPr/>
            </p:nvSpPr>
            <p:spPr>
              <a:xfrm>
                <a:off x="5796136" y="1636217"/>
                <a:ext cx="1152611" cy="562282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940609" y="1787111"/>
                <a:ext cx="889066" cy="26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关系表达式</a:t>
                </a:r>
              </a:p>
            </p:txBody>
          </p:sp>
        </p:grp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5824538" y="2500313"/>
              <a:ext cx="1081087" cy="288925"/>
              <a:chOff x="4668058" y="3332162"/>
              <a:chExt cx="1081087" cy="288925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668058" y="3332162"/>
                <a:ext cx="1081087" cy="28892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12"/>
              <p:cNvSpPr txBox="1"/>
              <p:nvPr/>
            </p:nvSpPr>
            <p:spPr>
              <a:xfrm>
                <a:off x="4887133" y="3346449"/>
                <a:ext cx="793750" cy="2540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语句体</a:t>
                </a:r>
                <a:r>
                  <a:rPr lang="en-US" altLang="zh-CN" sz="105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" name="组合 13"/>
            <p:cNvGrpSpPr>
              <a:grpSpLocks/>
            </p:cNvGrpSpPr>
            <p:nvPr/>
          </p:nvGrpSpPr>
          <p:grpSpPr bwMode="auto">
            <a:xfrm>
              <a:off x="5832475" y="3146425"/>
              <a:ext cx="1081088" cy="288925"/>
              <a:chOff x="4684315" y="3741737"/>
              <a:chExt cx="1081087" cy="28892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4684315" y="3741737"/>
                <a:ext cx="1081087" cy="28892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5"/>
              <p:cNvSpPr txBox="1"/>
              <p:nvPr/>
            </p:nvSpPr>
            <p:spPr>
              <a:xfrm>
                <a:off x="4868465" y="3759200"/>
                <a:ext cx="795337" cy="2540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其他语句</a:t>
                </a: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6375400" y="1347788"/>
              <a:ext cx="0" cy="28892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8" idx="0"/>
            </p:cNvCxnSpPr>
            <p:nvPr/>
          </p:nvCxnSpPr>
          <p:spPr>
            <a:xfrm flipH="1">
              <a:off x="6372225" y="2789238"/>
              <a:ext cx="3175" cy="3571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8"/>
            <p:cNvGrpSpPr>
              <a:grpSpLocks/>
            </p:cNvGrpSpPr>
            <p:nvPr/>
          </p:nvGrpSpPr>
          <p:grpSpPr bwMode="auto">
            <a:xfrm>
              <a:off x="6365875" y="2198688"/>
              <a:ext cx="608013" cy="301625"/>
              <a:chOff x="6365836" y="2198499"/>
              <a:chExt cx="608559" cy="301243"/>
            </a:xfrm>
          </p:grpSpPr>
          <p:cxnSp>
            <p:nvCxnSpPr>
              <p:cNvPr id="16" name="直接箭头连接符 15"/>
              <p:cNvCxnSpPr>
                <a:endCxn id="20" idx="0"/>
              </p:cNvCxnSpPr>
              <p:nvPr/>
            </p:nvCxnSpPr>
            <p:spPr>
              <a:xfrm>
                <a:off x="6365836" y="2198499"/>
                <a:ext cx="0" cy="30124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0"/>
              <p:cNvSpPr txBox="1"/>
              <p:nvPr/>
            </p:nvSpPr>
            <p:spPr>
              <a:xfrm>
                <a:off x="6372192" y="2211183"/>
                <a:ext cx="602203" cy="25367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b="1">
                    <a:solidFill>
                      <a:srgbClr val="0070C0"/>
                    </a:solidFill>
                    <a:latin typeface="+mn-lt"/>
                    <a:ea typeface="+mn-ea"/>
                  </a:rPr>
                  <a:t>true</a:t>
                </a:r>
                <a:endParaRPr lang="zh-CN" altLang="en-US" sz="1050" b="1" dirty="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948488" y="1636713"/>
            <a:ext cx="1042987" cy="863600"/>
            <a:chOff x="6936911" y="1636217"/>
            <a:chExt cx="697745" cy="863525"/>
          </a:xfrm>
        </p:grpSpPr>
        <p:cxnSp>
          <p:nvCxnSpPr>
            <p:cNvPr id="25" name="肘形连接符 24"/>
            <p:cNvCxnSpPr>
              <a:stCxn id="22" idx="3"/>
              <a:endCxn id="30" idx="0"/>
            </p:cNvCxnSpPr>
            <p:nvPr/>
          </p:nvCxnSpPr>
          <p:spPr>
            <a:xfrm>
              <a:off x="6936911" y="1917180"/>
              <a:ext cx="505520" cy="582562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3"/>
            <p:cNvSpPr txBox="1"/>
            <p:nvPr/>
          </p:nvSpPr>
          <p:spPr>
            <a:xfrm>
              <a:off x="7032493" y="1636217"/>
              <a:ext cx="602163" cy="2539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>
                  <a:solidFill>
                    <a:srgbClr val="0070C0"/>
                  </a:solidFill>
                  <a:latin typeface="+mn-lt"/>
                  <a:ea typeface="+mn-ea"/>
                </a:rPr>
                <a:t>false</a:t>
              </a:r>
              <a:endParaRPr lang="zh-CN" altLang="en-US" sz="1050" b="1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27" name="肘形连接符 26"/>
          <p:cNvCxnSpPr/>
          <p:nvPr/>
        </p:nvCxnSpPr>
        <p:spPr>
          <a:xfrm rot="10800000" flipV="1">
            <a:off x="6372225" y="2789238"/>
            <a:ext cx="1331913" cy="214312"/>
          </a:xfrm>
          <a:prstGeom prst="bentConnector3">
            <a:avLst>
              <a:gd name="adj1" fmla="val -596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36625" y="3552825"/>
            <a:ext cx="4572000" cy="13049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执行流程：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首先计算关系表达式的值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如果关系表达式的值为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就执行语句体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如果关系表达式的值为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就执行语句体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继续执行后面的语句内容</a:t>
            </a: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7162800" y="2500313"/>
            <a:ext cx="1081088" cy="288925"/>
            <a:chOff x="4668058" y="3332162"/>
            <a:chExt cx="1081087" cy="288925"/>
          </a:xfrm>
        </p:grpSpPr>
        <p:sp>
          <p:nvSpPr>
            <p:cNvPr id="30" name="矩形 29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27"/>
            <p:cNvSpPr txBox="1"/>
            <p:nvPr/>
          </p:nvSpPr>
          <p:spPr>
            <a:xfrm>
              <a:off x="4887133" y="3346449"/>
              <a:ext cx="793749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86137" y="78714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语句格式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1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流程控制语句：分支结构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117"/>
          <p:cNvGrpSpPr>
            <a:grpSpLocks/>
          </p:cNvGrpSpPr>
          <p:nvPr/>
        </p:nvGrpSpPr>
        <p:grpSpPr bwMode="auto">
          <a:xfrm>
            <a:off x="3587750" y="1419225"/>
            <a:ext cx="1177925" cy="3240088"/>
            <a:chOff x="3419872" y="1707654"/>
            <a:chExt cx="1177928" cy="3241253"/>
          </a:xfrm>
        </p:grpSpPr>
        <p:grpSp>
          <p:nvGrpSpPr>
            <p:cNvPr id="5" name="组合 29"/>
            <p:cNvGrpSpPr>
              <a:grpSpLocks/>
            </p:cNvGrpSpPr>
            <p:nvPr/>
          </p:nvGrpSpPr>
          <p:grpSpPr bwMode="auto">
            <a:xfrm>
              <a:off x="3419872" y="1996579"/>
              <a:ext cx="1152525" cy="561975"/>
              <a:chOff x="5796136" y="1636217"/>
              <a:chExt cx="1152611" cy="562282"/>
            </a:xfrm>
          </p:grpSpPr>
          <p:sp>
            <p:nvSpPr>
              <p:cNvPr id="18" name="流程图: 决策 17"/>
              <p:cNvSpPr/>
              <p:nvPr/>
            </p:nvSpPr>
            <p:spPr>
              <a:xfrm>
                <a:off x="5796136" y="1636321"/>
                <a:ext cx="1152614" cy="562484"/>
              </a:xfrm>
              <a:prstGeom prst="flowChartDecis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16795" y="1787271"/>
                <a:ext cx="936697" cy="254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关系表达式</a:t>
                </a:r>
                <a:r>
                  <a:rPr lang="en-US" altLang="zh-CN" sz="105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" name="组合 32"/>
            <p:cNvGrpSpPr>
              <a:grpSpLocks/>
            </p:cNvGrpSpPr>
            <p:nvPr/>
          </p:nvGrpSpPr>
          <p:grpSpPr bwMode="auto">
            <a:xfrm>
              <a:off x="3448447" y="2860179"/>
              <a:ext cx="1081087" cy="288925"/>
              <a:chOff x="4668058" y="3332162"/>
              <a:chExt cx="1081087" cy="28892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668058" y="3332576"/>
                <a:ext cx="1081091" cy="28902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TextBox 34"/>
              <p:cNvSpPr txBox="1"/>
              <p:nvPr/>
            </p:nvSpPr>
            <p:spPr>
              <a:xfrm>
                <a:off x="4887134" y="3346869"/>
                <a:ext cx="793752" cy="2540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语句体</a:t>
                </a:r>
                <a:r>
                  <a:rPr lang="en-US" altLang="zh-CN" sz="105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35"/>
            <p:cNvGrpSpPr>
              <a:grpSpLocks/>
            </p:cNvGrpSpPr>
            <p:nvPr/>
          </p:nvGrpSpPr>
          <p:grpSpPr bwMode="auto">
            <a:xfrm>
              <a:off x="3448446" y="4659982"/>
              <a:ext cx="1081088" cy="288925"/>
              <a:chOff x="4684315" y="3741737"/>
              <a:chExt cx="1081087" cy="2889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684316" y="3741633"/>
                <a:ext cx="1081090" cy="28902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/>
              <p:cNvSpPr txBox="1"/>
              <p:nvPr/>
            </p:nvSpPr>
            <p:spPr>
              <a:xfrm>
                <a:off x="4868466" y="3759101"/>
                <a:ext cx="795339" cy="2540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其他语句</a:t>
                </a:r>
              </a:p>
            </p:txBody>
          </p:sp>
        </p:grpSp>
        <p:cxnSp>
          <p:nvCxnSpPr>
            <p:cNvPr id="9" name="直接箭头连接符 8"/>
            <p:cNvCxnSpPr/>
            <p:nvPr/>
          </p:nvCxnSpPr>
          <p:spPr>
            <a:xfrm>
              <a:off x="3999311" y="1707654"/>
              <a:ext cx="0" cy="28902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6" idx="2"/>
              <a:endCxn id="14" idx="0"/>
            </p:cNvCxnSpPr>
            <p:nvPr/>
          </p:nvCxnSpPr>
          <p:spPr>
            <a:xfrm flipH="1">
              <a:off x="3988198" y="3149622"/>
              <a:ext cx="0" cy="151025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40"/>
            <p:cNvGrpSpPr>
              <a:grpSpLocks/>
            </p:cNvGrpSpPr>
            <p:nvPr/>
          </p:nvGrpSpPr>
          <p:grpSpPr bwMode="auto">
            <a:xfrm>
              <a:off x="3996137" y="2558553"/>
              <a:ext cx="601663" cy="301625"/>
              <a:chOff x="6372192" y="2198498"/>
              <a:chExt cx="602203" cy="301243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6373779" y="2198805"/>
                <a:ext cx="0" cy="30135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42"/>
              <p:cNvSpPr txBox="1"/>
              <p:nvPr/>
            </p:nvSpPr>
            <p:spPr>
              <a:xfrm>
                <a:off x="6372191" y="2211493"/>
                <a:ext cx="602204" cy="2537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b="1">
                    <a:solidFill>
                      <a:srgbClr val="0070C0"/>
                    </a:solidFill>
                    <a:latin typeface="+mn-lt"/>
                    <a:ea typeface="+mn-ea"/>
                  </a:rPr>
                  <a:t>true</a:t>
                </a:r>
                <a:endParaRPr lang="zh-CN" altLang="en-US" sz="1050" b="1" dirty="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6156325" y="2181225"/>
            <a:ext cx="1042988" cy="473075"/>
            <a:chOff x="6936917" y="1636217"/>
            <a:chExt cx="697739" cy="473405"/>
          </a:xfrm>
        </p:grpSpPr>
        <p:cxnSp>
          <p:nvCxnSpPr>
            <p:cNvPr id="21" name="肘形连接符 20"/>
            <p:cNvCxnSpPr/>
            <p:nvPr/>
          </p:nvCxnSpPr>
          <p:spPr>
            <a:xfrm>
              <a:off x="6936917" y="1917401"/>
              <a:ext cx="577732" cy="192221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54"/>
            <p:cNvSpPr txBox="1"/>
            <p:nvPr/>
          </p:nvSpPr>
          <p:spPr>
            <a:xfrm>
              <a:off x="7032498" y="1636217"/>
              <a:ext cx="602158" cy="2541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>
                  <a:solidFill>
                    <a:srgbClr val="0070C0"/>
                  </a:solidFill>
                  <a:latin typeface="+mn-lt"/>
                  <a:ea typeface="+mn-ea"/>
                </a:rPr>
                <a:t>false</a:t>
              </a:r>
              <a:endParaRPr lang="zh-CN" altLang="en-US" sz="1050" b="1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443663" y="2647950"/>
            <a:ext cx="1152525" cy="561975"/>
            <a:chOff x="5796136" y="1636217"/>
            <a:chExt cx="1152611" cy="562282"/>
          </a:xfrm>
        </p:grpSpPr>
        <p:sp>
          <p:nvSpPr>
            <p:cNvPr id="24" name="流程图: 决策 23"/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212092" y="1787112"/>
              <a:ext cx="346101" cy="2541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.....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7019925" y="3197225"/>
            <a:ext cx="615950" cy="311150"/>
            <a:chOff x="6852395" y="3486720"/>
            <a:chExt cx="616297" cy="311424"/>
          </a:xfrm>
        </p:grpSpPr>
        <p:sp>
          <p:nvSpPr>
            <p:cNvPr id="27" name="TextBox 62"/>
            <p:cNvSpPr txBox="1"/>
            <p:nvPr/>
          </p:nvSpPr>
          <p:spPr bwMode="auto">
            <a:xfrm>
              <a:off x="6866691" y="3497843"/>
              <a:ext cx="602001" cy="254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>
                  <a:solidFill>
                    <a:srgbClr val="0070C0"/>
                  </a:solidFill>
                  <a:latin typeface="+mn-lt"/>
                  <a:ea typeface="+mn-ea"/>
                </a:rPr>
                <a:t>true</a:t>
              </a:r>
              <a:endParaRPr lang="zh-CN" altLang="en-US" sz="1050" b="1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6852395" y="3486720"/>
              <a:ext cx="0" cy="31142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6478588" y="3506788"/>
            <a:ext cx="1081087" cy="288925"/>
            <a:chOff x="4668058" y="3332162"/>
            <a:chExt cx="1081087" cy="288925"/>
          </a:xfrm>
        </p:grpSpPr>
        <p:sp>
          <p:nvSpPr>
            <p:cNvPr id="30" name="矩形 29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66"/>
            <p:cNvSpPr txBox="1"/>
            <p:nvPr/>
          </p:nvSpPr>
          <p:spPr>
            <a:xfrm>
              <a:off x="4887133" y="3346449"/>
              <a:ext cx="79375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7596188" y="2654300"/>
            <a:ext cx="1006475" cy="1084263"/>
            <a:chOff x="6961343" y="1636217"/>
            <a:chExt cx="673313" cy="1084621"/>
          </a:xfrm>
        </p:grpSpPr>
        <p:cxnSp>
          <p:nvCxnSpPr>
            <p:cNvPr id="33" name="肘形连接符 32"/>
            <p:cNvCxnSpPr>
              <a:stCxn id="24" idx="3"/>
              <a:endCxn id="37" idx="0"/>
            </p:cNvCxnSpPr>
            <p:nvPr/>
          </p:nvCxnSpPr>
          <p:spPr>
            <a:xfrm>
              <a:off x="6961343" y="1910946"/>
              <a:ext cx="567112" cy="809892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69"/>
            <p:cNvSpPr txBox="1"/>
            <p:nvPr/>
          </p:nvSpPr>
          <p:spPr>
            <a:xfrm>
              <a:off x="7032497" y="1636217"/>
              <a:ext cx="602159" cy="2540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>
                  <a:solidFill>
                    <a:srgbClr val="0070C0"/>
                  </a:solidFill>
                  <a:latin typeface="+mn-lt"/>
                  <a:ea typeface="+mn-ea"/>
                </a:rPr>
                <a:t>false</a:t>
              </a:r>
              <a:endParaRPr lang="zh-CN" altLang="en-US" sz="1050" b="1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7883525" y="3724275"/>
            <a:ext cx="1081088" cy="288925"/>
            <a:chOff x="4668058" y="3332162"/>
            <a:chExt cx="1081087" cy="288925"/>
          </a:xfrm>
        </p:grpSpPr>
        <p:sp>
          <p:nvSpPr>
            <p:cNvPr id="36" name="矩形 35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72"/>
            <p:cNvSpPr txBox="1"/>
            <p:nvPr/>
          </p:nvSpPr>
          <p:spPr>
            <a:xfrm>
              <a:off x="4777596" y="3346450"/>
              <a:ext cx="903286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n+1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8" name="肘形连接符 37"/>
          <p:cNvCxnSpPr>
            <a:stCxn id="30" idx="2"/>
          </p:cNvCxnSpPr>
          <p:nvPr/>
        </p:nvCxnSpPr>
        <p:spPr>
          <a:xfrm rot="5400000">
            <a:off x="5456238" y="2536825"/>
            <a:ext cx="304800" cy="2822575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6" idx="2"/>
          </p:cNvCxnSpPr>
          <p:nvPr/>
        </p:nvCxnSpPr>
        <p:spPr>
          <a:xfrm rot="5400000">
            <a:off x="6267450" y="1943100"/>
            <a:ext cx="87313" cy="4227513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4740275" y="1708150"/>
            <a:ext cx="1042988" cy="473075"/>
            <a:chOff x="6936915" y="1636217"/>
            <a:chExt cx="697741" cy="473405"/>
          </a:xfrm>
        </p:grpSpPr>
        <p:cxnSp>
          <p:nvCxnSpPr>
            <p:cNvPr id="41" name="肘形连接符 40"/>
            <p:cNvCxnSpPr>
              <a:stCxn id="18" idx="3"/>
              <a:endCxn id="47" idx="0"/>
            </p:cNvCxnSpPr>
            <p:nvPr/>
          </p:nvCxnSpPr>
          <p:spPr>
            <a:xfrm>
              <a:off x="6936915" y="1917401"/>
              <a:ext cx="577734" cy="192221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5"/>
            <p:cNvSpPr txBox="1"/>
            <p:nvPr/>
          </p:nvSpPr>
          <p:spPr>
            <a:xfrm>
              <a:off x="7032496" y="1636217"/>
              <a:ext cx="602160" cy="2541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>
                  <a:solidFill>
                    <a:srgbClr val="0070C0"/>
                  </a:solidFill>
                  <a:latin typeface="+mn-lt"/>
                  <a:ea typeface="+mn-ea"/>
                </a:rPr>
                <a:t>false</a:t>
              </a:r>
              <a:endParaRPr lang="zh-CN" altLang="en-US" sz="1050" b="1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075238" y="3030538"/>
            <a:ext cx="1081087" cy="288925"/>
            <a:chOff x="4907929" y="3320033"/>
            <a:chExt cx="1081088" cy="288925"/>
          </a:xfrm>
        </p:grpSpPr>
        <p:sp>
          <p:nvSpPr>
            <p:cNvPr id="44" name="矩形 43"/>
            <p:cNvSpPr/>
            <p:nvPr/>
          </p:nvSpPr>
          <p:spPr bwMode="auto">
            <a:xfrm>
              <a:off x="4907929" y="3320033"/>
              <a:ext cx="1081088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8"/>
            <p:cNvSpPr txBox="1"/>
            <p:nvPr/>
          </p:nvSpPr>
          <p:spPr bwMode="auto">
            <a:xfrm>
              <a:off x="5127004" y="3334320"/>
              <a:ext cx="793751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027613" y="2181225"/>
            <a:ext cx="1152525" cy="561975"/>
            <a:chOff x="5796136" y="1636217"/>
            <a:chExt cx="1152611" cy="562282"/>
          </a:xfrm>
        </p:grpSpPr>
        <p:sp>
          <p:nvSpPr>
            <p:cNvPr id="47" name="流程图: 决策 46"/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16795" y="1787112"/>
              <a:ext cx="936695" cy="2541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关系表达式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5603875" y="2733675"/>
            <a:ext cx="601663" cy="311150"/>
            <a:chOff x="5435773" y="3022896"/>
            <a:chExt cx="601663" cy="311424"/>
          </a:xfrm>
        </p:grpSpPr>
        <p:cxnSp>
          <p:nvCxnSpPr>
            <p:cNvPr id="50" name="直接箭头连接符 49"/>
            <p:cNvCxnSpPr/>
            <p:nvPr/>
          </p:nvCxnSpPr>
          <p:spPr>
            <a:xfrm flipH="1">
              <a:off x="5437361" y="3022896"/>
              <a:ext cx="0" cy="31142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61"/>
            <p:cNvSpPr txBox="1"/>
            <p:nvPr/>
          </p:nvSpPr>
          <p:spPr bwMode="auto">
            <a:xfrm>
              <a:off x="5435773" y="3051496"/>
              <a:ext cx="601663" cy="254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>
                  <a:solidFill>
                    <a:srgbClr val="0070C0"/>
                  </a:solidFill>
                  <a:latin typeface="+mn-lt"/>
                  <a:ea typeface="+mn-ea"/>
                </a:rPr>
                <a:t>true</a:t>
              </a:r>
              <a:endParaRPr lang="zh-CN" altLang="en-US" sz="1050" b="1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52" name="肘形连接符 51"/>
          <p:cNvCxnSpPr/>
          <p:nvPr/>
        </p:nvCxnSpPr>
        <p:spPr>
          <a:xfrm rot="10800000" flipV="1">
            <a:off x="4197350" y="3309938"/>
            <a:ext cx="1406525" cy="790575"/>
          </a:xfrm>
          <a:prstGeom prst="bentConnector3">
            <a:avLst>
              <a:gd name="adj1" fmla="val -33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7"/>
          <p:cNvSpPr txBox="1"/>
          <p:nvPr/>
        </p:nvSpPr>
        <p:spPr bwMode="auto">
          <a:xfrm>
            <a:off x="990599" y="1344049"/>
            <a:ext cx="1757363" cy="251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关系表达式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 else if 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关系表达式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48953" y="87965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语句格式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87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0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2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2391318" y="1674437"/>
            <a:ext cx="19010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259632" y="2851564"/>
            <a:ext cx="3886265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流程控制语句</a:t>
            </a:r>
          </a:p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69428" y="2692354"/>
            <a:ext cx="730923" cy="728560"/>
            <a:chOff x="2588046" y="1641182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88046" y="1641182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48107" y="1815819"/>
              <a:ext cx="916136" cy="71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8935" y="3784677"/>
            <a:ext cx="761239" cy="789305"/>
            <a:chOff x="4170801" y="2938997"/>
            <a:chExt cx="1036261" cy="1036518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4201931" y="3128864"/>
              <a:ext cx="914689" cy="656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03550" y="1491630"/>
            <a:ext cx="728572" cy="720080"/>
            <a:chOff x="1041891" y="2887277"/>
            <a:chExt cx="1060366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041891" y="3094581"/>
              <a:ext cx="1060366" cy="614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83768" y="399466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1106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971600" y="987574"/>
            <a:ext cx="307504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相亲案例</a:t>
            </a:r>
          </a:p>
        </p:txBody>
      </p:sp>
      <p:pic>
        <p:nvPicPr>
          <p:cNvPr id="9" name="Picture 9" descr="C:\Users\admin\Desktop\案例图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" y="1011883"/>
            <a:ext cx="360307" cy="35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1851670"/>
            <a:ext cx="8213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需求：男大当婚，女大当嫁。那么女方家长要嫁女儿，当然要提出 一定的条件：高：</a:t>
            </a:r>
            <a:r>
              <a:rPr lang="en-US" altLang="zh-CN" dirty="0"/>
              <a:t>180cm</a:t>
            </a:r>
            <a:r>
              <a:rPr lang="zh-CN" altLang="en-US" dirty="0"/>
              <a:t>以上；富：财富</a:t>
            </a:r>
            <a:r>
              <a:rPr lang="en-US" altLang="zh-CN" dirty="0"/>
              <a:t>1</a:t>
            </a:r>
            <a:r>
              <a:rPr lang="zh-CN" altLang="en-US" dirty="0"/>
              <a:t>千万以上；帅：是。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如果这三个条件同时满足，则：“我一定要嫁给他</a:t>
            </a:r>
            <a:r>
              <a:rPr lang="en-US" altLang="zh-CN" dirty="0"/>
              <a:t>!!!”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zh-CN" altLang="en-US" dirty="0"/>
              <a:t>如果三个条件有为真的情况，则：“嫁吧，比上不足，比下有余。”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如果三个条件都不满足，则：“不嫁！”</a:t>
            </a:r>
          </a:p>
        </p:txBody>
      </p:sp>
    </p:spTree>
    <p:extLst>
      <p:ext uri="{BB962C8B-B14F-4D97-AF65-F5344CB8AC3E}">
        <p14:creationId xmlns:p14="http://schemas.microsoft.com/office/powerpoint/2010/main" val="303054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971600" y="987574"/>
            <a:ext cx="307504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相亲案例</a:t>
            </a:r>
          </a:p>
        </p:txBody>
      </p:sp>
      <p:pic>
        <p:nvPicPr>
          <p:cNvPr id="9" name="Picture 9" descr="C:\Users\admin\Desktop\案例图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" y="1011883"/>
            <a:ext cx="360307" cy="35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/>
          <p:nvPr/>
        </p:nvSpPr>
        <p:spPr>
          <a:xfrm>
            <a:off x="1043609" y="1752442"/>
            <a:ext cx="77048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定义三个变量用于保存对象的身高，财富，颜值，这里仅仅体现数值即可。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height = </a:t>
            </a:r>
            <a:r>
              <a:rPr lang="en-US" altLang="zh-CN" sz="1600" dirty="0" err="1"/>
              <a:t>scanner.nextInt</a:t>
            </a:r>
            <a:r>
              <a:rPr lang="en-US" altLang="zh-CN" sz="1600" dirty="0"/>
              <a:t>()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685800" lvl="1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double wealth= </a:t>
            </a:r>
            <a:r>
              <a:rPr lang="en-US" altLang="zh-CN" sz="1600" dirty="0" err="1"/>
              <a:t>scanner.nextDouble</a:t>
            </a:r>
            <a:r>
              <a:rPr lang="en-US" altLang="zh-CN" sz="1600" dirty="0"/>
              <a:t>();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685800" lvl="1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600" dirty="0"/>
              <a:t>boolean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appearance = </a:t>
            </a:r>
            <a:r>
              <a:rPr lang="en-US" altLang="zh-CN" sz="1600" dirty="0" err="1"/>
              <a:t>scanner.nextBoolean</a:t>
            </a:r>
            <a:r>
              <a:rPr lang="en-US" altLang="zh-CN" sz="1600" dirty="0"/>
              <a:t>()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判断对象的身高，财富，颜值是否达到心中标准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if(height&gt;180 ){}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        ….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3.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输出结果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016" y="140843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</a:p>
        </p:txBody>
      </p:sp>
    </p:spTree>
    <p:extLst>
      <p:ext uri="{BB962C8B-B14F-4D97-AF65-F5344CB8AC3E}">
        <p14:creationId xmlns:p14="http://schemas.microsoft.com/office/powerpoint/2010/main" val="313629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341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流程控制语句：分支结构（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849640" y="940200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语句执行流程图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438775" y="1492250"/>
            <a:ext cx="1152525" cy="561975"/>
            <a:chOff x="5796136" y="1636217"/>
            <a:chExt cx="1152611" cy="562282"/>
          </a:xfrm>
        </p:grpSpPr>
        <p:sp>
          <p:nvSpPr>
            <p:cNvPr id="6" name="流程图: 决策 5"/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956486" y="1787112"/>
              <a:ext cx="857314" cy="2541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关系表达式</a:t>
              </a: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6018213" y="1203325"/>
            <a:ext cx="0" cy="2889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911725" y="2574925"/>
            <a:ext cx="1052513" cy="288925"/>
            <a:chOff x="4668058" y="3332162"/>
            <a:chExt cx="1128054" cy="288925"/>
          </a:xfrm>
        </p:grpSpPr>
        <p:sp>
          <p:nvSpPr>
            <p:cNvPr id="11" name="矩形 10"/>
            <p:cNvSpPr/>
            <p:nvPr/>
          </p:nvSpPr>
          <p:spPr>
            <a:xfrm>
              <a:off x="4668058" y="3332162"/>
              <a:ext cx="1080414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210"/>
            <p:cNvSpPr txBox="1"/>
            <p:nvPr/>
          </p:nvSpPr>
          <p:spPr>
            <a:xfrm>
              <a:off x="5001540" y="3346450"/>
              <a:ext cx="794572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值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3" name="肘形连接符 12"/>
          <p:cNvCxnSpPr>
            <a:stCxn id="6" idx="2"/>
            <a:endCxn id="19" idx="0"/>
          </p:cNvCxnSpPr>
          <p:nvPr/>
        </p:nvCxnSpPr>
        <p:spPr bwMode="auto">
          <a:xfrm rot="16200000" flipH="1">
            <a:off x="6654801" y="1414462"/>
            <a:ext cx="520700" cy="180022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110288" y="2574925"/>
            <a:ext cx="1009650" cy="288925"/>
            <a:chOff x="4668058" y="3332162"/>
            <a:chExt cx="1081087" cy="288925"/>
          </a:xfrm>
        </p:grpSpPr>
        <p:sp>
          <p:nvSpPr>
            <p:cNvPr id="15" name="矩形 14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214"/>
            <p:cNvSpPr txBox="1"/>
            <p:nvPr/>
          </p:nvSpPr>
          <p:spPr>
            <a:xfrm>
              <a:off x="5008022" y="3346450"/>
              <a:ext cx="713925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值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肘形连接符 16"/>
          <p:cNvCxnSpPr>
            <a:stCxn id="6" idx="2"/>
            <a:endCxn id="15" idx="0"/>
          </p:cNvCxnSpPr>
          <p:nvPr/>
        </p:nvCxnSpPr>
        <p:spPr>
          <a:xfrm rot="16200000" flipH="1">
            <a:off x="6054726" y="2014537"/>
            <a:ext cx="520700" cy="6000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7310438" y="2574925"/>
            <a:ext cx="1009650" cy="288925"/>
            <a:chOff x="4907929" y="3320033"/>
            <a:chExt cx="1081088" cy="288925"/>
          </a:xfrm>
        </p:grpSpPr>
        <p:sp>
          <p:nvSpPr>
            <p:cNvPr id="19" name="矩形 18"/>
            <p:cNvSpPr/>
            <p:nvPr/>
          </p:nvSpPr>
          <p:spPr bwMode="auto">
            <a:xfrm>
              <a:off x="4907929" y="3320033"/>
              <a:ext cx="1081088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218"/>
            <p:cNvSpPr txBox="1"/>
            <p:nvPr/>
          </p:nvSpPr>
          <p:spPr bwMode="auto">
            <a:xfrm>
              <a:off x="5127206" y="3334321"/>
              <a:ext cx="793818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default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箭头连接符 20"/>
          <p:cNvCxnSpPr>
            <a:stCxn id="11" idx="2"/>
            <a:endCxn id="27" idx="0"/>
          </p:cNvCxnSpPr>
          <p:nvPr/>
        </p:nvCxnSpPr>
        <p:spPr>
          <a:xfrm flipH="1">
            <a:off x="5414963" y="2863850"/>
            <a:ext cx="0" cy="228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6618288" y="3273425"/>
            <a:ext cx="566738" cy="1773237"/>
          </a:xfrm>
          <a:prstGeom prst="bentConnector3">
            <a:avLst>
              <a:gd name="adj1" fmla="val 51683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1" idx="0"/>
          </p:cNvCxnSpPr>
          <p:nvPr/>
        </p:nvCxnSpPr>
        <p:spPr>
          <a:xfrm rot="5400000">
            <a:off x="5454651" y="2014537"/>
            <a:ext cx="520700" cy="6000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30" idx="0"/>
          </p:cNvCxnSpPr>
          <p:nvPr/>
        </p:nvCxnSpPr>
        <p:spPr>
          <a:xfrm flipH="1">
            <a:off x="6615113" y="2863850"/>
            <a:ext cx="0" cy="228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33" idx="0"/>
          </p:cNvCxnSpPr>
          <p:nvPr/>
        </p:nvCxnSpPr>
        <p:spPr>
          <a:xfrm flipH="1">
            <a:off x="7815263" y="2863850"/>
            <a:ext cx="0" cy="228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910138" y="3092450"/>
            <a:ext cx="1008062" cy="288925"/>
            <a:chOff x="4668058" y="3332162"/>
            <a:chExt cx="1081087" cy="288925"/>
          </a:xfrm>
        </p:grpSpPr>
        <p:sp>
          <p:nvSpPr>
            <p:cNvPr id="27" name="矩形 26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26"/>
            <p:cNvSpPr txBox="1"/>
            <p:nvPr/>
          </p:nvSpPr>
          <p:spPr>
            <a:xfrm>
              <a:off x="4848523" y="3346450"/>
              <a:ext cx="793365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6110288" y="3092450"/>
            <a:ext cx="1009650" cy="288925"/>
            <a:chOff x="4668058" y="3332162"/>
            <a:chExt cx="1081087" cy="288925"/>
          </a:xfrm>
        </p:grpSpPr>
        <p:sp>
          <p:nvSpPr>
            <p:cNvPr id="30" name="矩形 29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229"/>
            <p:cNvSpPr txBox="1"/>
            <p:nvPr/>
          </p:nvSpPr>
          <p:spPr>
            <a:xfrm>
              <a:off x="4836340" y="3346450"/>
              <a:ext cx="793818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7310438" y="3092450"/>
            <a:ext cx="1009650" cy="288925"/>
            <a:chOff x="4668058" y="3332162"/>
            <a:chExt cx="1081087" cy="288925"/>
          </a:xfrm>
        </p:grpSpPr>
        <p:sp>
          <p:nvSpPr>
            <p:cNvPr id="33" name="矩形 32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232"/>
            <p:cNvSpPr txBox="1"/>
            <p:nvPr/>
          </p:nvSpPr>
          <p:spPr>
            <a:xfrm>
              <a:off x="4744549" y="3346450"/>
              <a:ext cx="936603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n+1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5" name="直接箭头连接符 34"/>
          <p:cNvCxnSpPr>
            <a:endCxn id="39" idx="0"/>
          </p:cNvCxnSpPr>
          <p:nvPr/>
        </p:nvCxnSpPr>
        <p:spPr>
          <a:xfrm flipH="1">
            <a:off x="5414963" y="3373438"/>
            <a:ext cx="0" cy="228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42" idx="0"/>
          </p:cNvCxnSpPr>
          <p:nvPr/>
        </p:nvCxnSpPr>
        <p:spPr>
          <a:xfrm flipH="1">
            <a:off x="6615113" y="3373438"/>
            <a:ext cx="0" cy="228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45" idx="0"/>
          </p:cNvCxnSpPr>
          <p:nvPr/>
        </p:nvCxnSpPr>
        <p:spPr>
          <a:xfrm flipH="1">
            <a:off x="7815263" y="3373438"/>
            <a:ext cx="0" cy="228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4910138" y="3602038"/>
            <a:ext cx="1008062" cy="288925"/>
            <a:chOff x="4668058" y="3332162"/>
            <a:chExt cx="1081087" cy="288925"/>
          </a:xfrm>
        </p:grpSpPr>
        <p:sp>
          <p:nvSpPr>
            <p:cNvPr id="39" name="矩形 38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239"/>
            <p:cNvSpPr txBox="1"/>
            <p:nvPr/>
          </p:nvSpPr>
          <p:spPr>
            <a:xfrm>
              <a:off x="4904705" y="3346449"/>
              <a:ext cx="793365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break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6110288" y="3602038"/>
            <a:ext cx="1009650" cy="288925"/>
            <a:chOff x="4668058" y="3332162"/>
            <a:chExt cx="1081087" cy="288925"/>
          </a:xfrm>
        </p:grpSpPr>
        <p:sp>
          <p:nvSpPr>
            <p:cNvPr id="42" name="矩形 41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242"/>
            <p:cNvSpPr txBox="1"/>
            <p:nvPr/>
          </p:nvSpPr>
          <p:spPr>
            <a:xfrm>
              <a:off x="4929831" y="3346449"/>
              <a:ext cx="793816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break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310438" y="3602038"/>
            <a:ext cx="1090612" cy="288925"/>
            <a:chOff x="4668058" y="3332162"/>
            <a:chExt cx="1168161" cy="288925"/>
          </a:xfrm>
        </p:grpSpPr>
        <p:sp>
          <p:nvSpPr>
            <p:cNvPr id="45" name="矩形 44"/>
            <p:cNvSpPr/>
            <p:nvPr/>
          </p:nvSpPr>
          <p:spPr>
            <a:xfrm>
              <a:off x="4668058" y="3332162"/>
              <a:ext cx="1081442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245"/>
            <p:cNvSpPr txBox="1"/>
            <p:nvPr/>
          </p:nvSpPr>
          <p:spPr>
            <a:xfrm>
              <a:off x="4901010" y="3346449"/>
              <a:ext cx="935209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[break]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7" name="肘形连接符 46"/>
          <p:cNvCxnSpPr/>
          <p:nvPr/>
        </p:nvCxnSpPr>
        <p:spPr>
          <a:xfrm rot="5400000">
            <a:off x="6021388" y="3873500"/>
            <a:ext cx="566738" cy="573087"/>
          </a:xfrm>
          <a:prstGeom prst="bentConnector3">
            <a:avLst>
              <a:gd name="adj1" fmla="val 51401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6" idx="2"/>
          </p:cNvCxnSpPr>
          <p:nvPr/>
        </p:nvCxnSpPr>
        <p:spPr>
          <a:xfrm rot="5400000">
            <a:off x="4854576" y="1414462"/>
            <a:ext cx="520700" cy="180022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213225" y="2863850"/>
            <a:ext cx="1588" cy="228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4213225" y="3373438"/>
            <a:ext cx="1588" cy="228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5513388" y="4443413"/>
            <a:ext cx="1009650" cy="288925"/>
            <a:chOff x="4668058" y="3332162"/>
            <a:chExt cx="1081087" cy="288925"/>
          </a:xfrm>
        </p:grpSpPr>
        <p:sp>
          <p:nvSpPr>
            <p:cNvPr id="52" name="矩形 51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261"/>
            <p:cNvSpPr txBox="1"/>
            <p:nvPr/>
          </p:nvSpPr>
          <p:spPr>
            <a:xfrm>
              <a:off x="4836340" y="3346449"/>
              <a:ext cx="793818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其他语句</a:t>
              </a:r>
            </a:p>
          </p:txBody>
        </p:sp>
      </p:grpSp>
      <p:cxnSp>
        <p:nvCxnSpPr>
          <p:cNvPr id="54" name="肘形连接符 53"/>
          <p:cNvCxnSpPr>
            <a:endCxn id="52" idx="0"/>
          </p:cNvCxnSpPr>
          <p:nvPr/>
        </p:nvCxnSpPr>
        <p:spPr>
          <a:xfrm rot="16200000" flipH="1">
            <a:off x="4839494" y="3264694"/>
            <a:ext cx="552450" cy="180498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rot="16200000" flipH="1">
            <a:off x="5438775" y="3865563"/>
            <a:ext cx="552450" cy="60325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3711575" y="2574925"/>
            <a:ext cx="1008063" cy="288925"/>
            <a:chOff x="4668058" y="3332162"/>
            <a:chExt cx="1081087" cy="288925"/>
          </a:xfrm>
        </p:grpSpPr>
        <p:sp>
          <p:nvSpPr>
            <p:cNvPr id="57" name="矩形 56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266"/>
            <p:cNvSpPr txBox="1"/>
            <p:nvPr/>
          </p:nvSpPr>
          <p:spPr>
            <a:xfrm>
              <a:off x="4964293" y="3346450"/>
              <a:ext cx="706537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值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3708400" y="3092450"/>
            <a:ext cx="1009650" cy="288925"/>
            <a:chOff x="4668058" y="3332162"/>
            <a:chExt cx="1081087" cy="288925"/>
          </a:xfrm>
        </p:grpSpPr>
        <p:sp>
          <p:nvSpPr>
            <p:cNvPr id="60" name="矩形 59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269"/>
            <p:cNvSpPr txBox="1"/>
            <p:nvPr/>
          </p:nvSpPr>
          <p:spPr>
            <a:xfrm>
              <a:off x="4822742" y="3349625"/>
              <a:ext cx="793816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3708400" y="3602038"/>
            <a:ext cx="1009650" cy="288925"/>
            <a:chOff x="4668058" y="3332162"/>
            <a:chExt cx="1081087" cy="288925"/>
          </a:xfrm>
        </p:grpSpPr>
        <p:sp>
          <p:nvSpPr>
            <p:cNvPr id="63" name="矩形 62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272"/>
            <p:cNvSpPr txBox="1"/>
            <p:nvPr/>
          </p:nvSpPr>
          <p:spPr>
            <a:xfrm>
              <a:off x="4878836" y="3349624"/>
              <a:ext cx="793818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break</a:t>
              </a:r>
              <a:endPara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7" name="TextBox 64"/>
          <p:cNvSpPr txBox="1"/>
          <p:nvPr/>
        </p:nvSpPr>
        <p:spPr bwMode="auto">
          <a:xfrm>
            <a:off x="942976" y="1448200"/>
            <a:ext cx="2074862" cy="3243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case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break;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case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break;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…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default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[break;]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AF3B7E-8BF7-42E5-BDBE-00F79C61F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99" y="1507803"/>
            <a:ext cx="548605" cy="549449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1474436D-C107-46F5-BF9C-032A8CBDBFAF}"/>
              </a:ext>
            </a:extLst>
          </p:cNvPr>
          <p:cNvSpPr txBox="1"/>
          <p:nvPr/>
        </p:nvSpPr>
        <p:spPr>
          <a:xfrm>
            <a:off x="3160912" y="1382514"/>
            <a:ext cx="513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switch()</a:t>
            </a:r>
            <a:r>
              <a:rPr lang="zh-CN" altLang="en-US" dirty="0"/>
              <a:t>的参数类型可以是：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byte</a:t>
            </a:r>
            <a:r>
              <a:rPr lang="zh-CN" altLang="en-US" dirty="0"/>
              <a:t>，</a:t>
            </a:r>
            <a:r>
              <a:rPr lang="en-US" altLang="zh-CN" dirty="0"/>
              <a:t>short</a:t>
            </a:r>
            <a:r>
              <a:rPr lang="zh-CN" altLang="en-US" dirty="0"/>
              <a:t>；</a:t>
            </a:r>
            <a:r>
              <a:rPr lang="en-US" altLang="zh-CN" dirty="0"/>
              <a:t>String</a:t>
            </a:r>
            <a:r>
              <a:rPr lang="zh-CN" altLang="en-US" dirty="0"/>
              <a:t>；</a:t>
            </a:r>
            <a:r>
              <a:rPr lang="en-US" altLang="zh-CN" dirty="0"/>
              <a:t>char</a:t>
            </a:r>
            <a:r>
              <a:rPr lang="zh-CN" altLang="en-US" dirty="0"/>
              <a:t>；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3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971600" y="987574"/>
            <a:ext cx="307504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季节案例</a:t>
            </a:r>
          </a:p>
        </p:txBody>
      </p:sp>
      <p:pic>
        <p:nvPicPr>
          <p:cNvPr id="9" name="Picture 9" descr="C:\Users\admin\Desktop\案例图标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" y="1011883"/>
            <a:ext cx="360307" cy="35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/>
          <p:nvPr/>
        </p:nvSpPr>
        <p:spPr>
          <a:xfrm>
            <a:off x="899592" y="1635646"/>
            <a:ext cx="4895850" cy="788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需求：根据用于指定月份，打印该月份所属的季节。</a:t>
            </a:r>
            <a:endParaRPr lang="en-US" altLang="zh-CN" sz="1600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比如：</a:t>
            </a:r>
            <a:r>
              <a:rPr lang="en-US" altLang="zh-CN" sz="1600" dirty="0"/>
              <a:t>3,4,5 </a:t>
            </a:r>
            <a:r>
              <a:rPr lang="zh-CN" altLang="en-US" sz="1600" dirty="0"/>
              <a:t>春季 </a:t>
            </a:r>
            <a:r>
              <a:rPr lang="en-US" altLang="zh-CN" sz="1600" dirty="0"/>
              <a:t>6,7,8 </a:t>
            </a:r>
            <a:r>
              <a:rPr lang="zh-CN" altLang="en-US" sz="1600" dirty="0"/>
              <a:t>夏季 </a:t>
            </a:r>
            <a:r>
              <a:rPr lang="en-US" altLang="zh-CN" sz="1600" dirty="0"/>
              <a:t>9,10,11 </a:t>
            </a:r>
            <a:r>
              <a:rPr lang="zh-CN" altLang="en-US" sz="1600" dirty="0"/>
              <a:t>秋季 </a:t>
            </a:r>
            <a:r>
              <a:rPr lang="en-US" altLang="zh-CN" sz="1600" dirty="0"/>
              <a:t>12, 1, 2 </a:t>
            </a:r>
            <a:r>
              <a:rPr lang="zh-CN" altLang="en-US" sz="1600" dirty="0"/>
              <a:t>冬季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1331640" y="1717205"/>
            <a:ext cx="76044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定义一个变量用于接受输入的月份。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month= </a:t>
            </a:r>
            <a:r>
              <a:rPr lang="en-US" altLang="zh-CN" sz="1200" dirty="0" err="1"/>
              <a:t>scanner.nextInt</a:t>
            </a:r>
            <a:r>
              <a:rPr lang="en-US" altLang="zh-CN" sz="1200" dirty="0"/>
              <a:t>()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判断月份：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switch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month){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case 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Case 4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Case 5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Sys.out.print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200" dirty="0"/>
              <a:t>春暖花开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”)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break;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….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 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3.  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输出结果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6998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分析：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88463A8E-6C91-424F-9C4F-A225FD3C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987574"/>
            <a:ext cx="3075043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季节案例</a:t>
            </a:r>
          </a:p>
        </p:txBody>
      </p:sp>
      <p:pic>
        <p:nvPicPr>
          <p:cNvPr id="4" name="Picture 9" descr="C:\Users\admin\Desktop\案例图标.png">
            <a:extLst>
              <a:ext uri="{FF2B5EF4-FFF2-40B4-BE49-F238E27FC236}">
                <a16:creationId xmlns:a16="http://schemas.microsoft.com/office/drawing/2014/main" id="{4C1DB255-A534-4223-B9DA-B42BB8A6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" y="1011883"/>
            <a:ext cx="360307" cy="35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21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3949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流程控制语句：循环结构（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841375" y="771550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for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循环语句格式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1058863" y="1397000"/>
            <a:ext cx="3260725" cy="13049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格式：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初始化语句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条件判断语句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条件控制语句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循环体语句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6237288" y="1922463"/>
            <a:ext cx="1152525" cy="561975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329363" y="2073275"/>
            <a:ext cx="9937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条件判断语句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272213" y="2786063"/>
            <a:ext cx="1081087" cy="288925"/>
            <a:chOff x="5828507" y="2500313"/>
            <a:chExt cx="1081087" cy="288925"/>
          </a:xfrm>
        </p:grpSpPr>
        <p:sp>
          <p:nvSpPr>
            <p:cNvPr id="12" name="矩形 11"/>
            <p:cNvSpPr/>
            <p:nvPr/>
          </p:nvSpPr>
          <p:spPr bwMode="auto">
            <a:xfrm>
              <a:off x="5828507" y="2500313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20"/>
            <p:cNvSpPr txBox="1"/>
            <p:nvPr/>
          </p:nvSpPr>
          <p:spPr bwMode="auto">
            <a:xfrm>
              <a:off x="5933282" y="2514600"/>
              <a:ext cx="869950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循环体语句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272213" y="3354388"/>
            <a:ext cx="1081087" cy="288925"/>
            <a:chOff x="5831680" y="3068680"/>
            <a:chExt cx="1081088" cy="288925"/>
          </a:xfrm>
        </p:grpSpPr>
        <p:sp>
          <p:nvSpPr>
            <p:cNvPr id="15" name="矩形 14"/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22"/>
            <p:cNvSpPr txBox="1"/>
            <p:nvPr/>
          </p:nvSpPr>
          <p:spPr bwMode="auto">
            <a:xfrm>
              <a:off x="5869780" y="3086142"/>
              <a:ext cx="1004888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条件控制语句</a:t>
              </a:r>
            </a:p>
          </p:txBody>
        </p:sp>
      </p:grpSp>
      <p:cxnSp>
        <p:nvCxnSpPr>
          <p:cNvPr id="17" name="直接箭头连接符 16"/>
          <p:cNvCxnSpPr>
            <a:stCxn id="25" idx="2"/>
            <a:endCxn id="9" idx="0"/>
          </p:cNvCxnSpPr>
          <p:nvPr/>
        </p:nvCxnSpPr>
        <p:spPr>
          <a:xfrm>
            <a:off x="6811963" y="1616075"/>
            <a:ext cx="1587" cy="3063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2"/>
            <a:endCxn id="16" idx="0"/>
          </p:cNvCxnSpPr>
          <p:nvPr/>
        </p:nvCxnSpPr>
        <p:spPr>
          <a:xfrm>
            <a:off x="6813550" y="3054350"/>
            <a:ext cx="0" cy="3175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12" idx="0"/>
          </p:cNvCxnSpPr>
          <p:nvPr/>
        </p:nvCxnSpPr>
        <p:spPr bwMode="auto">
          <a:xfrm flipH="1">
            <a:off x="6813550" y="2484438"/>
            <a:ext cx="0" cy="3016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8"/>
          <p:cNvSpPr txBox="1"/>
          <p:nvPr/>
        </p:nvSpPr>
        <p:spPr bwMode="auto">
          <a:xfrm>
            <a:off x="6794500" y="2479675"/>
            <a:ext cx="6016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0070C0"/>
                </a:solidFill>
                <a:latin typeface="+mn-lt"/>
                <a:ea typeface="+mn-ea"/>
              </a:rPr>
              <a:t>true</a:t>
            </a:r>
            <a:endParaRPr lang="zh-CN" altLang="en-US" sz="105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cxnSp>
        <p:nvCxnSpPr>
          <p:cNvPr id="21" name="肘形连接符 20"/>
          <p:cNvCxnSpPr>
            <a:stCxn id="9" idx="3"/>
            <a:endCxn id="28" idx="0"/>
          </p:cNvCxnSpPr>
          <p:nvPr/>
        </p:nvCxnSpPr>
        <p:spPr bwMode="auto">
          <a:xfrm flipH="1">
            <a:off x="6813550" y="2203450"/>
            <a:ext cx="576263" cy="1749425"/>
          </a:xfrm>
          <a:prstGeom prst="bentConnector4">
            <a:avLst>
              <a:gd name="adj1" fmla="val -113497"/>
              <a:gd name="adj2" fmla="val 8923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9"/>
          <p:cNvSpPr txBox="1"/>
          <p:nvPr/>
        </p:nvSpPr>
        <p:spPr bwMode="auto">
          <a:xfrm>
            <a:off x="7354888" y="1922463"/>
            <a:ext cx="6016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0070C0"/>
                </a:solidFill>
                <a:latin typeface="+mn-lt"/>
                <a:ea typeface="+mn-ea"/>
              </a:rPr>
              <a:t>false</a:t>
            </a:r>
            <a:endParaRPr lang="zh-CN" altLang="en-US" sz="105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3" name="TextBox 20"/>
          <p:cNvSpPr txBox="1"/>
          <p:nvPr/>
        </p:nvSpPr>
        <p:spPr bwMode="auto">
          <a:xfrm>
            <a:off x="6415088" y="1376363"/>
            <a:ext cx="7937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272213" y="1347788"/>
            <a:ext cx="1081087" cy="2889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0"/>
          <p:cNvSpPr txBox="1"/>
          <p:nvPr/>
        </p:nvSpPr>
        <p:spPr bwMode="auto">
          <a:xfrm>
            <a:off x="6384925" y="1362075"/>
            <a:ext cx="8556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初始化语句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6272213" y="3935413"/>
            <a:ext cx="1081087" cy="288925"/>
            <a:chOff x="5831680" y="3650397"/>
            <a:chExt cx="1081088" cy="288925"/>
          </a:xfrm>
        </p:grpSpPr>
        <p:sp>
          <p:nvSpPr>
            <p:cNvPr id="27" name="矩形 26"/>
            <p:cNvSpPr/>
            <p:nvPr/>
          </p:nvSpPr>
          <p:spPr bwMode="auto">
            <a:xfrm>
              <a:off x="5831680" y="3650397"/>
              <a:ext cx="1081088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2"/>
            <p:cNvSpPr txBox="1"/>
            <p:nvPr/>
          </p:nvSpPr>
          <p:spPr bwMode="auto">
            <a:xfrm>
              <a:off x="5974555" y="3667859"/>
              <a:ext cx="795338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其他语句</a:t>
              </a:r>
            </a:p>
          </p:txBody>
        </p:sp>
      </p:grpSp>
      <p:cxnSp>
        <p:nvCxnSpPr>
          <p:cNvPr id="29" name="肘形连接符 28"/>
          <p:cNvCxnSpPr>
            <a:stCxn id="15" idx="1"/>
            <a:endCxn id="9" idx="1"/>
          </p:cNvCxnSpPr>
          <p:nvPr/>
        </p:nvCxnSpPr>
        <p:spPr bwMode="auto">
          <a:xfrm rot="10800000">
            <a:off x="6237288" y="2203450"/>
            <a:ext cx="34925" cy="1295400"/>
          </a:xfrm>
          <a:prstGeom prst="bentConnector3">
            <a:avLst>
              <a:gd name="adj1" fmla="val 2041428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049425" y="2733675"/>
            <a:ext cx="4887913" cy="22733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执行流程：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执行初始化语句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执行条件判断语句，看其结果是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，循环结束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，继续执行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执行循环体语句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执行条件控制语句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回到②继续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3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0" grpId="0"/>
      <p:bldP spid="22" grpId="0"/>
      <p:bldP spid="23" grpId="0"/>
      <p:bldP spid="24" grpId="0" animBg="1"/>
      <p:bldP spid="25" grpId="0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201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流程控制语句：循环结构（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3322" y="811115"/>
            <a:ext cx="43783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while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循环语句格式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7088" y="1766888"/>
            <a:ext cx="2016125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基本格式：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条件判断语句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循环体语句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决策 8"/>
          <p:cNvSpPr/>
          <p:nvPr/>
        </p:nvSpPr>
        <p:spPr bwMode="auto">
          <a:xfrm>
            <a:off x="6372225" y="1941513"/>
            <a:ext cx="1152525" cy="561975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465888" y="2092325"/>
            <a:ext cx="99218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条件判断语句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407150" y="2805113"/>
            <a:ext cx="1081088" cy="288925"/>
            <a:chOff x="5828507" y="2500313"/>
            <a:chExt cx="1081087" cy="288925"/>
          </a:xfrm>
        </p:grpSpPr>
        <p:sp>
          <p:nvSpPr>
            <p:cNvPr id="12" name="矩形 11"/>
            <p:cNvSpPr/>
            <p:nvPr/>
          </p:nvSpPr>
          <p:spPr bwMode="auto">
            <a:xfrm>
              <a:off x="5828507" y="2500313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5"/>
            <p:cNvSpPr txBox="1"/>
            <p:nvPr/>
          </p:nvSpPr>
          <p:spPr bwMode="auto">
            <a:xfrm>
              <a:off x="5933282" y="2514600"/>
              <a:ext cx="869949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循环体语句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407150" y="3373438"/>
            <a:ext cx="1081088" cy="288925"/>
            <a:chOff x="5831680" y="3068680"/>
            <a:chExt cx="1081088" cy="288925"/>
          </a:xfrm>
        </p:grpSpPr>
        <p:sp>
          <p:nvSpPr>
            <p:cNvPr id="15" name="矩形 14"/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22"/>
            <p:cNvSpPr txBox="1"/>
            <p:nvPr/>
          </p:nvSpPr>
          <p:spPr bwMode="auto">
            <a:xfrm>
              <a:off x="5869780" y="3086142"/>
              <a:ext cx="1004888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条件控制语句</a:t>
              </a:r>
            </a:p>
          </p:txBody>
        </p:sp>
      </p:grpSp>
      <p:cxnSp>
        <p:nvCxnSpPr>
          <p:cNvPr id="17" name="直接箭头连接符 16"/>
          <p:cNvCxnSpPr>
            <a:stCxn id="25" idx="2"/>
            <a:endCxn id="9" idx="0"/>
          </p:cNvCxnSpPr>
          <p:nvPr/>
        </p:nvCxnSpPr>
        <p:spPr>
          <a:xfrm>
            <a:off x="6946900" y="1635125"/>
            <a:ext cx="1588" cy="3063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2"/>
            <a:endCxn id="16" idx="0"/>
          </p:cNvCxnSpPr>
          <p:nvPr/>
        </p:nvCxnSpPr>
        <p:spPr>
          <a:xfrm>
            <a:off x="6948488" y="3073400"/>
            <a:ext cx="0" cy="3175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12" idx="0"/>
          </p:cNvCxnSpPr>
          <p:nvPr/>
        </p:nvCxnSpPr>
        <p:spPr bwMode="auto">
          <a:xfrm flipH="1">
            <a:off x="6948488" y="2503488"/>
            <a:ext cx="0" cy="3016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2"/>
          <p:cNvSpPr txBox="1"/>
          <p:nvPr/>
        </p:nvSpPr>
        <p:spPr bwMode="auto">
          <a:xfrm>
            <a:off x="6929438" y="2498725"/>
            <a:ext cx="6016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0070C0"/>
                </a:solidFill>
                <a:latin typeface="+mn-lt"/>
                <a:ea typeface="+mn-ea"/>
              </a:rPr>
              <a:t>true</a:t>
            </a:r>
            <a:endParaRPr lang="zh-CN" altLang="en-US" sz="105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cxnSp>
        <p:nvCxnSpPr>
          <p:cNvPr id="21" name="肘形连接符 20"/>
          <p:cNvCxnSpPr>
            <a:stCxn id="9" idx="3"/>
            <a:endCxn id="28" idx="0"/>
          </p:cNvCxnSpPr>
          <p:nvPr/>
        </p:nvCxnSpPr>
        <p:spPr bwMode="auto">
          <a:xfrm flipH="1">
            <a:off x="6948488" y="2222500"/>
            <a:ext cx="576262" cy="1749425"/>
          </a:xfrm>
          <a:prstGeom prst="bentConnector4">
            <a:avLst>
              <a:gd name="adj1" fmla="val -116803"/>
              <a:gd name="adj2" fmla="val 90319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9"/>
          <p:cNvSpPr txBox="1"/>
          <p:nvPr/>
        </p:nvSpPr>
        <p:spPr bwMode="auto">
          <a:xfrm>
            <a:off x="7489825" y="1941513"/>
            <a:ext cx="6016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0070C0"/>
                </a:solidFill>
                <a:latin typeface="+mn-lt"/>
                <a:ea typeface="+mn-ea"/>
              </a:rPr>
              <a:t>false</a:t>
            </a:r>
            <a:endParaRPr lang="zh-CN" altLang="en-US" sz="105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3" name="TextBox 20"/>
          <p:cNvSpPr txBox="1"/>
          <p:nvPr/>
        </p:nvSpPr>
        <p:spPr bwMode="auto">
          <a:xfrm>
            <a:off x="6550025" y="1395413"/>
            <a:ext cx="7937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407150" y="1366838"/>
            <a:ext cx="1081088" cy="2889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0"/>
          <p:cNvSpPr txBox="1"/>
          <p:nvPr/>
        </p:nvSpPr>
        <p:spPr bwMode="auto">
          <a:xfrm>
            <a:off x="6519863" y="1381125"/>
            <a:ext cx="8556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初始化语句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6407150" y="3954463"/>
            <a:ext cx="1081088" cy="288925"/>
            <a:chOff x="5831680" y="3650397"/>
            <a:chExt cx="1081088" cy="288925"/>
          </a:xfrm>
        </p:grpSpPr>
        <p:sp>
          <p:nvSpPr>
            <p:cNvPr id="27" name="矩形 26"/>
            <p:cNvSpPr/>
            <p:nvPr/>
          </p:nvSpPr>
          <p:spPr bwMode="auto">
            <a:xfrm>
              <a:off x="5831680" y="3650397"/>
              <a:ext cx="1081088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2"/>
            <p:cNvSpPr txBox="1"/>
            <p:nvPr/>
          </p:nvSpPr>
          <p:spPr bwMode="auto">
            <a:xfrm>
              <a:off x="5974555" y="3667859"/>
              <a:ext cx="795338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其他语句</a:t>
              </a:r>
            </a:p>
          </p:txBody>
        </p:sp>
      </p:grpSp>
      <p:cxnSp>
        <p:nvCxnSpPr>
          <p:cNvPr id="29" name="肘形连接符 28"/>
          <p:cNvCxnSpPr>
            <a:stCxn id="15" idx="1"/>
            <a:endCxn id="9" idx="1"/>
          </p:cNvCxnSpPr>
          <p:nvPr/>
        </p:nvCxnSpPr>
        <p:spPr bwMode="auto">
          <a:xfrm rot="10800000">
            <a:off x="6372225" y="2222500"/>
            <a:ext cx="34925" cy="1295400"/>
          </a:xfrm>
          <a:prstGeom prst="bentConnector3">
            <a:avLst>
              <a:gd name="adj1" fmla="val 2041428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"/>
          <p:cNvSpPr txBox="1"/>
          <p:nvPr/>
        </p:nvSpPr>
        <p:spPr>
          <a:xfrm>
            <a:off x="3328988" y="1731963"/>
            <a:ext cx="2016125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完整格式：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初始化语句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条件判断语句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循环体语句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        条件控制语句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08286" y="3083718"/>
            <a:ext cx="3240087" cy="2030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执行流程：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执行初始化语句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执行条件判断语句，看其结果是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，循环结束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，继续执行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执行循环体语句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执行条件控制语句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回到②继续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4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20" grpId="0"/>
      <p:bldP spid="22" grpId="0"/>
      <p:bldP spid="23" grpId="0"/>
      <p:bldP spid="24" grpId="0" animBg="1"/>
      <p:bldP spid="25" grpId="0"/>
      <p:bldP spid="3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流程控制语句：循环结构（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do...while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1801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6"/>
          <p:cNvSpPr txBox="1"/>
          <p:nvPr/>
        </p:nvSpPr>
        <p:spPr>
          <a:xfrm>
            <a:off x="857255" y="840134"/>
            <a:ext cx="43783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do…while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循环语句格式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5660281" y="1982159"/>
            <a:ext cx="3240088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执行流程：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执行初始化语句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执行循环体语句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执行条件控制语句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执行条件判断语句，看其结果是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，循环结束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，继续执行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回到②继续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18" idx="2"/>
          </p:cNvCxnSpPr>
          <p:nvPr/>
        </p:nvCxnSpPr>
        <p:spPr>
          <a:xfrm>
            <a:off x="4391732" y="2036544"/>
            <a:ext cx="1587" cy="3063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391732" y="3179544"/>
            <a:ext cx="1587" cy="3175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flipH="1">
            <a:off x="4393319" y="2619156"/>
            <a:ext cx="0" cy="3016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9"/>
          <p:cNvSpPr txBox="1"/>
          <p:nvPr/>
        </p:nvSpPr>
        <p:spPr bwMode="auto">
          <a:xfrm>
            <a:off x="4413957" y="4073306"/>
            <a:ext cx="6016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0070C0"/>
                </a:solidFill>
                <a:latin typeface="+mn-lt"/>
                <a:ea typeface="+mn-ea"/>
              </a:rPr>
              <a:t>false</a:t>
            </a:r>
            <a:endParaRPr lang="zh-CN" altLang="en-US" sz="105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15" name="TextBox 20"/>
          <p:cNvSpPr txBox="1"/>
          <p:nvPr/>
        </p:nvSpPr>
        <p:spPr bwMode="auto">
          <a:xfrm>
            <a:off x="3994857" y="1796831"/>
            <a:ext cx="79375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语句体</a:t>
            </a: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851982" y="1768256"/>
            <a:ext cx="1081087" cy="288925"/>
            <a:chOff x="6818135" y="1419622"/>
            <a:chExt cx="1081087" cy="288925"/>
          </a:xfrm>
        </p:grpSpPr>
        <p:sp>
          <p:nvSpPr>
            <p:cNvPr id="17" name="矩形 16"/>
            <p:cNvSpPr/>
            <p:nvPr/>
          </p:nvSpPr>
          <p:spPr bwMode="auto">
            <a:xfrm>
              <a:off x="6818135" y="1419622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0"/>
            <p:cNvSpPr txBox="1"/>
            <p:nvPr/>
          </p:nvSpPr>
          <p:spPr bwMode="auto">
            <a:xfrm>
              <a:off x="6930847" y="1433910"/>
              <a:ext cx="855663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初始化语句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864682" y="4376519"/>
            <a:ext cx="1081087" cy="288925"/>
            <a:chOff x="5845963" y="3667859"/>
            <a:chExt cx="1081088" cy="288925"/>
          </a:xfrm>
        </p:grpSpPr>
        <p:sp>
          <p:nvSpPr>
            <p:cNvPr id="20" name="矩形 19"/>
            <p:cNvSpPr/>
            <p:nvPr/>
          </p:nvSpPr>
          <p:spPr bwMode="auto">
            <a:xfrm>
              <a:off x="5845963" y="3667859"/>
              <a:ext cx="1081088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2"/>
            <p:cNvSpPr txBox="1"/>
            <p:nvPr/>
          </p:nvSpPr>
          <p:spPr bwMode="auto">
            <a:xfrm>
              <a:off x="5974550" y="3667859"/>
              <a:ext cx="795339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其他语句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4933069" y="2476281"/>
            <a:ext cx="633413" cy="1301751"/>
            <a:chOff x="7899222" y="2127605"/>
            <a:chExt cx="633218" cy="1301198"/>
          </a:xfrm>
        </p:grpSpPr>
        <p:sp>
          <p:nvSpPr>
            <p:cNvPr id="23" name="TextBox 23"/>
            <p:cNvSpPr txBox="1"/>
            <p:nvPr/>
          </p:nvSpPr>
          <p:spPr bwMode="auto">
            <a:xfrm>
              <a:off x="7930962" y="3155868"/>
              <a:ext cx="601478" cy="2538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rgbClr val="0070C0"/>
                  </a:solidFill>
                  <a:latin typeface="+mn-lt"/>
                  <a:ea typeface="+mn-ea"/>
                </a:rPr>
                <a:t>true</a:t>
              </a:r>
              <a:endParaRPr lang="zh-CN" altLang="en-US" sz="1050" b="1" dirty="0">
                <a:solidFill>
                  <a:srgbClr val="0070C0"/>
                </a:solidFill>
                <a:latin typeface="+mn-lt"/>
                <a:ea typeface="+mn-ea"/>
              </a:endParaRPr>
            </a:p>
          </p:txBody>
        </p:sp>
        <p:cxnSp>
          <p:nvCxnSpPr>
            <p:cNvPr id="24" name="肘形连接符 23"/>
            <p:cNvCxnSpPr>
              <a:stCxn id="29" idx="3"/>
              <a:endCxn id="27" idx="3"/>
            </p:cNvCxnSpPr>
            <p:nvPr/>
          </p:nvCxnSpPr>
          <p:spPr bwMode="auto">
            <a:xfrm flipH="1" flipV="1">
              <a:off x="7899222" y="2127605"/>
              <a:ext cx="34914" cy="1301198"/>
            </a:xfrm>
            <a:prstGeom prst="bentConnector3">
              <a:avLst>
                <a:gd name="adj1" fmla="val -654545"/>
              </a:avLst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3851982" y="2334994"/>
            <a:ext cx="1081087" cy="288925"/>
            <a:chOff x="5828507" y="2500313"/>
            <a:chExt cx="1081087" cy="288925"/>
          </a:xfrm>
        </p:grpSpPr>
        <p:sp>
          <p:nvSpPr>
            <p:cNvPr id="26" name="矩形 25"/>
            <p:cNvSpPr/>
            <p:nvPr/>
          </p:nvSpPr>
          <p:spPr bwMode="auto">
            <a:xfrm>
              <a:off x="5828507" y="2500313"/>
              <a:ext cx="1081087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44"/>
            <p:cNvSpPr txBox="1"/>
            <p:nvPr/>
          </p:nvSpPr>
          <p:spPr bwMode="auto">
            <a:xfrm>
              <a:off x="5828507" y="2514600"/>
              <a:ext cx="1081087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循环体语句</a:t>
              </a:r>
              <a:endPara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815469" y="3497044"/>
            <a:ext cx="1152525" cy="561975"/>
            <a:chOff x="6783210" y="2564125"/>
            <a:chExt cx="1152525" cy="561975"/>
          </a:xfrm>
        </p:grpSpPr>
        <p:sp>
          <p:nvSpPr>
            <p:cNvPr id="29" name="流程图: 决策 28"/>
            <p:cNvSpPr/>
            <p:nvPr/>
          </p:nvSpPr>
          <p:spPr bwMode="auto">
            <a:xfrm>
              <a:off x="6783210" y="2564125"/>
              <a:ext cx="1152525" cy="561975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875285" y="2714937"/>
              <a:ext cx="993775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条件判断语句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3847219" y="2920781"/>
            <a:ext cx="1081088" cy="288925"/>
            <a:chOff x="5831680" y="3068680"/>
            <a:chExt cx="1081088" cy="288925"/>
          </a:xfrm>
        </p:grpSpPr>
        <p:sp>
          <p:nvSpPr>
            <p:cNvPr id="32" name="矩形 31"/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2"/>
            <p:cNvSpPr txBox="1"/>
            <p:nvPr/>
          </p:nvSpPr>
          <p:spPr bwMode="auto">
            <a:xfrm>
              <a:off x="5869780" y="3086143"/>
              <a:ext cx="1004888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条件控制语句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H="1">
            <a:off x="4394907" y="4059019"/>
            <a:ext cx="1587" cy="3175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7"/>
          <p:cNvSpPr txBox="1"/>
          <p:nvPr/>
        </p:nvSpPr>
        <p:spPr>
          <a:xfrm>
            <a:off x="1222598" y="1735212"/>
            <a:ext cx="1727200" cy="3243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基本格式：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do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循环体语句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}while(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条件判断语句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完整格式：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初始化语句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do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循环体语句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    条件控制语句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}while(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条件判断语句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823322" y="695409"/>
            <a:ext cx="437832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三种循环的区别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1067644" y="1250101"/>
            <a:ext cx="583247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三种循环的区别：</a:t>
            </a:r>
            <a:endParaRPr lang="en-US" altLang="zh-CN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043608" y="1546854"/>
            <a:ext cx="6911975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循环和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循环先判断条件是否成立，然后决定是否执行循环体（先判断后执行）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do...while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循环先执行一次循环体，然后判断条件是否成立，是否继续执行循环体（先执行后判断）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043608" y="2121749"/>
            <a:ext cx="7704137" cy="7909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的区别：</a:t>
            </a:r>
            <a:endParaRPr lang="en-US" altLang="zh-CN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   条件控制语句所控制的自增变量，因为归属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循环的语法结构中，在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循环结束后，就不能再次被访问到了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   条件控制语句所控制的自增变量，对于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循环来说不归属其语法结构中，在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循环结束后，该变量还可以继续使用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971600" y="2931264"/>
            <a:ext cx="5832475" cy="178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死循环格式：</a:t>
            </a:r>
            <a:endParaRPr lang="en-US" altLang="zh-CN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for(;;) { }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while(true) { }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do{ }while(true);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的死循环格式是最常用的</a:t>
            </a:r>
            <a:endParaRPr lang="en-US" altLang="zh-CN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命令提示符窗口中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Ctrl+C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可以结束死循环</a:t>
            </a:r>
            <a:endParaRPr lang="en-US" altLang="zh-CN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4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流程控制语句：循环嵌套</a:t>
            </a:r>
          </a:p>
        </p:txBody>
      </p:sp>
      <p:sp>
        <p:nvSpPr>
          <p:cNvPr id="3" name="矩形 2"/>
          <p:cNvSpPr/>
          <p:nvPr/>
        </p:nvSpPr>
        <p:spPr>
          <a:xfrm>
            <a:off x="611561" y="826995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        将一个循环放在另一个循环体内，就形成了嵌套循环。其中， </a:t>
            </a:r>
            <a:r>
              <a:rPr lang="en-US" altLang="zh-CN" dirty="0"/>
              <a:t>for ,while ,do…while</a:t>
            </a:r>
            <a:r>
              <a:rPr lang="zh-CN" altLang="en-US" dirty="0"/>
              <a:t>均可以作为外层循环或内层循环。  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11560" y="197158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实质上，嵌套循环就是把内层循环当成外层循环的循环体。当只有内层循环的循环条件为</a:t>
            </a:r>
            <a:r>
              <a:rPr lang="en-US" altLang="zh-CN" dirty="0"/>
              <a:t>false</a:t>
            </a:r>
            <a:r>
              <a:rPr lang="zh-CN" altLang="en-US" dirty="0"/>
              <a:t>时，才会完全跳出内层循环，才可结束外层的当次循环，开始下一次的循环。 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3003798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设外层循环次数为</a:t>
            </a:r>
            <a:r>
              <a:rPr lang="en-US" altLang="zh-CN" dirty="0"/>
              <a:t>m</a:t>
            </a:r>
            <a:r>
              <a:rPr lang="zh-CN" altLang="en-US" dirty="0"/>
              <a:t>次，内层为</a:t>
            </a:r>
            <a:r>
              <a:rPr lang="en-US" altLang="zh-CN" dirty="0"/>
              <a:t>n</a:t>
            </a:r>
            <a:r>
              <a:rPr lang="zh-CN" altLang="en-US" dirty="0"/>
              <a:t>次，则内层循环体实际上需要执行</a:t>
            </a:r>
            <a:r>
              <a:rPr lang="en-US" altLang="zh-CN" dirty="0"/>
              <a:t>m*n</a:t>
            </a:r>
            <a:r>
              <a:rPr lang="zh-CN" altLang="en-US" dirty="0"/>
              <a:t>次。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3309014" y="3644432"/>
            <a:ext cx="1511300" cy="900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;;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;;</a:t>
            </a:r>
            <a:r>
              <a:rPr lang="zh-CN" altLang="en-US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....</a:t>
            </a:r>
          </a:p>
          <a:p>
            <a:pPr>
              <a:defRPr/>
            </a:pP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105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2014975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8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1419622"/>
            <a:ext cx="624644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continue	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用在循环中，基于条件控制，跳过某次循环体内容的执行，继续下一次的执行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break	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用在循环中，基于条件控制，终止循环体内容的执行，也就是说结束当前的整个循环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9135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跳转控制语句</a:t>
            </a:r>
            <a:endParaRPr lang="zh-CN" altLang="en-US" dirty="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823322" y="2355726"/>
            <a:ext cx="2398713" cy="390525"/>
            <a:chOff x="920022" y="1562487"/>
            <a:chExt cx="2399874" cy="389081"/>
          </a:xfrm>
        </p:grpSpPr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039512" cy="376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案例：猜数字</a:t>
              </a:r>
            </a:p>
          </p:txBody>
        </p:sp>
        <p:pic>
          <p:nvPicPr>
            <p:cNvPr id="7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7"/>
          <p:cNvSpPr txBox="1"/>
          <p:nvPr/>
        </p:nvSpPr>
        <p:spPr>
          <a:xfrm>
            <a:off x="1259632" y="2859782"/>
            <a:ext cx="6840537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需求：程序自动生成一个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之间的数字，使用程序实现猜出这个数字是多少？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当猜错的时候根据不同情况给出相应的提示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如果猜的数字比真实数字大，提示你猜的数据大了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如果猜的数字比真实数字小，提示你猜的数据小了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如果猜的数字与真实数字相等，提示恭喜你猜中了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3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900113" y="1628775"/>
            <a:ext cx="6840537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需求：程序自动生成一个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1-100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之间的数字，使用程序实现猜出这个数字是多少？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904875" y="1924050"/>
            <a:ext cx="4387850" cy="251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分析：</a:t>
            </a:r>
            <a:endParaRPr lang="en-US" altLang="zh-CN" sz="105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要完成猜数字的游戏，首先需要有一个要猜的数字，使用随机数生成该数字，范围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因为无法预知几次能够猜中，因此猜数字这个操作应该是反复进行的，需要使用循环，而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循环通常用于描述未知循环次数的循环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使用程序实现猜数字，每次均要输入猜测的数字值，需要使用键盘录入实现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比较输入的数字和系统产生的数据，需要使用分支语句。这里使用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if..else..if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格式，根据不同情况进行猜测结果显示，当猜中后使用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结束循环即可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257800" y="2139950"/>
            <a:ext cx="3343275" cy="557213"/>
          </a:xfrm>
          <a:prstGeom prst="rect">
            <a:avLst/>
          </a:prstGeom>
          <a:solidFill>
            <a:srgbClr val="E6F0FF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Random r = </a:t>
            </a: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Random();</a:t>
            </a:r>
            <a:b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= r.nextInt(</a:t>
            </a:r>
            <a:r>
              <a:rPr lang="zh-CN" altLang="zh-CN" sz="10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zh-CN" altLang="zh-CN" sz="105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5257800" y="2774950"/>
            <a:ext cx="3343275" cy="334963"/>
          </a:xfrm>
          <a:prstGeom prst="rect">
            <a:avLst/>
          </a:prstGeom>
          <a:solidFill>
            <a:srgbClr val="E6F0FF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zh-CN" altLang="zh-CN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257800" y="3148013"/>
            <a:ext cx="3343275" cy="577850"/>
          </a:xfrm>
          <a:prstGeom prst="rect">
            <a:avLst/>
          </a:prstGeom>
          <a:solidFill>
            <a:srgbClr val="E6F0FF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Scanner(System.</a:t>
            </a:r>
            <a:r>
              <a:rPr lang="zh-CN" altLang="zh-CN" sz="1050" b="1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guessNumber = sc.nextInt();</a:t>
            </a:r>
            <a:endParaRPr lang="zh-CN" altLang="zh-CN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48275" y="3795713"/>
            <a:ext cx="3343275" cy="819150"/>
          </a:xfrm>
          <a:prstGeom prst="rect">
            <a:avLst/>
          </a:prstGeom>
          <a:solidFill>
            <a:srgbClr val="E6F0FF"/>
          </a:solidFill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条件：比要猜的数字大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条件：比要猜的数字小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05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zh-CN" altLang="zh-CN" sz="105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组合 10"/>
          <p:cNvGrpSpPr>
            <a:grpSpLocks/>
          </p:cNvGrpSpPr>
          <p:nvPr/>
        </p:nvGrpSpPr>
        <p:grpSpPr bwMode="auto">
          <a:xfrm>
            <a:off x="611560" y="1090612"/>
            <a:ext cx="2398713" cy="390525"/>
            <a:chOff x="920022" y="1562487"/>
            <a:chExt cx="2399874" cy="389081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039512" cy="376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案例：猜数字</a:t>
              </a:r>
            </a:p>
          </p:txBody>
        </p:sp>
        <p:pic>
          <p:nvPicPr>
            <p:cNvPr id="19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6156176" y="829023"/>
            <a:ext cx="237626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50" b="1" dirty="0">
                <a:solidFill>
                  <a:srgbClr val="262626"/>
                </a:solidFill>
                <a:latin typeface="Courier New" pitchFamily="49" charset="0"/>
                <a:ea typeface="微软雅黑" pitchFamily="34" charset="-122"/>
              </a:rPr>
              <a:t>import </a:t>
            </a:r>
            <a:r>
              <a:rPr lang="en-US" altLang="zh-CN" sz="1050" b="1" dirty="0" err="1">
                <a:solidFill>
                  <a:srgbClr val="262626"/>
                </a:solidFill>
                <a:latin typeface="Courier New" pitchFamily="49" charset="0"/>
                <a:ea typeface="微软雅黑" pitchFamily="34" charset="-122"/>
              </a:rPr>
              <a:t>java.util.Random</a:t>
            </a:r>
            <a:r>
              <a:rPr lang="en-US" altLang="zh-CN" sz="1050" b="1" dirty="0">
                <a:solidFill>
                  <a:srgbClr val="262626"/>
                </a:solidFill>
                <a:latin typeface="Courier New" pitchFamily="49" charset="0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Courier New" pitchFamily="49" charset="0"/>
                <a:ea typeface="微软雅黑" pitchFamily="34" charset="-122"/>
              </a:rPr>
              <a:t>导包的动作必须出现在类定义的上面</a:t>
            </a:r>
            <a:endParaRPr lang="en-US" altLang="zh-CN" sz="1050" b="1" dirty="0">
              <a:solidFill>
                <a:srgbClr val="FF0000"/>
              </a:solidFill>
              <a:latin typeface="Courier New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3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9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900113" y="1628775"/>
            <a:ext cx="3743325" cy="5600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需求：在控制台输出所有的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乘法表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920750" y="1076324"/>
            <a:ext cx="2398713" cy="415498"/>
            <a:chOff x="920022" y="1562487"/>
            <a:chExt cx="2399874" cy="413962"/>
          </a:xfrm>
        </p:grpSpPr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039512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99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乘法表</a:t>
              </a:r>
            </a:p>
          </p:txBody>
        </p:sp>
        <p:pic>
          <p:nvPicPr>
            <p:cNvPr id="13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2188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流程控制语句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900113" y="1628775"/>
            <a:ext cx="37433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分析：在控制台输出所有的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乘法表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53600" y="1917700"/>
            <a:ext cx="76044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首先有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行，所以确定一个循环，从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for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=1;i&lt;=9;i++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{</a:t>
            </a:r>
            <a:br>
              <a:rPr lang="en-US" altLang="zh-CN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      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对于第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行，都有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,1&lt;=j&lt;=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     for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=1;i&lt;=9;i++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   for(int j=1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j&lt;=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i;j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++){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         ….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   }                   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      }                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3.  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输出结果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FACD25-4FC6-454D-A66A-0B513DADB92B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1076324"/>
            <a:ext cx="2398713" cy="415498"/>
            <a:chOff x="920022" y="1562487"/>
            <a:chExt cx="2399874" cy="413962"/>
          </a:xfrm>
        </p:grpSpPr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E0C131D0-3F9D-41F4-9AA4-84F902E54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039512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99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乘法表</a:t>
              </a:r>
            </a:p>
          </p:txBody>
        </p:sp>
        <p:pic>
          <p:nvPicPr>
            <p:cNvPr id="15" name="Picture 9" descr="C:\Users\admin\Desktop\案例图标.png">
              <a:extLst>
                <a:ext uri="{FF2B5EF4-FFF2-40B4-BE49-F238E27FC236}">
                  <a16:creationId xmlns:a16="http://schemas.microsoft.com/office/drawing/2014/main" id="{429DB960-E4BC-4C96-A450-C696D117A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3233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17"/>
          <p:cNvSpPr txBox="1"/>
          <p:nvPr/>
        </p:nvSpPr>
        <p:spPr>
          <a:xfrm>
            <a:off x="3337583" y="2014975"/>
            <a:ext cx="323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6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Oval 53"/>
          <p:cNvSpPr>
            <a:spLocks noChangeArrowheads="1"/>
          </p:cNvSpPr>
          <p:nvPr/>
        </p:nvSpPr>
        <p:spPr bwMode="auto">
          <a:xfrm>
            <a:off x="3394480" y="555526"/>
            <a:ext cx="2371369" cy="2371958"/>
          </a:xfrm>
          <a:prstGeom prst="ellipse">
            <a:avLst/>
          </a:prstGeom>
          <a:gradFill>
            <a:gsLst>
              <a:gs pos="92000">
                <a:srgbClr val="FFFFFF"/>
              </a:gs>
              <a:gs pos="0">
                <a:schemeClr val="bg1">
                  <a:lumMod val="85000"/>
                </a:schemeClr>
              </a:gs>
            </a:gsLst>
            <a:lin ang="2400000" scaled="0"/>
          </a:gradFill>
          <a:ln w="50800">
            <a:gradFill flip="none"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  <a:tileRect/>
            </a:gradFill>
          </a:ln>
          <a:effectLst>
            <a:outerShdw blurRad="330200" dist="152400" dir="4200000" sx="103000" sy="103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3285650" y="1168271"/>
            <a:ext cx="2582494" cy="122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7500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2020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3225793" y="3219822"/>
            <a:ext cx="26642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2893329" y="391427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35896" y="3998913"/>
            <a:ext cx="1840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4486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81" grpId="0" animBg="1"/>
      <p:bldP spid="182" grpId="0"/>
      <p:bldP spid="225" grpId="0"/>
      <p:bldP spid="2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820220"/>
            <a:ext cx="3225883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运算符：对常量或者变量进行操作的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endParaRPr lang="en-US" altLang="zh-CN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5592" y="2350428"/>
            <a:ext cx="6316687" cy="10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举例说明：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a = 10;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b = 20;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int c = a + b;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1275606"/>
            <a:ext cx="676875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表达式：用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把常量或者变量连接起来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符合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语法的式子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就可以称为表达式。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不同运算符连接的表达式体现的是不同类型的表达式。</a:t>
            </a:r>
          </a:p>
        </p:txBody>
      </p:sp>
    </p:spTree>
    <p:extLst>
      <p:ext uri="{BB962C8B-B14F-4D97-AF65-F5344CB8AC3E}">
        <p14:creationId xmlns:p14="http://schemas.microsoft.com/office/powerpoint/2010/main" val="355648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15616" y="915566"/>
            <a:ext cx="28665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算术运算符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自增自减运算符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逻辑运算符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三元运算符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1600" y="843558"/>
            <a:ext cx="2866579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21628"/>
              </p:ext>
            </p:extLst>
          </p:nvPr>
        </p:nvGraphicFramePr>
        <p:xfrm>
          <a:off x="1403648" y="1491630"/>
          <a:ext cx="5688012" cy="2276474"/>
        </p:xfrm>
        <a:graphic>
          <a:graphicData uri="http://schemas.openxmlformats.org/drawingml/2006/table">
            <a:tbl>
              <a:tblPr/>
              <a:tblGrid>
                <a:gridCol w="96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</a:p>
                  </a:txBody>
                  <a:tcPr marL="91408" marR="91408"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</a:p>
                  </a:txBody>
                  <a:tcPr marL="91408" marR="91408"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08" marR="91408" marT="45741" marB="457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参看小学一年级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参看小学一年级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乘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参看小学二年级，与“</a:t>
                      </a:r>
                      <a:r>
                        <a:rPr lang="en-US" altLang="zh-CN" sz="1000" b="1" kern="12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×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”相同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除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参看小学二年级，与“</a:t>
                      </a:r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÷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”相同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取余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获取的是两个数据做除法的</a:t>
                      </a: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余数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9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843558"/>
            <a:ext cx="2866579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赋值运算符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9632" y="3992884"/>
            <a:ext cx="6767513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扩展的赋值运算符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隐含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了强制类型转换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61278"/>
              </p:ext>
            </p:extLst>
          </p:nvPr>
        </p:nvGraphicFramePr>
        <p:xfrm>
          <a:off x="1331640" y="1491630"/>
          <a:ext cx="5472262" cy="2501254"/>
        </p:xfrm>
        <a:graphic>
          <a:graphicData uri="http://schemas.openxmlformats.org/drawingml/2006/table">
            <a:tbl>
              <a:tblPr/>
              <a:tblGrid>
                <a:gridCol w="93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</a:p>
                  </a:txBody>
                  <a:tcPr marL="91408" marR="91408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</a:p>
                  </a:txBody>
                  <a:tcPr marL="91408" marR="91408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08" marR="91408"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=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a=10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，将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赋值给变量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+=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加后赋值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a+=b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，将</a:t>
                      </a:r>
                      <a:r>
                        <a:rPr kumimoji="0" lang="en-US" altLang="zh-CN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en-US" altLang="zh-CN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</a:t>
                      </a:r>
                      <a:r>
                        <a:rPr kumimoji="0" lang="en-US" altLang="zh-CN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的值给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-=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减后赋值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a-=b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，将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的值给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乘后赋值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a*=b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，将</a:t>
                      </a:r>
                      <a:r>
                        <a:rPr kumimoji="0" lang="en-US" altLang="zh-CN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lang="en-US" altLang="zh-CN" sz="1000" b="1" kern="1200" dirty="0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×</a:t>
                      </a:r>
                      <a:r>
                        <a:rPr kumimoji="0" lang="en-US" altLang="zh-CN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的值给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/=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除后赋值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a/=b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，将</a:t>
                      </a:r>
                      <a:r>
                        <a:rPr kumimoji="0" lang="en-US" altLang="zh-CN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lang="en-US" altLang="zh-CN" sz="1000" b="1" dirty="0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÷</a:t>
                      </a:r>
                      <a:r>
                        <a:rPr kumimoji="0" lang="en-US" altLang="zh-CN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的商给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%=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取余后赋值</a:t>
                      </a: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a%=b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，将</a:t>
                      </a:r>
                      <a:r>
                        <a:rPr kumimoji="0" lang="en-US" altLang="zh-CN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lang="en-US" altLang="zh-CN" sz="1000" b="1" dirty="0" err="1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÷</a:t>
                      </a:r>
                      <a:r>
                        <a:rPr kumimoji="0" lang="en-US" altLang="zh-CN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的余数给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5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843558"/>
            <a:ext cx="286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自增自减运算符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10218"/>
              </p:ext>
            </p:extLst>
          </p:nvPr>
        </p:nvGraphicFramePr>
        <p:xfrm>
          <a:off x="1331640" y="1483826"/>
          <a:ext cx="5688013" cy="1150938"/>
        </p:xfrm>
        <a:graphic>
          <a:graphicData uri="http://schemas.openxmlformats.org/drawingml/2006/table">
            <a:tbl>
              <a:tblPr/>
              <a:tblGrid>
                <a:gridCol w="96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</a:p>
                  </a:txBody>
                  <a:tcPr marL="91408" marR="91408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作用</a:t>
                      </a:r>
                    </a:p>
                  </a:txBody>
                  <a:tcPr marL="91408" marR="91408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08" marR="91408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++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自增</a:t>
                      </a:r>
                    </a:p>
                  </a:txBody>
                  <a:tcPr marL="91408" marR="91408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变量的值加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--</a:t>
                      </a:r>
                    </a:p>
                  </a:txBody>
                  <a:tcPr marL="91408" marR="91408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自减</a:t>
                      </a:r>
                    </a:p>
                  </a:txBody>
                  <a:tcPr marL="91408" marR="91408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变量的值减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/>
          <p:nvPr/>
        </p:nvSpPr>
        <p:spPr>
          <a:xfrm>
            <a:off x="1258888" y="3148013"/>
            <a:ext cx="56578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既可以放在变量的后边，也可以放在变量的前边。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888" y="3508375"/>
            <a:ext cx="56578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单独使用的时候，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++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无论是放在变量的前边还是后边，结果是一样的。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8888" y="3867150"/>
            <a:ext cx="5657850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lvl="4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参与操作的时候，如果放在变量的后边，先拿变量参与操作，后拿变量做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参与操作的时候，如果放在变量的前边，先拿变量做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，后拿变量参与操作。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8888" y="2732882"/>
            <a:ext cx="74168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97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632118"/>
            <a:ext cx="286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关系运算符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77262"/>
              </p:ext>
            </p:extLst>
          </p:nvPr>
        </p:nvGraphicFramePr>
        <p:xfrm>
          <a:off x="1292796" y="1219110"/>
          <a:ext cx="5688013" cy="2646365"/>
        </p:xfrm>
        <a:graphic>
          <a:graphicData uri="http://schemas.openxmlformats.org/drawingml/2006/table">
            <a:tbl>
              <a:tblPr/>
              <a:tblGrid>
                <a:gridCol w="165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</a:p>
                  </a:txBody>
                  <a:tcPr marL="91408" marR="91408" marT="45748" marB="457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08" marR="91408" marT="45748" marB="457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==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a==b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，判断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的值是否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相等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，不成立为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!=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a!=b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，判断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的值是否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不相等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，不成立为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&gt;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a&gt;b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，判断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大于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，不成立为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&gt;=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a&gt;=b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，判断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大于等于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，不成立为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</a:t>
                      </a: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a&lt;b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，判断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小于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，不成立为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kumimoji="0" lang="en-US" altLang="zh-CN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&lt;=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a&lt;=b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，判断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是否</a:t>
                      </a:r>
                      <a:r>
                        <a:rPr kumimoji="0" lang="zh-CN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小于等于</a:t>
                      </a: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，不成立为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kumimoji="0" lang="zh-CN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1408" marR="91408" marT="45748" marB="4574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7"/>
          <p:cNvSpPr txBox="1"/>
          <p:nvPr/>
        </p:nvSpPr>
        <p:spPr>
          <a:xfrm>
            <a:off x="1259632" y="3939902"/>
            <a:ext cx="6767513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关系运算符的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类型，要么是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，要么是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千万不要把“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”误写成“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9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2289</TotalTime>
  <Words>2911</Words>
  <Application>Microsoft Office PowerPoint</Application>
  <PresentationFormat>全屏显示(16:9)</PresentationFormat>
  <Paragraphs>487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微软雅黑</vt:lpstr>
      <vt:lpstr>Arial</vt:lpstr>
      <vt:lpstr>Calibri</vt:lpstr>
      <vt:lpstr>Courier New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219</cp:revision>
  <dcterms:created xsi:type="dcterms:W3CDTF">2015-10-16T03:54:15Z</dcterms:created>
  <dcterms:modified xsi:type="dcterms:W3CDTF">2020-09-23T08:19:45Z</dcterms:modified>
</cp:coreProperties>
</file>