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316" r:id="rId3"/>
    <p:sldId id="373" r:id="rId4"/>
    <p:sldId id="365" r:id="rId5"/>
    <p:sldId id="372" r:id="rId6"/>
    <p:sldId id="370" r:id="rId7"/>
    <p:sldId id="371" r:id="rId8"/>
    <p:sldId id="367" r:id="rId9"/>
    <p:sldId id="325" r:id="rId10"/>
    <p:sldId id="369" r:id="rId11"/>
    <p:sldId id="376" r:id="rId12"/>
    <p:sldId id="375" r:id="rId13"/>
    <p:sldId id="368" r:id="rId14"/>
    <p:sldId id="374" r:id="rId15"/>
    <p:sldId id="377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94731" autoAdjust="0"/>
  </p:normalViewPr>
  <p:slideViewPr>
    <p:cSldViewPr>
      <p:cViewPr varScale="1">
        <p:scale>
          <a:sx n="153" d="100"/>
          <a:sy n="153" d="100"/>
        </p:scale>
        <p:origin x="48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7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3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6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1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1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9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0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5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2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0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2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8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31990"/>
            <a:ext cx="1656184" cy="480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19672" y="3187740"/>
            <a:ext cx="5879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总结与训练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00868" y="3875182"/>
            <a:ext cx="4942263" cy="46281"/>
            <a:chOff x="2054384" y="3643262"/>
            <a:chExt cx="4942263" cy="46281"/>
          </a:xfrm>
        </p:grpSpPr>
        <p:grpSp>
          <p:nvGrpSpPr>
            <p:cNvPr id="67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1" name="Oval 53"/>
          <p:cNvSpPr>
            <a:spLocks noChangeArrowheads="1"/>
          </p:cNvSpPr>
          <p:nvPr/>
        </p:nvSpPr>
        <p:spPr bwMode="auto">
          <a:xfrm>
            <a:off x="3394480" y="555526"/>
            <a:ext cx="2371369" cy="2371958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58"/>
          <p:cNvSpPr txBox="1">
            <a:spLocks noChangeArrowheads="1"/>
          </p:cNvSpPr>
          <p:nvPr/>
        </p:nvSpPr>
        <p:spPr bwMode="auto">
          <a:xfrm>
            <a:off x="3285650" y="1168271"/>
            <a:ext cx="2582494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75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9" y="133505"/>
            <a:ext cx="2652879" cy="7698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4682" y="382004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2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71" grpId="0" animBg="1"/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895251" y="1635646"/>
            <a:ext cx="6197029" cy="5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en-US" sz="1600" b="1" dirty="0"/>
              <a:t>输入某年某月某日，判断这一天是这一年的第几天</a:t>
            </a:r>
            <a:r>
              <a:rPr lang="en-US" altLang="zh-CN" sz="1600" b="1" dirty="0"/>
              <a:t>?</a:t>
            </a:r>
            <a:endParaRPr lang="zh-CN" altLang="en-US" sz="1050" b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4443337" cy="415498"/>
            <a:chOff x="920022" y="1562487"/>
            <a:chExt cx="4445488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4085126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：某年某月某日是一年当中多少天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41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855037" y="1187897"/>
            <a:ext cx="813690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分析：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首先，输入年月日；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latinLnBrk="1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year = scanner.nextInt();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latinLnBrk="1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month = scanner.nextInt();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latinLnBrk="1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day=scanner.nextInt();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latinLnBrk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2.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当月之前的所有月份天数之和再加上输入的天数，就为该年中的天数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 latinLnBrk="1"/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for(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=1;i&lt;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month;i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switch(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case 1,3,5,7,8,10,12 {days=31;}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case 4,6,9,11{days=30}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case 2:{</a:t>
            </a: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if(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(year %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100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&amp;&amp; year %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4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 || (year %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100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&amp;&amp; year %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400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{//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闰年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days=29;   </a:t>
            </a:r>
          </a:p>
          <a:p>
            <a:pPr lvl="4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}else{</a:t>
            </a:r>
          </a:p>
          <a:p>
            <a:pPr lvl="4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days=28;</a:t>
            </a:r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Break;</a:t>
            </a:r>
          </a:p>
          <a:p>
            <a:pPr lvl="3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latinLnBrk="1"/>
            <a:r>
              <a:rPr lang="en-US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efault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 += days;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lvl="2" latinLnBrk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latinLnBrk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输出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这是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+ year + 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年的第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+ (count + day) + 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天</a:t>
            </a:r>
            <a:r>
              <a:rPr lang="zh-CN" altLang="zh-CN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39255" y="771550"/>
            <a:ext cx="4443337" cy="415498"/>
            <a:chOff x="920022" y="1562487"/>
            <a:chExt cx="4445488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4085126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：某年某月某日是一年当中多少天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973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043608" y="1779662"/>
            <a:ext cx="7920880" cy="158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需求：已知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以编号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1,2,3...n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围坐在一张圆桌周围。从编号为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的人开始报数，数到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的那个人出列，他的下一个人又开始报数，数到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的那个人又出列，依次规律重复下去，圆桌周围的人全部出列。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：圆桌离开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00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920750" y="1601576"/>
            <a:ext cx="7920880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分析：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先输入总人数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：圆桌离开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871" y="2067694"/>
            <a:ext cx="242696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n=scanner.nextInt();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m=scanner.nextInt();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k=scanner.nextInt();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23322" y="2819307"/>
            <a:ext cx="7920880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当剩余人数大于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时，一直循环报数，对于已经退出的学生做好标记，不纳入报数，当报数达到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的该人员退出计数，并且计数重新开始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9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C24F5F-6DA4-44BD-B549-FBFCAB036276}"/>
              </a:ext>
            </a:extLst>
          </p:cNvPr>
          <p:cNvSpPr txBox="1"/>
          <p:nvPr/>
        </p:nvSpPr>
        <p:spPr>
          <a:xfrm>
            <a:off x="2510886" y="661208"/>
            <a:ext cx="458139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package com.hbnudingli.edu;</a:t>
            </a:r>
          </a:p>
          <a:p>
            <a:r>
              <a:rPr lang="zh-CN" altLang="en-US" sz="1000" dirty="0"/>
              <a:t>import java.util.Scanner;</a:t>
            </a:r>
          </a:p>
          <a:p>
            <a:r>
              <a:rPr lang="zh-CN" altLang="en-US" sz="1000" dirty="0"/>
              <a:t>public class JosephLoop {</a:t>
            </a:r>
          </a:p>
          <a:p>
            <a:r>
              <a:rPr lang="zh-CN" altLang="en-US" sz="1000" dirty="0"/>
              <a:t>    public static void main(String[] args) {</a:t>
            </a:r>
          </a:p>
          <a:p>
            <a:r>
              <a:rPr lang="zh-CN" altLang="en-US" sz="1000" dirty="0"/>
              <a:t>        Scanner scanner = new Scanner(System.in);</a:t>
            </a:r>
          </a:p>
          <a:p>
            <a:r>
              <a:rPr lang="zh-CN" altLang="en-US" sz="1000" dirty="0"/>
              <a:t>        System.out.println("请输入玩游戏的总人数：");</a:t>
            </a:r>
          </a:p>
          <a:p>
            <a:r>
              <a:rPr lang="zh-CN" altLang="en-US" sz="1000" dirty="0"/>
              <a:t>        int n = scanner.nextInt(); // 游戏开始人数</a:t>
            </a:r>
          </a:p>
          <a:p>
            <a:r>
              <a:rPr lang="zh-CN" altLang="en-US" sz="1000" dirty="0"/>
              <a:t>        System.out.println("请输入报数的起始位置：");</a:t>
            </a:r>
          </a:p>
          <a:p>
            <a:r>
              <a:rPr lang="zh-CN" altLang="en-US" sz="1000" dirty="0"/>
              <a:t>        int k = scanner.nextInt(); // 报数起始位置</a:t>
            </a:r>
          </a:p>
          <a:p>
            <a:r>
              <a:rPr lang="zh-CN" altLang="en-US" sz="1000" dirty="0"/>
              <a:t>        System.out.println("请输入每次报数的人数：");</a:t>
            </a:r>
          </a:p>
          <a:p>
            <a:r>
              <a:rPr lang="zh-CN" altLang="en-US" sz="1000" dirty="0"/>
              <a:t>        int m = scanner.nextInt(); // 每次报数的人数</a:t>
            </a:r>
          </a:p>
          <a:p>
            <a:r>
              <a:rPr lang="zh-CN" altLang="en-US" sz="1000" dirty="0"/>
              <a:t>        int[] persons = new int[n]; // 为1表示退出圈，为0表示还在圈里</a:t>
            </a:r>
          </a:p>
          <a:p>
            <a:r>
              <a:rPr lang="zh-CN" altLang="en-US" sz="1000" dirty="0"/>
              <a:t>        int[] seq = new int[n]; // 淘汰人的下标</a:t>
            </a:r>
          </a:p>
          <a:p>
            <a:r>
              <a:rPr lang="zh-CN" altLang="en-US" sz="1000" dirty="0"/>
              <a:t>        for (int j = 0; j &lt; n; j++) {</a:t>
            </a:r>
          </a:p>
          <a:p>
            <a:r>
              <a:rPr lang="zh-CN" altLang="en-US" sz="1000" dirty="0"/>
              <a:t>            int index = k;</a:t>
            </a:r>
          </a:p>
          <a:p>
            <a:r>
              <a:rPr lang="zh-CN" altLang="en-US" sz="1000" dirty="0"/>
              <a:t>            // 获取出圈人的下一个编号</a:t>
            </a:r>
          </a:p>
          <a:p>
            <a:r>
              <a:rPr lang="zh-CN" altLang="en-US" sz="1000" dirty="0"/>
              <a:t>            for (int i = 0; i &lt; m; index++) {</a:t>
            </a:r>
          </a:p>
          <a:p>
            <a:r>
              <a:rPr lang="zh-CN" altLang="en-US" sz="1000" dirty="0"/>
              <a:t>                if (persons[index % n] == 0) { // 未退出圈的人</a:t>
            </a:r>
          </a:p>
          <a:p>
            <a:r>
              <a:rPr lang="zh-CN" altLang="en-US" sz="1000" dirty="0"/>
              <a:t>                    i++;</a:t>
            </a:r>
          </a:p>
          <a:p>
            <a:r>
              <a:rPr lang="zh-CN" altLang="en-US" sz="1000" dirty="0"/>
              <a:t>                }</a:t>
            </a:r>
          </a:p>
          <a:p>
            <a:r>
              <a:rPr lang="zh-CN" altLang="en-US" sz="1000" dirty="0"/>
              <a:t>            }</a:t>
            </a:r>
          </a:p>
          <a:p>
            <a:r>
              <a:rPr lang="zh-CN" altLang="en-US" sz="1000" dirty="0"/>
              <a:t>            persons[(index-1) % n] = 1;  // 将出圈的人标记为1</a:t>
            </a:r>
          </a:p>
          <a:p>
            <a:r>
              <a:rPr lang="zh-CN" altLang="en-US" sz="1000" dirty="0"/>
              <a:t>            seq[j] = (index - 1) % n; // 出圈人的编号存入seq数组中</a:t>
            </a:r>
          </a:p>
          <a:p>
            <a:r>
              <a:rPr lang="zh-CN" altLang="en-US" sz="1000" dirty="0"/>
              <a:t>            k = index % n; // 开始报数的编号</a:t>
            </a:r>
          </a:p>
          <a:p>
            <a:r>
              <a:rPr lang="zh-CN" altLang="en-US" sz="1000" dirty="0"/>
              <a:t>        }</a:t>
            </a:r>
          </a:p>
          <a:p>
            <a:r>
              <a:rPr lang="zh-CN" altLang="en-US" sz="1000" dirty="0"/>
              <a:t>        System.out.println("出圈人的编号：");</a:t>
            </a:r>
          </a:p>
          <a:p>
            <a:r>
              <a:rPr lang="zh-CN" altLang="en-US" sz="1000" dirty="0"/>
              <a:t>        for (int x : seq) {</a:t>
            </a:r>
          </a:p>
          <a:p>
            <a:r>
              <a:rPr lang="zh-CN" altLang="en-US" sz="1000" dirty="0"/>
              <a:t>            System.out.print(x + " ");</a:t>
            </a:r>
          </a:p>
          <a:p>
            <a:r>
              <a:rPr lang="zh-CN" altLang="en-US" sz="1000" dirty="0"/>
              <a:t>        }</a:t>
            </a:r>
          </a:p>
          <a:p>
            <a:r>
              <a:rPr lang="zh-CN" altLang="en-US" sz="1000" dirty="0"/>
              <a:t>    }</a:t>
            </a:r>
          </a:p>
          <a:p>
            <a:r>
              <a:rPr lang="zh-CN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43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Oval 53"/>
          <p:cNvSpPr>
            <a:spLocks noChangeArrowheads="1"/>
          </p:cNvSpPr>
          <p:nvPr/>
        </p:nvSpPr>
        <p:spPr bwMode="auto">
          <a:xfrm>
            <a:off x="3394480" y="555526"/>
            <a:ext cx="2371369" cy="2371958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3285650" y="1168271"/>
            <a:ext cx="2582494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75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225793" y="3219822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8286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81" grpId="0" animBg="1"/>
      <p:bldP spid="182" grpId="0"/>
      <p:bldP spid="225" grpId="0"/>
      <p:bldP spid="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8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2469345" y="1675878"/>
            <a:ext cx="19010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2843808" y="2892048"/>
            <a:ext cx="1152128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69428" y="2692354"/>
            <a:ext cx="730923" cy="728560"/>
            <a:chOff x="2588046" y="1641182"/>
            <a:chExt cx="1036261" cy="1036518"/>
          </a:xfrm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2588046" y="1641182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2648107" y="1815819"/>
              <a:ext cx="916136" cy="71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78935" y="3784677"/>
            <a:ext cx="761239" cy="789305"/>
            <a:chOff x="4170801" y="2938997"/>
            <a:chExt cx="1036261" cy="1036518"/>
          </a:xfrm>
        </p:grpSpPr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0"/>
            <p:cNvSpPr txBox="1">
              <a:spLocks noChangeArrowheads="1"/>
            </p:cNvSpPr>
            <p:nvPr/>
          </p:nvSpPr>
          <p:spPr bwMode="auto">
            <a:xfrm>
              <a:off x="4201931" y="3128864"/>
              <a:ext cx="914689" cy="656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03550" y="1491630"/>
            <a:ext cx="728572" cy="720080"/>
            <a:chOff x="1041891" y="2887277"/>
            <a:chExt cx="1060366" cy="1036518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1041891" y="3094581"/>
              <a:ext cx="1060366" cy="614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821534" y="39946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</a:t>
            </a:r>
          </a:p>
        </p:txBody>
      </p:sp>
      <p:sp>
        <p:nvSpPr>
          <p:cNvPr id="16" name="箭头2">
            <a:extLst>
              <a:ext uri="{FF2B5EF4-FFF2-40B4-BE49-F238E27FC236}">
                <a16:creationId xmlns:a16="http://schemas.microsoft.com/office/drawing/2014/main" id="{D5836488-76A4-448B-A7AF-CEE3BA663B77}"/>
              </a:ext>
            </a:extLst>
          </p:cNvPr>
          <p:cNvSpPr>
            <a:spLocks/>
          </p:cNvSpPr>
          <p:nvPr/>
        </p:nvSpPr>
        <p:spPr bwMode="gray">
          <a:xfrm rot="18846805">
            <a:off x="5867971" y="2747189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2">
            <a:extLst>
              <a:ext uri="{FF2B5EF4-FFF2-40B4-BE49-F238E27FC236}">
                <a16:creationId xmlns:a16="http://schemas.microsoft.com/office/drawing/2014/main" id="{6F82017B-F124-4C47-8936-70D9A877161A}"/>
              </a:ext>
            </a:extLst>
          </p:cNvPr>
          <p:cNvSpPr>
            <a:spLocks/>
          </p:cNvSpPr>
          <p:nvPr/>
        </p:nvSpPr>
        <p:spPr bwMode="gray">
          <a:xfrm rot="14449666">
            <a:off x="5857220" y="194493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3">
            <a:extLst>
              <a:ext uri="{FF2B5EF4-FFF2-40B4-BE49-F238E27FC236}">
                <a16:creationId xmlns:a16="http://schemas.microsoft.com/office/drawing/2014/main" id="{F4CCE075-FAB8-4ED9-BA65-382E2D9097AF}"/>
              </a:ext>
            </a:extLst>
          </p:cNvPr>
          <p:cNvSpPr>
            <a:spLocks/>
          </p:cNvSpPr>
          <p:nvPr/>
        </p:nvSpPr>
        <p:spPr bwMode="gray">
          <a:xfrm flipV="1">
            <a:off x="5599350" y="2816763"/>
            <a:ext cx="819764" cy="191774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2">
            <a:extLst>
              <a:ext uri="{FF2B5EF4-FFF2-40B4-BE49-F238E27FC236}">
                <a16:creationId xmlns:a16="http://schemas.microsoft.com/office/drawing/2014/main" id="{5F27F600-F818-486C-B639-FBE13F4E0AF1}"/>
              </a:ext>
            </a:extLst>
          </p:cNvPr>
          <p:cNvSpPr>
            <a:spLocks/>
          </p:cNvSpPr>
          <p:nvPr/>
        </p:nvSpPr>
        <p:spPr bwMode="gray">
          <a:xfrm rot="16200000">
            <a:off x="5815361" y="2342109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1">
            <a:extLst>
              <a:ext uri="{FF2B5EF4-FFF2-40B4-BE49-F238E27FC236}">
                <a16:creationId xmlns:a16="http://schemas.microsoft.com/office/drawing/2014/main" id="{E923010A-D8AB-45B7-BB50-82A81AA7BD5E}"/>
              </a:ext>
            </a:extLst>
          </p:cNvPr>
          <p:cNvSpPr>
            <a:spLocks/>
          </p:cNvSpPr>
          <p:nvPr/>
        </p:nvSpPr>
        <p:spPr bwMode="gray">
          <a:xfrm>
            <a:off x="5594079" y="1040400"/>
            <a:ext cx="819764" cy="185164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>
            <a:extLst>
              <a:ext uri="{FF2B5EF4-FFF2-40B4-BE49-F238E27FC236}">
                <a16:creationId xmlns:a16="http://schemas.microsoft.com/office/drawing/2014/main" id="{1D3617DD-85B2-41ED-99BA-3FE42E0CAE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85821" y="986679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2">
            <a:extLst>
              <a:ext uri="{FF2B5EF4-FFF2-40B4-BE49-F238E27FC236}">
                <a16:creationId xmlns:a16="http://schemas.microsoft.com/office/drawing/2014/main" id="{B9E3EE50-3AA2-4573-86EA-876495BD39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85821" y="1822363"/>
            <a:ext cx="648072" cy="50405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3">
            <a:extLst>
              <a:ext uri="{FF2B5EF4-FFF2-40B4-BE49-F238E27FC236}">
                <a16:creationId xmlns:a16="http://schemas.microsoft.com/office/drawing/2014/main" id="{D7E85DCF-E6B3-4251-9D86-8EA3B1B2E9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85821" y="2604014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平台无关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327691E4-B776-4DF7-866E-5413B0D5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04" y="2297537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25" name="标题2">
            <a:extLst>
              <a:ext uri="{FF2B5EF4-FFF2-40B4-BE49-F238E27FC236}">
                <a16:creationId xmlns:a16="http://schemas.microsoft.com/office/drawing/2014/main" id="{FB4D11A7-2C07-43CE-B8D8-67E1EC972A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85821" y="3417234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标题1">
            <a:extLst>
              <a:ext uri="{FF2B5EF4-FFF2-40B4-BE49-F238E27FC236}">
                <a16:creationId xmlns:a16="http://schemas.microsoft.com/office/drawing/2014/main" id="{4100799C-FB46-4404-A373-794A0AC20B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85821" y="4230454"/>
            <a:ext cx="648072" cy="504056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1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2725144" y="1678545"/>
            <a:ext cx="19010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标识符和关键字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2699792" y="2863032"/>
            <a:ext cx="2376263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84637" y="2671877"/>
            <a:ext cx="730923" cy="728560"/>
            <a:chOff x="2609608" y="1612049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2609608" y="1612049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2648107" y="1815819"/>
              <a:ext cx="916136" cy="71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78935" y="3784677"/>
            <a:ext cx="761239" cy="789305"/>
            <a:chOff x="4170801" y="293899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60"/>
            <p:cNvSpPr txBox="1">
              <a:spLocks noChangeArrowheads="1"/>
            </p:cNvSpPr>
            <p:nvPr/>
          </p:nvSpPr>
          <p:spPr bwMode="auto">
            <a:xfrm>
              <a:off x="4201931" y="3128864"/>
              <a:ext cx="914689" cy="656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03550" y="1491630"/>
            <a:ext cx="728572" cy="720080"/>
            <a:chOff x="1041891" y="2887277"/>
            <a:chExt cx="1060366" cy="1036518"/>
          </a:xfrm>
        </p:grpSpPr>
        <p:sp>
          <p:nvSpPr>
            <p:cNvPr id="36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1041891" y="3094581"/>
              <a:ext cx="1060366" cy="719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699792" y="39946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2">
            <a:extLst>
              <a:ext uri="{FF2B5EF4-FFF2-40B4-BE49-F238E27FC236}">
                <a16:creationId xmlns:a16="http://schemas.microsoft.com/office/drawing/2014/main" id="{FD2EEFF1-37B2-4A6B-BE7A-5F20EC80B0F6}"/>
              </a:ext>
            </a:extLst>
          </p:cNvPr>
          <p:cNvSpPr>
            <a:spLocks/>
          </p:cNvSpPr>
          <p:nvPr/>
        </p:nvSpPr>
        <p:spPr bwMode="gray">
          <a:xfrm rot="17459281">
            <a:off x="5250075" y="2582236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3">
            <a:extLst>
              <a:ext uri="{FF2B5EF4-FFF2-40B4-BE49-F238E27FC236}">
                <a16:creationId xmlns:a16="http://schemas.microsoft.com/office/drawing/2014/main" id="{EDB0FC23-6EE8-4029-8367-B1CE72F68B2C}"/>
              </a:ext>
            </a:extLst>
          </p:cNvPr>
          <p:cNvSpPr>
            <a:spLocks/>
          </p:cNvSpPr>
          <p:nvPr/>
        </p:nvSpPr>
        <p:spPr bwMode="gray">
          <a:xfrm flipV="1">
            <a:off x="4937311" y="2849755"/>
            <a:ext cx="819764" cy="1306330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2">
            <a:extLst>
              <a:ext uri="{FF2B5EF4-FFF2-40B4-BE49-F238E27FC236}">
                <a16:creationId xmlns:a16="http://schemas.microsoft.com/office/drawing/2014/main" id="{B6C7644A-63F3-4CEF-B2D5-1AA0BDFC457A}"/>
              </a:ext>
            </a:extLst>
          </p:cNvPr>
          <p:cNvSpPr>
            <a:spLocks/>
          </p:cNvSpPr>
          <p:nvPr/>
        </p:nvSpPr>
        <p:spPr bwMode="gray">
          <a:xfrm rot="14210394">
            <a:off x="5264778" y="219034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1">
            <a:extLst>
              <a:ext uri="{FF2B5EF4-FFF2-40B4-BE49-F238E27FC236}">
                <a16:creationId xmlns:a16="http://schemas.microsoft.com/office/drawing/2014/main" id="{CD31C2F2-DBF1-441A-B727-6BF48D6CF5CA}"/>
              </a:ext>
            </a:extLst>
          </p:cNvPr>
          <p:cNvSpPr>
            <a:spLocks/>
          </p:cNvSpPr>
          <p:nvPr/>
        </p:nvSpPr>
        <p:spPr bwMode="gray">
          <a:xfrm>
            <a:off x="4932040" y="1491630"/>
            <a:ext cx="819764" cy="143340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1">
            <a:extLst>
              <a:ext uri="{FF2B5EF4-FFF2-40B4-BE49-F238E27FC236}">
                <a16:creationId xmlns:a16="http://schemas.microsoft.com/office/drawing/2014/main" id="{B682B180-2E5C-4236-82A7-114ADDE89D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5661" y="1563639"/>
            <a:ext cx="1584176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1">
            <a:extLst>
              <a:ext uri="{FF2B5EF4-FFF2-40B4-BE49-F238E27FC236}">
                <a16:creationId xmlns:a16="http://schemas.microsoft.com/office/drawing/2014/main" id="{B2CE360C-B129-4959-86E2-F93F2EF913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51775" y="1491630"/>
            <a:ext cx="926206" cy="400109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2">
            <a:extLst>
              <a:ext uri="{FF2B5EF4-FFF2-40B4-BE49-F238E27FC236}">
                <a16:creationId xmlns:a16="http://schemas.microsoft.com/office/drawing/2014/main" id="{F20B8485-7C7A-4C01-A7F6-121B18BFA9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49713" y="2189518"/>
            <a:ext cx="928267" cy="446761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整数类型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3">
            <a:extLst>
              <a:ext uri="{FF2B5EF4-FFF2-40B4-BE49-F238E27FC236}">
                <a16:creationId xmlns:a16="http://schemas.microsoft.com/office/drawing/2014/main" id="{9E482FDA-B58F-4128-BA91-AEE8499D9A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51774" y="3755975"/>
            <a:ext cx="928267" cy="400110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02456E2B-3F41-4DE7-881D-89E00B3C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896" y="2328696"/>
            <a:ext cx="1102779" cy="115483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24" name="标题2">
            <a:extLst>
              <a:ext uri="{FF2B5EF4-FFF2-40B4-BE49-F238E27FC236}">
                <a16:creationId xmlns:a16="http://schemas.microsoft.com/office/drawing/2014/main" id="{6DE91FF0-D43E-4516-8FC4-25AB198844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51774" y="2995825"/>
            <a:ext cx="948989" cy="400110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1">
            <a:extLst>
              <a:ext uri="{FF2B5EF4-FFF2-40B4-BE49-F238E27FC236}">
                <a16:creationId xmlns:a16="http://schemas.microsoft.com/office/drawing/2014/main" id="{64634F01-72C2-4E13-9BBC-339D12A0F6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5661" y="2248866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1">
            <a:extLst>
              <a:ext uri="{FF2B5EF4-FFF2-40B4-BE49-F238E27FC236}">
                <a16:creationId xmlns:a16="http://schemas.microsoft.com/office/drawing/2014/main" id="{1AECE297-876A-4809-A8EF-5421789EB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5661" y="3037553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1">
            <a:extLst>
              <a:ext uri="{FF2B5EF4-FFF2-40B4-BE49-F238E27FC236}">
                <a16:creationId xmlns:a16="http://schemas.microsoft.com/office/drawing/2014/main" id="{BD412884-8081-4293-B950-3584B12E1C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71176" y="3795887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1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2699792" y="1678545"/>
            <a:ext cx="19010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2699792" y="2863032"/>
            <a:ext cx="2376263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84637" y="2671877"/>
            <a:ext cx="730923" cy="728560"/>
            <a:chOff x="2609608" y="1612049"/>
            <a:chExt cx="1036261" cy="1036518"/>
          </a:xfrm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2609608" y="1612049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2648107" y="1815819"/>
              <a:ext cx="916136" cy="71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78935" y="3784677"/>
            <a:ext cx="761239" cy="789305"/>
            <a:chOff x="4170801" y="2938997"/>
            <a:chExt cx="1036261" cy="1036518"/>
          </a:xfrm>
        </p:grpSpPr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0"/>
            <p:cNvSpPr txBox="1">
              <a:spLocks noChangeArrowheads="1"/>
            </p:cNvSpPr>
            <p:nvPr/>
          </p:nvSpPr>
          <p:spPr bwMode="auto">
            <a:xfrm>
              <a:off x="4201931" y="3128864"/>
              <a:ext cx="914689" cy="656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03550" y="1491630"/>
            <a:ext cx="728572" cy="720080"/>
            <a:chOff x="1041891" y="2887277"/>
            <a:chExt cx="1060366" cy="1036518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1041891" y="3094581"/>
              <a:ext cx="1060366" cy="719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699792" y="39946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C32849-BF2A-4123-9B11-70B0B144BBAD}"/>
              </a:ext>
            </a:extLst>
          </p:cNvPr>
          <p:cNvSpPr txBox="1"/>
          <p:nvPr/>
        </p:nvSpPr>
        <p:spPr>
          <a:xfrm>
            <a:off x="4716016" y="896183"/>
            <a:ext cx="2866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算术运算符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自增自减运算符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逻辑运算符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三元运算符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42A964-5072-4F09-BEC5-2A4DF78497BD}"/>
              </a:ext>
            </a:extLst>
          </p:cNvPr>
          <p:cNvSpPr/>
          <p:nvPr/>
        </p:nvSpPr>
        <p:spPr>
          <a:xfrm>
            <a:off x="4393822" y="2002463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顺序结构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分支结构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if,switch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for,while,do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…while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6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7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900113" y="1628775"/>
            <a:ext cx="3743325" cy="6117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需求：在控制台输出所有的“水仙花数”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：水仙花</a:t>
              </a: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7"/>
          <p:cNvSpPr txBox="1"/>
          <p:nvPr/>
        </p:nvSpPr>
        <p:spPr>
          <a:xfrm>
            <a:off x="1399506" y="3180778"/>
            <a:ext cx="47783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</a:t>
            </a:r>
          </a:p>
        </p:txBody>
      </p:sp>
      <p:sp>
        <p:nvSpPr>
          <p:cNvPr id="15" name="TextBox 7"/>
          <p:cNvSpPr txBox="1"/>
          <p:nvPr/>
        </p:nvSpPr>
        <p:spPr>
          <a:xfrm>
            <a:off x="1858293" y="3176015"/>
            <a:ext cx="81438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+2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+3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2483768" y="3179190"/>
            <a:ext cx="1312863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  1 +   8   + 27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602956" y="3180778"/>
            <a:ext cx="604837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  36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058568" y="3180778"/>
            <a:ext cx="608013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≠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4868193" y="3174428"/>
            <a:ext cx="1014413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水仙花数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1393156" y="3420490"/>
            <a:ext cx="47783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371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1851943" y="3417315"/>
            <a:ext cx="81438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+7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en-US" altLang="zh-CN" sz="10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2477418" y="3418903"/>
            <a:ext cx="1312863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27 + 343 +  1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3596606" y="3422078"/>
            <a:ext cx="604837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 371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4052218" y="3420490"/>
            <a:ext cx="608013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＝ </a:t>
            </a:r>
            <a:r>
              <a:rPr lang="en-US" altLang="zh-CN" sz="105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371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4861843" y="3415728"/>
            <a:ext cx="1014413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5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水仙花数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252561" y="2159364"/>
            <a:ext cx="5970588" cy="82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水仙花数是一个三位数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111    222    333    370    371    520    999  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水仙花数的个位、十位、百位的数字立方和等于原数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2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：水仙花</a:t>
              </a: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7"/>
          <p:cNvSpPr txBox="1"/>
          <p:nvPr/>
        </p:nvSpPr>
        <p:spPr>
          <a:xfrm>
            <a:off x="900113" y="1628775"/>
            <a:ext cx="37433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需求：在控制台输出所有的“水仙花数”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4875" y="1978025"/>
            <a:ext cx="7267575" cy="22451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三位数的个位数字如何求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	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就是原始数字对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进行取余运算的结果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37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%   10    =  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三位数的百位数字如何求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71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就是原始数字除以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的结果（整除）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71   /   100   =  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三位数的十位数字如何求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通过除以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，可以将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移动到个位上（整数）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 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 /    10   =   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进行取余运算可以得到最后一位的值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	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%    10  =   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	 3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 /    10   %    10    = 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19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900113" y="1628775"/>
            <a:ext cx="37433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需求：在控制台输出所有的“水仙花数”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：水仙花</a:t>
              </a:r>
            </a:p>
          </p:txBody>
        </p:sp>
        <p:pic>
          <p:nvPicPr>
            <p:cNvPr id="7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13"/>
          <p:cNvSpPr txBox="1"/>
          <p:nvPr/>
        </p:nvSpPr>
        <p:spPr>
          <a:xfrm>
            <a:off x="904875" y="1978025"/>
            <a:ext cx="59705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输出所有的水仙花数必然要使用到循环，遍历所有的三位数，三位数从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开始，到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999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不是每个三位数都是水仙花数，因此需要判定，满足条件的数字才进行输出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判定条件是将三位数中的每个数值取出来，计算立方和后与原始数字比较是否相等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在计算之前获取三位数中每个位上的值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6659563" y="1985963"/>
            <a:ext cx="2305050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综合分析：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先建立循环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244600" y="2516188"/>
            <a:ext cx="3614738" cy="25400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</a:t>
            </a:r>
            <a:r>
              <a:rPr lang="zh-CN" altLang="zh-CN" sz="10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10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altLang="zh-CN" sz="10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…… 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236663" y="2989263"/>
            <a:ext cx="3622675" cy="25400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执行的限制条件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…… 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247775" y="3460750"/>
            <a:ext cx="3611563" cy="25400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？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？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？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原数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输出原数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247775" y="3940175"/>
            <a:ext cx="3611563" cy="576263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原数的个位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原数的十位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原数的百位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1236663" y="4452938"/>
            <a:ext cx="3611563" cy="57785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a*a*a + b*b*b + c*c*c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原数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输出原数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659563" y="3148013"/>
            <a:ext cx="248443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计算是否满足条件，满足条件输出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644283" y="2701925"/>
            <a:ext cx="248443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取出三位数中的个位十位百位数字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67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3045</TotalTime>
  <Words>1296</Words>
  <Application>Microsoft Office PowerPoint</Application>
  <PresentationFormat>全屏显示(16:9)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微软雅黑</vt:lpstr>
      <vt:lpstr>Arial</vt:lpstr>
      <vt:lpstr>Calibri</vt:lpstr>
      <vt:lpstr>Consolas</vt:lpstr>
      <vt:lpstr>Courier New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216</cp:revision>
  <dcterms:created xsi:type="dcterms:W3CDTF">2015-10-16T03:54:15Z</dcterms:created>
  <dcterms:modified xsi:type="dcterms:W3CDTF">2020-09-25T23:52:02Z</dcterms:modified>
</cp:coreProperties>
</file>