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315" r:id="rId3"/>
    <p:sldId id="321" r:id="rId4"/>
    <p:sldId id="356" r:id="rId5"/>
    <p:sldId id="360" r:id="rId6"/>
    <p:sldId id="381" r:id="rId7"/>
    <p:sldId id="385" r:id="rId8"/>
    <p:sldId id="386" r:id="rId9"/>
    <p:sldId id="361" r:id="rId10"/>
    <p:sldId id="362" r:id="rId11"/>
    <p:sldId id="363" r:id="rId12"/>
    <p:sldId id="364" r:id="rId13"/>
    <p:sldId id="365" r:id="rId14"/>
    <p:sldId id="366" r:id="rId15"/>
    <p:sldId id="357" r:id="rId16"/>
    <p:sldId id="367" r:id="rId17"/>
    <p:sldId id="384" r:id="rId18"/>
    <p:sldId id="383" r:id="rId19"/>
    <p:sldId id="382" r:id="rId20"/>
    <p:sldId id="268" r:id="rId21"/>
  </p:sldIdLst>
  <p:sldSz cx="9144000" cy="5143500" type="screen16x9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EEE"/>
    <a:srgbClr val="FE9800"/>
    <a:srgbClr val="72CD4F"/>
    <a:srgbClr val="F3F3F3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53" autoAdjust="0"/>
    <p:restoredTop sz="78668" autoAdjust="0"/>
  </p:normalViewPr>
  <p:slideViewPr>
    <p:cSldViewPr>
      <p:cViewPr varScale="1">
        <p:scale>
          <a:sx n="116" d="100"/>
          <a:sy n="116" d="100"/>
        </p:scale>
        <p:origin x="547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2" d="100"/>
          <a:sy n="72" d="100"/>
        </p:scale>
        <p:origin x="35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1ED5F-AB97-47B5-9F7B-ACDF41A6E0FD}" type="datetimeFigureOut">
              <a:rPr lang="zh-CN" altLang="en-US" smtClean="0"/>
              <a:t>2020-09-27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36312-6A05-4643-B813-780AEBCA5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66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392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可以对对象施加哪些操作，或可以对对象施加哪些方法？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当施加那些方法时，对象如何响应？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如何辨识具有相同行为与状态的不同对象？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00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可以对对象施加哪些操作，或可以对对象施加哪些方法？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当施加那些方法时，对象如何响应？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如何辨识具有相同行为与状态的不同对象？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117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可以对对象施加哪些操作，或可以对对象施加哪些方法？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当施加那些方法时，对象如何响应？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如何辨识具有相同行为与状态的不同对象？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601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可以对对象施加哪些操作，或可以对对象施加哪些方法？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当施加那些方法时，对象如何响应？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如何辨识具有相同行为与状态的不同对象？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929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331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可以对对象施加哪些操作，或可以对对象施加哪些方法？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当施加那些方法时，对象如何响应？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如何辨识具有相同行为与状态的不同对象？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44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可以对对象施加哪些操作，或可以对对象施加哪些方法？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当施加那些方法时，对象如何响应？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如何辨识具有相同行为与状态的不同对象？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1022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可以对对象施加哪些操作，或可以对对象施加哪些方法？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当施加那些方法时，对象如何响应？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如何辨识具有相同行为与状态的不同对象？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592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可以对对象施加哪些操作，或可以对对象施加哪些方法？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当施加那些方法时，对象如何响应？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如何辨识具有相同行为与状态的不同对象？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83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437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816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4325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可以对对象施加哪些操作，或可以对对象施加哪些方法？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当施加那些方法时，对象如何响应？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如何辨识具有相同行为与状态的不同对象？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976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可以对对象施加哪些操作，或可以对对象施加哪些方法？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当施加那些方法时，对象如何响应？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如何辨识具有相同行为与状态的不同对象？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400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可以对对象施加哪些操作，或可以对对象施加哪些方法？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当施加那些方法时，对象如何响应？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如何辨识具有相同行为与状态的不同对象？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110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可以对对象施加哪些操作，或可以对对象施加哪些方法？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当施加那些方法时，对象如何响应？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如何辨识具有相同行为与状态的不同对象？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793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可以对对象施加哪些操作，或可以对对象施加哪些方法？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当施加那些方法时，对象如何响应？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如何辨识具有相同行为与状态的不同对象？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635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可以对对象施加哪些操作，或可以对对象施加哪些方法？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当施加那些方法时，对象如何响应？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如何辨识具有相同行为与状态的不同对象？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911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B74F5-3DA5-4CC5-B2D4-7240AADD0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DE26BC-0AE4-40FF-8A08-147244CD0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559407-87CB-4B26-A810-1084B762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2020-09-27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604924-B09D-4BC4-85D2-9CDCBFC5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F5EB4E-8D61-49D8-87C8-1CCD79C0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46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51F2E-6B28-4577-8C0F-0679CC9C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22EF6-BCCC-4CEF-9AC6-90CB90D49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C59189-6F96-4692-B5EB-EF48CBAC6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A796FE-1F6F-47E8-B378-B706D08D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2020-09-27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4BA1F0-BCB6-4A93-B592-A4336A43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4E1774-B720-4530-9CBD-602AACEC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271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52A84-8CFC-4EA6-87DE-B9C18795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9019A5-C15F-41ED-A285-3A9850437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BBDDAE-157D-403B-8756-C1F378437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45D739-7118-4B51-82CB-BA55FF7D6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DB7931-6A54-4618-9CAA-CCB913A93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F57CF7-A30B-4C02-8BD9-4759D5BFB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2020-09-27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9E7859-C597-4090-88D9-E3E0C6B5E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4C6820-3A59-45BF-9ADD-0032754F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101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A746A-E742-4ADF-B049-07ADC9D7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48EC17-52E7-4BB7-8A21-5AB6D868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2020-09-27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E6CC4B-D2C6-44DD-9CEC-36BCD756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7CD20E-11BF-469C-A74D-F878D4B4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965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7ADFF2-7ED5-4680-80DD-E129ED5B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2020-09-27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13A21B-F524-4F45-9B35-84AAAE2AF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34EBE6-94BF-43DC-A95D-5D9D58E5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552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C4F31-4975-4F86-AC34-D98C5C47E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E4586-6AD4-47F9-BFF1-ABE706BFB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E74248-376F-4191-B5F0-2C1656CF3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0B808D-6BAB-49AC-AC6F-E6CE9C4F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2020-09-27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8C1FFA-9341-4566-9AA9-873195E95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3AE5EA-1624-491B-8905-A1CC2F6E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768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CB5CC-22B5-427F-B61A-F83A22C10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A7B740-2169-417F-AC46-73F6F7E5A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F011B0-E3DD-490A-8CDC-AAB6ABDD2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EE4387-3CF1-4473-B3CE-B516FD6A6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2020-09-27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D21B45-5A9E-4530-8338-4321164E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91A913-DD4B-4623-B46C-3E80F1A3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769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F2841-7145-49C5-88FF-90E2D6D49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E393F2-7D7A-4B67-9DFB-D5F9BD8ED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1D3ED-264F-4E7F-B9E0-2C089CD4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2020-09-27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24E912-B95F-4F23-99C3-1E05E563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7364D2-A8E5-4B63-A93D-53FF8C25F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7273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90E930-1B86-42DD-A223-51FC24E34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FC6321-85AA-4ABA-A43B-59292E2A6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0C76D6-F937-453A-802A-3067CD05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2020-09-27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264823-CB40-4CC6-9D6E-97CAA47D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D7ACBB-5109-44C1-ABFF-8BACD8B8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181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9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/>
        </p:blipFill>
        <p:spPr>
          <a:xfrm>
            <a:off x="15821" y="219920"/>
            <a:ext cx="9144000" cy="5143500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 userDrawn="1"/>
        </p:nvGrpSpPr>
        <p:grpSpPr>
          <a:xfrm>
            <a:off x="251520" y="208003"/>
            <a:ext cx="432048" cy="419531"/>
            <a:chOff x="298460" y="987574"/>
            <a:chExt cx="288032" cy="279687"/>
          </a:xfrm>
        </p:grpSpPr>
        <p:sp>
          <p:nvSpPr>
            <p:cNvPr id="5" name="矩形 4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653745"/>
            <a:ext cx="1944216" cy="489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3908A-84A2-4309-BB5E-9EABAD360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A51E04-F3B3-4409-863D-DA98E9A20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27C8FE-5962-4F71-AEEE-3CC7A4C7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2020-09-27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BF6B95-4E15-4059-BCBD-7C35C3E6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61DEA2-3D65-4FC4-AE58-ABF05B67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33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9B194-75E2-4950-8410-2D4EEC20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2FE811-C953-4758-88A0-AF2BC93E8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1BB98-4DAD-4766-82EC-511769A9B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2020-09-27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6E453A-0BA7-42CA-A24D-96577C41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E82F1-B03F-41B2-9647-8AAC3CDF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86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2020-09-27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708DBC-7E28-4EAA-AE93-E559A124D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04CFE6-5971-4164-A8A3-783F9C385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338469-FF0F-4A69-844E-2603D67DD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6B8A7-D600-4E83-9DF3-6F3D3C09F733}" type="datetimeFigureOut">
              <a:rPr lang="zh-CN" altLang="en-US" smtClean="0"/>
              <a:t>2020-09-27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EB35FC-D14B-46BB-B3E6-054F16780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813796-823D-48E7-A688-0E4D65EC5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0" y="2787774"/>
            <a:ext cx="9144000" cy="165618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74" y="257859"/>
            <a:ext cx="1967075" cy="59533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 Box 2">
            <a:extLst>
              <a:ext uri="{FF2B5EF4-FFF2-40B4-BE49-F238E27FC236}">
                <a16:creationId xmlns:a16="http://schemas.microsoft.com/office/drawing/2014/main" id="{4741BFD8-9DF8-40AF-B5E6-602339C1F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94077"/>
            <a:ext cx="78388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面向对象程序设计</a:t>
            </a:r>
            <a:endParaRPr lang="en-US" altLang="zh-CN" sz="48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DA1F8E-3644-4218-97BF-71190D2F2B06}"/>
              </a:ext>
            </a:extLst>
          </p:cNvPr>
          <p:cNvSpPr txBox="1"/>
          <p:nvPr/>
        </p:nvSpPr>
        <p:spPr>
          <a:xfrm>
            <a:off x="3419872" y="3219822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类和对象</a:t>
            </a:r>
          </a:p>
        </p:txBody>
      </p:sp>
    </p:spTree>
    <p:extLst>
      <p:ext uri="{BB962C8B-B14F-4D97-AF65-F5344CB8AC3E}">
        <p14:creationId xmlns:p14="http://schemas.microsoft.com/office/powerpoint/2010/main" val="390086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8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0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27B2178-7C96-4067-B1DC-13BAC7CA6663}"/>
              </a:ext>
            </a:extLst>
          </p:cNvPr>
          <p:cNvSpPr txBox="1"/>
          <p:nvPr/>
        </p:nvSpPr>
        <p:spPr>
          <a:xfrm>
            <a:off x="810929" y="771550"/>
            <a:ext cx="4581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方法重载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E2B458-5566-4E05-A642-1E2424C25E6C}"/>
              </a:ext>
            </a:extLst>
          </p:cNvPr>
          <p:cNvSpPr txBox="1"/>
          <p:nvPr/>
        </p:nvSpPr>
        <p:spPr>
          <a:xfrm>
            <a:off x="810798" y="1140882"/>
            <a:ext cx="7793649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         就是在同一个类中，方法的名字相同，参数列表不同（顺序不同、个数不同、类型不同），实现相似的功能，与修饰符、返回值类型无关。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2B7337F-5E93-4EF2-8CDD-3D6D195F9056}"/>
              </a:ext>
            </a:extLst>
          </p:cNvPr>
          <p:cNvSpPr txBox="1"/>
          <p:nvPr/>
        </p:nvSpPr>
        <p:spPr>
          <a:xfrm>
            <a:off x="2627784" y="2064212"/>
            <a:ext cx="4581524" cy="3162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dirty="0"/>
              <a:t>public class OverLoad {</a:t>
            </a:r>
          </a:p>
          <a:p>
            <a:r>
              <a:rPr lang="zh-CN" altLang="en-US" sz="1050" dirty="0"/>
              <a:t>    public static void main(String[] args) {</a:t>
            </a:r>
          </a:p>
          <a:p>
            <a:r>
              <a:rPr lang="zh-CN" altLang="en-US" sz="1050" dirty="0"/>
              <a:t>        sum(5, 8);</a:t>
            </a:r>
          </a:p>
          <a:p>
            <a:r>
              <a:rPr lang="zh-CN" altLang="en-US" sz="1050" dirty="0"/>
              <a:t>        sum(4.5, 6.5);</a:t>
            </a:r>
          </a:p>
          <a:p>
            <a:r>
              <a:rPr lang="zh-CN" altLang="en-US" sz="1050" dirty="0"/>
              <a:t>        sum(1, 5, 2.3);</a:t>
            </a:r>
          </a:p>
          <a:p>
            <a:r>
              <a:rPr lang="zh-CN" altLang="en-US" sz="1050" dirty="0"/>
              <a:t>    }</a:t>
            </a:r>
          </a:p>
          <a:p>
            <a:r>
              <a:rPr lang="zh-CN" altLang="en-US" sz="1050" dirty="0"/>
              <a:t>    public static void sum(int a, int b) {</a:t>
            </a:r>
          </a:p>
          <a:p>
            <a:r>
              <a:rPr lang="zh-CN" altLang="en-US" sz="1050" dirty="0"/>
              <a:t>        int sum = a + b;</a:t>
            </a:r>
          </a:p>
          <a:p>
            <a:r>
              <a:rPr lang="zh-CN" altLang="en-US" sz="1050" dirty="0"/>
              <a:t>        System.out.println(sum);</a:t>
            </a:r>
          </a:p>
          <a:p>
            <a:r>
              <a:rPr lang="zh-CN" altLang="en-US" sz="1050" dirty="0"/>
              <a:t>    }</a:t>
            </a:r>
          </a:p>
          <a:p>
            <a:r>
              <a:rPr lang="zh-CN" altLang="en-US" sz="1050" dirty="0"/>
              <a:t>    public static void sum(double c, double d) {</a:t>
            </a:r>
          </a:p>
          <a:p>
            <a:r>
              <a:rPr lang="zh-CN" altLang="en-US" sz="1050" dirty="0"/>
              <a:t>        double sum = c + d;</a:t>
            </a:r>
          </a:p>
          <a:p>
            <a:r>
              <a:rPr lang="zh-CN" altLang="en-US" sz="1050" dirty="0"/>
              <a:t>        System.out.println(sum);</a:t>
            </a:r>
          </a:p>
          <a:p>
            <a:r>
              <a:rPr lang="zh-CN" altLang="en-US" sz="1050" dirty="0"/>
              <a:t>    }</a:t>
            </a:r>
          </a:p>
          <a:p>
            <a:r>
              <a:rPr lang="zh-CN" altLang="en-US" sz="1050" dirty="0"/>
              <a:t>    public static void sum(int e, int f, double g) {</a:t>
            </a:r>
          </a:p>
          <a:p>
            <a:r>
              <a:rPr lang="zh-CN" altLang="en-US" sz="1050" dirty="0"/>
              <a:t>        double sum = e + f + g;</a:t>
            </a:r>
          </a:p>
          <a:p>
            <a:r>
              <a:rPr lang="zh-CN" altLang="en-US" sz="1050" dirty="0"/>
              <a:t>        System.out.println(sum);</a:t>
            </a:r>
          </a:p>
          <a:p>
            <a:r>
              <a:rPr lang="zh-CN" altLang="en-US" sz="1050" dirty="0"/>
              <a:t>    }</a:t>
            </a:r>
          </a:p>
          <a:p>
            <a:r>
              <a:rPr lang="zh-CN" altLang="en-US" sz="10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229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27B2178-7C96-4067-B1DC-13BAC7CA6663}"/>
              </a:ext>
            </a:extLst>
          </p:cNvPr>
          <p:cNvSpPr txBox="1"/>
          <p:nvPr/>
        </p:nvSpPr>
        <p:spPr>
          <a:xfrm>
            <a:off x="810929" y="771550"/>
            <a:ext cx="4581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tahoma" panose="020B0604030504040204" pitchFamily="34" charset="0"/>
              </a:rPr>
              <a:t>参数传值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E2B458-5566-4E05-A642-1E2424C25E6C}"/>
              </a:ext>
            </a:extLst>
          </p:cNvPr>
          <p:cNvSpPr txBox="1"/>
          <p:nvPr/>
        </p:nvSpPr>
        <p:spPr>
          <a:xfrm>
            <a:off x="810798" y="1140882"/>
            <a:ext cx="7793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         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8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大基本数据类型，参数传递过程采用值拷贝的方式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5DA43D-1388-4182-85C7-87C8966B75E6}"/>
              </a:ext>
            </a:extLst>
          </p:cNvPr>
          <p:cNvSpPr txBox="1"/>
          <p:nvPr/>
        </p:nvSpPr>
        <p:spPr>
          <a:xfrm>
            <a:off x="2281238" y="1532340"/>
            <a:ext cx="4581524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public class </a:t>
            </a:r>
            <a:r>
              <a:rPr lang="en-US" altLang="zh-CN" sz="1600" dirty="0"/>
              <a:t>Demo</a:t>
            </a:r>
            <a:r>
              <a:rPr lang="zh-CN" altLang="en-US" sz="1600" dirty="0"/>
              <a:t> {</a:t>
            </a:r>
          </a:p>
          <a:p>
            <a:r>
              <a:rPr lang="zh-CN" altLang="en-US" sz="1600" dirty="0"/>
              <a:t>    public static void main(String[] args) {</a:t>
            </a:r>
          </a:p>
          <a:p>
            <a:r>
              <a:rPr lang="zh-CN" altLang="en-US" sz="1600" dirty="0"/>
              <a:t>        int a = 10;</a:t>
            </a:r>
          </a:p>
          <a:p>
            <a:r>
              <a:rPr lang="zh-CN" altLang="en-US" sz="1600" dirty="0"/>
              <a:t>        change(a);</a:t>
            </a:r>
          </a:p>
          <a:p>
            <a:r>
              <a:rPr lang="zh-CN" altLang="en-US" sz="1600" dirty="0"/>
              <a:t>        System.out.println("main方法中a的值：" + a);</a:t>
            </a:r>
          </a:p>
          <a:p>
            <a:r>
              <a:rPr lang="zh-CN" altLang="en-US" sz="1600" dirty="0"/>
              <a:t>    }</a:t>
            </a:r>
          </a:p>
          <a:p>
            <a:endParaRPr lang="zh-CN" altLang="en-US" sz="1600" dirty="0"/>
          </a:p>
          <a:p>
            <a:r>
              <a:rPr lang="zh-CN" altLang="en-US" sz="1600" dirty="0"/>
              <a:t>    public static void change(int a) {</a:t>
            </a:r>
          </a:p>
          <a:p>
            <a:r>
              <a:rPr lang="zh-CN" altLang="en-US" sz="1600" dirty="0"/>
              <a:t>        a = a * 2;</a:t>
            </a:r>
          </a:p>
          <a:p>
            <a:r>
              <a:rPr lang="zh-CN" altLang="en-US" sz="1600" dirty="0"/>
              <a:t>        System.out.println("change方法中a的值：" + a);</a:t>
            </a:r>
          </a:p>
          <a:p>
            <a:r>
              <a:rPr lang="zh-CN" altLang="en-US" sz="1600" dirty="0"/>
              <a:t>    }</a:t>
            </a:r>
          </a:p>
          <a:p>
            <a:endParaRPr lang="zh-CN" altLang="en-US" sz="1600" dirty="0"/>
          </a:p>
          <a:p>
            <a:r>
              <a:rPr lang="zh-CN" alt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166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27B2178-7C96-4067-B1DC-13BAC7CA6663}"/>
              </a:ext>
            </a:extLst>
          </p:cNvPr>
          <p:cNvSpPr txBox="1"/>
          <p:nvPr/>
        </p:nvSpPr>
        <p:spPr>
          <a:xfrm>
            <a:off x="810929" y="771550"/>
            <a:ext cx="4581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tahoma" panose="020B0604030504040204" pitchFamily="34" charset="0"/>
              </a:rPr>
              <a:t>参数传值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E2B458-5566-4E05-A642-1E2424C25E6C}"/>
              </a:ext>
            </a:extLst>
          </p:cNvPr>
          <p:cNvSpPr txBox="1"/>
          <p:nvPr/>
        </p:nvSpPr>
        <p:spPr>
          <a:xfrm>
            <a:off x="810798" y="1140882"/>
            <a:ext cx="7793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         参数类型为引用类型，参数传递的过程采用引用拷贝的方式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91088E-43EF-40F1-8A4B-84FFF471E376}"/>
              </a:ext>
            </a:extLst>
          </p:cNvPr>
          <p:cNvSpPr txBox="1"/>
          <p:nvPr/>
        </p:nvSpPr>
        <p:spPr>
          <a:xfrm>
            <a:off x="2699792" y="1510214"/>
            <a:ext cx="458152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public class Demo {</a:t>
            </a:r>
          </a:p>
          <a:p>
            <a:r>
              <a:rPr lang="zh-CN" altLang="en-US" sz="1200" dirty="0"/>
              <a:t>    public static void main(String[] args) {</a:t>
            </a:r>
          </a:p>
          <a:p>
            <a:r>
              <a:rPr lang="zh-CN" altLang="en-US" sz="1200" dirty="0"/>
              <a:t>        Test test = new Test(10);</a:t>
            </a:r>
          </a:p>
          <a:p>
            <a:r>
              <a:rPr lang="zh-CN" altLang="en-US" sz="1200" dirty="0"/>
              <a:t>        change(test);</a:t>
            </a:r>
          </a:p>
          <a:p>
            <a:r>
              <a:rPr lang="zh-CN" altLang="en-US" sz="1200" dirty="0"/>
              <a:t>        System.out.println("main方法中a的值：" + test.a);</a:t>
            </a:r>
          </a:p>
          <a:p>
            <a:r>
              <a:rPr lang="zh-CN" altLang="en-US" sz="1200" dirty="0"/>
              <a:t>    }</a:t>
            </a:r>
          </a:p>
          <a:p>
            <a:endParaRPr lang="zh-CN" altLang="en-US" sz="1200" dirty="0"/>
          </a:p>
          <a:p>
            <a:r>
              <a:rPr lang="zh-CN" altLang="en-US" sz="1200" dirty="0"/>
              <a:t>    public static void change(Test test) {</a:t>
            </a:r>
          </a:p>
          <a:p>
            <a:r>
              <a:rPr lang="zh-CN" altLang="en-US" sz="1200" dirty="0"/>
              <a:t>        test.a = test.a * 2;</a:t>
            </a:r>
          </a:p>
          <a:p>
            <a:r>
              <a:rPr lang="zh-CN" altLang="en-US" sz="1200" dirty="0"/>
              <a:t>        System.out.println("change方法中a的值：" + test.a);</a:t>
            </a:r>
          </a:p>
          <a:p>
            <a:r>
              <a:rPr lang="zh-CN" altLang="en-US" sz="1200" dirty="0"/>
              <a:t>    }</a:t>
            </a:r>
          </a:p>
          <a:p>
            <a:endParaRPr lang="zh-CN" altLang="en-US" sz="1200" dirty="0"/>
          </a:p>
          <a:p>
            <a:r>
              <a:rPr lang="zh-CN" altLang="en-US" sz="1200" dirty="0"/>
              <a:t>}</a:t>
            </a:r>
          </a:p>
          <a:p>
            <a:endParaRPr lang="zh-CN" altLang="en-US" sz="1200" dirty="0"/>
          </a:p>
          <a:p>
            <a:r>
              <a:rPr lang="zh-CN" altLang="en-US" sz="1200" dirty="0"/>
              <a:t>class Test {</a:t>
            </a:r>
          </a:p>
          <a:p>
            <a:r>
              <a:rPr lang="zh-CN" altLang="en-US" sz="1200" dirty="0"/>
              <a:t>    public int a;</a:t>
            </a:r>
          </a:p>
          <a:p>
            <a:r>
              <a:rPr lang="zh-CN" altLang="en-US" sz="1200" dirty="0"/>
              <a:t>    public Test(int a) {</a:t>
            </a:r>
          </a:p>
          <a:p>
            <a:r>
              <a:rPr lang="zh-CN" altLang="en-US" sz="1200" dirty="0"/>
              <a:t>        this.a = a;</a:t>
            </a:r>
          </a:p>
          <a:p>
            <a:r>
              <a:rPr lang="zh-CN" altLang="en-US" sz="1200" dirty="0"/>
              <a:t>    }</a:t>
            </a:r>
          </a:p>
          <a:p>
            <a:r>
              <a:rPr lang="zh-CN" alt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615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27B2178-7C96-4067-B1DC-13BAC7CA6663}"/>
              </a:ext>
            </a:extLst>
          </p:cNvPr>
          <p:cNvSpPr txBox="1"/>
          <p:nvPr/>
        </p:nvSpPr>
        <p:spPr>
          <a:xfrm>
            <a:off x="810929" y="771550"/>
            <a:ext cx="4581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tahoma" panose="020B0604030504040204" pitchFamily="34" charset="0"/>
              </a:rPr>
              <a:t>this</a:t>
            </a:r>
            <a:r>
              <a:rPr lang="zh-CN" altLang="en-US" dirty="0">
                <a:solidFill>
                  <a:srgbClr val="333333"/>
                </a:solidFill>
                <a:latin typeface="tahoma" panose="020B0604030504040204" pitchFamily="34" charset="0"/>
              </a:rPr>
              <a:t>关键字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E2B458-5566-4E05-A642-1E2424C25E6C}"/>
              </a:ext>
            </a:extLst>
          </p:cNvPr>
          <p:cNvSpPr txBox="1"/>
          <p:nvPr/>
        </p:nvSpPr>
        <p:spPr>
          <a:xfrm>
            <a:off x="810798" y="1140882"/>
            <a:ext cx="77936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关键字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表示当前对象，引用对象自身。 可以用于访问实例的数据域， 尤其是实例变量和局部变量同名时，进行分辨。除此之外，可以在构造方法内部调用同一个类的其他构造方法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4AF14E8-9472-495E-85D6-AC80C1FF7BED}"/>
              </a:ext>
            </a:extLst>
          </p:cNvPr>
          <p:cNvSpPr txBox="1"/>
          <p:nvPr/>
        </p:nvSpPr>
        <p:spPr>
          <a:xfrm>
            <a:off x="2843808" y="2064212"/>
            <a:ext cx="458152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public class ThisTest {</a:t>
            </a:r>
          </a:p>
          <a:p>
            <a:r>
              <a:rPr lang="zh-CN" altLang="en-US" sz="1200" dirty="0"/>
              <a:t>    public String name;</a:t>
            </a:r>
          </a:p>
          <a:p>
            <a:r>
              <a:rPr lang="zh-CN" altLang="en-US" sz="1200" dirty="0"/>
              <a:t>    public int age;</a:t>
            </a:r>
          </a:p>
          <a:p>
            <a:r>
              <a:rPr lang="zh-CN" altLang="en-US" sz="1200" dirty="0"/>
              <a:t>    public ThisTest(String name, int age) {</a:t>
            </a:r>
          </a:p>
          <a:p>
            <a:r>
              <a:rPr lang="zh-CN" altLang="en-US" sz="1200" dirty="0"/>
              <a:t>        this.name = name;</a:t>
            </a:r>
          </a:p>
          <a:p>
            <a:r>
              <a:rPr lang="zh-CN" altLang="en-US" sz="1200" dirty="0"/>
              <a:t>        this.age = age;</a:t>
            </a:r>
          </a:p>
          <a:p>
            <a:r>
              <a:rPr lang="zh-CN" altLang="en-US" sz="1200" dirty="0"/>
              <a:t>    }</a:t>
            </a:r>
          </a:p>
          <a:p>
            <a:r>
              <a:rPr lang="zh-CN" altLang="en-US" sz="1200" dirty="0"/>
              <a:t>    public void say() {</a:t>
            </a:r>
          </a:p>
          <a:p>
            <a:r>
              <a:rPr lang="zh-CN" altLang="en-US" sz="1200" dirty="0"/>
              <a:t>        String name = "chendikai";</a:t>
            </a:r>
          </a:p>
          <a:p>
            <a:r>
              <a:rPr lang="zh-CN" altLang="en-US" sz="1200" dirty="0"/>
              <a:t>        System.out.println("name:" + this.name);</a:t>
            </a:r>
          </a:p>
          <a:p>
            <a:r>
              <a:rPr lang="zh-CN" altLang="en-US" sz="1200" dirty="0"/>
              <a:t>    }</a:t>
            </a:r>
          </a:p>
          <a:p>
            <a:r>
              <a:rPr lang="zh-CN" altLang="en-US" sz="1200" dirty="0"/>
              <a:t>    public static void main(String[] args) {</a:t>
            </a:r>
          </a:p>
          <a:p>
            <a:r>
              <a:rPr lang="zh-CN" altLang="en-US" sz="1200" dirty="0"/>
              <a:t>        ThisTest thisTest = new ThisTest("1810", 20);</a:t>
            </a:r>
          </a:p>
          <a:p>
            <a:r>
              <a:rPr lang="zh-CN" altLang="en-US" sz="1200" dirty="0"/>
              <a:t>        thisTest.say();</a:t>
            </a:r>
          </a:p>
          <a:p>
            <a:r>
              <a:rPr lang="zh-CN" altLang="en-US" sz="1200" dirty="0"/>
              <a:t>    }</a:t>
            </a:r>
          </a:p>
          <a:p>
            <a:r>
              <a:rPr lang="zh-CN" alt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604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91818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0" name="文本框 17"/>
          <p:cNvSpPr txBox="1"/>
          <p:nvPr/>
        </p:nvSpPr>
        <p:spPr>
          <a:xfrm>
            <a:off x="3337584" y="2014976"/>
            <a:ext cx="3603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3491880" y="1149122"/>
            <a:ext cx="414516" cy="414516"/>
            <a:chOff x="3543574" y="4265651"/>
            <a:chExt cx="414516" cy="414516"/>
          </a:xfrm>
        </p:grpSpPr>
        <p:sp>
          <p:nvSpPr>
            <p:cNvPr id="44" name="椭圆 43"/>
            <p:cNvSpPr/>
            <p:nvPr/>
          </p:nvSpPr>
          <p:spPr>
            <a:xfrm>
              <a:off x="3543574" y="4265651"/>
              <a:ext cx="414516" cy="414516"/>
            </a:xfrm>
            <a:prstGeom prst="ellipse">
              <a:avLst/>
            </a:prstGeom>
            <a:solidFill>
              <a:schemeClr val="accent1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3629640" y="4325788"/>
              <a:ext cx="259976" cy="261734"/>
              <a:chOff x="5042691" y="2273922"/>
              <a:chExt cx="702937" cy="707690"/>
            </a:xfrm>
            <a:solidFill>
              <a:schemeClr val="bg1"/>
            </a:solidFill>
          </p:grpSpPr>
          <p:sp>
            <p:nvSpPr>
              <p:cNvPr id="74" name="Freeform 12"/>
              <p:cNvSpPr>
                <a:spLocks/>
              </p:cNvSpPr>
              <p:nvPr/>
            </p:nvSpPr>
            <p:spPr bwMode="auto">
              <a:xfrm>
                <a:off x="5284806" y="2789968"/>
                <a:ext cx="460822" cy="191644"/>
              </a:xfrm>
              <a:custGeom>
                <a:avLst/>
                <a:gdLst>
                  <a:gd name="T0" fmla="*/ 25 w 533"/>
                  <a:gd name="T1" fmla="*/ 165 h 222"/>
                  <a:gd name="T2" fmla="*/ 158 w 533"/>
                  <a:gd name="T3" fmla="*/ 165 h 222"/>
                  <a:gd name="T4" fmla="*/ 158 w 533"/>
                  <a:gd name="T5" fmla="*/ 108 h 222"/>
                  <a:gd name="T6" fmla="*/ 184 w 533"/>
                  <a:gd name="T7" fmla="*/ 83 h 222"/>
                  <a:gd name="T8" fmla="*/ 317 w 533"/>
                  <a:gd name="T9" fmla="*/ 83 h 222"/>
                  <a:gd name="T10" fmla="*/ 317 w 533"/>
                  <a:gd name="T11" fmla="*/ 25 h 222"/>
                  <a:gd name="T12" fmla="*/ 343 w 533"/>
                  <a:gd name="T13" fmla="*/ 0 h 222"/>
                  <a:gd name="T14" fmla="*/ 533 w 533"/>
                  <a:gd name="T15" fmla="*/ 0 h 222"/>
                  <a:gd name="T16" fmla="*/ 533 w 533"/>
                  <a:gd name="T17" fmla="*/ 32 h 222"/>
                  <a:gd name="T18" fmla="*/ 508 w 533"/>
                  <a:gd name="T19" fmla="*/ 57 h 222"/>
                  <a:gd name="T20" fmla="*/ 375 w 533"/>
                  <a:gd name="T21" fmla="*/ 57 h 222"/>
                  <a:gd name="T22" fmla="*/ 375 w 533"/>
                  <a:gd name="T23" fmla="*/ 114 h 222"/>
                  <a:gd name="T24" fmla="*/ 349 w 533"/>
                  <a:gd name="T25" fmla="*/ 140 h 222"/>
                  <a:gd name="T26" fmla="*/ 216 w 533"/>
                  <a:gd name="T27" fmla="*/ 140 h 222"/>
                  <a:gd name="T28" fmla="*/ 216 w 533"/>
                  <a:gd name="T29" fmla="*/ 197 h 222"/>
                  <a:gd name="T30" fmla="*/ 190 w 533"/>
                  <a:gd name="T31" fmla="*/ 222 h 222"/>
                  <a:gd name="T32" fmla="*/ 0 w 533"/>
                  <a:gd name="T33" fmla="*/ 222 h 222"/>
                  <a:gd name="T34" fmla="*/ 0 w 533"/>
                  <a:gd name="T35" fmla="*/ 191 h 222"/>
                  <a:gd name="T36" fmla="*/ 25 w 533"/>
                  <a:gd name="T37" fmla="*/ 16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3" h="222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5" name="Freeform 13"/>
              <p:cNvSpPr>
                <a:spLocks noEditPoints="1"/>
              </p:cNvSpPr>
              <p:nvPr/>
            </p:nvSpPr>
            <p:spPr bwMode="auto">
              <a:xfrm>
                <a:off x="5042691" y="2273922"/>
                <a:ext cx="529215" cy="655759"/>
              </a:xfrm>
              <a:custGeom>
                <a:avLst/>
                <a:gdLst>
                  <a:gd name="T0" fmla="*/ 28 w 612"/>
                  <a:gd name="T1" fmla="*/ 504 h 759"/>
                  <a:gd name="T2" fmla="*/ 148 w 612"/>
                  <a:gd name="T3" fmla="*/ 514 h 759"/>
                  <a:gd name="T4" fmla="*/ 179 w 612"/>
                  <a:gd name="T5" fmla="*/ 488 h 759"/>
                  <a:gd name="T6" fmla="*/ 184 w 612"/>
                  <a:gd name="T7" fmla="*/ 423 h 759"/>
                  <a:gd name="T8" fmla="*/ 158 w 612"/>
                  <a:gd name="T9" fmla="*/ 392 h 759"/>
                  <a:gd name="T10" fmla="*/ 38 w 612"/>
                  <a:gd name="T11" fmla="*/ 381 h 759"/>
                  <a:gd name="T12" fmla="*/ 7 w 612"/>
                  <a:gd name="T13" fmla="*/ 407 h 759"/>
                  <a:gd name="T14" fmla="*/ 2 w 612"/>
                  <a:gd name="T15" fmla="*/ 473 h 759"/>
                  <a:gd name="T16" fmla="*/ 28 w 612"/>
                  <a:gd name="T17" fmla="*/ 504 h 759"/>
                  <a:gd name="T18" fmla="*/ 157 w 612"/>
                  <a:gd name="T19" fmla="*/ 669 h 759"/>
                  <a:gd name="T20" fmla="*/ 254 w 612"/>
                  <a:gd name="T21" fmla="*/ 487 h 759"/>
                  <a:gd name="T22" fmla="*/ 334 w 612"/>
                  <a:gd name="T23" fmla="*/ 512 h 759"/>
                  <a:gd name="T24" fmla="*/ 342 w 612"/>
                  <a:gd name="T25" fmla="*/ 515 h 759"/>
                  <a:gd name="T26" fmla="*/ 216 w 612"/>
                  <a:gd name="T27" fmla="*/ 722 h 759"/>
                  <a:gd name="T28" fmla="*/ 157 w 612"/>
                  <a:gd name="T29" fmla="*/ 669 h 759"/>
                  <a:gd name="T30" fmla="*/ 379 w 612"/>
                  <a:gd name="T31" fmla="*/ 7 h 759"/>
                  <a:gd name="T32" fmla="*/ 426 w 612"/>
                  <a:gd name="T33" fmla="*/ 84 h 759"/>
                  <a:gd name="T34" fmla="*/ 349 w 612"/>
                  <a:gd name="T35" fmla="*/ 150 h 759"/>
                  <a:gd name="T36" fmla="*/ 304 w 612"/>
                  <a:gd name="T37" fmla="*/ 59 h 759"/>
                  <a:gd name="T38" fmla="*/ 379 w 612"/>
                  <a:gd name="T39" fmla="*/ 7 h 759"/>
                  <a:gd name="T40" fmla="*/ 371 w 612"/>
                  <a:gd name="T41" fmla="*/ 183 h 759"/>
                  <a:gd name="T42" fmla="*/ 403 w 612"/>
                  <a:gd name="T43" fmla="*/ 199 h 759"/>
                  <a:gd name="T44" fmla="*/ 574 w 612"/>
                  <a:gd name="T45" fmla="*/ 278 h 759"/>
                  <a:gd name="T46" fmla="*/ 579 w 612"/>
                  <a:gd name="T47" fmla="*/ 341 h 759"/>
                  <a:gd name="T48" fmla="*/ 398 w 612"/>
                  <a:gd name="T49" fmla="*/ 296 h 759"/>
                  <a:gd name="T50" fmla="*/ 381 w 612"/>
                  <a:gd name="T51" fmla="*/ 385 h 759"/>
                  <a:gd name="T52" fmla="*/ 390 w 612"/>
                  <a:gd name="T53" fmla="*/ 402 h 759"/>
                  <a:gd name="T54" fmla="*/ 561 w 612"/>
                  <a:gd name="T55" fmla="*/ 593 h 759"/>
                  <a:gd name="T56" fmla="*/ 489 w 612"/>
                  <a:gd name="T57" fmla="*/ 626 h 759"/>
                  <a:gd name="T58" fmla="*/ 233 w 612"/>
                  <a:gd name="T59" fmla="*/ 447 h 759"/>
                  <a:gd name="T60" fmla="*/ 203 w 612"/>
                  <a:gd name="T61" fmla="*/ 392 h 759"/>
                  <a:gd name="T62" fmla="*/ 231 w 612"/>
                  <a:gd name="T63" fmla="*/ 239 h 759"/>
                  <a:gd name="T64" fmla="*/ 157 w 612"/>
                  <a:gd name="T65" fmla="*/ 344 h 759"/>
                  <a:gd name="T66" fmla="*/ 95 w 612"/>
                  <a:gd name="T67" fmla="*/ 332 h 759"/>
                  <a:gd name="T68" fmla="*/ 247 w 612"/>
                  <a:gd name="T69" fmla="*/ 155 h 759"/>
                  <a:gd name="T70" fmla="*/ 313 w 612"/>
                  <a:gd name="T71" fmla="*/ 163 h 759"/>
                  <a:gd name="T72" fmla="*/ 349 w 612"/>
                  <a:gd name="T73" fmla="*/ 227 h 759"/>
                  <a:gd name="T74" fmla="*/ 371 w 612"/>
                  <a:gd name="T75" fmla="*/ 183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2" h="759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4050431" y="1149122"/>
            <a:ext cx="414516" cy="414516"/>
            <a:chOff x="4102125" y="4265651"/>
            <a:chExt cx="414516" cy="414516"/>
          </a:xfrm>
        </p:grpSpPr>
        <p:sp>
          <p:nvSpPr>
            <p:cNvPr id="45" name="椭圆 44"/>
            <p:cNvSpPr/>
            <p:nvPr/>
          </p:nvSpPr>
          <p:spPr>
            <a:xfrm>
              <a:off x="4102125" y="4265651"/>
              <a:ext cx="414516" cy="414516"/>
            </a:xfrm>
            <a:prstGeom prst="ellipse">
              <a:avLst/>
            </a:prstGeom>
            <a:solidFill>
              <a:schemeClr val="accent2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4199233" y="4358783"/>
              <a:ext cx="238761" cy="198211"/>
              <a:chOff x="3132963" y="3140191"/>
              <a:chExt cx="645573" cy="535933"/>
            </a:xfrm>
            <a:solidFill>
              <a:schemeClr val="bg1"/>
            </a:solidFill>
          </p:grpSpPr>
          <p:sp>
            <p:nvSpPr>
              <p:cNvPr id="68" name="Freeform 226"/>
              <p:cNvSpPr>
                <a:spLocks/>
              </p:cNvSpPr>
              <p:nvPr/>
            </p:nvSpPr>
            <p:spPr bwMode="auto">
              <a:xfrm>
                <a:off x="3421629" y="3217854"/>
                <a:ext cx="356907" cy="392027"/>
              </a:xfrm>
              <a:custGeom>
                <a:avLst/>
                <a:gdLst>
                  <a:gd name="T0" fmla="*/ 0 w 529"/>
                  <a:gd name="T1" fmla="*/ 0 h 581"/>
                  <a:gd name="T2" fmla="*/ 2 w 529"/>
                  <a:gd name="T3" fmla="*/ 11 h 581"/>
                  <a:gd name="T4" fmla="*/ 25 w 529"/>
                  <a:gd name="T5" fmla="*/ 56 h 581"/>
                  <a:gd name="T6" fmla="*/ 473 w 529"/>
                  <a:gd name="T7" fmla="*/ 56 h 581"/>
                  <a:gd name="T8" fmla="*/ 473 w 529"/>
                  <a:gd name="T9" fmla="*/ 525 h 581"/>
                  <a:gd name="T10" fmla="*/ 127 w 529"/>
                  <a:gd name="T11" fmla="*/ 525 h 581"/>
                  <a:gd name="T12" fmla="*/ 127 w 529"/>
                  <a:gd name="T13" fmla="*/ 581 h 581"/>
                  <a:gd name="T14" fmla="*/ 529 w 529"/>
                  <a:gd name="T15" fmla="*/ 581 h 581"/>
                  <a:gd name="T16" fmla="*/ 529 w 529"/>
                  <a:gd name="T17" fmla="*/ 0 h 581"/>
                  <a:gd name="T18" fmla="*/ 0 w 529"/>
                  <a:gd name="T1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9" h="581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22"/>
                      <a:pt x="22" y="38"/>
                      <a:pt x="25" y="56"/>
                    </a:cubicBezTo>
                    <a:cubicBezTo>
                      <a:pt x="473" y="56"/>
                      <a:pt x="473" y="56"/>
                      <a:pt x="473" y="56"/>
                    </a:cubicBezTo>
                    <a:cubicBezTo>
                      <a:pt x="473" y="525"/>
                      <a:pt x="473" y="525"/>
                      <a:pt x="473" y="525"/>
                    </a:cubicBezTo>
                    <a:cubicBezTo>
                      <a:pt x="127" y="525"/>
                      <a:pt x="127" y="525"/>
                      <a:pt x="127" y="525"/>
                    </a:cubicBezTo>
                    <a:cubicBezTo>
                      <a:pt x="127" y="581"/>
                      <a:pt x="127" y="581"/>
                      <a:pt x="127" y="581"/>
                    </a:cubicBezTo>
                    <a:cubicBezTo>
                      <a:pt x="529" y="581"/>
                      <a:pt x="529" y="581"/>
                      <a:pt x="529" y="581"/>
                    </a:cubicBezTo>
                    <a:cubicBezTo>
                      <a:pt x="529" y="0"/>
                      <a:pt x="529" y="0"/>
                      <a:pt x="5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9" name="Freeform 227"/>
              <p:cNvSpPr>
                <a:spLocks/>
              </p:cNvSpPr>
              <p:nvPr/>
            </p:nvSpPr>
            <p:spPr bwMode="auto">
              <a:xfrm>
                <a:off x="3198348" y="3140191"/>
                <a:ext cx="224709" cy="247551"/>
              </a:xfrm>
              <a:custGeom>
                <a:avLst/>
                <a:gdLst>
                  <a:gd name="T0" fmla="*/ 45 w 333"/>
                  <a:gd name="T1" fmla="*/ 243 h 367"/>
                  <a:gd name="T2" fmla="*/ 170 w 333"/>
                  <a:gd name="T3" fmla="*/ 367 h 367"/>
                  <a:gd name="T4" fmla="*/ 289 w 333"/>
                  <a:gd name="T5" fmla="*/ 243 h 367"/>
                  <a:gd name="T6" fmla="*/ 326 w 333"/>
                  <a:gd name="T7" fmla="*/ 203 h 367"/>
                  <a:gd name="T8" fmla="*/ 306 w 333"/>
                  <a:gd name="T9" fmla="*/ 142 h 367"/>
                  <a:gd name="T10" fmla="*/ 166 w 333"/>
                  <a:gd name="T11" fmla="*/ 0 h 367"/>
                  <a:gd name="T12" fmla="*/ 26 w 333"/>
                  <a:gd name="T13" fmla="*/ 142 h 367"/>
                  <a:gd name="T14" fmla="*/ 7 w 333"/>
                  <a:gd name="T15" fmla="*/ 203 h 367"/>
                  <a:gd name="T16" fmla="*/ 45 w 333"/>
                  <a:gd name="T17" fmla="*/ 24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67">
                    <a:moveTo>
                      <a:pt x="45" y="243"/>
                    </a:moveTo>
                    <a:cubicBezTo>
                      <a:pt x="71" y="308"/>
                      <a:pt x="118" y="367"/>
                      <a:pt x="170" y="367"/>
                    </a:cubicBezTo>
                    <a:cubicBezTo>
                      <a:pt x="222" y="367"/>
                      <a:pt x="266" y="308"/>
                      <a:pt x="289" y="243"/>
                    </a:cubicBezTo>
                    <a:cubicBezTo>
                      <a:pt x="305" y="242"/>
                      <a:pt x="320" y="226"/>
                      <a:pt x="326" y="203"/>
                    </a:cubicBezTo>
                    <a:cubicBezTo>
                      <a:pt x="333" y="176"/>
                      <a:pt x="324" y="149"/>
                      <a:pt x="306" y="142"/>
                    </a:cubicBezTo>
                    <a:cubicBezTo>
                      <a:pt x="302" y="63"/>
                      <a:pt x="241" y="0"/>
                      <a:pt x="166" y="0"/>
                    </a:cubicBezTo>
                    <a:cubicBezTo>
                      <a:pt x="92" y="0"/>
                      <a:pt x="31" y="63"/>
                      <a:pt x="26" y="142"/>
                    </a:cubicBezTo>
                    <a:cubicBezTo>
                      <a:pt x="9" y="149"/>
                      <a:pt x="0" y="176"/>
                      <a:pt x="7" y="203"/>
                    </a:cubicBezTo>
                    <a:cubicBezTo>
                      <a:pt x="13" y="227"/>
                      <a:pt x="29" y="243"/>
                      <a:pt x="45" y="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0" name="Freeform 228"/>
              <p:cNvSpPr>
                <a:spLocks/>
              </p:cNvSpPr>
              <p:nvPr/>
            </p:nvSpPr>
            <p:spPr bwMode="auto">
              <a:xfrm>
                <a:off x="3481875" y="3306367"/>
                <a:ext cx="233275" cy="180738"/>
              </a:xfrm>
              <a:custGeom>
                <a:avLst/>
                <a:gdLst>
                  <a:gd name="T0" fmla="*/ 41 w 346"/>
                  <a:gd name="T1" fmla="*/ 111 h 268"/>
                  <a:gd name="T2" fmla="*/ 0 w 346"/>
                  <a:gd name="T3" fmla="*/ 151 h 268"/>
                  <a:gd name="T4" fmla="*/ 90 w 346"/>
                  <a:gd name="T5" fmla="*/ 268 h 268"/>
                  <a:gd name="T6" fmla="*/ 254 w 346"/>
                  <a:gd name="T7" fmla="*/ 125 h 268"/>
                  <a:gd name="T8" fmla="*/ 284 w 346"/>
                  <a:gd name="T9" fmla="*/ 158 h 268"/>
                  <a:gd name="T10" fmla="*/ 346 w 346"/>
                  <a:gd name="T11" fmla="*/ 0 h 268"/>
                  <a:gd name="T12" fmla="*/ 184 w 346"/>
                  <a:gd name="T13" fmla="*/ 50 h 268"/>
                  <a:gd name="T14" fmla="*/ 218 w 346"/>
                  <a:gd name="T15" fmla="*/ 87 h 268"/>
                  <a:gd name="T16" fmla="*/ 99 w 346"/>
                  <a:gd name="T17" fmla="*/ 190 h 268"/>
                  <a:gd name="T18" fmla="*/ 41 w 346"/>
                  <a:gd name="T19" fmla="*/ 111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6" h="268">
                    <a:moveTo>
                      <a:pt x="41" y="111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2" y="165"/>
                      <a:pt x="90" y="268"/>
                      <a:pt x="90" y="268"/>
                    </a:cubicBezTo>
                    <a:cubicBezTo>
                      <a:pt x="254" y="125"/>
                      <a:pt x="254" y="125"/>
                      <a:pt x="254" y="125"/>
                    </a:cubicBezTo>
                    <a:cubicBezTo>
                      <a:pt x="284" y="158"/>
                      <a:pt x="284" y="158"/>
                      <a:pt x="284" y="158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218" y="87"/>
                      <a:pt x="218" y="87"/>
                      <a:pt x="218" y="87"/>
                    </a:cubicBezTo>
                    <a:cubicBezTo>
                      <a:pt x="99" y="190"/>
                      <a:pt x="99" y="190"/>
                      <a:pt x="99" y="190"/>
                    </a:cubicBezTo>
                    <a:lnTo>
                      <a:pt x="41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1" name="Freeform 229"/>
              <p:cNvSpPr>
                <a:spLocks/>
              </p:cNvSpPr>
              <p:nvPr/>
            </p:nvSpPr>
            <p:spPr bwMode="auto">
              <a:xfrm>
                <a:off x="3132963" y="3377178"/>
                <a:ext cx="355480" cy="298946"/>
              </a:xfrm>
              <a:custGeom>
                <a:avLst/>
                <a:gdLst>
                  <a:gd name="T0" fmla="*/ 407 w 527"/>
                  <a:gd name="T1" fmla="*/ 0 h 443"/>
                  <a:gd name="T2" fmla="*/ 294 w 527"/>
                  <a:gd name="T3" fmla="*/ 190 h 443"/>
                  <a:gd name="T4" fmla="*/ 280 w 527"/>
                  <a:gd name="T5" fmla="*/ 105 h 443"/>
                  <a:gd name="T6" fmla="*/ 295 w 527"/>
                  <a:gd name="T7" fmla="*/ 77 h 443"/>
                  <a:gd name="T8" fmla="*/ 263 w 527"/>
                  <a:gd name="T9" fmla="*/ 44 h 443"/>
                  <a:gd name="T10" fmla="*/ 230 w 527"/>
                  <a:gd name="T11" fmla="*/ 77 h 443"/>
                  <a:gd name="T12" fmla="*/ 246 w 527"/>
                  <a:gd name="T13" fmla="*/ 105 h 443"/>
                  <a:gd name="T14" fmla="*/ 232 w 527"/>
                  <a:gd name="T15" fmla="*/ 189 h 443"/>
                  <a:gd name="T16" fmla="*/ 120 w 527"/>
                  <a:gd name="T17" fmla="*/ 0 h 443"/>
                  <a:gd name="T18" fmla="*/ 2 w 527"/>
                  <a:gd name="T19" fmla="*/ 125 h 443"/>
                  <a:gd name="T20" fmla="*/ 0 w 527"/>
                  <a:gd name="T21" fmla="*/ 125 h 443"/>
                  <a:gd name="T22" fmla="*/ 0 w 527"/>
                  <a:gd name="T23" fmla="*/ 402 h 443"/>
                  <a:gd name="T24" fmla="*/ 1 w 527"/>
                  <a:gd name="T25" fmla="*/ 402 h 443"/>
                  <a:gd name="T26" fmla="*/ 263 w 527"/>
                  <a:gd name="T27" fmla="*/ 443 h 443"/>
                  <a:gd name="T28" fmla="*/ 526 w 527"/>
                  <a:gd name="T29" fmla="*/ 402 h 443"/>
                  <a:gd name="T30" fmla="*/ 527 w 527"/>
                  <a:gd name="T31" fmla="*/ 402 h 443"/>
                  <a:gd name="T32" fmla="*/ 527 w 527"/>
                  <a:gd name="T33" fmla="*/ 125 h 443"/>
                  <a:gd name="T34" fmla="*/ 525 w 527"/>
                  <a:gd name="T35" fmla="*/ 125 h 443"/>
                  <a:gd name="T36" fmla="*/ 407 w 527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7" h="443">
                    <a:moveTo>
                      <a:pt x="407" y="0"/>
                    </a:moveTo>
                    <a:cubicBezTo>
                      <a:pt x="294" y="190"/>
                      <a:pt x="294" y="190"/>
                      <a:pt x="294" y="190"/>
                    </a:cubicBezTo>
                    <a:cubicBezTo>
                      <a:pt x="280" y="105"/>
                      <a:pt x="280" y="105"/>
                      <a:pt x="280" y="105"/>
                    </a:cubicBezTo>
                    <a:cubicBezTo>
                      <a:pt x="289" y="99"/>
                      <a:pt x="295" y="89"/>
                      <a:pt x="295" y="77"/>
                    </a:cubicBezTo>
                    <a:cubicBezTo>
                      <a:pt x="295" y="59"/>
                      <a:pt x="281" y="44"/>
                      <a:pt x="263" y="44"/>
                    </a:cubicBezTo>
                    <a:cubicBezTo>
                      <a:pt x="245" y="44"/>
                      <a:pt x="230" y="59"/>
                      <a:pt x="230" y="77"/>
                    </a:cubicBezTo>
                    <a:cubicBezTo>
                      <a:pt x="230" y="89"/>
                      <a:pt x="237" y="99"/>
                      <a:pt x="246" y="105"/>
                    </a:cubicBezTo>
                    <a:cubicBezTo>
                      <a:pt x="232" y="189"/>
                      <a:pt x="232" y="189"/>
                      <a:pt x="232" y="18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56" y="27"/>
                      <a:pt x="12" y="72"/>
                      <a:pt x="2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1" y="402"/>
                      <a:pt x="1" y="402"/>
                      <a:pt x="1" y="402"/>
                    </a:cubicBezTo>
                    <a:cubicBezTo>
                      <a:pt x="14" y="425"/>
                      <a:pt x="126" y="443"/>
                      <a:pt x="263" y="443"/>
                    </a:cubicBezTo>
                    <a:cubicBezTo>
                      <a:pt x="401" y="443"/>
                      <a:pt x="513" y="425"/>
                      <a:pt x="526" y="402"/>
                    </a:cubicBezTo>
                    <a:cubicBezTo>
                      <a:pt x="527" y="402"/>
                      <a:pt x="527" y="402"/>
                      <a:pt x="527" y="402"/>
                    </a:cubicBezTo>
                    <a:cubicBezTo>
                      <a:pt x="527" y="125"/>
                      <a:pt x="527" y="125"/>
                      <a:pt x="527" y="125"/>
                    </a:cubicBezTo>
                    <a:cubicBezTo>
                      <a:pt x="525" y="125"/>
                      <a:pt x="525" y="125"/>
                      <a:pt x="525" y="125"/>
                    </a:cubicBezTo>
                    <a:cubicBezTo>
                      <a:pt x="515" y="72"/>
                      <a:pt x="471" y="27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2" name="Freeform 230"/>
              <p:cNvSpPr>
                <a:spLocks/>
              </p:cNvSpPr>
              <p:nvPr/>
            </p:nvSpPr>
            <p:spPr bwMode="auto">
              <a:xfrm>
                <a:off x="3598655" y="3487105"/>
                <a:ext cx="54536" cy="68241"/>
              </a:xfrm>
              <a:custGeom>
                <a:avLst/>
                <a:gdLst>
                  <a:gd name="T0" fmla="*/ 0 w 81"/>
                  <a:gd name="T1" fmla="*/ 0 h 101"/>
                  <a:gd name="T2" fmla="*/ 0 w 81"/>
                  <a:gd name="T3" fmla="*/ 55 h 101"/>
                  <a:gd name="T4" fmla="*/ 40 w 81"/>
                  <a:gd name="T5" fmla="*/ 101 h 101"/>
                  <a:gd name="T6" fmla="*/ 81 w 81"/>
                  <a:gd name="T7" fmla="*/ 56 h 101"/>
                  <a:gd name="T8" fmla="*/ 81 w 81"/>
                  <a:gd name="T9" fmla="*/ 0 h 101"/>
                  <a:gd name="T10" fmla="*/ 59 w 81"/>
                  <a:gd name="T11" fmla="*/ 0 h 101"/>
                  <a:gd name="T12" fmla="*/ 59 w 81"/>
                  <a:gd name="T13" fmla="*/ 57 h 101"/>
                  <a:gd name="T14" fmla="*/ 40 w 81"/>
                  <a:gd name="T15" fmla="*/ 83 h 101"/>
                  <a:gd name="T16" fmla="*/ 22 w 81"/>
                  <a:gd name="T17" fmla="*/ 57 h 101"/>
                  <a:gd name="T18" fmla="*/ 22 w 81"/>
                  <a:gd name="T19" fmla="*/ 0 h 101"/>
                  <a:gd name="T20" fmla="*/ 0 w 81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01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87"/>
                      <a:pt x="15" y="101"/>
                      <a:pt x="40" y="101"/>
                    </a:cubicBezTo>
                    <a:cubicBezTo>
                      <a:pt x="65" y="101"/>
                      <a:pt x="81" y="86"/>
                      <a:pt x="81" y="5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59" y="75"/>
                      <a:pt x="52" y="83"/>
                      <a:pt x="40" y="83"/>
                    </a:cubicBezTo>
                    <a:cubicBezTo>
                      <a:pt x="29" y="83"/>
                      <a:pt x="22" y="74"/>
                      <a:pt x="22" y="57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3" name="Freeform 231"/>
              <p:cNvSpPr>
                <a:spLocks noEditPoints="1"/>
              </p:cNvSpPr>
              <p:nvPr/>
            </p:nvSpPr>
            <p:spPr bwMode="auto">
              <a:xfrm>
                <a:off x="3666040" y="3486534"/>
                <a:ext cx="47968" cy="67384"/>
              </a:xfrm>
              <a:custGeom>
                <a:avLst/>
                <a:gdLst>
                  <a:gd name="T0" fmla="*/ 31 w 71"/>
                  <a:gd name="T1" fmla="*/ 0 h 100"/>
                  <a:gd name="T2" fmla="*/ 0 w 71"/>
                  <a:gd name="T3" fmla="*/ 2 h 100"/>
                  <a:gd name="T4" fmla="*/ 0 w 71"/>
                  <a:gd name="T5" fmla="*/ 100 h 100"/>
                  <a:gd name="T6" fmla="*/ 23 w 71"/>
                  <a:gd name="T7" fmla="*/ 100 h 100"/>
                  <a:gd name="T8" fmla="*/ 23 w 71"/>
                  <a:gd name="T9" fmla="*/ 65 h 100"/>
                  <a:gd name="T10" fmla="*/ 30 w 71"/>
                  <a:gd name="T11" fmla="*/ 65 h 100"/>
                  <a:gd name="T12" fmla="*/ 62 w 71"/>
                  <a:gd name="T13" fmla="*/ 55 h 100"/>
                  <a:gd name="T14" fmla="*/ 71 w 71"/>
                  <a:gd name="T15" fmla="*/ 31 h 100"/>
                  <a:gd name="T16" fmla="*/ 61 w 71"/>
                  <a:gd name="T17" fmla="*/ 8 h 100"/>
                  <a:gd name="T18" fmla="*/ 31 w 71"/>
                  <a:gd name="T19" fmla="*/ 0 h 100"/>
                  <a:gd name="T20" fmla="*/ 30 w 71"/>
                  <a:gd name="T21" fmla="*/ 48 h 100"/>
                  <a:gd name="T22" fmla="*/ 23 w 71"/>
                  <a:gd name="T23" fmla="*/ 47 h 100"/>
                  <a:gd name="T24" fmla="*/ 23 w 71"/>
                  <a:gd name="T25" fmla="*/ 18 h 100"/>
                  <a:gd name="T26" fmla="*/ 32 w 71"/>
                  <a:gd name="T27" fmla="*/ 17 h 100"/>
                  <a:gd name="T28" fmla="*/ 49 w 71"/>
                  <a:gd name="T29" fmla="*/ 32 h 100"/>
                  <a:gd name="T30" fmla="*/ 30 w 71"/>
                  <a:gd name="T31" fmla="*/ 4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100">
                    <a:moveTo>
                      <a:pt x="31" y="0"/>
                    </a:moveTo>
                    <a:cubicBezTo>
                      <a:pt x="17" y="0"/>
                      <a:pt x="7" y="1"/>
                      <a:pt x="0" y="2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5" y="65"/>
                      <a:pt x="27" y="65"/>
                      <a:pt x="30" y="65"/>
                    </a:cubicBezTo>
                    <a:cubicBezTo>
                      <a:pt x="43" y="65"/>
                      <a:pt x="55" y="62"/>
                      <a:pt x="62" y="55"/>
                    </a:cubicBezTo>
                    <a:cubicBezTo>
                      <a:pt x="68" y="49"/>
                      <a:pt x="71" y="41"/>
                      <a:pt x="71" y="31"/>
                    </a:cubicBezTo>
                    <a:cubicBezTo>
                      <a:pt x="71" y="22"/>
                      <a:pt x="67" y="13"/>
                      <a:pt x="61" y="8"/>
                    </a:cubicBezTo>
                    <a:cubicBezTo>
                      <a:pt x="54" y="3"/>
                      <a:pt x="44" y="0"/>
                      <a:pt x="31" y="0"/>
                    </a:cubicBezTo>
                    <a:close/>
                    <a:moveTo>
                      <a:pt x="30" y="48"/>
                    </a:moveTo>
                    <a:cubicBezTo>
                      <a:pt x="27" y="48"/>
                      <a:pt x="24" y="48"/>
                      <a:pt x="23" y="4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7" y="17"/>
                      <a:pt x="32" y="17"/>
                    </a:cubicBezTo>
                    <a:cubicBezTo>
                      <a:pt x="43" y="17"/>
                      <a:pt x="49" y="23"/>
                      <a:pt x="49" y="32"/>
                    </a:cubicBezTo>
                    <a:cubicBezTo>
                      <a:pt x="49" y="42"/>
                      <a:pt x="42" y="48"/>
                      <a:pt x="3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5129792" y="1149122"/>
            <a:ext cx="414516" cy="414516"/>
            <a:chOff x="5181486" y="4265651"/>
            <a:chExt cx="414516" cy="414516"/>
          </a:xfrm>
        </p:grpSpPr>
        <p:sp>
          <p:nvSpPr>
            <p:cNvPr id="46" name="椭圆 45"/>
            <p:cNvSpPr/>
            <p:nvPr/>
          </p:nvSpPr>
          <p:spPr>
            <a:xfrm>
              <a:off x="5181486" y="4265651"/>
              <a:ext cx="414516" cy="414516"/>
            </a:xfrm>
            <a:prstGeom prst="ellipse">
              <a:avLst/>
            </a:prstGeom>
            <a:solidFill>
              <a:schemeClr val="accent4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5287222" y="4375239"/>
              <a:ext cx="253419" cy="172633"/>
              <a:chOff x="4895160" y="4287159"/>
              <a:chExt cx="571418" cy="389258"/>
            </a:xfrm>
            <a:solidFill>
              <a:schemeClr val="bg1"/>
            </a:solidFill>
          </p:grpSpPr>
          <p:sp>
            <p:nvSpPr>
              <p:cNvPr id="59" name="Freeform 327"/>
              <p:cNvSpPr>
                <a:spLocks noEditPoints="1"/>
              </p:cNvSpPr>
              <p:nvPr/>
            </p:nvSpPr>
            <p:spPr bwMode="auto">
              <a:xfrm>
                <a:off x="4895160" y="4287159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0" name="Rectangle 328"/>
              <p:cNvSpPr>
                <a:spLocks noChangeArrowheads="1"/>
              </p:cNvSpPr>
              <p:nvPr/>
            </p:nvSpPr>
            <p:spPr bwMode="auto">
              <a:xfrm>
                <a:off x="4953712" y="4417273"/>
                <a:ext cx="315527" cy="596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1" name="Rectangle 329"/>
              <p:cNvSpPr>
                <a:spLocks noChangeArrowheads="1"/>
              </p:cNvSpPr>
              <p:nvPr/>
            </p:nvSpPr>
            <p:spPr bwMode="auto">
              <a:xfrm>
                <a:off x="4953712" y="4501847"/>
                <a:ext cx="99754" cy="1051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2" name="Rectangle 330"/>
              <p:cNvSpPr>
                <a:spLocks noChangeArrowheads="1"/>
              </p:cNvSpPr>
              <p:nvPr/>
            </p:nvSpPr>
            <p:spPr bwMode="auto">
              <a:xfrm>
                <a:off x="5071899" y="4505100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3" name="Rectangle 331"/>
              <p:cNvSpPr>
                <a:spLocks noChangeArrowheads="1"/>
              </p:cNvSpPr>
              <p:nvPr/>
            </p:nvSpPr>
            <p:spPr bwMode="auto">
              <a:xfrm>
                <a:off x="5071899" y="4548471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4" name="Rectangle 332"/>
              <p:cNvSpPr>
                <a:spLocks noChangeArrowheads="1"/>
              </p:cNvSpPr>
              <p:nvPr/>
            </p:nvSpPr>
            <p:spPr bwMode="auto">
              <a:xfrm>
                <a:off x="5071899" y="4589674"/>
                <a:ext cx="107344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5" name="Freeform 333"/>
              <p:cNvSpPr>
                <a:spLocks/>
              </p:cNvSpPr>
              <p:nvPr/>
            </p:nvSpPr>
            <p:spPr bwMode="auto">
              <a:xfrm>
                <a:off x="5225867" y="4569073"/>
                <a:ext cx="40119" cy="41203"/>
              </a:xfrm>
              <a:custGeom>
                <a:avLst/>
                <a:gdLst>
                  <a:gd name="T0" fmla="*/ 11 w 37"/>
                  <a:gd name="T1" fmla="*/ 0 h 38"/>
                  <a:gd name="T2" fmla="*/ 11 w 37"/>
                  <a:gd name="T3" fmla="*/ 2 h 38"/>
                  <a:gd name="T4" fmla="*/ 0 w 37"/>
                  <a:gd name="T5" fmla="*/ 38 h 38"/>
                  <a:gd name="T6" fmla="*/ 35 w 37"/>
                  <a:gd name="T7" fmla="*/ 26 h 38"/>
                  <a:gd name="T8" fmla="*/ 37 w 37"/>
                  <a:gd name="T9" fmla="*/ 26 h 38"/>
                  <a:gd name="T10" fmla="*/ 11 w 37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6" name="Freeform 334"/>
              <p:cNvSpPr>
                <a:spLocks/>
              </p:cNvSpPr>
              <p:nvPr/>
            </p:nvSpPr>
            <p:spPr bwMode="auto">
              <a:xfrm>
                <a:off x="5389594" y="4366311"/>
                <a:ext cx="76984" cy="79153"/>
              </a:xfrm>
              <a:custGeom>
                <a:avLst/>
                <a:gdLst>
                  <a:gd name="T0" fmla="*/ 23 w 30"/>
                  <a:gd name="T1" fmla="*/ 31 h 31"/>
                  <a:gd name="T2" fmla="*/ 28 w 30"/>
                  <a:gd name="T3" fmla="*/ 25 h 31"/>
                  <a:gd name="T4" fmla="*/ 28 w 30"/>
                  <a:gd name="T5" fmla="*/ 18 h 31"/>
                  <a:gd name="T6" fmla="*/ 13 w 30"/>
                  <a:gd name="T7" fmla="*/ 2 h 31"/>
                  <a:gd name="T8" fmla="*/ 6 w 30"/>
                  <a:gd name="T9" fmla="*/ 2 h 31"/>
                  <a:gd name="T10" fmla="*/ 0 w 30"/>
                  <a:gd name="T11" fmla="*/ 8 h 31"/>
                  <a:gd name="T12" fmla="*/ 23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7" name="Freeform 335"/>
              <p:cNvSpPr>
                <a:spLocks/>
              </p:cNvSpPr>
              <p:nvPr/>
            </p:nvSpPr>
            <p:spPr bwMode="auto">
              <a:xfrm>
                <a:off x="5258396" y="4394503"/>
                <a:ext cx="182160" cy="182160"/>
              </a:xfrm>
              <a:custGeom>
                <a:avLst/>
                <a:gdLst>
                  <a:gd name="T0" fmla="*/ 49 w 71"/>
                  <a:gd name="T1" fmla="*/ 0 h 71"/>
                  <a:gd name="T2" fmla="*/ 48 w 71"/>
                  <a:gd name="T3" fmla="*/ 0 h 71"/>
                  <a:gd name="T4" fmla="*/ 2 w 71"/>
                  <a:gd name="T5" fmla="*/ 47 h 71"/>
                  <a:gd name="T6" fmla="*/ 2 w 71"/>
                  <a:gd name="T7" fmla="*/ 54 h 71"/>
                  <a:gd name="T8" fmla="*/ 2 w 71"/>
                  <a:gd name="T9" fmla="*/ 55 h 71"/>
                  <a:gd name="T10" fmla="*/ 8 w 71"/>
                  <a:gd name="T11" fmla="*/ 56 h 71"/>
                  <a:gd name="T12" fmla="*/ 9 w 71"/>
                  <a:gd name="T13" fmla="*/ 62 h 71"/>
                  <a:gd name="T14" fmla="*/ 9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4 w 71"/>
                  <a:gd name="T23" fmla="*/ 69 h 71"/>
                  <a:gd name="T24" fmla="*/ 71 w 71"/>
                  <a:gd name="T25" fmla="*/ 23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4574743" y="1149122"/>
            <a:ext cx="414516" cy="414516"/>
            <a:chOff x="4626437" y="4265651"/>
            <a:chExt cx="414516" cy="414516"/>
          </a:xfrm>
        </p:grpSpPr>
        <p:sp>
          <p:nvSpPr>
            <p:cNvPr id="49" name="椭圆 48"/>
            <p:cNvSpPr/>
            <p:nvPr/>
          </p:nvSpPr>
          <p:spPr>
            <a:xfrm>
              <a:off x="4626437" y="4265651"/>
              <a:ext cx="414516" cy="414516"/>
            </a:xfrm>
            <a:prstGeom prst="ellipse">
              <a:avLst/>
            </a:prstGeom>
            <a:solidFill>
              <a:schemeClr val="accent3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710891" y="4356960"/>
              <a:ext cx="232896" cy="199705"/>
              <a:chOff x="3546346" y="2339026"/>
              <a:chExt cx="897787" cy="769842"/>
            </a:xfrm>
            <a:solidFill>
              <a:schemeClr val="bg1"/>
            </a:solidFill>
          </p:grpSpPr>
          <p:sp>
            <p:nvSpPr>
              <p:cNvPr id="52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3" name="Freeform 228"/>
              <p:cNvSpPr>
                <a:spLocks/>
              </p:cNvSpPr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4" name="Freeform 229"/>
              <p:cNvSpPr>
                <a:spLocks/>
              </p:cNvSpPr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5" name="Freeform 230"/>
              <p:cNvSpPr>
                <a:spLocks/>
              </p:cNvSpPr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6" name="Freeform 231"/>
              <p:cNvSpPr>
                <a:spLocks/>
              </p:cNvSpPr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7" name="Freeform 232"/>
              <p:cNvSpPr>
                <a:spLocks/>
              </p:cNvSpPr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8" name="Freeform 233"/>
              <p:cNvSpPr>
                <a:spLocks/>
              </p:cNvSpPr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83" name="组合 82"/>
          <p:cNvGrpSpPr/>
          <p:nvPr/>
        </p:nvGrpSpPr>
        <p:grpSpPr>
          <a:xfrm>
            <a:off x="1366956" y="1489360"/>
            <a:ext cx="1586056" cy="1586450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 sz="4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68620" y="3067308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6600" dirty="0">
                  <a:solidFill>
                    <a:prstClr val="white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655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09C8E4-4B8E-4071-BA1C-ECBA98D0237D}"/>
              </a:ext>
            </a:extLst>
          </p:cNvPr>
          <p:cNvSpPr txBox="1"/>
          <p:nvPr/>
        </p:nvSpPr>
        <p:spPr>
          <a:xfrm>
            <a:off x="807486" y="843558"/>
            <a:ext cx="79409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        对象是一种个性的表示，表示一个独立的个体，每个对象拥有自己独立的属性，依靠属性来区分不同对象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DDA944-2661-4488-82C3-531A5913AE65}"/>
              </a:ext>
            </a:extLst>
          </p:cNvPr>
          <p:cNvSpPr txBox="1"/>
          <p:nvPr/>
        </p:nvSpPr>
        <p:spPr>
          <a:xfrm>
            <a:off x="1193643" y="1543047"/>
            <a:ext cx="457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对象的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创建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格式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501953E-3163-4CD8-8679-86E5C6ED17E2}"/>
              </a:ext>
            </a:extLst>
          </p:cNvPr>
          <p:cNvSpPr txBox="1"/>
          <p:nvPr/>
        </p:nvSpPr>
        <p:spPr>
          <a:xfrm>
            <a:off x="1043608" y="1965537"/>
            <a:ext cx="457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）格式一：声明并实例化对象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2DF80F-5AC4-4434-9655-6D04C88BF153}"/>
              </a:ext>
            </a:extLst>
          </p:cNvPr>
          <p:cNvSpPr txBox="1"/>
          <p:nvPr/>
        </p:nvSpPr>
        <p:spPr>
          <a:xfrm>
            <a:off x="1619672" y="2393313"/>
            <a:ext cx="457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类名称  对象名称 </a:t>
            </a:r>
            <a:r>
              <a:rPr lang="en-US" altLang="zh-CN" dirty="0"/>
              <a:t>= new </a:t>
            </a:r>
            <a:r>
              <a:rPr lang="zh-CN" altLang="en-US" dirty="0"/>
              <a:t>类名称</a:t>
            </a:r>
            <a:r>
              <a:rPr lang="en-US" altLang="zh-CN" dirty="0"/>
              <a:t>();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1F70F72-4E0F-44C3-8DB0-62508A47D7C7}"/>
              </a:ext>
            </a:extLst>
          </p:cNvPr>
          <p:cNvSpPr txBox="1"/>
          <p:nvPr/>
        </p:nvSpPr>
        <p:spPr>
          <a:xfrm>
            <a:off x="1048768" y="2815803"/>
            <a:ext cx="4891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）格式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二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：先声明对象，然后实例化对象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7762DFE-0821-48EC-981A-34F63DB94F1B}"/>
              </a:ext>
            </a:extLst>
          </p:cNvPr>
          <p:cNvSpPr txBox="1"/>
          <p:nvPr/>
        </p:nvSpPr>
        <p:spPr>
          <a:xfrm>
            <a:off x="1619672" y="3238293"/>
            <a:ext cx="4578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类名称  对象名称 </a:t>
            </a:r>
            <a:r>
              <a:rPr lang="en-US" altLang="zh-CN" dirty="0"/>
              <a:t>= null;</a:t>
            </a:r>
          </a:p>
          <a:p>
            <a:r>
              <a:rPr lang="zh-CN" altLang="en-US" dirty="0"/>
              <a:t>对象名称 </a:t>
            </a:r>
            <a:r>
              <a:rPr lang="en-US" altLang="zh-CN" dirty="0"/>
              <a:t>= new </a:t>
            </a:r>
            <a:r>
              <a:rPr lang="zh-CN" altLang="en-US" dirty="0"/>
              <a:t>类名称</a:t>
            </a:r>
            <a:r>
              <a:rPr lang="en-US" altLang="zh-CN" dirty="0"/>
              <a:t>();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A886660-8108-4749-A82A-C3E9D4F30763}"/>
              </a:ext>
            </a:extLst>
          </p:cNvPr>
          <p:cNvSpPr txBox="1"/>
          <p:nvPr/>
        </p:nvSpPr>
        <p:spPr>
          <a:xfrm>
            <a:off x="899592" y="3952676"/>
            <a:ext cx="77768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        引用数据类型与基本数据类型最大的不同在于：引用数据类型需要内存的分配和使用。所以，关键字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new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的主要功能就是分配内存空间，也就是说，只要使用引用数据类型，就要使用关键字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new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来分配内存空间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267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5" grpId="0"/>
      <p:bldP spid="15" grpId="0"/>
      <p:bldP spid="17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252762-A041-4DD3-BDAA-D8D481679B6B}"/>
              </a:ext>
            </a:extLst>
          </p:cNvPr>
          <p:cNvSpPr txBox="1"/>
          <p:nvPr/>
        </p:nvSpPr>
        <p:spPr>
          <a:xfrm>
            <a:off x="812806" y="84355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两种对象创建格式的区别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B91C69-0B82-4C50-AD61-46A09AEA5516}"/>
              </a:ext>
            </a:extLst>
          </p:cNvPr>
          <p:cNvSpPr txBox="1"/>
          <p:nvPr/>
        </p:nvSpPr>
        <p:spPr>
          <a:xfrm>
            <a:off x="794135" y="126604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从内存角度来分析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AB34FC-76DB-4C50-ADCE-89D28644FB08}"/>
              </a:ext>
            </a:extLst>
          </p:cNvPr>
          <p:cNvSpPr txBox="1"/>
          <p:nvPr/>
        </p:nvSpPr>
        <p:spPr>
          <a:xfrm>
            <a:off x="683568" y="1645891"/>
            <a:ext cx="79928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）堆内存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(heap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：保存对象的属性内容。堆内存需要用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new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关键字来分配空    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间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）栈内存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(stack)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：保存的是堆内存的地址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6939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E22EFC-8F34-475C-91A0-0F48152E7B4E}"/>
              </a:ext>
            </a:extLst>
          </p:cNvPr>
          <p:cNvSpPr txBox="1"/>
          <p:nvPr/>
        </p:nvSpPr>
        <p:spPr>
          <a:xfrm>
            <a:off x="812806" y="84355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访问对象的属性和行为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A37EA7-90D9-4D48-99F6-A20C335636FD}"/>
              </a:ext>
            </a:extLst>
          </p:cNvPr>
          <p:cNvSpPr txBox="1"/>
          <p:nvPr/>
        </p:nvSpPr>
        <p:spPr>
          <a:xfrm>
            <a:off x="2555776" y="1212890"/>
            <a:ext cx="457857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public class Demo {</a:t>
            </a:r>
          </a:p>
          <a:p>
            <a:r>
              <a:rPr lang="zh-CN" altLang="en-US" sz="1200" dirty="0"/>
              <a:t>    int id = 12;</a:t>
            </a:r>
          </a:p>
          <a:p>
            <a:endParaRPr lang="zh-CN" altLang="en-US" sz="1200" dirty="0"/>
          </a:p>
          <a:p>
            <a:r>
              <a:rPr lang="zh-CN" altLang="en-US" sz="1200" dirty="0"/>
              <a:t>    public Demo() {</a:t>
            </a:r>
          </a:p>
          <a:p>
            <a:r>
              <a:rPr lang="zh-CN" altLang="en-US" sz="1200" dirty="0"/>
              <a:t>    }</a:t>
            </a:r>
          </a:p>
          <a:p>
            <a:r>
              <a:rPr lang="zh-CN" altLang="en-US" sz="1200" dirty="0"/>
              <a:t>    public void changeId() {</a:t>
            </a:r>
          </a:p>
          <a:p>
            <a:r>
              <a:rPr lang="zh-CN" altLang="en-US" sz="1200" dirty="0"/>
              <a:t>        id *= 2;</a:t>
            </a:r>
          </a:p>
          <a:p>
            <a:r>
              <a:rPr lang="zh-CN" altLang="en-US" sz="1200" dirty="0"/>
              <a:t>        System.out.println(id);</a:t>
            </a:r>
          </a:p>
          <a:p>
            <a:r>
              <a:rPr lang="zh-CN" altLang="en-US" sz="1200" dirty="0"/>
              <a:t>    }</a:t>
            </a:r>
          </a:p>
          <a:p>
            <a:r>
              <a:rPr lang="zh-CN" altLang="en-US" sz="1200" dirty="0"/>
              <a:t>    public static void main(String[] args) {</a:t>
            </a:r>
          </a:p>
          <a:p>
            <a:r>
              <a:rPr lang="zh-CN" altLang="en-US" sz="1200" dirty="0"/>
              <a:t>        Demo demo1 = new Demo();</a:t>
            </a:r>
          </a:p>
          <a:p>
            <a:r>
              <a:rPr lang="zh-CN" altLang="en-US" sz="1200" dirty="0"/>
              <a:t>        Demo demo2 = new Demo();</a:t>
            </a:r>
          </a:p>
          <a:p>
            <a:endParaRPr lang="zh-CN" altLang="en-US" sz="1200" dirty="0"/>
          </a:p>
          <a:p>
            <a:r>
              <a:rPr lang="zh-CN" altLang="en-US" sz="1200" dirty="0"/>
              <a:t>        demo2.id = 20;</a:t>
            </a:r>
          </a:p>
          <a:p>
            <a:endParaRPr lang="zh-CN" altLang="en-US" sz="1200" dirty="0"/>
          </a:p>
          <a:p>
            <a:r>
              <a:rPr lang="zh-CN" altLang="en-US" sz="1200" dirty="0"/>
              <a:t>        System.out.println("demo1的属性值：" + demo1.id);</a:t>
            </a:r>
          </a:p>
          <a:p>
            <a:r>
              <a:rPr lang="zh-CN" altLang="en-US" sz="1200" dirty="0"/>
              <a:t>        demo1.changeId();</a:t>
            </a:r>
          </a:p>
          <a:p>
            <a:endParaRPr lang="zh-CN" altLang="en-US" sz="1200" dirty="0"/>
          </a:p>
          <a:p>
            <a:r>
              <a:rPr lang="zh-CN" altLang="en-US" sz="1200" dirty="0"/>
              <a:t>        System.out.println("demo2的属性值：" + demo2.id);</a:t>
            </a:r>
          </a:p>
          <a:p>
            <a:r>
              <a:rPr lang="zh-CN" altLang="en-US" sz="1200" dirty="0"/>
              <a:t>        demo2.changeId();</a:t>
            </a:r>
          </a:p>
          <a:p>
            <a:r>
              <a:rPr lang="zh-CN" altLang="en-US" sz="1200" dirty="0"/>
              <a:t>    }</a:t>
            </a:r>
          </a:p>
          <a:p>
            <a:r>
              <a:rPr lang="zh-CN" altLang="en-US" sz="1200" dirty="0"/>
              <a:t>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E50406-9C00-4CF0-9AA4-7D908F3D9346}"/>
              </a:ext>
            </a:extLst>
          </p:cNvPr>
          <p:cNvSpPr txBox="1"/>
          <p:nvPr/>
        </p:nvSpPr>
        <p:spPr>
          <a:xfrm>
            <a:off x="1115616" y="1259056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对象</a:t>
            </a:r>
            <a:r>
              <a:rPr lang="en-US" altLang="zh-CN" dirty="0"/>
              <a:t>.</a:t>
            </a:r>
            <a:r>
              <a:rPr lang="zh-CN" altLang="en-US" dirty="0"/>
              <a:t>属性</a:t>
            </a:r>
            <a:endParaRPr lang="en-US" altLang="zh-CN" dirty="0"/>
          </a:p>
          <a:p>
            <a:r>
              <a:rPr lang="zh-CN" altLang="en-US" dirty="0"/>
              <a:t>对象</a:t>
            </a:r>
            <a:r>
              <a:rPr lang="en-US" altLang="zh-CN" dirty="0"/>
              <a:t>.</a:t>
            </a:r>
            <a:r>
              <a:rPr lang="zh-CN" altLang="en-US" dirty="0"/>
              <a:t>行为</a:t>
            </a:r>
          </a:p>
        </p:txBody>
      </p:sp>
    </p:spTree>
    <p:extLst>
      <p:ext uri="{BB962C8B-B14F-4D97-AF65-F5344CB8AC3E}">
        <p14:creationId xmlns:p14="http://schemas.microsoft.com/office/powerpoint/2010/main" val="141561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74AE6E2-4EC4-4BD4-8373-B9A81212A468}"/>
              </a:ext>
            </a:extLst>
          </p:cNvPr>
          <p:cNvSpPr txBox="1"/>
          <p:nvPr/>
        </p:nvSpPr>
        <p:spPr>
          <a:xfrm>
            <a:off x="812806" y="843558"/>
            <a:ext cx="3039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对象的引用、比较和销毁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96C60E3-0125-437F-BF41-C5639F544EF4}"/>
              </a:ext>
            </a:extLst>
          </p:cNvPr>
          <p:cNvSpPr txBox="1"/>
          <p:nvPr/>
        </p:nvSpPr>
        <p:spPr>
          <a:xfrm>
            <a:off x="798194" y="145071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对象引用语法格式：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3A6878-5413-4629-967D-6DC9BF460487}"/>
              </a:ext>
            </a:extLst>
          </p:cNvPr>
          <p:cNvSpPr txBox="1"/>
          <p:nvPr/>
        </p:nvSpPr>
        <p:spPr>
          <a:xfrm>
            <a:off x="2873073" y="145071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类名  引用对象名称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DC83C3C-F5C7-4DFD-AC8C-D059E621C9FB}"/>
              </a:ext>
            </a:extLst>
          </p:cNvPr>
          <p:cNvSpPr txBox="1"/>
          <p:nvPr/>
        </p:nvSpPr>
        <p:spPr>
          <a:xfrm>
            <a:off x="798194" y="1986394"/>
            <a:ext cx="14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对象的比较：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E787AC-BA1D-423C-8A71-2C3AA099255A}"/>
              </a:ext>
            </a:extLst>
          </p:cNvPr>
          <p:cNvSpPr txBox="1"/>
          <p:nvPr/>
        </p:nvSpPr>
        <p:spPr>
          <a:xfrm>
            <a:off x="2240758" y="1986394"/>
            <a:ext cx="14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==</a:t>
            </a:r>
            <a:r>
              <a:rPr lang="zh-CN" altLang="en-US" dirty="0"/>
              <a:t>运算符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3F44163-13A2-4E78-846E-22666A6872DD}"/>
              </a:ext>
            </a:extLst>
          </p:cNvPr>
          <p:cNvSpPr txBox="1"/>
          <p:nvPr/>
        </p:nvSpPr>
        <p:spPr>
          <a:xfrm>
            <a:off x="3710308" y="1986394"/>
            <a:ext cx="186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equals()</a:t>
            </a:r>
            <a:r>
              <a:rPr lang="zh-CN" altLang="en-US" dirty="0"/>
              <a:t>方法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981DCF5-F2C4-4CB1-9C1C-D635730B9259}"/>
              </a:ext>
            </a:extLst>
          </p:cNvPr>
          <p:cNvSpPr txBox="1"/>
          <p:nvPr/>
        </p:nvSpPr>
        <p:spPr>
          <a:xfrm>
            <a:off x="812806" y="2522074"/>
            <a:ext cx="13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对象的销毁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FE0B48-A976-4E3D-9A80-6ADC7D884CAA}"/>
              </a:ext>
            </a:extLst>
          </p:cNvPr>
          <p:cNvSpPr txBox="1"/>
          <p:nvPr/>
        </p:nvSpPr>
        <p:spPr>
          <a:xfrm>
            <a:off x="2152620" y="2522074"/>
            <a:ext cx="4579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对象的销毁利用的是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中的垃圾回收机制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9A59726-70D3-464F-A435-1F7D8640C1B4}"/>
              </a:ext>
            </a:extLst>
          </p:cNvPr>
          <p:cNvSpPr txBox="1"/>
          <p:nvPr/>
        </p:nvSpPr>
        <p:spPr>
          <a:xfrm>
            <a:off x="798190" y="3035156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 </a:t>
            </a:r>
            <a:r>
              <a:rPr lang="zh-CN" altLang="en-US" dirty="0"/>
              <a:t>对象引用超过其作用范围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5500327-23A9-4E71-9824-DB109211F5CD}"/>
              </a:ext>
            </a:extLst>
          </p:cNvPr>
          <p:cNvSpPr txBox="1"/>
          <p:nvPr/>
        </p:nvSpPr>
        <p:spPr>
          <a:xfrm>
            <a:off x="798190" y="343915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(2) </a:t>
            </a:r>
            <a:r>
              <a:rPr lang="zh-CN" altLang="en-US" dirty="0"/>
              <a:t>将对象赋值为</a:t>
            </a:r>
            <a:r>
              <a:rPr lang="en-US" altLang="zh-CN" dirty="0"/>
              <a:t>null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176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/>
      <p:bldP spid="11" grpId="0"/>
      <p:bldP spid="13" grpId="0"/>
      <p:bldP spid="14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矩形 172"/>
          <p:cNvSpPr/>
          <p:nvPr/>
        </p:nvSpPr>
        <p:spPr>
          <a:xfrm>
            <a:off x="0" y="2787774"/>
            <a:ext cx="9144000" cy="165618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Text Box 2"/>
          <p:cNvSpPr txBox="1">
            <a:spLocks noChangeArrowheads="1"/>
          </p:cNvSpPr>
          <p:nvPr/>
        </p:nvSpPr>
        <p:spPr bwMode="auto">
          <a:xfrm>
            <a:off x="3225793" y="3219822"/>
            <a:ext cx="26642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</a:p>
        </p:txBody>
      </p:sp>
      <p:grpSp>
        <p:nvGrpSpPr>
          <p:cNvPr id="226" name="组合 225"/>
          <p:cNvGrpSpPr/>
          <p:nvPr/>
        </p:nvGrpSpPr>
        <p:grpSpPr>
          <a:xfrm>
            <a:off x="2893329" y="3914275"/>
            <a:ext cx="3349775" cy="62334"/>
            <a:chOff x="2768751" y="4109175"/>
            <a:chExt cx="3349775" cy="62334"/>
          </a:xfrm>
        </p:grpSpPr>
        <p:cxnSp>
          <p:nvCxnSpPr>
            <p:cNvPr id="227" name="直接连接符 226"/>
            <p:cNvCxnSpPr/>
            <p:nvPr/>
          </p:nvCxnSpPr>
          <p:spPr>
            <a:xfrm>
              <a:off x="2799918" y="4140342"/>
              <a:ext cx="328744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椭圆 227"/>
            <p:cNvSpPr/>
            <p:nvPr/>
          </p:nvSpPr>
          <p:spPr>
            <a:xfrm>
              <a:off x="2768751" y="4109175"/>
              <a:ext cx="62334" cy="623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9" name="椭圆 228"/>
            <p:cNvSpPr/>
            <p:nvPr/>
          </p:nvSpPr>
          <p:spPr>
            <a:xfrm>
              <a:off x="6056192" y="4109175"/>
              <a:ext cx="62334" cy="623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30" name="Text Box 2"/>
          <p:cNvSpPr txBox="1">
            <a:spLocks noChangeArrowheads="1"/>
          </p:cNvSpPr>
          <p:nvPr/>
        </p:nvSpPr>
        <p:spPr bwMode="auto">
          <a:xfrm>
            <a:off x="3635896" y="3998913"/>
            <a:ext cx="18405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谢谢聆听</a:t>
            </a:r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2E17FEAB-44E9-4AAB-8E49-01D834C4D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94077"/>
            <a:ext cx="78388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面向对象程序设计</a:t>
            </a:r>
            <a:endParaRPr lang="en-US" altLang="zh-CN" sz="48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D85C26E-A723-4F70-94FE-A4B920D40D58}"/>
              </a:ext>
            </a:extLst>
          </p:cNvPr>
          <p:cNvSpPr txBox="1"/>
          <p:nvPr/>
        </p:nvSpPr>
        <p:spPr>
          <a:xfrm>
            <a:off x="3707904" y="2195246"/>
            <a:ext cx="153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类和对象</a:t>
            </a:r>
          </a:p>
        </p:txBody>
      </p:sp>
    </p:spTree>
    <p:extLst>
      <p:ext uri="{BB962C8B-B14F-4D97-AF65-F5344CB8AC3E}">
        <p14:creationId xmlns:p14="http://schemas.microsoft.com/office/powerpoint/2010/main" val="44863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800" tmFilter="0,0; .5, 1; 1, 1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8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  <p:bldP spid="225" grpId="0"/>
      <p:bldP spid="230" grpId="0"/>
      <p:bldP spid="11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4"/>
          <p:cNvSpPr txBox="1">
            <a:spLocks/>
          </p:cNvSpPr>
          <p:nvPr/>
        </p:nvSpPr>
        <p:spPr>
          <a:xfrm>
            <a:off x="611561" y="346774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buNone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38573" y="843558"/>
            <a:ext cx="764985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五边形 25">
            <a:extLst>
              <a:ext uri="{FF2B5EF4-FFF2-40B4-BE49-F238E27FC236}">
                <a16:creationId xmlns:a16="http://schemas.microsoft.com/office/drawing/2014/main" id="{9669B5E7-1433-41D5-B8B7-B77820A60401}"/>
              </a:ext>
            </a:extLst>
          </p:cNvPr>
          <p:cNvSpPr/>
          <p:nvPr/>
        </p:nvSpPr>
        <p:spPr bwMode="auto">
          <a:xfrm>
            <a:off x="2855208" y="1892670"/>
            <a:ext cx="1258035" cy="386488"/>
          </a:xfrm>
          <a:prstGeom prst="homePlate">
            <a:avLst/>
          </a:prstGeom>
          <a:solidFill>
            <a:schemeClr val="accent1"/>
          </a:solidFill>
          <a:ln w="38100" cap="flat" cmpd="sng">
            <a:solidFill>
              <a:srgbClr val="FFFFFF"/>
            </a:solidFill>
            <a:bevel/>
            <a:headEnd/>
            <a:tailEnd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lIns="62118" tIns="31058" rIns="62118" bIns="31058" anchor="ctr"/>
          <a:lstStyle/>
          <a:p>
            <a:pPr algn="ctr"/>
            <a:r>
              <a:rPr lang="zh-CN" altLang="en-US" sz="1400" b="1" dirty="0">
                <a:solidFill>
                  <a:srgbClr val="F8F8F8"/>
                </a:solidFill>
                <a:latin typeface="Arial" pitchFamily="34" charset="0"/>
                <a:ea typeface="微软雅黑" pitchFamily="34" charset="-122"/>
              </a:rPr>
              <a:t>类</a:t>
            </a:r>
          </a:p>
        </p:txBody>
      </p:sp>
      <p:sp>
        <p:nvSpPr>
          <p:cNvPr id="37" name="五边形 29">
            <a:extLst>
              <a:ext uri="{FF2B5EF4-FFF2-40B4-BE49-F238E27FC236}">
                <a16:creationId xmlns:a16="http://schemas.microsoft.com/office/drawing/2014/main" id="{068B72C8-BF68-472B-B5CC-DEF6AA11826F}"/>
              </a:ext>
            </a:extLst>
          </p:cNvPr>
          <p:cNvSpPr/>
          <p:nvPr/>
        </p:nvSpPr>
        <p:spPr bwMode="auto">
          <a:xfrm>
            <a:off x="2855207" y="3248576"/>
            <a:ext cx="1258036" cy="386488"/>
          </a:xfrm>
          <a:prstGeom prst="homePlate">
            <a:avLst/>
          </a:prstGeom>
          <a:solidFill>
            <a:schemeClr val="accent1"/>
          </a:solidFill>
          <a:ln w="38100" cap="flat" cmpd="sng">
            <a:solidFill>
              <a:srgbClr val="FFFFFF"/>
            </a:solidFill>
            <a:bevel/>
            <a:headEnd/>
            <a:tailEnd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lIns="62118" tIns="31058" rIns="62118" bIns="31058" anchor="ctr"/>
          <a:lstStyle/>
          <a:p>
            <a:pPr algn="ctr"/>
            <a:r>
              <a:rPr lang="zh-CN" altLang="en-US" sz="1400" b="1" dirty="0">
                <a:solidFill>
                  <a:srgbClr val="F8F8F8"/>
                </a:solidFill>
                <a:latin typeface="Arial" pitchFamily="34" charset="0"/>
                <a:ea typeface="微软雅黑" pitchFamily="34" charset="-122"/>
              </a:rPr>
              <a:t>对象</a:t>
            </a:r>
          </a:p>
        </p:txBody>
      </p:sp>
      <p:sp>
        <p:nvSpPr>
          <p:cNvPr id="41" name="任意多边形 31">
            <a:extLst>
              <a:ext uri="{FF2B5EF4-FFF2-40B4-BE49-F238E27FC236}">
                <a16:creationId xmlns:a16="http://schemas.microsoft.com/office/drawing/2014/main" id="{8D9BC911-20FE-4882-B953-A12591D7E554}"/>
              </a:ext>
            </a:extLst>
          </p:cNvPr>
          <p:cNvSpPr/>
          <p:nvPr/>
        </p:nvSpPr>
        <p:spPr bwMode="auto">
          <a:xfrm>
            <a:off x="1983075" y="2094673"/>
            <a:ext cx="855695" cy="739287"/>
          </a:xfrm>
          <a:custGeom>
            <a:avLst/>
            <a:gdLst>
              <a:gd name="connsiteX0" fmla="*/ 0 w 1092530"/>
              <a:gd name="connsiteY0" fmla="*/ 1068780 h 1068780"/>
              <a:gd name="connsiteX1" fmla="*/ 1092530 w 1092530"/>
              <a:gd name="connsiteY1" fmla="*/ 0 h 1068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2530" h="1068780">
                <a:moveTo>
                  <a:pt x="0" y="1068780"/>
                </a:moveTo>
                <a:lnTo>
                  <a:pt x="1092530" y="0"/>
                </a:lnTo>
              </a:path>
            </a:pathLst>
          </a:cu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62118" tIns="31058" rIns="62118" bIns="31058" anchor="ctr">
            <a:sp3d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  <a:defRPr/>
            </a:pPr>
            <a:endParaRPr lang="zh-CN" altLang="en-US" sz="11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任意多边形 32">
            <a:extLst>
              <a:ext uri="{FF2B5EF4-FFF2-40B4-BE49-F238E27FC236}">
                <a16:creationId xmlns:a16="http://schemas.microsoft.com/office/drawing/2014/main" id="{A3EF4F94-BB65-40EB-BB8E-4FD3254B8CE4}"/>
              </a:ext>
            </a:extLst>
          </p:cNvPr>
          <p:cNvSpPr/>
          <p:nvPr/>
        </p:nvSpPr>
        <p:spPr bwMode="auto">
          <a:xfrm flipV="1">
            <a:off x="1983077" y="2850912"/>
            <a:ext cx="855693" cy="584934"/>
          </a:xfrm>
          <a:custGeom>
            <a:avLst/>
            <a:gdLst>
              <a:gd name="connsiteX0" fmla="*/ 0 w 1092530"/>
              <a:gd name="connsiteY0" fmla="*/ 1068780 h 1068780"/>
              <a:gd name="connsiteX1" fmla="*/ 1092530 w 1092530"/>
              <a:gd name="connsiteY1" fmla="*/ 0 h 1068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2530" h="1068780">
                <a:moveTo>
                  <a:pt x="0" y="1068780"/>
                </a:moveTo>
                <a:lnTo>
                  <a:pt x="1092530" y="0"/>
                </a:lnTo>
              </a:path>
            </a:pathLst>
          </a:cu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62118" tIns="31058" rIns="62118" bIns="31058" anchor="ctr">
            <a:sp3d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  <a:defRPr/>
            </a:pPr>
            <a:endParaRPr lang="zh-CN" altLang="en-US" sz="11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496C6590-93EA-4371-A617-2AA73558B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840" y="2379807"/>
            <a:ext cx="943005" cy="942204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FFFFFF"/>
            </a:solidFill>
            <a:bevel/>
            <a:headEnd/>
            <a:tailEnd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lIns="62118" tIns="31058" rIns="62118" bIns="31058" anchor="ctr"/>
          <a:lstStyle/>
          <a:p>
            <a:pPr algn="ctr"/>
            <a:r>
              <a:rPr lang="zh-CN" altLang="en-US" sz="1400" b="1" dirty="0">
                <a:solidFill>
                  <a:srgbClr val="F8F8F8"/>
                </a:solidFill>
                <a:ea typeface="微软雅黑" pitchFamily="34" charset="-122"/>
              </a:rPr>
              <a:t>类</a:t>
            </a:r>
            <a:endParaRPr lang="en-US" altLang="zh-CN" sz="1400" b="1" dirty="0">
              <a:solidFill>
                <a:srgbClr val="F8F8F8"/>
              </a:solidFill>
              <a:ea typeface="微软雅黑" pitchFamily="34" charset="-122"/>
            </a:endParaRPr>
          </a:p>
          <a:p>
            <a:pPr algn="ctr"/>
            <a:r>
              <a:rPr lang="zh-CN" altLang="en-US" sz="1400" b="1" dirty="0">
                <a:solidFill>
                  <a:srgbClr val="F8F8F8"/>
                </a:solidFill>
                <a:ea typeface="微软雅黑" pitchFamily="34" charset="-122"/>
              </a:rPr>
              <a:t>对象</a:t>
            </a:r>
          </a:p>
        </p:txBody>
      </p:sp>
      <p:sp>
        <p:nvSpPr>
          <p:cNvPr id="58" name="圆角矩形 42">
            <a:extLst>
              <a:ext uri="{FF2B5EF4-FFF2-40B4-BE49-F238E27FC236}">
                <a16:creationId xmlns:a16="http://schemas.microsoft.com/office/drawing/2014/main" id="{D66AACAF-6E27-4D9A-91A8-407DAC7E9D60}"/>
              </a:ext>
            </a:extLst>
          </p:cNvPr>
          <p:cNvSpPr/>
          <p:nvPr/>
        </p:nvSpPr>
        <p:spPr bwMode="auto">
          <a:xfrm>
            <a:off x="3899112" y="3003798"/>
            <a:ext cx="3049152" cy="875738"/>
          </a:xfrm>
          <a:prstGeom prst="roundRect">
            <a:avLst>
              <a:gd name="adj" fmla="val 9992"/>
            </a:avLst>
          </a:prstGeom>
          <a:solidFill>
            <a:schemeClr val="bg1">
              <a:lumMod val="9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bevel/>
            <a:headEnd/>
            <a:tailEnd/>
          </a:ln>
        </p:spPr>
        <p:txBody>
          <a:bodyPr lIns="62118" tIns="31058" rIns="62118" bIns="31058" anchor="ctr"/>
          <a:lstStyle/>
          <a:p>
            <a:pPr lvl="2"/>
            <a:endParaRPr lang="zh-CN" altLang="en-US" sz="1000" dirty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9" name="圆角矩形 43">
            <a:extLst>
              <a:ext uri="{FF2B5EF4-FFF2-40B4-BE49-F238E27FC236}">
                <a16:creationId xmlns:a16="http://schemas.microsoft.com/office/drawing/2014/main" id="{BB277C9E-1887-4CB1-8E43-76CED5E2ECB7}"/>
              </a:ext>
            </a:extLst>
          </p:cNvPr>
          <p:cNvSpPr/>
          <p:nvPr/>
        </p:nvSpPr>
        <p:spPr bwMode="auto">
          <a:xfrm>
            <a:off x="3899112" y="1642736"/>
            <a:ext cx="3049152" cy="875738"/>
          </a:xfrm>
          <a:prstGeom prst="roundRect">
            <a:avLst>
              <a:gd name="adj" fmla="val 9992"/>
            </a:avLst>
          </a:prstGeom>
          <a:solidFill>
            <a:schemeClr val="bg1">
              <a:lumMod val="9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bevel/>
            <a:headEnd/>
            <a:tailEnd/>
          </a:ln>
        </p:spPr>
        <p:txBody>
          <a:bodyPr lIns="62118" tIns="31058" rIns="62118" bIns="31058" anchor="ctr"/>
          <a:lstStyle/>
          <a:p>
            <a:pPr lvl="2"/>
            <a:endParaRPr lang="zh-CN" altLang="en-US" dirty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0" name="TextBox 32">
            <a:extLst>
              <a:ext uri="{FF2B5EF4-FFF2-40B4-BE49-F238E27FC236}">
                <a16:creationId xmlns:a16="http://schemas.microsoft.com/office/drawing/2014/main" id="{6F1961E4-1FF2-413C-AB58-47E87B63C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6473" y="3071858"/>
            <a:ext cx="3215808" cy="739617"/>
          </a:xfrm>
          <a:prstGeom prst="rect">
            <a:avLst/>
          </a:prstGeom>
          <a:noFill/>
          <a:ln w="3175" cap="flat" cmpd="sng">
            <a:noFill/>
            <a:bevel/>
            <a:headEnd/>
            <a:tailEnd/>
          </a:ln>
        </p:spPr>
        <p:txBody>
          <a:bodyPr lIns="62118" tIns="31058" rIns="62118" bIns="31058" anchor="ctr"/>
          <a:lstStyle>
            <a:defPPr>
              <a:defRPr lang="zh-CN"/>
            </a:defPPr>
            <a:lvl1pPr algn="ctr">
              <a:defRPr>
                <a:solidFill>
                  <a:srgbClr val="FFFFFF"/>
                </a:solidFill>
                <a:ea typeface="微软雅黑" pitchFamily="34" charset="-122"/>
              </a:defRPr>
            </a:lvl1pPr>
          </a:lstStyle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对象的定义、对象的创建格式及区别、对象属性和行为的访问、对象的引用比较和销毁</a:t>
            </a:r>
          </a:p>
        </p:txBody>
      </p:sp>
      <p:sp>
        <p:nvSpPr>
          <p:cNvPr id="63" name="TextBox 32">
            <a:extLst>
              <a:ext uri="{FF2B5EF4-FFF2-40B4-BE49-F238E27FC236}">
                <a16:creationId xmlns:a16="http://schemas.microsoft.com/office/drawing/2014/main" id="{DD7D8C99-1E02-4258-BC08-63184F21C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824" y="1892438"/>
            <a:ext cx="3816424" cy="705061"/>
          </a:xfrm>
          <a:prstGeom prst="rect">
            <a:avLst/>
          </a:prstGeom>
          <a:noFill/>
          <a:ln w="3175" cap="flat" cmpd="sng">
            <a:noFill/>
            <a:bevel/>
            <a:headEnd/>
            <a:tailEnd/>
          </a:ln>
        </p:spPr>
        <p:txBody>
          <a:bodyPr lIns="62118" tIns="31058" rIns="62118" bIns="31058" anchor="ctr"/>
          <a:lstStyle>
            <a:defPPr>
              <a:defRPr lang="zh-CN"/>
            </a:defPPr>
            <a:lvl1pPr algn="ctr">
              <a:defRPr>
                <a:solidFill>
                  <a:srgbClr val="FFFFFF"/>
                </a:solidFill>
                <a:ea typeface="微软雅黑" pitchFamily="34" charset="-122"/>
              </a:defRPr>
            </a:lvl1pPr>
          </a:lstStyle>
          <a:p>
            <a:pPr lvl="2"/>
            <a:r>
              <a:rPr lang="zh-CN" altLang="en-US" dirty="0">
                <a:latin typeface="Arial" pitchFamily="34" charset="0"/>
                <a:ea typeface="宋体" pitchFamily="2" charset="-122"/>
              </a:rPr>
              <a:t>类的定义、包、变量、权限修饰符、方法重载、参数传值、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this</a:t>
            </a:r>
            <a:r>
              <a:rPr lang="zh-CN" altLang="en-US" dirty="0">
                <a:latin typeface="Arial" pitchFamily="34" charset="0"/>
                <a:ea typeface="宋体" pitchFamily="2" charset="-122"/>
              </a:rPr>
              <a:t>关键字</a:t>
            </a:r>
          </a:p>
          <a:p>
            <a:pPr lvl="2"/>
            <a:endParaRPr lang="zh-CN" altLang="en-US" dirty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929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5" grpId="0" animBg="1"/>
      <p:bldP spid="37" grpId="0" animBg="1"/>
      <p:bldP spid="41" grpId="0" animBg="1"/>
      <p:bldP spid="43" grpId="0" animBg="1"/>
      <p:bldP spid="50" grpId="0" animBg="1"/>
      <p:bldP spid="58" grpId="0" animBg="1"/>
      <p:bldP spid="59" grpId="0" animBg="1"/>
      <p:bldP spid="60" grpId="0"/>
      <p:bldP spid="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91818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0" name="文本框 17"/>
          <p:cNvSpPr txBox="1"/>
          <p:nvPr/>
        </p:nvSpPr>
        <p:spPr>
          <a:xfrm>
            <a:off x="3337584" y="2014976"/>
            <a:ext cx="3603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3491880" y="1149122"/>
            <a:ext cx="414516" cy="414516"/>
            <a:chOff x="3543574" y="4265651"/>
            <a:chExt cx="414516" cy="414516"/>
          </a:xfrm>
        </p:grpSpPr>
        <p:sp>
          <p:nvSpPr>
            <p:cNvPr id="44" name="椭圆 43"/>
            <p:cNvSpPr/>
            <p:nvPr/>
          </p:nvSpPr>
          <p:spPr>
            <a:xfrm>
              <a:off x="3543574" y="4265651"/>
              <a:ext cx="414516" cy="414516"/>
            </a:xfrm>
            <a:prstGeom prst="ellipse">
              <a:avLst/>
            </a:prstGeom>
            <a:solidFill>
              <a:schemeClr val="accent1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3629640" y="4325788"/>
              <a:ext cx="259976" cy="261734"/>
              <a:chOff x="5042691" y="2273922"/>
              <a:chExt cx="702937" cy="707690"/>
            </a:xfrm>
            <a:solidFill>
              <a:schemeClr val="bg1"/>
            </a:solidFill>
          </p:grpSpPr>
          <p:sp>
            <p:nvSpPr>
              <p:cNvPr id="74" name="Freeform 12"/>
              <p:cNvSpPr>
                <a:spLocks/>
              </p:cNvSpPr>
              <p:nvPr/>
            </p:nvSpPr>
            <p:spPr bwMode="auto">
              <a:xfrm>
                <a:off x="5284806" y="2789968"/>
                <a:ext cx="460822" cy="191644"/>
              </a:xfrm>
              <a:custGeom>
                <a:avLst/>
                <a:gdLst>
                  <a:gd name="T0" fmla="*/ 25 w 533"/>
                  <a:gd name="T1" fmla="*/ 165 h 222"/>
                  <a:gd name="T2" fmla="*/ 158 w 533"/>
                  <a:gd name="T3" fmla="*/ 165 h 222"/>
                  <a:gd name="T4" fmla="*/ 158 w 533"/>
                  <a:gd name="T5" fmla="*/ 108 h 222"/>
                  <a:gd name="T6" fmla="*/ 184 w 533"/>
                  <a:gd name="T7" fmla="*/ 83 h 222"/>
                  <a:gd name="T8" fmla="*/ 317 w 533"/>
                  <a:gd name="T9" fmla="*/ 83 h 222"/>
                  <a:gd name="T10" fmla="*/ 317 w 533"/>
                  <a:gd name="T11" fmla="*/ 25 h 222"/>
                  <a:gd name="T12" fmla="*/ 343 w 533"/>
                  <a:gd name="T13" fmla="*/ 0 h 222"/>
                  <a:gd name="T14" fmla="*/ 533 w 533"/>
                  <a:gd name="T15" fmla="*/ 0 h 222"/>
                  <a:gd name="T16" fmla="*/ 533 w 533"/>
                  <a:gd name="T17" fmla="*/ 32 h 222"/>
                  <a:gd name="T18" fmla="*/ 508 w 533"/>
                  <a:gd name="T19" fmla="*/ 57 h 222"/>
                  <a:gd name="T20" fmla="*/ 375 w 533"/>
                  <a:gd name="T21" fmla="*/ 57 h 222"/>
                  <a:gd name="T22" fmla="*/ 375 w 533"/>
                  <a:gd name="T23" fmla="*/ 114 h 222"/>
                  <a:gd name="T24" fmla="*/ 349 w 533"/>
                  <a:gd name="T25" fmla="*/ 140 h 222"/>
                  <a:gd name="T26" fmla="*/ 216 w 533"/>
                  <a:gd name="T27" fmla="*/ 140 h 222"/>
                  <a:gd name="T28" fmla="*/ 216 w 533"/>
                  <a:gd name="T29" fmla="*/ 197 h 222"/>
                  <a:gd name="T30" fmla="*/ 190 w 533"/>
                  <a:gd name="T31" fmla="*/ 222 h 222"/>
                  <a:gd name="T32" fmla="*/ 0 w 533"/>
                  <a:gd name="T33" fmla="*/ 222 h 222"/>
                  <a:gd name="T34" fmla="*/ 0 w 533"/>
                  <a:gd name="T35" fmla="*/ 191 h 222"/>
                  <a:gd name="T36" fmla="*/ 25 w 533"/>
                  <a:gd name="T37" fmla="*/ 16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3" h="222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5" name="Freeform 13"/>
              <p:cNvSpPr>
                <a:spLocks noEditPoints="1"/>
              </p:cNvSpPr>
              <p:nvPr/>
            </p:nvSpPr>
            <p:spPr bwMode="auto">
              <a:xfrm>
                <a:off x="5042691" y="2273922"/>
                <a:ext cx="529215" cy="655759"/>
              </a:xfrm>
              <a:custGeom>
                <a:avLst/>
                <a:gdLst>
                  <a:gd name="T0" fmla="*/ 28 w 612"/>
                  <a:gd name="T1" fmla="*/ 504 h 759"/>
                  <a:gd name="T2" fmla="*/ 148 w 612"/>
                  <a:gd name="T3" fmla="*/ 514 h 759"/>
                  <a:gd name="T4" fmla="*/ 179 w 612"/>
                  <a:gd name="T5" fmla="*/ 488 h 759"/>
                  <a:gd name="T6" fmla="*/ 184 w 612"/>
                  <a:gd name="T7" fmla="*/ 423 h 759"/>
                  <a:gd name="T8" fmla="*/ 158 w 612"/>
                  <a:gd name="T9" fmla="*/ 392 h 759"/>
                  <a:gd name="T10" fmla="*/ 38 w 612"/>
                  <a:gd name="T11" fmla="*/ 381 h 759"/>
                  <a:gd name="T12" fmla="*/ 7 w 612"/>
                  <a:gd name="T13" fmla="*/ 407 h 759"/>
                  <a:gd name="T14" fmla="*/ 2 w 612"/>
                  <a:gd name="T15" fmla="*/ 473 h 759"/>
                  <a:gd name="T16" fmla="*/ 28 w 612"/>
                  <a:gd name="T17" fmla="*/ 504 h 759"/>
                  <a:gd name="T18" fmla="*/ 157 w 612"/>
                  <a:gd name="T19" fmla="*/ 669 h 759"/>
                  <a:gd name="T20" fmla="*/ 254 w 612"/>
                  <a:gd name="T21" fmla="*/ 487 h 759"/>
                  <a:gd name="T22" fmla="*/ 334 w 612"/>
                  <a:gd name="T23" fmla="*/ 512 h 759"/>
                  <a:gd name="T24" fmla="*/ 342 w 612"/>
                  <a:gd name="T25" fmla="*/ 515 h 759"/>
                  <a:gd name="T26" fmla="*/ 216 w 612"/>
                  <a:gd name="T27" fmla="*/ 722 h 759"/>
                  <a:gd name="T28" fmla="*/ 157 w 612"/>
                  <a:gd name="T29" fmla="*/ 669 h 759"/>
                  <a:gd name="T30" fmla="*/ 379 w 612"/>
                  <a:gd name="T31" fmla="*/ 7 h 759"/>
                  <a:gd name="T32" fmla="*/ 426 w 612"/>
                  <a:gd name="T33" fmla="*/ 84 h 759"/>
                  <a:gd name="T34" fmla="*/ 349 w 612"/>
                  <a:gd name="T35" fmla="*/ 150 h 759"/>
                  <a:gd name="T36" fmla="*/ 304 w 612"/>
                  <a:gd name="T37" fmla="*/ 59 h 759"/>
                  <a:gd name="T38" fmla="*/ 379 w 612"/>
                  <a:gd name="T39" fmla="*/ 7 h 759"/>
                  <a:gd name="T40" fmla="*/ 371 w 612"/>
                  <a:gd name="T41" fmla="*/ 183 h 759"/>
                  <a:gd name="T42" fmla="*/ 403 w 612"/>
                  <a:gd name="T43" fmla="*/ 199 h 759"/>
                  <a:gd name="T44" fmla="*/ 574 w 612"/>
                  <a:gd name="T45" fmla="*/ 278 h 759"/>
                  <a:gd name="T46" fmla="*/ 579 w 612"/>
                  <a:gd name="T47" fmla="*/ 341 h 759"/>
                  <a:gd name="T48" fmla="*/ 398 w 612"/>
                  <a:gd name="T49" fmla="*/ 296 h 759"/>
                  <a:gd name="T50" fmla="*/ 381 w 612"/>
                  <a:gd name="T51" fmla="*/ 385 h 759"/>
                  <a:gd name="T52" fmla="*/ 390 w 612"/>
                  <a:gd name="T53" fmla="*/ 402 h 759"/>
                  <a:gd name="T54" fmla="*/ 561 w 612"/>
                  <a:gd name="T55" fmla="*/ 593 h 759"/>
                  <a:gd name="T56" fmla="*/ 489 w 612"/>
                  <a:gd name="T57" fmla="*/ 626 h 759"/>
                  <a:gd name="T58" fmla="*/ 233 w 612"/>
                  <a:gd name="T59" fmla="*/ 447 h 759"/>
                  <a:gd name="T60" fmla="*/ 203 w 612"/>
                  <a:gd name="T61" fmla="*/ 392 h 759"/>
                  <a:gd name="T62" fmla="*/ 231 w 612"/>
                  <a:gd name="T63" fmla="*/ 239 h 759"/>
                  <a:gd name="T64" fmla="*/ 157 w 612"/>
                  <a:gd name="T65" fmla="*/ 344 h 759"/>
                  <a:gd name="T66" fmla="*/ 95 w 612"/>
                  <a:gd name="T67" fmla="*/ 332 h 759"/>
                  <a:gd name="T68" fmla="*/ 247 w 612"/>
                  <a:gd name="T69" fmla="*/ 155 h 759"/>
                  <a:gd name="T70" fmla="*/ 313 w 612"/>
                  <a:gd name="T71" fmla="*/ 163 h 759"/>
                  <a:gd name="T72" fmla="*/ 349 w 612"/>
                  <a:gd name="T73" fmla="*/ 227 h 759"/>
                  <a:gd name="T74" fmla="*/ 371 w 612"/>
                  <a:gd name="T75" fmla="*/ 183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2" h="759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4050431" y="1149122"/>
            <a:ext cx="414516" cy="414516"/>
            <a:chOff x="4102125" y="4265651"/>
            <a:chExt cx="414516" cy="414516"/>
          </a:xfrm>
        </p:grpSpPr>
        <p:sp>
          <p:nvSpPr>
            <p:cNvPr id="45" name="椭圆 44"/>
            <p:cNvSpPr/>
            <p:nvPr/>
          </p:nvSpPr>
          <p:spPr>
            <a:xfrm>
              <a:off x="4102125" y="4265651"/>
              <a:ext cx="414516" cy="414516"/>
            </a:xfrm>
            <a:prstGeom prst="ellipse">
              <a:avLst/>
            </a:prstGeom>
            <a:solidFill>
              <a:schemeClr val="accent2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4199233" y="4358783"/>
              <a:ext cx="238761" cy="198211"/>
              <a:chOff x="3132963" y="3140191"/>
              <a:chExt cx="645573" cy="535933"/>
            </a:xfrm>
            <a:solidFill>
              <a:schemeClr val="bg1"/>
            </a:solidFill>
          </p:grpSpPr>
          <p:sp>
            <p:nvSpPr>
              <p:cNvPr id="68" name="Freeform 226"/>
              <p:cNvSpPr>
                <a:spLocks/>
              </p:cNvSpPr>
              <p:nvPr/>
            </p:nvSpPr>
            <p:spPr bwMode="auto">
              <a:xfrm>
                <a:off x="3421629" y="3217854"/>
                <a:ext cx="356907" cy="392027"/>
              </a:xfrm>
              <a:custGeom>
                <a:avLst/>
                <a:gdLst>
                  <a:gd name="T0" fmla="*/ 0 w 529"/>
                  <a:gd name="T1" fmla="*/ 0 h 581"/>
                  <a:gd name="T2" fmla="*/ 2 w 529"/>
                  <a:gd name="T3" fmla="*/ 11 h 581"/>
                  <a:gd name="T4" fmla="*/ 25 w 529"/>
                  <a:gd name="T5" fmla="*/ 56 h 581"/>
                  <a:gd name="T6" fmla="*/ 473 w 529"/>
                  <a:gd name="T7" fmla="*/ 56 h 581"/>
                  <a:gd name="T8" fmla="*/ 473 w 529"/>
                  <a:gd name="T9" fmla="*/ 525 h 581"/>
                  <a:gd name="T10" fmla="*/ 127 w 529"/>
                  <a:gd name="T11" fmla="*/ 525 h 581"/>
                  <a:gd name="T12" fmla="*/ 127 w 529"/>
                  <a:gd name="T13" fmla="*/ 581 h 581"/>
                  <a:gd name="T14" fmla="*/ 529 w 529"/>
                  <a:gd name="T15" fmla="*/ 581 h 581"/>
                  <a:gd name="T16" fmla="*/ 529 w 529"/>
                  <a:gd name="T17" fmla="*/ 0 h 581"/>
                  <a:gd name="T18" fmla="*/ 0 w 529"/>
                  <a:gd name="T1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9" h="581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22"/>
                      <a:pt x="22" y="38"/>
                      <a:pt x="25" y="56"/>
                    </a:cubicBezTo>
                    <a:cubicBezTo>
                      <a:pt x="473" y="56"/>
                      <a:pt x="473" y="56"/>
                      <a:pt x="473" y="56"/>
                    </a:cubicBezTo>
                    <a:cubicBezTo>
                      <a:pt x="473" y="525"/>
                      <a:pt x="473" y="525"/>
                      <a:pt x="473" y="525"/>
                    </a:cubicBezTo>
                    <a:cubicBezTo>
                      <a:pt x="127" y="525"/>
                      <a:pt x="127" y="525"/>
                      <a:pt x="127" y="525"/>
                    </a:cubicBezTo>
                    <a:cubicBezTo>
                      <a:pt x="127" y="581"/>
                      <a:pt x="127" y="581"/>
                      <a:pt x="127" y="581"/>
                    </a:cubicBezTo>
                    <a:cubicBezTo>
                      <a:pt x="529" y="581"/>
                      <a:pt x="529" y="581"/>
                      <a:pt x="529" y="581"/>
                    </a:cubicBezTo>
                    <a:cubicBezTo>
                      <a:pt x="529" y="0"/>
                      <a:pt x="529" y="0"/>
                      <a:pt x="5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9" name="Freeform 227"/>
              <p:cNvSpPr>
                <a:spLocks/>
              </p:cNvSpPr>
              <p:nvPr/>
            </p:nvSpPr>
            <p:spPr bwMode="auto">
              <a:xfrm>
                <a:off x="3198348" y="3140191"/>
                <a:ext cx="224709" cy="247551"/>
              </a:xfrm>
              <a:custGeom>
                <a:avLst/>
                <a:gdLst>
                  <a:gd name="T0" fmla="*/ 45 w 333"/>
                  <a:gd name="T1" fmla="*/ 243 h 367"/>
                  <a:gd name="T2" fmla="*/ 170 w 333"/>
                  <a:gd name="T3" fmla="*/ 367 h 367"/>
                  <a:gd name="T4" fmla="*/ 289 w 333"/>
                  <a:gd name="T5" fmla="*/ 243 h 367"/>
                  <a:gd name="T6" fmla="*/ 326 w 333"/>
                  <a:gd name="T7" fmla="*/ 203 h 367"/>
                  <a:gd name="T8" fmla="*/ 306 w 333"/>
                  <a:gd name="T9" fmla="*/ 142 h 367"/>
                  <a:gd name="T10" fmla="*/ 166 w 333"/>
                  <a:gd name="T11" fmla="*/ 0 h 367"/>
                  <a:gd name="T12" fmla="*/ 26 w 333"/>
                  <a:gd name="T13" fmla="*/ 142 h 367"/>
                  <a:gd name="T14" fmla="*/ 7 w 333"/>
                  <a:gd name="T15" fmla="*/ 203 h 367"/>
                  <a:gd name="T16" fmla="*/ 45 w 333"/>
                  <a:gd name="T17" fmla="*/ 24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67">
                    <a:moveTo>
                      <a:pt x="45" y="243"/>
                    </a:moveTo>
                    <a:cubicBezTo>
                      <a:pt x="71" y="308"/>
                      <a:pt x="118" y="367"/>
                      <a:pt x="170" y="367"/>
                    </a:cubicBezTo>
                    <a:cubicBezTo>
                      <a:pt x="222" y="367"/>
                      <a:pt x="266" y="308"/>
                      <a:pt x="289" y="243"/>
                    </a:cubicBezTo>
                    <a:cubicBezTo>
                      <a:pt x="305" y="242"/>
                      <a:pt x="320" y="226"/>
                      <a:pt x="326" y="203"/>
                    </a:cubicBezTo>
                    <a:cubicBezTo>
                      <a:pt x="333" y="176"/>
                      <a:pt x="324" y="149"/>
                      <a:pt x="306" y="142"/>
                    </a:cubicBezTo>
                    <a:cubicBezTo>
                      <a:pt x="302" y="63"/>
                      <a:pt x="241" y="0"/>
                      <a:pt x="166" y="0"/>
                    </a:cubicBezTo>
                    <a:cubicBezTo>
                      <a:pt x="92" y="0"/>
                      <a:pt x="31" y="63"/>
                      <a:pt x="26" y="142"/>
                    </a:cubicBezTo>
                    <a:cubicBezTo>
                      <a:pt x="9" y="149"/>
                      <a:pt x="0" y="176"/>
                      <a:pt x="7" y="203"/>
                    </a:cubicBezTo>
                    <a:cubicBezTo>
                      <a:pt x="13" y="227"/>
                      <a:pt x="29" y="243"/>
                      <a:pt x="45" y="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0" name="Freeform 228"/>
              <p:cNvSpPr>
                <a:spLocks/>
              </p:cNvSpPr>
              <p:nvPr/>
            </p:nvSpPr>
            <p:spPr bwMode="auto">
              <a:xfrm>
                <a:off x="3481875" y="3306367"/>
                <a:ext cx="233275" cy="180738"/>
              </a:xfrm>
              <a:custGeom>
                <a:avLst/>
                <a:gdLst>
                  <a:gd name="T0" fmla="*/ 41 w 346"/>
                  <a:gd name="T1" fmla="*/ 111 h 268"/>
                  <a:gd name="T2" fmla="*/ 0 w 346"/>
                  <a:gd name="T3" fmla="*/ 151 h 268"/>
                  <a:gd name="T4" fmla="*/ 90 w 346"/>
                  <a:gd name="T5" fmla="*/ 268 h 268"/>
                  <a:gd name="T6" fmla="*/ 254 w 346"/>
                  <a:gd name="T7" fmla="*/ 125 h 268"/>
                  <a:gd name="T8" fmla="*/ 284 w 346"/>
                  <a:gd name="T9" fmla="*/ 158 h 268"/>
                  <a:gd name="T10" fmla="*/ 346 w 346"/>
                  <a:gd name="T11" fmla="*/ 0 h 268"/>
                  <a:gd name="T12" fmla="*/ 184 w 346"/>
                  <a:gd name="T13" fmla="*/ 50 h 268"/>
                  <a:gd name="T14" fmla="*/ 218 w 346"/>
                  <a:gd name="T15" fmla="*/ 87 h 268"/>
                  <a:gd name="T16" fmla="*/ 99 w 346"/>
                  <a:gd name="T17" fmla="*/ 190 h 268"/>
                  <a:gd name="T18" fmla="*/ 41 w 346"/>
                  <a:gd name="T19" fmla="*/ 111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6" h="268">
                    <a:moveTo>
                      <a:pt x="41" y="111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2" y="165"/>
                      <a:pt x="90" y="268"/>
                      <a:pt x="90" y="268"/>
                    </a:cubicBezTo>
                    <a:cubicBezTo>
                      <a:pt x="254" y="125"/>
                      <a:pt x="254" y="125"/>
                      <a:pt x="254" y="125"/>
                    </a:cubicBezTo>
                    <a:cubicBezTo>
                      <a:pt x="284" y="158"/>
                      <a:pt x="284" y="158"/>
                      <a:pt x="284" y="158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218" y="87"/>
                      <a:pt x="218" y="87"/>
                      <a:pt x="218" y="87"/>
                    </a:cubicBezTo>
                    <a:cubicBezTo>
                      <a:pt x="99" y="190"/>
                      <a:pt x="99" y="190"/>
                      <a:pt x="99" y="190"/>
                    </a:cubicBezTo>
                    <a:lnTo>
                      <a:pt x="41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1" name="Freeform 229"/>
              <p:cNvSpPr>
                <a:spLocks/>
              </p:cNvSpPr>
              <p:nvPr/>
            </p:nvSpPr>
            <p:spPr bwMode="auto">
              <a:xfrm>
                <a:off x="3132963" y="3377178"/>
                <a:ext cx="355480" cy="298946"/>
              </a:xfrm>
              <a:custGeom>
                <a:avLst/>
                <a:gdLst>
                  <a:gd name="T0" fmla="*/ 407 w 527"/>
                  <a:gd name="T1" fmla="*/ 0 h 443"/>
                  <a:gd name="T2" fmla="*/ 294 w 527"/>
                  <a:gd name="T3" fmla="*/ 190 h 443"/>
                  <a:gd name="T4" fmla="*/ 280 w 527"/>
                  <a:gd name="T5" fmla="*/ 105 h 443"/>
                  <a:gd name="T6" fmla="*/ 295 w 527"/>
                  <a:gd name="T7" fmla="*/ 77 h 443"/>
                  <a:gd name="T8" fmla="*/ 263 w 527"/>
                  <a:gd name="T9" fmla="*/ 44 h 443"/>
                  <a:gd name="T10" fmla="*/ 230 w 527"/>
                  <a:gd name="T11" fmla="*/ 77 h 443"/>
                  <a:gd name="T12" fmla="*/ 246 w 527"/>
                  <a:gd name="T13" fmla="*/ 105 h 443"/>
                  <a:gd name="T14" fmla="*/ 232 w 527"/>
                  <a:gd name="T15" fmla="*/ 189 h 443"/>
                  <a:gd name="T16" fmla="*/ 120 w 527"/>
                  <a:gd name="T17" fmla="*/ 0 h 443"/>
                  <a:gd name="T18" fmla="*/ 2 w 527"/>
                  <a:gd name="T19" fmla="*/ 125 h 443"/>
                  <a:gd name="T20" fmla="*/ 0 w 527"/>
                  <a:gd name="T21" fmla="*/ 125 h 443"/>
                  <a:gd name="T22" fmla="*/ 0 w 527"/>
                  <a:gd name="T23" fmla="*/ 402 h 443"/>
                  <a:gd name="T24" fmla="*/ 1 w 527"/>
                  <a:gd name="T25" fmla="*/ 402 h 443"/>
                  <a:gd name="T26" fmla="*/ 263 w 527"/>
                  <a:gd name="T27" fmla="*/ 443 h 443"/>
                  <a:gd name="T28" fmla="*/ 526 w 527"/>
                  <a:gd name="T29" fmla="*/ 402 h 443"/>
                  <a:gd name="T30" fmla="*/ 527 w 527"/>
                  <a:gd name="T31" fmla="*/ 402 h 443"/>
                  <a:gd name="T32" fmla="*/ 527 w 527"/>
                  <a:gd name="T33" fmla="*/ 125 h 443"/>
                  <a:gd name="T34" fmla="*/ 525 w 527"/>
                  <a:gd name="T35" fmla="*/ 125 h 443"/>
                  <a:gd name="T36" fmla="*/ 407 w 527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7" h="443">
                    <a:moveTo>
                      <a:pt x="407" y="0"/>
                    </a:moveTo>
                    <a:cubicBezTo>
                      <a:pt x="294" y="190"/>
                      <a:pt x="294" y="190"/>
                      <a:pt x="294" y="190"/>
                    </a:cubicBezTo>
                    <a:cubicBezTo>
                      <a:pt x="280" y="105"/>
                      <a:pt x="280" y="105"/>
                      <a:pt x="280" y="105"/>
                    </a:cubicBezTo>
                    <a:cubicBezTo>
                      <a:pt x="289" y="99"/>
                      <a:pt x="295" y="89"/>
                      <a:pt x="295" y="77"/>
                    </a:cubicBezTo>
                    <a:cubicBezTo>
                      <a:pt x="295" y="59"/>
                      <a:pt x="281" y="44"/>
                      <a:pt x="263" y="44"/>
                    </a:cubicBezTo>
                    <a:cubicBezTo>
                      <a:pt x="245" y="44"/>
                      <a:pt x="230" y="59"/>
                      <a:pt x="230" y="77"/>
                    </a:cubicBezTo>
                    <a:cubicBezTo>
                      <a:pt x="230" y="89"/>
                      <a:pt x="237" y="99"/>
                      <a:pt x="246" y="105"/>
                    </a:cubicBezTo>
                    <a:cubicBezTo>
                      <a:pt x="232" y="189"/>
                      <a:pt x="232" y="189"/>
                      <a:pt x="232" y="18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56" y="27"/>
                      <a:pt x="12" y="72"/>
                      <a:pt x="2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1" y="402"/>
                      <a:pt x="1" y="402"/>
                      <a:pt x="1" y="402"/>
                    </a:cubicBezTo>
                    <a:cubicBezTo>
                      <a:pt x="14" y="425"/>
                      <a:pt x="126" y="443"/>
                      <a:pt x="263" y="443"/>
                    </a:cubicBezTo>
                    <a:cubicBezTo>
                      <a:pt x="401" y="443"/>
                      <a:pt x="513" y="425"/>
                      <a:pt x="526" y="402"/>
                    </a:cubicBezTo>
                    <a:cubicBezTo>
                      <a:pt x="527" y="402"/>
                      <a:pt x="527" y="402"/>
                      <a:pt x="527" y="402"/>
                    </a:cubicBezTo>
                    <a:cubicBezTo>
                      <a:pt x="527" y="125"/>
                      <a:pt x="527" y="125"/>
                      <a:pt x="527" y="125"/>
                    </a:cubicBezTo>
                    <a:cubicBezTo>
                      <a:pt x="525" y="125"/>
                      <a:pt x="525" y="125"/>
                      <a:pt x="525" y="125"/>
                    </a:cubicBezTo>
                    <a:cubicBezTo>
                      <a:pt x="515" y="72"/>
                      <a:pt x="471" y="27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2" name="Freeform 230"/>
              <p:cNvSpPr>
                <a:spLocks/>
              </p:cNvSpPr>
              <p:nvPr/>
            </p:nvSpPr>
            <p:spPr bwMode="auto">
              <a:xfrm>
                <a:off x="3598655" y="3487105"/>
                <a:ext cx="54536" cy="68241"/>
              </a:xfrm>
              <a:custGeom>
                <a:avLst/>
                <a:gdLst>
                  <a:gd name="T0" fmla="*/ 0 w 81"/>
                  <a:gd name="T1" fmla="*/ 0 h 101"/>
                  <a:gd name="T2" fmla="*/ 0 w 81"/>
                  <a:gd name="T3" fmla="*/ 55 h 101"/>
                  <a:gd name="T4" fmla="*/ 40 w 81"/>
                  <a:gd name="T5" fmla="*/ 101 h 101"/>
                  <a:gd name="T6" fmla="*/ 81 w 81"/>
                  <a:gd name="T7" fmla="*/ 56 h 101"/>
                  <a:gd name="T8" fmla="*/ 81 w 81"/>
                  <a:gd name="T9" fmla="*/ 0 h 101"/>
                  <a:gd name="T10" fmla="*/ 59 w 81"/>
                  <a:gd name="T11" fmla="*/ 0 h 101"/>
                  <a:gd name="T12" fmla="*/ 59 w 81"/>
                  <a:gd name="T13" fmla="*/ 57 h 101"/>
                  <a:gd name="T14" fmla="*/ 40 w 81"/>
                  <a:gd name="T15" fmla="*/ 83 h 101"/>
                  <a:gd name="T16" fmla="*/ 22 w 81"/>
                  <a:gd name="T17" fmla="*/ 57 h 101"/>
                  <a:gd name="T18" fmla="*/ 22 w 81"/>
                  <a:gd name="T19" fmla="*/ 0 h 101"/>
                  <a:gd name="T20" fmla="*/ 0 w 81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01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87"/>
                      <a:pt x="15" y="101"/>
                      <a:pt x="40" y="101"/>
                    </a:cubicBezTo>
                    <a:cubicBezTo>
                      <a:pt x="65" y="101"/>
                      <a:pt x="81" y="86"/>
                      <a:pt x="81" y="5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59" y="75"/>
                      <a:pt x="52" y="83"/>
                      <a:pt x="40" y="83"/>
                    </a:cubicBezTo>
                    <a:cubicBezTo>
                      <a:pt x="29" y="83"/>
                      <a:pt x="22" y="74"/>
                      <a:pt x="22" y="57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3" name="Freeform 231"/>
              <p:cNvSpPr>
                <a:spLocks noEditPoints="1"/>
              </p:cNvSpPr>
              <p:nvPr/>
            </p:nvSpPr>
            <p:spPr bwMode="auto">
              <a:xfrm>
                <a:off x="3666040" y="3486534"/>
                <a:ext cx="47968" cy="67384"/>
              </a:xfrm>
              <a:custGeom>
                <a:avLst/>
                <a:gdLst>
                  <a:gd name="T0" fmla="*/ 31 w 71"/>
                  <a:gd name="T1" fmla="*/ 0 h 100"/>
                  <a:gd name="T2" fmla="*/ 0 w 71"/>
                  <a:gd name="T3" fmla="*/ 2 h 100"/>
                  <a:gd name="T4" fmla="*/ 0 w 71"/>
                  <a:gd name="T5" fmla="*/ 100 h 100"/>
                  <a:gd name="T6" fmla="*/ 23 w 71"/>
                  <a:gd name="T7" fmla="*/ 100 h 100"/>
                  <a:gd name="T8" fmla="*/ 23 w 71"/>
                  <a:gd name="T9" fmla="*/ 65 h 100"/>
                  <a:gd name="T10" fmla="*/ 30 w 71"/>
                  <a:gd name="T11" fmla="*/ 65 h 100"/>
                  <a:gd name="T12" fmla="*/ 62 w 71"/>
                  <a:gd name="T13" fmla="*/ 55 h 100"/>
                  <a:gd name="T14" fmla="*/ 71 w 71"/>
                  <a:gd name="T15" fmla="*/ 31 h 100"/>
                  <a:gd name="T16" fmla="*/ 61 w 71"/>
                  <a:gd name="T17" fmla="*/ 8 h 100"/>
                  <a:gd name="T18" fmla="*/ 31 w 71"/>
                  <a:gd name="T19" fmla="*/ 0 h 100"/>
                  <a:gd name="T20" fmla="*/ 30 w 71"/>
                  <a:gd name="T21" fmla="*/ 48 h 100"/>
                  <a:gd name="T22" fmla="*/ 23 w 71"/>
                  <a:gd name="T23" fmla="*/ 47 h 100"/>
                  <a:gd name="T24" fmla="*/ 23 w 71"/>
                  <a:gd name="T25" fmla="*/ 18 h 100"/>
                  <a:gd name="T26" fmla="*/ 32 w 71"/>
                  <a:gd name="T27" fmla="*/ 17 h 100"/>
                  <a:gd name="T28" fmla="*/ 49 w 71"/>
                  <a:gd name="T29" fmla="*/ 32 h 100"/>
                  <a:gd name="T30" fmla="*/ 30 w 71"/>
                  <a:gd name="T31" fmla="*/ 4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100">
                    <a:moveTo>
                      <a:pt x="31" y="0"/>
                    </a:moveTo>
                    <a:cubicBezTo>
                      <a:pt x="17" y="0"/>
                      <a:pt x="7" y="1"/>
                      <a:pt x="0" y="2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5" y="65"/>
                      <a:pt x="27" y="65"/>
                      <a:pt x="30" y="65"/>
                    </a:cubicBezTo>
                    <a:cubicBezTo>
                      <a:pt x="43" y="65"/>
                      <a:pt x="55" y="62"/>
                      <a:pt x="62" y="55"/>
                    </a:cubicBezTo>
                    <a:cubicBezTo>
                      <a:pt x="68" y="49"/>
                      <a:pt x="71" y="41"/>
                      <a:pt x="71" y="31"/>
                    </a:cubicBezTo>
                    <a:cubicBezTo>
                      <a:pt x="71" y="22"/>
                      <a:pt x="67" y="13"/>
                      <a:pt x="61" y="8"/>
                    </a:cubicBezTo>
                    <a:cubicBezTo>
                      <a:pt x="54" y="3"/>
                      <a:pt x="44" y="0"/>
                      <a:pt x="31" y="0"/>
                    </a:cubicBezTo>
                    <a:close/>
                    <a:moveTo>
                      <a:pt x="30" y="48"/>
                    </a:moveTo>
                    <a:cubicBezTo>
                      <a:pt x="27" y="48"/>
                      <a:pt x="24" y="48"/>
                      <a:pt x="23" y="4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7" y="17"/>
                      <a:pt x="32" y="17"/>
                    </a:cubicBezTo>
                    <a:cubicBezTo>
                      <a:pt x="43" y="17"/>
                      <a:pt x="49" y="23"/>
                      <a:pt x="49" y="32"/>
                    </a:cubicBezTo>
                    <a:cubicBezTo>
                      <a:pt x="49" y="42"/>
                      <a:pt x="42" y="48"/>
                      <a:pt x="3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5129792" y="1149122"/>
            <a:ext cx="414516" cy="414516"/>
            <a:chOff x="5181486" y="4265651"/>
            <a:chExt cx="414516" cy="414516"/>
          </a:xfrm>
        </p:grpSpPr>
        <p:sp>
          <p:nvSpPr>
            <p:cNvPr id="46" name="椭圆 45"/>
            <p:cNvSpPr/>
            <p:nvPr/>
          </p:nvSpPr>
          <p:spPr>
            <a:xfrm>
              <a:off x="5181486" y="4265651"/>
              <a:ext cx="414516" cy="414516"/>
            </a:xfrm>
            <a:prstGeom prst="ellipse">
              <a:avLst/>
            </a:prstGeom>
            <a:solidFill>
              <a:schemeClr val="accent4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5287222" y="4375239"/>
              <a:ext cx="253419" cy="172633"/>
              <a:chOff x="4895160" y="4287159"/>
              <a:chExt cx="571418" cy="389258"/>
            </a:xfrm>
            <a:solidFill>
              <a:schemeClr val="bg1"/>
            </a:solidFill>
          </p:grpSpPr>
          <p:sp>
            <p:nvSpPr>
              <p:cNvPr id="59" name="Freeform 327"/>
              <p:cNvSpPr>
                <a:spLocks noEditPoints="1"/>
              </p:cNvSpPr>
              <p:nvPr/>
            </p:nvSpPr>
            <p:spPr bwMode="auto">
              <a:xfrm>
                <a:off x="4895160" y="4287159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0" name="Rectangle 328"/>
              <p:cNvSpPr>
                <a:spLocks noChangeArrowheads="1"/>
              </p:cNvSpPr>
              <p:nvPr/>
            </p:nvSpPr>
            <p:spPr bwMode="auto">
              <a:xfrm>
                <a:off x="4953712" y="4417273"/>
                <a:ext cx="315527" cy="596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1" name="Rectangle 329"/>
              <p:cNvSpPr>
                <a:spLocks noChangeArrowheads="1"/>
              </p:cNvSpPr>
              <p:nvPr/>
            </p:nvSpPr>
            <p:spPr bwMode="auto">
              <a:xfrm>
                <a:off x="4953712" y="4501847"/>
                <a:ext cx="99754" cy="1051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2" name="Rectangle 330"/>
              <p:cNvSpPr>
                <a:spLocks noChangeArrowheads="1"/>
              </p:cNvSpPr>
              <p:nvPr/>
            </p:nvSpPr>
            <p:spPr bwMode="auto">
              <a:xfrm>
                <a:off x="5071899" y="4505100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3" name="Rectangle 331"/>
              <p:cNvSpPr>
                <a:spLocks noChangeArrowheads="1"/>
              </p:cNvSpPr>
              <p:nvPr/>
            </p:nvSpPr>
            <p:spPr bwMode="auto">
              <a:xfrm>
                <a:off x="5071899" y="4548471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4" name="Rectangle 332"/>
              <p:cNvSpPr>
                <a:spLocks noChangeArrowheads="1"/>
              </p:cNvSpPr>
              <p:nvPr/>
            </p:nvSpPr>
            <p:spPr bwMode="auto">
              <a:xfrm>
                <a:off x="5071899" y="4589674"/>
                <a:ext cx="107344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5" name="Freeform 333"/>
              <p:cNvSpPr>
                <a:spLocks/>
              </p:cNvSpPr>
              <p:nvPr/>
            </p:nvSpPr>
            <p:spPr bwMode="auto">
              <a:xfrm>
                <a:off x="5225867" y="4569073"/>
                <a:ext cx="40119" cy="41203"/>
              </a:xfrm>
              <a:custGeom>
                <a:avLst/>
                <a:gdLst>
                  <a:gd name="T0" fmla="*/ 11 w 37"/>
                  <a:gd name="T1" fmla="*/ 0 h 38"/>
                  <a:gd name="T2" fmla="*/ 11 w 37"/>
                  <a:gd name="T3" fmla="*/ 2 h 38"/>
                  <a:gd name="T4" fmla="*/ 0 w 37"/>
                  <a:gd name="T5" fmla="*/ 38 h 38"/>
                  <a:gd name="T6" fmla="*/ 35 w 37"/>
                  <a:gd name="T7" fmla="*/ 26 h 38"/>
                  <a:gd name="T8" fmla="*/ 37 w 37"/>
                  <a:gd name="T9" fmla="*/ 26 h 38"/>
                  <a:gd name="T10" fmla="*/ 11 w 37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6" name="Freeform 334"/>
              <p:cNvSpPr>
                <a:spLocks/>
              </p:cNvSpPr>
              <p:nvPr/>
            </p:nvSpPr>
            <p:spPr bwMode="auto">
              <a:xfrm>
                <a:off x="5389594" y="4366311"/>
                <a:ext cx="76984" cy="79153"/>
              </a:xfrm>
              <a:custGeom>
                <a:avLst/>
                <a:gdLst>
                  <a:gd name="T0" fmla="*/ 23 w 30"/>
                  <a:gd name="T1" fmla="*/ 31 h 31"/>
                  <a:gd name="T2" fmla="*/ 28 w 30"/>
                  <a:gd name="T3" fmla="*/ 25 h 31"/>
                  <a:gd name="T4" fmla="*/ 28 w 30"/>
                  <a:gd name="T5" fmla="*/ 18 h 31"/>
                  <a:gd name="T6" fmla="*/ 13 w 30"/>
                  <a:gd name="T7" fmla="*/ 2 h 31"/>
                  <a:gd name="T8" fmla="*/ 6 w 30"/>
                  <a:gd name="T9" fmla="*/ 2 h 31"/>
                  <a:gd name="T10" fmla="*/ 0 w 30"/>
                  <a:gd name="T11" fmla="*/ 8 h 31"/>
                  <a:gd name="T12" fmla="*/ 23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7" name="Freeform 335"/>
              <p:cNvSpPr>
                <a:spLocks/>
              </p:cNvSpPr>
              <p:nvPr/>
            </p:nvSpPr>
            <p:spPr bwMode="auto">
              <a:xfrm>
                <a:off x="5258396" y="4394503"/>
                <a:ext cx="182160" cy="182160"/>
              </a:xfrm>
              <a:custGeom>
                <a:avLst/>
                <a:gdLst>
                  <a:gd name="T0" fmla="*/ 49 w 71"/>
                  <a:gd name="T1" fmla="*/ 0 h 71"/>
                  <a:gd name="T2" fmla="*/ 48 w 71"/>
                  <a:gd name="T3" fmla="*/ 0 h 71"/>
                  <a:gd name="T4" fmla="*/ 2 w 71"/>
                  <a:gd name="T5" fmla="*/ 47 h 71"/>
                  <a:gd name="T6" fmla="*/ 2 w 71"/>
                  <a:gd name="T7" fmla="*/ 54 h 71"/>
                  <a:gd name="T8" fmla="*/ 2 w 71"/>
                  <a:gd name="T9" fmla="*/ 55 h 71"/>
                  <a:gd name="T10" fmla="*/ 8 w 71"/>
                  <a:gd name="T11" fmla="*/ 56 h 71"/>
                  <a:gd name="T12" fmla="*/ 9 w 71"/>
                  <a:gd name="T13" fmla="*/ 62 h 71"/>
                  <a:gd name="T14" fmla="*/ 9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4 w 71"/>
                  <a:gd name="T23" fmla="*/ 69 h 71"/>
                  <a:gd name="T24" fmla="*/ 71 w 71"/>
                  <a:gd name="T25" fmla="*/ 23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4574743" y="1149122"/>
            <a:ext cx="414516" cy="414516"/>
            <a:chOff x="4626437" y="4265651"/>
            <a:chExt cx="414516" cy="414516"/>
          </a:xfrm>
        </p:grpSpPr>
        <p:sp>
          <p:nvSpPr>
            <p:cNvPr id="49" name="椭圆 48"/>
            <p:cNvSpPr/>
            <p:nvPr/>
          </p:nvSpPr>
          <p:spPr>
            <a:xfrm>
              <a:off x="4626437" y="4265651"/>
              <a:ext cx="414516" cy="414516"/>
            </a:xfrm>
            <a:prstGeom prst="ellipse">
              <a:avLst/>
            </a:prstGeom>
            <a:solidFill>
              <a:schemeClr val="accent3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710891" y="4356960"/>
              <a:ext cx="232896" cy="199705"/>
              <a:chOff x="3546346" y="2339026"/>
              <a:chExt cx="897787" cy="769842"/>
            </a:xfrm>
            <a:solidFill>
              <a:schemeClr val="bg1"/>
            </a:solidFill>
          </p:grpSpPr>
          <p:sp>
            <p:nvSpPr>
              <p:cNvPr id="52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3" name="Freeform 228"/>
              <p:cNvSpPr>
                <a:spLocks/>
              </p:cNvSpPr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4" name="Freeform 229"/>
              <p:cNvSpPr>
                <a:spLocks/>
              </p:cNvSpPr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5" name="Freeform 230"/>
              <p:cNvSpPr>
                <a:spLocks/>
              </p:cNvSpPr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6" name="Freeform 231"/>
              <p:cNvSpPr>
                <a:spLocks/>
              </p:cNvSpPr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7" name="Freeform 232"/>
              <p:cNvSpPr>
                <a:spLocks/>
              </p:cNvSpPr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8" name="Freeform 233"/>
              <p:cNvSpPr>
                <a:spLocks/>
              </p:cNvSpPr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83" name="组合 82"/>
          <p:cNvGrpSpPr/>
          <p:nvPr/>
        </p:nvGrpSpPr>
        <p:grpSpPr>
          <a:xfrm>
            <a:off x="1366956" y="1489360"/>
            <a:ext cx="1586056" cy="1586450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 sz="4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68620" y="3067308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6600" dirty="0">
                  <a:solidFill>
                    <a:prstClr val="white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214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箭头2">
            <a:extLst>
              <a:ext uri="{FF2B5EF4-FFF2-40B4-BE49-F238E27FC236}">
                <a16:creationId xmlns:a16="http://schemas.microsoft.com/office/drawing/2014/main" id="{E3D67722-50CE-4CE8-8F7B-FFE772FD0F7D}"/>
              </a:ext>
            </a:extLst>
          </p:cNvPr>
          <p:cNvSpPr>
            <a:spLocks/>
          </p:cNvSpPr>
          <p:nvPr/>
        </p:nvSpPr>
        <p:spPr bwMode="gray">
          <a:xfrm rot="18017974">
            <a:off x="1638062" y="2664091"/>
            <a:ext cx="243647" cy="974403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3322" y="20562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sp>
        <p:nvSpPr>
          <p:cNvPr id="16" name="箭头3">
            <a:extLst>
              <a:ext uri="{FF2B5EF4-FFF2-40B4-BE49-F238E27FC236}">
                <a16:creationId xmlns:a16="http://schemas.microsoft.com/office/drawing/2014/main" id="{B0BC9E20-AF8C-4158-928B-1400A9304585}"/>
              </a:ext>
            </a:extLst>
          </p:cNvPr>
          <p:cNvSpPr>
            <a:spLocks/>
          </p:cNvSpPr>
          <p:nvPr/>
        </p:nvSpPr>
        <p:spPr bwMode="gray">
          <a:xfrm flipV="1">
            <a:off x="1391522" y="2889666"/>
            <a:ext cx="819764" cy="1685837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箭头2">
            <a:extLst>
              <a:ext uri="{FF2B5EF4-FFF2-40B4-BE49-F238E27FC236}">
                <a16:creationId xmlns:a16="http://schemas.microsoft.com/office/drawing/2014/main" id="{76FCFC0C-2DF0-452A-B970-A23050BA23FF}"/>
              </a:ext>
            </a:extLst>
          </p:cNvPr>
          <p:cNvSpPr>
            <a:spLocks/>
          </p:cNvSpPr>
          <p:nvPr/>
        </p:nvSpPr>
        <p:spPr bwMode="gray">
          <a:xfrm rot="14608279">
            <a:off x="1632961" y="2209842"/>
            <a:ext cx="243647" cy="974403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箭头1">
            <a:extLst>
              <a:ext uri="{FF2B5EF4-FFF2-40B4-BE49-F238E27FC236}">
                <a16:creationId xmlns:a16="http://schemas.microsoft.com/office/drawing/2014/main" id="{D01AA5D9-0D2F-4CB1-9343-92D74F840B68}"/>
              </a:ext>
            </a:extLst>
          </p:cNvPr>
          <p:cNvSpPr>
            <a:spLocks/>
          </p:cNvSpPr>
          <p:nvPr/>
        </p:nvSpPr>
        <p:spPr bwMode="gray">
          <a:xfrm>
            <a:off x="1386251" y="1203599"/>
            <a:ext cx="819764" cy="1761352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1">
            <a:extLst>
              <a:ext uri="{FF2B5EF4-FFF2-40B4-BE49-F238E27FC236}">
                <a16:creationId xmlns:a16="http://schemas.microsoft.com/office/drawing/2014/main" id="{6027BCD8-F6AE-4B06-8508-12F6F1A4046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05984" y="1059582"/>
            <a:ext cx="931955" cy="613553"/>
          </a:xfrm>
          <a:prstGeom prst="roundRect">
            <a:avLst>
              <a:gd name="adj" fmla="val 11921"/>
            </a:avLst>
          </a:prstGeom>
          <a:solidFill>
            <a:schemeClr val="accent2"/>
          </a:solidFill>
          <a:ln w="63500" cap="flat" cmpd="sng" algn="ctr">
            <a:solidFill>
              <a:schemeClr val="bg1"/>
            </a:solidFill>
            <a:prstDash val="solid"/>
          </a:ln>
          <a:effectLst>
            <a:outerShdw blurRad="127000" dist="38100" dir="5400000" algn="ctr" rotWithShape="0">
              <a:prstClr val="black">
                <a:alpha val="40000"/>
              </a:prstClr>
            </a:outerShdw>
          </a:effectLst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构造方法</a:t>
            </a:r>
            <a:endParaRPr lang="zh-CN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标题2">
            <a:extLst>
              <a:ext uri="{FF2B5EF4-FFF2-40B4-BE49-F238E27FC236}">
                <a16:creationId xmlns:a16="http://schemas.microsoft.com/office/drawing/2014/main" id="{6CFD4E2C-6171-4B7F-8239-D1B22ACE4653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12848" y="2083855"/>
            <a:ext cx="958858" cy="613553"/>
          </a:xfrm>
          <a:prstGeom prst="roundRect">
            <a:avLst>
              <a:gd name="adj" fmla="val 11921"/>
            </a:avLst>
          </a:prstGeom>
          <a:solidFill>
            <a:schemeClr val="accent3"/>
          </a:solidFill>
          <a:ln w="63500" cap="flat" cmpd="sng" algn="ctr">
            <a:solidFill>
              <a:schemeClr val="bg1"/>
            </a:solidFill>
            <a:prstDash val="solid"/>
          </a:ln>
          <a:effectLst>
            <a:outerShdw blurRad="127000" dist="38100" dir="5400000" algn="ctr" rotWithShape="0">
              <a:prstClr val="black">
                <a:alpha val="40000"/>
              </a:prstClr>
            </a:outerShdw>
          </a:effectLst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成员变量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成员方法</a:t>
            </a:r>
            <a:endParaRPr lang="zh-CN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标题3">
            <a:extLst>
              <a:ext uri="{FF2B5EF4-FFF2-40B4-BE49-F238E27FC236}">
                <a16:creationId xmlns:a16="http://schemas.microsoft.com/office/drawing/2014/main" id="{467C0708-418A-4EEA-8E27-672C8A42DB1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12848" y="3116065"/>
            <a:ext cx="958858" cy="481186"/>
          </a:xfrm>
          <a:prstGeom prst="roundRect">
            <a:avLst>
              <a:gd name="adj" fmla="val 11921"/>
            </a:avLst>
          </a:prstGeom>
          <a:solidFill>
            <a:schemeClr val="accent4"/>
          </a:solidFill>
          <a:ln w="63500" cap="flat" cmpd="sng" algn="ctr">
            <a:solidFill>
              <a:schemeClr val="bg1"/>
            </a:solidFill>
            <a:prstDash val="solid"/>
          </a:ln>
          <a:effectLst>
            <a:outerShdw blurRad="127000" dist="38100" dir="5400000" algn="ctr" rotWithShape="0">
              <a:prstClr val="black">
                <a:alpha val="40000"/>
              </a:prstClr>
            </a:outerShdw>
          </a:effectLst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局部变量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Oval 19">
            <a:extLst>
              <a:ext uri="{FF2B5EF4-FFF2-40B4-BE49-F238E27FC236}">
                <a16:creationId xmlns:a16="http://schemas.microsoft.com/office/drawing/2014/main" id="{9ECE060C-4302-4B83-B1A2-45CDF8B61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376" y="2370440"/>
            <a:ext cx="1036927" cy="1038223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  <a:round/>
            <a:headEnd/>
            <a:tailEnd/>
          </a:ln>
          <a:effectLst>
            <a:outerShdw blurRad="127000" dist="38100" dir="5400000" algn="ctr" rotWithShape="0">
              <a:prstClr val="black">
                <a:alpha val="40000"/>
              </a:prstClr>
            </a:outerShdw>
          </a:effectLst>
        </p:spPr>
        <p:txBody>
          <a:bodyPr lIns="62118" tIns="31058" rIns="62118" bIns="31058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30" name="标题3">
            <a:extLst>
              <a:ext uri="{FF2B5EF4-FFF2-40B4-BE49-F238E27FC236}">
                <a16:creationId xmlns:a16="http://schemas.microsoft.com/office/drawing/2014/main" id="{1D6A397E-1B6D-475D-8E39-34AD326BF3C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92532" y="3939902"/>
            <a:ext cx="979173" cy="886051"/>
          </a:xfrm>
          <a:prstGeom prst="roundRect">
            <a:avLst>
              <a:gd name="adj" fmla="val 11921"/>
            </a:avLst>
          </a:prstGeom>
          <a:solidFill>
            <a:schemeClr val="accent4"/>
          </a:solidFill>
          <a:ln w="63500" cap="flat" cmpd="sng" algn="ctr">
            <a:solidFill>
              <a:schemeClr val="bg1"/>
            </a:solidFill>
            <a:prstDash val="solid"/>
          </a:ln>
          <a:effectLst>
            <a:outerShdw blurRad="127000" dist="38100" dir="5400000" algn="ctr" rotWithShape="0">
              <a:prstClr val="black">
                <a:alpha val="40000"/>
              </a:prstClr>
            </a:outerShdw>
          </a:effectLst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静态变量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常量、方法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F57D702-F904-4F48-95AD-E186609FA2E1}"/>
              </a:ext>
            </a:extLst>
          </p:cNvPr>
          <p:cNvSpPr txBox="1"/>
          <p:nvPr/>
        </p:nvSpPr>
        <p:spPr>
          <a:xfrm>
            <a:off x="3923928" y="757684"/>
            <a:ext cx="4581394" cy="4385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900" dirty="0"/>
              <a:t>public class Heroes {</a:t>
            </a:r>
          </a:p>
          <a:p>
            <a:r>
              <a:rPr lang="zh-CN" altLang="en-US" sz="900" dirty="0"/>
              <a:t>    private String name;</a:t>
            </a:r>
          </a:p>
          <a:p>
            <a:r>
              <a:rPr lang="zh-CN" altLang="en-US" sz="900" dirty="0"/>
              <a:t>    private String role;</a:t>
            </a:r>
          </a:p>
          <a:p>
            <a:r>
              <a:rPr lang="zh-CN" altLang="en-US" sz="900" dirty="0"/>
              <a:t>    static int roleId;</a:t>
            </a:r>
          </a:p>
          <a:p>
            <a:r>
              <a:rPr lang="zh-CN" altLang="en-US" sz="900" dirty="0"/>
              <a:t>    final static double PI = 3.1415926;</a:t>
            </a:r>
          </a:p>
          <a:p>
            <a:r>
              <a:rPr lang="zh-CN" altLang="en-US" sz="900" dirty="0"/>
              <a:t>    public Heroes(String name, String role) {</a:t>
            </a:r>
          </a:p>
          <a:p>
            <a:r>
              <a:rPr lang="zh-CN" altLang="en-US" sz="900" dirty="0"/>
              <a:t>        this.name = name;</a:t>
            </a:r>
          </a:p>
          <a:p>
            <a:r>
              <a:rPr lang="zh-CN" altLang="en-US" sz="900" dirty="0"/>
              <a:t>        this.role = role;</a:t>
            </a:r>
          </a:p>
          <a:p>
            <a:r>
              <a:rPr lang="zh-CN" altLang="en-US" sz="900" dirty="0"/>
              <a:t>    }</a:t>
            </a:r>
          </a:p>
          <a:p>
            <a:r>
              <a:rPr lang="zh-CN" altLang="en-US" sz="900" dirty="0"/>
              <a:t>    public Heroes() {</a:t>
            </a:r>
          </a:p>
          <a:p>
            <a:r>
              <a:rPr lang="zh-CN" altLang="en-US" sz="900" dirty="0"/>
              <a:t>    }</a:t>
            </a:r>
          </a:p>
          <a:p>
            <a:r>
              <a:rPr lang="zh-CN" altLang="en-US" sz="900" dirty="0"/>
              <a:t>    public String getName() {</a:t>
            </a:r>
          </a:p>
          <a:p>
            <a:r>
              <a:rPr lang="zh-CN" altLang="en-US" sz="900" dirty="0"/>
              <a:t>        return name;</a:t>
            </a:r>
          </a:p>
          <a:p>
            <a:r>
              <a:rPr lang="zh-CN" altLang="en-US" sz="900" dirty="0"/>
              <a:t>    }</a:t>
            </a:r>
          </a:p>
          <a:p>
            <a:r>
              <a:rPr lang="zh-CN" altLang="en-US" sz="900" dirty="0"/>
              <a:t>    public void setName(String name) {</a:t>
            </a:r>
          </a:p>
          <a:p>
            <a:r>
              <a:rPr lang="zh-CN" altLang="en-US" sz="900" dirty="0"/>
              <a:t>        this.name = name;</a:t>
            </a:r>
          </a:p>
          <a:p>
            <a:r>
              <a:rPr lang="zh-CN" altLang="en-US" sz="900" dirty="0"/>
              <a:t>    }</a:t>
            </a:r>
          </a:p>
          <a:p>
            <a:r>
              <a:rPr lang="zh-CN" altLang="en-US" sz="900" dirty="0"/>
              <a:t>    public String getRole() {</a:t>
            </a:r>
          </a:p>
          <a:p>
            <a:r>
              <a:rPr lang="zh-CN" altLang="en-US" sz="900" dirty="0"/>
              <a:t>        return role;</a:t>
            </a:r>
          </a:p>
          <a:p>
            <a:r>
              <a:rPr lang="zh-CN" altLang="en-US" sz="900" dirty="0"/>
              <a:t>    }</a:t>
            </a:r>
          </a:p>
          <a:p>
            <a:r>
              <a:rPr lang="zh-CN" altLang="en-US" sz="900" dirty="0"/>
              <a:t>    public void setRole(String role) {</a:t>
            </a:r>
          </a:p>
          <a:p>
            <a:r>
              <a:rPr lang="zh-CN" altLang="en-US" sz="900" dirty="0"/>
              <a:t>        this.role = role;</a:t>
            </a:r>
          </a:p>
          <a:p>
            <a:r>
              <a:rPr lang="zh-CN" altLang="en-US" sz="900" dirty="0"/>
              <a:t>    }</a:t>
            </a:r>
          </a:p>
          <a:p>
            <a:r>
              <a:rPr lang="zh-CN" altLang="en-US" sz="900" dirty="0"/>
              <a:t>    public void fight(String message) {</a:t>
            </a:r>
          </a:p>
          <a:p>
            <a:r>
              <a:rPr lang="zh-CN" altLang="en-US" sz="900" dirty="0"/>
              <a:t>        int id = 0;</a:t>
            </a:r>
          </a:p>
          <a:p>
            <a:r>
              <a:rPr lang="zh-CN" altLang="en-US" sz="900" dirty="0"/>
              <a:t>        System.out.println("fight..." + id + ":" + message);</a:t>
            </a:r>
          </a:p>
          <a:p>
            <a:r>
              <a:rPr lang="zh-CN" altLang="en-US" sz="900" dirty="0"/>
              <a:t>    }</a:t>
            </a:r>
          </a:p>
          <a:p>
            <a:r>
              <a:rPr lang="zh-CN" altLang="en-US" sz="900" dirty="0"/>
              <a:t>    public static void blood</a:t>
            </a:r>
            <a:r>
              <a:rPr lang="en-US" altLang="zh-CN" sz="900" dirty="0"/>
              <a:t>R</a:t>
            </a:r>
            <a:r>
              <a:rPr lang="zh-CN" altLang="en-US" sz="900" dirty="0"/>
              <a:t>eturning(String home) {</a:t>
            </a:r>
          </a:p>
          <a:p>
            <a:r>
              <a:rPr lang="zh-CN" altLang="en-US" sz="900" dirty="0"/>
              <a:t>        System.out.println("回血：" + home);</a:t>
            </a:r>
          </a:p>
          <a:p>
            <a:r>
              <a:rPr lang="zh-CN" altLang="en-US" sz="900" dirty="0"/>
              <a:t>    }</a:t>
            </a:r>
          </a:p>
          <a:p>
            <a:r>
              <a:rPr lang="zh-CN" altLang="en-US" sz="900" dirty="0"/>
              <a:t>}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2E74710-78B8-4A49-BEA3-EA3FF1E04C46}"/>
              </a:ext>
            </a:extLst>
          </p:cNvPr>
          <p:cNvSpPr/>
          <p:nvPr/>
        </p:nvSpPr>
        <p:spPr>
          <a:xfrm>
            <a:off x="567257" y="771550"/>
            <a:ext cx="8016139" cy="442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2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类</a:t>
            </a:r>
            <a:r>
              <a:rPr lang="zh-CN" altLang="en-US" dirty="0">
                <a:solidFill>
                  <a:srgbClr val="4D4D4D"/>
                </a:solidFill>
                <a:latin typeface="+mn-ea"/>
              </a:rPr>
              <a:t>是一组具有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相同属性和行为的对象的抽象</a:t>
            </a:r>
            <a:r>
              <a:rPr lang="zh-CN" altLang="en-US" dirty="0">
                <a:solidFill>
                  <a:srgbClr val="4D4D4D"/>
                </a:solidFill>
                <a:latin typeface="+mn-ea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966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6" grpId="0" animBg="1"/>
      <p:bldP spid="19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32" grpId="0"/>
      <p:bldP spid="13" grpId="0"/>
      <p:bldP spid="1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C98D14-0B78-4696-AFB3-31958920E3C1}"/>
              </a:ext>
            </a:extLst>
          </p:cNvPr>
          <p:cNvSpPr txBox="1"/>
          <p:nvPr/>
        </p:nvSpPr>
        <p:spPr>
          <a:xfrm>
            <a:off x="810929" y="771550"/>
            <a:ext cx="4581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包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41827D-806D-4786-89C3-AC0B8B6FAE12}"/>
              </a:ext>
            </a:extLst>
          </p:cNvPr>
          <p:cNvSpPr txBox="1"/>
          <p:nvPr/>
        </p:nvSpPr>
        <p:spPr>
          <a:xfrm>
            <a:off x="813744" y="1140882"/>
            <a:ext cx="77907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        Java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中使用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package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语句定义包，</a:t>
            </a:r>
            <a:r>
              <a:rPr lang="en-US" altLang="zh-CN" b="0" i="0" dirty="0">
                <a:solidFill>
                  <a:srgbClr val="B22222"/>
                </a:solidFill>
                <a:effectLst/>
                <a:latin typeface="Helvetica Neue"/>
              </a:rPr>
              <a:t>package </a:t>
            </a:r>
            <a:r>
              <a:rPr lang="zh-CN" altLang="en-US" b="0" i="0" dirty="0">
                <a:solidFill>
                  <a:srgbClr val="B22222"/>
                </a:solidFill>
                <a:effectLst/>
                <a:latin typeface="Helvetica Neue"/>
              </a:rPr>
              <a:t>语句应该放在源文件的第一行，在每个源文件中只能有一个包定义语句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，并且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package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语句适用于所有类型（类、接口、枚举和注释）的文件。定义包语法格式如下：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09AFB38-67F6-4221-A227-BABB8EBE6534}"/>
              </a:ext>
            </a:extLst>
          </p:cNvPr>
          <p:cNvSpPr txBox="1"/>
          <p:nvPr/>
        </p:nvSpPr>
        <p:spPr>
          <a:xfrm>
            <a:off x="1331640" y="2139702"/>
            <a:ext cx="457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package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包名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;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82AC16-EC84-4B8C-A8FF-101E26509ABC}"/>
              </a:ext>
            </a:extLst>
          </p:cNvPr>
          <p:cNvSpPr txBox="1"/>
          <p:nvPr/>
        </p:nvSpPr>
        <p:spPr>
          <a:xfrm>
            <a:off x="810929" y="2571750"/>
            <a:ext cx="457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Java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包的命名规则如下：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C6587A1-3A48-402B-82AE-41BF8DAE7465}"/>
              </a:ext>
            </a:extLst>
          </p:cNvPr>
          <p:cNvSpPr txBox="1"/>
          <p:nvPr/>
        </p:nvSpPr>
        <p:spPr>
          <a:xfrm>
            <a:off x="805573" y="2941082"/>
            <a:ext cx="7790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包名全部由小写字母（多个单词也全部小写）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3001AF7-FA0D-424E-80AC-F679AFEA92BC}"/>
              </a:ext>
            </a:extLst>
          </p:cNvPr>
          <p:cNvSpPr txBox="1"/>
          <p:nvPr/>
        </p:nvSpPr>
        <p:spPr>
          <a:xfrm>
            <a:off x="800572" y="3352177"/>
            <a:ext cx="7488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如果包名包含多个层次，每个层次用“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.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”分割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134427C-FFFC-4464-8627-4E5A44CEAE98}"/>
              </a:ext>
            </a:extLst>
          </p:cNvPr>
          <p:cNvSpPr txBox="1"/>
          <p:nvPr/>
        </p:nvSpPr>
        <p:spPr>
          <a:xfrm>
            <a:off x="789563" y="3741924"/>
            <a:ext cx="7806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包名一般由倒置的域名开头，比如 </a:t>
            </a:r>
            <a:r>
              <a:rPr lang="en-US" altLang="zh-CN" b="0" i="0" dirty="0" err="1">
                <a:solidFill>
                  <a:srgbClr val="444444"/>
                </a:solidFill>
                <a:effectLst/>
                <a:latin typeface="Helvetica Neue"/>
              </a:rPr>
              <a:t>com.baidu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，不要有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www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47CADA2-9613-40D6-AA81-5099F5225A37}"/>
              </a:ext>
            </a:extLst>
          </p:cNvPr>
          <p:cNvSpPr txBox="1"/>
          <p:nvPr/>
        </p:nvSpPr>
        <p:spPr>
          <a:xfrm>
            <a:off x="789563" y="4133493"/>
            <a:ext cx="457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自定义包不能以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java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开头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127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2" grpId="0"/>
      <p:bldP spid="14" grpId="0"/>
      <p:bldP spid="16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C98D14-0B78-4696-AFB3-31958920E3C1}"/>
              </a:ext>
            </a:extLst>
          </p:cNvPr>
          <p:cNvSpPr txBox="1"/>
          <p:nvPr/>
        </p:nvSpPr>
        <p:spPr>
          <a:xfrm>
            <a:off x="810929" y="771550"/>
            <a:ext cx="4581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包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8B89265-0F6A-4C40-980A-203E4299FB2B}"/>
              </a:ext>
            </a:extLst>
          </p:cNvPr>
          <p:cNvSpPr txBox="1"/>
          <p:nvPr/>
        </p:nvSpPr>
        <p:spPr>
          <a:xfrm>
            <a:off x="823322" y="1203598"/>
            <a:ext cx="457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包的使用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16A2AD5-DD1B-479C-9690-22B2E0F4CD62}"/>
              </a:ext>
            </a:extLst>
          </p:cNvPr>
          <p:cNvSpPr txBox="1"/>
          <p:nvPr/>
        </p:nvSpPr>
        <p:spPr>
          <a:xfrm>
            <a:off x="815129" y="1642168"/>
            <a:ext cx="457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在要引用的类名前带上包名作为修饰符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BF0184F-0976-4DD1-84C7-7D5E1AC146B5}"/>
              </a:ext>
            </a:extLst>
          </p:cNvPr>
          <p:cNvSpPr txBox="1"/>
          <p:nvPr/>
        </p:nvSpPr>
        <p:spPr>
          <a:xfrm>
            <a:off x="1115616" y="2018731"/>
            <a:ext cx="74888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 err="1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cn.chendikai.edu.Person</a:t>
            </a:r>
            <a:r>
              <a:rPr lang="en-US" altLang="zh-CN" sz="1600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 person = new </a:t>
            </a:r>
            <a:r>
              <a:rPr lang="en-US" altLang="zh-CN" sz="1600" b="0" i="0" dirty="0" err="1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cn.chendikai.edu.Person</a:t>
            </a:r>
            <a:r>
              <a:rPr lang="en-US" altLang="zh-CN" sz="1600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();</a:t>
            </a:r>
            <a:endParaRPr lang="zh-CN" altLang="en-US" sz="16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4451CA3-66E0-4621-83C7-28FB7423834B}"/>
              </a:ext>
            </a:extLst>
          </p:cNvPr>
          <p:cNvSpPr txBox="1"/>
          <p:nvPr/>
        </p:nvSpPr>
        <p:spPr>
          <a:xfrm>
            <a:off x="823322" y="2457301"/>
            <a:ext cx="457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在文件开头使用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import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引用包中的类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B4AB8CC-2EAA-49C2-81BF-81DA4BF25692}"/>
              </a:ext>
            </a:extLst>
          </p:cNvPr>
          <p:cNvSpPr txBox="1"/>
          <p:nvPr/>
        </p:nvSpPr>
        <p:spPr>
          <a:xfrm>
            <a:off x="1126794" y="2846851"/>
            <a:ext cx="45785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import </a:t>
            </a:r>
            <a:r>
              <a:rPr lang="en-US" altLang="zh-CN" sz="1600" b="0" i="0" dirty="0" err="1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cn.chendikai.edu.Person</a:t>
            </a:r>
            <a:r>
              <a:rPr lang="en-US" altLang="zh-CN" sz="1600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;</a:t>
            </a:r>
            <a:endParaRPr lang="zh-CN" altLang="en-US" sz="16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88ABAEC-359A-43E2-A7C9-ECA4808AD44F}"/>
              </a:ext>
            </a:extLst>
          </p:cNvPr>
          <p:cNvSpPr txBox="1"/>
          <p:nvPr/>
        </p:nvSpPr>
        <p:spPr>
          <a:xfrm>
            <a:off x="823322" y="3236401"/>
            <a:ext cx="457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在文件前使用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import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引用整个包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5704B8E-FB46-4DCA-915F-21396C01387D}"/>
              </a:ext>
            </a:extLst>
          </p:cNvPr>
          <p:cNvSpPr txBox="1"/>
          <p:nvPr/>
        </p:nvSpPr>
        <p:spPr>
          <a:xfrm>
            <a:off x="1141565" y="3609597"/>
            <a:ext cx="45785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import cn.chendikai.edu.</a:t>
            </a:r>
            <a:r>
              <a:rPr lang="zh-CN" altLang="en-US" sz="1600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*</a:t>
            </a:r>
            <a:r>
              <a:rPr lang="en-US" altLang="zh-CN" sz="1600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2042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9" grpId="0"/>
      <p:bldP spid="20" grpId="0"/>
      <p:bldP spid="22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24BDE59-9A77-4C44-A865-C4BC47B33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355369"/>
              </p:ext>
            </p:extLst>
          </p:nvPr>
        </p:nvGraphicFramePr>
        <p:xfrm>
          <a:off x="611560" y="699542"/>
          <a:ext cx="7920880" cy="405933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3067431533"/>
                    </a:ext>
                  </a:extLst>
                </a:gridCol>
                <a:gridCol w="6264696">
                  <a:extLst>
                    <a:ext uri="{9D8B030D-6E8A-4147-A177-3AD203B41FA5}">
                      <a16:colId xmlns:a16="http://schemas.microsoft.com/office/drawing/2014/main" val="4130145853"/>
                    </a:ext>
                  </a:extLst>
                </a:gridCol>
              </a:tblGrid>
              <a:tr h="2448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444444"/>
                          </a:solidFill>
                          <a:effectLst/>
                        </a:rPr>
                        <a:t>包</a:t>
                      </a:r>
                    </a:p>
                  </a:txBody>
                  <a:tcPr marL="13094" marR="13094" marT="18332" marB="183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444444"/>
                          </a:solidFill>
                          <a:effectLst/>
                        </a:rPr>
                        <a:t>说明</a:t>
                      </a:r>
                    </a:p>
                  </a:txBody>
                  <a:tcPr marL="13094" marR="13094" marT="18332" marB="18332" anchor="ctr"/>
                </a:tc>
                <a:extLst>
                  <a:ext uri="{0D108BD9-81ED-4DB2-BD59-A6C34878D82A}">
                    <a16:rowId xmlns:a16="http://schemas.microsoft.com/office/drawing/2014/main" val="4128164096"/>
                  </a:ext>
                </a:extLst>
              </a:tr>
              <a:tr h="516882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java.lang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3094" marR="13094" marT="13094" marB="13094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Java </a:t>
                      </a:r>
                      <a:r>
                        <a:rPr lang="zh-CN" altLang="en-US" sz="1200" dirty="0">
                          <a:effectLst/>
                        </a:rPr>
                        <a:t>的核心类库，包含运行 </a:t>
                      </a:r>
                      <a:r>
                        <a:rPr lang="en-US" altLang="zh-CN" sz="1200" dirty="0">
                          <a:effectLst/>
                        </a:rPr>
                        <a:t>Java </a:t>
                      </a:r>
                      <a:r>
                        <a:rPr lang="zh-CN" altLang="en-US" sz="1200" dirty="0">
                          <a:effectLst/>
                        </a:rPr>
                        <a:t>程序必不可少的系统类，如基本数据类型、基本数学函数、</a:t>
                      </a:r>
                      <a:br>
                        <a:rPr lang="zh-CN" altLang="en-US" sz="1200" dirty="0">
                          <a:effectLst/>
                        </a:rPr>
                      </a:br>
                      <a:r>
                        <a:rPr lang="zh-CN" altLang="en-US" sz="1200" dirty="0">
                          <a:effectLst/>
                        </a:rPr>
                        <a:t>字符串处理、异常处理和线程类等，系统默认加载这个包</a:t>
                      </a:r>
                    </a:p>
                  </a:txBody>
                  <a:tcPr marL="13094" marR="13094" marT="13094" marB="13094" anchor="ctr"/>
                </a:tc>
                <a:extLst>
                  <a:ext uri="{0D108BD9-81ED-4DB2-BD59-A6C34878D82A}">
                    <a16:rowId xmlns:a16="http://schemas.microsoft.com/office/drawing/2014/main" val="2233354607"/>
                  </a:ext>
                </a:extLst>
              </a:tr>
              <a:tr h="32101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java.io</a:t>
                      </a:r>
                    </a:p>
                  </a:txBody>
                  <a:tcPr marL="13094" marR="13094" marT="13094" marB="13094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Java </a:t>
                      </a:r>
                      <a:r>
                        <a:rPr lang="zh-CN" altLang="en-US" sz="1200">
                          <a:effectLst/>
                        </a:rPr>
                        <a:t>语言的标准输入</a:t>
                      </a:r>
                      <a:r>
                        <a:rPr lang="en-US" altLang="zh-CN" sz="1200">
                          <a:effectLst/>
                        </a:rPr>
                        <a:t>/</a:t>
                      </a:r>
                      <a:r>
                        <a:rPr lang="zh-CN" altLang="en-US" sz="1200">
                          <a:effectLst/>
                        </a:rPr>
                        <a:t>输出类库，如基本输入</a:t>
                      </a:r>
                      <a:r>
                        <a:rPr lang="en-US" altLang="zh-CN" sz="1200">
                          <a:effectLst/>
                        </a:rPr>
                        <a:t>/</a:t>
                      </a:r>
                      <a:r>
                        <a:rPr lang="zh-CN" altLang="en-US" sz="1200">
                          <a:effectLst/>
                        </a:rPr>
                        <a:t>输出流、文件输入</a:t>
                      </a:r>
                      <a:r>
                        <a:rPr lang="en-US" altLang="zh-CN" sz="1200">
                          <a:effectLst/>
                        </a:rPr>
                        <a:t>/</a:t>
                      </a:r>
                      <a:r>
                        <a:rPr lang="zh-CN" altLang="en-US" sz="1200">
                          <a:effectLst/>
                        </a:rPr>
                        <a:t>输出、过滤输入</a:t>
                      </a:r>
                      <a:r>
                        <a:rPr lang="en-US" altLang="zh-CN" sz="1200">
                          <a:effectLst/>
                        </a:rPr>
                        <a:t>/</a:t>
                      </a:r>
                      <a:r>
                        <a:rPr lang="zh-CN" altLang="en-US" sz="1200">
                          <a:effectLst/>
                        </a:rPr>
                        <a:t>输出流等</a:t>
                      </a:r>
                    </a:p>
                  </a:txBody>
                  <a:tcPr marL="13094" marR="13094" marT="13094" marB="13094" anchor="ctr"/>
                </a:tc>
                <a:extLst>
                  <a:ext uri="{0D108BD9-81ED-4DB2-BD59-A6C34878D82A}">
                    <a16:rowId xmlns:a16="http://schemas.microsoft.com/office/drawing/2014/main" val="775480668"/>
                  </a:ext>
                </a:extLst>
              </a:tr>
              <a:tr h="321011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java.util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3094" marR="13094" marT="13094" marB="13094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包含如处理时间的 </a:t>
                      </a:r>
                      <a:r>
                        <a:rPr lang="en-US" altLang="zh-CN" sz="1200">
                          <a:effectLst/>
                        </a:rPr>
                        <a:t>Date </a:t>
                      </a:r>
                      <a:r>
                        <a:rPr lang="zh-CN" altLang="en-US" sz="1200">
                          <a:effectLst/>
                        </a:rPr>
                        <a:t>类，处理动态数组的 </a:t>
                      </a:r>
                      <a:r>
                        <a:rPr lang="en-US" altLang="zh-CN" sz="1200">
                          <a:effectLst/>
                        </a:rPr>
                        <a:t>Vector </a:t>
                      </a:r>
                      <a:r>
                        <a:rPr lang="zh-CN" altLang="en-US" sz="1200">
                          <a:effectLst/>
                        </a:rPr>
                        <a:t>类，以及 </a:t>
                      </a:r>
                      <a:r>
                        <a:rPr lang="en-US" altLang="zh-CN" sz="1200">
                          <a:effectLst/>
                        </a:rPr>
                        <a:t>Stack </a:t>
                      </a:r>
                      <a:r>
                        <a:rPr lang="zh-CN" altLang="en-US" sz="1200">
                          <a:effectLst/>
                        </a:rPr>
                        <a:t>和 </a:t>
                      </a:r>
                      <a:r>
                        <a:rPr lang="en-US" altLang="zh-CN" sz="1200">
                          <a:effectLst/>
                        </a:rPr>
                        <a:t>HashTable </a:t>
                      </a:r>
                      <a:r>
                        <a:rPr lang="zh-CN" altLang="en-US" sz="1200">
                          <a:effectLst/>
                        </a:rPr>
                        <a:t>类</a:t>
                      </a:r>
                    </a:p>
                  </a:txBody>
                  <a:tcPr marL="13094" marR="13094" marT="13094" marB="13094" anchor="ctr"/>
                </a:tc>
                <a:extLst>
                  <a:ext uri="{0D108BD9-81ED-4DB2-BD59-A6C34878D82A}">
                    <a16:rowId xmlns:a16="http://schemas.microsoft.com/office/drawing/2014/main" val="3918250576"/>
                  </a:ext>
                </a:extLst>
              </a:tr>
              <a:tr h="712754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java.awt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3094" marR="13094" marT="13094" marB="13094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构建图形用户界面（</a:t>
                      </a:r>
                      <a:r>
                        <a:rPr lang="en-US" altLang="zh-CN" sz="1200" dirty="0">
                          <a:effectLst/>
                        </a:rPr>
                        <a:t>GUI</a:t>
                      </a:r>
                      <a:r>
                        <a:rPr lang="zh-CN" altLang="en-US" sz="1200" dirty="0">
                          <a:effectLst/>
                        </a:rPr>
                        <a:t>）的类库，低级绘图操作 </a:t>
                      </a:r>
                      <a:r>
                        <a:rPr lang="en-US" altLang="zh-CN" sz="1200" dirty="0">
                          <a:effectLst/>
                        </a:rPr>
                        <a:t>Graphics </a:t>
                      </a:r>
                      <a:r>
                        <a:rPr lang="zh-CN" altLang="en-US" sz="1200" dirty="0">
                          <a:effectLst/>
                        </a:rPr>
                        <a:t>类、图形界面组件和布局管理</a:t>
                      </a:r>
                      <a:br>
                        <a:rPr lang="zh-CN" altLang="en-US" sz="1200" dirty="0">
                          <a:effectLst/>
                        </a:rPr>
                      </a:br>
                      <a:r>
                        <a:rPr lang="zh-CN" altLang="en-US" sz="1200" dirty="0">
                          <a:effectLst/>
                        </a:rPr>
                        <a:t>（如 </a:t>
                      </a:r>
                      <a:r>
                        <a:rPr lang="en-US" altLang="zh-CN" sz="1200" dirty="0">
                          <a:effectLst/>
                        </a:rPr>
                        <a:t>Checkbox </a:t>
                      </a:r>
                      <a:r>
                        <a:rPr lang="zh-CN" altLang="en-US" sz="1200" dirty="0">
                          <a:effectLst/>
                        </a:rPr>
                        <a:t>类、</a:t>
                      </a:r>
                      <a:r>
                        <a:rPr lang="en-US" altLang="zh-CN" sz="1200" dirty="0">
                          <a:effectLst/>
                        </a:rPr>
                        <a:t>Container </a:t>
                      </a:r>
                      <a:r>
                        <a:rPr lang="zh-CN" altLang="en-US" sz="1200" dirty="0">
                          <a:effectLst/>
                        </a:rPr>
                        <a:t>类、</a:t>
                      </a:r>
                      <a:r>
                        <a:rPr lang="en-US" altLang="zh-CN" sz="1200" dirty="0" err="1">
                          <a:effectLst/>
                        </a:rPr>
                        <a:t>LayoutManger</a:t>
                      </a:r>
                      <a:r>
                        <a:rPr lang="en-US" altLang="zh-CN" sz="1200" dirty="0">
                          <a:effectLst/>
                        </a:rPr>
                        <a:t> </a:t>
                      </a:r>
                      <a:r>
                        <a:rPr lang="zh-CN" altLang="en-US" sz="1200" dirty="0">
                          <a:effectLst/>
                        </a:rPr>
                        <a:t>接口等），以及用户界面交互控制和事</a:t>
                      </a:r>
                      <a:br>
                        <a:rPr lang="zh-CN" altLang="en-US" sz="1200" dirty="0">
                          <a:effectLst/>
                        </a:rPr>
                      </a:br>
                      <a:r>
                        <a:rPr lang="zh-CN" altLang="en-US" sz="1200" dirty="0">
                          <a:effectLst/>
                        </a:rPr>
                        <a:t>件响应（如 </a:t>
                      </a:r>
                      <a:r>
                        <a:rPr lang="en-US" altLang="zh-CN" sz="1200" dirty="0">
                          <a:effectLst/>
                        </a:rPr>
                        <a:t>Event </a:t>
                      </a:r>
                      <a:r>
                        <a:rPr lang="zh-CN" altLang="en-US" sz="1200" dirty="0">
                          <a:effectLst/>
                        </a:rPr>
                        <a:t>类）</a:t>
                      </a:r>
                    </a:p>
                  </a:txBody>
                  <a:tcPr marL="13094" marR="13094" marT="13094" marB="13094" anchor="ctr"/>
                </a:tc>
                <a:extLst>
                  <a:ext uri="{0D108BD9-81ED-4DB2-BD59-A6C34878D82A}">
                    <a16:rowId xmlns:a16="http://schemas.microsoft.com/office/drawing/2014/main" val="561953649"/>
                  </a:ext>
                </a:extLst>
              </a:tr>
              <a:tr h="223077"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java.awt.image</a:t>
                      </a:r>
                      <a:endParaRPr lang="en-US" sz="1200" dirty="0">
                        <a:effectLst/>
                      </a:endParaRPr>
                    </a:p>
                  </a:txBody>
                  <a:tcPr marL="13094" marR="13094" marT="13094" marB="13094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处理和操纵来自网上的图片的 </a:t>
                      </a:r>
                      <a:r>
                        <a:rPr lang="en-US" altLang="zh-CN" sz="1200">
                          <a:effectLst/>
                        </a:rPr>
                        <a:t>Java </a:t>
                      </a:r>
                      <a:r>
                        <a:rPr lang="zh-CN" altLang="en-US" sz="1200">
                          <a:effectLst/>
                        </a:rPr>
                        <a:t>工具类库</a:t>
                      </a:r>
                    </a:p>
                  </a:txBody>
                  <a:tcPr marL="13094" marR="13094" marT="13094" marB="13094" anchor="ctr"/>
                </a:tc>
                <a:extLst>
                  <a:ext uri="{0D108BD9-81ED-4DB2-BD59-A6C34878D82A}">
                    <a16:rowId xmlns:a16="http://schemas.microsoft.com/office/drawing/2014/main" val="499811589"/>
                  </a:ext>
                </a:extLst>
              </a:tr>
              <a:tr h="223077"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java.wat.peer</a:t>
                      </a:r>
                      <a:endParaRPr lang="en-US" sz="1200" dirty="0">
                        <a:effectLst/>
                      </a:endParaRPr>
                    </a:p>
                  </a:txBody>
                  <a:tcPr marL="13094" marR="13094" marT="13094" marB="13094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很少在程序中直接用到，使得同一个 </a:t>
                      </a:r>
                      <a:r>
                        <a:rPr lang="en-US" altLang="zh-CN" sz="1200" dirty="0">
                          <a:effectLst/>
                        </a:rPr>
                        <a:t>Java </a:t>
                      </a:r>
                      <a:r>
                        <a:rPr lang="zh-CN" altLang="en-US" sz="1200" dirty="0">
                          <a:effectLst/>
                        </a:rPr>
                        <a:t>程序在不同的软硬件平台上运行</a:t>
                      </a:r>
                    </a:p>
                  </a:txBody>
                  <a:tcPr marL="13094" marR="13094" marT="13094" marB="13094" anchor="ctr"/>
                </a:tc>
                <a:extLst>
                  <a:ext uri="{0D108BD9-81ED-4DB2-BD59-A6C34878D82A}">
                    <a16:rowId xmlns:a16="http://schemas.microsoft.com/office/drawing/2014/main" val="2000049248"/>
                  </a:ext>
                </a:extLst>
              </a:tr>
              <a:tr h="22307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java.net</a:t>
                      </a:r>
                    </a:p>
                  </a:txBody>
                  <a:tcPr marL="13094" marR="13094" marT="13094" marB="13094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实现网络功能的类库有 </a:t>
                      </a:r>
                      <a:r>
                        <a:rPr lang="en-US" sz="1200" dirty="0">
                          <a:effectLst/>
                        </a:rPr>
                        <a:t>Socket </a:t>
                      </a:r>
                      <a:r>
                        <a:rPr lang="zh-CN" altLang="en-US" sz="1200" dirty="0">
                          <a:effectLst/>
                        </a:rPr>
                        <a:t>类、</a:t>
                      </a:r>
                      <a:r>
                        <a:rPr lang="en-US" sz="1200" dirty="0">
                          <a:effectLst/>
                        </a:rPr>
                        <a:t>ServerSocket </a:t>
                      </a:r>
                      <a:r>
                        <a:rPr lang="zh-CN" altLang="en-US" sz="1200" dirty="0">
                          <a:effectLst/>
                        </a:rPr>
                        <a:t>类</a:t>
                      </a:r>
                    </a:p>
                  </a:txBody>
                  <a:tcPr marL="13094" marR="13094" marT="13094" marB="13094" anchor="ctr"/>
                </a:tc>
                <a:extLst>
                  <a:ext uri="{0D108BD9-81ED-4DB2-BD59-A6C34878D82A}">
                    <a16:rowId xmlns:a16="http://schemas.microsoft.com/office/drawing/2014/main" val="2677080008"/>
                  </a:ext>
                </a:extLst>
              </a:tr>
              <a:tr h="20472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java.lang.reflect</a:t>
                      </a:r>
                    </a:p>
                  </a:txBody>
                  <a:tcPr marL="13094" marR="13094" marT="13094" marB="13094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提供用于反射对象的工具</a:t>
                      </a:r>
                    </a:p>
                  </a:txBody>
                  <a:tcPr marL="13094" marR="13094" marT="13094" marB="13094" anchor="ctr"/>
                </a:tc>
                <a:extLst>
                  <a:ext uri="{0D108BD9-81ED-4DB2-BD59-A6C34878D82A}">
                    <a16:rowId xmlns:a16="http://schemas.microsoft.com/office/drawing/2014/main" val="3535955775"/>
                  </a:ext>
                </a:extLst>
              </a:tr>
              <a:tr h="20472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java.util.zip</a:t>
                      </a:r>
                    </a:p>
                  </a:txBody>
                  <a:tcPr marL="13094" marR="13094" marT="13094" marB="13094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实现文件压缩功能</a:t>
                      </a:r>
                    </a:p>
                  </a:txBody>
                  <a:tcPr marL="13094" marR="13094" marT="13094" marB="13094" anchor="ctr"/>
                </a:tc>
                <a:extLst>
                  <a:ext uri="{0D108BD9-81ED-4DB2-BD59-A6C34878D82A}">
                    <a16:rowId xmlns:a16="http://schemas.microsoft.com/office/drawing/2014/main" val="3912631782"/>
                  </a:ext>
                </a:extLst>
              </a:tr>
              <a:tr h="223077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java.awt.datatransfer</a:t>
                      </a:r>
                    </a:p>
                  </a:txBody>
                  <a:tcPr marL="13094" marR="13094" marT="13094" marB="13094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处理数据传输的工具类，包括剪贴板、字符串发送器等</a:t>
                      </a:r>
                    </a:p>
                  </a:txBody>
                  <a:tcPr marL="13094" marR="13094" marT="13094" marB="13094" anchor="ctr"/>
                </a:tc>
                <a:extLst>
                  <a:ext uri="{0D108BD9-81ED-4DB2-BD59-A6C34878D82A}">
                    <a16:rowId xmlns:a16="http://schemas.microsoft.com/office/drawing/2014/main" val="2028875825"/>
                  </a:ext>
                </a:extLst>
              </a:tr>
              <a:tr h="204729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java.sql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3094" marR="13094" marT="13094" marB="13094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实现 </a:t>
                      </a:r>
                      <a:r>
                        <a:rPr lang="en-US" sz="1200" dirty="0">
                          <a:effectLst/>
                        </a:rPr>
                        <a:t>JDBC </a:t>
                      </a:r>
                      <a:r>
                        <a:rPr lang="zh-CN" altLang="en-US" sz="1200" dirty="0">
                          <a:effectLst/>
                        </a:rPr>
                        <a:t>的类库</a:t>
                      </a:r>
                    </a:p>
                  </a:txBody>
                  <a:tcPr marL="13094" marR="13094" marT="13094" marB="13094" anchor="ctr"/>
                </a:tc>
                <a:extLst>
                  <a:ext uri="{0D108BD9-81ED-4DB2-BD59-A6C34878D82A}">
                    <a16:rowId xmlns:a16="http://schemas.microsoft.com/office/drawing/2014/main" val="18488086"/>
                  </a:ext>
                </a:extLst>
              </a:tr>
              <a:tr h="20472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java.rmi</a:t>
                      </a:r>
                    </a:p>
                  </a:txBody>
                  <a:tcPr marL="13094" marR="13094" marT="13094" marB="13094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提供远程连接与载入的支持</a:t>
                      </a:r>
                    </a:p>
                  </a:txBody>
                  <a:tcPr marL="13094" marR="13094" marT="13094" marB="13094" anchor="ctr"/>
                </a:tc>
                <a:extLst>
                  <a:ext uri="{0D108BD9-81ED-4DB2-BD59-A6C34878D82A}">
                    <a16:rowId xmlns:a16="http://schemas.microsoft.com/office/drawing/2014/main" val="1665647900"/>
                  </a:ext>
                </a:extLst>
              </a:tr>
              <a:tr h="20472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java. security</a:t>
                      </a:r>
                    </a:p>
                  </a:txBody>
                  <a:tcPr marL="13094" marR="13094" marT="13094" marB="13094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提供安全性方面的有关支持</a:t>
                      </a:r>
                    </a:p>
                  </a:txBody>
                  <a:tcPr marL="13094" marR="13094" marT="13094" marB="13094" anchor="ctr"/>
                </a:tc>
                <a:extLst>
                  <a:ext uri="{0D108BD9-81ED-4DB2-BD59-A6C34878D82A}">
                    <a16:rowId xmlns:a16="http://schemas.microsoft.com/office/drawing/2014/main" val="1318474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355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27B2178-7C96-4067-B1DC-13BAC7CA6663}"/>
              </a:ext>
            </a:extLst>
          </p:cNvPr>
          <p:cNvSpPr txBox="1"/>
          <p:nvPr/>
        </p:nvSpPr>
        <p:spPr>
          <a:xfrm>
            <a:off x="810929" y="771550"/>
            <a:ext cx="4581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成员变量、局部变量、静态变量的区别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6A7AB42-4639-4FC5-889E-CEB67779E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623473"/>
              </p:ext>
            </p:extLst>
          </p:nvPr>
        </p:nvGraphicFramePr>
        <p:xfrm>
          <a:off x="899592" y="1419622"/>
          <a:ext cx="763284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176170431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815989784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35625153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793772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成员变量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局部变量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静态变量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82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定义的位置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类中，方法外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600" b="0" i="1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方法中</a:t>
                      </a:r>
                      <a:r>
                        <a:rPr lang="en-US" altLang="zh-CN" sz="1600" b="0" i="1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zh-CN" sz="1600" b="0" i="1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或者方法的形式参数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600" b="0" i="1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在类中</a:t>
                      </a:r>
                      <a:r>
                        <a:rPr lang="en-US" altLang="zh-CN" sz="1600" b="0" i="1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zh-CN" sz="1600" b="0" i="1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方法外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78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初始化值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有默认初始化值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600" b="0" i="1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无</a:t>
                      </a:r>
                      <a:r>
                        <a:rPr lang="en-US" altLang="zh-CN" sz="1600" b="0" i="1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zh-CN" sz="1600" b="0" i="1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先定义</a:t>
                      </a:r>
                      <a:r>
                        <a:rPr lang="en-US" altLang="zh-CN" sz="1600" b="0" i="1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zh-CN" sz="1600" b="0" i="1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赋值后才能使用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有默认初始化值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3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调用方式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对象调用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对象调用，类名调用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559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存储位置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堆中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栈中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方法区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2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生命周期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与对象共存亡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与方法共存亡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与类共存亡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09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别名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实例变量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类变量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477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44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27B2178-7C96-4067-B1DC-13BAC7CA6663}"/>
              </a:ext>
            </a:extLst>
          </p:cNvPr>
          <p:cNvSpPr txBox="1"/>
          <p:nvPr/>
        </p:nvSpPr>
        <p:spPr>
          <a:xfrm>
            <a:off x="810929" y="771550"/>
            <a:ext cx="4581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权限修饰符区别</a:t>
            </a:r>
            <a:endParaRPr lang="zh-CN" altLang="en-US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20E5B923-2BE4-4A4F-A3C5-BB492A159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754239"/>
              </p:ext>
            </p:extLst>
          </p:nvPr>
        </p:nvGraphicFramePr>
        <p:xfrm>
          <a:off x="1524000" y="164465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4617286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925419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1702742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477864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01881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public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protected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default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private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934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同一个类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45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同一个包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74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子类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46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不同包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391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8381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1"/>
  <p:tag name="ISPRING_ULTRA_SCORM_SLIDE_COUNT" val="1"/>
  <p:tag name="ISPRING_PRESENTATION_TITLE" val="69 演示文稿"/>
</p:tagLst>
</file>

<file path=ppt/theme/theme1.xml><?xml version="1.0" encoding="utf-8"?>
<a:theme xmlns:a="http://schemas.openxmlformats.org/drawingml/2006/main" name="Office 主题">
  <a:themeElements>
    <a:clrScheme name="自定义 2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7F7F7F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2994</TotalTime>
  <Words>2381</Words>
  <Application>Microsoft Office PowerPoint</Application>
  <PresentationFormat>全屏显示(16:9)</PresentationFormat>
  <Paragraphs>343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-apple-system</vt:lpstr>
      <vt:lpstr>Helvetica Neue</vt:lpstr>
      <vt:lpstr>等线</vt:lpstr>
      <vt:lpstr>等线 Light</vt:lpstr>
      <vt:lpstr>宋体</vt:lpstr>
      <vt:lpstr>Microsoft YaHei</vt:lpstr>
      <vt:lpstr>Microsoft YaHei</vt:lpstr>
      <vt:lpstr>Arial</vt:lpstr>
      <vt:lpstr>Calibri</vt:lpstr>
      <vt:lpstr>Impact</vt:lpstr>
      <vt:lpstr>tahoma</vt:lpstr>
      <vt:lpstr>Verdana</vt:lpstr>
      <vt:lpstr>Verdana</vt:lpstr>
      <vt:lpstr>Wingdings</vt:lpstr>
      <vt:lpstr>Office 主题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69 演示文稿</dc:title>
  <dc:creator>李培俊</dc:creator>
  <cp:lastModifiedBy>陈迪凯</cp:lastModifiedBy>
  <cp:revision>342</cp:revision>
  <dcterms:created xsi:type="dcterms:W3CDTF">2015-10-16T03:54:15Z</dcterms:created>
  <dcterms:modified xsi:type="dcterms:W3CDTF">2020-09-27T23:48:27Z</dcterms:modified>
</cp:coreProperties>
</file>