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315" r:id="rId3"/>
    <p:sldId id="321" r:id="rId4"/>
    <p:sldId id="357" r:id="rId5"/>
    <p:sldId id="266" r:id="rId6"/>
    <p:sldId id="346" r:id="rId7"/>
    <p:sldId id="358" r:id="rId8"/>
    <p:sldId id="323" r:id="rId9"/>
    <p:sldId id="349" r:id="rId10"/>
    <p:sldId id="361" r:id="rId11"/>
    <p:sldId id="351" r:id="rId12"/>
    <p:sldId id="359" r:id="rId13"/>
    <p:sldId id="324" r:id="rId14"/>
    <p:sldId id="352" r:id="rId15"/>
    <p:sldId id="354" r:id="rId16"/>
    <p:sldId id="353" r:id="rId17"/>
    <p:sldId id="369" r:id="rId18"/>
    <p:sldId id="370" r:id="rId19"/>
    <p:sldId id="371" r:id="rId20"/>
    <p:sldId id="355" r:id="rId21"/>
    <p:sldId id="360" r:id="rId22"/>
    <p:sldId id="363" r:id="rId23"/>
    <p:sldId id="365" r:id="rId24"/>
    <p:sldId id="362" r:id="rId25"/>
    <p:sldId id="366" r:id="rId26"/>
    <p:sldId id="368" r:id="rId27"/>
    <p:sldId id="364" r:id="rId28"/>
    <p:sldId id="268" r:id="rId29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3" autoAdjust="0"/>
    <p:restoredTop sz="78668" autoAdjust="0"/>
  </p:normalViewPr>
  <p:slideViewPr>
    <p:cSldViewPr>
      <p:cViewPr varScale="1">
        <p:scale>
          <a:sx n="116" d="100"/>
          <a:sy n="116" d="100"/>
        </p:scale>
        <p:origin x="547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52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177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01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465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20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49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36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13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85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54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488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691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43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759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74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57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82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3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3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7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7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0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47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5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4F5-3DA5-4CC5-B2D4-7240AADD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E26BC-0AE4-40FF-8A08-147244CD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59407-87CB-4B26-A810-1084B762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04924-B09D-4BC4-85D2-9CDCBFC5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5EB4E-8D61-49D8-87C8-1CCD79C0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6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51F2E-6B28-4577-8C0F-0679CC9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22EF6-BCCC-4CEF-9AC6-90CB90D4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59189-6F96-4692-B5EB-EF48CBAC6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796FE-1F6F-47E8-B378-B706D08D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BA1F0-BCB6-4A93-B592-A4336A43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E1774-B720-4530-9CBD-602AACE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7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52A84-8CFC-4EA6-87DE-B9C18795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019A5-C15F-41ED-A285-3A985043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BDDAE-157D-403B-8756-C1F37843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45D739-7118-4B51-82CB-BA55FF7D6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DB7931-6A54-4618-9CAA-CCB913A93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57CF7-A30B-4C02-8BD9-4759D5BF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9E7859-C597-4090-88D9-E3E0C6B5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4C6820-3A59-45BF-9ADD-0032754F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0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A746A-E742-4ADF-B049-07ADC9D7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8EC17-52E7-4BB7-8A21-5AB6D868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6CC4B-D2C6-44DD-9CEC-36BCD756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CD20E-11BF-469C-A74D-F878D4B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6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ADFF2-7ED5-4680-80DD-E129ED5B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13A21B-F524-4F45-9B35-84AAAE2A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4EBE6-94BF-43DC-A95D-5D9D58E5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5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4F31-4975-4F86-AC34-D98C5C47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4586-6AD4-47F9-BFF1-ABE706BF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74248-376F-4191-B5F0-2C1656CF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B808D-6BAB-49AC-AC6F-E6CE9C4F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C1FFA-9341-4566-9AA9-873195E9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AE5EA-1624-491B-8905-A1CC2F6E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6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B5CC-22B5-427F-B61A-F83A22C1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A7B740-2169-417F-AC46-73F6F7E5A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11B0-E3DD-490A-8CDC-AAB6ABDD2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E4387-3CF1-4473-B3CE-B516FD6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21B45-5A9E-4530-8338-4321164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1A913-DD4B-4623-B46C-3E80F1A3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69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2841-7145-49C5-88FF-90E2D6D4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393F2-7D7A-4B67-9DFB-D5F9BD8ED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D3ED-264F-4E7F-B9E0-2C089CD4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4E912-B95F-4F23-99C3-1E05E563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364D2-A8E5-4B63-A93D-53FF8C25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27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0E930-1B86-42DD-A223-51FC24E34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C6321-85AA-4ABA-A43B-59292E2A6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C76D6-F937-453A-802A-3067CD05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64823-CB40-4CC6-9D6E-97CAA47D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7ACBB-5109-44C1-ABFF-8BACD8B8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8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9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15821" y="21992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745"/>
            <a:ext cx="1944216" cy="48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3908A-84A2-4309-BB5E-9EABAD36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51E04-F3B3-4409-863D-DA98E9A2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7C8FE-5962-4F71-AEEE-3CC7A4C7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F6B95-4E15-4059-BCBD-7C35C3E6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1DEA2-3D65-4FC4-AE58-ABF05B67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3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9B194-75E2-4950-8410-2D4EEC20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FE811-C953-4758-88A0-AF2BC93E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BB98-4DAD-4766-82EC-511769A9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E453A-0BA7-42CA-A24D-96577C41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82F1-B03F-41B2-9647-8AAC3CDF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6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08DBC-7E28-4EAA-AE93-E559A124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4CFE6-5971-4164-A8A3-783F9C38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38469-FF0F-4A69-844E-2603D67D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B8A7-D600-4E83-9DF3-6F3D3C09F733}" type="datetimeFigureOut">
              <a:rPr lang="zh-CN" altLang="en-US" smtClean="0"/>
              <a:t>2020-09-28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B35FC-D14B-46BB-B3E6-054F16780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13796-823D-48E7-A688-0E4D65EC5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4" y="257859"/>
            <a:ext cx="1967075" cy="5953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Box 2">
            <a:extLst>
              <a:ext uri="{FF2B5EF4-FFF2-40B4-BE49-F238E27FC236}">
                <a16:creationId xmlns:a16="http://schemas.microsoft.com/office/drawing/2014/main" id="{4741BFD8-9DF8-40AF-B5E6-602339C1F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DA1F8E-3644-4218-97BF-71190D2F2B06}"/>
              </a:ext>
            </a:extLst>
          </p:cNvPr>
          <p:cNvSpPr txBox="1"/>
          <p:nvPr/>
        </p:nvSpPr>
        <p:spPr>
          <a:xfrm>
            <a:off x="2123728" y="3231145"/>
            <a:ext cx="5112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Java</a:t>
            </a:r>
            <a:r>
              <a:rPr lang="zh-CN" altLang="en-US" sz="4400" dirty="0">
                <a:solidFill>
                  <a:schemeClr val="bg1"/>
                </a:solidFill>
              </a:rPr>
              <a:t>三大特性与接口</a:t>
            </a:r>
          </a:p>
        </p:txBody>
      </p:sp>
    </p:spTree>
    <p:extLst>
      <p:ext uri="{BB962C8B-B14F-4D97-AF65-F5344CB8AC3E}">
        <p14:creationId xmlns:p14="http://schemas.microsoft.com/office/powerpoint/2010/main" val="39008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8AB254-B3A2-409F-B33C-914E9B4DFA45}"/>
              </a:ext>
            </a:extLst>
          </p:cNvPr>
          <p:cNvSpPr txBox="1"/>
          <p:nvPr/>
        </p:nvSpPr>
        <p:spPr>
          <a:xfrm>
            <a:off x="755575" y="699542"/>
            <a:ext cx="1791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继承的限制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4FECFA7-18DA-4291-9D06-2F518DC52F7A}"/>
              </a:ext>
            </a:extLst>
          </p:cNvPr>
          <p:cNvGrpSpPr/>
          <p:nvPr/>
        </p:nvGrpSpPr>
        <p:grpSpPr>
          <a:xfrm>
            <a:off x="1259632" y="1347615"/>
            <a:ext cx="2035486" cy="3096342"/>
            <a:chOff x="778084" y="1038958"/>
            <a:chExt cx="1850186" cy="3042453"/>
          </a:xfrm>
        </p:grpSpPr>
        <p:sp>
          <p:nvSpPr>
            <p:cNvPr id="6" name="圆角矩形 32">
              <a:extLst>
                <a:ext uri="{FF2B5EF4-FFF2-40B4-BE49-F238E27FC236}">
                  <a16:creationId xmlns:a16="http://schemas.microsoft.com/office/drawing/2014/main" id="{A52ACD85-AD15-4330-BDB7-028C6DCB7516}"/>
                </a:ext>
              </a:extLst>
            </p:cNvPr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7" name="任意多边形 33">
              <a:extLst>
                <a:ext uri="{FF2B5EF4-FFF2-40B4-BE49-F238E27FC236}">
                  <a16:creationId xmlns:a16="http://schemas.microsoft.com/office/drawing/2014/main" id="{2A6FFA41-C4D0-4814-A5E4-9308B64AFA6C}"/>
                </a:ext>
              </a:extLst>
            </p:cNvPr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chemeClr val="accent2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B4561D2-8497-454B-B9FF-794BC469176F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>
                <a:latin typeface="Impact" pitchFamily="34" charset="0"/>
              </a:endParaRPr>
            </a:p>
          </p:txBody>
        </p:sp>
        <p:sp>
          <p:nvSpPr>
            <p:cNvPr id="9" name="文本框 11">
              <a:extLst>
                <a:ext uri="{FF2B5EF4-FFF2-40B4-BE49-F238E27FC236}">
                  <a16:creationId xmlns:a16="http://schemas.microsoft.com/office/drawing/2014/main" id="{454A8641-748E-45EB-B7A2-9C64DB6B1C2D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6416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HK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01</a:t>
              </a:r>
              <a:endParaRPr lang="zh-HK" altLang="en-US" sz="33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11" name="文本框 65">
              <a:extLst>
                <a:ext uri="{FF2B5EF4-FFF2-40B4-BE49-F238E27FC236}">
                  <a16:creationId xmlns:a16="http://schemas.microsoft.com/office/drawing/2014/main" id="{2B5C6247-87C0-4B2E-8D93-343BE814D219}"/>
                </a:ext>
              </a:extLst>
            </p:cNvPr>
            <p:cNvSpPr txBox="1"/>
            <p:nvPr/>
          </p:nvSpPr>
          <p:spPr>
            <a:xfrm>
              <a:off x="989238" y="2646902"/>
              <a:ext cx="1466454" cy="143450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b="0" i="0" dirty="0">
                  <a:solidFill>
                    <a:srgbClr val="4D4D4D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一个子类只能够继承一个父类，存在单继承局限</a:t>
              </a:r>
              <a:endParaRPr lang="zh-HK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C92FFC3-92E6-4025-B012-4CFF355C9ACB}"/>
              </a:ext>
            </a:extLst>
          </p:cNvPr>
          <p:cNvGrpSpPr/>
          <p:nvPr/>
        </p:nvGrpSpPr>
        <p:grpSpPr>
          <a:xfrm>
            <a:off x="3563888" y="1347615"/>
            <a:ext cx="1962165" cy="2952326"/>
            <a:chOff x="2690633" y="1038958"/>
            <a:chExt cx="1850186" cy="2900945"/>
          </a:xfrm>
        </p:grpSpPr>
        <p:sp>
          <p:nvSpPr>
            <p:cNvPr id="13" name="圆角矩形 39">
              <a:extLst>
                <a:ext uri="{FF2B5EF4-FFF2-40B4-BE49-F238E27FC236}">
                  <a16:creationId xmlns:a16="http://schemas.microsoft.com/office/drawing/2014/main" id="{2EC6EC89-CD72-4D17-80C5-32F353B444B3}"/>
                </a:ext>
              </a:extLst>
            </p:cNvPr>
            <p:cNvSpPr/>
            <p:nvPr/>
          </p:nvSpPr>
          <p:spPr>
            <a:xfrm>
              <a:off x="279960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任意多边形 40">
              <a:extLst>
                <a:ext uri="{FF2B5EF4-FFF2-40B4-BE49-F238E27FC236}">
                  <a16:creationId xmlns:a16="http://schemas.microsoft.com/office/drawing/2014/main" id="{824948F0-3004-4D8D-BB68-5E0D6F29DEC7}"/>
                </a:ext>
              </a:extLst>
            </p:cNvPr>
            <p:cNvSpPr/>
            <p:nvPr/>
          </p:nvSpPr>
          <p:spPr>
            <a:xfrm>
              <a:off x="2690633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50EB90C-6390-44B8-8731-16EE0B1B4E4D}"/>
                </a:ext>
              </a:extLst>
            </p:cNvPr>
            <p:cNvSpPr/>
            <p:nvPr/>
          </p:nvSpPr>
          <p:spPr>
            <a:xfrm>
              <a:off x="3315689" y="1647875"/>
              <a:ext cx="600075" cy="600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>
                <a:latin typeface="Impact" pitchFamily="34" charset="0"/>
              </a:endParaRPr>
            </a:p>
          </p:txBody>
        </p:sp>
        <p:sp>
          <p:nvSpPr>
            <p:cNvPr id="16" name="文本框 48">
              <a:extLst>
                <a:ext uri="{FF2B5EF4-FFF2-40B4-BE49-F238E27FC236}">
                  <a16:creationId xmlns:a16="http://schemas.microsoft.com/office/drawing/2014/main" id="{351940E8-9E17-4E3B-80D4-0A0F63672CD6}"/>
                </a:ext>
              </a:extLst>
            </p:cNvPr>
            <p:cNvSpPr txBox="1"/>
            <p:nvPr/>
          </p:nvSpPr>
          <p:spPr>
            <a:xfrm>
              <a:off x="3185327" y="1222952"/>
              <a:ext cx="894944" cy="6416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HK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02</a:t>
              </a:r>
              <a:endParaRPr lang="zh-HK" altLang="en-US" sz="33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18" name="文本框 67">
              <a:extLst>
                <a:ext uri="{FF2B5EF4-FFF2-40B4-BE49-F238E27FC236}">
                  <a16:creationId xmlns:a16="http://schemas.microsoft.com/office/drawing/2014/main" id="{004A8775-B9EE-49B8-8534-2ACDE87BC6F5}"/>
                </a:ext>
              </a:extLst>
            </p:cNvPr>
            <p:cNvSpPr txBox="1"/>
            <p:nvPr/>
          </p:nvSpPr>
          <p:spPr>
            <a:xfrm>
              <a:off x="2759904" y="2576150"/>
              <a:ext cx="1741984" cy="103578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b="0" i="0" dirty="0">
                  <a:solidFill>
                    <a:srgbClr val="4D4D4D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在一个子类继承的时候，实际上会继承父类之中的操作（属性、方法）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45B1181-2730-400F-815F-A93EC6C499ED}"/>
              </a:ext>
            </a:extLst>
          </p:cNvPr>
          <p:cNvGrpSpPr/>
          <p:nvPr/>
        </p:nvGrpSpPr>
        <p:grpSpPr>
          <a:xfrm>
            <a:off x="5871686" y="1347615"/>
            <a:ext cx="2012682" cy="3024335"/>
            <a:chOff x="4603182" y="1038958"/>
            <a:chExt cx="1850186" cy="2971701"/>
          </a:xfrm>
        </p:grpSpPr>
        <p:sp>
          <p:nvSpPr>
            <p:cNvPr id="20" name="圆角矩形 46">
              <a:extLst>
                <a:ext uri="{FF2B5EF4-FFF2-40B4-BE49-F238E27FC236}">
                  <a16:creationId xmlns:a16="http://schemas.microsoft.com/office/drawing/2014/main" id="{85330A28-6D6D-4C16-8C6A-47D4CB10FA47}"/>
                </a:ext>
              </a:extLst>
            </p:cNvPr>
            <p:cNvSpPr/>
            <p:nvPr/>
          </p:nvSpPr>
          <p:spPr>
            <a:xfrm>
              <a:off x="4712149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任意多边形 47">
              <a:extLst>
                <a:ext uri="{FF2B5EF4-FFF2-40B4-BE49-F238E27FC236}">
                  <a16:creationId xmlns:a16="http://schemas.microsoft.com/office/drawing/2014/main" id="{FB109DEC-3BCA-4EB5-8EF3-31657FF1F840}"/>
                </a:ext>
              </a:extLst>
            </p:cNvPr>
            <p:cNvSpPr/>
            <p:nvPr/>
          </p:nvSpPr>
          <p:spPr>
            <a:xfrm>
              <a:off x="4603182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3D01F94-F83A-4101-BBB8-FBECD0E3F1A2}"/>
                </a:ext>
              </a:extLst>
            </p:cNvPr>
            <p:cNvSpPr/>
            <p:nvPr/>
          </p:nvSpPr>
          <p:spPr>
            <a:xfrm>
              <a:off x="5228238" y="1647875"/>
              <a:ext cx="600075" cy="6000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>
                <a:latin typeface="Impact" pitchFamily="34" charset="0"/>
              </a:endParaRPr>
            </a:p>
          </p:txBody>
        </p:sp>
        <p:sp>
          <p:nvSpPr>
            <p:cNvPr id="24" name="文本框 54">
              <a:extLst>
                <a:ext uri="{FF2B5EF4-FFF2-40B4-BE49-F238E27FC236}">
                  <a16:creationId xmlns:a16="http://schemas.microsoft.com/office/drawing/2014/main" id="{3A65833F-178B-451C-B7C8-E22C2FA33705}"/>
                </a:ext>
              </a:extLst>
            </p:cNvPr>
            <p:cNvSpPr txBox="1"/>
            <p:nvPr/>
          </p:nvSpPr>
          <p:spPr>
            <a:xfrm>
              <a:off x="5044295" y="1222952"/>
              <a:ext cx="978584" cy="6416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HK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03</a:t>
              </a:r>
              <a:endParaRPr lang="zh-HK" altLang="en-US" sz="33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26" name="文本框 69">
              <a:extLst>
                <a:ext uri="{FF2B5EF4-FFF2-40B4-BE49-F238E27FC236}">
                  <a16:creationId xmlns:a16="http://schemas.microsoft.com/office/drawing/2014/main" id="{7F637499-E446-4EFC-B29D-DACBE2DFFAA1}"/>
                </a:ext>
              </a:extLst>
            </p:cNvPr>
            <p:cNvSpPr txBox="1"/>
            <p:nvPr/>
          </p:nvSpPr>
          <p:spPr>
            <a:xfrm>
              <a:off x="4654187" y="2576150"/>
              <a:ext cx="1732986" cy="143450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b="0" i="0" dirty="0">
                  <a:solidFill>
                    <a:srgbClr val="4D4D4D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实例化子类对象时，先初始化父类中的属性，再初始化子类中的属性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5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47199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58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161207"/>
            <a:ext cx="675075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/>
              <a:t>         所谓多态就是指程序中定义的</a:t>
            </a:r>
            <a:r>
              <a:rPr lang="zh-CN" altLang="en-US" sz="2000" dirty="0">
                <a:solidFill>
                  <a:srgbClr val="FF0000"/>
                </a:solidFill>
              </a:rPr>
              <a:t>引用变量</a:t>
            </a:r>
            <a:r>
              <a:rPr lang="zh-CN" altLang="en-US" sz="2000" dirty="0"/>
              <a:t>所指向的</a:t>
            </a:r>
            <a:r>
              <a:rPr lang="zh-CN" altLang="en-US" sz="2000" dirty="0">
                <a:solidFill>
                  <a:srgbClr val="FF0000"/>
                </a:solidFill>
              </a:rPr>
              <a:t>具体类型</a:t>
            </a:r>
            <a:r>
              <a:rPr lang="zh-CN" altLang="en-US" sz="2000" dirty="0"/>
              <a:t>和通过该引用变量发出的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r>
              <a:rPr lang="zh-CN" altLang="en-US" sz="2000">
                <a:solidFill>
                  <a:srgbClr val="FF0000"/>
                </a:solidFill>
              </a:rPr>
              <a:t>调用</a:t>
            </a:r>
            <a:r>
              <a:rPr lang="zh-CN" altLang="en-US" sz="2000"/>
              <a:t>在编译时</a:t>
            </a:r>
            <a:r>
              <a:rPr lang="zh-CN" altLang="en-US" sz="2000" dirty="0"/>
              <a:t>并不确定，而是在程序运行期间才确定</a:t>
            </a:r>
            <a:endParaRPr lang="en-US" altLang="zh-CN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F9CAE-3F6A-40EB-9030-FA43B35207BB}"/>
              </a:ext>
            </a:extLst>
          </p:cNvPr>
          <p:cNvSpPr txBox="1"/>
          <p:nvPr/>
        </p:nvSpPr>
        <p:spPr>
          <a:xfrm>
            <a:off x="2123728" y="2139702"/>
            <a:ext cx="45785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aramond" panose="02020404030301010803" pitchFamily="18" charset="0"/>
              </a:rPr>
              <a:t>public class Heroes {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    int </a:t>
            </a:r>
            <a:r>
              <a:rPr lang="en-US" altLang="zh-CN" dirty="0" err="1">
                <a:latin typeface="Garamond" panose="02020404030301010803" pitchFamily="18" charset="0"/>
              </a:rPr>
              <a:t>roleId</a:t>
            </a:r>
            <a:r>
              <a:rPr lang="en-US" altLang="zh-CN" dirty="0">
                <a:latin typeface="Garamond" panose="02020404030301010803" pitchFamily="18" charset="0"/>
              </a:rPr>
              <a:t> = 001;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	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    public void run() {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            System.out.println("</a:t>
            </a:r>
            <a:r>
              <a:rPr lang="zh-CN" altLang="en-US" dirty="0">
                <a:latin typeface="Garamond" panose="02020404030301010803" pitchFamily="18" charset="0"/>
              </a:rPr>
              <a:t>英雄移动</a:t>
            </a:r>
            <a:r>
              <a:rPr lang="en-US" altLang="zh-CN" dirty="0">
                <a:latin typeface="Garamond" panose="02020404030301010803" pitchFamily="18" charset="0"/>
              </a:rPr>
              <a:t>...");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    }</a:t>
            </a:r>
          </a:p>
          <a:p>
            <a:endParaRPr lang="en-US" altLang="zh-CN" dirty="0">
              <a:latin typeface="Garamond" panose="02020404030301010803" pitchFamily="18" charset="0"/>
            </a:endParaRPr>
          </a:p>
          <a:p>
            <a:r>
              <a:rPr lang="en-US" altLang="zh-CN" dirty="0">
                <a:latin typeface="Garamond" panose="02020404030301010803" pitchFamily="18" charset="0"/>
              </a:rPr>
              <a:t>}</a:t>
            </a:r>
            <a:endParaRPr lang="zh-CN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1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64447C-F0A5-486F-9B59-1885FD533FCB}"/>
              </a:ext>
            </a:extLst>
          </p:cNvPr>
          <p:cNvSpPr txBox="1"/>
          <p:nvPr/>
        </p:nvSpPr>
        <p:spPr>
          <a:xfrm>
            <a:off x="467544" y="1059582"/>
            <a:ext cx="38164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aramond" panose="02020404030301010803" pitchFamily="18" charset="0"/>
              </a:rPr>
              <a:t>public class </a:t>
            </a:r>
            <a:r>
              <a:rPr lang="en-US" altLang="zh-CN" dirty="0" err="1">
                <a:latin typeface="Garamond" panose="02020404030301010803" pitchFamily="18" charset="0"/>
              </a:rPr>
              <a:t>HouYi</a:t>
            </a:r>
            <a:r>
              <a:rPr lang="en-US" altLang="zh-CN" dirty="0">
                <a:latin typeface="Garamond" panose="02020404030301010803" pitchFamily="18" charset="0"/>
              </a:rPr>
              <a:t> extends Heroes {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    int </a:t>
            </a:r>
            <a:r>
              <a:rPr lang="en-US" altLang="zh-CN" dirty="0" err="1">
                <a:latin typeface="Garamond" panose="02020404030301010803" pitchFamily="18" charset="0"/>
              </a:rPr>
              <a:t>roleId</a:t>
            </a:r>
            <a:r>
              <a:rPr lang="en-US" altLang="zh-CN" dirty="0">
                <a:latin typeface="Garamond" panose="02020404030301010803" pitchFamily="18" charset="0"/>
              </a:rPr>
              <a:t> = 002;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	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    public void run() {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	System.out.println("</a:t>
            </a:r>
            <a:r>
              <a:rPr lang="zh-CN" altLang="en-US" dirty="0">
                <a:latin typeface="Garamond" panose="02020404030301010803" pitchFamily="18" charset="0"/>
              </a:rPr>
              <a:t>后羿移动</a:t>
            </a:r>
            <a:r>
              <a:rPr lang="en-US" altLang="zh-CN" dirty="0">
                <a:latin typeface="Garamond" panose="02020404030301010803" pitchFamily="18" charset="0"/>
              </a:rPr>
              <a:t>...");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   }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	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    public void </a:t>
            </a:r>
            <a:r>
              <a:rPr lang="en-US" altLang="zh-CN" dirty="0" err="1">
                <a:latin typeface="Garamond" panose="02020404030301010803" pitchFamily="18" charset="0"/>
              </a:rPr>
              <a:t>bloodReturning</a:t>
            </a:r>
            <a:r>
              <a:rPr lang="en-US" altLang="zh-CN" dirty="0">
                <a:latin typeface="Garamond" panose="02020404030301010803" pitchFamily="18" charset="0"/>
              </a:rPr>
              <a:t>() {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	System.out.println("</a:t>
            </a:r>
            <a:r>
              <a:rPr lang="zh-CN" altLang="en-US" dirty="0">
                <a:latin typeface="Garamond" panose="02020404030301010803" pitchFamily="18" charset="0"/>
              </a:rPr>
              <a:t>后羿回血</a:t>
            </a:r>
            <a:r>
              <a:rPr lang="en-US" altLang="zh-CN" dirty="0">
                <a:latin typeface="Garamond" panose="02020404030301010803" pitchFamily="18" charset="0"/>
              </a:rPr>
              <a:t>...");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    }</a:t>
            </a:r>
          </a:p>
          <a:p>
            <a:endParaRPr lang="en-US" altLang="zh-CN" dirty="0">
              <a:latin typeface="Garamond" panose="02020404030301010803" pitchFamily="18" charset="0"/>
            </a:endParaRPr>
          </a:p>
          <a:p>
            <a:r>
              <a:rPr lang="en-US" altLang="zh-CN" dirty="0">
                <a:latin typeface="Garamond" panose="02020404030301010803" pitchFamily="18" charset="0"/>
              </a:rPr>
              <a:t>}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C16F93E-BF7D-4655-A0C9-6F41D4E95D55}"/>
              </a:ext>
            </a:extLst>
          </p:cNvPr>
          <p:cNvCxnSpPr>
            <a:cxnSpLocks/>
          </p:cNvCxnSpPr>
          <p:nvPr/>
        </p:nvCxnSpPr>
        <p:spPr>
          <a:xfrm>
            <a:off x="4644008" y="1346687"/>
            <a:ext cx="0" cy="328519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B678DF7-236F-43D6-B18F-B7B2824514D9}"/>
              </a:ext>
            </a:extLst>
          </p:cNvPr>
          <p:cNvSpPr txBox="1"/>
          <p:nvPr/>
        </p:nvSpPr>
        <p:spPr>
          <a:xfrm>
            <a:off x="4860032" y="1707654"/>
            <a:ext cx="3600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aramond" panose="02020404030301010803" pitchFamily="18" charset="0"/>
              </a:rPr>
              <a:t>public class </a:t>
            </a:r>
            <a:r>
              <a:rPr lang="en-US" altLang="zh-CN" dirty="0" err="1">
                <a:latin typeface="Garamond" panose="02020404030301010803" pitchFamily="18" charset="0"/>
              </a:rPr>
              <a:t>DaJi</a:t>
            </a:r>
            <a:r>
              <a:rPr lang="en-US" altLang="zh-CN" dirty="0">
                <a:latin typeface="Garamond" panose="02020404030301010803" pitchFamily="18" charset="0"/>
              </a:rPr>
              <a:t> extends Heroes {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int </a:t>
            </a:r>
            <a:r>
              <a:rPr lang="en-US" altLang="zh-CN" dirty="0" err="1">
                <a:latin typeface="Garamond" panose="02020404030301010803" pitchFamily="18" charset="0"/>
              </a:rPr>
              <a:t>roleId</a:t>
            </a:r>
            <a:r>
              <a:rPr lang="en-US" altLang="zh-CN" dirty="0">
                <a:latin typeface="Garamond" panose="02020404030301010803" pitchFamily="18" charset="0"/>
              </a:rPr>
              <a:t> = 003;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	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public void run() {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    System.out.println("</a:t>
            </a:r>
            <a:r>
              <a:rPr lang="zh-CN" altLang="en-US" dirty="0">
                <a:latin typeface="Garamond" panose="02020404030301010803" pitchFamily="18" charset="0"/>
              </a:rPr>
              <a:t>妲己移动</a:t>
            </a:r>
            <a:r>
              <a:rPr lang="en-US" altLang="zh-CN" dirty="0">
                <a:latin typeface="Garamond" panose="02020404030301010803" pitchFamily="18" charset="0"/>
              </a:rPr>
              <a:t>...");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}</a:t>
            </a:r>
          </a:p>
          <a:p>
            <a:endParaRPr lang="en-US" altLang="zh-CN" dirty="0">
              <a:latin typeface="Garamond" panose="02020404030301010803" pitchFamily="18" charset="0"/>
            </a:endParaRPr>
          </a:p>
          <a:p>
            <a:r>
              <a:rPr lang="en-US" altLang="zh-CN" dirty="0">
                <a:latin typeface="Garamond" panose="02020404030301010803" pitchFamily="18" charset="0"/>
              </a:rPr>
              <a:t>}</a:t>
            </a:r>
            <a:endParaRPr lang="zh-CN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B407A6-E09A-4479-B6F1-12FA73E272FE}"/>
              </a:ext>
            </a:extLst>
          </p:cNvPr>
          <p:cNvSpPr txBox="1"/>
          <p:nvPr/>
        </p:nvSpPr>
        <p:spPr>
          <a:xfrm>
            <a:off x="2537652" y="1161207"/>
            <a:ext cx="45785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Garamond" panose="02020404030301010803" pitchFamily="18" charset="0"/>
              </a:rPr>
              <a:t>public class Test {</a:t>
            </a:r>
          </a:p>
          <a:p>
            <a:r>
              <a:rPr lang="zh-CN" altLang="en-US" dirty="0">
                <a:latin typeface="Garamond" panose="02020404030301010803" pitchFamily="18" charset="0"/>
              </a:rPr>
              <a:t>    public static void main(String[] args) {</a:t>
            </a:r>
          </a:p>
          <a:p>
            <a:r>
              <a:rPr lang="zh-CN" altLang="en-US" dirty="0">
                <a:latin typeface="Garamond" panose="02020404030301010803" pitchFamily="18" charset="0"/>
              </a:rPr>
              <a:t>        </a:t>
            </a:r>
            <a:r>
              <a:rPr lang="en-US" altLang="zh-CN" dirty="0">
                <a:latin typeface="Garamond" panose="02020404030301010803" pitchFamily="18" charset="0"/>
              </a:rPr>
              <a:t>Heroes</a:t>
            </a:r>
            <a:r>
              <a:rPr lang="zh-CN" altLang="en-US" dirty="0">
                <a:latin typeface="Garamond" panose="02020404030301010803" pitchFamily="18" charset="0"/>
              </a:rPr>
              <a:t> a = new </a:t>
            </a:r>
            <a:r>
              <a:rPr lang="en-US" altLang="zh-CN" dirty="0" err="1">
                <a:latin typeface="Garamond" panose="02020404030301010803" pitchFamily="18" charset="0"/>
              </a:rPr>
              <a:t>HouYi</a:t>
            </a:r>
            <a:r>
              <a:rPr lang="zh-CN" altLang="en-US" dirty="0">
                <a:latin typeface="Garamond" panose="02020404030301010803" pitchFamily="18" charset="0"/>
              </a:rPr>
              <a:t>();</a:t>
            </a:r>
          </a:p>
          <a:p>
            <a:r>
              <a:rPr lang="zh-CN" altLang="en-US" dirty="0">
                <a:latin typeface="Garamond" panose="02020404030301010803" pitchFamily="18" charset="0"/>
              </a:rPr>
              <a:t>        </a:t>
            </a:r>
            <a:r>
              <a:rPr lang="en-US" altLang="zh-CN" dirty="0">
                <a:latin typeface="Garamond" panose="02020404030301010803" pitchFamily="18" charset="0"/>
              </a:rPr>
              <a:t>Heroes</a:t>
            </a:r>
            <a:r>
              <a:rPr lang="zh-CN" altLang="en-US" dirty="0">
                <a:latin typeface="Garamond" panose="02020404030301010803" pitchFamily="18" charset="0"/>
              </a:rPr>
              <a:t> b = new </a:t>
            </a:r>
            <a:r>
              <a:rPr lang="en-US" altLang="zh-CN" dirty="0" err="1">
                <a:latin typeface="Garamond" panose="02020404030301010803" pitchFamily="18" charset="0"/>
              </a:rPr>
              <a:t>DaJi</a:t>
            </a:r>
            <a:r>
              <a:rPr lang="zh-CN" altLang="en-US" dirty="0">
                <a:latin typeface="Garamond" panose="02020404030301010803" pitchFamily="18" charset="0"/>
              </a:rPr>
              <a:t>();</a:t>
            </a:r>
            <a:endParaRPr lang="en-US" altLang="zh-CN" dirty="0">
              <a:latin typeface="Garamond" panose="02020404030301010803" pitchFamily="18" charset="0"/>
            </a:endParaRPr>
          </a:p>
          <a:p>
            <a:endParaRPr lang="zh-CN" altLang="en-US" dirty="0">
              <a:latin typeface="Garamond" panose="02020404030301010803" pitchFamily="18" charset="0"/>
            </a:endParaRPr>
          </a:p>
          <a:p>
            <a:r>
              <a:rPr lang="zh-CN" altLang="en-US" dirty="0">
                <a:latin typeface="Garamond" panose="02020404030301010803" pitchFamily="18" charset="0"/>
              </a:rPr>
              <a:t>        a.</a:t>
            </a:r>
            <a:r>
              <a:rPr lang="en-US" altLang="zh-CN" dirty="0">
                <a:latin typeface="Garamond" panose="02020404030301010803" pitchFamily="18" charset="0"/>
              </a:rPr>
              <a:t>run</a:t>
            </a:r>
            <a:r>
              <a:rPr lang="zh-CN" altLang="en-US" dirty="0">
                <a:latin typeface="Garamond" panose="02020404030301010803" pitchFamily="18" charset="0"/>
              </a:rPr>
              <a:t>();</a:t>
            </a:r>
          </a:p>
          <a:p>
            <a:r>
              <a:rPr lang="zh-CN" altLang="en-US" dirty="0">
                <a:latin typeface="Garamond" panose="02020404030301010803" pitchFamily="18" charset="0"/>
              </a:rPr>
              <a:t>        System.out.println(a.</a:t>
            </a:r>
            <a:r>
              <a:rPr lang="en-US" altLang="zh-CN" dirty="0" err="1">
                <a:latin typeface="Garamond" panose="02020404030301010803" pitchFamily="18" charset="0"/>
              </a:rPr>
              <a:t>roleId</a:t>
            </a:r>
            <a:r>
              <a:rPr lang="zh-CN" altLang="en-US" dirty="0">
                <a:latin typeface="Garamond" panose="02020404030301010803" pitchFamily="18" charset="0"/>
              </a:rPr>
              <a:t>);</a:t>
            </a:r>
          </a:p>
          <a:p>
            <a:endParaRPr lang="zh-CN" altLang="en-US" dirty="0">
              <a:latin typeface="Garamond" panose="02020404030301010803" pitchFamily="18" charset="0"/>
            </a:endParaRPr>
          </a:p>
          <a:p>
            <a:r>
              <a:rPr lang="zh-CN" altLang="en-US" dirty="0">
                <a:latin typeface="Garamond" panose="02020404030301010803" pitchFamily="18" charset="0"/>
              </a:rPr>
              <a:t>        b.</a:t>
            </a:r>
            <a:r>
              <a:rPr lang="en-US" altLang="zh-CN" dirty="0">
                <a:latin typeface="Garamond" panose="02020404030301010803" pitchFamily="18" charset="0"/>
              </a:rPr>
              <a:t>run</a:t>
            </a:r>
            <a:r>
              <a:rPr lang="zh-CN" altLang="en-US" dirty="0">
                <a:latin typeface="Garamond" panose="02020404030301010803" pitchFamily="18" charset="0"/>
              </a:rPr>
              <a:t>();</a:t>
            </a:r>
          </a:p>
          <a:p>
            <a:r>
              <a:rPr lang="zh-CN" altLang="en-US" dirty="0">
                <a:latin typeface="Garamond" panose="02020404030301010803" pitchFamily="18" charset="0"/>
              </a:rPr>
              <a:t>        System.out.println(b.</a:t>
            </a:r>
            <a:r>
              <a:rPr lang="en-US" altLang="zh-CN" dirty="0" err="1">
                <a:latin typeface="Garamond" panose="02020404030301010803" pitchFamily="18" charset="0"/>
              </a:rPr>
              <a:t>roleId</a:t>
            </a:r>
            <a:r>
              <a:rPr lang="zh-CN" altLang="en-US" dirty="0">
                <a:latin typeface="Garamond" panose="02020404030301010803" pitchFamily="18" charset="0"/>
              </a:rPr>
              <a:t>);</a:t>
            </a:r>
          </a:p>
          <a:p>
            <a:endParaRPr lang="zh-CN" altLang="en-US" dirty="0">
              <a:latin typeface="Garamond" panose="02020404030301010803" pitchFamily="18" charset="0"/>
            </a:endParaRPr>
          </a:p>
          <a:p>
            <a:r>
              <a:rPr lang="zh-CN" altLang="en-US" dirty="0">
                <a:latin typeface="Garamond" panose="02020404030301010803" pitchFamily="18" charset="0"/>
              </a:rPr>
              <a:t>    }</a:t>
            </a:r>
          </a:p>
          <a:p>
            <a:r>
              <a:rPr lang="zh-CN" altLang="en-US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A095B635-B069-4429-970F-2C7E0514AADC}"/>
              </a:ext>
            </a:extLst>
          </p:cNvPr>
          <p:cNvSpPr/>
          <p:nvPr/>
        </p:nvSpPr>
        <p:spPr>
          <a:xfrm>
            <a:off x="6228184" y="1635646"/>
            <a:ext cx="2664296" cy="1080120"/>
          </a:xfrm>
          <a:prstGeom prst="wedgeEllipseCallout">
            <a:avLst>
              <a:gd name="adj1" fmla="val -71732"/>
              <a:gd name="adj2" fmla="val 4930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Garamond" panose="02020404030301010803" pitchFamily="18" charset="0"/>
              </a:rPr>
              <a:t>a. </a:t>
            </a:r>
            <a:r>
              <a:rPr lang="en-US" altLang="zh-CN" dirty="0" err="1">
                <a:solidFill>
                  <a:schemeClr val="tx1"/>
                </a:solidFill>
                <a:latin typeface="Garamond" panose="02020404030301010803" pitchFamily="18" charset="0"/>
              </a:rPr>
              <a:t>bloodReturning</a:t>
            </a:r>
            <a:r>
              <a:rPr lang="en-US" altLang="zh-CN" dirty="0">
                <a:solidFill>
                  <a:schemeClr val="tx1"/>
                </a:solidFill>
                <a:latin typeface="Garamond" panose="02020404030301010803" pitchFamily="18" charset="0"/>
              </a:rPr>
              <a:t>()</a:t>
            </a:r>
            <a:endParaRPr lang="zh-CN" alt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F59BBF-4C69-4AB2-B9CA-235F9080F0FA}"/>
              </a:ext>
            </a:extLst>
          </p:cNvPr>
          <p:cNvSpPr txBox="1"/>
          <p:nvPr/>
        </p:nvSpPr>
        <p:spPr>
          <a:xfrm>
            <a:off x="334964" y="1971585"/>
            <a:ext cx="2724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成员</a:t>
            </a:r>
            <a:r>
              <a:rPr lang="zh-CN" altLang="en-US" b="1" dirty="0">
                <a:solidFill>
                  <a:srgbClr val="FF0000"/>
                </a:solidFill>
              </a:rPr>
              <a:t>变量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编译和运行看左边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成员</a:t>
            </a:r>
            <a:r>
              <a:rPr lang="zh-CN" altLang="en-US" b="1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编译看左边，运行看右边</a:t>
            </a:r>
          </a:p>
        </p:txBody>
      </p:sp>
    </p:spTree>
    <p:extLst>
      <p:ext uri="{BB962C8B-B14F-4D97-AF65-F5344CB8AC3E}">
        <p14:creationId xmlns:p14="http://schemas.microsoft.com/office/powerpoint/2010/main" val="317239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8AB254-B3A2-409F-B33C-914E9B4DFA45}"/>
              </a:ext>
            </a:extLst>
          </p:cNvPr>
          <p:cNvSpPr txBox="1"/>
          <p:nvPr/>
        </p:nvSpPr>
        <p:spPr>
          <a:xfrm>
            <a:off x="755576" y="69954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多态必须满足三个必要条件</a:t>
            </a:r>
          </a:p>
        </p:txBody>
      </p:sp>
      <p:grpSp>
        <p:nvGrpSpPr>
          <p:cNvPr id="4" name="组合 40">
            <a:extLst>
              <a:ext uri="{FF2B5EF4-FFF2-40B4-BE49-F238E27FC236}">
                <a16:creationId xmlns:a16="http://schemas.microsoft.com/office/drawing/2014/main" id="{23BD1FD3-12AA-446A-B498-A0420D08C264}"/>
              </a:ext>
            </a:extLst>
          </p:cNvPr>
          <p:cNvGrpSpPr>
            <a:grpSpLocks/>
          </p:cNvGrpSpPr>
          <p:nvPr/>
        </p:nvGrpSpPr>
        <p:grpSpPr bwMode="auto">
          <a:xfrm>
            <a:off x="2103197" y="3223222"/>
            <a:ext cx="1540705" cy="1206112"/>
            <a:chOff x="1204686" y="2904671"/>
            <a:chExt cx="1935848" cy="1512816"/>
          </a:xfrm>
        </p:grpSpPr>
        <p:sp>
          <p:nvSpPr>
            <p:cNvPr id="5" name="Oval 8">
              <a:extLst>
                <a:ext uri="{FF2B5EF4-FFF2-40B4-BE49-F238E27FC236}">
                  <a16:creationId xmlns:a16="http://schemas.microsoft.com/office/drawing/2014/main" id="{46183A6C-CD5E-4B74-A93D-DC482FC0A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52" y="2904671"/>
              <a:ext cx="1514918" cy="1512816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FFFFFF"/>
              </a:solidFill>
              <a:round/>
              <a:headEnd/>
              <a:tailE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28633B62-AD41-43B3-96A1-4BE7B1927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686" y="3459593"/>
              <a:ext cx="1935848" cy="402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继承</a:t>
              </a:r>
            </a:p>
          </p:txBody>
        </p:sp>
      </p:grpSp>
      <p:grpSp>
        <p:nvGrpSpPr>
          <p:cNvPr id="7" name="组合 40">
            <a:extLst>
              <a:ext uri="{FF2B5EF4-FFF2-40B4-BE49-F238E27FC236}">
                <a16:creationId xmlns:a16="http://schemas.microsoft.com/office/drawing/2014/main" id="{97056615-565B-4849-A783-9E93B26FF4D1}"/>
              </a:ext>
            </a:extLst>
          </p:cNvPr>
          <p:cNvGrpSpPr>
            <a:grpSpLocks/>
          </p:cNvGrpSpPr>
          <p:nvPr/>
        </p:nvGrpSpPr>
        <p:grpSpPr bwMode="auto">
          <a:xfrm>
            <a:off x="3801647" y="1509654"/>
            <a:ext cx="1540705" cy="1206112"/>
            <a:chOff x="1214414" y="2904671"/>
            <a:chExt cx="1935848" cy="151281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D0D6645-BFFC-4C88-9439-67D5B816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52" y="2904671"/>
              <a:ext cx="1514918" cy="1512816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FFFFFF"/>
              </a:solidFill>
              <a:round/>
              <a:headEnd/>
              <a:tailE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26056EE1-3CAF-4C1F-834D-B15A29511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14" y="3310306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父类引用指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向子类</a:t>
              </a:r>
            </a:p>
          </p:txBody>
        </p:sp>
      </p:grpSp>
      <p:grpSp>
        <p:nvGrpSpPr>
          <p:cNvPr id="10" name="组合 40">
            <a:extLst>
              <a:ext uri="{FF2B5EF4-FFF2-40B4-BE49-F238E27FC236}">
                <a16:creationId xmlns:a16="http://schemas.microsoft.com/office/drawing/2014/main" id="{C65C7C2D-4E88-48E5-A883-E56ADBF9F26C}"/>
              </a:ext>
            </a:extLst>
          </p:cNvPr>
          <p:cNvGrpSpPr>
            <a:grpSpLocks/>
          </p:cNvGrpSpPr>
          <p:nvPr/>
        </p:nvGrpSpPr>
        <p:grpSpPr bwMode="auto">
          <a:xfrm>
            <a:off x="5572370" y="3223222"/>
            <a:ext cx="1540705" cy="1206112"/>
            <a:chOff x="1204686" y="2904671"/>
            <a:chExt cx="1935848" cy="1512816"/>
          </a:xfrm>
        </p:grpSpPr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0587655A-6234-4434-A0DB-548CB2327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52" y="2904671"/>
              <a:ext cx="1514918" cy="1512816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FFFFFF"/>
              </a:solidFill>
              <a:round/>
              <a:headEnd/>
              <a:tailE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76067E33-5317-429C-946E-79BE271A3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686" y="3459593"/>
              <a:ext cx="1935848" cy="402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重写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61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8AB254-B3A2-409F-B33C-914E9B4DFA45}"/>
              </a:ext>
            </a:extLst>
          </p:cNvPr>
          <p:cNvSpPr txBox="1"/>
          <p:nvPr/>
        </p:nvSpPr>
        <p:spPr>
          <a:xfrm>
            <a:off x="755576" y="69954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重载和重写的区别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F7F672-C74E-41E7-8F13-990BDAD03CD5}"/>
              </a:ext>
            </a:extLst>
          </p:cNvPr>
          <p:cNvSpPr txBox="1"/>
          <p:nvPr/>
        </p:nvSpPr>
        <p:spPr>
          <a:xfrm>
            <a:off x="755576" y="1255015"/>
            <a:ext cx="7920880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         重载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发生在本类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方法名相同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参数列表不同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与返回值无关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只和方法名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参数列表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参数的类型有关</a:t>
            </a:r>
            <a:endParaRPr lang="zh-CN" altLang="en-US" dirty="0"/>
          </a:p>
        </p:txBody>
      </p:sp>
      <p:sp>
        <p:nvSpPr>
          <p:cNvPr id="25" name="箭头3">
            <a:extLst>
              <a:ext uri="{FF2B5EF4-FFF2-40B4-BE49-F238E27FC236}">
                <a16:creationId xmlns:a16="http://schemas.microsoft.com/office/drawing/2014/main" id="{0FA66722-FC1A-4CC8-8B6B-8E0ADD4F4685}"/>
              </a:ext>
            </a:extLst>
          </p:cNvPr>
          <p:cNvSpPr>
            <a:spLocks/>
          </p:cNvSpPr>
          <p:nvPr/>
        </p:nvSpPr>
        <p:spPr bwMode="gray">
          <a:xfrm flipV="1">
            <a:off x="3419872" y="3579862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箭头2">
            <a:extLst>
              <a:ext uri="{FF2B5EF4-FFF2-40B4-BE49-F238E27FC236}">
                <a16:creationId xmlns:a16="http://schemas.microsoft.com/office/drawing/2014/main" id="{6C3219F1-17D6-4FAF-ACEB-6FC9354AB4D7}"/>
              </a:ext>
            </a:extLst>
          </p:cNvPr>
          <p:cNvSpPr>
            <a:spLocks/>
          </p:cNvSpPr>
          <p:nvPr/>
        </p:nvSpPr>
        <p:spPr bwMode="gray">
          <a:xfrm rot="16200000">
            <a:off x="3635883" y="3105207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箭头1">
            <a:extLst>
              <a:ext uri="{FF2B5EF4-FFF2-40B4-BE49-F238E27FC236}">
                <a16:creationId xmlns:a16="http://schemas.microsoft.com/office/drawing/2014/main" id="{528745A5-7233-4814-8A8A-ACD3EF30A848}"/>
              </a:ext>
            </a:extLst>
          </p:cNvPr>
          <p:cNvSpPr>
            <a:spLocks/>
          </p:cNvSpPr>
          <p:nvPr/>
        </p:nvSpPr>
        <p:spPr bwMode="gray">
          <a:xfrm>
            <a:off x="3414601" y="2333954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标题1">
            <a:extLst>
              <a:ext uri="{FF2B5EF4-FFF2-40B4-BE49-F238E27FC236}">
                <a16:creationId xmlns:a16="http://schemas.microsoft.com/office/drawing/2014/main" id="{A0DBE1A7-6AA7-4047-BCAF-9285B08686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34334" y="2037809"/>
            <a:ext cx="1461799" cy="901585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方法名必须相同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标题2">
            <a:extLst>
              <a:ext uri="{FF2B5EF4-FFF2-40B4-BE49-F238E27FC236}">
                <a16:creationId xmlns:a16="http://schemas.microsoft.com/office/drawing/2014/main" id="{FE4EB579-0430-4F65-B0C7-C93DC3334F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34335" y="3132433"/>
            <a:ext cx="1461801" cy="894027"/>
          </a:xfrm>
          <a:prstGeom prst="roundRect">
            <a:avLst>
              <a:gd name="adj" fmla="val 11921"/>
            </a:avLst>
          </a:prstGeom>
          <a:solidFill>
            <a:schemeClr val="accent3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方法的参数列表一定不一样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标题3">
            <a:extLst>
              <a:ext uri="{FF2B5EF4-FFF2-40B4-BE49-F238E27FC236}">
                <a16:creationId xmlns:a16="http://schemas.microsoft.com/office/drawing/2014/main" id="{68CD45FF-F714-4C5C-AC1F-BE69A3C762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34335" y="4213237"/>
            <a:ext cx="1461800" cy="886051"/>
          </a:xfrm>
          <a:prstGeom prst="roundRect">
            <a:avLst>
              <a:gd name="adj" fmla="val 11921"/>
            </a:avLst>
          </a:prstGeom>
          <a:solidFill>
            <a:schemeClr val="accent4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访问修饰符和返回值类型不限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Oval 19">
            <a:extLst>
              <a:ext uri="{FF2B5EF4-FFF2-40B4-BE49-F238E27FC236}">
                <a16:creationId xmlns:a16="http://schemas.microsoft.com/office/drawing/2014/main" id="{DEAB9ECF-A3B8-47C7-B167-59BC0714E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726" y="3060635"/>
            <a:ext cx="1036927" cy="103822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  <a:round/>
            <a:headEnd/>
            <a:tailEnd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123933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8AB254-B3A2-409F-B33C-914E9B4DFA45}"/>
              </a:ext>
            </a:extLst>
          </p:cNvPr>
          <p:cNvSpPr txBox="1"/>
          <p:nvPr/>
        </p:nvSpPr>
        <p:spPr>
          <a:xfrm>
            <a:off x="755576" y="69954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重载和重写的区别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F7F672-C74E-41E7-8F13-990BDAD03CD5}"/>
              </a:ext>
            </a:extLst>
          </p:cNvPr>
          <p:cNvSpPr txBox="1"/>
          <p:nvPr/>
        </p:nvSpPr>
        <p:spPr>
          <a:xfrm>
            <a:off x="755576" y="1255015"/>
            <a:ext cx="7920880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重写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发生在父类子类之间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方法名相同，参数相同，但是具体的实现不同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F76E804-A323-4AE3-91B3-7A902163E1CC}"/>
              </a:ext>
            </a:extLst>
          </p:cNvPr>
          <p:cNvCxnSpPr/>
          <p:nvPr/>
        </p:nvCxnSpPr>
        <p:spPr>
          <a:xfrm flipH="1">
            <a:off x="5652120" y="4041613"/>
            <a:ext cx="4156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267027C-67ED-4A17-9ECD-C04F2B4D20F8}"/>
              </a:ext>
            </a:extLst>
          </p:cNvPr>
          <p:cNvCxnSpPr/>
          <p:nvPr/>
        </p:nvCxnSpPr>
        <p:spPr>
          <a:xfrm>
            <a:off x="4487487" y="4908753"/>
            <a:ext cx="87708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C5AB031-1D40-40BA-B9F1-0A873DC537C4}"/>
              </a:ext>
            </a:extLst>
          </p:cNvPr>
          <p:cNvCxnSpPr/>
          <p:nvPr/>
        </p:nvCxnSpPr>
        <p:spPr>
          <a:xfrm flipH="1">
            <a:off x="2412986" y="4034167"/>
            <a:ext cx="4156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75180D1-BAAB-4B11-B397-1701BE202276}"/>
              </a:ext>
            </a:extLst>
          </p:cNvPr>
          <p:cNvCxnSpPr/>
          <p:nvPr/>
        </p:nvCxnSpPr>
        <p:spPr>
          <a:xfrm flipH="1">
            <a:off x="2412984" y="2939500"/>
            <a:ext cx="4156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2E5695D-CA54-41ED-B970-E32AD351C771}"/>
              </a:ext>
            </a:extLst>
          </p:cNvPr>
          <p:cNvGrpSpPr/>
          <p:nvPr/>
        </p:nvGrpSpPr>
        <p:grpSpPr>
          <a:xfrm>
            <a:off x="3320201" y="1879247"/>
            <a:ext cx="707403" cy="178728"/>
            <a:chOff x="4470269" y="1661160"/>
            <a:chExt cx="1290451" cy="26289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D274DCF-47B8-4495-9208-15991C8D1DCC}"/>
                </a:ext>
              </a:extLst>
            </p:cNvPr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8BB086F-6D93-403E-9C68-00B9E0B20A72}"/>
                </a:ext>
              </a:extLst>
            </p:cNvPr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EE854A0-0EE1-47DA-90BE-810E2CB5DE0F}"/>
              </a:ext>
            </a:extLst>
          </p:cNvPr>
          <p:cNvGrpSpPr/>
          <p:nvPr/>
        </p:nvGrpSpPr>
        <p:grpSpPr>
          <a:xfrm>
            <a:off x="4842611" y="2613210"/>
            <a:ext cx="817690" cy="714916"/>
            <a:chOff x="6842760" y="26372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六边形 20">
              <a:extLst>
                <a:ext uri="{FF2B5EF4-FFF2-40B4-BE49-F238E27FC236}">
                  <a16:creationId xmlns:a16="http://schemas.microsoft.com/office/drawing/2014/main" id="{61AC741D-3951-4FDA-9A66-D622A682B6AE}"/>
                </a:ext>
              </a:extLst>
            </p:cNvPr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61">
              <a:extLst>
                <a:ext uri="{FF2B5EF4-FFF2-40B4-BE49-F238E27FC236}">
                  <a16:creationId xmlns:a16="http://schemas.microsoft.com/office/drawing/2014/main" id="{E4D517A3-D3E5-4E54-B0BC-ED778B0ADF73}"/>
                </a:ext>
              </a:extLst>
            </p:cNvPr>
            <p:cNvSpPr txBox="1"/>
            <p:nvPr/>
          </p:nvSpPr>
          <p:spPr>
            <a:xfrm>
              <a:off x="7024263" y="2809108"/>
              <a:ext cx="820724" cy="67905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FD03BC1-A447-482E-9924-3BBCBC13B959}"/>
              </a:ext>
            </a:extLst>
          </p:cNvPr>
          <p:cNvGrpSpPr/>
          <p:nvPr/>
        </p:nvGrpSpPr>
        <p:grpSpPr>
          <a:xfrm>
            <a:off x="3846943" y="2048660"/>
            <a:ext cx="817690" cy="714917"/>
            <a:chOff x="5525852" y="187908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六边形 31">
              <a:extLst>
                <a:ext uri="{FF2B5EF4-FFF2-40B4-BE49-F238E27FC236}">
                  <a16:creationId xmlns:a16="http://schemas.microsoft.com/office/drawing/2014/main" id="{DB0FEB3C-F8DA-4D8A-89FD-984C9E4B4ED8}"/>
                </a:ext>
              </a:extLst>
            </p:cNvPr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文本框 64">
              <a:extLst>
                <a:ext uri="{FF2B5EF4-FFF2-40B4-BE49-F238E27FC236}">
                  <a16:creationId xmlns:a16="http://schemas.microsoft.com/office/drawing/2014/main" id="{1CE6C820-B251-4A5F-B93A-E5C93BCEF21E}"/>
                </a:ext>
              </a:extLst>
            </p:cNvPr>
            <p:cNvSpPr txBox="1"/>
            <p:nvPr/>
          </p:nvSpPr>
          <p:spPr>
            <a:xfrm>
              <a:off x="5686670" y="1989361"/>
              <a:ext cx="882326" cy="7277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7D18FC1-11CB-4087-B779-FAB3B34F119C}"/>
              </a:ext>
            </a:extLst>
          </p:cNvPr>
          <p:cNvGrpSpPr/>
          <p:nvPr/>
        </p:nvGrpSpPr>
        <p:grpSpPr>
          <a:xfrm>
            <a:off x="4834431" y="3684156"/>
            <a:ext cx="817690" cy="714917"/>
            <a:chOff x="6842760" y="40088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5" name="六边形 34">
              <a:extLst>
                <a:ext uri="{FF2B5EF4-FFF2-40B4-BE49-F238E27FC236}">
                  <a16:creationId xmlns:a16="http://schemas.microsoft.com/office/drawing/2014/main" id="{179ADE23-A34B-49C7-97B3-543F41E89ED9}"/>
                </a:ext>
              </a:extLst>
            </p:cNvPr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67">
              <a:extLst>
                <a:ext uri="{FF2B5EF4-FFF2-40B4-BE49-F238E27FC236}">
                  <a16:creationId xmlns:a16="http://schemas.microsoft.com/office/drawing/2014/main" id="{EB6190BA-E0A6-4E94-8944-9E5CFB30AC9A}"/>
                </a:ext>
              </a:extLst>
            </p:cNvPr>
            <p:cNvSpPr txBox="1"/>
            <p:nvPr/>
          </p:nvSpPr>
          <p:spPr>
            <a:xfrm>
              <a:off x="6981635" y="4119151"/>
              <a:ext cx="926211" cy="7277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98BA02C-001B-470D-887D-BF34E282EBE6}"/>
              </a:ext>
            </a:extLst>
          </p:cNvPr>
          <p:cNvGrpSpPr/>
          <p:nvPr/>
        </p:nvGrpSpPr>
        <p:grpSpPr>
          <a:xfrm>
            <a:off x="2828634" y="3675419"/>
            <a:ext cx="817690" cy="714917"/>
            <a:chOff x="4206240" y="40088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8" name="六边形 37">
              <a:extLst>
                <a:ext uri="{FF2B5EF4-FFF2-40B4-BE49-F238E27FC236}">
                  <a16:creationId xmlns:a16="http://schemas.microsoft.com/office/drawing/2014/main" id="{E2FF86E6-D389-4172-B64A-D94D83848CBE}"/>
                </a:ext>
              </a:extLst>
            </p:cNvPr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文本框 70">
              <a:extLst>
                <a:ext uri="{FF2B5EF4-FFF2-40B4-BE49-F238E27FC236}">
                  <a16:creationId xmlns:a16="http://schemas.microsoft.com/office/drawing/2014/main" id="{20976843-C5DD-462B-B309-2B7A78D19E72}"/>
                </a:ext>
              </a:extLst>
            </p:cNvPr>
            <p:cNvSpPr txBox="1"/>
            <p:nvPr/>
          </p:nvSpPr>
          <p:spPr>
            <a:xfrm>
              <a:off x="4397859" y="4183708"/>
              <a:ext cx="820724" cy="7277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5601FED-694E-4E9D-86D0-6CC33946458F}"/>
              </a:ext>
            </a:extLst>
          </p:cNvPr>
          <p:cNvGrpSpPr/>
          <p:nvPr/>
        </p:nvGrpSpPr>
        <p:grpSpPr>
          <a:xfrm>
            <a:off x="2849436" y="2584596"/>
            <a:ext cx="817690" cy="714916"/>
            <a:chOff x="4206240" y="26372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1" name="六边形 40">
              <a:extLst>
                <a:ext uri="{FF2B5EF4-FFF2-40B4-BE49-F238E27FC236}">
                  <a16:creationId xmlns:a16="http://schemas.microsoft.com/office/drawing/2014/main" id="{2D82830F-ACCB-4E38-A99E-0723ED9ACA10}"/>
                </a:ext>
              </a:extLst>
            </p:cNvPr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2" name="文本框 73">
              <a:extLst>
                <a:ext uri="{FF2B5EF4-FFF2-40B4-BE49-F238E27FC236}">
                  <a16:creationId xmlns:a16="http://schemas.microsoft.com/office/drawing/2014/main" id="{35C38CC3-8F38-4BCD-8518-18208940040A}"/>
                </a:ext>
              </a:extLst>
            </p:cNvPr>
            <p:cNvSpPr txBox="1"/>
            <p:nvPr/>
          </p:nvSpPr>
          <p:spPr>
            <a:xfrm>
              <a:off x="4387743" y="2809108"/>
              <a:ext cx="820724" cy="67905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29144E4A-F068-407C-853C-5E79CF3A05EA}"/>
              </a:ext>
            </a:extLst>
          </p:cNvPr>
          <p:cNvSpPr/>
          <p:nvPr/>
        </p:nvSpPr>
        <p:spPr>
          <a:xfrm>
            <a:off x="769987" y="1763690"/>
            <a:ext cx="2523530" cy="231996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方法名必须相同，返回值类型必须相同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2B0F902-D7C7-4B3D-BD7B-3E480A022C85}"/>
              </a:ext>
            </a:extLst>
          </p:cNvPr>
          <p:cNvSpPr/>
          <p:nvPr/>
        </p:nvSpPr>
        <p:spPr>
          <a:xfrm>
            <a:off x="959961" y="2823502"/>
            <a:ext cx="1395016" cy="231996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构造方法不能被重写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32239E0-148A-4C69-86A7-90B98E9F1502}"/>
              </a:ext>
            </a:extLst>
          </p:cNvPr>
          <p:cNvSpPr/>
          <p:nvPr/>
        </p:nvSpPr>
        <p:spPr>
          <a:xfrm>
            <a:off x="5378140" y="4792755"/>
            <a:ext cx="1253951" cy="231996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参数列表必须相同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61D85E2-E544-4E45-8254-95C0DD5DBC15}"/>
              </a:ext>
            </a:extLst>
          </p:cNvPr>
          <p:cNvSpPr/>
          <p:nvPr/>
        </p:nvSpPr>
        <p:spPr>
          <a:xfrm>
            <a:off x="6057841" y="3832240"/>
            <a:ext cx="2382465" cy="401273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访问权限不能比父类中被重写的方法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的访问权限更低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03D8748-EDB2-4AC2-A347-D84E7D8B3649}"/>
              </a:ext>
            </a:extLst>
          </p:cNvPr>
          <p:cNvSpPr/>
          <p:nvPr/>
        </p:nvSpPr>
        <p:spPr>
          <a:xfrm>
            <a:off x="103904" y="3777405"/>
            <a:ext cx="2273461" cy="5705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子类和父类在同一个包中，那么子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类可以重写父类的所有方法，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final</a:t>
            </a:r>
          </a:p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的除外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B462549-B89D-49D8-8953-CA50C5D760EE}"/>
              </a:ext>
            </a:extLst>
          </p:cNvPr>
          <p:cNvGrpSpPr/>
          <p:nvPr/>
        </p:nvGrpSpPr>
        <p:grpSpPr>
          <a:xfrm flipH="1">
            <a:off x="5475489" y="2443939"/>
            <a:ext cx="600459" cy="178728"/>
            <a:chOff x="4255294" y="1661160"/>
            <a:chExt cx="1505426" cy="262890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42E9D5F-0A85-4415-A7A0-2108839F0EFB}"/>
                </a:ext>
              </a:extLst>
            </p:cNvPr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C98FFD6-9773-4FAF-9E73-78D261FCC7FF}"/>
                </a:ext>
              </a:extLst>
            </p:cNvPr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29D1EF8-F15B-4B45-BF68-BA72B330E309}"/>
              </a:ext>
            </a:extLst>
          </p:cNvPr>
          <p:cNvGrpSpPr/>
          <p:nvPr/>
        </p:nvGrpSpPr>
        <p:grpSpPr>
          <a:xfrm>
            <a:off x="3614981" y="2950550"/>
            <a:ext cx="1281625" cy="1082733"/>
            <a:chOff x="5927099" y="3207123"/>
            <a:chExt cx="1887055" cy="1592580"/>
          </a:xfrm>
          <a:solidFill>
            <a:schemeClr val="accent3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9" name="六边形 58">
              <a:extLst>
                <a:ext uri="{FF2B5EF4-FFF2-40B4-BE49-F238E27FC236}">
                  <a16:creationId xmlns:a16="http://schemas.microsoft.com/office/drawing/2014/main" id="{CE7DF765-A33F-4B96-A710-8ED4BCC3D300}"/>
                </a:ext>
              </a:extLst>
            </p:cNvPr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0" name="文本框 1">
              <a:extLst>
                <a:ext uri="{FF2B5EF4-FFF2-40B4-BE49-F238E27FC236}">
                  <a16:creationId xmlns:a16="http://schemas.microsoft.com/office/drawing/2014/main" id="{58DB3C5A-9AF6-41F5-B6F6-9CEC2FC04035}"/>
                </a:ext>
              </a:extLst>
            </p:cNvPr>
            <p:cNvSpPr txBox="1"/>
            <p:nvPr/>
          </p:nvSpPr>
          <p:spPr>
            <a:xfrm>
              <a:off x="6314600" y="3738989"/>
              <a:ext cx="1157998" cy="6337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重写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81FAE76-0E8D-42CA-96C0-ECA47B2B9219}"/>
              </a:ext>
            </a:extLst>
          </p:cNvPr>
          <p:cNvGrpSpPr/>
          <p:nvPr/>
        </p:nvGrpSpPr>
        <p:grpSpPr>
          <a:xfrm>
            <a:off x="3846943" y="4199696"/>
            <a:ext cx="817690" cy="714916"/>
            <a:chOff x="5525852" y="468324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2" name="六边形 61">
              <a:extLst>
                <a:ext uri="{FF2B5EF4-FFF2-40B4-BE49-F238E27FC236}">
                  <a16:creationId xmlns:a16="http://schemas.microsoft.com/office/drawing/2014/main" id="{104F8AAD-1EF8-4166-889C-B0F4BE96B59F}"/>
                </a:ext>
              </a:extLst>
            </p:cNvPr>
            <p:cNvSpPr/>
            <p:nvPr/>
          </p:nvSpPr>
          <p:spPr>
            <a:xfrm>
              <a:off x="5525852" y="468324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3" name="文本框 76">
              <a:extLst>
                <a:ext uri="{FF2B5EF4-FFF2-40B4-BE49-F238E27FC236}">
                  <a16:creationId xmlns:a16="http://schemas.microsoft.com/office/drawing/2014/main" id="{51727C66-86A7-41A7-912F-5DBA0770AA55}"/>
                </a:ext>
              </a:extLst>
            </p:cNvPr>
            <p:cNvSpPr txBox="1"/>
            <p:nvPr/>
          </p:nvSpPr>
          <p:spPr>
            <a:xfrm>
              <a:off x="5693284" y="4855078"/>
              <a:ext cx="820724" cy="67905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F73676A3-F7E2-4770-8631-CA1D7603D301}"/>
              </a:ext>
            </a:extLst>
          </p:cNvPr>
          <p:cNvSpPr txBox="1"/>
          <p:nvPr/>
        </p:nvSpPr>
        <p:spPr>
          <a:xfrm>
            <a:off x="6091479" y="2228495"/>
            <a:ext cx="27289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重写方法一定不能抛出新的检查异常或者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比被重写方法申明更加宽泛的检查型异常</a:t>
            </a:r>
          </a:p>
        </p:txBody>
      </p:sp>
    </p:spTree>
    <p:extLst>
      <p:ext uri="{BB962C8B-B14F-4D97-AF65-F5344CB8AC3E}">
        <p14:creationId xmlns:p14="http://schemas.microsoft.com/office/powerpoint/2010/main" val="16838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9" grpId="0"/>
      <p:bldP spid="51" grpId="0"/>
      <p:bldP spid="53" grpId="0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8AB254-B3A2-409F-B33C-914E9B4DFA45}"/>
              </a:ext>
            </a:extLst>
          </p:cNvPr>
          <p:cNvSpPr txBox="1"/>
          <p:nvPr/>
        </p:nvSpPr>
        <p:spPr>
          <a:xfrm>
            <a:off x="755576" y="69954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重载和重写的区别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9C5408-7013-46D7-84A7-00C0D8B94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77992"/>
              </p:ext>
            </p:extLst>
          </p:nvPr>
        </p:nvGraphicFramePr>
        <p:xfrm>
          <a:off x="1043608" y="1635646"/>
          <a:ext cx="70567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14244690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67597320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696542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重写（</a:t>
                      </a:r>
                      <a:r>
                        <a:rPr lang="en-US" altLang="zh-CN" dirty="0"/>
                        <a:t>Overriding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重载（</a:t>
                      </a:r>
                      <a:r>
                        <a:rPr lang="en-US" altLang="zh-CN" dirty="0"/>
                        <a:t>Overloading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66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类的数量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父子类，接口与实现类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70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参数列表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一定不能修改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必须修改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1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返回值类型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一定不能修改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可以减少或删除，但不能扩展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479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8AB254-B3A2-409F-B33C-914E9B4DFA45}"/>
              </a:ext>
            </a:extLst>
          </p:cNvPr>
          <p:cNvSpPr txBox="1"/>
          <p:nvPr/>
        </p:nvSpPr>
        <p:spPr>
          <a:xfrm>
            <a:off x="755576" y="885949"/>
            <a:ext cx="17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多态的优点</a:t>
            </a: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885BE1E4-5EFB-4EBB-BDC6-67D2453E0128}"/>
              </a:ext>
            </a:extLst>
          </p:cNvPr>
          <p:cNvSpPr txBox="1"/>
          <p:nvPr/>
        </p:nvSpPr>
        <p:spPr>
          <a:xfrm>
            <a:off x="2294686" y="3377835"/>
            <a:ext cx="842415" cy="269268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>
            <a:defPPr>
              <a:defRPr lang="zh-CN"/>
            </a:defPPr>
            <a:lvl1pPr algn="ctr">
              <a:defRPr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减耦合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3D3E6E68-EDF4-483D-BB6B-6692E2FAFD17}"/>
              </a:ext>
            </a:extLst>
          </p:cNvPr>
          <p:cNvSpPr txBox="1"/>
          <p:nvPr/>
        </p:nvSpPr>
        <p:spPr>
          <a:xfrm>
            <a:off x="3392478" y="2266205"/>
            <a:ext cx="1193420" cy="469323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/>
          <a:p>
            <a:pPr algn="ctr"/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增强可以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替换性</a:t>
            </a:r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3A5A3744-7D4F-43F4-8C18-A50A98EC06EE}"/>
              </a:ext>
            </a:extLst>
          </p:cNvPr>
          <p:cNvSpPr txBox="1"/>
          <p:nvPr/>
        </p:nvSpPr>
        <p:spPr>
          <a:xfrm>
            <a:off x="4854129" y="3116728"/>
            <a:ext cx="842415" cy="269268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可扩展性</a:t>
            </a: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6A941B1C-F8A0-41A9-AC72-49F9A5CC2903}"/>
              </a:ext>
            </a:extLst>
          </p:cNvPr>
          <p:cNvSpPr txBox="1"/>
          <p:nvPr/>
        </p:nvSpPr>
        <p:spPr>
          <a:xfrm>
            <a:off x="5958158" y="2391532"/>
            <a:ext cx="1193420" cy="269268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/>
          <a:p>
            <a:pPr algn="ctr"/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灵活性</a:t>
            </a:r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7E1EF8C8-6886-483E-A59E-A425277688DB}"/>
              </a:ext>
            </a:extLst>
          </p:cNvPr>
          <p:cNvSpPr>
            <a:spLocks/>
          </p:cNvSpPr>
          <p:nvPr/>
        </p:nvSpPr>
        <p:spPr bwMode="auto">
          <a:xfrm>
            <a:off x="3107324" y="1635646"/>
            <a:ext cx="1746805" cy="1747374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6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7" y="921941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6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chemeClr val="accent2"/>
          </a:solidFill>
          <a:ln w="0" cap="flat" cmpd="sng" algn="ctr">
            <a:noFill/>
            <a:prstDash val="solid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34272" rIns="0" bIns="34272" anchor="ctr"/>
          <a:lstStyle/>
          <a:p>
            <a:pPr algn="ctr" defTabSz="685434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E09B03A5-45F7-4854-9D1C-AFFB0F83E940}"/>
              </a:ext>
            </a:extLst>
          </p:cNvPr>
          <p:cNvSpPr>
            <a:spLocks/>
          </p:cNvSpPr>
          <p:nvPr/>
        </p:nvSpPr>
        <p:spPr bwMode="auto">
          <a:xfrm>
            <a:off x="4599035" y="2588037"/>
            <a:ext cx="1380704" cy="1381156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3"/>
          </a:solidFill>
          <a:ln w="0" cap="flat" cmpd="sng" algn="ctr">
            <a:noFill/>
            <a:prstDash val="solid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34272" rIns="0" bIns="34272" anchor="ctr"/>
          <a:lstStyle/>
          <a:p>
            <a:pPr algn="ctr" defTabSz="685434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0C9CBA6A-9089-4406-9B86-E27C0D5BC709}"/>
              </a:ext>
            </a:extLst>
          </p:cNvPr>
          <p:cNvSpPr>
            <a:spLocks/>
          </p:cNvSpPr>
          <p:nvPr/>
        </p:nvSpPr>
        <p:spPr bwMode="auto">
          <a:xfrm>
            <a:off x="1954321" y="2721546"/>
            <a:ext cx="1523907" cy="1523500"/>
          </a:xfrm>
          <a:custGeom>
            <a:avLst/>
            <a:gdLst/>
            <a:ahLst/>
            <a:cxnLst/>
            <a:rect l="l" t="t" r="r" b="b"/>
            <a:pathLst>
              <a:path w="2075647" h="2080525">
                <a:moveTo>
                  <a:pt x="1036488" y="349870"/>
                </a:moveTo>
                <a:cubicBezTo>
                  <a:pt x="655847" y="349870"/>
                  <a:pt x="347277" y="658371"/>
                  <a:pt x="347277" y="1038927"/>
                </a:cubicBezTo>
                <a:cubicBezTo>
                  <a:pt x="347277" y="1419483"/>
                  <a:pt x="655847" y="1727984"/>
                  <a:pt x="1036488" y="1727984"/>
                </a:cubicBezTo>
                <a:cubicBezTo>
                  <a:pt x="1417129" y="1727984"/>
                  <a:pt x="1725699" y="1419483"/>
                  <a:pt x="1725699" y="1038927"/>
                </a:cubicBezTo>
                <a:cubicBezTo>
                  <a:pt x="1725699" y="658371"/>
                  <a:pt x="1417129" y="349870"/>
                  <a:pt x="1036488" y="349870"/>
                </a:cubicBezTo>
                <a:close/>
                <a:moveTo>
                  <a:pt x="1096908" y="0"/>
                </a:moveTo>
                <a:lnTo>
                  <a:pt x="1138010" y="2569"/>
                </a:lnTo>
                <a:lnTo>
                  <a:pt x="1179112" y="7706"/>
                </a:lnTo>
                <a:lnTo>
                  <a:pt x="1230489" y="174661"/>
                </a:lnTo>
                <a:lnTo>
                  <a:pt x="1261315" y="182367"/>
                </a:lnTo>
                <a:lnTo>
                  <a:pt x="1292142" y="192641"/>
                </a:lnTo>
                <a:lnTo>
                  <a:pt x="1322968" y="200347"/>
                </a:lnTo>
                <a:lnTo>
                  <a:pt x="1353795" y="213190"/>
                </a:lnTo>
                <a:lnTo>
                  <a:pt x="1487376" y="100173"/>
                </a:lnTo>
                <a:lnTo>
                  <a:pt x="1523340" y="118153"/>
                </a:lnTo>
                <a:lnTo>
                  <a:pt x="1559304" y="138702"/>
                </a:lnTo>
                <a:lnTo>
                  <a:pt x="1538753" y="313363"/>
                </a:lnTo>
                <a:lnTo>
                  <a:pt x="1569580" y="333912"/>
                </a:lnTo>
                <a:lnTo>
                  <a:pt x="1595269" y="354460"/>
                </a:lnTo>
                <a:lnTo>
                  <a:pt x="1618388" y="375008"/>
                </a:lnTo>
                <a:lnTo>
                  <a:pt x="1644077" y="398125"/>
                </a:lnTo>
                <a:lnTo>
                  <a:pt x="1811054" y="344186"/>
                </a:lnTo>
                <a:lnTo>
                  <a:pt x="1836742" y="375008"/>
                </a:lnTo>
                <a:lnTo>
                  <a:pt x="1862431" y="405831"/>
                </a:lnTo>
                <a:lnTo>
                  <a:pt x="1777658" y="562512"/>
                </a:lnTo>
                <a:lnTo>
                  <a:pt x="1811054" y="619021"/>
                </a:lnTo>
                <a:lnTo>
                  <a:pt x="1823898" y="647275"/>
                </a:lnTo>
                <a:lnTo>
                  <a:pt x="1839311" y="678097"/>
                </a:lnTo>
                <a:lnTo>
                  <a:pt x="2019132" y="693508"/>
                </a:lnTo>
                <a:lnTo>
                  <a:pt x="2031976" y="732037"/>
                </a:lnTo>
                <a:lnTo>
                  <a:pt x="2042252" y="770565"/>
                </a:lnTo>
                <a:lnTo>
                  <a:pt x="1900964" y="881013"/>
                </a:lnTo>
                <a:lnTo>
                  <a:pt x="1906102" y="914404"/>
                </a:lnTo>
                <a:lnTo>
                  <a:pt x="1911240" y="945226"/>
                </a:lnTo>
                <a:lnTo>
                  <a:pt x="1913808" y="981186"/>
                </a:lnTo>
                <a:lnTo>
                  <a:pt x="1913808" y="1014577"/>
                </a:lnTo>
                <a:lnTo>
                  <a:pt x="2075647" y="1096771"/>
                </a:lnTo>
                <a:lnTo>
                  <a:pt x="2073078" y="1135299"/>
                </a:lnTo>
                <a:lnTo>
                  <a:pt x="2067941" y="1173827"/>
                </a:lnTo>
                <a:lnTo>
                  <a:pt x="1893257" y="1225198"/>
                </a:lnTo>
                <a:lnTo>
                  <a:pt x="1885551" y="1258589"/>
                </a:lnTo>
                <a:lnTo>
                  <a:pt x="1875275" y="1289412"/>
                </a:lnTo>
                <a:lnTo>
                  <a:pt x="1865000" y="1320235"/>
                </a:lnTo>
                <a:lnTo>
                  <a:pt x="1854724" y="1351057"/>
                </a:lnTo>
                <a:lnTo>
                  <a:pt x="1975461" y="1494896"/>
                </a:lnTo>
                <a:lnTo>
                  <a:pt x="1957479" y="1528287"/>
                </a:lnTo>
                <a:lnTo>
                  <a:pt x="1942066" y="1559110"/>
                </a:lnTo>
                <a:lnTo>
                  <a:pt x="1754538" y="1538561"/>
                </a:lnTo>
                <a:lnTo>
                  <a:pt x="1736556" y="1564247"/>
                </a:lnTo>
                <a:lnTo>
                  <a:pt x="1716005" y="1592501"/>
                </a:lnTo>
                <a:lnTo>
                  <a:pt x="1692886" y="1615618"/>
                </a:lnTo>
                <a:lnTo>
                  <a:pt x="1672335" y="1641303"/>
                </a:lnTo>
                <a:lnTo>
                  <a:pt x="1728850" y="1821102"/>
                </a:lnTo>
                <a:lnTo>
                  <a:pt x="1700592" y="1844219"/>
                </a:lnTo>
                <a:lnTo>
                  <a:pt x="1672335" y="1864767"/>
                </a:lnTo>
                <a:lnTo>
                  <a:pt x="1507927" y="1774868"/>
                </a:lnTo>
                <a:lnTo>
                  <a:pt x="1451412" y="1808259"/>
                </a:lnTo>
                <a:lnTo>
                  <a:pt x="1420585" y="1823670"/>
                </a:lnTo>
                <a:lnTo>
                  <a:pt x="1392328" y="1839081"/>
                </a:lnTo>
                <a:lnTo>
                  <a:pt x="1374346" y="2026586"/>
                </a:lnTo>
                <a:lnTo>
                  <a:pt x="1340950" y="2039428"/>
                </a:lnTo>
                <a:lnTo>
                  <a:pt x="1307555" y="2047134"/>
                </a:lnTo>
                <a:lnTo>
                  <a:pt x="1186818" y="1898158"/>
                </a:lnTo>
                <a:lnTo>
                  <a:pt x="1155992" y="1903295"/>
                </a:lnTo>
                <a:lnTo>
                  <a:pt x="1122596" y="1908432"/>
                </a:lnTo>
                <a:lnTo>
                  <a:pt x="1091770" y="1911001"/>
                </a:lnTo>
                <a:lnTo>
                  <a:pt x="1058375" y="1911001"/>
                </a:lnTo>
                <a:lnTo>
                  <a:pt x="971033" y="2080525"/>
                </a:lnTo>
                <a:lnTo>
                  <a:pt x="935069" y="2077957"/>
                </a:lnTo>
                <a:lnTo>
                  <a:pt x="901674" y="2072819"/>
                </a:lnTo>
                <a:lnTo>
                  <a:pt x="845158" y="1890452"/>
                </a:lnTo>
                <a:lnTo>
                  <a:pt x="814332" y="1882747"/>
                </a:lnTo>
                <a:lnTo>
                  <a:pt x="780937" y="1875041"/>
                </a:lnTo>
                <a:lnTo>
                  <a:pt x="750110" y="1864767"/>
                </a:lnTo>
                <a:lnTo>
                  <a:pt x="719284" y="1851924"/>
                </a:lnTo>
                <a:lnTo>
                  <a:pt x="577996" y="1975215"/>
                </a:lnTo>
                <a:lnTo>
                  <a:pt x="544601" y="1959803"/>
                </a:lnTo>
                <a:lnTo>
                  <a:pt x="511205" y="1939255"/>
                </a:lnTo>
                <a:lnTo>
                  <a:pt x="531756" y="1754319"/>
                </a:lnTo>
                <a:lnTo>
                  <a:pt x="506068" y="1733771"/>
                </a:lnTo>
                <a:lnTo>
                  <a:pt x="480379" y="1713223"/>
                </a:lnTo>
                <a:lnTo>
                  <a:pt x="454690" y="1690106"/>
                </a:lnTo>
                <a:lnTo>
                  <a:pt x="431570" y="1669557"/>
                </a:lnTo>
                <a:lnTo>
                  <a:pt x="254318" y="1726065"/>
                </a:lnTo>
                <a:lnTo>
                  <a:pt x="231198" y="1697811"/>
                </a:lnTo>
                <a:lnTo>
                  <a:pt x="208079" y="1666989"/>
                </a:lnTo>
                <a:lnTo>
                  <a:pt x="297989" y="1505170"/>
                </a:lnTo>
                <a:lnTo>
                  <a:pt x="264594" y="1446093"/>
                </a:lnTo>
                <a:lnTo>
                  <a:pt x="249181" y="1417839"/>
                </a:lnTo>
                <a:lnTo>
                  <a:pt x="236336" y="1387017"/>
                </a:lnTo>
                <a:lnTo>
                  <a:pt x="51378" y="1371606"/>
                </a:lnTo>
                <a:lnTo>
                  <a:pt x="41102" y="1338214"/>
                </a:lnTo>
                <a:lnTo>
                  <a:pt x="30827" y="1302255"/>
                </a:lnTo>
                <a:lnTo>
                  <a:pt x="172114" y="1184101"/>
                </a:lnTo>
                <a:lnTo>
                  <a:pt x="166977" y="1153279"/>
                </a:lnTo>
                <a:lnTo>
                  <a:pt x="164408" y="1119888"/>
                </a:lnTo>
                <a:lnTo>
                  <a:pt x="161839" y="1086497"/>
                </a:lnTo>
                <a:lnTo>
                  <a:pt x="159270" y="1053105"/>
                </a:lnTo>
                <a:lnTo>
                  <a:pt x="0" y="970912"/>
                </a:lnTo>
                <a:lnTo>
                  <a:pt x="2569" y="929815"/>
                </a:lnTo>
                <a:lnTo>
                  <a:pt x="7707" y="893855"/>
                </a:lnTo>
                <a:lnTo>
                  <a:pt x="179821" y="842484"/>
                </a:lnTo>
                <a:lnTo>
                  <a:pt x="187528" y="811662"/>
                </a:lnTo>
                <a:lnTo>
                  <a:pt x="200372" y="778271"/>
                </a:lnTo>
                <a:lnTo>
                  <a:pt x="210647" y="747448"/>
                </a:lnTo>
                <a:lnTo>
                  <a:pt x="220923" y="714057"/>
                </a:lnTo>
                <a:lnTo>
                  <a:pt x="105324" y="577924"/>
                </a:lnTo>
                <a:lnTo>
                  <a:pt x="123306" y="544533"/>
                </a:lnTo>
                <a:lnTo>
                  <a:pt x="141288" y="511141"/>
                </a:lnTo>
                <a:lnTo>
                  <a:pt x="321109" y="529121"/>
                </a:lnTo>
                <a:lnTo>
                  <a:pt x="339091" y="503436"/>
                </a:lnTo>
                <a:lnTo>
                  <a:pt x="359642" y="477750"/>
                </a:lnTo>
                <a:lnTo>
                  <a:pt x="380193" y="449496"/>
                </a:lnTo>
                <a:lnTo>
                  <a:pt x="403313" y="426379"/>
                </a:lnTo>
                <a:lnTo>
                  <a:pt x="349366" y="259424"/>
                </a:lnTo>
                <a:lnTo>
                  <a:pt x="380193" y="233738"/>
                </a:lnTo>
                <a:lnTo>
                  <a:pt x="411019" y="205484"/>
                </a:lnTo>
                <a:lnTo>
                  <a:pt x="567720" y="292815"/>
                </a:lnTo>
                <a:lnTo>
                  <a:pt x="624236" y="259424"/>
                </a:lnTo>
                <a:lnTo>
                  <a:pt x="655062" y="244012"/>
                </a:lnTo>
                <a:lnTo>
                  <a:pt x="683320" y="231170"/>
                </a:lnTo>
                <a:lnTo>
                  <a:pt x="698733" y="53940"/>
                </a:lnTo>
                <a:lnTo>
                  <a:pt x="737266" y="41097"/>
                </a:lnTo>
                <a:lnTo>
                  <a:pt x="775799" y="30823"/>
                </a:lnTo>
                <a:lnTo>
                  <a:pt x="886260" y="166956"/>
                </a:lnTo>
                <a:lnTo>
                  <a:pt x="919656" y="161819"/>
                </a:lnTo>
                <a:lnTo>
                  <a:pt x="953051" y="159250"/>
                </a:lnTo>
                <a:lnTo>
                  <a:pt x="983877" y="156682"/>
                </a:lnTo>
                <a:lnTo>
                  <a:pt x="1017273" y="154113"/>
                </a:lnTo>
                <a:close/>
              </a:path>
            </a:pathLst>
          </a:custGeom>
          <a:solidFill>
            <a:schemeClr val="accent1"/>
          </a:solidFill>
          <a:ln w="0" cap="flat" cmpd="sng" algn="ctr">
            <a:noFill/>
            <a:prstDash val="solid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34272" rIns="0" bIns="34272" anchor="ctr"/>
          <a:lstStyle/>
          <a:p>
            <a:pPr algn="ctr" defTabSz="685434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F7F8D87C-FEA1-407C-8289-1D4368BEFE31}"/>
              </a:ext>
            </a:extLst>
          </p:cNvPr>
          <p:cNvSpPr>
            <a:spLocks/>
          </p:cNvSpPr>
          <p:nvPr/>
        </p:nvSpPr>
        <p:spPr bwMode="auto">
          <a:xfrm>
            <a:off x="5712498" y="1690674"/>
            <a:ext cx="1667814" cy="1668361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4"/>
          </a:solidFill>
          <a:ln w="0" cap="flat" cmpd="sng" algn="ctr">
            <a:noFill/>
            <a:prstDash val="solid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34272" rIns="0" bIns="34272" anchor="ctr"/>
          <a:lstStyle/>
          <a:p>
            <a:pPr algn="ctr" defTabSz="685434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endParaRPr lang="en-US" sz="21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49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9" dur="8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64800000">
                                      <p:cBhvr>
                                        <p:cTn id="19" dur="7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108000000">
                                      <p:cBhvr>
                                        <p:cTn id="29" dur="7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86400000">
                                      <p:cBhvr>
                                        <p:cTn id="39" dur="7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81"/>
          <p:cNvSpPr>
            <a:spLocks/>
          </p:cNvSpPr>
          <p:nvPr/>
        </p:nvSpPr>
        <p:spPr bwMode="auto">
          <a:xfrm>
            <a:off x="1699940" y="2050295"/>
            <a:ext cx="5803772" cy="1678037"/>
          </a:xfrm>
          <a:custGeom>
            <a:avLst/>
            <a:gdLst>
              <a:gd name="T0" fmla="*/ 0 w 5049"/>
              <a:gd name="T1" fmla="*/ 1263 h 1460"/>
              <a:gd name="T2" fmla="*/ 1159 w 5049"/>
              <a:gd name="T3" fmla="*/ 48 h 1460"/>
              <a:gd name="T4" fmla="*/ 2611 w 5049"/>
              <a:gd name="T5" fmla="*/ 1263 h 1460"/>
              <a:gd name="T6" fmla="*/ 2611 w 5049"/>
              <a:gd name="T7" fmla="*/ 1227 h 1460"/>
              <a:gd name="T8" fmla="*/ 3888 w 5049"/>
              <a:gd name="T9" fmla="*/ 15 h 1460"/>
              <a:gd name="T10" fmla="*/ 5049 w 5049"/>
              <a:gd name="T11" fmla="*/ 1138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9" h="1460">
                <a:moveTo>
                  <a:pt x="0" y="1263"/>
                </a:moveTo>
                <a:cubicBezTo>
                  <a:pt x="192" y="1062"/>
                  <a:pt x="724" y="48"/>
                  <a:pt x="1159" y="48"/>
                </a:cubicBezTo>
                <a:cubicBezTo>
                  <a:pt x="1594" y="48"/>
                  <a:pt x="2369" y="1066"/>
                  <a:pt x="2611" y="1263"/>
                </a:cubicBezTo>
                <a:cubicBezTo>
                  <a:pt x="2853" y="1460"/>
                  <a:pt x="2398" y="1435"/>
                  <a:pt x="2611" y="1227"/>
                </a:cubicBezTo>
                <a:cubicBezTo>
                  <a:pt x="2824" y="1019"/>
                  <a:pt x="3482" y="30"/>
                  <a:pt x="3888" y="15"/>
                </a:cubicBezTo>
                <a:cubicBezTo>
                  <a:pt x="4294" y="0"/>
                  <a:pt x="4807" y="904"/>
                  <a:pt x="5049" y="1138"/>
                </a:cubicBez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/>
          <a:p>
            <a:pPr defTabSz="685800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945227" y="2185918"/>
            <a:ext cx="1355247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 defTabSz="68580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2489110" y="3091391"/>
            <a:ext cx="120149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4023057" y="2070981"/>
            <a:ext cx="125179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 defTabSz="68580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5686670" y="3146763"/>
            <a:ext cx="1077071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 defTabSz="68580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6948265" y="2104313"/>
            <a:ext cx="1355247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 defTabSz="68580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47378" y="1635647"/>
            <a:ext cx="1036261" cy="1036518"/>
            <a:chOff x="2501743" y="1635646"/>
            <a:chExt cx="1036261" cy="1036518"/>
          </a:xfrm>
        </p:grpSpPr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2639226" y="1835816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16436" y="2938997"/>
            <a:ext cx="1036261" cy="1036518"/>
            <a:chOff x="4170801" y="2938997"/>
            <a:chExt cx="1036261" cy="1036518"/>
          </a:xfrm>
        </p:grpSpPr>
        <p:sp>
          <p:nvSpPr>
            <p:cNvPr id="30" name="Oval 53"/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chemeClr val="accent3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60"/>
            <p:cNvSpPr txBox="1">
              <a:spLocks noChangeArrowheads="1"/>
            </p:cNvSpPr>
            <p:nvPr/>
          </p:nvSpPr>
          <p:spPr bwMode="auto">
            <a:xfrm>
              <a:off x="4292373" y="3105837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24561" y="1635647"/>
            <a:ext cx="1036261" cy="1036518"/>
            <a:chOff x="5578926" y="1635646"/>
            <a:chExt cx="1036261" cy="1036518"/>
          </a:xfrm>
        </p:grpSpPr>
        <p:sp>
          <p:nvSpPr>
            <p:cNvPr id="31" name="Oval 53"/>
            <p:cNvSpPr>
              <a:spLocks noChangeArrowheads="1"/>
            </p:cNvSpPr>
            <p:nvPr/>
          </p:nvSpPr>
          <p:spPr bwMode="auto">
            <a:xfrm>
              <a:off x="5578926" y="1635646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5721148" y="1835816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36139" y="2893025"/>
            <a:ext cx="1036261" cy="1036518"/>
            <a:chOff x="7090504" y="2893023"/>
            <a:chExt cx="1036261" cy="1036518"/>
          </a:xfrm>
        </p:grpSpPr>
        <p:sp>
          <p:nvSpPr>
            <p:cNvPr id="32" name="Oval 53"/>
            <p:cNvSpPr>
              <a:spLocks noChangeArrowheads="1"/>
            </p:cNvSpPr>
            <p:nvPr/>
          </p:nvSpPr>
          <p:spPr bwMode="auto">
            <a:xfrm>
              <a:off x="7090504" y="2893023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62"/>
            <p:cNvSpPr txBox="1">
              <a:spLocks noChangeArrowheads="1"/>
            </p:cNvSpPr>
            <p:nvPr/>
          </p:nvSpPr>
          <p:spPr bwMode="auto">
            <a:xfrm>
              <a:off x="7225896" y="3105837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87526" y="2887277"/>
            <a:ext cx="1036261" cy="1036518"/>
            <a:chOff x="1041891" y="2887277"/>
            <a:chExt cx="1036261" cy="1036518"/>
          </a:xfrm>
        </p:grpSpPr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2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3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3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8" grpId="0" animBg="1"/>
      <p:bldP spid="34" grpId="0"/>
      <p:bldP spid="36" grpId="0"/>
      <p:bldP spid="38" grpId="0"/>
      <p:bldP spid="40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47199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1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07EC4D-2E72-41A6-9A34-644B637425EB}"/>
              </a:ext>
            </a:extLst>
          </p:cNvPr>
          <p:cNvSpPr txBox="1"/>
          <p:nvPr/>
        </p:nvSpPr>
        <p:spPr>
          <a:xfrm>
            <a:off x="823322" y="87491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用关键字</a:t>
            </a:r>
            <a:r>
              <a:rPr lang="en-US" altLang="zh-CN" b="1" dirty="0">
                <a:solidFill>
                  <a:srgbClr val="FF0000"/>
                </a:solidFill>
              </a:rPr>
              <a:t>abstract</a:t>
            </a:r>
            <a:r>
              <a:rPr lang="zh-CN" altLang="en-US" b="1" dirty="0">
                <a:solidFill>
                  <a:srgbClr val="FF0000"/>
                </a:solidFill>
              </a:rPr>
              <a:t>修饰的类称为抽象类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16222C-6E70-497C-96B2-41471272B6D4}"/>
              </a:ext>
            </a:extLst>
          </p:cNvPr>
          <p:cNvSpPr txBox="1"/>
          <p:nvPr/>
        </p:nvSpPr>
        <p:spPr>
          <a:xfrm>
            <a:off x="823322" y="1328764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D464D"/>
                </a:solidFill>
                <a:effectLst/>
                <a:latin typeface="-apple-system"/>
              </a:rPr>
              <a:t>抽象类有以下几个特点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F79A3FB-9482-4367-8B27-FB6A3794C7C0}"/>
              </a:ext>
            </a:extLst>
          </p:cNvPr>
          <p:cNvSpPr txBox="1"/>
          <p:nvPr/>
        </p:nvSpPr>
        <p:spPr>
          <a:xfrm>
            <a:off x="823322" y="1782612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D464D"/>
                </a:solidFill>
                <a:effectLst/>
                <a:latin typeface="-apple-system"/>
              </a:rPr>
              <a:t>抽象类不能被实例化，只能被继承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0A613B5-D24C-423A-B712-699B1599C755}"/>
              </a:ext>
            </a:extLst>
          </p:cNvPr>
          <p:cNvSpPr txBox="1"/>
          <p:nvPr/>
        </p:nvSpPr>
        <p:spPr>
          <a:xfrm>
            <a:off x="823322" y="2110085"/>
            <a:ext cx="8069158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D464D"/>
                </a:solidFill>
                <a:effectLst/>
                <a:latin typeface="-apple-system"/>
              </a:rPr>
              <a:t>包含抽象方法的类一定是抽象类，但抽象类不一定包含抽象方法（抽象类可以包含普通方法）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B26087-844E-4CEB-94D6-AB6E561758BB}"/>
              </a:ext>
            </a:extLst>
          </p:cNvPr>
          <p:cNvSpPr txBox="1"/>
          <p:nvPr/>
        </p:nvSpPr>
        <p:spPr>
          <a:xfrm>
            <a:off x="823322" y="3017781"/>
            <a:ext cx="7997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D464D"/>
                </a:solidFill>
                <a:effectLst/>
                <a:latin typeface="-apple-system"/>
              </a:rPr>
              <a:t>抽象方法的权限修饰符只能为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-apple-system"/>
              </a:rPr>
              <a:t>public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-apple-system"/>
              </a:rPr>
              <a:t>或者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-apple-system"/>
              </a:rPr>
              <a:t>protected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-apple-system"/>
              </a:rPr>
              <a:t>，默认情况下为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-apple-system"/>
              </a:rPr>
              <a:t>public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A9D8729-A0C5-4715-B3FD-9BAA9D356C8B}"/>
              </a:ext>
            </a:extLst>
          </p:cNvPr>
          <p:cNvSpPr txBox="1"/>
          <p:nvPr/>
        </p:nvSpPr>
        <p:spPr>
          <a:xfrm>
            <a:off x="823322" y="3420290"/>
            <a:ext cx="8141166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D464D"/>
                </a:solidFill>
                <a:effectLst/>
                <a:latin typeface="-apple-system"/>
              </a:rPr>
              <a:t>一个类继承于一个抽象类，则子类必须实现抽象类的抽象方法，如果子类没有实现父类的抽象方法，那子类必须定义为抽象类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2127C98-592E-4DC0-B10C-14D00EC034F2}"/>
              </a:ext>
            </a:extLst>
          </p:cNvPr>
          <p:cNvSpPr txBox="1"/>
          <p:nvPr/>
        </p:nvSpPr>
        <p:spPr>
          <a:xfrm>
            <a:off x="823322" y="4249997"/>
            <a:ext cx="8141166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D464D"/>
                </a:solidFill>
                <a:effectLst/>
                <a:latin typeface="-apple-system"/>
              </a:rPr>
              <a:t>抽象类可以包含属性、方法、构造方法，但构造方法不能用来实例化对象，只能被子类调用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84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B499B4-7498-4C72-ABF7-A4CD1C44911B}"/>
              </a:ext>
            </a:extLst>
          </p:cNvPr>
          <p:cNvSpPr txBox="1"/>
          <p:nvPr/>
        </p:nvSpPr>
        <p:spPr>
          <a:xfrm>
            <a:off x="823322" y="699542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不能和哪些关键字共存？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F91443-7E38-4F5C-9571-32EF3063A48D}"/>
              </a:ext>
            </a:extLst>
          </p:cNvPr>
          <p:cNvSpPr txBox="1"/>
          <p:nvPr/>
        </p:nvSpPr>
        <p:spPr>
          <a:xfrm>
            <a:off x="851567" y="1122032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和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static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FC6857-5AF9-4BC3-8CF4-743959DAEEA6}"/>
              </a:ext>
            </a:extLst>
          </p:cNvPr>
          <p:cNvSpPr txBox="1"/>
          <p:nvPr/>
        </p:nvSpPr>
        <p:spPr>
          <a:xfrm>
            <a:off x="1187624" y="1520279"/>
            <a:ext cx="7488832" cy="1142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ea"/>
              <a:buAutoNum type="circleNumDbPlain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被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修饰的方法没有方法体。</a:t>
            </a:r>
          </a:p>
          <a:p>
            <a:pPr marL="342900" indent="-3429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被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修饰的方法可以用类名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调用，但是类名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调用抽象方法是没有意义的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8B9E05-8E39-4B7E-A092-494F682E2011}"/>
              </a:ext>
            </a:extLst>
          </p:cNvPr>
          <p:cNvSpPr txBox="1"/>
          <p:nvPr/>
        </p:nvSpPr>
        <p:spPr>
          <a:xfrm>
            <a:off x="851567" y="2634466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和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3E8F18-AFDA-4E80-8E21-5CC72C4D1378}"/>
              </a:ext>
            </a:extLst>
          </p:cNvPr>
          <p:cNvSpPr txBox="1"/>
          <p:nvPr/>
        </p:nvSpPr>
        <p:spPr>
          <a:xfrm>
            <a:off x="1187624" y="2930199"/>
            <a:ext cx="7355491" cy="86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被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修饰的方法强制子类重写</a:t>
            </a:r>
          </a:p>
          <a:p>
            <a:pPr marL="342900" indent="-3429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被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修饰的方法不让子类重写，所以他两是矛盾的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E9FD49F-FD1A-4F9D-84AB-63DB692C0923}"/>
              </a:ext>
            </a:extLst>
          </p:cNvPr>
          <p:cNvSpPr txBox="1"/>
          <p:nvPr/>
        </p:nvSpPr>
        <p:spPr>
          <a:xfrm>
            <a:off x="823322" y="3819294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和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private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B64577-2271-413B-83ED-A814A47741C1}"/>
              </a:ext>
            </a:extLst>
          </p:cNvPr>
          <p:cNvSpPr txBox="1"/>
          <p:nvPr/>
        </p:nvSpPr>
        <p:spPr>
          <a:xfrm>
            <a:off x="1187624" y="4105508"/>
            <a:ext cx="7776864" cy="86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被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修饰是为了让子类看到并强制重写</a:t>
            </a:r>
          </a:p>
          <a:p>
            <a:pPr marL="342900" indent="-3429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被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private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修饰不让子类访问，所以他两是矛盾的</a:t>
            </a:r>
          </a:p>
        </p:txBody>
      </p:sp>
    </p:spTree>
    <p:extLst>
      <p:ext uri="{BB962C8B-B14F-4D97-AF65-F5344CB8AC3E}">
        <p14:creationId xmlns:p14="http://schemas.microsoft.com/office/powerpoint/2010/main" val="221163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47199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12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8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F75314-0D87-4412-BC8D-C7259344FAC2}"/>
              </a:ext>
            </a:extLst>
          </p:cNvPr>
          <p:cNvSpPr txBox="1"/>
          <p:nvPr/>
        </p:nvSpPr>
        <p:spPr>
          <a:xfrm>
            <a:off x="812292" y="915566"/>
            <a:ext cx="8008179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接口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(interface)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是抽象方法和常量值的定义的集合。</a:t>
            </a: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从本质上讲，接口是一种特殊的抽象类，这种抽象类中只包含常量和方法的定义，而没有变量和方法的实现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E87A89-EDDC-4413-B5E5-85677867CEDA}"/>
              </a:ext>
            </a:extLst>
          </p:cNvPr>
          <p:cNvSpPr txBox="1"/>
          <p:nvPr/>
        </p:nvSpPr>
        <p:spPr>
          <a:xfrm>
            <a:off x="2411760" y="2427734"/>
            <a:ext cx="45785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public interface Computer {</a:t>
            </a:r>
          </a:p>
          <a:p>
            <a:r>
              <a:rPr lang="zh-CN" altLang="en-US" dirty="0"/>
              <a:t>    int id = 1;</a:t>
            </a:r>
          </a:p>
          <a:p>
            <a:endParaRPr lang="zh-CN" altLang="en-US" dirty="0"/>
          </a:p>
          <a:p>
            <a:r>
              <a:rPr lang="zh-CN" altLang="en-US" dirty="0"/>
              <a:t>    public void start();</a:t>
            </a:r>
          </a:p>
          <a:p>
            <a:r>
              <a:rPr lang="zh-CN" altLang="en-US" dirty="0"/>
              <a:t>    public void run();</a:t>
            </a:r>
          </a:p>
          <a:p>
            <a:r>
              <a:rPr lang="zh-CN" altLang="en-US" dirty="0"/>
              <a:t>    public void stop();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8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1874A3-1E01-4909-AE79-F874DB37664B}"/>
              </a:ext>
            </a:extLst>
          </p:cNvPr>
          <p:cNvSpPr txBox="1"/>
          <p:nvPr/>
        </p:nvSpPr>
        <p:spPr>
          <a:xfrm>
            <a:off x="823322" y="843558"/>
            <a:ext cx="25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接口的特点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77CC8B-51C2-417D-9B52-ACB5693E64C1}"/>
              </a:ext>
            </a:extLst>
          </p:cNvPr>
          <p:cNvSpPr txBox="1"/>
          <p:nvPr/>
        </p:nvSpPr>
        <p:spPr>
          <a:xfrm>
            <a:off x="823322" y="1275606"/>
            <a:ext cx="7205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接口中的所有成员变量都默认是由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public static final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修饰的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751BE7-E0BC-4241-A512-C1D8C4032E2D}"/>
              </a:ext>
            </a:extLst>
          </p:cNvPr>
          <p:cNvSpPr txBox="1"/>
          <p:nvPr/>
        </p:nvSpPr>
        <p:spPr>
          <a:xfrm>
            <a:off x="823322" y="1707654"/>
            <a:ext cx="7349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接口中的所有方法都默认是由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public abstract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修饰的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677064-D439-4A4D-93E8-FDE4EE3735E0}"/>
              </a:ext>
            </a:extLst>
          </p:cNvPr>
          <p:cNvSpPr txBox="1"/>
          <p:nvPr/>
        </p:nvSpPr>
        <p:spPr>
          <a:xfrm>
            <a:off x="845185" y="2139702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接口没有构造方法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FA4AC9-61B3-4F51-83D9-C99A22079A05}"/>
              </a:ext>
            </a:extLst>
          </p:cNvPr>
          <p:cNvSpPr txBox="1"/>
          <p:nvPr/>
        </p:nvSpPr>
        <p:spPr>
          <a:xfrm>
            <a:off x="845184" y="2571750"/>
            <a:ext cx="7543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实现接口的类中必须提供接口中所有方法的具体实现内容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2828FB-8605-460D-8D20-079B8B3DC313}"/>
              </a:ext>
            </a:extLst>
          </p:cNvPr>
          <p:cNvSpPr txBox="1"/>
          <p:nvPr/>
        </p:nvSpPr>
        <p:spPr>
          <a:xfrm>
            <a:off x="845184" y="3003798"/>
            <a:ext cx="7399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接口也可以继承另一个接口，使用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extends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关键字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FFCBEA-654F-410E-98AA-250339F02F69}"/>
              </a:ext>
            </a:extLst>
          </p:cNvPr>
          <p:cNvSpPr txBox="1"/>
          <p:nvPr/>
        </p:nvSpPr>
        <p:spPr>
          <a:xfrm>
            <a:off x="845185" y="3435846"/>
            <a:ext cx="7399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与继承关系类似，接口与实现类之间存在多态性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7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8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441591C-CBD6-4DFE-83EA-851FDFD51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5804"/>
              </p:ext>
            </p:extLst>
          </p:nvPr>
        </p:nvGraphicFramePr>
        <p:xfrm>
          <a:off x="683568" y="771550"/>
          <a:ext cx="7776864" cy="396044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658656237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85425123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508648489"/>
                    </a:ext>
                  </a:extLst>
                </a:gridCol>
              </a:tblGrid>
              <a:tr h="243218">
                <a:tc>
                  <a:txBody>
                    <a:bodyPr/>
                    <a:lstStyle/>
                    <a:p>
                      <a:pPr fontAlgn="ctr" latinLnBrk="0"/>
                      <a:endParaRPr lang="zh-CN" altLang="en-US" sz="11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rgbClr val="4F4F4F"/>
                          </a:solidFill>
                          <a:effectLst/>
                        </a:rPr>
                        <a:t>抽象类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rgbClr val="4F4F4F"/>
                          </a:solidFill>
                          <a:effectLst/>
                        </a:rPr>
                        <a:t>接口</a:t>
                      </a:r>
                    </a:p>
                  </a:txBody>
                  <a:tcPr marL="37712" marR="37712" marT="18856" marB="18856"/>
                </a:tc>
                <a:extLst>
                  <a:ext uri="{0D108BD9-81ED-4DB2-BD59-A6C34878D82A}">
                    <a16:rowId xmlns:a16="http://schemas.microsoft.com/office/drawing/2014/main" val="4023209294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默认的方法实现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它可以有默认的方法实现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接口完全是抽象的。它根本不存在方法的实现</a:t>
                      </a:r>
                    </a:p>
                  </a:txBody>
                  <a:tcPr marL="25141" marR="25141" marT="25141" marB="25141" anchor="ctr"/>
                </a:tc>
                <a:extLst>
                  <a:ext uri="{0D108BD9-81ED-4DB2-BD59-A6C34878D82A}">
                    <a16:rowId xmlns:a16="http://schemas.microsoft.com/office/drawing/2014/main" val="18532822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实现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子类使用</a:t>
                      </a:r>
                      <a:r>
                        <a:rPr lang="en-US" altLang="zh-CN" sz="1100" b="0" dirty="0">
                          <a:solidFill>
                            <a:srgbClr val="4F4F4F"/>
                          </a:solidFill>
                          <a:effectLst/>
                        </a:rPr>
                        <a:t>extends</a:t>
                      </a:r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关键字来继承抽象类。如果子类不是抽象类的话，它需要提供抽象类中所有声明的抽象方法的实现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类使用关键字</a:t>
                      </a:r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impements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来实现接口。它需要提供接口中所有声明的方法的实现</a:t>
                      </a:r>
                    </a:p>
                  </a:txBody>
                  <a:tcPr marL="25141" marR="25141" marT="25141" marB="25141" anchor="ctr"/>
                </a:tc>
                <a:extLst>
                  <a:ext uri="{0D108BD9-81ED-4DB2-BD59-A6C34878D82A}">
                    <a16:rowId xmlns:a16="http://schemas.microsoft.com/office/drawing/2014/main" val="632071364"/>
                  </a:ext>
                </a:extLst>
              </a:tr>
              <a:tr h="243218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构造器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抽象类可以有构造器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接口不能有构造器</a:t>
                      </a:r>
                    </a:p>
                  </a:txBody>
                  <a:tcPr marL="25141" marR="25141" marT="25141" marB="25141" anchor="ctr"/>
                </a:tc>
                <a:extLst>
                  <a:ext uri="{0D108BD9-81ED-4DB2-BD59-A6C34878D82A}">
                    <a16:rowId xmlns:a16="http://schemas.microsoft.com/office/drawing/2014/main" val="3446363461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与正常</a:t>
                      </a:r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java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类的区别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除了不能实例化抽象类之外，它和普通</a:t>
                      </a:r>
                      <a:r>
                        <a:rPr lang="en-US" altLang="zh-CN" sz="1100" b="0" dirty="0">
                          <a:solidFill>
                            <a:srgbClr val="4F4F4F"/>
                          </a:solidFill>
                          <a:effectLst/>
                        </a:rPr>
                        <a:t>java</a:t>
                      </a:r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类没有任何区别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接口是完全不同的类型</a:t>
                      </a:r>
                    </a:p>
                  </a:txBody>
                  <a:tcPr marL="25141" marR="25141" marT="25141" marB="25141" anchor="ctr"/>
                </a:tc>
                <a:extLst>
                  <a:ext uri="{0D108BD9-81ED-4DB2-BD59-A6C34878D82A}">
                    <a16:rowId xmlns:a16="http://schemas.microsoft.com/office/drawing/2014/main" val="948483140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访问修饰符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抽象方法可以有</a:t>
                      </a:r>
                      <a:r>
                        <a:rPr lang="en-US" sz="1100" b="0" dirty="0" err="1">
                          <a:solidFill>
                            <a:srgbClr val="4F4F4F"/>
                          </a:solidFill>
                          <a:effectLst/>
                        </a:rPr>
                        <a:t>pubic、protected</a:t>
                      </a:r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和</a:t>
                      </a:r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</a:rPr>
                        <a:t>default</a:t>
                      </a:r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这些修饰符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接口方法默认修饰符是</a:t>
                      </a:r>
                      <a:r>
                        <a:rPr lang="en-US" altLang="zh-CN" sz="1100" b="0" dirty="0">
                          <a:solidFill>
                            <a:srgbClr val="4F4F4F"/>
                          </a:solidFill>
                          <a:effectLst/>
                        </a:rPr>
                        <a:t>public</a:t>
                      </a:r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。不可以使用其它修饰符</a:t>
                      </a:r>
                    </a:p>
                  </a:txBody>
                  <a:tcPr marL="25141" marR="25141" marT="25141" marB="25141" anchor="ctr"/>
                </a:tc>
                <a:extLst>
                  <a:ext uri="{0D108BD9-81ED-4DB2-BD59-A6C34878D82A}">
                    <a16:rowId xmlns:a16="http://schemas.microsoft.com/office/drawing/2014/main" val="3627035682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main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方法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抽象方法可以有</a:t>
                      </a:r>
                      <a:r>
                        <a:rPr lang="en-US" altLang="zh-CN" sz="1100" b="0" dirty="0">
                          <a:solidFill>
                            <a:srgbClr val="4F4F4F"/>
                          </a:solidFill>
                          <a:effectLst/>
                        </a:rPr>
                        <a:t>main</a:t>
                      </a:r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方法并且我们可以运行它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接口没有</a:t>
                      </a:r>
                      <a:r>
                        <a:rPr lang="en-US" altLang="zh-CN" sz="1100" b="0" dirty="0">
                          <a:solidFill>
                            <a:srgbClr val="4F4F4F"/>
                          </a:solidFill>
                          <a:effectLst/>
                        </a:rPr>
                        <a:t>main</a:t>
                      </a:r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方法，因此我们不能运行它</a:t>
                      </a:r>
                    </a:p>
                  </a:txBody>
                  <a:tcPr marL="25141" marR="25141" marT="25141" marB="25141" anchor="ctr"/>
                </a:tc>
                <a:extLst>
                  <a:ext uri="{0D108BD9-81ED-4DB2-BD59-A6C34878D82A}">
                    <a16:rowId xmlns:a16="http://schemas.microsoft.com/office/drawing/2014/main" val="1365625095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多继承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抽象类可以继承一个类和实现多个接口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接口只可以继承一个或多个其它接口</a:t>
                      </a:r>
                    </a:p>
                  </a:txBody>
                  <a:tcPr marL="25141" marR="25141" marT="25141" marB="25141" anchor="ctr"/>
                </a:tc>
                <a:extLst>
                  <a:ext uri="{0D108BD9-81ED-4DB2-BD59-A6C34878D82A}">
                    <a16:rowId xmlns:a16="http://schemas.microsoft.com/office/drawing/2014/main" val="167299167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添加新方法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如果你往抽象类中添加新的方法，你可以给它提供默认的实现，因此你不需要改变你现在的代码</a:t>
                      </a:r>
                    </a:p>
                  </a:txBody>
                  <a:tcPr marL="25141" marR="25141" marT="25141" marB="2514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如果你往接口中添加方法，那么你必须改变实现接口的类</a:t>
                      </a:r>
                    </a:p>
                  </a:txBody>
                  <a:tcPr marL="25141" marR="25141" marT="25141" marB="25141" anchor="ctr"/>
                </a:tc>
                <a:extLst>
                  <a:ext uri="{0D108BD9-81ED-4DB2-BD59-A6C34878D82A}">
                    <a16:rowId xmlns:a16="http://schemas.microsoft.com/office/drawing/2014/main" val="300221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41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2274932" y="3236778"/>
            <a:ext cx="45865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三大特性和接口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6" name="组合 225"/>
          <p:cNvGrpSpPr/>
          <p:nvPr/>
        </p:nvGrpSpPr>
        <p:grpSpPr>
          <a:xfrm>
            <a:off x="2893329" y="3914275"/>
            <a:ext cx="3349775" cy="62334"/>
            <a:chOff x="2768751" y="4109175"/>
            <a:chExt cx="3349775" cy="62334"/>
          </a:xfrm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30" name="Text Box 2"/>
          <p:cNvSpPr txBox="1">
            <a:spLocks noChangeArrowheads="1"/>
          </p:cNvSpPr>
          <p:nvPr/>
        </p:nvSpPr>
        <p:spPr bwMode="auto">
          <a:xfrm>
            <a:off x="3635896" y="3998913"/>
            <a:ext cx="18405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2E17FEAB-44E9-4AAB-8E49-01D834C4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6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8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225" grpId="0"/>
      <p:bldP spid="23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55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322" y="1172693"/>
            <a:ext cx="7709118" cy="704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         面向对象程序设计的</a:t>
            </a:r>
            <a:r>
              <a:rPr lang="zh-CN" altLang="en-US" sz="2000" b="1" dirty="0">
                <a:solidFill>
                  <a:srgbClr val="FF0000"/>
                </a:solidFill>
              </a:rPr>
              <a:t>核心</a:t>
            </a:r>
            <a:r>
              <a:rPr lang="zh-CN" altLang="en-US" sz="2000" dirty="0"/>
              <a:t>就是封装</a:t>
            </a:r>
            <a:r>
              <a:rPr lang="en-US" altLang="zh-CN" sz="2000" dirty="0"/>
              <a:t>,</a:t>
            </a:r>
            <a:r>
              <a:rPr lang="zh-CN" altLang="en-US" sz="2000" dirty="0"/>
              <a:t>在面向对象程序设计中，封装是通过</a:t>
            </a:r>
            <a:r>
              <a:rPr lang="zh-CN" altLang="en-US" sz="2000" dirty="0">
                <a:solidFill>
                  <a:srgbClr val="FF0000"/>
                </a:solidFill>
              </a:rPr>
              <a:t>把一组数据和与数据有关的操作集合</a:t>
            </a:r>
            <a:r>
              <a:rPr lang="zh-CN" altLang="en-US" sz="2000" dirty="0"/>
              <a:t>放在一起形成对象。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A3EF42-A272-4ED9-97F0-9D873ACC3C31}"/>
              </a:ext>
            </a:extLst>
          </p:cNvPr>
          <p:cNvSpPr txBox="1"/>
          <p:nvPr/>
        </p:nvSpPr>
        <p:spPr>
          <a:xfrm>
            <a:off x="2843808" y="803850"/>
            <a:ext cx="410445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Garamond" panose="02020404030301010803" pitchFamily="18" charset="0"/>
              </a:rPr>
              <a:t>public class Heroes {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private String name;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private String role;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public String </a:t>
            </a:r>
            <a:r>
              <a:rPr lang="en-US" altLang="zh-CN" sz="1200" dirty="0" err="1">
                <a:latin typeface="Garamond" panose="02020404030301010803" pitchFamily="18" charset="0"/>
              </a:rPr>
              <a:t>getName</a:t>
            </a:r>
            <a:r>
              <a:rPr lang="en-US" altLang="zh-CN" sz="1200" dirty="0">
                <a:latin typeface="Garamond" panose="02020404030301010803" pitchFamily="18" charset="0"/>
              </a:rPr>
              <a:t>() {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    return name;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}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public void </a:t>
            </a:r>
            <a:r>
              <a:rPr lang="en-US" altLang="zh-CN" sz="1200" dirty="0" err="1">
                <a:latin typeface="Garamond" panose="02020404030301010803" pitchFamily="18" charset="0"/>
              </a:rPr>
              <a:t>setName</a:t>
            </a:r>
            <a:r>
              <a:rPr lang="en-US" altLang="zh-CN" sz="1200" dirty="0">
                <a:latin typeface="Garamond" panose="02020404030301010803" pitchFamily="18" charset="0"/>
              </a:rPr>
              <a:t>(String name) {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    this.name = name;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}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public String </a:t>
            </a:r>
            <a:r>
              <a:rPr lang="en-US" altLang="zh-CN" sz="1200" dirty="0" err="1">
                <a:latin typeface="Garamond" panose="02020404030301010803" pitchFamily="18" charset="0"/>
              </a:rPr>
              <a:t>getRole</a:t>
            </a:r>
            <a:r>
              <a:rPr lang="en-US" altLang="zh-CN" sz="1200" dirty="0">
                <a:latin typeface="Garamond" panose="02020404030301010803" pitchFamily="18" charset="0"/>
              </a:rPr>
              <a:t>() {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    return role;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}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public void </a:t>
            </a:r>
            <a:r>
              <a:rPr lang="en-US" altLang="zh-CN" sz="1200" dirty="0" err="1">
                <a:latin typeface="Garamond" panose="02020404030301010803" pitchFamily="18" charset="0"/>
              </a:rPr>
              <a:t>setRole</a:t>
            </a:r>
            <a:r>
              <a:rPr lang="en-US" altLang="zh-CN" sz="1200" dirty="0">
                <a:latin typeface="Garamond" panose="02020404030301010803" pitchFamily="18" charset="0"/>
              </a:rPr>
              <a:t>(String role) {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    </a:t>
            </a:r>
            <a:r>
              <a:rPr lang="en-US" altLang="zh-CN" sz="1200" dirty="0" err="1">
                <a:latin typeface="Garamond" panose="02020404030301010803" pitchFamily="18" charset="0"/>
              </a:rPr>
              <a:t>this.role</a:t>
            </a:r>
            <a:r>
              <a:rPr lang="en-US" altLang="zh-CN" sz="1200" dirty="0">
                <a:latin typeface="Garamond" panose="02020404030301010803" pitchFamily="18" charset="0"/>
              </a:rPr>
              <a:t> = role;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}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public void fight(String message) {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    int id = 0;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    System.out.println("fight..." + id + ":" + message);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}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public static void </a:t>
            </a:r>
            <a:r>
              <a:rPr lang="en-US" altLang="zh-CN" sz="1200" dirty="0" err="1">
                <a:latin typeface="Garamond" panose="02020404030301010803" pitchFamily="18" charset="0"/>
              </a:rPr>
              <a:t>bloodReturning</a:t>
            </a:r>
            <a:r>
              <a:rPr lang="en-US" altLang="zh-CN" sz="1200" dirty="0">
                <a:latin typeface="Garamond" panose="02020404030301010803" pitchFamily="18" charset="0"/>
              </a:rPr>
              <a:t>(String home) {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    System.out.println("</a:t>
            </a:r>
            <a:r>
              <a:rPr lang="zh-CN" altLang="en-US" sz="1200" dirty="0">
                <a:latin typeface="Garamond" panose="02020404030301010803" pitchFamily="18" charset="0"/>
              </a:rPr>
              <a:t>回血：</a:t>
            </a:r>
            <a:r>
              <a:rPr lang="en-US" altLang="zh-CN" sz="1200" dirty="0">
                <a:latin typeface="Garamond" panose="02020404030301010803" pitchFamily="18" charset="0"/>
              </a:rPr>
              <a:t>" + home);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    }</a:t>
            </a:r>
          </a:p>
          <a:p>
            <a:r>
              <a:rPr lang="en-US" altLang="zh-CN" sz="1200" dirty="0">
                <a:latin typeface="Garamond" panose="02020404030301010803" pitchFamily="18" charset="0"/>
              </a:rPr>
              <a:t>}</a:t>
            </a:r>
            <a:endParaRPr lang="zh-CN" alt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5D209EF-6E0D-4B48-8CAC-EF0CC95BE111}"/>
              </a:ext>
            </a:extLst>
          </p:cNvPr>
          <p:cNvCxnSpPr/>
          <p:nvPr/>
        </p:nvCxnSpPr>
        <p:spPr>
          <a:xfrm flipH="1">
            <a:off x="2748853" y="3735751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E9B862-E350-4667-AA27-36B5E420FDFF}"/>
              </a:ext>
            </a:extLst>
          </p:cNvPr>
          <p:cNvCxnSpPr>
            <a:cxnSpLocks/>
          </p:cNvCxnSpPr>
          <p:nvPr/>
        </p:nvCxnSpPr>
        <p:spPr>
          <a:xfrm>
            <a:off x="4504901" y="3735751"/>
            <a:ext cx="185628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9DB8EF5-51F8-4DBB-B0DC-7B66D9F56720}"/>
              </a:ext>
            </a:extLst>
          </p:cNvPr>
          <p:cNvCxnSpPr>
            <a:cxnSpLocks/>
          </p:cNvCxnSpPr>
          <p:nvPr/>
        </p:nvCxnSpPr>
        <p:spPr>
          <a:xfrm flipH="1" flipV="1">
            <a:off x="3626877" y="2422139"/>
            <a:ext cx="878023" cy="131361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46A089-713E-43D7-A317-79FC9EAF0D63}"/>
              </a:ext>
            </a:extLst>
          </p:cNvPr>
          <p:cNvCxnSpPr>
            <a:cxnSpLocks/>
          </p:cNvCxnSpPr>
          <p:nvPr/>
        </p:nvCxnSpPr>
        <p:spPr>
          <a:xfrm flipV="1">
            <a:off x="4504902" y="2422139"/>
            <a:ext cx="1044004" cy="131361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0FC86CC-E8C4-4E9B-A197-D75F519624D0}"/>
              </a:ext>
            </a:extLst>
          </p:cNvPr>
          <p:cNvSpPr/>
          <p:nvPr/>
        </p:nvSpPr>
        <p:spPr>
          <a:xfrm>
            <a:off x="1259632" y="3037402"/>
            <a:ext cx="1283480" cy="1314145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33">
            <a:extLst>
              <a:ext uri="{FF2B5EF4-FFF2-40B4-BE49-F238E27FC236}">
                <a16:creationId xmlns:a16="http://schemas.microsoft.com/office/drawing/2014/main" id="{40B69A7D-864A-4CED-BD9C-C591214AF329}"/>
              </a:ext>
            </a:extLst>
          </p:cNvPr>
          <p:cNvSpPr txBox="1"/>
          <p:nvPr/>
        </p:nvSpPr>
        <p:spPr>
          <a:xfrm>
            <a:off x="1440470" y="3379004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隐藏实现细节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CE73E55-A26B-4FE1-BF08-4B7F71FDD98A}"/>
              </a:ext>
            </a:extLst>
          </p:cNvPr>
          <p:cNvGrpSpPr/>
          <p:nvPr/>
        </p:nvGrpSpPr>
        <p:grpSpPr>
          <a:xfrm>
            <a:off x="3663054" y="2899829"/>
            <a:ext cx="1589683" cy="2304248"/>
            <a:chOff x="3993415" y="3271064"/>
            <a:chExt cx="1872208" cy="2674221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82495C7-8816-4D7E-91C1-A95C2DD70275}"/>
                </a:ext>
              </a:extLst>
            </p:cNvPr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 w="190500">
              <a:solidFill>
                <a:schemeClr val="bg1"/>
              </a:solidFill>
            </a:ln>
            <a:effectLst>
              <a:outerShdw blurRad="127000" dist="38100" dir="60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38">
              <a:extLst>
                <a:ext uri="{FF2B5EF4-FFF2-40B4-BE49-F238E27FC236}">
                  <a16:creationId xmlns:a16="http://schemas.microsoft.com/office/drawing/2014/main" id="{4709F2AB-509B-4E3E-A61F-5617DC10EF58}"/>
                </a:ext>
              </a:extLst>
            </p:cNvPr>
            <p:cNvSpPr/>
            <p:nvPr/>
          </p:nvSpPr>
          <p:spPr>
            <a:xfrm>
              <a:off x="4735736" y="5143272"/>
              <a:ext cx="396240" cy="8020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Rectangle 11">
            <a:extLst>
              <a:ext uri="{FF2B5EF4-FFF2-40B4-BE49-F238E27FC236}">
                <a16:creationId xmlns:a16="http://schemas.microsoft.com/office/drawing/2014/main" id="{EBBA100F-163F-4DCC-9716-BE959C4C49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11674" y="3494420"/>
            <a:ext cx="146370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34DDE87-A144-448A-9ADD-2CD97B7FA9ED}"/>
              </a:ext>
            </a:extLst>
          </p:cNvPr>
          <p:cNvSpPr/>
          <p:nvPr/>
        </p:nvSpPr>
        <p:spPr>
          <a:xfrm>
            <a:off x="2635030" y="1108528"/>
            <a:ext cx="1241714" cy="1241714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3A583F6-AEF9-4409-97E0-46381F3F0B0D}"/>
              </a:ext>
            </a:extLst>
          </p:cNvPr>
          <p:cNvSpPr/>
          <p:nvPr/>
        </p:nvSpPr>
        <p:spPr>
          <a:xfrm>
            <a:off x="5285097" y="1108527"/>
            <a:ext cx="1241714" cy="124183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E2A006C-4C5F-451B-9759-FB3626501D4A}"/>
              </a:ext>
            </a:extLst>
          </p:cNvPr>
          <p:cNvSpPr/>
          <p:nvPr/>
        </p:nvSpPr>
        <p:spPr>
          <a:xfrm>
            <a:off x="6504064" y="3060989"/>
            <a:ext cx="1241714" cy="1241839"/>
          </a:xfrm>
          <a:prstGeom prst="ellipse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69">
            <a:extLst>
              <a:ext uri="{FF2B5EF4-FFF2-40B4-BE49-F238E27FC236}">
                <a16:creationId xmlns:a16="http://schemas.microsoft.com/office/drawing/2014/main" id="{C4664B12-BE31-4BDD-9B3D-67BAF3FD5F6D}"/>
              </a:ext>
            </a:extLst>
          </p:cNvPr>
          <p:cNvSpPr txBox="1"/>
          <p:nvPr/>
        </p:nvSpPr>
        <p:spPr>
          <a:xfrm>
            <a:off x="2688776" y="1356741"/>
            <a:ext cx="1059704" cy="852032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限制对数据的不合理访问</a:t>
            </a:r>
          </a:p>
        </p:txBody>
      </p:sp>
      <p:sp>
        <p:nvSpPr>
          <p:cNvPr id="22" name="TextBox 71">
            <a:extLst>
              <a:ext uri="{FF2B5EF4-FFF2-40B4-BE49-F238E27FC236}">
                <a16:creationId xmlns:a16="http://schemas.microsoft.com/office/drawing/2014/main" id="{52224BC2-592B-4D3A-95D6-AB5B8E41D3C2}"/>
              </a:ext>
            </a:extLst>
          </p:cNvPr>
          <p:cNvSpPr txBox="1"/>
          <p:nvPr/>
        </p:nvSpPr>
        <p:spPr>
          <a:xfrm>
            <a:off x="5353072" y="1356741"/>
            <a:ext cx="1066329" cy="852032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保护对象信息的完整性</a:t>
            </a:r>
          </a:p>
        </p:txBody>
      </p:sp>
      <p:sp>
        <p:nvSpPr>
          <p:cNvPr id="24" name="TextBox 72">
            <a:extLst>
              <a:ext uri="{FF2B5EF4-FFF2-40B4-BE49-F238E27FC236}">
                <a16:creationId xmlns:a16="http://schemas.microsoft.com/office/drawing/2014/main" id="{0C96799A-6A7D-4613-A870-DA3AD2862D83}"/>
              </a:ext>
            </a:extLst>
          </p:cNvPr>
          <p:cNvSpPr txBox="1"/>
          <p:nvPr/>
        </p:nvSpPr>
        <p:spPr>
          <a:xfrm>
            <a:off x="6679449" y="3231886"/>
            <a:ext cx="890944" cy="852032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提高代码的可维护性</a:t>
            </a:r>
          </a:p>
        </p:txBody>
      </p:sp>
    </p:spTree>
    <p:extLst>
      <p:ext uri="{BB962C8B-B14F-4D97-AF65-F5344CB8AC3E}">
        <p14:creationId xmlns:p14="http://schemas.microsoft.com/office/powerpoint/2010/main" val="351504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5" grpId="0"/>
      <p:bldP spid="16" grpId="0" animBg="1"/>
      <p:bldP spid="18" grpId="0" animBg="1"/>
      <p:bldP spid="19" grpId="0" animBg="1"/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47199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919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6094" y="1161207"/>
            <a:ext cx="76763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/>
              <a:t>         继承是面向对象</a:t>
            </a:r>
            <a:r>
              <a:rPr lang="zh-CN" altLang="en-US" sz="2000" b="1" dirty="0">
                <a:solidFill>
                  <a:srgbClr val="FF0000"/>
                </a:solidFill>
              </a:rPr>
              <a:t>最显著</a:t>
            </a:r>
            <a:r>
              <a:rPr lang="zh-CN" altLang="en-US" sz="2000" dirty="0"/>
              <a:t>的一个特性。继承是</a:t>
            </a:r>
            <a:r>
              <a:rPr lang="zh-CN" altLang="en-US" sz="2000" dirty="0">
                <a:solidFill>
                  <a:srgbClr val="FF0000"/>
                </a:solidFill>
              </a:rPr>
              <a:t>从已有的类中派生出新的类</a:t>
            </a:r>
            <a:r>
              <a:rPr lang="zh-CN" altLang="en-US" sz="2000" dirty="0"/>
              <a:t>，新的类能吸收已有类的数据属性和行为，并能扩展新的能力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516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B39AA1-3295-43E0-96DE-F6406B622058}"/>
              </a:ext>
            </a:extLst>
          </p:cNvPr>
          <p:cNvSpPr txBox="1"/>
          <p:nvPr/>
        </p:nvSpPr>
        <p:spPr>
          <a:xfrm>
            <a:off x="674663" y="1707654"/>
            <a:ext cx="36093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aramond" panose="02020404030301010803" pitchFamily="18" charset="0"/>
              </a:rPr>
              <a:t>public class Heroes {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private String name;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private String role;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static int </a:t>
            </a:r>
            <a:r>
              <a:rPr lang="en-US" altLang="zh-CN" dirty="0" err="1">
                <a:latin typeface="Garamond" panose="02020404030301010803" pitchFamily="18" charset="0"/>
              </a:rPr>
              <a:t>roleId</a:t>
            </a:r>
            <a:r>
              <a:rPr lang="en-US" altLang="zh-CN" dirty="0">
                <a:latin typeface="Garamond" panose="02020404030301010803" pitchFamily="18" charset="0"/>
              </a:rPr>
              <a:t>;</a:t>
            </a:r>
          </a:p>
          <a:p>
            <a:endParaRPr lang="en-US" altLang="zh-CN" dirty="0">
              <a:latin typeface="Garamond" panose="02020404030301010803" pitchFamily="18" charset="0"/>
            </a:endParaRPr>
          </a:p>
          <a:p>
            <a:r>
              <a:rPr lang="en-US" altLang="zh-CN" dirty="0">
                <a:latin typeface="Garamond" panose="02020404030301010803" pitchFamily="18" charset="0"/>
              </a:rPr>
              <a:t>    // </a:t>
            </a:r>
            <a:r>
              <a:rPr lang="zh-CN" altLang="en-US" dirty="0">
                <a:latin typeface="Garamond" panose="02020404030301010803" pitchFamily="18" charset="0"/>
              </a:rPr>
              <a:t>省略</a:t>
            </a:r>
            <a:r>
              <a:rPr lang="en-US" altLang="zh-CN" dirty="0">
                <a:latin typeface="Garamond" panose="02020404030301010803" pitchFamily="18" charset="0"/>
              </a:rPr>
              <a:t>set</a:t>
            </a:r>
            <a:r>
              <a:rPr lang="zh-CN" altLang="en-US" dirty="0">
                <a:latin typeface="Garamond" panose="02020404030301010803" pitchFamily="18" charset="0"/>
              </a:rPr>
              <a:t>和</a:t>
            </a:r>
            <a:r>
              <a:rPr lang="en-US" altLang="zh-CN" dirty="0">
                <a:latin typeface="Garamond" panose="02020404030301010803" pitchFamily="18" charset="0"/>
              </a:rPr>
              <a:t>get</a:t>
            </a:r>
            <a:r>
              <a:rPr lang="zh-CN" altLang="en-US" dirty="0">
                <a:latin typeface="Garamond" panose="02020404030301010803" pitchFamily="18" charset="0"/>
              </a:rPr>
              <a:t>方法</a:t>
            </a:r>
          </a:p>
          <a:p>
            <a:endParaRPr lang="zh-CN" altLang="en-US" dirty="0">
              <a:latin typeface="Garamond" panose="02020404030301010803" pitchFamily="18" charset="0"/>
            </a:endParaRPr>
          </a:p>
          <a:p>
            <a:r>
              <a:rPr lang="en-US" altLang="zh-CN" dirty="0">
                <a:latin typeface="Garamond" panose="02020404030301010803" pitchFamily="18" charset="0"/>
              </a:rPr>
              <a:t>}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B51CBE-3565-4C12-9E09-CBF64BED9311}"/>
              </a:ext>
            </a:extLst>
          </p:cNvPr>
          <p:cNvSpPr txBox="1"/>
          <p:nvPr/>
        </p:nvSpPr>
        <p:spPr>
          <a:xfrm>
            <a:off x="4691366" y="1707654"/>
            <a:ext cx="36250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aramond" panose="02020404030301010803" pitchFamily="18" charset="0"/>
              </a:rPr>
              <a:t>public class </a:t>
            </a:r>
            <a:r>
              <a:rPr lang="en-US" altLang="zh-CN" dirty="0" err="1">
                <a:latin typeface="Garamond" panose="02020404030301010803" pitchFamily="18" charset="0"/>
              </a:rPr>
              <a:t>HouYi</a:t>
            </a:r>
            <a:r>
              <a:rPr lang="en-US" altLang="zh-CN" dirty="0">
                <a:latin typeface="Garamond" panose="02020404030301010803" pitchFamily="18" charset="0"/>
              </a:rPr>
              <a:t> {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private String name;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private String role;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static int </a:t>
            </a:r>
            <a:r>
              <a:rPr lang="en-US" altLang="zh-CN" dirty="0" err="1">
                <a:latin typeface="Garamond" panose="02020404030301010803" pitchFamily="18" charset="0"/>
              </a:rPr>
              <a:t>roleId</a:t>
            </a:r>
            <a:r>
              <a:rPr lang="en-US" altLang="zh-CN" dirty="0">
                <a:latin typeface="Garamond" panose="02020404030301010803" pitchFamily="18" charset="0"/>
              </a:rPr>
              <a:t>;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private String sex;</a:t>
            </a:r>
          </a:p>
          <a:p>
            <a:endParaRPr lang="en-US" altLang="zh-CN" dirty="0">
              <a:latin typeface="Garamond" panose="02020404030301010803" pitchFamily="18" charset="0"/>
            </a:endParaRPr>
          </a:p>
          <a:p>
            <a:r>
              <a:rPr lang="en-US" altLang="zh-CN" dirty="0">
                <a:latin typeface="Garamond" panose="02020404030301010803" pitchFamily="18" charset="0"/>
              </a:rPr>
              <a:t>    // </a:t>
            </a:r>
            <a:r>
              <a:rPr lang="zh-CN" altLang="en-US" dirty="0">
                <a:latin typeface="Garamond" panose="02020404030301010803" pitchFamily="18" charset="0"/>
              </a:rPr>
              <a:t>省略</a:t>
            </a:r>
            <a:r>
              <a:rPr lang="en-US" altLang="zh-CN" dirty="0">
                <a:latin typeface="Garamond" panose="02020404030301010803" pitchFamily="18" charset="0"/>
              </a:rPr>
              <a:t>set</a:t>
            </a:r>
            <a:r>
              <a:rPr lang="zh-CN" altLang="en-US" dirty="0">
                <a:latin typeface="Garamond" panose="02020404030301010803" pitchFamily="18" charset="0"/>
              </a:rPr>
              <a:t>和</a:t>
            </a:r>
            <a:r>
              <a:rPr lang="en-US" altLang="zh-CN" dirty="0">
                <a:latin typeface="Garamond" panose="02020404030301010803" pitchFamily="18" charset="0"/>
              </a:rPr>
              <a:t>get</a:t>
            </a:r>
            <a:r>
              <a:rPr lang="zh-CN" altLang="en-US" dirty="0">
                <a:latin typeface="Garamond" panose="02020404030301010803" pitchFamily="18" charset="0"/>
              </a:rPr>
              <a:t>方法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}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CCCDD7-31BD-4D19-A155-14184ABD7F3A}"/>
              </a:ext>
            </a:extLst>
          </p:cNvPr>
          <p:cNvCxnSpPr>
            <a:cxnSpLocks/>
          </p:cNvCxnSpPr>
          <p:nvPr/>
        </p:nvCxnSpPr>
        <p:spPr>
          <a:xfrm>
            <a:off x="4419079" y="1340894"/>
            <a:ext cx="0" cy="328519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EB62B99-EA55-4A45-B5FC-E9185FC6703F}"/>
              </a:ext>
            </a:extLst>
          </p:cNvPr>
          <p:cNvSpPr txBox="1"/>
          <p:nvPr/>
        </p:nvSpPr>
        <p:spPr>
          <a:xfrm>
            <a:off x="4691366" y="1814502"/>
            <a:ext cx="36250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aramond" panose="02020404030301010803" pitchFamily="18" charset="0"/>
              </a:rPr>
              <a:t>public class </a:t>
            </a:r>
            <a:r>
              <a:rPr lang="en-US" altLang="zh-CN" dirty="0" err="1">
                <a:latin typeface="Garamond" panose="02020404030301010803" pitchFamily="18" charset="0"/>
              </a:rPr>
              <a:t>HouYi</a:t>
            </a:r>
            <a:r>
              <a:rPr lang="en-US" altLang="zh-CN" dirty="0">
                <a:latin typeface="Garamond" panose="02020404030301010803" pitchFamily="18" charset="0"/>
              </a:rPr>
              <a:t> extends Heroes {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    private String sex;</a:t>
            </a:r>
          </a:p>
          <a:p>
            <a:endParaRPr lang="en-US" altLang="zh-CN" dirty="0">
              <a:latin typeface="Garamond" panose="02020404030301010803" pitchFamily="18" charset="0"/>
            </a:endParaRPr>
          </a:p>
          <a:p>
            <a:r>
              <a:rPr lang="en-US" altLang="zh-CN" dirty="0">
                <a:latin typeface="Garamond" panose="02020404030301010803" pitchFamily="18" charset="0"/>
              </a:rPr>
              <a:t>    // </a:t>
            </a:r>
            <a:r>
              <a:rPr lang="zh-CN" altLang="en-US" dirty="0">
                <a:latin typeface="Garamond" panose="02020404030301010803" pitchFamily="18" charset="0"/>
              </a:rPr>
              <a:t>省略</a:t>
            </a:r>
            <a:r>
              <a:rPr lang="en-US" altLang="zh-CN" dirty="0">
                <a:latin typeface="Garamond" panose="02020404030301010803" pitchFamily="18" charset="0"/>
              </a:rPr>
              <a:t>set</a:t>
            </a:r>
            <a:r>
              <a:rPr lang="zh-CN" altLang="en-US" dirty="0">
                <a:latin typeface="Garamond" panose="02020404030301010803" pitchFamily="18" charset="0"/>
              </a:rPr>
              <a:t>和</a:t>
            </a:r>
            <a:r>
              <a:rPr lang="en-US" altLang="zh-CN" dirty="0">
                <a:latin typeface="Garamond" panose="02020404030301010803" pitchFamily="18" charset="0"/>
              </a:rPr>
              <a:t>get</a:t>
            </a:r>
            <a:r>
              <a:rPr lang="zh-CN" altLang="en-US" dirty="0">
                <a:latin typeface="Garamond" panose="02020404030301010803" pitchFamily="18" charset="0"/>
              </a:rPr>
              <a:t>方法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}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ED80E309-7BA6-486B-8C74-292FEAAE6F1C}"/>
              </a:ext>
            </a:extLst>
          </p:cNvPr>
          <p:cNvSpPr/>
          <p:nvPr/>
        </p:nvSpPr>
        <p:spPr>
          <a:xfrm>
            <a:off x="5364100" y="987574"/>
            <a:ext cx="1008100" cy="648072"/>
          </a:xfrm>
          <a:prstGeom prst="wedgeEllipseCallout">
            <a:avLst>
              <a:gd name="adj1" fmla="val 25000"/>
              <a:gd name="adj2" fmla="val 829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6A74F9-7F4A-4144-89A8-D649D545044A}"/>
              </a:ext>
            </a:extLst>
          </p:cNvPr>
          <p:cNvSpPr txBox="1"/>
          <p:nvPr/>
        </p:nvSpPr>
        <p:spPr>
          <a:xfrm>
            <a:off x="5436090" y="1156228"/>
            <a:ext cx="72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子类</a:t>
            </a:r>
          </a:p>
        </p:txBody>
      </p: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5FCB812E-C4AA-4104-BDF4-D75DE5DC1153}"/>
              </a:ext>
            </a:extLst>
          </p:cNvPr>
          <p:cNvSpPr/>
          <p:nvPr/>
        </p:nvSpPr>
        <p:spPr>
          <a:xfrm>
            <a:off x="7308314" y="987574"/>
            <a:ext cx="1008100" cy="648072"/>
          </a:xfrm>
          <a:prstGeom prst="wedgeEllipseCallout">
            <a:avLst>
              <a:gd name="adj1" fmla="val -18841"/>
              <a:gd name="adj2" fmla="val 876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520110-F294-4F3D-A84D-54F041F00AF6}"/>
              </a:ext>
            </a:extLst>
          </p:cNvPr>
          <p:cNvSpPr txBox="1"/>
          <p:nvPr/>
        </p:nvSpPr>
        <p:spPr>
          <a:xfrm>
            <a:off x="7452320" y="1131590"/>
            <a:ext cx="72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父类</a:t>
            </a:r>
          </a:p>
        </p:txBody>
      </p:sp>
    </p:spTree>
    <p:extLst>
      <p:ext uri="{BB962C8B-B14F-4D97-AF65-F5344CB8AC3E}">
        <p14:creationId xmlns:p14="http://schemas.microsoft.com/office/powerpoint/2010/main" val="358032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  <p:bldP spid="14" grpId="0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10C504-C1F7-43D1-AA0E-CBAA65A79CDB}"/>
              </a:ext>
            </a:extLst>
          </p:cNvPr>
          <p:cNvSpPr txBox="1"/>
          <p:nvPr/>
        </p:nvSpPr>
        <p:spPr>
          <a:xfrm>
            <a:off x="823322" y="84355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子类的继承性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11F360-6547-4650-B5A2-872CE57DB619}"/>
              </a:ext>
            </a:extLst>
          </p:cNvPr>
          <p:cNvSpPr txBox="1"/>
          <p:nvPr/>
        </p:nvSpPr>
        <p:spPr>
          <a:xfrm>
            <a:off x="823322" y="1266048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子类与父类在同个包中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E0ED56-B949-4F4B-9C3C-3123C32A2496}"/>
              </a:ext>
            </a:extLst>
          </p:cNvPr>
          <p:cNvSpPr txBox="1"/>
          <p:nvPr/>
        </p:nvSpPr>
        <p:spPr>
          <a:xfrm>
            <a:off x="1115616" y="1626354"/>
            <a:ext cx="3218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子类继承父类除了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private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成员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4860E3-00CB-4F51-8825-5B6A2F81E8EC}"/>
              </a:ext>
            </a:extLst>
          </p:cNvPr>
          <p:cNvSpPr txBox="1"/>
          <p:nvPr/>
        </p:nvSpPr>
        <p:spPr>
          <a:xfrm>
            <a:off x="823322" y="2058402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子类与父类在不同包中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B94B26-6ABA-4901-9545-4BBECEAA64F2}"/>
              </a:ext>
            </a:extLst>
          </p:cNvPr>
          <p:cNvSpPr txBox="1"/>
          <p:nvPr/>
        </p:nvSpPr>
        <p:spPr>
          <a:xfrm>
            <a:off x="1115616" y="2427734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子类继承父类除了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private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、友好成员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37F502-F6B7-4738-861C-07146206DEA2}"/>
              </a:ext>
            </a:extLst>
          </p:cNvPr>
          <p:cNvSpPr txBox="1"/>
          <p:nvPr/>
        </p:nvSpPr>
        <p:spPr>
          <a:xfrm>
            <a:off x="823322" y="2787774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protected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成员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4F3668-9581-4378-AD12-6641FDEA16C2}"/>
              </a:ext>
            </a:extLst>
          </p:cNvPr>
          <p:cNvSpPr txBox="1"/>
          <p:nvPr/>
        </p:nvSpPr>
        <p:spPr>
          <a:xfrm>
            <a:off x="1115616" y="3210530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若子类与祖先类同包，子类可访问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DBBD5B-B1E5-4DD6-AF7C-07E763A69AFA}"/>
              </a:ext>
            </a:extLst>
          </p:cNvPr>
          <p:cNvSpPr txBox="1"/>
          <p:nvPr/>
        </p:nvSpPr>
        <p:spPr>
          <a:xfrm>
            <a:off x="823322" y="3651870"/>
            <a:ext cx="230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子类对象的构造过程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053C26B-FE37-4FC2-A4A8-E2390504A947}"/>
              </a:ext>
            </a:extLst>
          </p:cNvPr>
          <p:cNvSpPr txBox="1"/>
          <p:nvPr/>
        </p:nvSpPr>
        <p:spPr>
          <a:xfrm>
            <a:off x="793620" y="4011910"/>
            <a:ext cx="7954843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      子类对象在实例化时，子类对象会默认先调用父类中的无参构造函数，然后再调用子类构造构造方法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56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6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ULTRA_SCORM_SLIDE_COUNT" val="1"/>
  <p:tag name="ISPRING_PRESENTATION_TITLE" val="69 演示文稿"/>
</p:tagLst>
</file>

<file path=ppt/theme/theme1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1752</TotalTime>
  <Words>1664</Words>
  <Application>Microsoft Office PowerPoint</Application>
  <PresentationFormat>全屏显示(16:9)</PresentationFormat>
  <Paragraphs>301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-apple-system</vt:lpstr>
      <vt:lpstr>Helvetica Neue</vt:lpstr>
      <vt:lpstr>等线</vt:lpstr>
      <vt:lpstr>等线 Light</vt:lpstr>
      <vt:lpstr>Microsoft YaHei</vt:lpstr>
      <vt:lpstr>Microsoft YaHei</vt:lpstr>
      <vt:lpstr>Arial</vt:lpstr>
      <vt:lpstr>Calibri</vt:lpstr>
      <vt:lpstr>Garamond</vt:lpstr>
      <vt:lpstr>Impact</vt:lpstr>
      <vt:lpstr>tahoma</vt:lpstr>
      <vt:lpstr>verdana</vt:lpstr>
      <vt:lpstr>Wingdings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 演示文稿</dc:title>
  <dc:creator>李培俊</dc:creator>
  <cp:lastModifiedBy>陈迪凯</cp:lastModifiedBy>
  <cp:revision>331</cp:revision>
  <dcterms:created xsi:type="dcterms:W3CDTF">2015-10-16T03:54:15Z</dcterms:created>
  <dcterms:modified xsi:type="dcterms:W3CDTF">2020-09-28T14:33:04Z</dcterms:modified>
</cp:coreProperties>
</file>