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15" r:id="rId3"/>
    <p:sldId id="321" r:id="rId4"/>
    <p:sldId id="357" r:id="rId5"/>
    <p:sldId id="377" r:id="rId6"/>
    <p:sldId id="266" r:id="rId7"/>
    <p:sldId id="372" r:id="rId8"/>
    <p:sldId id="386" r:id="rId9"/>
    <p:sldId id="373" r:id="rId10"/>
    <p:sldId id="374" r:id="rId11"/>
    <p:sldId id="375" r:id="rId12"/>
    <p:sldId id="376" r:id="rId13"/>
    <p:sldId id="387" r:id="rId14"/>
    <p:sldId id="388" r:id="rId15"/>
    <p:sldId id="323" r:id="rId16"/>
    <p:sldId id="378" r:id="rId17"/>
    <p:sldId id="358" r:id="rId18"/>
    <p:sldId id="382" r:id="rId19"/>
    <p:sldId id="380" r:id="rId20"/>
    <p:sldId id="381" r:id="rId21"/>
    <p:sldId id="383" r:id="rId22"/>
    <p:sldId id="385" r:id="rId23"/>
    <p:sldId id="384" r:id="rId24"/>
    <p:sldId id="268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12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8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4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3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93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02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38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5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6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97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1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6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7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395536" y="3231145"/>
            <a:ext cx="914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内部类、匿名类和</a:t>
            </a:r>
            <a:r>
              <a:rPr lang="en-US" altLang="zh-CN" sz="4400" dirty="0">
                <a:solidFill>
                  <a:schemeClr val="bg1"/>
                </a:solidFill>
              </a:rPr>
              <a:t>Lambda</a:t>
            </a:r>
            <a:r>
              <a:rPr lang="zh-CN" altLang="en-US" sz="4400" dirty="0">
                <a:solidFill>
                  <a:schemeClr val="bg1"/>
                </a:solidFill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</a:t>
            </a:r>
            <a:r>
              <a:rPr lang="zh-CN" altLang="en-US" sz="2000" b="1" dirty="0"/>
              <a:t>局部内部类</a:t>
            </a:r>
          </a:p>
        </p:txBody>
      </p:sp>
      <p:sp>
        <p:nvSpPr>
          <p:cNvPr id="2" name="矩形 1"/>
          <p:cNvSpPr/>
          <p:nvPr/>
        </p:nvSpPr>
        <p:spPr>
          <a:xfrm>
            <a:off x="823322" y="1177560"/>
            <a:ext cx="2380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如何声明局部内部类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95936" y="976425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class </a:t>
            </a:r>
            <a:r>
              <a:rPr lang="zh-CN" altLang="en-US" sz="1200" dirty="0"/>
              <a:t>外部类</a:t>
            </a:r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      </a:t>
            </a:r>
            <a:r>
              <a:rPr lang="zh-CN" altLang="en-US" sz="1200" dirty="0"/>
              <a:t>方法</a:t>
            </a:r>
            <a:r>
              <a:rPr lang="en-US" altLang="zh-CN" sz="1200" dirty="0"/>
              <a:t>(){ </a:t>
            </a:r>
          </a:p>
          <a:p>
            <a:r>
              <a:rPr lang="en-US" altLang="zh-CN" sz="1200" dirty="0"/>
              <a:t>          class </a:t>
            </a:r>
            <a:r>
              <a:rPr lang="zh-CN" altLang="en-US" sz="1200" dirty="0"/>
              <a:t>局部内部类</a:t>
            </a:r>
            <a:r>
              <a:rPr lang="en-US" altLang="zh-CN" sz="1200" dirty="0"/>
              <a:t>{ }</a:t>
            </a:r>
          </a:p>
          <a:p>
            <a:r>
              <a:rPr lang="en-US" altLang="zh-CN" sz="1200" dirty="0"/>
              <a:t>       }</a:t>
            </a:r>
          </a:p>
          <a:p>
            <a:r>
              <a:rPr lang="en-US" altLang="zh-CN" sz="1200" dirty="0"/>
              <a:t>       { </a:t>
            </a:r>
          </a:p>
          <a:p>
            <a:r>
              <a:rPr lang="en-US" altLang="zh-CN" sz="1200" dirty="0"/>
              <a:t>         class </a:t>
            </a:r>
            <a:r>
              <a:rPr lang="zh-CN" altLang="en-US" sz="1200" dirty="0"/>
              <a:t>局部内部类</a:t>
            </a:r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          } </a:t>
            </a:r>
          </a:p>
          <a:p>
            <a:r>
              <a:rPr lang="en-US" altLang="zh-CN" sz="1200" dirty="0"/>
              <a:t>       } 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3322" y="79511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局部内部类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07E27-0D62-40AD-BDC6-6723CC52BED2}"/>
              </a:ext>
            </a:extLst>
          </p:cNvPr>
          <p:cNvSpPr txBox="1"/>
          <p:nvPr/>
        </p:nvSpPr>
        <p:spPr>
          <a:xfrm>
            <a:off x="823322" y="2715766"/>
            <a:ext cx="792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如何使用局部内部类  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7811AB-8AC7-451A-8D55-0A1F4C2B0B9D}"/>
              </a:ext>
            </a:extLst>
          </p:cNvPr>
          <p:cNvSpPr txBox="1"/>
          <p:nvPr/>
        </p:nvSpPr>
        <p:spPr>
          <a:xfrm>
            <a:off x="823322" y="3015481"/>
            <a:ext cx="785313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只能在声明它的方法或代码块中使用，而且是先声明后使用。除此之外的任何地方都不能使用该类  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F5BE85-4FB7-43F8-80EA-51CE44268B63}"/>
              </a:ext>
            </a:extLst>
          </p:cNvPr>
          <p:cNvSpPr txBox="1"/>
          <p:nvPr/>
        </p:nvSpPr>
        <p:spPr>
          <a:xfrm>
            <a:off x="829704" y="3830535"/>
            <a:ext cx="7846751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但是它的对象可以通过外部方法的返回值返回使用，返回值类型只能是局部</a:t>
            </a:r>
            <a:r>
              <a:rPr lang="zh-CN" altLang="en-US"/>
              <a:t>内部类的</a:t>
            </a:r>
            <a:r>
              <a:rPr lang="zh-CN" altLang="en-US" dirty="0"/>
              <a:t>父类或父接口类型 </a:t>
            </a:r>
          </a:p>
        </p:txBody>
      </p:sp>
    </p:spTree>
    <p:extLst>
      <p:ext uri="{BB962C8B-B14F-4D97-AF65-F5344CB8AC3E}">
        <p14:creationId xmlns:p14="http://schemas.microsoft.com/office/powerpoint/2010/main" val="136068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</a:t>
            </a:r>
            <a:r>
              <a:rPr lang="zh-CN" altLang="en-US" sz="2000" b="1" dirty="0"/>
              <a:t>局部内部类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511" y="1216172"/>
            <a:ext cx="8285182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内部类仍然是一个独立的类，在编译之后内部类会被编译成独立的</a:t>
            </a:r>
            <a:r>
              <a:rPr lang="en-US" altLang="zh-CN" sz="1600" dirty="0"/>
              <a:t>.class</a:t>
            </a:r>
            <a:r>
              <a:rPr lang="zh-CN" altLang="en-US" sz="1600" dirty="0"/>
              <a:t>文件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7288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局部内部类的特点 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6D36B-7D1C-4664-AB6F-C2D6750D4A78}"/>
              </a:ext>
            </a:extLst>
          </p:cNvPr>
          <p:cNvSpPr txBox="1"/>
          <p:nvPr/>
        </p:nvSpPr>
        <p:spPr>
          <a:xfrm>
            <a:off x="464511" y="1715422"/>
            <a:ext cx="842493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只能在声明它的方法或代码块中使用，而且是先声明后使用。除此之外的任何地方都不能使用该类。</a:t>
            </a:r>
            <a:endParaRPr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E4DF99-B1FE-4F54-952A-F25609E409B2}"/>
              </a:ext>
            </a:extLst>
          </p:cNvPr>
          <p:cNvSpPr txBox="1"/>
          <p:nvPr/>
        </p:nvSpPr>
        <p:spPr>
          <a:xfrm>
            <a:off x="467544" y="2571750"/>
            <a:ext cx="8285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局部内部类可以使用外部类的成员，包括私有的。</a:t>
            </a:r>
            <a:endParaRPr lang="en-US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EF3B5-4F60-4EDB-A17F-B77D147F8B74}"/>
              </a:ext>
            </a:extLst>
          </p:cNvPr>
          <p:cNvSpPr txBox="1"/>
          <p:nvPr/>
        </p:nvSpPr>
        <p:spPr>
          <a:xfrm>
            <a:off x="467996" y="2976632"/>
            <a:ext cx="8208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局部内部类和局部变量地位类似，不能使用</a:t>
            </a:r>
            <a:r>
              <a:rPr lang="en-US" altLang="zh-CN" sz="1800" dirty="0" err="1"/>
              <a:t>public,protected</a:t>
            </a:r>
            <a:r>
              <a:rPr lang="en-US" altLang="zh-CN" sz="1800" dirty="0"/>
              <a:t>,</a:t>
            </a:r>
            <a:r>
              <a:rPr lang="zh-CN" altLang="en-US" sz="1800" dirty="0"/>
              <a:t>缺省</a:t>
            </a:r>
            <a:r>
              <a:rPr lang="en-US" altLang="zh-CN" sz="1800" dirty="0"/>
              <a:t>,private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4AE359-F354-4159-B898-C9165A7644B4}"/>
              </a:ext>
            </a:extLst>
          </p:cNvPr>
          <p:cNvSpPr txBox="1"/>
          <p:nvPr/>
        </p:nvSpPr>
        <p:spPr>
          <a:xfrm>
            <a:off x="465830" y="3420495"/>
            <a:ext cx="828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局部内部类不能使用</a:t>
            </a:r>
            <a:r>
              <a:rPr lang="en-US" altLang="zh-CN" sz="1800" dirty="0"/>
              <a:t>static</a:t>
            </a:r>
            <a:r>
              <a:rPr lang="zh-CN" altLang="en-US" sz="1800" dirty="0"/>
              <a:t>修饰，因此也不能包含静态成员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7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>
            <a:extLst>
              <a:ext uri="{FF2B5EF4-FFF2-40B4-BE49-F238E27FC236}">
                <a16:creationId xmlns:a16="http://schemas.microsoft.com/office/drawing/2014/main" id="{9D9FA91A-5D43-4F28-A568-F14B80C88420}"/>
              </a:ext>
            </a:extLst>
          </p:cNvPr>
          <p:cNvSpPr txBox="1"/>
          <p:nvPr/>
        </p:nvSpPr>
        <p:spPr>
          <a:xfrm>
            <a:off x="823322" y="205624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</a:t>
            </a:r>
            <a:r>
              <a:rPr lang="zh-CN" altLang="en-US" sz="2000" b="1" dirty="0"/>
              <a:t>静态内部类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E0E366-0688-425C-B9D4-C98BD9FF8530}"/>
              </a:ext>
            </a:extLst>
          </p:cNvPr>
          <p:cNvSpPr txBox="1"/>
          <p:nvPr/>
        </p:nvSpPr>
        <p:spPr>
          <a:xfrm>
            <a:off x="803390" y="771550"/>
            <a:ext cx="787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static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关键字修饰的内部类，叫做静态内部类，也称作嵌套类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133A16-2B35-4AD5-948E-39E890E5F65D}"/>
              </a:ext>
            </a:extLst>
          </p:cNvPr>
          <p:cNvSpPr txBox="1"/>
          <p:nvPr/>
        </p:nvSpPr>
        <p:spPr>
          <a:xfrm>
            <a:off x="823322" y="1266314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嵌套类和普通内部类之间最大的区别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525090-4FDA-4437-B149-D1DE7259DF57}"/>
              </a:ext>
            </a:extLst>
          </p:cNvPr>
          <p:cNvSpPr txBox="1"/>
          <p:nvPr/>
        </p:nvSpPr>
        <p:spPr>
          <a:xfrm>
            <a:off x="805871" y="1657774"/>
            <a:ext cx="7870583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普通内部类对象隐式地保存了一个引用，指向创建它的外部类对象。而嵌套类创建对象，并不需要外部类对象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44F2C1-85E1-4C6D-B21C-E38D5BFFA1E2}"/>
              </a:ext>
            </a:extLst>
          </p:cNvPr>
          <p:cNvSpPr txBox="1"/>
          <p:nvPr/>
        </p:nvSpPr>
        <p:spPr>
          <a:xfrm>
            <a:off x="803390" y="2609846"/>
            <a:ext cx="785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不能从嵌套类的对象中访问非静态的外部类对象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A33A2F-DE6A-48C3-9292-A11923068BCD}"/>
              </a:ext>
            </a:extLst>
          </p:cNvPr>
          <p:cNvSpPr txBox="1"/>
          <p:nvPr/>
        </p:nvSpPr>
        <p:spPr>
          <a:xfrm>
            <a:off x="774044" y="2931790"/>
            <a:ext cx="7853132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普通内部类不能有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static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数据和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static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字段，也不能包含嵌套类，但是嵌套类可以包含所有这些东西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9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>
            <a:extLst>
              <a:ext uri="{FF2B5EF4-FFF2-40B4-BE49-F238E27FC236}">
                <a16:creationId xmlns:a16="http://schemas.microsoft.com/office/drawing/2014/main" id="{9D9FA91A-5D43-4F28-A568-F14B80C88420}"/>
              </a:ext>
            </a:extLst>
          </p:cNvPr>
          <p:cNvSpPr txBox="1"/>
          <p:nvPr/>
        </p:nvSpPr>
        <p:spPr>
          <a:xfrm>
            <a:off x="823322" y="205624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</a:t>
            </a:r>
            <a:r>
              <a:rPr lang="zh-CN" altLang="en-US" sz="2000" b="1" dirty="0"/>
              <a:t>静态内部类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98074F-EA1F-4C98-9025-9707E32C091E}"/>
              </a:ext>
            </a:extLst>
          </p:cNvPr>
          <p:cNvSpPr txBox="1"/>
          <p:nvPr/>
        </p:nvSpPr>
        <p:spPr>
          <a:xfrm>
            <a:off x="2987824" y="771550"/>
            <a:ext cx="457857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public class StaticInner {</a:t>
            </a:r>
          </a:p>
          <a:p>
            <a:r>
              <a:rPr lang="zh-CN" altLang="en-US" sz="1100" dirty="0"/>
              <a:t>    private static int id = 6;</a:t>
            </a:r>
          </a:p>
          <a:p>
            <a:r>
              <a:rPr lang="zh-CN" altLang="en-US" sz="1100" dirty="0"/>
              <a:t>    private static class BSection implements Section {</a:t>
            </a:r>
          </a:p>
          <a:p>
            <a:r>
              <a:rPr lang="zh-CN" altLang="en-US" sz="1100" dirty="0"/>
              <a:t>        private String name = "Hello World!";</a:t>
            </a:r>
          </a:p>
          <a:p>
            <a:r>
              <a:rPr lang="zh-CN" altLang="en-US" sz="1100" dirty="0"/>
              <a:t>        @Override</a:t>
            </a:r>
          </a:p>
          <a:p>
            <a:r>
              <a:rPr lang="zh-CN" altLang="en-US" sz="1100" dirty="0"/>
              <a:t>        public String hello() {</a:t>
            </a:r>
          </a:p>
          <a:p>
            <a:r>
              <a:rPr lang="zh-CN" altLang="en-US" sz="1100" dirty="0"/>
              <a:t>            return name + "您好，世界!";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    public int getId() {</a:t>
            </a:r>
          </a:p>
          <a:p>
            <a:r>
              <a:rPr lang="zh-CN" altLang="en-US" sz="1100" dirty="0"/>
              <a:t>            return id;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    static int x = 200;</a:t>
            </a:r>
          </a:p>
          <a:p>
            <a:r>
              <a:rPr lang="zh-CN" altLang="en-US" sz="1100" dirty="0"/>
              <a:t>        public static void test1() {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    static class BInner {</a:t>
            </a:r>
          </a:p>
          <a:p>
            <a:r>
              <a:rPr lang="zh-CN" altLang="en-US" sz="1100" dirty="0"/>
              <a:t>            private String name;</a:t>
            </a:r>
          </a:p>
          <a:p>
            <a:r>
              <a:rPr lang="zh-CN" altLang="en-US" sz="1100" dirty="0"/>
              <a:t>            static void test1() {</a:t>
            </a:r>
          </a:p>
          <a:p>
            <a:r>
              <a:rPr lang="zh-CN" altLang="en-US" sz="1100" dirty="0"/>
              <a:t>                System.out.println("inner=====");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    public static void main(String[] args) {</a:t>
            </a:r>
          </a:p>
          <a:p>
            <a:r>
              <a:rPr lang="zh-CN" altLang="en-US" sz="1100" dirty="0"/>
              <a:t>        Section section = new BSection();</a:t>
            </a:r>
          </a:p>
          <a:p>
            <a:r>
              <a:rPr lang="zh-CN" altLang="en-US" sz="1100" dirty="0"/>
              <a:t>        section.hello();</a:t>
            </a:r>
          </a:p>
          <a:p>
            <a:r>
              <a:rPr lang="zh-CN" altLang="en-US" sz="1100" dirty="0"/>
              <a:t>    }</a:t>
            </a:r>
          </a:p>
          <a:p>
            <a:r>
              <a:rPr lang="zh-CN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67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</a:t>
            </a:r>
            <a:r>
              <a:rPr lang="zh-CN" altLang="en-US" sz="2000" b="1" dirty="0"/>
              <a:t>匿名内部类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893716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匿名内部类不能定义任何静态成员、方法和类，只能创建匿名内部类的一 个实例。一个匿名内部类一定是在</a:t>
            </a:r>
            <a:r>
              <a:rPr lang="en-US" altLang="zh-CN" dirty="0"/>
              <a:t>new</a:t>
            </a:r>
            <a:r>
              <a:rPr lang="zh-CN" altLang="en-US" dirty="0"/>
              <a:t>的后面，用其隐含实现一个接口或 实现一个类。</a:t>
            </a:r>
            <a:endParaRPr lang="en-US" altLang="zh-CN" dirty="0"/>
          </a:p>
        </p:txBody>
      </p:sp>
      <p:sp>
        <p:nvSpPr>
          <p:cNvPr id="7" name="文本框 4"/>
          <p:cNvSpPr txBox="1"/>
          <p:nvPr/>
        </p:nvSpPr>
        <p:spPr bwMode="auto">
          <a:xfrm>
            <a:off x="5475604" y="2041650"/>
            <a:ext cx="2991052" cy="102374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类名或者接口名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重写方法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10" name="文本框 4"/>
          <p:cNvSpPr txBox="1"/>
          <p:nvPr/>
        </p:nvSpPr>
        <p:spPr bwMode="auto">
          <a:xfrm>
            <a:off x="5475604" y="3450801"/>
            <a:ext cx="3416876" cy="13469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Inter()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show()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885259" y="1752524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897403" y="3091390"/>
            <a:ext cx="64633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范例：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A35513-C1B4-441C-82AC-33FF37702CF4}"/>
              </a:ext>
            </a:extLst>
          </p:cNvPr>
          <p:cNvSpPr txBox="1"/>
          <p:nvPr/>
        </p:nvSpPr>
        <p:spPr>
          <a:xfrm>
            <a:off x="421140" y="1798555"/>
            <a:ext cx="5544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格式：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new </a:t>
            </a:r>
            <a:r>
              <a:rPr lang="zh-CN" altLang="en-US" dirty="0">
                <a:solidFill>
                  <a:srgbClr val="FF0000"/>
                </a:solidFill>
              </a:rPr>
              <a:t>父类构造器（实参列表）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zh-CN" altLang="en-US" dirty="0">
                <a:solidFill>
                  <a:srgbClr val="FF0000"/>
                </a:solidFill>
              </a:rPr>
              <a:t>实现接口</a:t>
            </a:r>
            <a:r>
              <a:rPr lang="en-US" altLang="zh-CN" dirty="0">
                <a:solidFill>
                  <a:srgbClr val="FF0000"/>
                </a:solidFill>
              </a:rPr>
              <a:t>(){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//</a:t>
            </a:r>
            <a:r>
              <a:rPr lang="zh-CN" altLang="en-US" dirty="0">
                <a:solidFill>
                  <a:srgbClr val="FF0000"/>
                </a:solidFill>
              </a:rPr>
              <a:t>匿名内部类的类体部分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}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036A5-86B1-4423-AB0C-BFB88F1574C0}"/>
              </a:ext>
            </a:extLst>
          </p:cNvPr>
          <p:cNvSpPr txBox="1"/>
          <p:nvPr/>
        </p:nvSpPr>
        <p:spPr>
          <a:xfrm>
            <a:off x="467569" y="2998884"/>
            <a:ext cx="237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匿名内部类的特点 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04DF9B-669F-47F8-B1EE-C6764CCE687E}"/>
              </a:ext>
            </a:extLst>
          </p:cNvPr>
          <p:cNvSpPr txBox="1"/>
          <p:nvPr/>
        </p:nvSpPr>
        <p:spPr>
          <a:xfrm>
            <a:off x="323528" y="3395566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匿名内部类必须继承父类或实现接口 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B2F476-935A-4BAD-8ACE-F8FBC5AFBC8A}"/>
              </a:ext>
            </a:extLst>
          </p:cNvPr>
          <p:cNvSpPr txBox="1"/>
          <p:nvPr/>
        </p:nvSpPr>
        <p:spPr>
          <a:xfrm>
            <a:off x="323528" y="3792248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匿名内部类只能有一个对象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63F296-F6E4-4F81-8B15-F8FA8DD38F79}"/>
              </a:ext>
            </a:extLst>
          </p:cNvPr>
          <p:cNvSpPr txBox="1"/>
          <p:nvPr/>
        </p:nvSpPr>
        <p:spPr>
          <a:xfrm>
            <a:off x="323528" y="4188930"/>
            <a:ext cx="518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匿名内部类对象只能使用多态形式引用</a:t>
            </a:r>
          </a:p>
        </p:txBody>
      </p:sp>
    </p:spTree>
    <p:extLst>
      <p:ext uri="{BB962C8B-B14F-4D97-AF65-F5344CB8AC3E}">
        <p14:creationId xmlns:p14="http://schemas.microsoft.com/office/powerpoint/2010/main" val="13951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31590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interface A{ </a:t>
            </a:r>
          </a:p>
          <a:p>
            <a:r>
              <a:rPr lang="en-US" altLang="zh-CN" sz="1600" dirty="0"/>
              <a:t>	public abstract void fun1(); </a:t>
            </a:r>
          </a:p>
          <a:p>
            <a:r>
              <a:rPr lang="en-US" altLang="zh-CN" sz="1600" dirty="0"/>
              <a:t>} </a:t>
            </a:r>
          </a:p>
          <a:p>
            <a:r>
              <a:rPr lang="en-US" altLang="zh-CN" sz="1600" dirty="0"/>
              <a:t>public class Outer{ </a:t>
            </a:r>
          </a:p>
          <a:p>
            <a:pPr lvl="1"/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lvl="1"/>
            <a:r>
              <a:rPr lang="en-US" altLang="zh-CN" sz="1600" dirty="0"/>
              <a:t> 	new Outer().</a:t>
            </a:r>
            <a:r>
              <a:rPr lang="en-US" altLang="zh-CN" sz="1600" dirty="0" err="1"/>
              <a:t>callInner</a:t>
            </a:r>
            <a:r>
              <a:rPr lang="en-US" altLang="zh-CN" sz="1600" dirty="0"/>
              <a:t>(new A(){ </a:t>
            </a:r>
          </a:p>
          <a:p>
            <a:pPr lvl="1"/>
            <a:r>
              <a:rPr lang="en-US" altLang="zh-CN" sz="1200" dirty="0">
                <a:solidFill>
                  <a:srgbClr val="7030A0"/>
                </a:solidFill>
              </a:rPr>
              <a:t>           //</a:t>
            </a:r>
            <a:r>
              <a:rPr lang="zh-CN" altLang="en-US" sz="1200" dirty="0">
                <a:solidFill>
                  <a:srgbClr val="7030A0"/>
                </a:solidFill>
              </a:rPr>
              <a:t>接口是不能</a:t>
            </a:r>
            <a:r>
              <a:rPr lang="en-US" altLang="zh-CN" sz="1200" dirty="0">
                <a:solidFill>
                  <a:srgbClr val="7030A0"/>
                </a:solidFill>
              </a:rPr>
              <a:t>new</a:t>
            </a:r>
            <a:r>
              <a:rPr lang="zh-CN" altLang="en-US" sz="1200" dirty="0">
                <a:solidFill>
                  <a:srgbClr val="7030A0"/>
                </a:solidFill>
              </a:rPr>
              <a:t>但此处比较特殊是子类对象实现接口，只不过没有为对象取名 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 lvl="2"/>
            <a:r>
              <a:rPr lang="en-US" altLang="zh-CN" sz="1600" dirty="0"/>
              <a:t>	public void fun1() { </a:t>
            </a:r>
          </a:p>
          <a:p>
            <a:pPr lvl="2"/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(“implement for fun1"); </a:t>
            </a:r>
          </a:p>
          <a:p>
            <a:pPr lvl="2"/>
            <a:r>
              <a:rPr lang="en-US" altLang="zh-CN" sz="1600" dirty="0"/>
              <a:t>	} 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400" dirty="0"/>
              <a:t>});</a:t>
            </a:r>
            <a:r>
              <a:rPr lang="en-US" altLang="zh-CN" sz="1400" dirty="0">
                <a:solidFill>
                  <a:srgbClr val="7030A0"/>
                </a:solidFill>
              </a:rPr>
              <a:t>// </a:t>
            </a:r>
            <a:r>
              <a:rPr lang="zh-CN" altLang="en-US" sz="1400" dirty="0">
                <a:solidFill>
                  <a:srgbClr val="7030A0"/>
                </a:solidFill>
              </a:rPr>
              <a:t>两步写成一步了 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lvl="1"/>
            <a:r>
              <a:rPr lang="en-US" altLang="zh-CN" sz="1600" dirty="0"/>
              <a:t>} </a:t>
            </a:r>
          </a:p>
          <a:p>
            <a:pPr lvl="1"/>
            <a:r>
              <a:rPr lang="en-US" altLang="zh-CN" sz="1600" dirty="0"/>
              <a:t>public void </a:t>
            </a:r>
            <a:r>
              <a:rPr lang="en-US" altLang="zh-CN" sz="1600" dirty="0" err="1"/>
              <a:t>callInner</a:t>
            </a:r>
            <a:r>
              <a:rPr lang="en-US" altLang="zh-CN" sz="1600" dirty="0"/>
              <a:t>(A a) {</a:t>
            </a:r>
          </a:p>
          <a:p>
            <a:pPr lvl="1"/>
            <a:r>
              <a:rPr lang="en-US" altLang="zh-CN" sz="1600" dirty="0"/>
              <a:t> 	a.fun1();</a:t>
            </a:r>
          </a:p>
          <a:p>
            <a:pPr lvl="1"/>
            <a:r>
              <a:rPr lang="en-US" altLang="zh-CN" sz="1600" dirty="0"/>
              <a:t> } </a:t>
            </a:r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13073" y="614746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匿名内部类在开发中的使用</a:t>
            </a: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9D9FA91A-5D43-4F28-A568-F14B80C88420}"/>
              </a:ext>
            </a:extLst>
          </p:cNvPr>
          <p:cNvSpPr txBox="1"/>
          <p:nvPr/>
        </p:nvSpPr>
        <p:spPr>
          <a:xfrm>
            <a:off x="823322" y="205624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</a:t>
            </a:r>
            <a:r>
              <a:rPr lang="zh-CN" altLang="en-US" sz="2000" b="1" dirty="0"/>
              <a:t>匿名内部类</a:t>
            </a:r>
          </a:p>
        </p:txBody>
      </p:sp>
    </p:spTree>
    <p:extLst>
      <p:ext uri="{BB962C8B-B14F-4D97-AF65-F5344CB8AC3E}">
        <p14:creationId xmlns:p14="http://schemas.microsoft.com/office/powerpoint/2010/main" val="17484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47199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1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320" y="915566"/>
            <a:ext cx="7676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714997" y="916161"/>
            <a:ext cx="7956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为什么使用 </a:t>
            </a:r>
            <a:r>
              <a:rPr lang="en-US" altLang="zh-CN" sz="2400" dirty="0"/>
              <a:t>Lambda </a:t>
            </a:r>
            <a:r>
              <a:rPr lang="zh-CN" altLang="en-US" sz="2400" dirty="0"/>
              <a:t>表达式 ？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55320" y="1563638"/>
            <a:ext cx="7749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</a:t>
            </a:r>
            <a:r>
              <a:rPr lang="en-US" altLang="zh-CN" sz="2400" dirty="0"/>
              <a:t>Lambda </a:t>
            </a:r>
            <a:r>
              <a:rPr lang="zh-CN" altLang="en-US" sz="2400" dirty="0"/>
              <a:t>是一个匿名函数，我们可以把 </a:t>
            </a:r>
            <a:r>
              <a:rPr lang="en-US" altLang="zh-CN" sz="2400" dirty="0"/>
              <a:t>Lambda </a:t>
            </a:r>
            <a:r>
              <a:rPr lang="zh-CN" altLang="en-US" sz="2400" dirty="0"/>
              <a:t>表达式理解为是一段可以传递的代码（将代码像数据一样进行传递）。使用它可以写出更简洁、更灵活的代码。作为一种更紧凑的代码风格，使</a:t>
            </a:r>
            <a:r>
              <a:rPr lang="en-US" altLang="zh-CN" sz="2400" dirty="0"/>
              <a:t>Java</a:t>
            </a:r>
            <a:r>
              <a:rPr lang="zh-CN" altLang="en-US" sz="2400" dirty="0"/>
              <a:t>的语言表达能力得到了 提升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4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363838"/>
            <a:ext cx="7676346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在数学中，函数就是有输入量、输出量的一套计算方案，也就是“拿数据做操作”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面向对象思想强调“必须通过对象的形式来做事情”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函数式思想则尽量忽略面向对象的复杂语法：“强调做什么，而不是以什么形式去做”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而我们要学习的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表达式就是函数式思想的体现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870421" y="699542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函数式编程思想概述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91630"/>
            <a:ext cx="2547937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7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320" y="915566"/>
            <a:ext cx="7676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6" name="TextBox 4"/>
          <p:cNvSpPr txBox="1"/>
          <p:nvPr/>
        </p:nvSpPr>
        <p:spPr>
          <a:xfrm>
            <a:off x="900113" y="1590675"/>
            <a:ext cx="7488237" cy="2536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表达式的格式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形式参数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 -&gt; {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代码块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形式参数：如果有多个参数，参数之间用逗号隔开；如果没有参数，留空即可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：由英文中画线和大于符号组成，固定写法。代表指向动作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代码块：是我们具体要做的事情，也就是以前我们写的方法体内容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05958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表达式的标准格式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21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094345" y="2803214"/>
            <a:ext cx="792088" cy="736009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438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7876" y="1573299"/>
            <a:ext cx="739828" cy="706023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55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83768" y="17416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11760" y="2986552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92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54926"/>
              </p:ext>
            </p:extLst>
          </p:nvPr>
        </p:nvGraphicFramePr>
        <p:xfrm>
          <a:off x="323528" y="771550"/>
          <a:ext cx="856895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Lambda</a:t>
                      </a:r>
                      <a:r>
                        <a:rPr lang="zh-CN" altLang="en-US" dirty="0"/>
                        <a:t>表达式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语法格式一：无参，无返回值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Runnable r2 = () -&gt;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 Lambda");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语法格式二：</a:t>
                      </a:r>
                      <a:r>
                        <a:rPr lang="en-US" altLang="zh-CN" sz="1400" dirty="0"/>
                        <a:t>Lambda </a:t>
                      </a:r>
                      <a:r>
                        <a:rPr lang="zh-CN" altLang="en-US" sz="1400" dirty="0"/>
                        <a:t>需要一个参数，但是没有返回值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Consumer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&lt;String&gt; con = 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x) -&gt;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语法格式三：数据类型可以省略，因为可由编译器推断得出，称为“类型推断” 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Consumer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&lt;String&gt; con =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(x) -&gt;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语法格式四：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若只有一个参数，小括号可以省略不写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Consumer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&lt;String&gt; con =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-&gt; System.out.println(x);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语法格式五：</a:t>
                      </a:r>
                      <a:r>
                        <a:rPr lang="en-US" altLang="zh-CN" sz="1400" dirty="0"/>
                        <a:t>Lambda </a:t>
                      </a:r>
                      <a:r>
                        <a:rPr lang="zh-CN" altLang="en-US" sz="1400" dirty="0"/>
                        <a:t>需要两个或以上的参数，多条执行语句，并且可以有返回值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Comparator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&lt;Integer&gt; com = 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y) -&gt; {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zh-CN" altLang="en-US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函数式接口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return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Integer.compare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y); };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语法格式五：有两个参数，有返回值，并且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体内只有一条句，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都可以不写</a:t>
                      </a:r>
                    </a:p>
                    <a:p>
                      <a:r>
                        <a:rPr lang="es-E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ES" altLang="zh-CN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</a:t>
                      </a:r>
                      <a:r>
                        <a:rPr lang="es-ES" altLang="zh-CN" sz="1400" dirty="0">
                          <a:solidFill>
                            <a:srgbClr val="7030A0"/>
                          </a:solidFill>
                        </a:rPr>
                        <a:t>&lt;Integer&gt; com =</a:t>
                      </a:r>
                      <a:r>
                        <a:rPr lang="es-ES" altLang="zh-CN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(x, y) -&gt; Integer.compare(x, y);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320" y="915566"/>
            <a:ext cx="7676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7" name="TextBox 2"/>
          <p:cNvSpPr txBox="1"/>
          <p:nvPr/>
        </p:nvSpPr>
        <p:spPr>
          <a:xfrm>
            <a:off x="611560" y="812929"/>
            <a:ext cx="46672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Lambda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表达式的注意事项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61242" y="1423566"/>
            <a:ext cx="848275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注意事项：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必须要有接口，并且要求接口中有且仅有一个抽象方法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必须有上下文环境，才能推导出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对应的接口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4DCF84-55E7-4080-886F-4426BD80BFE6}"/>
              </a:ext>
            </a:extLst>
          </p:cNvPr>
          <p:cNvSpPr txBox="1"/>
          <p:nvPr/>
        </p:nvSpPr>
        <p:spPr>
          <a:xfrm>
            <a:off x="467544" y="2713471"/>
            <a:ext cx="820891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局部变量的赋值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得知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对应的接口：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Runnable r = () -&gt; System.out.println("Lambda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66ADD1-4327-4096-B603-ADBFC23A0922}"/>
              </a:ext>
            </a:extLst>
          </p:cNvPr>
          <p:cNvSpPr txBox="1"/>
          <p:nvPr/>
        </p:nvSpPr>
        <p:spPr>
          <a:xfrm>
            <a:off x="467544" y="3585498"/>
            <a:ext cx="8208912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调用方法的参数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得知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对应的接口：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new Thread(() -&gt; System.out.println("Lambda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")).start();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6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320" y="915566"/>
            <a:ext cx="7676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83568" y="105958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表达式和匿名内部类的区别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900113" y="1590675"/>
            <a:ext cx="8064500" cy="10237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所需类型不同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匿名内部类：可以是接口，也可以是抽象类，还可以是具体类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表达式：只能是接口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61EDAB-8E82-467A-BE71-EA4ED5E87BC0}"/>
              </a:ext>
            </a:extLst>
          </p:cNvPr>
          <p:cNvSpPr txBox="1"/>
          <p:nvPr/>
        </p:nvSpPr>
        <p:spPr>
          <a:xfrm>
            <a:off x="855320" y="2622908"/>
            <a:ext cx="8064500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使用限制不同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如果接口中有且仅有一个抽象方法，可以使用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表达式，也可以使用匿名内部类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如果接口中多于一个抽象方法，只能使用匿名内部类，而不能使用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D8113A-1E9B-45C8-A3F6-157B126919B9}"/>
              </a:ext>
            </a:extLst>
          </p:cNvPr>
          <p:cNvSpPr txBox="1"/>
          <p:nvPr/>
        </p:nvSpPr>
        <p:spPr>
          <a:xfrm>
            <a:off x="846418" y="3587313"/>
            <a:ext cx="7941544" cy="135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实现原理不同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匿名内部类：编译之后，产生一个单独的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.class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字节码文件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表达式：编译之后，没有一个单独的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.class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字节码文件。对应的字节码会在运行的时候动态生成</a:t>
            </a:r>
          </a:p>
        </p:txBody>
      </p:sp>
    </p:spTree>
    <p:extLst>
      <p:ext uri="{BB962C8B-B14F-4D97-AF65-F5344CB8AC3E}">
        <p14:creationId xmlns:p14="http://schemas.microsoft.com/office/powerpoint/2010/main" val="30762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1403648" y="3267944"/>
            <a:ext cx="67615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内部类、匿名类和</a:t>
            </a:r>
            <a:r>
              <a:rPr lang="en-US" altLang="zh-CN" sz="3600" dirty="0">
                <a:solidFill>
                  <a:schemeClr val="bg1"/>
                </a:solidFill>
              </a:rPr>
              <a:t>Lambda</a:t>
            </a:r>
            <a:r>
              <a:rPr lang="zh-CN" altLang="en-US" sz="3600" dirty="0">
                <a:solidFill>
                  <a:schemeClr val="bg1"/>
                </a:solidFill>
              </a:rPr>
              <a:t>表达式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8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8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8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</a:t>
            </a:r>
          </a:p>
          <a:p>
            <a:pPr defTabSz="685800"/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26198"/>
            <a:ext cx="504056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内部类的访问特点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内部类可以直接访问外部类的成员，包括私有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外部类要访问内部类的成员，必须创建对象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4"/>
          <p:cNvSpPr txBox="1"/>
          <p:nvPr/>
        </p:nvSpPr>
        <p:spPr bwMode="auto">
          <a:xfrm>
            <a:off x="755576" y="1858291"/>
            <a:ext cx="4320480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类名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修饰符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类名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 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677967" y="930339"/>
            <a:ext cx="79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内部类：就是在一个类中定义一个类。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B1301-810D-47B9-A293-14B343C5C78E}"/>
              </a:ext>
            </a:extLst>
          </p:cNvPr>
          <p:cNvSpPr txBox="1"/>
          <p:nvPr/>
        </p:nvSpPr>
        <p:spPr>
          <a:xfrm>
            <a:off x="677967" y="1498849"/>
            <a:ext cx="209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内部类的定义格式</a:t>
            </a:r>
          </a:p>
        </p:txBody>
      </p:sp>
    </p:spTree>
    <p:extLst>
      <p:ext uri="{BB962C8B-B14F-4D97-AF65-F5344CB8AC3E}">
        <p14:creationId xmlns:p14="http://schemas.microsoft.com/office/powerpoint/2010/main" val="3982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699542"/>
            <a:ext cx="813690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当一个事物的内部，还有一个部分需要一个完整的结构进行描述，而这个内部的完整的结构又只为外部事物提供服务，那么整个内部的完整结构最好使 用内部类。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63A11-0A24-4E49-A56E-16A4059EAC2C}"/>
              </a:ext>
            </a:extLst>
          </p:cNvPr>
          <p:cNvSpPr txBox="1"/>
          <p:nvPr/>
        </p:nvSpPr>
        <p:spPr>
          <a:xfrm>
            <a:off x="611560" y="1928526"/>
            <a:ext cx="813690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中，允许一个类的定义位于另一个类的内部，前者称为</a:t>
            </a:r>
            <a:r>
              <a:rPr lang="zh-CN" altLang="en-US" dirty="0">
                <a:solidFill>
                  <a:srgbClr val="7030A0"/>
                </a:solidFill>
              </a:rPr>
              <a:t>内部类</a:t>
            </a:r>
            <a:r>
              <a:rPr lang="zh-CN" altLang="en-US" dirty="0"/>
              <a:t>，后者称为</a:t>
            </a:r>
            <a:r>
              <a:rPr lang="zh-CN" altLang="en-US" dirty="0">
                <a:solidFill>
                  <a:srgbClr val="7030A0"/>
                </a:solidFill>
              </a:rPr>
              <a:t>外部类</a:t>
            </a:r>
            <a:r>
              <a:rPr lang="zh-CN" altLang="en-US" dirty="0"/>
              <a:t>。  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3B3FE5-3CE1-4BB7-B8D8-D25B23C60194}"/>
              </a:ext>
            </a:extLst>
          </p:cNvPr>
          <p:cNvSpPr txBox="1"/>
          <p:nvPr/>
        </p:nvSpPr>
        <p:spPr>
          <a:xfrm>
            <a:off x="610496" y="2804407"/>
            <a:ext cx="813690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Inner class</a:t>
            </a:r>
            <a:r>
              <a:rPr lang="zh-CN" altLang="en-US" dirty="0"/>
              <a:t>一般用在定义它的类或语句块之内，在外部引用它时必须给出完 整的名称。</a:t>
            </a:r>
            <a:r>
              <a:rPr lang="en-US" altLang="zh-CN" dirty="0">
                <a:solidFill>
                  <a:srgbClr val="FF0000"/>
                </a:solidFill>
              </a:rPr>
              <a:t>Inner class</a:t>
            </a:r>
            <a:r>
              <a:rPr lang="zh-CN" altLang="en-US" dirty="0">
                <a:solidFill>
                  <a:srgbClr val="FF0000"/>
                </a:solidFill>
              </a:rPr>
              <a:t>的名字不能与包含它的外部类类名相同；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F432B-8508-41F1-888C-BFBD694E6A59}"/>
              </a:ext>
            </a:extLst>
          </p:cNvPr>
          <p:cNvSpPr txBox="1"/>
          <p:nvPr/>
        </p:nvSpPr>
        <p:spPr>
          <a:xfrm>
            <a:off x="610496" y="3697643"/>
            <a:ext cx="8136904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分类：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成员内部类（</a:t>
            </a:r>
            <a:r>
              <a:rPr lang="en-US" altLang="zh-CN" dirty="0"/>
              <a:t>static</a:t>
            </a:r>
            <a:r>
              <a:rPr lang="zh-CN" altLang="en-US" dirty="0"/>
              <a:t>成员内部类和非</a:t>
            </a:r>
            <a:r>
              <a:rPr lang="en-US" altLang="zh-CN" dirty="0"/>
              <a:t>static</a:t>
            </a:r>
            <a:r>
              <a:rPr lang="zh-CN" altLang="en-US" dirty="0"/>
              <a:t>成员内部类）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局部内部类（不谈修饰符）、匿名内部类</a:t>
            </a:r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内部类：成员内部类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539552" y="1059582"/>
            <a:ext cx="828092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成员内部类作为类的成员的角色：  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83568" y="7288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成员内部类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A91E4D-CD9B-414D-99D3-C75A494AC6D3}"/>
              </a:ext>
            </a:extLst>
          </p:cNvPr>
          <p:cNvSpPr txBox="1"/>
          <p:nvPr/>
        </p:nvSpPr>
        <p:spPr>
          <a:xfrm>
            <a:off x="542548" y="2860571"/>
            <a:ext cx="7848872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成员内部类作为类的角色： 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0BAE78-3AF4-4111-9A60-B3498B0E74AC}"/>
              </a:ext>
            </a:extLst>
          </p:cNvPr>
          <p:cNvSpPr txBox="1"/>
          <p:nvPr/>
        </p:nvSpPr>
        <p:spPr>
          <a:xfrm>
            <a:off x="541050" y="1347614"/>
            <a:ext cx="806190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和外部类不同，</a:t>
            </a:r>
            <a:r>
              <a:rPr lang="en-US" altLang="zh-CN" sz="1800" dirty="0"/>
              <a:t>Inner class</a:t>
            </a:r>
            <a:r>
              <a:rPr lang="zh-CN" altLang="en-US" sz="1800" dirty="0"/>
              <a:t>还可以声明为</a:t>
            </a:r>
            <a:r>
              <a:rPr lang="en-US" altLang="zh-CN" sz="1800" dirty="0">
                <a:solidFill>
                  <a:srgbClr val="7030A0"/>
                </a:solidFill>
              </a:rPr>
              <a:t>private</a:t>
            </a:r>
            <a:r>
              <a:rPr lang="zh-CN" altLang="en-US" sz="1800" dirty="0"/>
              <a:t>或</a:t>
            </a:r>
            <a:r>
              <a:rPr lang="en-US" altLang="zh-CN" sz="1800" dirty="0">
                <a:solidFill>
                  <a:srgbClr val="7030A0"/>
                </a:solidFill>
              </a:rPr>
              <a:t>protected</a:t>
            </a:r>
            <a:r>
              <a:rPr lang="zh-CN" altLang="en-US" sz="1800" dirty="0"/>
              <a:t>；</a:t>
            </a:r>
            <a:endParaRPr lang="en-US" altLang="zh-CN" sz="1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473C1B-F1B4-4A04-8D9F-E5BDA96A8851}"/>
              </a:ext>
            </a:extLst>
          </p:cNvPr>
          <p:cNvSpPr txBox="1"/>
          <p:nvPr/>
        </p:nvSpPr>
        <p:spPr>
          <a:xfrm>
            <a:off x="539552" y="1707654"/>
            <a:ext cx="7992888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可以调用外部类的结构 </a:t>
            </a:r>
            <a:endParaRPr lang="en-US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61803E-B48A-491C-9344-9245E4AE0B18}"/>
              </a:ext>
            </a:extLst>
          </p:cNvPr>
          <p:cNvSpPr txBox="1"/>
          <p:nvPr/>
        </p:nvSpPr>
        <p:spPr>
          <a:xfrm>
            <a:off x="1024027" y="2067694"/>
            <a:ext cx="7364397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/>
              <a:t>Inner class </a:t>
            </a:r>
            <a:r>
              <a:rPr lang="zh-CN" altLang="en-US" sz="1800" dirty="0"/>
              <a:t>可以声明为</a:t>
            </a:r>
            <a:r>
              <a:rPr lang="en-US" altLang="zh-CN" sz="1800" dirty="0">
                <a:solidFill>
                  <a:srgbClr val="7030A0"/>
                </a:solidFill>
              </a:rPr>
              <a:t>static</a:t>
            </a:r>
            <a:r>
              <a:rPr lang="zh-CN" altLang="en-US" sz="1800" dirty="0"/>
              <a:t>的，但此时就不能再使用外层类的非</a:t>
            </a:r>
            <a:r>
              <a:rPr lang="en-US" altLang="zh-CN" sz="1800" dirty="0"/>
              <a:t>static</a:t>
            </a:r>
            <a:r>
              <a:rPr lang="zh-CN" altLang="en-US" sz="1800" dirty="0"/>
              <a:t>的成员变量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BA846-7822-46CF-893C-2CF8D0693626}"/>
              </a:ext>
            </a:extLst>
          </p:cNvPr>
          <p:cNvSpPr txBox="1"/>
          <p:nvPr/>
        </p:nvSpPr>
        <p:spPr>
          <a:xfrm>
            <a:off x="539552" y="3244203"/>
            <a:ext cx="806190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可以在内部定义属性、方法、构造器等结构 </a:t>
            </a:r>
            <a:endParaRPr lang="en-US" altLang="zh-CN" sz="1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6369BA-48C3-4662-B8F9-E85BDB04F8FB}"/>
              </a:ext>
            </a:extLst>
          </p:cNvPr>
          <p:cNvSpPr txBox="1"/>
          <p:nvPr/>
        </p:nvSpPr>
        <p:spPr>
          <a:xfrm>
            <a:off x="539552" y="3663677"/>
            <a:ext cx="7992888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可以声明为</a:t>
            </a:r>
            <a:r>
              <a:rPr lang="en-US" altLang="zh-CN" sz="1800" dirty="0">
                <a:solidFill>
                  <a:srgbClr val="7030A0"/>
                </a:solidFill>
              </a:rPr>
              <a:t>abstract</a:t>
            </a:r>
            <a:r>
              <a:rPr lang="zh-CN" altLang="en-US" sz="1800" dirty="0"/>
              <a:t>类 ，因此可以被其它的内部类继承 </a:t>
            </a:r>
            <a:endParaRPr lang="en-US" altLang="zh-CN" sz="1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BB75DF-5BBC-41C1-9C53-B937125DD95C}"/>
              </a:ext>
            </a:extLst>
          </p:cNvPr>
          <p:cNvSpPr txBox="1"/>
          <p:nvPr/>
        </p:nvSpPr>
        <p:spPr>
          <a:xfrm>
            <a:off x="539552" y="4011106"/>
            <a:ext cx="7992888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可以声明为</a:t>
            </a:r>
            <a:r>
              <a:rPr lang="en-US" altLang="zh-CN" sz="1800" dirty="0">
                <a:solidFill>
                  <a:srgbClr val="7030A0"/>
                </a:solidFill>
              </a:rPr>
              <a:t>final</a:t>
            </a:r>
            <a:r>
              <a:rPr lang="zh-CN" altLang="en-US" sz="1800" dirty="0"/>
              <a:t>的</a:t>
            </a:r>
            <a:endParaRPr lang="en-US" altLang="zh-CN" sz="1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49E93F-BF26-418D-80FC-B5D9271AECAB}"/>
              </a:ext>
            </a:extLst>
          </p:cNvPr>
          <p:cNvSpPr txBox="1"/>
          <p:nvPr/>
        </p:nvSpPr>
        <p:spPr>
          <a:xfrm>
            <a:off x="539552" y="4360165"/>
            <a:ext cx="792088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编译以后生成</a:t>
            </a:r>
            <a:r>
              <a:rPr lang="en-US" altLang="zh-CN" sz="1800" dirty="0" err="1"/>
              <a:t>OuterClass$InnerClass.class</a:t>
            </a:r>
            <a:r>
              <a:rPr lang="zh-CN" altLang="en-US" sz="1800" dirty="0"/>
              <a:t>字节码文件（也适用于局部内部类）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内部类：成员内部类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7288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成员内部类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D1102C-42D6-42D0-A3F5-A1476B010CAB}"/>
              </a:ext>
            </a:extLst>
          </p:cNvPr>
          <p:cNvSpPr txBox="1"/>
          <p:nvPr/>
        </p:nvSpPr>
        <p:spPr>
          <a:xfrm>
            <a:off x="683568" y="1203598"/>
            <a:ext cx="7920880" cy="3364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【</a:t>
            </a:r>
            <a:r>
              <a:rPr lang="zh-CN" altLang="en-US" sz="1800" dirty="0">
                <a:solidFill>
                  <a:srgbClr val="FF0000"/>
                </a:solidFill>
              </a:rPr>
              <a:t>注意</a:t>
            </a:r>
            <a:r>
              <a:rPr lang="en-US" altLang="zh-CN" sz="1800" dirty="0">
                <a:solidFill>
                  <a:srgbClr val="FF0000"/>
                </a:solidFill>
              </a:rPr>
              <a:t>】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/>
              <a:t> 1. </a:t>
            </a:r>
            <a:r>
              <a:rPr lang="zh-CN" altLang="en-US" sz="1800" dirty="0"/>
              <a:t>非</a:t>
            </a:r>
            <a:r>
              <a:rPr lang="en-US" altLang="zh-CN" sz="1800" dirty="0"/>
              <a:t>static</a:t>
            </a:r>
            <a:r>
              <a:rPr lang="zh-CN" altLang="en-US" sz="1800" dirty="0"/>
              <a:t>的成员内部类中的成员不能声明为</a:t>
            </a:r>
            <a:r>
              <a:rPr lang="en-US" altLang="zh-CN" sz="1800" dirty="0"/>
              <a:t>static</a:t>
            </a:r>
            <a:r>
              <a:rPr lang="zh-CN" altLang="en-US" sz="1800" dirty="0"/>
              <a:t>的，只有在外部类或</a:t>
            </a:r>
            <a:r>
              <a:rPr lang="en-US" altLang="zh-CN" sz="1800" dirty="0"/>
              <a:t>static</a:t>
            </a:r>
            <a:r>
              <a:rPr lang="zh-CN" altLang="en-US" sz="1800" dirty="0"/>
              <a:t>的成员内部类中才可声明</a:t>
            </a:r>
            <a:r>
              <a:rPr lang="en-US" altLang="zh-CN" sz="1800" dirty="0"/>
              <a:t>static</a:t>
            </a:r>
            <a:r>
              <a:rPr lang="zh-CN" altLang="en-US" sz="1800" dirty="0"/>
              <a:t>成员。</a:t>
            </a:r>
            <a:endParaRPr lang="en-US" altLang="zh-CN" sz="1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2. </a:t>
            </a:r>
            <a:r>
              <a:rPr lang="zh-CN" altLang="en-US" sz="1800" dirty="0"/>
              <a:t>外部类访问成员内部类的成员，需要“内部类</a:t>
            </a:r>
            <a:r>
              <a:rPr lang="en-US" altLang="zh-CN" sz="1800" dirty="0"/>
              <a:t>.</a:t>
            </a:r>
            <a:r>
              <a:rPr lang="zh-CN" altLang="en-US" sz="1800" dirty="0"/>
              <a:t>成员”或“内部类对象</a:t>
            </a:r>
            <a:r>
              <a:rPr lang="en-US" altLang="zh-CN" sz="1800" dirty="0"/>
              <a:t>.</a:t>
            </a:r>
            <a:r>
              <a:rPr lang="zh-CN" altLang="en-US" sz="1800" dirty="0"/>
              <a:t>成员”的方式</a:t>
            </a:r>
            <a:endParaRPr lang="en-US" altLang="zh-CN" sz="1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3. </a:t>
            </a:r>
            <a:r>
              <a:rPr lang="zh-CN" altLang="en-US" sz="1800" dirty="0"/>
              <a:t>成员内部类可以直接使用外部类的所有成员，包括私有的数据 </a:t>
            </a:r>
            <a:endParaRPr lang="en-US" altLang="zh-CN" sz="1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/>
              <a:t> 4. </a:t>
            </a:r>
            <a:r>
              <a:rPr lang="zh-CN" altLang="en-US" sz="1800" dirty="0"/>
              <a:t>当想要在外部类的静态成员部分使用内部类时，可以考虑内部类声明为静态的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内部类：成员内部类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771550"/>
            <a:ext cx="76328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Outer { </a:t>
            </a:r>
          </a:p>
          <a:p>
            <a:r>
              <a:rPr lang="en-US" altLang="zh-CN" sz="1400" dirty="0"/>
              <a:t>      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number; </a:t>
            </a:r>
          </a:p>
          <a:p>
            <a:r>
              <a:rPr lang="en-US" altLang="zh-CN" sz="1400" dirty="0"/>
              <a:t>      public class Inner { </a:t>
            </a:r>
          </a:p>
          <a:p>
            <a:pPr lvl="1"/>
            <a:r>
              <a:rPr lang="en-US" altLang="zh-CN" sz="1400" dirty="0"/>
              <a:t>      public void </a:t>
            </a:r>
            <a:r>
              <a:rPr lang="en-US" altLang="zh-CN" sz="1400" dirty="0" err="1"/>
              <a:t>getNum</a:t>
            </a:r>
            <a:r>
              <a:rPr lang="en-US" altLang="zh-CN" sz="1400" dirty="0"/>
              <a:t> () { </a:t>
            </a:r>
          </a:p>
          <a:p>
            <a:pPr lvl="1"/>
            <a:r>
              <a:rPr lang="en-US" altLang="zh-CN" sz="1400" dirty="0"/>
              <a:t>            number = 100; </a:t>
            </a:r>
          </a:p>
          <a:p>
            <a:pPr lvl="1"/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在内部类</a:t>
            </a:r>
            <a:r>
              <a:rPr lang="en-US" altLang="zh-CN" sz="1400" dirty="0"/>
              <a:t>Inner</a:t>
            </a:r>
            <a:r>
              <a:rPr lang="zh-CN" altLang="en-US" sz="1400" dirty="0"/>
              <a:t>中</a:t>
            </a:r>
            <a:r>
              <a:rPr lang="en-US" altLang="zh-CN" sz="1400" dirty="0"/>
              <a:t>number=" + number);</a:t>
            </a:r>
          </a:p>
          <a:p>
            <a:pPr lvl="1"/>
            <a:r>
              <a:rPr lang="en-US" altLang="zh-CN" sz="1400" dirty="0"/>
              <a:t>      } </a:t>
            </a:r>
          </a:p>
          <a:p>
            <a:r>
              <a:rPr lang="en-US" altLang="zh-CN" sz="1400" dirty="0"/>
              <a:t>     } </a:t>
            </a:r>
          </a:p>
          <a:p>
            <a:r>
              <a:rPr lang="en-US" altLang="zh-CN" sz="1400" dirty="0"/>
              <a:t>     public void </a:t>
            </a:r>
            <a:r>
              <a:rPr lang="en-US" altLang="zh-CN" sz="1400" dirty="0" err="1"/>
              <a:t>getNum</a:t>
            </a:r>
            <a:r>
              <a:rPr lang="en-US" altLang="zh-CN" sz="1400" dirty="0"/>
              <a:t>() { </a:t>
            </a:r>
          </a:p>
          <a:p>
            <a:r>
              <a:rPr lang="en-US" altLang="zh-CN" sz="1400" dirty="0"/>
              <a:t>                 Inner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new Inner(); </a:t>
            </a:r>
          </a:p>
          <a:p>
            <a:r>
              <a:rPr lang="en-US" altLang="zh-CN" sz="1400" dirty="0"/>
              <a:t>                 </a:t>
            </a:r>
            <a:r>
              <a:rPr lang="en-US" altLang="zh-CN" sz="1400" dirty="0" err="1"/>
              <a:t>i.getNum</a:t>
            </a:r>
            <a:r>
              <a:rPr lang="en-US" altLang="zh-CN" sz="1400" dirty="0"/>
              <a:t>(); </a:t>
            </a:r>
          </a:p>
          <a:p>
            <a:r>
              <a:rPr lang="en-US" altLang="zh-CN" sz="1400" dirty="0"/>
              <a:t>     } </a:t>
            </a:r>
          </a:p>
          <a:p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InnerTest</a:t>
            </a:r>
            <a:r>
              <a:rPr lang="en-US" altLang="zh-CN" sz="1400" dirty="0"/>
              <a:t> { </a:t>
            </a:r>
          </a:p>
          <a:p>
            <a:r>
              <a:rPr lang="en-US" altLang="zh-CN" sz="1400" dirty="0"/>
              <a:t>            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 { </a:t>
            </a:r>
          </a:p>
          <a:p>
            <a:r>
              <a:rPr lang="en-US" altLang="zh-CN" sz="1400" dirty="0"/>
              <a:t>                    Outer o = new Outer(); </a:t>
            </a:r>
          </a:p>
          <a:p>
            <a:r>
              <a:rPr lang="en-US" altLang="zh-CN" sz="1400" dirty="0"/>
              <a:t>                    o. </a:t>
            </a:r>
            <a:r>
              <a:rPr lang="en-US" altLang="zh-CN" sz="1400" dirty="0" err="1"/>
              <a:t>getNum</a:t>
            </a:r>
            <a:r>
              <a:rPr lang="en-US" altLang="zh-CN" sz="1400" dirty="0"/>
              <a:t>(); </a:t>
            </a:r>
          </a:p>
          <a:p>
            <a:r>
              <a:rPr lang="en-US" altLang="zh-CN" sz="1400" dirty="0"/>
              <a:t>             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00192" y="78757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内部类</a:t>
            </a:r>
            <a:r>
              <a:rPr lang="en-US" altLang="zh-CN" dirty="0"/>
              <a:t>demo1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内部类：成员内部类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322" y="843558"/>
            <a:ext cx="80691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class Outer { </a:t>
            </a:r>
          </a:p>
          <a:p>
            <a:pPr lvl="1"/>
            <a:r>
              <a:rPr lang="en-US" altLang="zh-CN" sz="1600" dirty="0"/>
              <a:t>private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number = 111; </a:t>
            </a:r>
          </a:p>
          <a:p>
            <a:pPr lvl="1"/>
            <a:r>
              <a:rPr lang="en-US" altLang="zh-CN" sz="1600" dirty="0"/>
              <a:t>public class Inner {</a:t>
            </a:r>
          </a:p>
          <a:p>
            <a:pPr lvl="1"/>
            <a:r>
              <a:rPr lang="en-US" altLang="zh-CN" sz="1600" dirty="0"/>
              <a:t>	private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number = 222; </a:t>
            </a:r>
          </a:p>
          <a:p>
            <a:pPr lvl="1"/>
            <a:r>
              <a:rPr lang="en-US" altLang="zh-CN" sz="1600" dirty="0"/>
              <a:t>	public void </a:t>
            </a:r>
            <a:r>
              <a:rPr lang="en-US" altLang="zh-CN" sz="1600" dirty="0" err="1"/>
              <a:t>getNum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number ) { </a:t>
            </a:r>
          </a:p>
          <a:p>
            <a:pPr lvl="3"/>
            <a:r>
              <a:rPr lang="en-US" altLang="zh-CN" sz="1600" dirty="0"/>
              <a:t>System.out.println(number ); // </a:t>
            </a:r>
            <a:r>
              <a:rPr lang="zh-CN" altLang="en-US" sz="1600" dirty="0"/>
              <a:t>局部变量</a:t>
            </a:r>
            <a:r>
              <a:rPr lang="en-US" altLang="zh-CN" sz="1600" dirty="0"/>
              <a:t>number </a:t>
            </a:r>
          </a:p>
          <a:p>
            <a:pPr lvl="3"/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this.number</a:t>
            </a:r>
            <a:r>
              <a:rPr lang="en-US" altLang="zh-CN" sz="1600" dirty="0"/>
              <a:t> ); // </a:t>
            </a:r>
            <a:r>
              <a:rPr lang="zh-CN" altLang="en-US" sz="1600" dirty="0"/>
              <a:t>内部类对象的属性</a:t>
            </a:r>
            <a:r>
              <a:rPr lang="en-US" altLang="zh-CN" sz="1600" dirty="0"/>
              <a:t>number System.out.println(</a:t>
            </a:r>
            <a:r>
              <a:rPr lang="en-US" altLang="zh-CN" sz="1600" dirty="0" err="1"/>
              <a:t>Outer.this.number</a:t>
            </a:r>
            <a:r>
              <a:rPr lang="en-US" altLang="zh-CN" sz="1600" dirty="0"/>
              <a:t> ); // </a:t>
            </a:r>
            <a:r>
              <a:rPr lang="zh-CN" altLang="en-US" sz="1600" dirty="0"/>
              <a:t>外部类对象属性</a:t>
            </a:r>
            <a:endParaRPr lang="en-US" altLang="zh-CN" sz="1600" dirty="0"/>
          </a:p>
          <a:p>
            <a:pPr lvl="2"/>
            <a:r>
              <a:rPr lang="en-US" altLang="zh-CN" sz="1600" dirty="0"/>
              <a:t>} </a:t>
            </a:r>
          </a:p>
          <a:p>
            <a:pPr lvl="1"/>
            <a:r>
              <a:rPr lang="en-US" altLang="zh-CN" sz="1600" dirty="0"/>
              <a:t>} </a:t>
            </a:r>
          </a:p>
          <a:p>
            <a:pPr lvl="1"/>
            <a:r>
              <a:rPr lang="en-US" altLang="zh-CN" sz="1600" dirty="0"/>
              <a:t>public static void main(String[] args) { </a:t>
            </a:r>
          </a:p>
          <a:p>
            <a:pPr lvl="1"/>
            <a:r>
              <a:rPr lang="en-US" altLang="zh-CN" sz="1600" dirty="0"/>
              <a:t>	Outer </a:t>
            </a:r>
            <a:r>
              <a:rPr lang="en-US" altLang="zh-CN" sz="1600" dirty="0" err="1"/>
              <a:t>outer</a:t>
            </a:r>
            <a:r>
              <a:rPr lang="en-US" altLang="zh-CN" sz="1600" dirty="0"/>
              <a:t> = new Outer(); 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Outer.Inner</a:t>
            </a:r>
            <a:r>
              <a:rPr lang="en-US" altLang="zh-CN" sz="1600" dirty="0"/>
              <a:t> inner= </a:t>
            </a:r>
            <a:r>
              <a:rPr lang="en-US" altLang="zh-CN" sz="1600" dirty="0" err="1"/>
              <a:t>outer.new</a:t>
            </a:r>
            <a:r>
              <a:rPr lang="en-US" altLang="zh-CN" sz="1600" dirty="0"/>
              <a:t> Inner(); </a:t>
            </a:r>
          </a:p>
          <a:p>
            <a:pPr lvl="1"/>
            <a:r>
              <a:rPr lang="en-US" altLang="zh-CN" sz="1600" dirty="0"/>
              <a:t>	 inner. </a:t>
            </a:r>
            <a:r>
              <a:rPr lang="en-US" altLang="zh-CN" sz="1600" dirty="0" err="1"/>
              <a:t>getNum</a:t>
            </a:r>
            <a:r>
              <a:rPr lang="en-US" altLang="zh-CN" sz="1600" dirty="0"/>
              <a:t>(333); </a:t>
            </a:r>
          </a:p>
          <a:p>
            <a:pPr lvl="1"/>
            <a:r>
              <a:rPr lang="en-US" altLang="zh-CN" sz="1600" dirty="0"/>
              <a:t>}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6516216" y="9135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内部类</a:t>
            </a:r>
            <a:r>
              <a:rPr lang="en-US" altLang="zh-CN" dirty="0"/>
              <a:t>demo2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447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2246</TotalTime>
  <Words>2152</Words>
  <Application>Microsoft Office PowerPoint</Application>
  <PresentationFormat>全屏显示(16:9)</PresentationFormat>
  <Paragraphs>252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Helvetica Neue</vt:lpstr>
      <vt:lpstr>等线</vt:lpstr>
      <vt:lpstr>等线 Light</vt:lpstr>
      <vt:lpstr>宋体</vt:lpstr>
      <vt:lpstr>微软雅黑</vt:lpstr>
      <vt:lpstr>Arial</vt:lpstr>
      <vt:lpstr>Calibri</vt:lpstr>
      <vt:lpstr>Courier New</vt:lpstr>
      <vt:lpstr>Impact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395</cp:revision>
  <dcterms:created xsi:type="dcterms:W3CDTF">2015-10-16T03:54:15Z</dcterms:created>
  <dcterms:modified xsi:type="dcterms:W3CDTF">2020-09-29T23:39:57Z</dcterms:modified>
</cp:coreProperties>
</file>