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sldIdLst>
    <p:sldId id="315" r:id="rId3"/>
    <p:sldId id="386" r:id="rId4"/>
    <p:sldId id="377" r:id="rId5"/>
    <p:sldId id="389" r:id="rId6"/>
    <p:sldId id="387" r:id="rId7"/>
    <p:sldId id="266" r:id="rId8"/>
    <p:sldId id="390" r:id="rId9"/>
    <p:sldId id="394" r:id="rId10"/>
    <p:sldId id="391" r:id="rId11"/>
    <p:sldId id="392" r:id="rId12"/>
    <p:sldId id="393" r:id="rId13"/>
    <p:sldId id="372" r:id="rId14"/>
    <p:sldId id="395" r:id="rId15"/>
    <p:sldId id="396" r:id="rId16"/>
    <p:sldId id="398" r:id="rId17"/>
    <p:sldId id="397" r:id="rId18"/>
    <p:sldId id="373" r:id="rId19"/>
    <p:sldId id="399" r:id="rId20"/>
    <p:sldId id="400" r:id="rId21"/>
    <p:sldId id="406" r:id="rId22"/>
    <p:sldId id="407" r:id="rId23"/>
    <p:sldId id="408" r:id="rId24"/>
    <p:sldId id="378" r:id="rId25"/>
    <p:sldId id="381" r:id="rId26"/>
    <p:sldId id="383" r:id="rId27"/>
    <p:sldId id="385" r:id="rId28"/>
    <p:sldId id="384" r:id="rId29"/>
    <p:sldId id="268" r:id="rId30"/>
  </p:sldIdLst>
  <p:sldSz cx="9144000" cy="5143500" type="screen16x9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EEE"/>
    <a:srgbClr val="FE9800"/>
    <a:srgbClr val="72CD4F"/>
    <a:srgbClr val="F3F3F3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53" autoAdjust="0"/>
    <p:restoredTop sz="78668" autoAdjust="0"/>
  </p:normalViewPr>
  <p:slideViewPr>
    <p:cSldViewPr>
      <p:cViewPr varScale="1">
        <p:scale>
          <a:sx n="101" d="100"/>
          <a:sy n="101" d="100"/>
        </p:scale>
        <p:origin x="82" y="2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2" d="100"/>
          <a:sy n="72" d="100"/>
        </p:scale>
        <p:origin x="35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1ED5F-AB97-47B5-9F7B-ACDF41A6E0FD}" type="datetimeFigureOut">
              <a:rPr lang="zh-CN" altLang="en-US" smtClean="0"/>
              <a:t>2020-10-02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36312-6A05-4643-B813-780AEBCA5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66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392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883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334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066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39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002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082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262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25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181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290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1472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1796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2047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8270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3938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0530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0618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587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2971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437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115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631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158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073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101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960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798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B74F5-3DA5-4CC5-B2D4-7240AADD0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DE26BC-0AE4-40FF-8A08-147244CD0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559407-87CB-4B26-A810-1084B762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04924-B09D-4BC4-85D2-9CDCBFC5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F5EB4E-8D61-49D8-87C8-1CCD79C0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46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51F2E-6B28-4577-8C0F-0679CC9C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22EF6-BCCC-4CEF-9AC6-90CB90D49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C59189-6F96-4692-B5EB-EF48CBAC6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A796FE-1F6F-47E8-B378-B706D08D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4BA1F0-BCB6-4A93-B592-A4336A43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4E1774-B720-4530-9CBD-602AACEC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271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52A84-8CFC-4EA6-87DE-B9C18795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9019A5-C15F-41ED-A285-3A9850437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BBDDAE-157D-403B-8756-C1F378437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45D739-7118-4B51-82CB-BA55FF7D6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DB7931-6A54-4618-9CAA-CCB913A93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F57CF7-A30B-4C02-8BD9-4759D5BF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2020-10-02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9E7859-C597-4090-88D9-E3E0C6B5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4C6820-3A59-45BF-9ADD-0032754F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101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A746A-E742-4ADF-B049-07ADC9D7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48EC17-52E7-4BB7-8A21-5AB6D868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2020-10-02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E6CC4B-D2C6-44DD-9CEC-36BCD756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7CD20E-11BF-469C-A74D-F878D4B4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965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7ADFF2-7ED5-4680-80DD-E129ED5B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2020-10-02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13A21B-F524-4F45-9B35-84AAAE2A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34EBE6-94BF-43DC-A95D-5D9D58E5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552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C4F31-4975-4F86-AC34-D98C5C47E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E4586-6AD4-47F9-BFF1-ABE706BFB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E74248-376F-4191-B5F0-2C1656CF3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0B808D-6BAB-49AC-AC6F-E6CE9C4F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8C1FFA-9341-4566-9AA9-873195E95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3AE5EA-1624-491B-8905-A1CC2F6E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768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CB5CC-22B5-427F-B61A-F83A22C10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A7B740-2169-417F-AC46-73F6F7E5A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F011B0-E3DD-490A-8CDC-AAB6ABDD2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EE4387-3CF1-4473-B3CE-B516FD6A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D21B45-5A9E-4530-8338-4321164E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91A913-DD4B-4623-B46C-3E80F1A3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769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F2841-7145-49C5-88FF-90E2D6D49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E393F2-7D7A-4B67-9DFB-D5F9BD8ED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1D3ED-264F-4E7F-B9E0-2C089CD4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24E912-B95F-4F23-99C3-1E05E563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7364D2-A8E5-4B63-A93D-53FF8C25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727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90E930-1B86-42DD-A223-51FC24E34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FC6321-85AA-4ABA-A43B-59292E2A6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0C76D6-F937-453A-802A-3067CD05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264823-CB40-4CC6-9D6E-97CAA47D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7ACBB-5109-44C1-ABFF-8BACD8B8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181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9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/>
        </p:blipFill>
        <p:spPr>
          <a:xfrm>
            <a:off x="15821" y="219920"/>
            <a:ext cx="9144000" cy="5143500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251520" y="208003"/>
            <a:ext cx="432048" cy="419531"/>
            <a:chOff x="298460" y="987574"/>
            <a:chExt cx="288032" cy="279687"/>
          </a:xfrm>
        </p:grpSpPr>
        <p:sp>
          <p:nvSpPr>
            <p:cNvPr id="5" name="矩形 4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653745"/>
            <a:ext cx="1944216" cy="489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2020-10-02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2020-10-02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2020-10-02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2020-10-02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3908A-84A2-4309-BB5E-9EABAD360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A51E04-F3B3-4409-863D-DA98E9A20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27C8FE-5962-4F71-AEEE-3CC7A4C7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BF6B95-4E15-4059-BCBD-7C35C3E6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61DEA2-3D65-4FC4-AE58-ABF05B67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33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9B194-75E2-4950-8410-2D4EEC20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2FE811-C953-4758-88A0-AF2BC93E8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1BB98-4DAD-4766-82EC-511769A9B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8A7-D600-4E83-9DF3-6F3D3C09F733}" type="datetimeFigureOut">
              <a:rPr lang="zh-CN" altLang="en-US" smtClean="0"/>
              <a:t>2020-10-02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6E453A-0BA7-42CA-A24D-96577C41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E82F1-B03F-41B2-9647-8AAC3CDF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86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2020-10-02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708DBC-7E28-4EAA-AE93-E559A124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04CFE6-5971-4164-A8A3-783F9C385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338469-FF0F-4A69-844E-2603D67DD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6B8A7-D600-4E83-9DF3-6F3D3C09F733}" type="datetimeFigureOut">
              <a:rPr lang="zh-CN" altLang="en-US" smtClean="0"/>
              <a:t>2020-10-02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EB35FC-D14B-46BB-B3E6-054F16780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813796-823D-48E7-A688-0E4D65EC5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3E7DE-C1BF-44E7-BA3D-AB388BF6C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0" y="2787774"/>
            <a:ext cx="9144000" cy="165618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74" y="257859"/>
            <a:ext cx="1967075" cy="59533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 Box 2">
            <a:extLst>
              <a:ext uri="{FF2B5EF4-FFF2-40B4-BE49-F238E27FC236}">
                <a16:creationId xmlns:a16="http://schemas.microsoft.com/office/drawing/2014/main" id="{4741BFD8-9DF8-40AF-B5E6-602339C1F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4077"/>
            <a:ext cx="78388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面向对象程序设计</a:t>
            </a:r>
            <a:endParaRPr lang="en-US" altLang="zh-CN" sz="48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DA1F8E-3644-4218-97BF-71190D2F2B06}"/>
              </a:ext>
            </a:extLst>
          </p:cNvPr>
          <p:cNvSpPr txBox="1"/>
          <p:nvPr/>
        </p:nvSpPr>
        <p:spPr>
          <a:xfrm>
            <a:off x="2838780" y="3231145"/>
            <a:ext cx="3240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</a:rPr>
              <a:t>总结与练习</a:t>
            </a:r>
          </a:p>
        </p:txBody>
      </p:sp>
    </p:spTree>
    <p:extLst>
      <p:ext uri="{BB962C8B-B14F-4D97-AF65-F5344CB8AC3E}">
        <p14:creationId xmlns:p14="http://schemas.microsoft.com/office/powerpoint/2010/main" val="390086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8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0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0"/>
          <p:cNvGrpSpPr>
            <a:grpSpLocks/>
          </p:cNvGrpSpPr>
          <p:nvPr/>
        </p:nvGrpSpPr>
        <p:grpSpPr bwMode="auto">
          <a:xfrm>
            <a:off x="922810" y="843558"/>
            <a:ext cx="3146425" cy="377024"/>
            <a:chOff x="922083" y="1330581"/>
            <a:chExt cx="3148717" cy="375630"/>
          </a:xfrm>
        </p:grpSpPr>
        <p:sp>
          <p:nvSpPr>
            <p:cNvPr id="5" name="TextBox 2"/>
            <p:cNvSpPr txBox="1">
              <a:spLocks noChangeArrowheads="1"/>
            </p:cNvSpPr>
            <p:nvPr/>
          </p:nvSpPr>
          <p:spPr bwMode="auto">
            <a:xfrm>
              <a:off x="1282445" y="1330581"/>
              <a:ext cx="2788355" cy="375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案例：老师和学生</a:t>
              </a:r>
            </a:p>
          </p:txBody>
        </p:sp>
        <p:pic>
          <p:nvPicPr>
            <p:cNvPr id="6" name="Picture 9" descr="C:\Users\admin\Desktop\案例图标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083" y="1345848"/>
              <a:ext cx="360362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8"/>
          <p:cNvSpPr txBox="1"/>
          <p:nvPr/>
        </p:nvSpPr>
        <p:spPr>
          <a:xfrm>
            <a:off x="891730" y="1419622"/>
            <a:ext cx="7364413" cy="3061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需求：请采用多态的思想实现老师和学生的案例，老师和同学的吃的东西不同，并在测试类中进行测试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8729" y="1852732"/>
            <a:ext cx="5904656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思路：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定义人类（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Person)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成员变量：姓名，年龄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构造方法：无参，带参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成员方法：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get/set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方法，吃饭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定义老师类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(Teacher)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，继承人类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构造方法：无参，带参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成员方法：重写吃饭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定义学生类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(Student)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，继承人类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构造方法：无参，带参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成员方法：重写吃饭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定义测试类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PersonDemo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，写代码测试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10" name="TextBox 22"/>
          <p:cNvSpPr txBox="1"/>
          <p:nvPr/>
        </p:nvSpPr>
        <p:spPr>
          <a:xfrm>
            <a:off x="823322" y="20562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面向对象：多态</a:t>
            </a:r>
          </a:p>
        </p:txBody>
      </p:sp>
    </p:spTree>
    <p:extLst>
      <p:ext uri="{BB962C8B-B14F-4D97-AF65-F5344CB8AC3E}">
        <p14:creationId xmlns:p14="http://schemas.microsoft.com/office/powerpoint/2010/main" val="281843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/>
          <p:nvPr/>
        </p:nvSpPr>
        <p:spPr bwMode="auto">
          <a:xfrm>
            <a:off x="143083" y="2374374"/>
            <a:ext cx="2916748" cy="2192908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zh-CN" altLang="zh-CN" sz="1050" b="1" dirty="0">
                <a:solidFill>
                  <a:srgbClr val="000080"/>
                </a:solidFill>
                <a:latin typeface="宋体" panose="02010600030101010101" pitchFamily="2" charset="-122"/>
              </a:rPr>
              <a:t>public class 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Student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 extends Person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 {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endParaRPr lang="en-US" altLang="zh-CN" sz="105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defRPr/>
            </a:pPr>
            <a:endParaRPr lang="en-US" altLang="zh-CN" sz="105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defRPr/>
            </a:pP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050" b="1" dirty="0">
                <a:solidFill>
                  <a:srgbClr val="000080"/>
                </a:solidFill>
                <a:latin typeface="宋体" panose="02010600030101010101" pitchFamily="2" charset="-122"/>
              </a:rPr>
              <a:t>public void 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study(){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        System.</a:t>
            </a:r>
            <a:r>
              <a:rPr lang="zh-CN" altLang="zh-CN" sz="1050" b="1" i="1" dirty="0">
                <a:solidFill>
                  <a:srgbClr val="660E7A"/>
                </a:solidFill>
                <a:latin typeface="宋体" panose="02010600030101010101" pitchFamily="2" charset="-122"/>
              </a:rPr>
              <a:t>out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.println(</a:t>
            </a:r>
            <a:r>
              <a:rPr lang="zh-CN" altLang="zh-CN" sz="1050" b="1" dirty="0">
                <a:solidFill>
                  <a:srgbClr val="008000"/>
                </a:solidFill>
                <a:latin typeface="宋体" panose="02010600030101010101" pitchFamily="2" charset="-122"/>
              </a:rPr>
              <a:t>"努力学习"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    }</a:t>
            </a:r>
            <a:endParaRPr lang="en-US" altLang="zh-CN" sz="105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defRPr/>
            </a:pPr>
            <a:r>
              <a:rPr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zh-CN" altLang="zh-CN" sz="1050" b="1" dirty="0">
                <a:solidFill>
                  <a:srgbClr val="FF0000"/>
                </a:solidFill>
                <a:latin typeface="宋体" panose="02010600030101010101" pitchFamily="2" charset="-122"/>
              </a:rPr>
              <a:t>public void </a:t>
            </a:r>
            <a:r>
              <a:rPr lang="en-US" altLang="zh-CN" sz="1050" dirty="0">
                <a:solidFill>
                  <a:srgbClr val="FF0000"/>
                </a:solidFill>
                <a:latin typeface="宋体" panose="02010600030101010101" pitchFamily="2" charset="-122"/>
              </a:rPr>
              <a:t>eat</a:t>
            </a:r>
            <a:r>
              <a:rPr lang="zh-CN" altLang="zh-CN" sz="1050" dirty="0">
                <a:solidFill>
                  <a:srgbClr val="FF0000"/>
                </a:solidFill>
                <a:latin typeface="宋体" panose="02010600030101010101" pitchFamily="2" charset="-122"/>
              </a:rPr>
              <a:t>() {</a:t>
            </a:r>
            <a:br>
              <a:rPr lang="zh-CN" altLang="zh-CN" sz="1050" dirty="0">
                <a:solidFill>
                  <a:srgbClr val="FF0000"/>
                </a:solidFill>
                <a:latin typeface="宋体" panose="02010600030101010101" pitchFamily="2" charset="-122"/>
              </a:rPr>
            </a:br>
            <a:r>
              <a:rPr lang="zh-CN" altLang="zh-CN" sz="1050" dirty="0">
                <a:solidFill>
                  <a:srgbClr val="FF0000"/>
                </a:solidFill>
                <a:latin typeface="宋体" panose="02010600030101010101" pitchFamily="2" charset="-122"/>
              </a:rPr>
              <a:t>        System.</a:t>
            </a:r>
            <a:r>
              <a:rPr lang="zh-CN" altLang="zh-CN" sz="1050" b="1" i="1" dirty="0">
                <a:solidFill>
                  <a:srgbClr val="FF0000"/>
                </a:solidFill>
                <a:latin typeface="宋体" panose="02010600030101010101" pitchFamily="2" charset="-122"/>
              </a:rPr>
              <a:t>out</a:t>
            </a:r>
            <a:r>
              <a:rPr lang="zh-CN" altLang="zh-CN" sz="1050" dirty="0">
                <a:solidFill>
                  <a:srgbClr val="FF0000"/>
                </a:solidFill>
                <a:latin typeface="宋体" panose="02010600030101010101" pitchFamily="2" charset="-122"/>
              </a:rPr>
              <a:t>.println(</a:t>
            </a:r>
            <a:r>
              <a:rPr lang="zh-CN" altLang="zh-CN" sz="1050" b="1" dirty="0">
                <a:solidFill>
                  <a:srgbClr val="FF0000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sz="1050" b="1" dirty="0">
                <a:solidFill>
                  <a:srgbClr val="FF0000"/>
                </a:solidFill>
                <a:latin typeface="宋体" panose="02010600030101010101" pitchFamily="2" charset="-122"/>
              </a:rPr>
              <a:t>学生吃肉</a:t>
            </a:r>
            <a:r>
              <a:rPr lang="zh-CN" altLang="zh-CN" sz="1050" b="1" dirty="0">
                <a:solidFill>
                  <a:srgbClr val="FF0000"/>
                </a:solidFill>
                <a:latin typeface="宋体" panose="02010600030101010101" pitchFamily="2" charset="-122"/>
              </a:rPr>
              <a:t>"</a:t>
            </a:r>
            <a:r>
              <a:rPr lang="zh-CN" altLang="zh-CN" sz="1050" dirty="0">
                <a:solidFill>
                  <a:srgbClr val="FF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1050" dirty="0">
                <a:solidFill>
                  <a:srgbClr val="FF0000"/>
                </a:solidFill>
                <a:latin typeface="宋体" panose="02010600030101010101" pitchFamily="2" charset="-122"/>
              </a:rPr>
            </a:br>
            <a:br>
              <a:rPr lang="zh-CN" altLang="zh-CN" sz="1050" dirty="0">
                <a:solidFill>
                  <a:srgbClr val="FF0000"/>
                </a:solidFill>
                <a:latin typeface="宋体" panose="02010600030101010101" pitchFamily="2" charset="-122"/>
              </a:rPr>
            </a:br>
            <a:r>
              <a:rPr lang="zh-CN" altLang="zh-CN" sz="1050" dirty="0">
                <a:solidFill>
                  <a:srgbClr val="FF0000"/>
                </a:solidFill>
                <a:latin typeface="宋体" panose="02010600030101010101" pitchFamily="2" charset="-122"/>
              </a:rPr>
              <a:t>    }</a:t>
            </a:r>
            <a:br>
              <a:rPr lang="zh-CN" altLang="zh-CN" sz="1050" dirty="0">
                <a:solidFill>
                  <a:srgbClr val="FF0000"/>
                </a:solidFill>
                <a:latin typeface="宋体" panose="02010600030101010101" pitchFamily="2" charset="-122"/>
              </a:rPr>
            </a:br>
            <a:endParaRPr lang="en-US" altLang="zh-CN" sz="105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defRPr/>
            </a:pP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lang="zh-CN" altLang="zh-CN" sz="1400" dirty="0"/>
          </a:p>
        </p:txBody>
      </p:sp>
      <p:sp>
        <p:nvSpPr>
          <p:cNvPr id="10" name="TextBox 3"/>
          <p:cNvSpPr txBox="1"/>
          <p:nvPr/>
        </p:nvSpPr>
        <p:spPr bwMode="auto">
          <a:xfrm>
            <a:off x="6239211" y="2355726"/>
            <a:ext cx="2904790" cy="2192908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zh-CN" altLang="zh-CN" sz="1050" b="1" dirty="0">
                <a:solidFill>
                  <a:srgbClr val="000080"/>
                </a:solidFill>
                <a:latin typeface="宋体" panose="02010600030101010101" pitchFamily="2" charset="-122"/>
              </a:rPr>
              <a:t>public class 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Teacher extends Person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 {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endParaRPr lang="en-US" altLang="zh-CN" sz="105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defRPr/>
            </a:pPr>
            <a:endParaRPr lang="en-US" altLang="zh-CN" sz="105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defRPr/>
            </a:pPr>
            <a:endParaRPr lang="en-US" altLang="zh-CN" sz="105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defRPr/>
            </a:pP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050" b="1" dirty="0">
                <a:solidFill>
                  <a:srgbClr val="000080"/>
                </a:solidFill>
                <a:latin typeface="宋体" panose="02010600030101010101" pitchFamily="2" charset="-122"/>
              </a:rPr>
              <a:t>public void 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teach(){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        System.</a:t>
            </a:r>
            <a:r>
              <a:rPr lang="zh-CN" altLang="zh-CN" sz="1050" b="1" i="1" dirty="0">
                <a:solidFill>
                  <a:srgbClr val="660E7A"/>
                </a:solidFill>
                <a:latin typeface="宋体" panose="02010600030101010101" pitchFamily="2" charset="-122"/>
              </a:rPr>
              <a:t>out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.println(</a:t>
            </a:r>
            <a:r>
              <a:rPr lang="zh-CN" altLang="zh-CN" sz="1050" b="1" dirty="0">
                <a:solidFill>
                  <a:srgbClr val="008000"/>
                </a:solidFill>
                <a:latin typeface="宋体" panose="02010600030101010101" pitchFamily="2" charset="-122"/>
              </a:rPr>
              <a:t>"教书育人"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    }</a:t>
            </a:r>
            <a:endParaRPr lang="en-US" altLang="zh-CN" sz="105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defRPr/>
            </a:pPr>
            <a:r>
              <a:rPr lang="en-US" altLang="zh-CN" sz="1050" dirty="0">
                <a:solidFill>
                  <a:srgbClr val="FF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050" b="1" dirty="0">
                <a:solidFill>
                  <a:srgbClr val="FF0000"/>
                </a:solidFill>
                <a:latin typeface="宋体" panose="02010600030101010101" pitchFamily="2" charset="-122"/>
              </a:rPr>
              <a:t>public void </a:t>
            </a:r>
            <a:r>
              <a:rPr lang="en-US" altLang="zh-CN" sz="1050" dirty="0">
                <a:solidFill>
                  <a:srgbClr val="FF0000"/>
                </a:solidFill>
                <a:latin typeface="宋体" panose="02010600030101010101" pitchFamily="2" charset="-122"/>
              </a:rPr>
              <a:t>eat</a:t>
            </a:r>
            <a:r>
              <a:rPr lang="zh-CN" altLang="zh-CN" sz="1050" dirty="0">
                <a:solidFill>
                  <a:srgbClr val="FF0000"/>
                </a:solidFill>
                <a:latin typeface="宋体" panose="02010600030101010101" pitchFamily="2" charset="-122"/>
              </a:rPr>
              <a:t>() {</a:t>
            </a:r>
            <a:br>
              <a:rPr lang="zh-CN" altLang="zh-CN" sz="1050" dirty="0">
                <a:solidFill>
                  <a:srgbClr val="FF0000"/>
                </a:solidFill>
                <a:latin typeface="宋体" panose="02010600030101010101" pitchFamily="2" charset="-122"/>
              </a:rPr>
            </a:br>
            <a:r>
              <a:rPr lang="zh-CN" altLang="zh-CN" sz="1050" dirty="0">
                <a:solidFill>
                  <a:srgbClr val="FF0000"/>
                </a:solidFill>
                <a:latin typeface="宋体" panose="02010600030101010101" pitchFamily="2" charset="-122"/>
              </a:rPr>
              <a:t>        System.</a:t>
            </a:r>
            <a:r>
              <a:rPr lang="zh-CN" altLang="zh-CN" sz="1050" b="1" i="1" dirty="0">
                <a:solidFill>
                  <a:srgbClr val="FF0000"/>
                </a:solidFill>
                <a:latin typeface="宋体" panose="02010600030101010101" pitchFamily="2" charset="-122"/>
              </a:rPr>
              <a:t>out</a:t>
            </a:r>
            <a:r>
              <a:rPr lang="zh-CN" altLang="zh-CN" sz="1050" dirty="0">
                <a:solidFill>
                  <a:srgbClr val="FF0000"/>
                </a:solidFill>
                <a:latin typeface="宋体" panose="02010600030101010101" pitchFamily="2" charset="-122"/>
              </a:rPr>
              <a:t>.println(</a:t>
            </a:r>
            <a:r>
              <a:rPr lang="zh-CN" altLang="zh-CN" sz="1050" b="1" dirty="0">
                <a:solidFill>
                  <a:srgbClr val="FF0000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sz="1050" b="1" dirty="0">
                <a:solidFill>
                  <a:srgbClr val="FF0000"/>
                </a:solidFill>
                <a:latin typeface="宋体" panose="02010600030101010101" pitchFamily="2" charset="-122"/>
              </a:rPr>
              <a:t>老师喝汤</a:t>
            </a:r>
            <a:r>
              <a:rPr lang="zh-CN" altLang="zh-CN" sz="1050" b="1" dirty="0">
                <a:solidFill>
                  <a:srgbClr val="FF0000"/>
                </a:solidFill>
                <a:latin typeface="宋体" panose="02010600030101010101" pitchFamily="2" charset="-122"/>
              </a:rPr>
              <a:t>"</a:t>
            </a:r>
            <a:r>
              <a:rPr lang="zh-CN" altLang="zh-CN" sz="1050" dirty="0">
                <a:solidFill>
                  <a:srgbClr val="FF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1050" dirty="0">
                <a:solidFill>
                  <a:srgbClr val="FF0000"/>
                </a:solidFill>
                <a:latin typeface="宋体" panose="02010600030101010101" pitchFamily="2" charset="-122"/>
              </a:rPr>
            </a:br>
            <a:br>
              <a:rPr lang="zh-CN" altLang="zh-CN" sz="1050" dirty="0">
                <a:solidFill>
                  <a:srgbClr val="FF0000"/>
                </a:solidFill>
                <a:latin typeface="宋体" panose="02010600030101010101" pitchFamily="2" charset="-122"/>
              </a:rPr>
            </a:br>
            <a:r>
              <a:rPr lang="zh-CN" altLang="zh-CN" sz="1050" dirty="0">
                <a:solidFill>
                  <a:srgbClr val="FF0000"/>
                </a:solidFill>
                <a:latin typeface="宋体" panose="02010600030101010101" pitchFamily="2" charset="-122"/>
              </a:rPr>
              <a:t>    }</a:t>
            </a:r>
            <a:br>
              <a:rPr lang="zh-CN" altLang="zh-CN" sz="1050" dirty="0">
                <a:solidFill>
                  <a:srgbClr val="FF0000"/>
                </a:solidFill>
                <a:latin typeface="宋体" panose="02010600030101010101" pitchFamily="2" charset="-122"/>
              </a:rPr>
            </a:br>
            <a:endParaRPr lang="en-US" altLang="zh-CN" sz="105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defRPr/>
            </a:pP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lang="zh-CN" altLang="zh-CN" sz="1400" dirty="0"/>
          </a:p>
        </p:txBody>
      </p:sp>
      <p:sp>
        <p:nvSpPr>
          <p:cNvPr id="13" name="TextBox 3"/>
          <p:cNvSpPr txBox="1"/>
          <p:nvPr/>
        </p:nvSpPr>
        <p:spPr bwMode="auto">
          <a:xfrm>
            <a:off x="3266905" y="909756"/>
            <a:ext cx="277774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sz="1050" b="1" dirty="0">
                <a:solidFill>
                  <a:srgbClr val="000080"/>
                </a:solidFill>
                <a:latin typeface="宋体" panose="02010600030101010101" pitchFamily="2" charset="-122"/>
              </a:rPr>
              <a:t>P</a:t>
            </a:r>
            <a:r>
              <a:rPr lang="zh-CN" altLang="zh-CN" sz="1050" b="1" dirty="0">
                <a:solidFill>
                  <a:srgbClr val="000080"/>
                </a:solidFill>
                <a:latin typeface="宋体" panose="02010600030101010101" pitchFamily="2" charset="-122"/>
              </a:rPr>
              <a:t>ublic</a:t>
            </a:r>
            <a:r>
              <a:rPr lang="en-US" altLang="zh-CN" sz="1050" b="1" dirty="0">
                <a:solidFill>
                  <a:srgbClr val="000080"/>
                </a:solidFill>
                <a:latin typeface="宋体" panose="02010600030101010101" pitchFamily="2" charset="-122"/>
              </a:rPr>
              <a:t> abstract</a:t>
            </a:r>
            <a:r>
              <a:rPr lang="zh-CN" altLang="zh-CN" sz="1050" b="1" dirty="0">
                <a:solidFill>
                  <a:srgbClr val="000080"/>
                </a:solidFill>
                <a:latin typeface="宋体" panose="02010600030101010101" pitchFamily="2" charset="-122"/>
              </a:rPr>
              <a:t> class 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Person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 {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050" b="1" dirty="0">
                <a:solidFill>
                  <a:srgbClr val="000080"/>
                </a:solidFill>
                <a:latin typeface="宋体" panose="02010600030101010101" pitchFamily="2" charset="-122"/>
              </a:rPr>
              <a:t>private 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String </a:t>
            </a:r>
            <a:r>
              <a:rPr lang="zh-CN" altLang="zh-CN" sz="1050" b="1" dirty="0">
                <a:solidFill>
                  <a:srgbClr val="660E7A"/>
                </a:solidFill>
                <a:latin typeface="宋体" panose="02010600030101010101" pitchFamily="2" charset="-122"/>
              </a:rPr>
              <a:t>name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050" b="1" dirty="0">
                <a:solidFill>
                  <a:srgbClr val="000080"/>
                </a:solidFill>
                <a:latin typeface="宋体" panose="02010600030101010101" pitchFamily="2" charset="-122"/>
              </a:rPr>
              <a:t>private int </a:t>
            </a:r>
            <a:r>
              <a:rPr lang="zh-CN" altLang="zh-CN" sz="1050" b="1" dirty="0">
                <a:solidFill>
                  <a:srgbClr val="660E7A"/>
                </a:solidFill>
                <a:latin typeface="宋体" panose="02010600030101010101" pitchFamily="2" charset="-122"/>
              </a:rPr>
              <a:t>age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050" b="1" dirty="0">
                <a:solidFill>
                  <a:srgbClr val="000080"/>
                </a:solidFill>
                <a:latin typeface="宋体" panose="02010600030101010101" pitchFamily="2" charset="-122"/>
              </a:rPr>
              <a:t>public 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String getName() {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050" b="1" dirty="0">
                <a:solidFill>
                  <a:srgbClr val="000080"/>
                </a:solidFill>
                <a:latin typeface="宋体" panose="02010600030101010101" pitchFamily="2" charset="-122"/>
              </a:rPr>
              <a:t>return </a:t>
            </a:r>
            <a:r>
              <a:rPr lang="zh-CN" altLang="zh-CN" sz="1050" b="1" dirty="0">
                <a:solidFill>
                  <a:srgbClr val="660E7A"/>
                </a:solidFill>
                <a:latin typeface="宋体" panose="02010600030101010101" pitchFamily="2" charset="-122"/>
              </a:rPr>
              <a:t>name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    }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050" b="1" dirty="0">
                <a:solidFill>
                  <a:srgbClr val="000080"/>
                </a:solidFill>
                <a:latin typeface="宋体" panose="02010600030101010101" pitchFamily="2" charset="-122"/>
              </a:rPr>
              <a:t>public void 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setName(String name) {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050" b="1" dirty="0">
                <a:solidFill>
                  <a:srgbClr val="000080"/>
                </a:solidFill>
                <a:latin typeface="宋体" panose="02010600030101010101" pitchFamily="2" charset="-122"/>
              </a:rPr>
              <a:t>this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r>
              <a:rPr lang="zh-CN" altLang="zh-CN" sz="1050" b="1" dirty="0">
                <a:solidFill>
                  <a:srgbClr val="660E7A"/>
                </a:solidFill>
                <a:latin typeface="宋体" panose="02010600030101010101" pitchFamily="2" charset="-122"/>
              </a:rPr>
              <a:t>name 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= name;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    }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050" b="1" dirty="0">
                <a:solidFill>
                  <a:srgbClr val="000080"/>
                </a:solidFill>
                <a:latin typeface="宋体" panose="02010600030101010101" pitchFamily="2" charset="-122"/>
              </a:rPr>
              <a:t>public int 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getAge() {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050" b="1" dirty="0">
                <a:solidFill>
                  <a:srgbClr val="000080"/>
                </a:solidFill>
                <a:latin typeface="宋体" panose="02010600030101010101" pitchFamily="2" charset="-122"/>
              </a:rPr>
              <a:t>return </a:t>
            </a:r>
            <a:r>
              <a:rPr lang="zh-CN" altLang="zh-CN" sz="1050" b="1" dirty="0">
                <a:solidFill>
                  <a:srgbClr val="660E7A"/>
                </a:solidFill>
                <a:latin typeface="宋体" panose="02010600030101010101" pitchFamily="2" charset="-122"/>
              </a:rPr>
              <a:t>age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    }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050" b="1" dirty="0">
                <a:solidFill>
                  <a:srgbClr val="000080"/>
                </a:solidFill>
                <a:latin typeface="宋体" panose="02010600030101010101" pitchFamily="2" charset="-122"/>
              </a:rPr>
              <a:t>public void 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setAge(</a:t>
            </a:r>
            <a:r>
              <a:rPr lang="zh-CN" altLang="zh-CN" sz="1050" b="1" dirty="0">
                <a:solidFill>
                  <a:srgbClr val="000080"/>
                </a:solidFill>
                <a:latin typeface="宋体" panose="02010600030101010101" pitchFamily="2" charset="-122"/>
              </a:rPr>
              <a:t>int 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age) {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1050" b="1" dirty="0">
                <a:solidFill>
                  <a:srgbClr val="000080"/>
                </a:solidFill>
                <a:latin typeface="宋体" panose="02010600030101010101" pitchFamily="2" charset="-122"/>
              </a:rPr>
              <a:t>this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r>
              <a:rPr lang="zh-CN" altLang="zh-CN" sz="1050" b="1" dirty="0">
                <a:solidFill>
                  <a:srgbClr val="660E7A"/>
                </a:solidFill>
                <a:latin typeface="宋体" panose="02010600030101010101" pitchFamily="2" charset="-122"/>
              </a:rPr>
              <a:t>age 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= age;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    }</a:t>
            </a:r>
            <a:endParaRPr lang="en-US" altLang="zh-CN" sz="105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defRPr/>
            </a:pPr>
            <a:r>
              <a:rPr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050" b="1" dirty="0">
                <a:solidFill>
                  <a:srgbClr val="FF0000"/>
                </a:solidFill>
                <a:latin typeface="宋体" panose="02010600030101010101" pitchFamily="2" charset="-122"/>
              </a:rPr>
              <a:t>public void </a:t>
            </a:r>
            <a:r>
              <a:rPr lang="en-US" altLang="zh-CN" sz="1050" dirty="0">
                <a:solidFill>
                  <a:srgbClr val="FF0000"/>
                </a:solidFill>
                <a:latin typeface="宋体" panose="02010600030101010101" pitchFamily="2" charset="-122"/>
              </a:rPr>
              <a:t>eat</a:t>
            </a:r>
            <a:r>
              <a:rPr lang="zh-CN" altLang="zh-CN" sz="1050" dirty="0">
                <a:solidFill>
                  <a:srgbClr val="FF0000"/>
                </a:solidFill>
                <a:latin typeface="宋体" panose="02010600030101010101" pitchFamily="2" charset="-122"/>
              </a:rPr>
              <a:t>() {</a:t>
            </a:r>
            <a:endParaRPr lang="en-US" altLang="zh-CN" sz="105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0" hangingPunct="0">
              <a:defRPr/>
            </a:pPr>
            <a:r>
              <a:rPr lang="zh-CN" altLang="zh-CN" sz="1050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rgbClr val="FF0000"/>
                </a:solidFill>
                <a:latin typeface="宋体" panose="02010600030101010101" pitchFamily="2" charset="-122"/>
              </a:rPr>
              <a:t>      </a:t>
            </a:r>
            <a:r>
              <a:rPr lang="zh-CN" altLang="zh-CN" sz="1050" dirty="0">
                <a:solidFill>
                  <a:srgbClr val="FF0000"/>
                </a:solidFill>
                <a:latin typeface="宋体" panose="02010600030101010101" pitchFamily="2" charset="-122"/>
              </a:rPr>
              <a:t>System.</a:t>
            </a:r>
            <a:r>
              <a:rPr lang="zh-CN" altLang="zh-CN" sz="1050" b="1" i="1" dirty="0">
                <a:solidFill>
                  <a:srgbClr val="FF0000"/>
                </a:solidFill>
                <a:latin typeface="宋体" panose="02010600030101010101" pitchFamily="2" charset="-122"/>
              </a:rPr>
              <a:t>out</a:t>
            </a:r>
            <a:r>
              <a:rPr lang="zh-CN" altLang="zh-CN" sz="1050" dirty="0">
                <a:solidFill>
                  <a:srgbClr val="FF0000"/>
                </a:solidFill>
                <a:latin typeface="宋体" panose="02010600030101010101" pitchFamily="2" charset="-122"/>
              </a:rPr>
              <a:t>.println(</a:t>
            </a:r>
            <a:r>
              <a:rPr lang="zh-CN" altLang="zh-CN" sz="1050" b="1" dirty="0">
                <a:solidFill>
                  <a:srgbClr val="FF0000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sz="1050" b="1" dirty="0">
                <a:solidFill>
                  <a:srgbClr val="FF0000"/>
                </a:solidFill>
                <a:latin typeface="宋体" panose="02010600030101010101" pitchFamily="2" charset="-122"/>
              </a:rPr>
              <a:t>学生吃东西</a:t>
            </a:r>
            <a:r>
              <a:rPr lang="zh-CN" altLang="zh-CN" sz="1050" b="1" dirty="0">
                <a:solidFill>
                  <a:srgbClr val="FF0000"/>
                </a:solidFill>
                <a:latin typeface="宋体" panose="02010600030101010101" pitchFamily="2" charset="-122"/>
              </a:rPr>
              <a:t>"</a:t>
            </a:r>
            <a:r>
              <a:rPr lang="zh-CN" altLang="zh-CN" sz="1050" dirty="0">
                <a:solidFill>
                  <a:srgbClr val="FF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1050" dirty="0">
                <a:solidFill>
                  <a:srgbClr val="FF0000"/>
                </a:solidFill>
                <a:latin typeface="宋体" panose="02010600030101010101" pitchFamily="2" charset="-122"/>
              </a:rPr>
            </a:br>
            <a:r>
              <a:rPr lang="zh-CN" altLang="zh-CN" sz="1050" dirty="0">
                <a:solidFill>
                  <a:srgbClr val="FF0000"/>
                </a:solidFill>
                <a:latin typeface="宋体" panose="02010600030101010101" pitchFamily="2" charset="-122"/>
              </a:rPr>
              <a:t>    }</a:t>
            </a:r>
            <a:br>
              <a:rPr lang="zh-CN" altLang="zh-CN" sz="1050" dirty="0">
                <a:solidFill>
                  <a:srgbClr val="FF0000"/>
                </a:solidFill>
                <a:latin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lang="zh-CN" altLang="zh-CN" sz="1400" dirty="0"/>
          </a:p>
        </p:txBody>
      </p:sp>
      <p:sp>
        <p:nvSpPr>
          <p:cNvPr id="15" name="圆角右箭头 14"/>
          <p:cNvSpPr/>
          <p:nvPr/>
        </p:nvSpPr>
        <p:spPr>
          <a:xfrm>
            <a:off x="2643039" y="1676951"/>
            <a:ext cx="541337" cy="577850"/>
          </a:xfrm>
          <a:prstGeom prst="bentArrow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extBox 2"/>
          <p:cNvSpPr txBox="1">
            <a:spLocks noChangeArrowheads="1"/>
          </p:cNvSpPr>
          <p:nvPr/>
        </p:nvSpPr>
        <p:spPr bwMode="auto">
          <a:xfrm>
            <a:off x="1831777" y="1840641"/>
            <a:ext cx="79208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</a:p>
        </p:txBody>
      </p:sp>
      <p:sp>
        <p:nvSpPr>
          <p:cNvPr id="17" name="圆角右箭头 16"/>
          <p:cNvSpPr/>
          <p:nvPr/>
        </p:nvSpPr>
        <p:spPr>
          <a:xfrm flipH="1">
            <a:off x="6239210" y="1833894"/>
            <a:ext cx="457843" cy="453475"/>
          </a:xfrm>
          <a:prstGeom prst="bentArrow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6817061" y="1892405"/>
            <a:ext cx="113931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</a:p>
        </p:txBody>
      </p:sp>
      <p:sp>
        <p:nvSpPr>
          <p:cNvPr id="19" name="TextBox 22"/>
          <p:cNvSpPr txBox="1"/>
          <p:nvPr/>
        </p:nvSpPr>
        <p:spPr>
          <a:xfrm>
            <a:off x="823322" y="20562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面向对象：多态</a:t>
            </a:r>
          </a:p>
        </p:txBody>
      </p:sp>
    </p:spTree>
    <p:extLst>
      <p:ext uri="{BB962C8B-B14F-4D97-AF65-F5344CB8AC3E}">
        <p14:creationId xmlns:p14="http://schemas.microsoft.com/office/powerpoint/2010/main" val="79853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/>
      <p:bldP spid="15" grpId="0" animBg="1"/>
      <p:bldP spid="16" grpId="0"/>
      <p:bldP spid="17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面向对象：多态</a:t>
            </a:r>
          </a:p>
        </p:txBody>
      </p:sp>
      <p:sp>
        <p:nvSpPr>
          <p:cNvPr id="3" name="矩形 2"/>
          <p:cNvSpPr/>
          <p:nvPr/>
        </p:nvSpPr>
        <p:spPr>
          <a:xfrm>
            <a:off x="1187624" y="1363493"/>
            <a:ext cx="4572000" cy="96128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成员变量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：编译看左边，执行看左边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成员方法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：编译看左边，执行看右边</a:t>
            </a:r>
          </a:p>
        </p:txBody>
      </p:sp>
      <p:sp>
        <p:nvSpPr>
          <p:cNvPr id="4" name="矩形 3"/>
          <p:cNvSpPr/>
          <p:nvPr/>
        </p:nvSpPr>
        <p:spPr>
          <a:xfrm>
            <a:off x="683568" y="771550"/>
            <a:ext cx="295465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多态中成员访问特点</a:t>
            </a:r>
          </a:p>
        </p:txBody>
      </p:sp>
      <p:sp>
        <p:nvSpPr>
          <p:cNvPr id="5" name="矩形 4"/>
          <p:cNvSpPr/>
          <p:nvPr/>
        </p:nvSpPr>
        <p:spPr>
          <a:xfrm>
            <a:off x="1187624" y="3008144"/>
            <a:ext cx="7272808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多态的好处：提高了程序的扩展性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具体体现：定义方法的时候，使用父类型作为参数，将来在使用的时候，使用具体的子类型参与操作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多态的弊端：不能使用子类的特有功能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3568" y="2571750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多态的好处和弊端</a:t>
            </a:r>
          </a:p>
        </p:txBody>
      </p:sp>
    </p:spTree>
    <p:extLst>
      <p:ext uri="{BB962C8B-B14F-4D97-AF65-F5344CB8AC3E}">
        <p14:creationId xmlns:p14="http://schemas.microsoft.com/office/powerpoint/2010/main" val="103435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8674" y="259272"/>
            <a:ext cx="2231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抽象类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55576" y="907595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   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中，一个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没有方法体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的方法应该定义为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抽象方法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，而类中如果有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抽象方法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，该类必须定义为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抽象类</a:t>
            </a:r>
            <a:r>
              <a:rPr lang="zh-CN" altLang="en-US" dirty="0"/>
              <a:t>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1115616" y="1635646"/>
            <a:ext cx="5616624" cy="3055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抽象类的特点：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抽象类和抽象方法必须使用 </a:t>
            </a: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abstract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关键字修饰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public </a:t>
            </a: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abstract</a:t>
            </a:r>
            <a:r>
              <a:rPr lang="en-US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类名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{}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public </a:t>
            </a: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abstract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void eat();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抽象类中不一定有抽象方法，有抽象方法的类一定是抽象类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抽象类不能实例化，只能被继承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抽象类的子类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要么重写抽象类中的所有抽象方法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要么是抽象类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14677" y="4722698"/>
            <a:ext cx="3557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abstract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不能和哪些关键字共存？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680012" y="472269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verdana" panose="020B0604030504040204" pitchFamily="34" charset="0"/>
              </a:rPr>
              <a:t>static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verdana" panose="020B0604030504040204" pitchFamily="34" charset="0"/>
              </a:rPr>
              <a:t>final</a:t>
            </a:r>
            <a:r>
              <a:rPr lang="zh-CN" altLang="en-US" dirty="0"/>
              <a:t>、</a:t>
            </a:r>
            <a:r>
              <a:rPr lang="en-US" altLang="zh-CN" b="1" dirty="0">
                <a:solidFill>
                  <a:srgbClr val="000000"/>
                </a:solidFill>
                <a:latin typeface="verdana" panose="020B0604030504040204" pitchFamily="34" charset="0"/>
              </a:rPr>
              <a:t>private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879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/>
      <p:bldP spid="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805085" y="915565"/>
            <a:ext cx="3146425" cy="415498"/>
            <a:chOff x="920022" y="1562487"/>
            <a:chExt cx="3148717" cy="413962"/>
          </a:xfrm>
        </p:grpSpPr>
        <p:sp>
          <p:nvSpPr>
            <p:cNvPr id="6" name="TextBox 2"/>
            <p:cNvSpPr txBox="1">
              <a:spLocks noChangeArrowheads="1"/>
            </p:cNvSpPr>
            <p:nvPr/>
          </p:nvSpPr>
          <p:spPr bwMode="auto">
            <a:xfrm>
              <a:off x="1280384" y="1562487"/>
              <a:ext cx="2788355" cy="413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案例：老师和学生</a:t>
              </a:r>
            </a:p>
          </p:txBody>
        </p:sp>
        <p:pic>
          <p:nvPicPr>
            <p:cNvPr id="7" name="Picture 9" descr="C:\Users\admin\Desktop\案例图标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022" y="1591206"/>
              <a:ext cx="360362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8"/>
          <p:cNvSpPr txBox="1"/>
          <p:nvPr/>
        </p:nvSpPr>
        <p:spPr>
          <a:xfrm>
            <a:off x="899592" y="1419765"/>
            <a:ext cx="7364413" cy="334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需求：请采用抽象类的思想实现老师和学生的案例，并在测试类中进行测试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87624" y="1851670"/>
            <a:ext cx="5904656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思路：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定义抽象类人类（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Person)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成员变量：姓名，年龄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构造方法：无参，带参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成员方法：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get/set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方法，吃饭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定义老师类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(Teacher)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，继承人类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构造方法：无参，带参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成员方法：实现吃饭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定义学生类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(Student)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，继承人类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构造方法：无参，带参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成员方法：实现吃饭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定义测试类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PersonDemo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，写代码测试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10" name="TextBox 22"/>
          <p:cNvSpPr txBox="1"/>
          <p:nvPr/>
        </p:nvSpPr>
        <p:spPr>
          <a:xfrm>
            <a:off x="828674" y="259272"/>
            <a:ext cx="2231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抽象类</a:t>
            </a:r>
          </a:p>
        </p:txBody>
      </p:sp>
    </p:spTree>
    <p:extLst>
      <p:ext uri="{BB962C8B-B14F-4D97-AF65-F5344CB8AC3E}">
        <p14:creationId xmlns:p14="http://schemas.microsoft.com/office/powerpoint/2010/main" val="162213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/>
          <p:nvPr/>
        </p:nvSpPr>
        <p:spPr bwMode="auto">
          <a:xfrm>
            <a:off x="143083" y="2374374"/>
            <a:ext cx="2916748" cy="2354491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zh-CN" altLang="zh-CN" sz="1050" b="1" dirty="0">
                <a:solidFill>
                  <a:srgbClr val="000080"/>
                </a:solidFill>
                <a:latin typeface="宋体" panose="02010600030101010101" pitchFamily="2" charset="-122"/>
              </a:rPr>
              <a:t>public class 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Student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 extends Person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 {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endParaRPr lang="en-US" altLang="zh-CN" sz="105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defRPr/>
            </a:pPr>
            <a:endParaRPr lang="en-US" altLang="zh-CN" sz="105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defRPr/>
            </a:pP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050" b="1" dirty="0">
                <a:solidFill>
                  <a:srgbClr val="000080"/>
                </a:solidFill>
                <a:latin typeface="宋体" panose="02010600030101010101" pitchFamily="2" charset="-122"/>
              </a:rPr>
              <a:t>public void 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study(){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        System.</a:t>
            </a:r>
            <a:r>
              <a:rPr lang="zh-CN" altLang="zh-CN" sz="1050" b="1" i="1" dirty="0">
                <a:solidFill>
                  <a:srgbClr val="660E7A"/>
                </a:solidFill>
                <a:latin typeface="宋体" panose="02010600030101010101" pitchFamily="2" charset="-122"/>
              </a:rPr>
              <a:t>out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.println(</a:t>
            </a:r>
            <a:r>
              <a:rPr lang="zh-CN" altLang="zh-CN" sz="1050" b="1" dirty="0">
                <a:solidFill>
                  <a:srgbClr val="008000"/>
                </a:solidFill>
                <a:latin typeface="宋体" panose="02010600030101010101" pitchFamily="2" charset="-122"/>
              </a:rPr>
              <a:t>"努力学习"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    }</a:t>
            </a:r>
            <a:endParaRPr lang="en-US" altLang="zh-CN" sz="105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defRPr/>
            </a:pPr>
            <a:r>
              <a:rPr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zh-CN" altLang="zh-CN" sz="1050" b="1" dirty="0">
                <a:solidFill>
                  <a:srgbClr val="FF0000"/>
                </a:solidFill>
                <a:latin typeface="宋体" panose="02010600030101010101" pitchFamily="2" charset="-122"/>
              </a:rPr>
              <a:t>public void </a:t>
            </a:r>
            <a:r>
              <a:rPr lang="en-US" altLang="zh-CN" sz="1050" dirty="0">
                <a:solidFill>
                  <a:srgbClr val="FF0000"/>
                </a:solidFill>
                <a:latin typeface="宋体" panose="02010600030101010101" pitchFamily="2" charset="-122"/>
              </a:rPr>
              <a:t>eat</a:t>
            </a:r>
            <a:r>
              <a:rPr lang="zh-CN" altLang="zh-CN" sz="1050" dirty="0">
                <a:solidFill>
                  <a:srgbClr val="FF0000"/>
                </a:solidFill>
                <a:latin typeface="宋体" panose="02010600030101010101" pitchFamily="2" charset="-122"/>
              </a:rPr>
              <a:t>() {</a:t>
            </a:r>
            <a:br>
              <a:rPr lang="zh-CN" altLang="zh-CN" sz="1050" dirty="0">
                <a:solidFill>
                  <a:srgbClr val="FF0000"/>
                </a:solidFill>
                <a:latin typeface="宋体" panose="02010600030101010101" pitchFamily="2" charset="-122"/>
              </a:rPr>
            </a:br>
            <a:r>
              <a:rPr lang="zh-CN" altLang="zh-CN" sz="1050" dirty="0">
                <a:solidFill>
                  <a:srgbClr val="FF0000"/>
                </a:solidFill>
                <a:latin typeface="宋体" panose="02010600030101010101" pitchFamily="2" charset="-122"/>
              </a:rPr>
              <a:t>        System.</a:t>
            </a:r>
            <a:r>
              <a:rPr lang="zh-CN" altLang="zh-CN" sz="1050" b="1" i="1" dirty="0">
                <a:solidFill>
                  <a:srgbClr val="FF0000"/>
                </a:solidFill>
                <a:latin typeface="宋体" panose="02010600030101010101" pitchFamily="2" charset="-122"/>
              </a:rPr>
              <a:t>out</a:t>
            </a:r>
            <a:r>
              <a:rPr lang="zh-CN" altLang="zh-CN" sz="1050" dirty="0">
                <a:solidFill>
                  <a:srgbClr val="FF0000"/>
                </a:solidFill>
                <a:latin typeface="宋体" panose="02010600030101010101" pitchFamily="2" charset="-122"/>
              </a:rPr>
              <a:t>.println(</a:t>
            </a:r>
            <a:r>
              <a:rPr lang="zh-CN" altLang="zh-CN" sz="1050" b="1" dirty="0">
                <a:solidFill>
                  <a:srgbClr val="FF0000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sz="1050" b="1" dirty="0">
                <a:solidFill>
                  <a:srgbClr val="FF0000"/>
                </a:solidFill>
                <a:latin typeface="宋体" panose="02010600030101010101" pitchFamily="2" charset="-122"/>
              </a:rPr>
              <a:t>学生吃肉</a:t>
            </a:r>
            <a:r>
              <a:rPr lang="zh-CN" altLang="zh-CN" sz="1050" b="1" dirty="0">
                <a:solidFill>
                  <a:srgbClr val="FF0000"/>
                </a:solidFill>
                <a:latin typeface="宋体" panose="02010600030101010101" pitchFamily="2" charset="-122"/>
              </a:rPr>
              <a:t>"</a:t>
            </a:r>
            <a:r>
              <a:rPr lang="zh-CN" altLang="zh-CN" sz="1050" dirty="0">
                <a:solidFill>
                  <a:srgbClr val="FF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1050" dirty="0">
                <a:solidFill>
                  <a:srgbClr val="FF0000"/>
                </a:solidFill>
                <a:latin typeface="宋体" panose="02010600030101010101" pitchFamily="2" charset="-122"/>
              </a:rPr>
            </a:br>
            <a:br>
              <a:rPr lang="zh-CN" altLang="zh-CN" sz="1050" dirty="0">
                <a:solidFill>
                  <a:srgbClr val="FF0000"/>
                </a:solidFill>
                <a:latin typeface="宋体" panose="02010600030101010101" pitchFamily="2" charset="-122"/>
              </a:rPr>
            </a:br>
            <a:r>
              <a:rPr lang="zh-CN" altLang="zh-CN" sz="1050" dirty="0">
                <a:solidFill>
                  <a:srgbClr val="FF0000"/>
                </a:solidFill>
                <a:latin typeface="宋体" panose="02010600030101010101" pitchFamily="2" charset="-122"/>
              </a:rPr>
              <a:t>    }</a:t>
            </a:r>
            <a:br>
              <a:rPr lang="zh-CN" altLang="zh-CN" sz="1050" dirty="0">
                <a:solidFill>
                  <a:srgbClr val="FF0000"/>
                </a:solidFill>
                <a:latin typeface="宋体" panose="02010600030101010101" pitchFamily="2" charset="-122"/>
              </a:rPr>
            </a:b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endParaRPr lang="en-US" altLang="zh-CN" sz="105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defRPr/>
            </a:pP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lang="zh-CN" altLang="zh-CN" sz="1400" dirty="0"/>
          </a:p>
        </p:txBody>
      </p:sp>
      <p:sp>
        <p:nvSpPr>
          <p:cNvPr id="10" name="TextBox 3"/>
          <p:cNvSpPr txBox="1"/>
          <p:nvPr/>
        </p:nvSpPr>
        <p:spPr bwMode="auto">
          <a:xfrm>
            <a:off x="6239211" y="2355726"/>
            <a:ext cx="2904790" cy="2354491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zh-CN" altLang="zh-CN" sz="1050" b="1" dirty="0">
                <a:solidFill>
                  <a:srgbClr val="000080"/>
                </a:solidFill>
                <a:latin typeface="宋体" panose="02010600030101010101" pitchFamily="2" charset="-122"/>
              </a:rPr>
              <a:t>public class 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Teacher extends Person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 {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endParaRPr lang="en-US" altLang="zh-CN" sz="105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defRPr/>
            </a:pPr>
            <a:endParaRPr lang="en-US" altLang="zh-CN" sz="105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defRPr/>
            </a:pPr>
            <a:endParaRPr lang="en-US" altLang="zh-CN" sz="105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defRPr/>
            </a:pP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050" b="1" dirty="0">
                <a:solidFill>
                  <a:srgbClr val="000080"/>
                </a:solidFill>
                <a:latin typeface="宋体" panose="02010600030101010101" pitchFamily="2" charset="-122"/>
              </a:rPr>
              <a:t>public void 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teach(){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        System.</a:t>
            </a:r>
            <a:r>
              <a:rPr lang="zh-CN" altLang="zh-CN" sz="1050" b="1" i="1" dirty="0">
                <a:solidFill>
                  <a:srgbClr val="660E7A"/>
                </a:solidFill>
                <a:latin typeface="宋体" panose="02010600030101010101" pitchFamily="2" charset="-122"/>
              </a:rPr>
              <a:t>out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.println(</a:t>
            </a:r>
            <a:r>
              <a:rPr lang="zh-CN" altLang="zh-CN" sz="1050" b="1" dirty="0">
                <a:solidFill>
                  <a:srgbClr val="008000"/>
                </a:solidFill>
                <a:latin typeface="宋体" panose="02010600030101010101" pitchFamily="2" charset="-122"/>
              </a:rPr>
              <a:t>"教书育人"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    }</a:t>
            </a:r>
            <a:endParaRPr lang="en-US" altLang="zh-CN" sz="105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defRPr/>
            </a:pPr>
            <a:r>
              <a:rPr lang="en-US" altLang="zh-CN" sz="1050" dirty="0">
                <a:solidFill>
                  <a:srgbClr val="FF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050" b="1" dirty="0">
                <a:solidFill>
                  <a:srgbClr val="FF0000"/>
                </a:solidFill>
                <a:latin typeface="宋体" panose="02010600030101010101" pitchFamily="2" charset="-122"/>
              </a:rPr>
              <a:t>public void </a:t>
            </a:r>
            <a:r>
              <a:rPr lang="en-US" altLang="zh-CN" sz="1050" dirty="0">
                <a:solidFill>
                  <a:srgbClr val="FF0000"/>
                </a:solidFill>
                <a:latin typeface="宋体" panose="02010600030101010101" pitchFamily="2" charset="-122"/>
              </a:rPr>
              <a:t>eat</a:t>
            </a:r>
            <a:r>
              <a:rPr lang="zh-CN" altLang="zh-CN" sz="1050" dirty="0">
                <a:solidFill>
                  <a:srgbClr val="FF0000"/>
                </a:solidFill>
                <a:latin typeface="宋体" panose="02010600030101010101" pitchFamily="2" charset="-122"/>
              </a:rPr>
              <a:t>() {</a:t>
            </a:r>
            <a:br>
              <a:rPr lang="zh-CN" altLang="zh-CN" sz="1050" dirty="0">
                <a:solidFill>
                  <a:srgbClr val="FF0000"/>
                </a:solidFill>
                <a:latin typeface="宋体" panose="02010600030101010101" pitchFamily="2" charset="-122"/>
              </a:rPr>
            </a:br>
            <a:r>
              <a:rPr lang="zh-CN" altLang="zh-CN" sz="1050" dirty="0">
                <a:solidFill>
                  <a:srgbClr val="FF0000"/>
                </a:solidFill>
                <a:latin typeface="宋体" panose="02010600030101010101" pitchFamily="2" charset="-122"/>
              </a:rPr>
              <a:t>        System.</a:t>
            </a:r>
            <a:r>
              <a:rPr lang="zh-CN" altLang="zh-CN" sz="1050" b="1" i="1" dirty="0">
                <a:solidFill>
                  <a:srgbClr val="FF0000"/>
                </a:solidFill>
                <a:latin typeface="宋体" panose="02010600030101010101" pitchFamily="2" charset="-122"/>
              </a:rPr>
              <a:t>out</a:t>
            </a:r>
            <a:r>
              <a:rPr lang="zh-CN" altLang="zh-CN" sz="1050" dirty="0">
                <a:solidFill>
                  <a:srgbClr val="FF0000"/>
                </a:solidFill>
                <a:latin typeface="宋体" panose="02010600030101010101" pitchFamily="2" charset="-122"/>
              </a:rPr>
              <a:t>.println(</a:t>
            </a:r>
            <a:r>
              <a:rPr lang="zh-CN" altLang="zh-CN" sz="1050" b="1" dirty="0">
                <a:solidFill>
                  <a:srgbClr val="FF0000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sz="1050" b="1" dirty="0">
                <a:solidFill>
                  <a:srgbClr val="FF0000"/>
                </a:solidFill>
                <a:latin typeface="宋体" panose="02010600030101010101" pitchFamily="2" charset="-122"/>
              </a:rPr>
              <a:t>老师喝汤</a:t>
            </a:r>
            <a:r>
              <a:rPr lang="zh-CN" altLang="zh-CN" sz="1050" b="1" dirty="0">
                <a:solidFill>
                  <a:srgbClr val="FF0000"/>
                </a:solidFill>
                <a:latin typeface="宋体" panose="02010600030101010101" pitchFamily="2" charset="-122"/>
              </a:rPr>
              <a:t>"</a:t>
            </a:r>
            <a:r>
              <a:rPr lang="zh-CN" altLang="zh-CN" sz="1050" dirty="0">
                <a:solidFill>
                  <a:srgbClr val="FF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1050" dirty="0">
                <a:solidFill>
                  <a:srgbClr val="FF0000"/>
                </a:solidFill>
                <a:latin typeface="宋体" panose="02010600030101010101" pitchFamily="2" charset="-122"/>
              </a:rPr>
            </a:br>
            <a:br>
              <a:rPr lang="zh-CN" altLang="zh-CN" sz="1050" dirty="0">
                <a:solidFill>
                  <a:srgbClr val="FF0000"/>
                </a:solidFill>
                <a:latin typeface="宋体" panose="02010600030101010101" pitchFamily="2" charset="-122"/>
              </a:rPr>
            </a:br>
            <a:r>
              <a:rPr lang="zh-CN" altLang="zh-CN" sz="1050" dirty="0">
                <a:solidFill>
                  <a:srgbClr val="FF0000"/>
                </a:solidFill>
                <a:latin typeface="宋体" panose="02010600030101010101" pitchFamily="2" charset="-122"/>
              </a:rPr>
              <a:t>    }</a:t>
            </a:r>
            <a:br>
              <a:rPr lang="zh-CN" altLang="zh-CN" sz="1050" dirty="0">
                <a:solidFill>
                  <a:srgbClr val="FF0000"/>
                </a:solidFill>
                <a:latin typeface="宋体" panose="02010600030101010101" pitchFamily="2" charset="-122"/>
              </a:rPr>
            </a:br>
            <a:endParaRPr lang="en-US" altLang="zh-CN" sz="105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0" hangingPunct="0">
              <a:defRPr/>
            </a:pPr>
            <a:endParaRPr lang="en-US" altLang="zh-CN" sz="105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defRPr/>
            </a:pP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lang="zh-CN" altLang="zh-CN" sz="1400" dirty="0"/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3201716" y="915566"/>
            <a:ext cx="2912948" cy="3503773"/>
            <a:chOff x="755650" y="1425932"/>
            <a:chExt cx="3385269" cy="5342799"/>
          </a:xfrm>
        </p:grpSpPr>
        <p:sp>
          <p:nvSpPr>
            <p:cNvPr id="12" name="矩形 11"/>
            <p:cNvSpPr/>
            <p:nvPr/>
          </p:nvSpPr>
          <p:spPr bwMode="auto">
            <a:xfrm>
              <a:off x="755650" y="1425932"/>
              <a:ext cx="3385269" cy="53427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defRPr/>
              </a:pPr>
              <a:endParaRPr lang="zh-CN" altLang="en-US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13" name="TextBox 3"/>
            <p:cNvSpPr txBox="1"/>
            <p:nvPr/>
          </p:nvSpPr>
          <p:spPr>
            <a:xfrm>
              <a:off x="912772" y="1735412"/>
              <a:ext cx="3228147" cy="45758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ublic</a:t>
              </a:r>
              <a:r>
                <a:rPr lang="en-US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 abstract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 class </a:t>
              </a:r>
              <a:r>
                <a:rPr lang="en-US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Person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{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private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String </a:t>
              </a:r>
              <a:r>
                <a:rPr lang="zh-CN" altLang="zh-CN" sz="1050" b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name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;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private int </a:t>
              </a:r>
              <a:r>
                <a:rPr lang="zh-CN" altLang="zh-CN" sz="1050" b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age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;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en-US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public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String getName() {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return </a:t>
              </a:r>
              <a:r>
                <a:rPr lang="zh-CN" altLang="zh-CN" sz="1050" b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name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;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}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public void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setName(String name) {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this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.</a:t>
              </a:r>
              <a:r>
                <a:rPr lang="zh-CN" altLang="zh-CN" sz="1050" b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name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= name;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}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public int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getAge() {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return </a:t>
              </a:r>
              <a:r>
                <a:rPr lang="zh-CN" altLang="zh-CN" sz="1050" b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age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;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}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public void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setAge(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int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age) {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this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.</a:t>
              </a:r>
              <a:r>
                <a:rPr lang="zh-CN" altLang="zh-CN" sz="1050" b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age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= age;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}</a:t>
              </a:r>
              <a:endParaRPr lang="en-US" altLang="zh-CN" sz="105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eaLnBrk="0" hangingPunct="0">
                <a:defRPr/>
              </a:pPr>
              <a:r>
                <a:rPr lang="en-US" altLang="zh-CN" sz="105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105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public </a:t>
              </a:r>
              <a:r>
                <a:rPr lang="en-US" altLang="zh-CN" sz="105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abstract </a:t>
              </a:r>
              <a:r>
                <a:rPr lang="zh-CN" altLang="zh-CN" sz="105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void </a:t>
              </a:r>
              <a:r>
                <a:rPr lang="en-US" altLang="zh-CN" sz="1050" dirty="0">
                  <a:solidFill>
                    <a:srgbClr val="FF0000"/>
                  </a:solidFill>
                  <a:latin typeface="宋体" panose="02010600030101010101" pitchFamily="2" charset="-122"/>
                </a:rPr>
                <a:t>eat</a:t>
              </a:r>
              <a:r>
                <a:rPr lang="zh-CN" altLang="zh-CN" sz="1050" dirty="0">
                  <a:solidFill>
                    <a:srgbClr val="FF0000"/>
                  </a:solidFill>
                  <a:latin typeface="宋体" panose="02010600030101010101" pitchFamily="2" charset="-122"/>
                </a:rPr>
                <a:t>() {</a:t>
              </a:r>
              <a:br>
                <a:rPr lang="zh-CN" altLang="zh-CN" sz="1050" dirty="0">
                  <a:solidFill>
                    <a:srgbClr val="FF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FF0000"/>
                  </a:solidFill>
                  <a:latin typeface="宋体" panose="02010600030101010101" pitchFamily="2" charset="-122"/>
                </a:rPr>
                <a:t>    }</a:t>
              </a:r>
              <a:br>
                <a:rPr lang="zh-CN" altLang="zh-CN" sz="1050" dirty="0">
                  <a:solidFill>
                    <a:srgbClr val="FF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}</a:t>
              </a:r>
              <a:endParaRPr lang="zh-CN" altLang="zh-CN" sz="1400" dirty="0"/>
            </a:p>
          </p:txBody>
        </p:sp>
      </p:grpSp>
      <p:sp>
        <p:nvSpPr>
          <p:cNvPr id="15" name="圆角右箭头 14"/>
          <p:cNvSpPr/>
          <p:nvPr/>
        </p:nvSpPr>
        <p:spPr>
          <a:xfrm>
            <a:off x="2643039" y="1676951"/>
            <a:ext cx="541337" cy="577850"/>
          </a:xfrm>
          <a:prstGeom prst="bentArrow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extBox 2"/>
          <p:cNvSpPr txBox="1">
            <a:spLocks noChangeArrowheads="1"/>
          </p:cNvSpPr>
          <p:nvPr/>
        </p:nvSpPr>
        <p:spPr bwMode="auto">
          <a:xfrm>
            <a:off x="1831777" y="1840641"/>
            <a:ext cx="79208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</a:p>
        </p:txBody>
      </p:sp>
      <p:sp>
        <p:nvSpPr>
          <p:cNvPr id="17" name="圆角右箭头 16"/>
          <p:cNvSpPr/>
          <p:nvPr/>
        </p:nvSpPr>
        <p:spPr>
          <a:xfrm flipH="1">
            <a:off x="6239210" y="1833894"/>
            <a:ext cx="457843" cy="453475"/>
          </a:xfrm>
          <a:prstGeom prst="bentArrow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6817061" y="1892405"/>
            <a:ext cx="113931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</a:p>
        </p:txBody>
      </p:sp>
      <p:sp>
        <p:nvSpPr>
          <p:cNvPr id="14" name="TextBox 22"/>
          <p:cNvSpPr txBox="1"/>
          <p:nvPr/>
        </p:nvSpPr>
        <p:spPr>
          <a:xfrm>
            <a:off x="828674" y="259272"/>
            <a:ext cx="2231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抽象类</a:t>
            </a:r>
          </a:p>
        </p:txBody>
      </p:sp>
    </p:spTree>
    <p:extLst>
      <p:ext uri="{BB962C8B-B14F-4D97-AF65-F5344CB8AC3E}">
        <p14:creationId xmlns:p14="http://schemas.microsoft.com/office/powerpoint/2010/main" val="259947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5" grpId="0" animBg="1"/>
      <p:bldP spid="16" grpId="0"/>
      <p:bldP spid="17" grpId="0" animBg="1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55576" y="728700"/>
            <a:ext cx="79208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       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接口就是一种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公共的规范标准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，只要符合规范标准，大家都可以通用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中的接口更多的体现在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对行为的抽象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843185" y="1923678"/>
            <a:ext cx="7762875" cy="251607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接口用关键字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interface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修饰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public </a:t>
            </a:r>
            <a:r>
              <a:rPr lang="en-US" altLang="zh-CN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interface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接口名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{} </a:t>
            </a: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类实现接口用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implements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public class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类名 </a:t>
            </a:r>
            <a:r>
              <a:rPr lang="en-US" altLang="zh-CN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implements</a:t>
            </a:r>
            <a:r>
              <a:rPr lang="en-US" altLang="zh-CN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接口名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{}</a:t>
            </a: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接口不能实例化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多态的形式：具体类多态，</a:t>
            </a:r>
            <a:r>
              <a:rPr lang="zh-CN" altLang="en-US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抽象类多态，接口多态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多态的前提：有继承或者实现关系；有方法重写；有父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引用指向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类对象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接口的子类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要么重写接口中的所有抽象方法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要么是抽象类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5576" y="154251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接口的特点：</a:t>
            </a:r>
          </a:p>
        </p:txBody>
      </p:sp>
      <p:sp>
        <p:nvSpPr>
          <p:cNvPr id="8" name="TextBox 22"/>
          <p:cNvSpPr txBox="1"/>
          <p:nvPr/>
        </p:nvSpPr>
        <p:spPr>
          <a:xfrm>
            <a:off x="830907" y="195486"/>
            <a:ext cx="2231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</a:p>
        </p:txBody>
      </p:sp>
    </p:spTree>
    <p:extLst>
      <p:ext uri="{BB962C8B-B14F-4D97-AF65-F5344CB8AC3E}">
        <p14:creationId xmlns:p14="http://schemas.microsoft.com/office/powerpoint/2010/main" val="44999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755576" y="699542"/>
            <a:ext cx="27863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案例：老师和学生</a:t>
            </a:r>
          </a:p>
        </p:txBody>
      </p:sp>
      <p:sp>
        <p:nvSpPr>
          <p:cNvPr id="4" name="矩形 3"/>
          <p:cNvSpPr/>
          <p:nvPr/>
        </p:nvSpPr>
        <p:spPr>
          <a:xfrm>
            <a:off x="845299" y="1106130"/>
            <a:ext cx="7416824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需求：老师和学生都能有说英语的技能，这里加入说英语的功能。请用接口来实现，并在测试类中进行测试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971600" y="1779662"/>
            <a:ext cx="7364412" cy="195053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思路：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定义接口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050" dirty="0"/>
              <a:t>Language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成员方法：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speaking();</a:t>
            </a: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定义具体老师类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(Teacher)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，继承人类，实现说英语接口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构造方法：无参，带参；成员方法：重写吃饭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(){…}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，重写说英语方法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(){…}</a:t>
            </a: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定义具体学生类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(Student)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，继承人类，实现说英语接口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构造方法：无参，带参；成员方法：成员方法：重写吃饭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(){…}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，重写说英语方法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(){…}</a:t>
            </a: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定义测试类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PersonDemo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，写代码测试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22"/>
          <p:cNvSpPr txBox="1"/>
          <p:nvPr/>
        </p:nvSpPr>
        <p:spPr>
          <a:xfrm>
            <a:off x="830907" y="195486"/>
            <a:ext cx="2231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</a:p>
        </p:txBody>
      </p:sp>
    </p:spTree>
    <p:extLst>
      <p:ext uri="{BB962C8B-B14F-4D97-AF65-F5344CB8AC3E}">
        <p14:creationId xmlns:p14="http://schemas.microsoft.com/office/powerpoint/2010/main" val="27611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/>
          <p:nvPr/>
        </p:nvSpPr>
        <p:spPr bwMode="auto">
          <a:xfrm>
            <a:off x="143083" y="2374374"/>
            <a:ext cx="2916748" cy="1538883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zh-CN" altLang="zh-CN" sz="700" b="1" dirty="0">
                <a:solidFill>
                  <a:srgbClr val="000080"/>
                </a:solidFill>
                <a:latin typeface="宋体" panose="02010600030101010101" pitchFamily="2" charset="-122"/>
              </a:rPr>
              <a:t>public class </a:t>
            </a:r>
            <a:r>
              <a:rPr lang="zh-CN" altLang="zh-CN" sz="700" dirty="0">
                <a:solidFill>
                  <a:srgbClr val="000000"/>
                </a:solidFill>
                <a:latin typeface="宋体" panose="02010600030101010101" pitchFamily="2" charset="-122"/>
              </a:rPr>
              <a:t>Student</a:t>
            </a:r>
            <a:r>
              <a:rPr lang="en-US" altLang="zh-CN" sz="700" dirty="0">
                <a:solidFill>
                  <a:srgbClr val="000000"/>
                </a:solidFill>
                <a:latin typeface="宋体" panose="02010600030101010101" pitchFamily="2" charset="-122"/>
              </a:rPr>
              <a:t> extends Person implements Language</a:t>
            </a:r>
            <a:r>
              <a:rPr lang="zh-CN" altLang="zh-CN" sz="700" dirty="0">
                <a:solidFill>
                  <a:srgbClr val="000000"/>
                </a:solidFill>
                <a:latin typeface="宋体" panose="02010600030101010101" pitchFamily="2" charset="-122"/>
              </a:rPr>
              <a:t> {</a:t>
            </a:r>
            <a:endParaRPr lang="en-US" altLang="zh-CN" sz="7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defRPr/>
            </a:pPr>
            <a:br>
              <a:rPr lang="zh-CN" altLang="zh-CN" sz="7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70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700" b="1" dirty="0">
                <a:solidFill>
                  <a:srgbClr val="000080"/>
                </a:solidFill>
                <a:latin typeface="宋体" panose="02010600030101010101" pitchFamily="2" charset="-122"/>
              </a:rPr>
              <a:t>public void </a:t>
            </a:r>
            <a:r>
              <a:rPr lang="zh-CN" altLang="zh-CN" sz="700" dirty="0">
                <a:solidFill>
                  <a:srgbClr val="000000"/>
                </a:solidFill>
                <a:latin typeface="宋体" panose="02010600030101010101" pitchFamily="2" charset="-122"/>
              </a:rPr>
              <a:t>study(){</a:t>
            </a:r>
            <a:br>
              <a:rPr lang="zh-CN" altLang="zh-CN" sz="7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700" dirty="0">
                <a:solidFill>
                  <a:srgbClr val="000000"/>
                </a:solidFill>
                <a:latin typeface="宋体" panose="02010600030101010101" pitchFamily="2" charset="-122"/>
              </a:rPr>
              <a:t>        System.</a:t>
            </a:r>
            <a:r>
              <a:rPr lang="zh-CN" altLang="zh-CN" sz="700" b="1" i="1" dirty="0">
                <a:solidFill>
                  <a:srgbClr val="660E7A"/>
                </a:solidFill>
                <a:latin typeface="宋体" panose="02010600030101010101" pitchFamily="2" charset="-122"/>
              </a:rPr>
              <a:t>out</a:t>
            </a:r>
            <a:r>
              <a:rPr lang="zh-CN" altLang="zh-CN" sz="700" dirty="0">
                <a:solidFill>
                  <a:srgbClr val="000000"/>
                </a:solidFill>
                <a:latin typeface="宋体" panose="02010600030101010101" pitchFamily="2" charset="-122"/>
              </a:rPr>
              <a:t>.println(</a:t>
            </a:r>
            <a:r>
              <a:rPr lang="zh-CN" altLang="zh-CN" sz="700" b="1" dirty="0">
                <a:solidFill>
                  <a:srgbClr val="008000"/>
                </a:solidFill>
                <a:latin typeface="宋体" panose="02010600030101010101" pitchFamily="2" charset="-122"/>
              </a:rPr>
              <a:t>"努力学习"</a:t>
            </a:r>
            <a:r>
              <a:rPr lang="zh-CN" altLang="zh-CN" sz="7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7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700" dirty="0">
                <a:solidFill>
                  <a:srgbClr val="000000"/>
                </a:solidFill>
                <a:latin typeface="宋体" panose="02010600030101010101" pitchFamily="2" charset="-122"/>
              </a:rPr>
              <a:t>    }</a:t>
            </a:r>
            <a:endParaRPr lang="en-US" altLang="zh-CN" sz="7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defRPr/>
            </a:pPr>
            <a:r>
              <a:rPr lang="en-US" altLang="zh-CN" sz="700" b="1" dirty="0">
                <a:solidFill>
                  <a:srgbClr val="FF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700" b="1" dirty="0">
                <a:solidFill>
                  <a:srgbClr val="FF0000"/>
                </a:solidFill>
                <a:latin typeface="宋体" panose="02010600030101010101" pitchFamily="2" charset="-122"/>
              </a:rPr>
              <a:t>public void </a:t>
            </a:r>
            <a:r>
              <a:rPr lang="en-US" altLang="zh-CN" sz="700" dirty="0">
                <a:solidFill>
                  <a:srgbClr val="FF0000"/>
                </a:solidFill>
                <a:latin typeface="宋体" panose="02010600030101010101" pitchFamily="2" charset="-122"/>
              </a:rPr>
              <a:t>eat</a:t>
            </a:r>
            <a:r>
              <a:rPr lang="zh-CN" altLang="zh-CN" sz="700" dirty="0">
                <a:solidFill>
                  <a:srgbClr val="FF0000"/>
                </a:solidFill>
                <a:latin typeface="宋体" panose="02010600030101010101" pitchFamily="2" charset="-122"/>
              </a:rPr>
              <a:t>() {</a:t>
            </a:r>
            <a:br>
              <a:rPr lang="zh-CN" altLang="zh-CN" sz="700" dirty="0">
                <a:solidFill>
                  <a:srgbClr val="FF0000"/>
                </a:solidFill>
                <a:latin typeface="宋体" panose="02010600030101010101" pitchFamily="2" charset="-122"/>
              </a:rPr>
            </a:br>
            <a:r>
              <a:rPr lang="zh-CN" altLang="zh-CN" sz="700" dirty="0">
                <a:solidFill>
                  <a:srgbClr val="FF0000"/>
                </a:solidFill>
                <a:latin typeface="宋体" panose="02010600030101010101" pitchFamily="2" charset="-122"/>
              </a:rPr>
              <a:t>        System.</a:t>
            </a:r>
            <a:r>
              <a:rPr lang="zh-CN" altLang="zh-CN" sz="700" b="1" i="1" dirty="0">
                <a:solidFill>
                  <a:srgbClr val="FF0000"/>
                </a:solidFill>
                <a:latin typeface="宋体" panose="02010600030101010101" pitchFamily="2" charset="-122"/>
              </a:rPr>
              <a:t>out</a:t>
            </a:r>
            <a:r>
              <a:rPr lang="zh-CN" altLang="zh-CN" sz="700" dirty="0">
                <a:solidFill>
                  <a:srgbClr val="FF0000"/>
                </a:solidFill>
                <a:latin typeface="宋体" panose="02010600030101010101" pitchFamily="2" charset="-122"/>
              </a:rPr>
              <a:t>.println(</a:t>
            </a:r>
            <a:r>
              <a:rPr lang="zh-CN" altLang="zh-CN" sz="700" b="1" dirty="0">
                <a:solidFill>
                  <a:srgbClr val="FF0000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sz="700" b="1" dirty="0">
                <a:solidFill>
                  <a:srgbClr val="FF0000"/>
                </a:solidFill>
                <a:latin typeface="宋体" panose="02010600030101010101" pitchFamily="2" charset="-122"/>
              </a:rPr>
              <a:t>学生吃肉</a:t>
            </a:r>
            <a:r>
              <a:rPr lang="zh-CN" altLang="zh-CN" sz="700" b="1" dirty="0">
                <a:solidFill>
                  <a:srgbClr val="FF0000"/>
                </a:solidFill>
                <a:latin typeface="宋体" panose="02010600030101010101" pitchFamily="2" charset="-122"/>
              </a:rPr>
              <a:t>"</a:t>
            </a:r>
            <a:r>
              <a:rPr lang="zh-CN" altLang="zh-CN" sz="700" dirty="0">
                <a:solidFill>
                  <a:srgbClr val="FF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700" dirty="0">
                <a:solidFill>
                  <a:srgbClr val="FF0000"/>
                </a:solidFill>
                <a:latin typeface="宋体" panose="02010600030101010101" pitchFamily="2" charset="-122"/>
              </a:rPr>
            </a:br>
            <a:br>
              <a:rPr lang="zh-CN" altLang="zh-CN" sz="700" dirty="0">
                <a:solidFill>
                  <a:srgbClr val="FF0000"/>
                </a:solidFill>
                <a:latin typeface="宋体" panose="02010600030101010101" pitchFamily="2" charset="-122"/>
              </a:rPr>
            </a:br>
            <a:r>
              <a:rPr lang="zh-CN" altLang="zh-CN" sz="700" dirty="0">
                <a:solidFill>
                  <a:srgbClr val="FF0000"/>
                </a:solidFill>
                <a:latin typeface="宋体" panose="02010600030101010101" pitchFamily="2" charset="-122"/>
              </a:rPr>
              <a:t>    }</a:t>
            </a:r>
            <a:endParaRPr lang="en-US" altLang="zh-CN" sz="7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0" hangingPunct="0">
              <a:defRPr/>
            </a:pPr>
            <a:r>
              <a:rPr lang="en-US" altLang="zh-CN" sz="700" dirty="0">
                <a:solidFill>
                  <a:srgbClr val="FF0000"/>
                </a:solidFill>
                <a:latin typeface="宋体" panose="02010600030101010101" pitchFamily="2" charset="-122"/>
              </a:rPr>
              <a:t>    public void speaking(){</a:t>
            </a:r>
          </a:p>
          <a:p>
            <a:pPr eaLnBrk="0" hangingPunct="0">
              <a:defRPr/>
            </a:pPr>
            <a:r>
              <a:rPr lang="zh-CN" altLang="zh-CN" sz="700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700" dirty="0">
                <a:solidFill>
                  <a:srgbClr val="FF0000"/>
                </a:solidFill>
                <a:latin typeface="宋体" panose="02010600030101010101" pitchFamily="2" charset="-122"/>
              </a:rPr>
              <a:t>      </a:t>
            </a:r>
            <a:r>
              <a:rPr lang="zh-CN" altLang="zh-CN" sz="700" dirty="0">
                <a:solidFill>
                  <a:srgbClr val="FF0000"/>
                </a:solidFill>
                <a:latin typeface="宋体" panose="02010600030101010101" pitchFamily="2" charset="-122"/>
              </a:rPr>
              <a:t>System.out.println(“</a:t>
            </a:r>
            <a:r>
              <a:rPr lang="zh-CN" altLang="en-US" sz="700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700" dirty="0">
                <a:solidFill>
                  <a:srgbClr val="FF0000"/>
                </a:solidFill>
                <a:latin typeface="宋体" panose="02010600030101010101" pitchFamily="2" charset="-122"/>
              </a:rPr>
              <a:t>I can  speak English</a:t>
            </a:r>
            <a:r>
              <a:rPr lang="zh-CN" altLang="zh-CN" sz="700" dirty="0">
                <a:solidFill>
                  <a:srgbClr val="FF0000"/>
                </a:solidFill>
                <a:latin typeface="宋体" panose="02010600030101010101" pitchFamily="2" charset="-122"/>
              </a:rPr>
              <a:t>");</a:t>
            </a:r>
            <a:endParaRPr lang="en-US" altLang="zh-CN" sz="7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0" hangingPunct="0">
              <a:defRPr/>
            </a:pPr>
            <a:r>
              <a:rPr lang="en-US" altLang="zh-CN" sz="700" dirty="0">
                <a:solidFill>
                  <a:srgbClr val="FF0000"/>
                </a:solidFill>
                <a:latin typeface="宋体" panose="02010600030101010101" pitchFamily="2" charset="-122"/>
              </a:rPr>
              <a:t>    }</a:t>
            </a:r>
          </a:p>
          <a:p>
            <a:pPr eaLnBrk="0" hangingPunct="0">
              <a:defRPr/>
            </a:pPr>
            <a:r>
              <a:rPr lang="zh-CN" altLang="zh-CN" sz="700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lang="zh-CN" altLang="zh-CN" sz="1000" dirty="0"/>
          </a:p>
        </p:txBody>
      </p:sp>
      <p:sp>
        <p:nvSpPr>
          <p:cNvPr id="10" name="TextBox 3"/>
          <p:cNvSpPr txBox="1"/>
          <p:nvPr/>
        </p:nvSpPr>
        <p:spPr bwMode="auto">
          <a:xfrm>
            <a:off x="6196411" y="2370673"/>
            <a:ext cx="2869294" cy="1492716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zh-CN" altLang="zh-CN" sz="700" b="1" dirty="0">
                <a:solidFill>
                  <a:srgbClr val="000080"/>
                </a:solidFill>
                <a:latin typeface="宋体" panose="02010600030101010101" pitchFamily="2" charset="-122"/>
              </a:rPr>
              <a:t>public class </a:t>
            </a:r>
            <a:r>
              <a:rPr lang="en-US" altLang="zh-CN" sz="700" dirty="0">
                <a:solidFill>
                  <a:srgbClr val="000000"/>
                </a:solidFill>
                <a:latin typeface="宋体" panose="02010600030101010101" pitchFamily="2" charset="-122"/>
              </a:rPr>
              <a:t>Teacher extends Person implements Language</a:t>
            </a:r>
            <a:r>
              <a:rPr lang="zh-CN" altLang="zh-CN" sz="700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br>
              <a:rPr lang="zh-CN" altLang="zh-CN" sz="7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endParaRPr lang="en-US" altLang="zh-CN" sz="7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defRPr/>
            </a:pPr>
            <a:r>
              <a:rPr lang="zh-CN" altLang="zh-CN" sz="70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700" b="1" dirty="0">
                <a:solidFill>
                  <a:srgbClr val="000080"/>
                </a:solidFill>
                <a:latin typeface="宋体" panose="02010600030101010101" pitchFamily="2" charset="-122"/>
              </a:rPr>
              <a:t>public void </a:t>
            </a:r>
            <a:r>
              <a:rPr lang="zh-CN" altLang="zh-CN" sz="700" dirty="0">
                <a:solidFill>
                  <a:srgbClr val="000000"/>
                </a:solidFill>
                <a:latin typeface="宋体" panose="02010600030101010101" pitchFamily="2" charset="-122"/>
              </a:rPr>
              <a:t>teach(){</a:t>
            </a:r>
            <a:br>
              <a:rPr lang="zh-CN" altLang="zh-CN" sz="7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700" dirty="0">
                <a:solidFill>
                  <a:srgbClr val="000000"/>
                </a:solidFill>
                <a:latin typeface="宋体" panose="02010600030101010101" pitchFamily="2" charset="-122"/>
              </a:rPr>
              <a:t>        System.</a:t>
            </a:r>
            <a:r>
              <a:rPr lang="zh-CN" altLang="zh-CN" sz="700" b="1" i="1" dirty="0">
                <a:solidFill>
                  <a:srgbClr val="660E7A"/>
                </a:solidFill>
                <a:latin typeface="宋体" panose="02010600030101010101" pitchFamily="2" charset="-122"/>
              </a:rPr>
              <a:t>out</a:t>
            </a:r>
            <a:r>
              <a:rPr lang="zh-CN" altLang="zh-CN" sz="700" dirty="0">
                <a:solidFill>
                  <a:srgbClr val="000000"/>
                </a:solidFill>
                <a:latin typeface="宋体" panose="02010600030101010101" pitchFamily="2" charset="-122"/>
              </a:rPr>
              <a:t>.println(</a:t>
            </a:r>
            <a:r>
              <a:rPr lang="zh-CN" altLang="zh-CN" sz="700" b="1" dirty="0">
                <a:solidFill>
                  <a:srgbClr val="008000"/>
                </a:solidFill>
                <a:latin typeface="宋体" panose="02010600030101010101" pitchFamily="2" charset="-122"/>
              </a:rPr>
              <a:t>"教书育人"</a:t>
            </a:r>
            <a:r>
              <a:rPr lang="zh-CN" altLang="zh-CN" sz="7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7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700" dirty="0">
                <a:solidFill>
                  <a:srgbClr val="000000"/>
                </a:solidFill>
                <a:latin typeface="宋体" panose="02010600030101010101" pitchFamily="2" charset="-122"/>
              </a:rPr>
              <a:t>    }</a:t>
            </a:r>
            <a:endParaRPr lang="en-US" altLang="zh-CN" sz="7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defRPr/>
            </a:pPr>
            <a:r>
              <a:rPr lang="en-US" altLang="zh-CN" sz="700" dirty="0">
                <a:solidFill>
                  <a:srgbClr val="FF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700" b="1" dirty="0">
                <a:solidFill>
                  <a:srgbClr val="FF0000"/>
                </a:solidFill>
                <a:latin typeface="宋体" panose="02010600030101010101" pitchFamily="2" charset="-122"/>
              </a:rPr>
              <a:t>public void </a:t>
            </a:r>
            <a:r>
              <a:rPr lang="en-US" altLang="zh-CN" sz="700" dirty="0">
                <a:solidFill>
                  <a:srgbClr val="FF0000"/>
                </a:solidFill>
                <a:latin typeface="宋体" panose="02010600030101010101" pitchFamily="2" charset="-122"/>
              </a:rPr>
              <a:t>eat</a:t>
            </a:r>
            <a:r>
              <a:rPr lang="zh-CN" altLang="zh-CN" sz="700" dirty="0">
                <a:solidFill>
                  <a:srgbClr val="FF0000"/>
                </a:solidFill>
                <a:latin typeface="宋体" panose="02010600030101010101" pitchFamily="2" charset="-122"/>
              </a:rPr>
              <a:t>() {</a:t>
            </a:r>
            <a:br>
              <a:rPr lang="zh-CN" altLang="zh-CN" sz="700" dirty="0">
                <a:solidFill>
                  <a:srgbClr val="FF0000"/>
                </a:solidFill>
                <a:latin typeface="宋体" panose="02010600030101010101" pitchFamily="2" charset="-122"/>
              </a:rPr>
            </a:br>
            <a:r>
              <a:rPr lang="zh-CN" altLang="zh-CN" sz="700" dirty="0">
                <a:solidFill>
                  <a:srgbClr val="FF0000"/>
                </a:solidFill>
                <a:latin typeface="宋体" panose="02010600030101010101" pitchFamily="2" charset="-122"/>
              </a:rPr>
              <a:t>        System.</a:t>
            </a:r>
            <a:r>
              <a:rPr lang="zh-CN" altLang="zh-CN" sz="700" b="1" i="1" dirty="0">
                <a:solidFill>
                  <a:srgbClr val="FF0000"/>
                </a:solidFill>
                <a:latin typeface="宋体" panose="02010600030101010101" pitchFamily="2" charset="-122"/>
              </a:rPr>
              <a:t>out</a:t>
            </a:r>
            <a:r>
              <a:rPr lang="zh-CN" altLang="zh-CN" sz="700" dirty="0">
                <a:solidFill>
                  <a:srgbClr val="FF0000"/>
                </a:solidFill>
                <a:latin typeface="宋体" panose="02010600030101010101" pitchFamily="2" charset="-122"/>
              </a:rPr>
              <a:t>.println(</a:t>
            </a:r>
            <a:r>
              <a:rPr lang="zh-CN" altLang="zh-CN" sz="700" b="1" dirty="0">
                <a:solidFill>
                  <a:srgbClr val="FF0000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sz="700" b="1" dirty="0">
                <a:solidFill>
                  <a:srgbClr val="FF0000"/>
                </a:solidFill>
                <a:latin typeface="宋体" panose="02010600030101010101" pitchFamily="2" charset="-122"/>
              </a:rPr>
              <a:t>老师喝汤</a:t>
            </a:r>
            <a:r>
              <a:rPr lang="zh-CN" altLang="zh-CN" sz="700" b="1" dirty="0">
                <a:solidFill>
                  <a:srgbClr val="FF0000"/>
                </a:solidFill>
                <a:latin typeface="宋体" panose="02010600030101010101" pitchFamily="2" charset="-122"/>
              </a:rPr>
              <a:t>"</a:t>
            </a:r>
            <a:r>
              <a:rPr lang="zh-CN" altLang="zh-CN" sz="700" dirty="0">
                <a:solidFill>
                  <a:srgbClr val="FF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700" dirty="0">
                <a:solidFill>
                  <a:srgbClr val="FF0000"/>
                </a:solidFill>
                <a:latin typeface="宋体" panose="02010600030101010101" pitchFamily="2" charset="-122"/>
              </a:rPr>
            </a:br>
            <a:br>
              <a:rPr lang="zh-CN" altLang="zh-CN" sz="700" dirty="0">
                <a:solidFill>
                  <a:srgbClr val="FF0000"/>
                </a:solidFill>
                <a:latin typeface="宋体" panose="02010600030101010101" pitchFamily="2" charset="-122"/>
              </a:rPr>
            </a:br>
            <a:r>
              <a:rPr lang="zh-CN" altLang="zh-CN" sz="700" dirty="0">
                <a:solidFill>
                  <a:srgbClr val="FF0000"/>
                </a:solidFill>
                <a:latin typeface="宋体" panose="02010600030101010101" pitchFamily="2" charset="-122"/>
              </a:rPr>
              <a:t>    }</a:t>
            </a:r>
            <a:endParaRPr lang="en-US" altLang="zh-CN" sz="7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0" hangingPunct="0">
              <a:defRPr/>
            </a:pPr>
            <a:r>
              <a:rPr lang="en-US" altLang="zh-CN" sz="700" dirty="0">
                <a:solidFill>
                  <a:srgbClr val="FF0000"/>
                </a:solidFill>
                <a:latin typeface="宋体" panose="02010600030101010101" pitchFamily="2" charset="-122"/>
              </a:rPr>
              <a:t>    public void speaking(){</a:t>
            </a:r>
          </a:p>
          <a:p>
            <a:pPr eaLnBrk="0" hangingPunct="0">
              <a:defRPr/>
            </a:pPr>
            <a:r>
              <a:rPr lang="zh-CN" altLang="zh-CN" sz="700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700" dirty="0">
                <a:solidFill>
                  <a:srgbClr val="FF0000"/>
                </a:solidFill>
                <a:latin typeface="宋体" panose="02010600030101010101" pitchFamily="2" charset="-122"/>
              </a:rPr>
              <a:t>      </a:t>
            </a:r>
            <a:r>
              <a:rPr lang="zh-CN" altLang="zh-CN" sz="700" dirty="0">
                <a:solidFill>
                  <a:srgbClr val="FF0000"/>
                </a:solidFill>
                <a:latin typeface="宋体" panose="02010600030101010101" pitchFamily="2" charset="-122"/>
              </a:rPr>
              <a:t>System.out.println(“</a:t>
            </a:r>
            <a:r>
              <a:rPr lang="zh-CN" altLang="en-US" sz="700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700" dirty="0">
                <a:solidFill>
                  <a:srgbClr val="FF0000"/>
                </a:solidFill>
                <a:latin typeface="宋体" panose="02010600030101010101" pitchFamily="2" charset="-122"/>
              </a:rPr>
              <a:t>I can  speak English</a:t>
            </a:r>
            <a:r>
              <a:rPr lang="zh-CN" altLang="zh-CN" sz="700" dirty="0">
                <a:solidFill>
                  <a:srgbClr val="FF0000"/>
                </a:solidFill>
                <a:latin typeface="宋体" panose="02010600030101010101" pitchFamily="2" charset="-122"/>
              </a:rPr>
              <a:t>");</a:t>
            </a:r>
            <a:endParaRPr lang="en-US" altLang="zh-CN" sz="7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0" hangingPunct="0">
              <a:defRPr/>
            </a:pPr>
            <a:r>
              <a:rPr lang="en-US" altLang="zh-CN" sz="700" dirty="0">
                <a:solidFill>
                  <a:srgbClr val="FF0000"/>
                </a:solidFill>
                <a:latin typeface="宋体" panose="02010600030101010101" pitchFamily="2" charset="-122"/>
              </a:rPr>
              <a:t>    }</a:t>
            </a:r>
            <a:endParaRPr lang="en-US" altLang="zh-CN" sz="7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defRPr/>
            </a:pPr>
            <a:r>
              <a:rPr lang="zh-CN" altLang="zh-CN" sz="700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lang="zh-CN" altLang="zh-CN" sz="1000" dirty="0"/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3201716" y="915567"/>
            <a:ext cx="2882452" cy="3024336"/>
            <a:chOff x="755650" y="1425932"/>
            <a:chExt cx="3385269" cy="5342799"/>
          </a:xfrm>
        </p:grpSpPr>
        <p:sp>
          <p:nvSpPr>
            <p:cNvPr id="12" name="矩形 11"/>
            <p:cNvSpPr/>
            <p:nvPr/>
          </p:nvSpPr>
          <p:spPr bwMode="auto">
            <a:xfrm>
              <a:off x="755650" y="1425932"/>
              <a:ext cx="3385269" cy="53427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defRPr/>
              </a:pPr>
              <a:endParaRPr lang="zh-CN" altLang="en-US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13" name="TextBox 3"/>
            <p:cNvSpPr txBox="1"/>
            <p:nvPr/>
          </p:nvSpPr>
          <p:spPr>
            <a:xfrm>
              <a:off x="912772" y="1735412"/>
              <a:ext cx="2774287" cy="39422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0" hangingPunct="0">
                <a:defRPr/>
              </a:pPr>
              <a:r>
                <a:rPr lang="en-US" altLang="zh-CN" sz="90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</a:t>
              </a:r>
              <a:r>
                <a:rPr lang="zh-CN" altLang="zh-CN" sz="90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ublic</a:t>
              </a:r>
              <a:r>
                <a:rPr lang="en-US" altLang="zh-CN" sz="90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 abstract</a:t>
              </a:r>
              <a:r>
                <a:rPr lang="zh-CN" altLang="zh-CN" sz="90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 class </a:t>
              </a:r>
              <a:r>
                <a:rPr lang="en-US" altLang="zh-CN" sz="9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Person</a:t>
              </a:r>
              <a:r>
                <a:rPr lang="zh-CN" altLang="zh-CN" sz="9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{</a:t>
              </a:r>
              <a:br>
                <a:rPr lang="zh-CN" altLang="zh-CN" sz="90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9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90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private </a:t>
              </a:r>
              <a:r>
                <a:rPr lang="zh-CN" altLang="zh-CN" sz="9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String </a:t>
              </a:r>
              <a:r>
                <a:rPr lang="zh-CN" altLang="zh-CN" sz="900" b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name</a:t>
              </a:r>
              <a:r>
                <a:rPr lang="zh-CN" altLang="zh-CN" sz="9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;</a:t>
              </a:r>
              <a:br>
                <a:rPr lang="zh-CN" altLang="zh-CN" sz="90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9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90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private int </a:t>
              </a:r>
              <a:r>
                <a:rPr lang="zh-CN" altLang="zh-CN" sz="900" b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age</a:t>
              </a:r>
              <a:r>
                <a:rPr lang="zh-CN" altLang="zh-CN" sz="9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;</a:t>
              </a:r>
              <a:br>
                <a:rPr lang="zh-CN" altLang="zh-CN" sz="90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en-US" altLang="zh-CN" sz="9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90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public </a:t>
              </a:r>
              <a:r>
                <a:rPr lang="zh-CN" altLang="zh-CN" sz="9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String getName() {</a:t>
              </a:r>
              <a:br>
                <a:rPr lang="zh-CN" altLang="zh-CN" sz="90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9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  </a:t>
              </a:r>
              <a:r>
                <a:rPr lang="zh-CN" altLang="zh-CN" sz="90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return </a:t>
              </a:r>
              <a:r>
                <a:rPr lang="zh-CN" altLang="zh-CN" sz="900" b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name</a:t>
              </a:r>
              <a:r>
                <a:rPr lang="zh-CN" altLang="zh-CN" sz="9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;</a:t>
              </a:r>
              <a:br>
                <a:rPr lang="zh-CN" altLang="zh-CN" sz="90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9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}</a:t>
              </a:r>
              <a:br>
                <a:rPr lang="zh-CN" altLang="zh-CN" sz="90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9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90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public void </a:t>
              </a:r>
              <a:r>
                <a:rPr lang="zh-CN" altLang="zh-CN" sz="9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setName(String name) {</a:t>
              </a:r>
              <a:br>
                <a:rPr lang="zh-CN" altLang="zh-CN" sz="90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9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  </a:t>
              </a:r>
              <a:r>
                <a:rPr lang="zh-CN" altLang="zh-CN" sz="90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this</a:t>
              </a:r>
              <a:r>
                <a:rPr lang="zh-CN" altLang="zh-CN" sz="9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.</a:t>
              </a:r>
              <a:r>
                <a:rPr lang="zh-CN" altLang="zh-CN" sz="900" b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name </a:t>
              </a:r>
              <a:r>
                <a:rPr lang="zh-CN" altLang="zh-CN" sz="9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= name;</a:t>
              </a:r>
              <a:br>
                <a:rPr lang="zh-CN" altLang="zh-CN" sz="90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9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}</a:t>
              </a:r>
              <a:br>
                <a:rPr lang="zh-CN" altLang="zh-CN" sz="90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9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90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public int </a:t>
              </a:r>
              <a:r>
                <a:rPr lang="zh-CN" altLang="zh-CN" sz="9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getAge() {</a:t>
              </a:r>
              <a:br>
                <a:rPr lang="zh-CN" altLang="zh-CN" sz="90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9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  </a:t>
              </a:r>
              <a:r>
                <a:rPr lang="zh-CN" altLang="zh-CN" sz="90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return </a:t>
              </a:r>
              <a:r>
                <a:rPr lang="zh-CN" altLang="zh-CN" sz="900" b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age</a:t>
              </a:r>
              <a:r>
                <a:rPr lang="zh-CN" altLang="zh-CN" sz="9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;</a:t>
              </a:r>
              <a:br>
                <a:rPr lang="zh-CN" altLang="zh-CN" sz="90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9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}</a:t>
              </a:r>
              <a:br>
                <a:rPr lang="zh-CN" altLang="zh-CN" sz="90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9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90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public void </a:t>
              </a:r>
              <a:r>
                <a:rPr lang="zh-CN" altLang="zh-CN" sz="9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setAge(</a:t>
              </a:r>
              <a:r>
                <a:rPr lang="zh-CN" altLang="zh-CN" sz="90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int </a:t>
              </a:r>
              <a:r>
                <a:rPr lang="zh-CN" altLang="zh-CN" sz="9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age) {</a:t>
              </a:r>
              <a:br>
                <a:rPr lang="zh-CN" altLang="zh-CN" sz="90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9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  </a:t>
              </a:r>
              <a:r>
                <a:rPr lang="zh-CN" altLang="zh-CN" sz="90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this</a:t>
              </a:r>
              <a:r>
                <a:rPr lang="zh-CN" altLang="zh-CN" sz="9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.</a:t>
              </a:r>
              <a:r>
                <a:rPr lang="zh-CN" altLang="zh-CN" sz="900" b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age </a:t>
              </a:r>
              <a:r>
                <a:rPr lang="zh-CN" altLang="zh-CN" sz="9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= age;</a:t>
              </a:r>
              <a:br>
                <a:rPr lang="zh-CN" altLang="zh-CN" sz="90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9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}</a:t>
              </a:r>
              <a:endParaRPr lang="en-US" altLang="zh-CN" sz="90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eaLnBrk="0" hangingPunct="0">
                <a:defRPr/>
              </a:pPr>
              <a:r>
                <a:rPr lang="en-US" altLang="zh-CN" sz="9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9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public </a:t>
              </a:r>
              <a:r>
                <a:rPr lang="en-US" altLang="zh-CN" sz="9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abstract </a:t>
              </a:r>
              <a:r>
                <a:rPr lang="zh-CN" altLang="zh-CN" sz="9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void </a:t>
              </a:r>
              <a:r>
                <a:rPr lang="en-US" altLang="zh-CN" sz="900" dirty="0">
                  <a:solidFill>
                    <a:srgbClr val="FF0000"/>
                  </a:solidFill>
                  <a:latin typeface="宋体" panose="02010600030101010101" pitchFamily="2" charset="-122"/>
                </a:rPr>
                <a:t>eat</a:t>
              </a:r>
              <a:r>
                <a:rPr lang="zh-CN" altLang="zh-CN" sz="900" dirty="0">
                  <a:solidFill>
                    <a:srgbClr val="FF0000"/>
                  </a:solidFill>
                  <a:latin typeface="宋体" panose="02010600030101010101" pitchFamily="2" charset="-122"/>
                </a:rPr>
                <a:t>() {</a:t>
              </a:r>
              <a:br>
                <a:rPr lang="zh-CN" altLang="zh-CN" sz="900" dirty="0">
                  <a:solidFill>
                    <a:srgbClr val="FF0000"/>
                  </a:solidFill>
                  <a:latin typeface="宋体" panose="02010600030101010101" pitchFamily="2" charset="-122"/>
                </a:rPr>
              </a:br>
              <a:r>
                <a:rPr lang="zh-CN" altLang="zh-CN" sz="900" dirty="0">
                  <a:solidFill>
                    <a:srgbClr val="FF0000"/>
                  </a:solidFill>
                  <a:latin typeface="宋体" panose="02010600030101010101" pitchFamily="2" charset="-122"/>
                </a:rPr>
                <a:t>    }</a:t>
              </a:r>
              <a:br>
                <a:rPr lang="zh-CN" altLang="zh-CN" sz="900" dirty="0">
                  <a:solidFill>
                    <a:srgbClr val="FF0000"/>
                  </a:solidFill>
                  <a:latin typeface="宋体" panose="02010600030101010101" pitchFamily="2" charset="-122"/>
                </a:rPr>
              </a:br>
              <a:r>
                <a:rPr lang="zh-CN" altLang="zh-CN" sz="9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}</a:t>
              </a:r>
              <a:endParaRPr lang="zh-CN" altLang="zh-CN" sz="1100" dirty="0"/>
            </a:p>
          </p:txBody>
        </p:sp>
      </p:grpSp>
      <p:sp>
        <p:nvSpPr>
          <p:cNvPr id="15" name="圆角右箭头 14"/>
          <p:cNvSpPr/>
          <p:nvPr/>
        </p:nvSpPr>
        <p:spPr>
          <a:xfrm>
            <a:off x="2643039" y="1676951"/>
            <a:ext cx="541337" cy="577850"/>
          </a:xfrm>
          <a:prstGeom prst="bentArrow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extBox 2"/>
          <p:cNvSpPr txBox="1">
            <a:spLocks noChangeArrowheads="1"/>
          </p:cNvSpPr>
          <p:nvPr/>
        </p:nvSpPr>
        <p:spPr bwMode="auto">
          <a:xfrm>
            <a:off x="1831777" y="1840641"/>
            <a:ext cx="79208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</a:p>
        </p:txBody>
      </p:sp>
      <p:sp>
        <p:nvSpPr>
          <p:cNvPr id="17" name="圆角右箭头 16"/>
          <p:cNvSpPr/>
          <p:nvPr/>
        </p:nvSpPr>
        <p:spPr>
          <a:xfrm flipH="1">
            <a:off x="6239208" y="1676952"/>
            <a:ext cx="577852" cy="610418"/>
          </a:xfrm>
          <a:prstGeom prst="bentArrow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6942100" y="1865102"/>
            <a:ext cx="113931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372200" y="843558"/>
            <a:ext cx="2304256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interface Language{ </a:t>
            </a:r>
          </a:p>
          <a:p>
            <a:r>
              <a:rPr lang="en-US" altLang="zh-CN" sz="1100" i="1" dirty="0"/>
              <a:t>     // </a:t>
            </a:r>
            <a:r>
              <a:rPr lang="zh-CN" altLang="en-US" sz="1100" i="1" dirty="0"/>
              <a:t>说英语接口</a:t>
            </a:r>
            <a:endParaRPr lang="en-US" altLang="zh-CN" sz="1100" dirty="0"/>
          </a:p>
          <a:p>
            <a:r>
              <a:rPr lang="en-US" altLang="zh-CN" sz="1100" dirty="0"/>
              <a:t>    public void 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speaking();</a:t>
            </a:r>
            <a:r>
              <a:rPr lang="en-US" altLang="zh-CN" sz="1100" dirty="0"/>
              <a:t> </a:t>
            </a:r>
          </a:p>
          <a:p>
            <a:r>
              <a:rPr lang="en-US" altLang="zh-CN" sz="1100" dirty="0"/>
              <a:t>}</a:t>
            </a:r>
            <a:endParaRPr lang="zh-CN" altLang="en-US" sz="1100" dirty="0"/>
          </a:p>
        </p:txBody>
      </p:sp>
      <p:sp>
        <p:nvSpPr>
          <p:cNvPr id="19" name="TextBox 22"/>
          <p:cNvSpPr txBox="1"/>
          <p:nvPr/>
        </p:nvSpPr>
        <p:spPr>
          <a:xfrm>
            <a:off x="830907" y="195486"/>
            <a:ext cx="2231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</a:p>
        </p:txBody>
      </p:sp>
    </p:spTree>
    <p:extLst>
      <p:ext uri="{BB962C8B-B14F-4D97-AF65-F5344CB8AC3E}">
        <p14:creationId xmlns:p14="http://schemas.microsoft.com/office/powerpoint/2010/main" val="45716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5" grpId="0" animBg="1"/>
      <p:bldP spid="16" grpId="0"/>
      <p:bldP spid="17" grpId="0" animBg="1"/>
      <p:bldP spid="18" grpId="0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5576" y="771550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抽象类和接口的区别</a:t>
            </a:r>
          </a:p>
          <a:p>
            <a:endParaRPr lang="zh-CN" alt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971600" y="1347614"/>
            <a:ext cx="7762875" cy="2516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成员区别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抽象类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常量；有构造方法；有抽象方法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也有非抽象方法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常量；抽象方法</a:t>
            </a: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关系区别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类与类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继承，单继承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类与接口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实现，可以单实现，也可以多实现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接口与接口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继承，单继承，多继承</a:t>
            </a: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设计理念区别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抽象类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对类抽象，包括属性、行为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对行为抽象，主要是行为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22"/>
          <p:cNvSpPr txBox="1"/>
          <p:nvPr/>
        </p:nvSpPr>
        <p:spPr>
          <a:xfrm>
            <a:off x="828674" y="259272"/>
            <a:ext cx="2231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抽象类与接口对比</a:t>
            </a:r>
          </a:p>
        </p:txBody>
      </p:sp>
    </p:spTree>
    <p:extLst>
      <p:ext uri="{BB962C8B-B14F-4D97-AF65-F5344CB8AC3E}">
        <p14:creationId xmlns:p14="http://schemas.microsoft.com/office/powerpoint/2010/main" val="227346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4"/>
          <p:cNvSpPr txBox="1">
            <a:spLocks/>
          </p:cNvSpPr>
          <p:nvPr/>
        </p:nvSpPr>
        <p:spPr>
          <a:xfrm>
            <a:off x="611561" y="346774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buNone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38573" y="843558"/>
            <a:ext cx="764985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1094916" y="2098632"/>
            <a:ext cx="792088" cy="736009"/>
            <a:chOff x="2501743" y="1635646"/>
            <a:chExt cx="1036261" cy="1036518"/>
          </a:xfrm>
        </p:grpSpPr>
        <p:sp>
          <p:nvSpPr>
            <p:cNvPr id="29" name="Oval 53"/>
            <p:cNvSpPr>
              <a:spLocks noChangeArrowheads="1"/>
            </p:cNvSpPr>
            <p:nvPr/>
          </p:nvSpPr>
          <p:spPr bwMode="auto">
            <a:xfrm>
              <a:off x="2501743" y="1635646"/>
              <a:ext cx="1036261" cy="1036518"/>
            </a:xfrm>
            <a:prstGeom prst="ellipse">
              <a:avLst/>
            </a:prstGeom>
            <a:solidFill>
              <a:schemeClr val="accent2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 Box 59"/>
            <p:cNvSpPr txBox="1">
              <a:spLocks noChangeArrowheads="1"/>
            </p:cNvSpPr>
            <p:nvPr/>
          </p:nvSpPr>
          <p:spPr bwMode="auto">
            <a:xfrm>
              <a:off x="2623417" y="1858264"/>
              <a:ext cx="782803" cy="4385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21046" y="1173415"/>
            <a:ext cx="739828" cy="706023"/>
            <a:chOff x="1059869" y="2300204"/>
            <a:chExt cx="1036261" cy="1036518"/>
          </a:xfrm>
        </p:grpSpPr>
        <p:sp>
          <p:nvSpPr>
            <p:cNvPr id="33" name="Oval 53"/>
            <p:cNvSpPr>
              <a:spLocks noChangeArrowheads="1"/>
            </p:cNvSpPr>
            <p:nvPr/>
          </p:nvSpPr>
          <p:spPr bwMode="auto">
            <a:xfrm>
              <a:off x="1059869" y="2300204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Text Box 58"/>
            <p:cNvSpPr txBox="1">
              <a:spLocks noChangeArrowheads="1"/>
            </p:cNvSpPr>
            <p:nvPr/>
          </p:nvSpPr>
          <p:spPr bwMode="auto">
            <a:xfrm>
              <a:off x="1208834" y="2555570"/>
              <a:ext cx="782803" cy="5535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20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en-US" altLang="zh-CN" sz="3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171697" y="1285101"/>
            <a:ext cx="259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面向对象三大特性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71697" y="2281970"/>
            <a:ext cx="228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抽象类和接口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091052" y="3053835"/>
            <a:ext cx="792088" cy="736009"/>
            <a:chOff x="2501743" y="1635646"/>
            <a:chExt cx="1036261" cy="1036518"/>
          </a:xfrm>
        </p:grpSpPr>
        <p:sp>
          <p:nvSpPr>
            <p:cNvPr id="13" name="Oval 53"/>
            <p:cNvSpPr>
              <a:spLocks noChangeArrowheads="1"/>
            </p:cNvSpPr>
            <p:nvPr/>
          </p:nvSpPr>
          <p:spPr bwMode="auto">
            <a:xfrm>
              <a:off x="2501743" y="1635646"/>
              <a:ext cx="1036261" cy="1036518"/>
            </a:xfrm>
            <a:prstGeom prst="ellipse">
              <a:avLst/>
            </a:prstGeom>
            <a:solidFill>
              <a:schemeClr val="tx2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 Box 59"/>
            <p:cNvSpPr txBox="1">
              <a:spLocks noChangeArrowheads="1"/>
            </p:cNvSpPr>
            <p:nvPr/>
          </p:nvSpPr>
          <p:spPr bwMode="auto">
            <a:xfrm>
              <a:off x="2623417" y="1858264"/>
              <a:ext cx="782803" cy="6176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10791" y="4023300"/>
            <a:ext cx="792088" cy="736009"/>
            <a:chOff x="2501743" y="1635646"/>
            <a:chExt cx="1036261" cy="1036518"/>
          </a:xfrm>
        </p:grpSpPr>
        <p:sp>
          <p:nvSpPr>
            <p:cNvPr id="16" name="Oval 53"/>
            <p:cNvSpPr>
              <a:spLocks noChangeArrowheads="1"/>
            </p:cNvSpPr>
            <p:nvPr/>
          </p:nvSpPr>
          <p:spPr bwMode="auto">
            <a:xfrm>
              <a:off x="2501743" y="1635646"/>
              <a:ext cx="1036261" cy="1036518"/>
            </a:xfrm>
            <a:prstGeom prst="ellipse">
              <a:avLst/>
            </a:prstGeom>
            <a:solidFill>
              <a:srgbClr val="002060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defTabSz="685800"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 Box 59"/>
            <p:cNvSpPr txBox="1">
              <a:spLocks noChangeArrowheads="1"/>
            </p:cNvSpPr>
            <p:nvPr/>
          </p:nvSpPr>
          <p:spPr bwMode="auto">
            <a:xfrm>
              <a:off x="2623417" y="1858264"/>
              <a:ext cx="782803" cy="6176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 defTabSz="685800"/>
              <a:r>
                <a:rPr lang="en-US" altLang="zh-CN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285823" y="321191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内部类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231686" y="4226521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</a:t>
            </a:r>
          </a:p>
        </p:txBody>
      </p:sp>
    </p:spTree>
    <p:extLst>
      <p:ext uri="{BB962C8B-B14F-4D97-AF65-F5344CB8AC3E}">
        <p14:creationId xmlns:p14="http://schemas.microsoft.com/office/powerpoint/2010/main" val="382005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" grpId="0"/>
      <p:bldP spid="4" grpId="0"/>
      <p:bldP spid="3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0"/>
          <p:cNvSpPr txBox="1"/>
          <p:nvPr/>
        </p:nvSpPr>
        <p:spPr>
          <a:xfrm>
            <a:off x="863600" y="1249277"/>
            <a:ext cx="7848600" cy="277806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内部类：就是在一个类中定义一个类。举例：在一个类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的内部定义一个类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，类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就被称为内部类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内部类的定义格式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格式：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范例：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3322" y="20562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内部类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755576" y="741446"/>
            <a:ext cx="3514725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内部类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4787900" y="2065338"/>
            <a:ext cx="4032324" cy="1023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内部类的访问特点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内部类可以直接访问外部类的成员，包括私有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外部类要访问内部类的成员，必须创建对象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4"/>
          <p:cNvSpPr txBox="1"/>
          <p:nvPr/>
        </p:nvSpPr>
        <p:spPr bwMode="auto">
          <a:xfrm>
            <a:off x="1154870" y="2222852"/>
            <a:ext cx="2386012" cy="1358064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类名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修饰符 </a:t>
            </a:r>
            <a:r>
              <a:rPr lang="en-US" altLang="zh-C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类名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US" altLang="zh-C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} 	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CN" altLang="en-US" sz="1400" dirty="0"/>
          </a:p>
        </p:txBody>
      </p:sp>
      <p:sp>
        <p:nvSpPr>
          <p:cNvPr id="18" name="文本框 4"/>
          <p:cNvSpPr txBox="1"/>
          <p:nvPr/>
        </p:nvSpPr>
        <p:spPr bwMode="auto">
          <a:xfrm>
            <a:off x="1154870" y="3856144"/>
            <a:ext cx="3208460" cy="135806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Outer 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Inner</a:t>
            </a:r>
            <a:r>
              <a:rPr lang="en-US" altLang="zh-C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US" altLang="zh-C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} 	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635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内部类：成员内部类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755576" y="747280"/>
            <a:ext cx="3514725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成员内部类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949401" y="1154382"/>
            <a:ext cx="7848600" cy="231640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按照内部类在类中定义的位置不同，可以分为如下两种形式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在类的成员位置：成员内部类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在类的局部位置：局部内部类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成员内部类，外界如何创建对象使用呢？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格式：外部类名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内部类名 对象名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外部类对象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内部类对象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范例：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Outer.Inner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oi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= new Outer().new Inner();</a:t>
            </a:r>
          </a:p>
        </p:txBody>
      </p:sp>
      <p:sp>
        <p:nvSpPr>
          <p:cNvPr id="9" name="TextBox 2"/>
          <p:cNvSpPr txBox="1"/>
          <p:nvPr/>
        </p:nvSpPr>
        <p:spPr>
          <a:xfrm>
            <a:off x="611560" y="3359894"/>
            <a:ext cx="3514725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2.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局部内部类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99592" y="3867894"/>
            <a:ext cx="7848600" cy="7005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局部内部类是在方法中定义的类，所以外界是无法直接使用，需要在方法内部创建对象并使用，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该类可以直接访问外部类的成员，也可以访问方法内的局部变量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252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内部类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827584" y="722674"/>
            <a:ext cx="3514725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匿名内部类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1115616" y="1347614"/>
            <a:ext cx="7848600" cy="338368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前提：存在一个类或者接口，这里的类可以是具体类也可以是抽象类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格式：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范例：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本质：是一个继承了该类或者实现了该接口的子类匿名对象</a:t>
            </a:r>
          </a:p>
        </p:txBody>
      </p:sp>
      <p:sp>
        <p:nvSpPr>
          <p:cNvPr id="10" name="文本框 4"/>
          <p:cNvSpPr txBox="1"/>
          <p:nvPr/>
        </p:nvSpPr>
        <p:spPr bwMode="auto">
          <a:xfrm>
            <a:off x="971600" y="2093710"/>
            <a:ext cx="2384426" cy="8207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类名或者接口名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() {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重写方法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};</a:t>
            </a:r>
          </a:p>
        </p:txBody>
      </p:sp>
      <p:sp>
        <p:nvSpPr>
          <p:cNvPr id="13" name="文本框 4"/>
          <p:cNvSpPr txBox="1"/>
          <p:nvPr/>
        </p:nvSpPr>
        <p:spPr bwMode="auto">
          <a:xfrm>
            <a:off x="975697" y="3291830"/>
            <a:ext cx="2808287" cy="13493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 Inter() {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5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5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 show() {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82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内部类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113159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interface A{ </a:t>
            </a:r>
          </a:p>
          <a:p>
            <a:r>
              <a:rPr lang="en-US" altLang="zh-CN" sz="1600" dirty="0"/>
              <a:t>	public abstract void fun1(); </a:t>
            </a:r>
          </a:p>
          <a:p>
            <a:r>
              <a:rPr lang="en-US" altLang="zh-CN" sz="1600" dirty="0"/>
              <a:t>} </a:t>
            </a:r>
          </a:p>
          <a:p>
            <a:r>
              <a:rPr lang="en-US" altLang="zh-CN" sz="1600" dirty="0"/>
              <a:t>public class Outer{ </a:t>
            </a:r>
          </a:p>
          <a:p>
            <a:pPr lvl="1"/>
            <a:r>
              <a:rPr lang="en-US" altLang="zh-CN" sz="1600" dirty="0"/>
              <a:t>public static void main(String[]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) {</a:t>
            </a:r>
          </a:p>
          <a:p>
            <a:pPr lvl="1"/>
            <a:r>
              <a:rPr lang="en-US" altLang="zh-CN" sz="1600" dirty="0"/>
              <a:t> 	new Outer().</a:t>
            </a:r>
            <a:r>
              <a:rPr lang="en-US" altLang="zh-CN" sz="1600" dirty="0" err="1"/>
              <a:t>callInner</a:t>
            </a:r>
            <a:r>
              <a:rPr lang="en-US" altLang="zh-CN" sz="1600" dirty="0"/>
              <a:t>(new A(){ </a:t>
            </a:r>
          </a:p>
          <a:p>
            <a:pPr lvl="1"/>
            <a:r>
              <a:rPr lang="en-US" altLang="zh-CN" sz="1200" dirty="0">
                <a:solidFill>
                  <a:srgbClr val="7030A0"/>
                </a:solidFill>
              </a:rPr>
              <a:t>           //</a:t>
            </a:r>
            <a:r>
              <a:rPr lang="zh-CN" altLang="en-US" sz="1200" dirty="0">
                <a:solidFill>
                  <a:srgbClr val="7030A0"/>
                </a:solidFill>
              </a:rPr>
              <a:t>接口是不能</a:t>
            </a:r>
            <a:r>
              <a:rPr lang="en-US" altLang="zh-CN" sz="1200" dirty="0">
                <a:solidFill>
                  <a:srgbClr val="7030A0"/>
                </a:solidFill>
              </a:rPr>
              <a:t>new</a:t>
            </a:r>
            <a:r>
              <a:rPr lang="zh-CN" altLang="en-US" sz="1200" dirty="0">
                <a:solidFill>
                  <a:srgbClr val="7030A0"/>
                </a:solidFill>
              </a:rPr>
              <a:t>但此处比较特殊是子类对象实现接口，只不过没有为对象取名 </a:t>
            </a:r>
            <a:endParaRPr lang="en-US" altLang="zh-CN" sz="1200" dirty="0">
              <a:solidFill>
                <a:srgbClr val="7030A0"/>
              </a:solidFill>
            </a:endParaRPr>
          </a:p>
          <a:p>
            <a:pPr lvl="2"/>
            <a:r>
              <a:rPr lang="en-US" altLang="zh-CN" sz="1600" dirty="0"/>
              <a:t>	public void fun1() { </a:t>
            </a:r>
          </a:p>
          <a:p>
            <a:pPr lvl="2"/>
            <a:r>
              <a:rPr lang="en-US" altLang="zh-CN" sz="1600" dirty="0"/>
              <a:t>	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(“implement for fun1"); </a:t>
            </a:r>
          </a:p>
          <a:p>
            <a:pPr lvl="2"/>
            <a:r>
              <a:rPr lang="en-US" altLang="zh-CN" sz="1600" dirty="0"/>
              <a:t>	} </a:t>
            </a:r>
          </a:p>
          <a:p>
            <a:pPr lvl="1"/>
            <a:r>
              <a:rPr lang="en-US" altLang="zh-CN" sz="1600" dirty="0"/>
              <a:t>	</a:t>
            </a:r>
            <a:r>
              <a:rPr lang="en-US" altLang="zh-CN" sz="1400" dirty="0"/>
              <a:t>});</a:t>
            </a:r>
            <a:r>
              <a:rPr lang="en-US" altLang="zh-CN" sz="1400" dirty="0">
                <a:solidFill>
                  <a:srgbClr val="7030A0"/>
                </a:solidFill>
              </a:rPr>
              <a:t>// </a:t>
            </a:r>
            <a:r>
              <a:rPr lang="zh-CN" altLang="en-US" sz="1400" dirty="0">
                <a:solidFill>
                  <a:srgbClr val="7030A0"/>
                </a:solidFill>
              </a:rPr>
              <a:t>两步写成一步了 </a:t>
            </a:r>
            <a:endParaRPr lang="en-US" altLang="zh-CN" sz="1400" dirty="0">
              <a:solidFill>
                <a:srgbClr val="7030A0"/>
              </a:solidFill>
            </a:endParaRPr>
          </a:p>
          <a:p>
            <a:pPr lvl="1"/>
            <a:r>
              <a:rPr lang="en-US" altLang="zh-CN" sz="1600" dirty="0"/>
              <a:t>} </a:t>
            </a:r>
          </a:p>
          <a:p>
            <a:pPr lvl="1"/>
            <a:r>
              <a:rPr lang="en-US" altLang="zh-CN" sz="1600" dirty="0"/>
              <a:t>public void </a:t>
            </a:r>
            <a:r>
              <a:rPr lang="en-US" altLang="zh-CN" sz="1600" dirty="0" err="1"/>
              <a:t>callInner</a:t>
            </a:r>
            <a:r>
              <a:rPr lang="en-US" altLang="zh-CN" sz="1600" dirty="0"/>
              <a:t>(A a) {</a:t>
            </a:r>
          </a:p>
          <a:p>
            <a:pPr lvl="1"/>
            <a:r>
              <a:rPr lang="en-US" altLang="zh-CN" sz="1600" dirty="0"/>
              <a:t> 	a.fun1();</a:t>
            </a:r>
          </a:p>
          <a:p>
            <a:pPr lvl="1"/>
            <a:r>
              <a:rPr lang="en-US" altLang="zh-CN" sz="1600" dirty="0"/>
              <a:t> } </a:t>
            </a:r>
          </a:p>
          <a:p>
            <a:r>
              <a:rPr lang="en-US" altLang="zh-CN" sz="1600" dirty="0"/>
              <a:t>} 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613073" y="614746"/>
            <a:ext cx="295465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匿名内部类在开发中的使用</a:t>
            </a:r>
          </a:p>
        </p:txBody>
      </p:sp>
    </p:spTree>
    <p:extLst>
      <p:ext uri="{BB962C8B-B14F-4D97-AF65-F5344CB8AC3E}">
        <p14:creationId xmlns:p14="http://schemas.microsoft.com/office/powerpoint/2010/main" val="174844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1983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320" y="915566"/>
            <a:ext cx="76763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zh-CN" altLang="en-US" sz="2800" dirty="0"/>
          </a:p>
        </p:txBody>
      </p:sp>
      <p:sp>
        <p:nvSpPr>
          <p:cNvPr id="6" name="TextBox 4"/>
          <p:cNvSpPr txBox="1"/>
          <p:nvPr/>
        </p:nvSpPr>
        <p:spPr>
          <a:xfrm>
            <a:off x="900113" y="1590675"/>
            <a:ext cx="7488237" cy="14446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表达式的格式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格式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</a:t>
            </a:r>
            <a:r>
              <a:rPr lang="en-US" altLang="zh-CN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(</a:t>
            </a:r>
            <a:r>
              <a: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形式参数</a:t>
            </a:r>
            <a:r>
              <a:rPr lang="en-US" altLang="zh-CN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) -&gt; {</a:t>
            </a:r>
            <a:r>
              <a: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代码块</a:t>
            </a:r>
            <a:r>
              <a:rPr lang="en-US" altLang="zh-CN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}</a:t>
            </a: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形式参数：如果有多个参数，参数之间用逗号隔开；如果没有参数，留空即可</a:t>
            </a:r>
            <a:endParaRPr lang="en-US" altLang="zh-CN" sz="1200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-&gt;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：由英文中画线和大于符号组成，固定写法。代表指向动作</a:t>
            </a:r>
            <a:endParaRPr lang="en-US" altLang="zh-CN" sz="1200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代码块：是我们具体要做的事情，也就是以前我们写的方法体内容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568" y="1059582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表达式的标准格式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72124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1983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22146"/>
              </p:ext>
            </p:extLst>
          </p:nvPr>
        </p:nvGraphicFramePr>
        <p:xfrm>
          <a:off x="323528" y="771550"/>
          <a:ext cx="8568952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8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Lambda</a:t>
                      </a:r>
                      <a:r>
                        <a:rPr lang="zh-CN" altLang="en-US" dirty="0"/>
                        <a:t>表达式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语法格式一：无参，无返回值</a:t>
                      </a:r>
                      <a:endParaRPr lang="en-US" altLang="zh-CN" sz="1400" dirty="0"/>
                    </a:p>
                    <a:p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4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Runnable r2 = () -&gt; </a:t>
                      </a:r>
                      <a:r>
                        <a:rPr lang="en-US" altLang="zh-CN" sz="140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zh-CN" sz="14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("Hello Lambda");</a:t>
                      </a:r>
                      <a:endParaRPr lang="zh-CN" altLang="en-US" sz="1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语法格式二：</a:t>
                      </a:r>
                      <a:r>
                        <a:rPr lang="en-US" altLang="zh-CN" sz="1400" dirty="0"/>
                        <a:t>Lambda </a:t>
                      </a:r>
                      <a:r>
                        <a:rPr lang="zh-CN" altLang="en-US" sz="1400" dirty="0"/>
                        <a:t>需要一个参数，但是没有返回值</a:t>
                      </a:r>
                      <a:endParaRPr lang="en-US" altLang="zh-CN" sz="1400" dirty="0"/>
                    </a:p>
                    <a:p>
                      <a:r>
                        <a:rPr lang="en-US" altLang="zh-CN" sz="14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Consumer</a:t>
                      </a:r>
                      <a:r>
                        <a:rPr lang="en-US" altLang="zh-CN" sz="1400" dirty="0">
                          <a:solidFill>
                            <a:srgbClr val="7030A0"/>
                          </a:solidFill>
                        </a:rPr>
                        <a:t>&lt;String&gt; con = </a:t>
                      </a:r>
                      <a:r>
                        <a:rPr lang="en-US" altLang="zh-CN" sz="14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x) -&gt; </a:t>
                      </a:r>
                      <a:r>
                        <a:rPr lang="en-US" altLang="zh-CN" sz="140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zh-CN" sz="14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(x);</a:t>
                      </a:r>
                      <a:endParaRPr lang="zh-CN" altLang="en-US" sz="1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语法格式三：数据类型可以省略，因为可由编译器推断得出，称为“类型推断” </a:t>
                      </a:r>
                      <a:endParaRPr lang="en-US" altLang="zh-CN" sz="1400" dirty="0"/>
                    </a:p>
                    <a:p>
                      <a:r>
                        <a:rPr lang="en-US" altLang="zh-CN" sz="14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Consumer</a:t>
                      </a:r>
                      <a:r>
                        <a:rPr lang="en-US" altLang="zh-CN" sz="1400" dirty="0">
                          <a:solidFill>
                            <a:srgbClr val="7030A0"/>
                          </a:solidFill>
                        </a:rPr>
                        <a:t>&lt;String&gt; con =</a:t>
                      </a:r>
                      <a:r>
                        <a:rPr lang="en-US" altLang="zh-CN" sz="14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(x) -&gt; </a:t>
                      </a:r>
                      <a:r>
                        <a:rPr lang="en-US" altLang="zh-CN" sz="140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zh-CN" sz="14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(x);</a:t>
                      </a:r>
                      <a:endParaRPr lang="zh-CN" altLang="en-US" sz="1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语法格式四：</a:t>
                      </a:r>
                      <a:r>
                        <a:rPr lang="zh-CN" altLang="en-US" sz="1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若只有一个参数，小括号可以省略不写</a:t>
                      </a:r>
                      <a:endParaRPr lang="en-US" altLang="zh-CN" sz="1400" dirty="0"/>
                    </a:p>
                    <a:p>
                      <a:r>
                        <a:rPr lang="en-US" altLang="zh-CN" sz="14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Consumer</a:t>
                      </a:r>
                      <a:r>
                        <a:rPr lang="en-US" altLang="zh-CN" sz="1400" dirty="0">
                          <a:solidFill>
                            <a:srgbClr val="7030A0"/>
                          </a:solidFill>
                        </a:rPr>
                        <a:t>&lt;String&gt; con =</a:t>
                      </a:r>
                      <a:r>
                        <a:rPr lang="en-US" altLang="zh-CN" sz="14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 -&gt; </a:t>
                      </a:r>
                      <a:r>
                        <a:rPr lang="en-US" altLang="zh-CN" sz="140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zh-CN" sz="14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(x);</a:t>
                      </a:r>
                      <a:endParaRPr lang="zh-CN" altLang="en-US" sz="1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语法格式五：</a:t>
                      </a:r>
                      <a:r>
                        <a:rPr lang="en-US" altLang="zh-CN" sz="1400" dirty="0"/>
                        <a:t>Lambda </a:t>
                      </a:r>
                      <a:r>
                        <a:rPr lang="zh-CN" altLang="en-US" sz="1400" dirty="0"/>
                        <a:t>需要两个或以上的参数，多条执行语句，并且可以有返回值</a:t>
                      </a:r>
                      <a:endParaRPr lang="en-US" altLang="zh-CN" sz="1400" dirty="0"/>
                    </a:p>
                    <a:p>
                      <a:r>
                        <a:rPr lang="en-US" altLang="zh-CN" sz="14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Comparator</a:t>
                      </a:r>
                      <a:r>
                        <a:rPr lang="en-US" altLang="zh-CN" sz="1400" dirty="0">
                          <a:solidFill>
                            <a:srgbClr val="7030A0"/>
                          </a:solidFill>
                        </a:rPr>
                        <a:t>&lt;Integer&gt; com = </a:t>
                      </a:r>
                      <a:r>
                        <a:rPr lang="en-US" altLang="zh-CN" sz="14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(x, y) -&gt; { </a:t>
                      </a:r>
                      <a:r>
                        <a:rPr lang="en-US" altLang="zh-CN" sz="140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zh-CN" sz="14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zh-CN" altLang="en-US" sz="14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函数式接口</a:t>
                      </a:r>
                      <a:r>
                        <a:rPr lang="en-US" altLang="zh-CN" sz="14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"); return </a:t>
                      </a:r>
                      <a:r>
                        <a:rPr lang="en-US" altLang="zh-CN" sz="140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Integer.compare</a:t>
                      </a:r>
                      <a:r>
                        <a:rPr lang="en-US" altLang="zh-CN" sz="14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(x, y); };</a:t>
                      </a:r>
                      <a:endParaRPr lang="zh-CN" altLang="en-US" sz="1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语法格式五：有两个参数，有返回值，并且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Lambda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体内只有一条句， 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{}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都可以不写</a:t>
                      </a:r>
                    </a:p>
                    <a:p>
                      <a:r>
                        <a:rPr lang="es-E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s-ES" altLang="zh-CN" sz="16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Comparator</a:t>
                      </a:r>
                      <a:r>
                        <a:rPr lang="es-ES" altLang="zh-CN" sz="1400" dirty="0">
                          <a:solidFill>
                            <a:srgbClr val="7030A0"/>
                          </a:solidFill>
                        </a:rPr>
                        <a:t>&lt;Integer&gt; com =</a:t>
                      </a:r>
                      <a:r>
                        <a:rPr lang="es-ES" altLang="zh-CN" sz="16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(x, y) -&gt; Integer.compare(x, y);</a:t>
                      </a:r>
                      <a:endParaRPr lang="zh-CN" altLang="en-US" sz="1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066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1983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320" y="915566"/>
            <a:ext cx="76763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zh-CN" altLang="en-US" sz="2800" dirty="0"/>
          </a:p>
        </p:txBody>
      </p:sp>
      <p:sp>
        <p:nvSpPr>
          <p:cNvPr id="7" name="TextBox 2"/>
          <p:cNvSpPr txBox="1"/>
          <p:nvPr/>
        </p:nvSpPr>
        <p:spPr>
          <a:xfrm>
            <a:off x="611560" y="812929"/>
            <a:ext cx="4667250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Lambda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表达式的注意事项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900113" y="1590675"/>
            <a:ext cx="8064500" cy="13320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注意事项：</a:t>
            </a: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必须要有接口，并且要求接口中有且仅有一个抽象方法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必须有上下文环境，才能推导出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对应的接口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zh-CN" altLang="en-US" sz="11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局部变量的赋值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得知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对应的接口：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Runnable r = () -&gt; </a:t>
            </a:r>
            <a:r>
              <a:rPr lang="en-US" altLang="zh-CN" sz="1100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("Lambda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");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zh-CN" altLang="en-US" sz="11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调用方法的参数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得知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对应的接口：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new Thread(() -&gt; </a:t>
            </a:r>
            <a:r>
              <a:rPr lang="en-US" altLang="zh-CN" sz="1100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("Lambda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")).start();</a:t>
            </a:r>
          </a:p>
        </p:txBody>
      </p:sp>
    </p:spTree>
    <p:extLst>
      <p:ext uri="{BB962C8B-B14F-4D97-AF65-F5344CB8AC3E}">
        <p14:creationId xmlns:p14="http://schemas.microsoft.com/office/powerpoint/2010/main" val="3108613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3322" y="205624"/>
            <a:ext cx="1983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320" y="915566"/>
            <a:ext cx="76763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683568" y="1059582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表达式和匿名内部类的区别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900113" y="1590675"/>
            <a:ext cx="8064500" cy="2759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所需类型不同</a:t>
            </a:r>
            <a:endParaRPr lang="en-US" altLang="zh-CN" sz="1050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匿名内部类：可以是接口，也可以是抽象类，还可以是具体类</a:t>
            </a: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表达式：只能是接口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使用限制不同</a:t>
            </a:r>
            <a:endParaRPr lang="en-US" altLang="zh-CN" sz="1050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如果接口中有且仅有一个抽象方法，可以使用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表达式，也可以使用匿名内部类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如果接口中多于一个抽象方法，只能使用匿名内部类，而不能使用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表达式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实现原理不同</a:t>
            </a:r>
            <a:endParaRPr lang="en-US" altLang="zh-CN" sz="1050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匿名内部类：编译之后，产生一个单独的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.class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字节码文件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表达式：编译之后，没有一个单独的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.class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字节码文件。对应的字节码会在运行的时候动态生成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6292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矩形 172"/>
          <p:cNvSpPr/>
          <p:nvPr/>
        </p:nvSpPr>
        <p:spPr>
          <a:xfrm>
            <a:off x="0" y="2787774"/>
            <a:ext cx="9144000" cy="165618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Text Box 2"/>
          <p:cNvSpPr txBox="1">
            <a:spLocks noChangeArrowheads="1"/>
          </p:cNvSpPr>
          <p:nvPr/>
        </p:nvSpPr>
        <p:spPr bwMode="auto">
          <a:xfrm>
            <a:off x="2799988" y="3283527"/>
            <a:ext cx="67615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总结与课堂作业</a:t>
            </a:r>
          </a:p>
        </p:txBody>
      </p:sp>
      <p:grpSp>
        <p:nvGrpSpPr>
          <p:cNvPr id="226" name="组合 225"/>
          <p:cNvGrpSpPr/>
          <p:nvPr/>
        </p:nvGrpSpPr>
        <p:grpSpPr>
          <a:xfrm>
            <a:off x="2893329" y="3914275"/>
            <a:ext cx="3349775" cy="62334"/>
            <a:chOff x="2768751" y="4109175"/>
            <a:chExt cx="3349775" cy="62334"/>
          </a:xfrm>
        </p:grpSpPr>
        <p:cxnSp>
          <p:nvCxnSpPr>
            <p:cNvPr id="227" name="直接连接符 226"/>
            <p:cNvCxnSpPr/>
            <p:nvPr/>
          </p:nvCxnSpPr>
          <p:spPr>
            <a:xfrm>
              <a:off x="2799918" y="4140342"/>
              <a:ext cx="328744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椭圆 227"/>
            <p:cNvSpPr/>
            <p:nvPr/>
          </p:nvSpPr>
          <p:spPr>
            <a:xfrm>
              <a:off x="2768751" y="4109175"/>
              <a:ext cx="62334" cy="62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9" name="椭圆 228"/>
            <p:cNvSpPr/>
            <p:nvPr/>
          </p:nvSpPr>
          <p:spPr>
            <a:xfrm>
              <a:off x="6056192" y="4109175"/>
              <a:ext cx="62334" cy="62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30" name="Text Box 2"/>
          <p:cNvSpPr txBox="1">
            <a:spLocks noChangeArrowheads="1"/>
          </p:cNvSpPr>
          <p:nvPr/>
        </p:nvSpPr>
        <p:spPr bwMode="auto">
          <a:xfrm>
            <a:off x="3635896" y="3998913"/>
            <a:ext cx="18405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谢谢聆听</a:t>
            </a:r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2E17FEAB-44E9-4AAB-8E49-01D834C4D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4077"/>
            <a:ext cx="78388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面向对象程序设计</a:t>
            </a:r>
            <a:endParaRPr lang="en-US" altLang="zh-CN" sz="48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863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800" tmFilter="0,0; .5, 1; 1, 1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8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8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8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8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  <p:bldP spid="225" grpId="0"/>
      <p:bldP spid="23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828674" y="259272"/>
            <a:ext cx="2231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面向对象三大特性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40207" y="1195228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封装是通过</a:t>
            </a:r>
            <a:r>
              <a:rPr lang="zh-CN" altLang="en-US" dirty="0">
                <a:solidFill>
                  <a:srgbClr val="FF0000"/>
                </a:solidFill>
              </a:rPr>
              <a:t>把一组数据和与数据有关的操作集合</a:t>
            </a:r>
            <a:r>
              <a:rPr lang="zh-CN" altLang="en-US" dirty="0"/>
              <a:t>放在一起形成对象，是面向对象程序设计的</a:t>
            </a:r>
            <a:r>
              <a:rPr lang="zh-CN" altLang="en-US" b="1" dirty="0">
                <a:solidFill>
                  <a:srgbClr val="FF0000"/>
                </a:solidFill>
              </a:rPr>
              <a:t>核心。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99592" y="785035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面向对象三大特性：</a:t>
            </a:r>
            <a:r>
              <a:rPr lang="zh-CN" altLang="en-US" b="1" dirty="0">
                <a:solidFill>
                  <a:srgbClr val="FF0000"/>
                </a:solidFill>
              </a:rPr>
              <a:t>封装、继承、多态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5D209EF-6E0D-4B48-8CAC-EF0CC95BE111}"/>
              </a:ext>
            </a:extLst>
          </p:cNvPr>
          <p:cNvCxnSpPr/>
          <p:nvPr/>
        </p:nvCxnSpPr>
        <p:spPr>
          <a:xfrm flipH="1">
            <a:off x="2813615" y="4478893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1E9B862-E350-4667-AA27-36B5E420FDFF}"/>
              </a:ext>
            </a:extLst>
          </p:cNvPr>
          <p:cNvCxnSpPr>
            <a:cxnSpLocks/>
          </p:cNvCxnSpPr>
          <p:nvPr/>
        </p:nvCxnSpPr>
        <p:spPr>
          <a:xfrm>
            <a:off x="4569663" y="4478893"/>
            <a:ext cx="185628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9DB8EF5-51F8-4DBB-B0DC-7B66D9F56720}"/>
              </a:ext>
            </a:extLst>
          </p:cNvPr>
          <p:cNvCxnSpPr>
            <a:cxnSpLocks/>
          </p:cNvCxnSpPr>
          <p:nvPr/>
        </p:nvCxnSpPr>
        <p:spPr>
          <a:xfrm flipH="1" flipV="1">
            <a:off x="3691639" y="3165281"/>
            <a:ext cx="878023" cy="131361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D0FC86CC-E8C4-4E9B-A197-D75F519624D0}"/>
              </a:ext>
            </a:extLst>
          </p:cNvPr>
          <p:cNvSpPr/>
          <p:nvPr/>
        </p:nvSpPr>
        <p:spPr>
          <a:xfrm>
            <a:off x="1324394" y="3780544"/>
            <a:ext cx="1283480" cy="1314145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846A089-713E-43D7-A317-79FC9EAF0D63}"/>
              </a:ext>
            </a:extLst>
          </p:cNvPr>
          <p:cNvCxnSpPr>
            <a:cxnSpLocks/>
          </p:cNvCxnSpPr>
          <p:nvPr/>
        </p:nvCxnSpPr>
        <p:spPr>
          <a:xfrm flipV="1">
            <a:off x="4569664" y="3165281"/>
            <a:ext cx="1044004" cy="131361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33">
            <a:extLst>
              <a:ext uri="{FF2B5EF4-FFF2-40B4-BE49-F238E27FC236}">
                <a16:creationId xmlns:a16="http://schemas.microsoft.com/office/drawing/2014/main" id="{40B69A7D-864A-4CED-BD9C-C591214AF329}"/>
              </a:ext>
            </a:extLst>
          </p:cNvPr>
          <p:cNvSpPr txBox="1"/>
          <p:nvPr/>
        </p:nvSpPr>
        <p:spPr>
          <a:xfrm>
            <a:off x="1505232" y="4122146"/>
            <a:ext cx="890944" cy="605811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隐藏实现细节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34DDE87-A144-448A-9ADD-2CD97B7FA9ED}"/>
              </a:ext>
            </a:extLst>
          </p:cNvPr>
          <p:cNvSpPr/>
          <p:nvPr/>
        </p:nvSpPr>
        <p:spPr>
          <a:xfrm>
            <a:off x="2699792" y="1851670"/>
            <a:ext cx="1241714" cy="1241714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3A583F6-AEF9-4409-97E0-46381F3F0B0D}"/>
              </a:ext>
            </a:extLst>
          </p:cNvPr>
          <p:cNvSpPr/>
          <p:nvPr/>
        </p:nvSpPr>
        <p:spPr>
          <a:xfrm>
            <a:off x="5349859" y="1851669"/>
            <a:ext cx="1241714" cy="1241839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DE2A006C-4C5F-451B-9759-FB3626501D4A}"/>
              </a:ext>
            </a:extLst>
          </p:cNvPr>
          <p:cNvSpPr/>
          <p:nvPr/>
        </p:nvSpPr>
        <p:spPr>
          <a:xfrm>
            <a:off x="6568826" y="3804131"/>
            <a:ext cx="1241714" cy="1241839"/>
          </a:xfrm>
          <a:prstGeom prst="ellipse">
            <a:avLst/>
          </a:prstGeom>
          <a:solidFill>
            <a:srgbClr val="0070C0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69">
            <a:extLst>
              <a:ext uri="{FF2B5EF4-FFF2-40B4-BE49-F238E27FC236}">
                <a16:creationId xmlns:a16="http://schemas.microsoft.com/office/drawing/2014/main" id="{C4664B12-BE31-4BDD-9B3D-67BAF3FD5F6D}"/>
              </a:ext>
            </a:extLst>
          </p:cNvPr>
          <p:cNvSpPr txBox="1"/>
          <p:nvPr/>
        </p:nvSpPr>
        <p:spPr>
          <a:xfrm>
            <a:off x="2753538" y="2099883"/>
            <a:ext cx="1059704" cy="852032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限制对数据的不合理访问</a:t>
            </a:r>
          </a:p>
        </p:txBody>
      </p:sp>
      <p:sp>
        <p:nvSpPr>
          <p:cNvPr id="26" name="TextBox 71">
            <a:extLst>
              <a:ext uri="{FF2B5EF4-FFF2-40B4-BE49-F238E27FC236}">
                <a16:creationId xmlns:a16="http://schemas.microsoft.com/office/drawing/2014/main" id="{52224BC2-592B-4D3A-95D6-AB5B8E41D3C2}"/>
              </a:ext>
            </a:extLst>
          </p:cNvPr>
          <p:cNvSpPr txBox="1"/>
          <p:nvPr/>
        </p:nvSpPr>
        <p:spPr>
          <a:xfrm>
            <a:off x="5417834" y="2099883"/>
            <a:ext cx="1066329" cy="852032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保护对象信息的完整性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CE73E55-A26B-4FE1-BF08-4B7F71FDD98A}"/>
              </a:ext>
            </a:extLst>
          </p:cNvPr>
          <p:cNvGrpSpPr/>
          <p:nvPr/>
        </p:nvGrpSpPr>
        <p:grpSpPr>
          <a:xfrm>
            <a:off x="3757386" y="3983729"/>
            <a:ext cx="1577090" cy="1267206"/>
            <a:chOff x="3986590" y="3102740"/>
            <a:chExt cx="1872208" cy="2842545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082495C7-8816-4D7E-91C1-A95C2DD70275}"/>
                </a:ext>
              </a:extLst>
            </p:cNvPr>
            <p:cNvSpPr/>
            <p:nvPr/>
          </p:nvSpPr>
          <p:spPr>
            <a:xfrm>
              <a:off x="3986590" y="3102740"/>
              <a:ext cx="1872208" cy="1872208"/>
            </a:xfrm>
            <a:prstGeom prst="ellipse">
              <a:avLst/>
            </a:prstGeom>
            <a:ln w="190500">
              <a:solidFill>
                <a:schemeClr val="bg1"/>
              </a:solidFill>
            </a:ln>
            <a:effectLst>
              <a:outerShdw blurRad="127000" dist="38100" dir="60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圆角矩形 38">
              <a:extLst>
                <a:ext uri="{FF2B5EF4-FFF2-40B4-BE49-F238E27FC236}">
                  <a16:creationId xmlns:a16="http://schemas.microsoft.com/office/drawing/2014/main" id="{4709F2AB-509B-4E3E-A61F-5617DC10EF58}"/>
                </a:ext>
              </a:extLst>
            </p:cNvPr>
            <p:cNvSpPr/>
            <p:nvPr/>
          </p:nvSpPr>
          <p:spPr>
            <a:xfrm>
              <a:off x="4735736" y="5143272"/>
              <a:ext cx="396240" cy="8020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72">
            <a:extLst>
              <a:ext uri="{FF2B5EF4-FFF2-40B4-BE49-F238E27FC236}">
                <a16:creationId xmlns:a16="http://schemas.microsoft.com/office/drawing/2014/main" id="{0C96799A-6A7D-4613-A870-DA3AD2862D83}"/>
              </a:ext>
            </a:extLst>
          </p:cNvPr>
          <p:cNvSpPr txBox="1"/>
          <p:nvPr/>
        </p:nvSpPr>
        <p:spPr>
          <a:xfrm>
            <a:off x="6744211" y="3975028"/>
            <a:ext cx="890944" cy="852032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提高代码的可维护性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242779" y="4240384"/>
            <a:ext cx="97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封装</a:t>
            </a:r>
          </a:p>
        </p:txBody>
      </p:sp>
    </p:spTree>
    <p:extLst>
      <p:ext uri="{BB962C8B-B14F-4D97-AF65-F5344CB8AC3E}">
        <p14:creationId xmlns:p14="http://schemas.microsoft.com/office/powerpoint/2010/main" val="39829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 animBg="1"/>
      <p:bldP spid="19" grpId="0"/>
      <p:bldP spid="21" grpId="0" animBg="1"/>
      <p:bldP spid="22" grpId="0" animBg="1"/>
      <p:bldP spid="24" grpId="0" animBg="1"/>
      <p:bldP spid="25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99592" y="785035"/>
            <a:ext cx="5061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r>
              <a:rPr lang="zh-CN" altLang="en-US" b="1" dirty="0">
                <a:solidFill>
                  <a:srgbClr val="FF0000"/>
                </a:solidFill>
              </a:rPr>
              <a:t>封装一个人，具有姓名和年纪两个属性。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3A3EF42-A272-4ED9-97F0-9D873ACC3C31}"/>
              </a:ext>
            </a:extLst>
          </p:cNvPr>
          <p:cNvSpPr txBox="1"/>
          <p:nvPr/>
        </p:nvSpPr>
        <p:spPr>
          <a:xfrm>
            <a:off x="2051720" y="1203598"/>
            <a:ext cx="410445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Garamond" panose="02020404030301010803" pitchFamily="18" charset="0"/>
              </a:rPr>
              <a:t>public class Person {</a:t>
            </a:r>
          </a:p>
          <a:p>
            <a:r>
              <a:rPr lang="zh-CN" altLang="en-US" sz="1600" dirty="0">
                <a:latin typeface="Garamond" panose="02020404030301010803" pitchFamily="18" charset="0"/>
              </a:rPr>
              <a:t>    private String name;</a:t>
            </a:r>
          </a:p>
          <a:p>
            <a:r>
              <a:rPr lang="zh-CN" altLang="en-US" sz="1600" dirty="0">
                <a:latin typeface="Garamond" panose="02020404030301010803" pitchFamily="18" charset="0"/>
              </a:rPr>
              <a:t>    private int age;</a:t>
            </a:r>
          </a:p>
          <a:p>
            <a:r>
              <a:rPr lang="zh-CN" altLang="en-US" sz="1600" dirty="0">
                <a:latin typeface="Garamond" panose="02020404030301010803" pitchFamily="18" charset="0"/>
              </a:rPr>
              <a:t>    public void setName(String name) {</a:t>
            </a:r>
          </a:p>
          <a:p>
            <a:r>
              <a:rPr lang="zh-CN" altLang="en-US" sz="1600" dirty="0">
                <a:latin typeface="Garamond" panose="02020404030301010803" pitchFamily="18" charset="0"/>
              </a:rPr>
              <a:t>        this.name = name;</a:t>
            </a:r>
          </a:p>
          <a:p>
            <a:r>
              <a:rPr lang="zh-CN" altLang="en-US" sz="1600" dirty="0">
                <a:latin typeface="Garamond" panose="02020404030301010803" pitchFamily="18" charset="0"/>
              </a:rPr>
              <a:t>    }</a:t>
            </a:r>
          </a:p>
          <a:p>
            <a:r>
              <a:rPr lang="zh-CN" altLang="en-US" sz="1600" dirty="0">
                <a:latin typeface="Garamond" panose="02020404030301010803" pitchFamily="18" charset="0"/>
              </a:rPr>
              <a:t>    public void setAge(int age) {</a:t>
            </a:r>
          </a:p>
          <a:p>
            <a:r>
              <a:rPr lang="zh-CN" altLang="en-US" sz="1600" dirty="0">
                <a:latin typeface="Garamond" panose="02020404030301010803" pitchFamily="18" charset="0"/>
              </a:rPr>
              <a:t>        this.age = age;</a:t>
            </a:r>
          </a:p>
          <a:p>
            <a:r>
              <a:rPr lang="zh-CN" altLang="en-US" sz="1600" dirty="0">
                <a:latin typeface="Garamond" panose="02020404030301010803" pitchFamily="18" charset="0"/>
              </a:rPr>
              <a:t>    }</a:t>
            </a:r>
          </a:p>
          <a:p>
            <a:r>
              <a:rPr lang="zh-CN" altLang="en-US" sz="1600" dirty="0">
                <a:latin typeface="Garamond" panose="02020404030301010803" pitchFamily="18" charset="0"/>
              </a:rPr>
              <a:t>    public String getName() {</a:t>
            </a:r>
          </a:p>
          <a:p>
            <a:r>
              <a:rPr lang="zh-CN" altLang="en-US" sz="1600" dirty="0">
                <a:latin typeface="Garamond" panose="02020404030301010803" pitchFamily="18" charset="0"/>
              </a:rPr>
              <a:t>        return name;</a:t>
            </a:r>
          </a:p>
          <a:p>
            <a:r>
              <a:rPr lang="zh-CN" altLang="en-US" sz="1600" dirty="0">
                <a:latin typeface="Garamond" panose="02020404030301010803" pitchFamily="18" charset="0"/>
              </a:rPr>
              <a:t>    }</a:t>
            </a:r>
          </a:p>
          <a:p>
            <a:r>
              <a:rPr lang="zh-CN" altLang="en-US" sz="1600" dirty="0">
                <a:latin typeface="Garamond" panose="02020404030301010803" pitchFamily="18" charset="0"/>
              </a:rPr>
              <a:t>    public int getAge() {</a:t>
            </a:r>
          </a:p>
          <a:p>
            <a:r>
              <a:rPr lang="zh-CN" altLang="en-US" sz="1600" dirty="0">
                <a:latin typeface="Garamond" panose="02020404030301010803" pitchFamily="18" charset="0"/>
              </a:rPr>
              <a:t>        return age;</a:t>
            </a:r>
          </a:p>
          <a:p>
            <a:r>
              <a:rPr lang="zh-CN" altLang="en-US" sz="1600" dirty="0">
                <a:latin typeface="Garamond" panose="02020404030301010803" pitchFamily="18" charset="0"/>
              </a:rPr>
              <a:t>    }</a:t>
            </a:r>
          </a:p>
          <a:p>
            <a:r>
              <a:rPr lang="zh-CN" altLang="en-US" sz="1600" dirty="0">
                <a:latin typeface="Garamond" panose="02020404030301010803" pitchFamily="18" charset="0"/>
              </a:rPr>
              <a:t>}</a:t>
            </a:r>
          </a:p>
        </p:txBody>
      </p:sp>
      <p:sp>
        <p:nvSpPr>
          <p:cNvPr id="32" name="TextBox 22"/>
          <p:cNvSpPr txBox="1"/>
          <p:nvPr/>
        </p:nvSpPr>
        <p:spPr>
          <a:xfrm>
            <a:off x="823322" y="20562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面向对象：封装</a:t>
            </a:r>
          </a:p>
        </p:txBody>
      </p:sp>
    </p:spTree>
    <p:extLst>
      <p:ext uri="{BB962C8B-B14F-4D97-AF65-F5344CB8AC3E}">
        <p14:creationId xmlns:p14="http://schemas.microsoft.com/office/powerpoint/2010/main" val="138403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32468" y="907595"/>
            <a:ext cx="76719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继承是</a:t>
            </a:r>
            <a:r>
              <a:rPr lang="zh-CN" altLang="en-US" dirty="0">
                <a:solidFill>
                  <a:srgbClr val="FF0000"/>
                </a:solidFill>
              </a:rPr>
              <a:t>从已有的类中派生出新的类</a:t>
            </a:r>
            <a:r>
              <a:rPr lang="zh-CN" altLang="en-US" dirty="0"/>
              <a:t>，新的类能吸收已有类的数据属性和行为，并能扩展新的能力。继承是面向对象</a:t>
            </a:r>
            <a:r>
              <a:rPr lang="zh-CN" altLang="en-US" b="1" dirty="0">
                <a:solidFill>
                  <a:srgbClr val="FF0000"/>
                </a:solidFill>
              </a:rPr>
              <a:t>最显著</a:t>
            </a:r>
            <a:r>
              <a:rPr lang="zh-CN" altLang="en-US" dirty="0"/>
              <a:t>的一个特性。可以使得子类具有父类的属性和方法，还可以在子类中重新定义，追加属性和方法。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1" name="TextBox 10"/>
          <p:cNvSpPr txBox="1"/>
          <p:nvPr/>
        </p:nvSpPr>
        <p:spPr>
          <a:xfrm>
            <a:off x="1331640" y="2139702"/>
            <a:ext cx="5616624" cy="2552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继承的格式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indent="-268288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格式：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public class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子类名 </a:t>
            </a:r>
            <a:r>
              <a:rPr lang="en-US" altLang="zh-CN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extends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父类名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{ }</a:t>
            </a:r>
          </a:p>
          <a:p>
            <a:pPr marL="268288" indent="-268288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范例：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public class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Zi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extends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Fu { }</a:t>
            </a:r>
          </a:p>
          <a:p>
            <a:pPr marL="268288" indent="-268288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Fu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：是父类，也被称为基类、超类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indent="-268288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Zi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：是子类，也被称为派生类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继承中子类的特点：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indent="-268288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子类可以有父类的内容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indent="-268288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子类还可以有自己特有的内容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22"/>
          <p:cNvSpPr txBox="1"/>
          <p:nvPr/>
        </p:nvSpPr>
        <p:spPr>
          <a:xfrm>
            <a:off x="823322" y="20562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面向对象：继承</a:t>
            </a:r>
          </a:p>
        </p:txBody>
      </p:sp>
    </p:spTree>
    <p:extLst>
      <p:ext uri="{BB962C8B-B14F-4D97-AF65-F5344CB8AC3E}">
        <p14:creationId xmlns:p14="http://schemas.microsoft.com/office/powerpoint/2010/main" val="56990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0"/>
          <p:cNvGrpSpPr>
            <a:grpSpLocks/>
          </p:cNvGrpSpPr>
          <p:nvPr/>
        </p:nvGrpSpPr>
        <p:grpSpPr bwMode="auto">
          <a:xfrm>
            <a:off x="920750" y="1089826"/>
            <a:ext cx="3158133" cy="377024"/>
            <a:chOff x="920022" y="1575938"/>
            <a:chExt cx="3160434" cy="375630"/>
          </a:xfrm>
        </p:grpSpPr>
        <p:sp>
          <p:nvSpPr>
            <p:cNvPr id="5" name="TextBox 2"/>
            <p:cNvSpPr txBox="1">
              <a:spLocks noChangeArrowheads="1"/>
            </p:cNvSpPr>
            <p:nvPr/>
          </p:nvSpPr>
          <p:spPr bwMode="auto">
            <a:xfrm>
              <a:off x="1292101" y="1575938"/>
              <a:ext cx="2788355" cy="375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案例：老师和学生</a:t>
              </a:r>
            </a:p>
          </p:txBody>
        </p:sp>
        <p:pic>
          <p:nvPicPr>
            <p:cNvPr id="6" name="Picture 9" descr="C:\Users\admin\Desktop\案例图标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022" y="1591206"/>
              <a:ext cx="360362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8"/>
          <p:cNvSpPr txBox="1"/>
          <p:nvPr/>
        </p:nvSpPr>
        <p:spPr>
          <a:xfrm>
            <a:off x="879475" y="1751013"/>
            <a:ext cx="7364413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需求：定义老师类和学生类，然后写代码测试；最后找到老师类和学生类当中的共性内容，抽取出一个父类，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用继承的方式改写代码，并进行测试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11"/>
          <p:cNvSpPr txBox="1"/>
          <p:nvPr/>
        </p:nvSpPr>
        <p:spPr>
          <a:xfrm>
            <a:off x="877888" y="2339975"/>
            <a:ext cx="7364412" cy="2032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思路：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定义老师类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姓名，年龄，教书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())</a:t>
            </a:r>
          </a:p>
          <a:p>
            <a:pPr marL="228600" indent="-22860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定义学生类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姓名，年龄，学习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())</a:t>
            </a:r>
          </a:p>
          <a:p>
            <a:pPr marL="228600" indent="-22860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定义测试类，写代码测试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共性抽取父类，定义人类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姓名，年龄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28600" indent="-22860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定义老师类，继承人类，并给出自己特有方法：教书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228600" indent="-22860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定义学生类，继承人类，并给出自己特有方法：学习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228600" indent="-22860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定义测试类，写代码测试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22"/>
          <p:cNvSpPr txBox="1"/>
          <p:nvPr/>
        </p:nvSpPr>
        <p:spPr>
          <a:xfrm>
            <a:off x="823322" y="20562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面向对象：继承</a:t>
            </a:r>
          </a:p>
        </p:txBody>
      </p:sp>
    </p:spTree>
    <p:extLst>
      <p:ext uri="{BB962C8B-B14F-4D97-AF65-F5344CB8AC3E}">
        <p14:creationId xmlns:p14="http://schemas.microsoft.com/office/powerpoint/2010/main" val="272730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/>
          <p:nvPr/>
        </p:nvSpPr>
        <p:spPr bwMode="auto">
          <a:xfrm>
            <a:off x="269326" y="2355726"/>
            <a:ext cx="2831918" cy="1708160"/>
          </a:xfrm>
          <a:prstGeom prst="rect">
            <a:avLst/>
          </a:prstGeom>
          <a:solidFill>
            <a:srgbClr val="00B050"/>
          </a:solidFill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zh-CN" sz="1050" b="1" dirty="0">
                <a:solidFill>
                  <a:srgbClr val="000080"/>
                </a:solidFill>
                <a:latin typeface="宋体" panose="02010600030101010101" pitchFamily="2" charset="-122"/>
              </a:rPr>
              <a:t>public class 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Student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 extends Person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 {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endParaRPr lang="en-US" altLang="zh-CN" sz="105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defRPr/>
            </a:pPr>
            <a:endParaRPr lang="en-US" altLang="zh-CN" sz="105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defRPr/>
            </a:pP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050" b="1" dirty="0">
                <a:solidFill>
                  <a:srgbClr val="000080"/>
                </a:solidFill>
                <a:latin typeface="宋体" panose="02010600030101010101" pitchFamily="2" charset="-122"/>
              </a:rPr>
              <a:t>public void 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study(){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        System.</a:t>
            </a:r>
            <a:r>
              <a:rPr lang="zh-CN" altLang="zh-CN" sz="1050" b="1" i="1" dirty="0">
                <a:solidFill>
                  <a:srgbClr val="660E7A"/>
                </a:solidFill>
                <a:latin typeface="宋体" panose="02010600030101010101" pitchFamily="2" charset="-122"/>
              </a:rPr>
              <a:t>out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.println(</a:t>
            </a:r>
            <a:r>
              <a:rPr lang="zh-CN" altLang="zh-CN" sz="1050" b="1" dirty="0">
                <a:solidFill>
                  <a:srgbClr val="008000"/>
                </a:solidFill>
                <a:latin typeface="宋体" panose="02010600030101010101" pitchFamily="2" charset="-122"/>
              </a:rPr>
              <a:t>"努力学习"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    }</a:t>
            </a:r>
            <a:endParaRPr lang="en-US" altLang="zh-CN" sz="105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defRPr/>
            </a:pP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endParaRPr lang="en-US" altLang="zh-CN" sz="105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defRPr/>
            </a:pP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lang="zh-CN" altLang="zh-CN" sz="1400" dirty="0"/>
          </a:p>
        </p:txBody>
      </p:sp>
      <p:sp>
        <p:nvSpPr>
          <p:cNvPr id="10" name="TextBox 3"/>
          <p:cNvSpPr txBox="1"/>
          <p:nvPr/>
        </p:nvSpPr>
        <p:spPr bwMode="auto">
          <a:xfrm>
            <a:off x="6337871" y="2355726"/>
            <a:ext cx="2806129" cy="1691058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zh-CN" altLang="zh-CN" sz="1050" b="1" dirty="0">
                <a:solidFill>
                  <a:srgbClr val="000080"/>
                </a:solidFill>
                <a:latin typeface="宋体" panose="02010600030101010101" pitchFamily="2" charset="-122"/>
              </a:rPr>
              <a:t>public class 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Teacher extends Person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 {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endParaRPr lang="en-US" altLang="zh-CN" sz="105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defRPr/>
            </a:pPr>
            <a:endParaRPr lang="en-US" altLang="zh-CN" sz="105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defRPr/>
            </a:pPr>
            <a:endParaRPr lang="en-US" altLang="zh-CN" sz="105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defRPr/>
            </a:pP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1050" b="1" dirty="0">
                <a:solidFill>
                  <a:srgbClr val="000080"/>
                </a:solidFill>
                <a:latin typeface="宋体" panose="02010600030101010101" pitchFamily="2" charset="-122"/>
              </a:rPr>
              <a:t>public void 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teach(){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        System.</a:t>
            </a:r>
            <a:r>
              <a:rPr lang="zh-CN" altLang="zh-CN" sz="1050" b="1" i="1" dirty="0">
                <a:solidFill>
                  <a:srgbClr val="660E7A"/>
                </a:solidFill>
                <a:latin typeface="宋体" panose="02010600030101010101" pitchFamily="2" charset="-122"/>
              </a:rPr>
              <a:t>out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.println(</a:t>
            </a:r>
            <a:r>
              <a:rPr lang="zh-CN" altLang="zh-CN" sz="1050" b="1" dirty="0">
                <a:solidFill>
                  <a:srgbClr val="008000"/>
                </a:solidFill>
                <a:latin typeface="宋体" panose="02010600030101010101" pitchFamily="2" charset="-122"/>
              </a:rPr>
              <a:t>"教书育人"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    }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endParaRPr lang="en-US" altLang="zh-CN" sz="105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defRPr/>
            </a:pPr>
            <a:endParaRPr lang="en-US" altLang="zh-CN" sz="105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>
              <a:defRPr/>
            </a:pP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lang="zh-CN" altLang="zh-CN" sz="1400" dirty="0"/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3275856" y="1100317"/>
            <a:ext cx="2887403" cy="2808312"/>
            <a:chOff x="755650" y="1707653"/>
            <a:chExt cx="3385269" cy="4282309"/>
          </a:xfrm>
        </p:grpSpPr>
        <p:sp>
          <p:nvSpPr>
            <p:cNvPr id="12" name="矩形 11"/>
            <p:cNvSpPr/>
            <p:nvPr/>
          </p:nvSpPr>
          <p:spPr bwMode="auto">
            <a:xfrm>
              <a:off x="755650" y="1707653"/>
              <a:ext cx="3385269" cy="42116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hangingPunct="0">
                <a:defRPr/>
              </a:pPr>
              <a:endParaRPr lang="zh-CN" altLang="en-US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13" name="TextBox 3"/>
            <p:cNvSpPr txBox="1"/>
            <p:nvPr/>
          </p:nvSpPr>
          <p:spPr>
            <a:xfrm>
              <a:off x="912772" y="1735412"/>
              <a:ext cx="3228147" cy="42545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public class </a:t>
              </a:r>
              <a:r>
                <a:rPr lang="en-US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Person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{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private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String </a:t>
              </a:r>
              <a:r>
                <a:rPr lang="zh-CN" altLang="zh-CN" sz="1050" b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name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;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private int </a:t>
              </a:r>
              <a:r>
                <a:rPr lang="zh-CN" altLang="zh-CN" sz="1050" b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age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;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en-US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public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String getName() {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return </a:t>
              </a:r>
              <a:r>
                <a:rPr lang="zh-CN" altLang="zh-CN" sz="1050" b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name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;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}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public void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setName(String name) {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this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.</a:t>
              </a:r>
              <a:r>
                <a:rPr lang="zh-CN" altLang="zh-CN" sz="1050" b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name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= name;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}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public int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getAge() {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return </a:t>
              </a:r>
              <a:r>
                <a:rPr lang="zh-CN" altLang="zh-CN" sz="1050" b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age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;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}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public void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setAge(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int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age) {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  </a:t>
              </a:r>
              <a:r>
                <a:rPr lang="zh-CN" altLang="zh-CN" sz="1050" b="1" dirty="0">
                  <a:solidFill>
                    <a:srgbClr val="000080"/>
                  </a:solidFill>
                  <a:latin typeface="宋体" panose="02010600030101010101" pitchFamily="2" charset="-122"/>
                </a:rPr>
                <a:t>this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.</a:t>
              </a:r>
              <a:r>
                <a:rPr lang="zh-CN" altLang="zh-CN" sz="1050" b="1" dirty="0">
                  <a:solidFill>
                    <a:srgbClr val="660E7A"/>
                  </a:solidFill>
                  <a:latin typeface="宋体" panose="02010600030101010101" pitchFamily="2" charset="-122"/>
                </a:rPr>
                <a:t>age </a:t>
              </a: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= age;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}</a:t>
              </a:r>
              <a:b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zh-CN" sz="1050" dirty="0">
                  <a:solidFill>
                    <a:srgbClr val="000000"/>
                  </a:solidFill>
                  <a:latin typeface="宋体" panose="02010600030101010101" pitchFamily="2" charset="-122"/>
                </a:rPr>
                <a:t>}</a:t>
              </a:r>
              <a:endParaRPr lang="zh-CN" altLang="zh-CN" sz="1400" dirty="0"/>
            </a:p>
          </p:txBody>
        </p:sp>
      </p:grpSp>
      <p:sp>
        <p:nvSpPr>
          <p:cNvPr id="15" name="圆角右箭头 14"/>
          <p:cNvSpPr/>
          <p:nvPr/>
        </p:nvSpPr>
        <p:spPr>
          <a:xfrm>
            <a:off x="2643039" y="1676951"/>
            <a:ext cx="541337" cy="577850"/>
          </a:xfrm>
          <a:prstGeom prst="bentArrow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extBox 2"/>
          <p:cNvSpPr txBox="1">
            <a:spLocks noChangeArrowheads="1"/>
          </p:cNvSpPr>
          <p:nvPr/>
        </p:nvSpPr>
        <p:spPr bwMode="auto">
          <a:xfrm>
            <a:off x="1831777" y="1840641"/>
            <a:ext cx="79208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</a:p>
        </p:txBody>
      </p:sp>
      <p:sp>
        <p:nvSpPr>
          <p:cNvPr id="17" name="圆角右箭头 16"/>
          <p:cNvSpPr/>
          <p:nvPr/>
        </p:nvSpPr>
        <p:spPr>
          <a:xfrm flipH="1">
            <a:off x="6239210" y="1833894"/>
            <a:ext cx="457843" cy="453475"/>
          </a:xfrm>
          <a:prstGeom prst="bentArrow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6817061" y="1892405"/>
            <a:ext cx="113931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</a:p>
        </p:txBody>
      </p:sp>
      <p:sp>
        <p:nvSpPr>
          <p:cNvPr id="19" name="TextBox 22"/>
          <p:cNvSpPr txBox="1"/>
          <p:nvPr/>
        </p:nvSpPr>
        <p:spPr>
          <a:xfrm>
            <a:off x="823322" y="20562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面向对象：继承</a:t>
            </a:r>
          </a:p>
        </p:txBody>
      </p:sp>
    </p:spTree>
    <p:extLst>
      <p:ext uri="{BB962C8B-B14F-4D97-AF65-F5344CB8AC3E}">
        <p14:creationId xmlns:p14="http://schemas.microsoft.com/office/powerpoint/2010/main" val="176705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5" grpId="0" animBg="1"/>
      <p:bldP spid="16" grpId="0"/>
      <p:bldP spid="17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/>
          <p:nvPr/>
        </p:nvSpPr>
        <p:spPr>
          <a:xfrm>
            <a:off x="841375" y="1131888"/>
            <a:ext cx="3514725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继承的好处和弊端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41375" y="1663700"/>
            <a:ext cx="7762875" cy="275844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继承好处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indent="-268288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提高了代码的</a:t>
            </a:r>
            <a:r>
              <a:rPr lang="zh-CN" altLang="en-US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复用性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多个类相同的成员可以放到同一个类中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68288" indent="-268288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提高了代码的</a:t>
            </a:r>
            <a:r>
              <a:rPr lang="zh-CN" altLang="en-US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维护性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如果方法的代码需要修改，修改一处即可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继承弊端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indent="-268288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继承让类与类之间产生了关系，类的耦合性增强了，当父类发生变化时子类实现也不得不跟着变化，削弱了子类的独立性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indent="-268288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什么时候使用继承？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indent="-268288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继承体现的关系：</a:t>
            </a:r>
            <a:r>
              <a:rPr lang="en-US" altLang="zh-CN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is a</a:t>
            </a:r>
          </a:p>
          <a:p>
            <a:pPr marL="268288" indent="-268288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假设法：我有两个类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，如果他们满足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的一种，或者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的一种，就说明他们存在继承关系，这个时候就可以考虑使用继承来体现，否则就不能滥用继承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22"/>
          <p:cNvSpPr txBox="1"/>
          <p:nvPr/>
        </p:nvSpPr>
        <p:spPr>
          <a:xfrm>
            <a:off x="823322" y="20562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面向对象：继承</a:t>
            </a:r>
          </a:p>
        </p:txBody>
      </p:sp>
    </p:spTree>
    <p:extLst>
      <p:ext uri="{BB962C8B-B14F-4D97-AF65-F5344CB8AC3E}">
        <p14:creationId xmlns:p14="http://schemas.microsoft.com/office/powerpoint/2010/main" val="149678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32468" y="907595"/>
            <a:ext cx="76719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多态就是指程序中定义的</a:t>
            </a:r>
            <a:r>
              <a:rPr lang="zh-CN" altLang="en-US" dirty="0">
                <a:solidFill>
                  <a:srgbClr val="FF0000"/>
                </a:solidFill>
              </a:rPr>
              <a:t>引用变量</a:t>
            </a:r>
            <a:r>
              <a:rPr lang="zh-CN" altLang="en-US" dirty="0"/>
              <a:t>所指向的</a:t>
            </a:r>
            <a:r>
              <a:rPr lang="zh-CN" altLang="en-US" dirty="0">
                <a:solidFill>
                  <a:srgbClr val="FF0000"/>
                </a:solidFill>
              </a:rPr>
              <a:t>具体类型</a:t>
            </a:r>
            <a:r>
              <a:rPr lang="zh-CN" altLang="en-US" dirty="0"/>
              <a:t>和通过该引用变量发出的</a:t>
            </a:r>
            <a:r>
              <a:rPr lang="zh-CN" altLang="en-US" dirty="0">
                <a:solidFill>
                  <a:srgbClr val="FF0000"/>
                </a:solidFill>
              </a:rPr>
              <a:t>方法调用</a:t>
            </a:r>
            <a:r>
              <a:rPr lang="zh-CN" altLang="en-US" dirty="0"/>
              <a:t>在编程时并不确定，而是在程序运行期间才确定。简单来讲就是：</a:t>
            </a:r>
            <a:r>
              <a:rPr lang="zh-CN" altLang="en-US" dirty="0">
                <a:solidFill>
                  <a:srgbClr val="FF0000"/>
                </a:solidFill>
              </a:rPr>
              <a:t>同一个对象，在不同时刻表现出来的不同形态。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31" name="TextBox 10"/>
          <p:cNvSpPr txBox="1"/>
          <p:nvPr/>
        </p:nvSpPr>
        <p:spPr>
          <a:xfrm>
            <a:off x="1259632" y="2211710"/>
            <a:ext cx="5616624" cy="1444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多态的前提和体现 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有继承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实现关系</a:t>
            </a: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有方法重写</a:t>
            </a: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有父类引用指向子类对象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22"/>
          <p:cNvSpPr txBox="1"/>
          <p:nvPr/>
        </p:nvSpPr>
        <p:spPr>
          <a:xfrm>
            <a:off x="823322" y="20562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面向对象：多态</a:t>
            </a:r>
          </a:p>
        </p:txBody>
      </p:sp>
    </p:spTree>
    <p:extLst>
      <p:ext uri="{BB962C8B-B14F-4D97-AF65-F5344CB8AC3E}">
        <p14:creationId xmlns:p14="http://schemas.microsoft.com/office/powerpoint/2010/main" val="5082366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1"/>
  <p:tag name="ISPRING_ULTRA_SCORM_SLIDE_COUNT" val="1"/>
  <p:tag name="ISPRING_PRESENTATION_TITLE" val="69 演示文稿"/>
</p:tagLst>
</file>

<file path=ppt/theme/theme1.xml><?xml version="1.0" encoding="utf-8"?>
<a:theme xmlns:a="http://schemas.openxmlformats.org/drawingml/2006/main" name="Office 主题">
  <a:themeElements>
    <a:clrScheme name="自定义 2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7F7F7F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2193</TotalTime>
  <Words>3341</Words>
  <Application>Microsoft Office PowerPoint</Application>
  <PresentationFormat>全屏显示(16:9)</PresentationFormat>
  <Paragraphs>382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等线</vt:lpstr>
      <vt:lpstr>等线 Light</vt:lpstr>
      <vt:lpstr>宋体</vt:lpstr>
      <vt:lpstr>微软雅黑</vt:lpstr>
      <vt:lpstr>Arial</vt:lpstr>
      <vt:lpstr>Calibri</vt:lpstr>
      <vt:lpstr>Courier New</vt:lpstr>
      <vt:lpstr>Garamond</vt:lpstr>
      <vt:lpstr>verdana</vt:lpstr>
      <vt:lpstr>Wingdings</vt:lpstr>
      <vt:lpstr>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69 演示文稿</dc:title>
  <dc:creator>李培俊</dc:creator>
  <cp:lastModifiedBy>陈迪凯</cp:lastModifiedBy>
  <cp:revision>380</cp:revision>
  <dcterms:created xsi:type="dcterms:W3CDTF">2015-10-16T03:54:15Z</dcterms:created>
  <dcterms:modified xsi:type="dcterms:W3CDTF">2020-10-02T06:00:05Z</dcterms:modified>
</cp:coreProperties>
</file>