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315" r:id="rId3"/>
    <p:sldId id="321" r:id="rId4"/>
    <p:sldId id="357" r:id="rId5"/>
    <p:sldId id="266" r:id="rId6"/>
    <p:sldId id="346" r:id="rId7"/>
    <p:sldId id="379" r:id="rId8"/>
    <p:sldId id="372" r:id="rId9"/>
    <p:sldId id="380" r:id="rId10"/>
    <p:sldId id="373" r:id="rId11"/>
    <p:sldId id="381" r:id="rId12"/>
    <p:sldId id="374" r:id="rId13"/>
    <p:sldId id="383" r:id="rId14"/>
    <p:sldId id="375" r:id="rId15"/>
    <p:sldId id="358" r:id="rId16"/>
    <p:sldId id="323" r:id="rId17"/>
    <p:sldId id="376" r:id="rId18"/>
    <p:sldId id="377" r:id="rId19"/>
    <p:sldId id="378" r:id="rId20"/>
    <p:sldId id="385" r:id="rId21"/>
    <p:sldId id="384" r:id="rId22"/>
    <p:sldId id="268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78668" autoAdjust="0"/>
  </p:normalViewPr>
  <p:slideViewPr>
    <p:cSldViewPr>
      <p:cViewPr varScale="1">
        <p:scale>
          <a:sx n="116" d="100"/>
          <a:sy n="116" d="100"/>
        </p:scale>
        <p:origin x="547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15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16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1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8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02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47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91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08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7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5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48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3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3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7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1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2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776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8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4F5-3DA5-4CC5-B2D4-7240AAD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26BC-0AE4-40FF-8A08-147244CD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9407-87CB-4B26-A810-1084B76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4924-B09D-4BC4-85D2-9CDCBFC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5EB4E-8D61-49D8-87C8-1CCD79C0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1F2E-6B28-4577-8C0F-0679CC9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2EF6-BCCC-4CEF-9AC6-90CB90D4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9189-6F96-4692-B5EB-EF48CBAC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796FE-1F6F-47E8-B378-B706D08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1F0-BCB6-4A93-B592-A4336A43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E1774-B720-4530-9CBD-602AACE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7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2A84-8CFC-4EA6-87DE-B9C18795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019A5-C15F-41ED-A285-3A985043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BDDAE-157D-403B-8756-C1F37843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5D739-7118-4B51-82CB-BA55FF7D6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B7931-6A54-4618-9CAA-CCB913A9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57CF7-A30B-4C02-8BD9-4759D5BF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E7859-C597-4090-88D9-E3E0C6B5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C6820-3A59-45BF-9ADD-003275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746A-E742-4ADF-B049-07ADC9D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8EC17-52E7-4BB7-8A21-5AB6D868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6CC4B-D2C6-44DD-9CEC-36BCD756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CD20E-11BF-469C-A74D-F878D4B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ADFF2-7ED5-4680-80DD-E129ED5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3A21B-F524-4F45-9B35-84AAAE2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4EBE6-94BF-43DC-A95D-5D9D58E5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5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4F31-4975-4F86-AC34-D98C5C4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4586-6AD4-47F9-BFF1-ABE706B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74248-376F-4191-B5F0-2C1656CF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B808D-6BAB-49AC-AC6F-E6CE9C4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1FFA-9341-4566-9AA9-873195E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AE5EA-1624-491B-8905-A1CC2F6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6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B5CC-22B5-427F-B61A-F83A22C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7B740-2169-417F-AC46-73F6F7E5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11B0-E3DD-490A-8CDC-AAB6ABDD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4387-3CF1-4473-B3CE-B516FD6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21B45-5A9E-4530-8338-4321164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1A913-DD4B-4623-B46C-3E80F1A3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6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2841-7145-49C5-88FF-90E2D6D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393F2-7D7A-4B67-9DFB-D5F9BD8E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D3ED-264F-4E7F-B9E0-2C089CD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E912-B95F-4F23-99C3-1E05E56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64D2-A8E5-4B63-A93D-53FF8C25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27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0E930-1B86-42DD-A223-51FC24E3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C6321-85AA-4ABA-A43B-59292E2A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76D6-F937-453A-802A-3067CD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4823-CB40-4CC6-9D6E-97CAA47D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ACBB-5109-44C1-ABFF-8BACD8B8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8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745"/>
            <a:ext cx="1944216" cy="48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908A-84A2-4309-BB5E-9EABAD36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1E04-F3B3-4409-863D-DA98E9A2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C8FE-5962-4F71-AEEE-3CC7A4C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6B95-4E15-4059-BCBD-7C35C3E6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1DEA2-3D65-4FC4-AE58-ABF05B6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B194-75E2-4950-8410-2D4EEC20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FE811-C953-4758-88A0-AF2BC93E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BB98-4DAD-4766-82EC-511769A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E453A-0BA7-42CA-A24D-96577C4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82F1-B03F-41B2-9647-8AAC3CDF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6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08DBC-7E28-4EAA-AE93-E559A12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CFE6-5971-4164-A8A3-783F9C38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38469-FF0F-4A69-844E-2603D67D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B35FC-D14B-46BB-B3E6-054F1678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13796-823D-48E7-A688-0E4D65EC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4" y="257859"/>
            <a:ext cx="1967075" cy="595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Box 2">
            <a:extLst>
              <a:ext uri="{FF2B5EF4-FFF2-40B4-BE49-F238E27FC236}">
                <a16:creationId xmlns:a16="http://schemas.microsoft.com/office/drawing/2014/main" id="{4741BFD8-9DF8-40AF-B5E6-602339C1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A1F8E-3644-4218-97BF-71190D2F2B06}"/>
              </a:ext>
            </a:extLst>
          </p:cNvPr>
          <p:cNvSpPr txBox="1"/>
          <p:nvPr/>
        </p:nvSpPr>
        <p:spPr>
          <a:xfrm>
            <a:off x="1061864" y="3231145"/>
            <a:ext cx="7020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面向对象程序设计基本原则</a:t>
            </a:r>
          </a:p>
        </p:txBody>
      </p:sp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关联关系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9FD194-0BFF-4BEC-836F-BF51AB82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1059582"/>
            <a:ext cx="2705100" cy="39338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AE0BFA-8A68-4105-8A7C-06A7A955A1F0}"/>
              </a:ext>
            </a:extLst>
          </p:cNvPr>
          <p:cNvSpPr txBox="1"/>
          <p:nvPr/>
        </p:nvSpPr>
        <p:spPr>
          <a:xfrm>
            <a:off x="907906" y="8749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33780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D05A2E-3D06-4824-9142-406CDAA5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33" y="1779662"/>
            <a:ext cx="5708222" cy="16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7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依赖关系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452847-70D0-4AF0-B766-1C58375A7939}"/>
              </a:ext>
            </a:extLst>
          </p:cNvPr>
          <p:cNvSpPr txBox="1"/>
          <p:nvPr/>
        </p:nvSpPr>
        <p:spPr>
          <a:xfrm>
            <a:off x="907906" y="8749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D3D71B-D174-49F6-9417-B683501D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09712"/>
            <a:ext cx="6553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8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7B7B0C-2983-455A-8A68-E3BD7D47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987574"/>
            <a:ext cx="4990217" cy="39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4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面向对象设计原则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47199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1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单一职责原则（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33A697-51A9-4ABF-8060-51F67D20D5C9}"/>
              </a:ext>
            </a:extLst>
          </p:cNvPr>
          <p:cNvSpPr txBox="1"/>
          <p:nvPr/>
        </p:nvSpPr>
        <p:spPr>
          <a:xfrm>
            <a:off x="823322" y="843558"/>
            <a:ext cx="7925142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 一个类应该有且只有一个变化的原因。单一职责原则将不同的职责分离到单独的类，每一个职责都是一个变化的中心。需求变化时，将通过更改职责相关的类来体现。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33FAF-9AA9-424F-A8B8-3DD93888594C}"/>
              </a:ext>
            </a:extLst>
          </p:cNvPr>
          <p:cNvSpPr txBox="1"/>
          <p:nvPr/>
        </p:nvSpPr>
        <p:spPr>
          <a:xfrm>
            <a:off x="823322" y="2202418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遵循单一职责原的优点有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6642BD-FE9D-4D80-9B1D-43B40D56C698}"/>
              </a:ext>
            </a:extLst>
          </p:cNvPr>
          <p:cNvSpPr txBox="1"/>
          <p:nvPr/>
        </p:nvSpPr>
        <p:spPr>
          <a:xfrm>
            <a:off x="835770" y="2589438"/>
            <a:ext cx="7840686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可以降低类的复杂度，一个类只负责一项职责，其逻辑肯定要比负责多项职责简单的多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32F823-D402-47E9-A635-A6D29234C187}"/>
              </a:ext>
            </a:extLst>
          </p:cNvPr>
          <p:cNvSpPr txBox="1"/>
          <p:nvPr/>
        </p:nvSpPr>
        <p:spPr>
          <a:xfrm>
            <a:off x="823322" y="3579862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提高类的可读性，提高系统的可维护性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BF44C0-CDC5-46BC-8F57-49E67D40F7C1}"/>
              </a:ext>
            </a:extLst>
          </p:cNvPr>
          <p:cNvSpPr txBox="1"/>
          <p:nvPr/>
        </p:nvSpPr>
        <p:spPr>
          <a:xfrm>
            <a:off x="835770" y="4011766"/>
            <a:ext cx="7912694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变更引起的风险降低，变更是必然的，如果单一职责原则遵守的好，当修改一个功能时，可以显著降低对其他功能的影响</a:t>
            </a:r>
          </a:p>
        </p:txBody>
      </p:sp>
    </p:spTree>
    <p:extLst>
      <p:ext uri="{BB962C8B-B14F-4D97-AF65-F5344CB8AC3E}">
        <p14:creationId xmlns:p14="http://schemas.microsoft.com/office/powerpoint/2010/main" val="13951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开放封闭原则（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OCP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0A7D3C-D6E9-42A4-87A9-AA83CC92B5C6}"/>
              </a:ext>
            </a:extLst>
          </p:cNvPr>
          <p:cNvSpPr txBox="1"/>
          <p:nvPr/>
        </p:nvSpPr>
        <p:spPr>
          <a:xfrm>
            <a:off x="823322" y="843558"/>
            <a:ext cx="7853134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         对扩展是开放的，对修改是封闭的。开放封闭原则主要体现在下面两个方面</a:t>
            </a:r>
            <a:endParaRPr lang="en-US" altLang="zh-CN" b="0" i="0" dirty="0">
              <a:solidFill>
                <a:srgbClr val="555666"/>
              </a:solidFill>
              <a:effectLst/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8B0647-6C6D-4647-823A-9CCCF8DF9359}"/>
              </a:ext>
            </a:extLst>
          </p:cNvPr>
          <p:cNvSpPr txBox="1"/>
          <p:nvPr/>
        </p:nvSpPr>
        <p:spPr>
          <a:xfrm>
            <a:off x="823322" y="1785554"/>
            <a:ext cx="7853134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一是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：对扩展开放意味着，软件有新的需求或变化时，可以对现有的代码进行扩展，以满足新的需求。</a:t>
            </a:r>
            <a:endParaRPr lang="en-US" altLang="zh-CN" b="0" i="0" dirty="0">
              <a:solidFill>
                <a:srgbClr val="555666"/>
              </a:solidFill>
              <a:effectLst/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7B0098-7B54-4A1F-A443-63550488BC47}"/>
              </a:ext>
            </a:extLst>
          </p:cNvPr>
          <p:cNvSpPr txBox="1"/>
          <p:nvPr/>
        </p:nvSpPr>
        <p:spPr>
          <a:xfrm>
            <a:off x="823322" y="2727551"/>
            <a:ext cx="7853134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二是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：对修改封闭意味着，类一旦设计完成，就不要对类进行任何的修改。“需求总是变化”、“世界上没有一个软件是不变的”，这些言论是对软件需求最经典的表白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9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里氏替换原则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A8D125-68E5-4CF9-A41F-5418FCC19AD8}"/>
              </a:ext>
            </a:extLst>
          </p:cNvPr>
          <p:cNvSpPr txBox="1"/>
          <p:nvPr/>
        </p:nvSpPr>
        <p:spPr>
          <a:xfrm>
            <a:off x="796102" y="817424"/>
            <a:ext cx="8024369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        子类应当可以替换父类，并能出现在父类能出现的任何位置上，主要就是继承的体现。继承是一项非常优秀的语言机制，它可以提高代码复用性与代码的可扩展性。这个原则的核心思想就是，良好的继承定义了一个规范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0E3E25-C859-4783-A716-4D33442E19C8}"/>
              </a:ext>
            </a:extLst>
          </p:cNvPr>
          <p:cNvSpPr txBox="1"/>
          <p:nvPr/>
        </p:nvSpPr>
        <p:spPr>
          <a:xfrm>
            <a:off x="796101" y="2108803"/>
            <a:ext cx="8024369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里氏替换原则通俗的来讲就是：</a:t>
            </a:r>
            <a:r>
              <a:rPr lang="zh-CN" altLang="en-US" b="1" i="0" dirty="0">
                <a:solidFill>
                  <a:srgbClr val="000099"/>
                </a:solidFill>
                <a:effectLst/>
                <a:latin typeface="-apple-system"/>
              </a:rPr>
              <a:t>子类可以扩展父类的功能，但不能改变父类原有的功能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02C6A7-D302-4A8F-9B00-01502A729209}"/>
              </a:ext>
            </a:extLst>
          </p:cNvPr>
          <p:cNvSpPr txBox="1"/>
          <p:nvPr/>
        </p:nvSpPr>
        <p:spPr>
          <a:xfrm>
            <a:off x="787198" y="2949874"/>
            <a:ext cx="7961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子类可以实现父类的抽象方法，但不能覆盖父类的非抽象方法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3E26E0-BB70-4BB2-A933-1E45EA388F65}"/>
              </a:ext>
            </a:extLst>
          </p:cNvPr>
          <p:cNvSpPr txBox="1"/>
          <p:nvPr/>
        </p:nvSpPr>
        <p:spPr>
          <a:xfrm>
            <a:off x="796101" y="3354546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子类中可以增加自己特有的方法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715784-59C0-46B6-9EB7-A5EA09B1A728}"/>
              </a:ext>
            </a:extLst>
          </p:cNvPr>
          <p:cNvSpPr txBox="1"/>
          <p:nvPr/>
        </p:nvSpPr>
        <p:spPr>
          <a:xfrm>
            <a:off x="823322" y="3644331"/>
            <a:ext cx="7961266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当子类的方法重写父类的方法时，方法的前置条件（即方法的形参）要比父类方法的输入参数更宽松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E9CB54-7114-4F37-A145-E6685A9E9719}"/>
              </a:ext>
            </a:extLst>
          </p:cNvPr>
          <p:cNvSpPr txBox="1"/>
          <p:nvPr/>
        </p:nvSpPr>
        <p:spPr>
          <a:xfrm>
            <a:off x="796101" y="4372056"/>
            <a:ext cx="832832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当子类的方法实现父类的抽象方法时，方法的后置条件（即方法的返回值）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     要比父类更严格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依赖原则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00C7F1-4574-49FD-9C60-DC5293DF579D}"/>
              </a:ext>
            </a:extLst>
          </p:cNvPr>
          <p:cNvSpPr txBox="1"/>
          <p:nvPr/>
        </p:nvSpPr>
        <p:spPr>
          <a:xfrm>
            <a:off x="823322" y="771550"/>
            <a:ext cx="7853134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依赖倒置原则的核心就是要我们面向接口编程，理解了面向接口编程，也就理解了依赖倒置。低层模块尽量都要有抽象类或接口，或者两者都有。变量的声明类型尽量是抽象类或接口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E566F7-5981-42F7-85B7-C86066650B3F}"/>
              </a:ext>
            </a:extLst>
          </p:cNvPr>
          <p:cNvSpPr txBox="1"/>
          <p:nvPr/>
        </p:nvSpPr>
        <p:spPr>
          <a:xfrm>
            <a:off x="823322" y="2082608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在实际编程中，我们一般需要做到如下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点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7665AC-C2BA-4AF7-825E-6381FD5E1B75}"/>
              </a:ext>
            </a:extLst>
          </p:cNvPr>
          <p:cNvSpPr txBox="1"/>
          <p:nvPr/>
        </p:nvSpPr>
        <p:spPr>
          <a:xfrm>
            <a:off x="823322" y="2469137"/>
            <a:ext cx="7637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低层模块尽量都要有抽象类或接口，或者两者都有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D3F75-C887-4A37-8F55-55E0F5C034EB}"/>
              </a:ext>
            </a:extLst>
          </p:cNvPr>
          <p:cNvSpPr txBox="1"/>
          <p:nvPr/>
        </p:nvSpPr>
        <p:spPr>
          <a:xfrm>
            <a:off x="823322" y="2852791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变量的声明类型尽量是抽象类或接口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065E82-FDF5-4EEB-AE28-B16CDB70F082}"/>
              </a:ext>
            </a:extLst>
          </p:cNvPr>
          <p:cNvSpPr txBox="1"/>
          <p:nvPr/>
        </p:nvSpPr>
        <p:spPr>
          <a:xfrm>
            <a:off x="823322" y="3234203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使用继承时遵循里氏替换原则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4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E7B8EE-81B7-41E1-9571-36D856774ECD}"/>
              </a:ext>
            </a:extLst>
          </p:cNvPr>
          <p:cNvSpPr txBox="1"/>
          <p:nvPr/>
        </p:nvSpPr>
        <p:spPr>
          <a:xfrm>
            <a:off x="683568" y="915566"/>
            <a:ext cx="7776864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 某停车场，分</a:t>
            </a:r>
            <a:r>
              <a:rPr lang="en-US" altLang="zh-CN" dirty="0"/>
              <a:t>3</a:t>
            </a:r>
            <a:r>
              <a:rPr lang="zh-CN" altLang="en-US" dirty="0"/>
              <a:t>层，每层</a:t>
            </a:r>
            <a:r>
              <a:rPr lang="en-US" altLang="zh-CN" dirty="0"/>
              <a:t>100</a:t>
            </a:r>
            <a:r>
              <a:rPr lang="zh-CN" altLang="en-US" dirty="0"/>
              <a:t>个车位，每个车位都能监控到车俩的驶入和离开，车辆进入前，显示每层的空余车位数量，车辆进入时，摄像头可识别车牌号和时间，车辆出来时，出口显示器显示车牌号和停车时长</a:t>
            </a:r>
          </a:p>
        </p:txBody>
      </p:sp>
    </p:spTree>
    <p:extLst>
      <p:ext uri="{BB962C8B-B14F-4D97-AF65-F5344CB8AC3E}">
        <p14:creationId xmlns:p14="http://schemas.microsoft.com/office/powerpoint/2010/main" val="42042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96589" y="3130659"/>
            <a:ext cx="1036261" cy="1036518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96590" y="1590085"/>
            <a:ext cx="1036261" cy="1036518"/>
            <a:chOff x="1041891" y="2887277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560CC3A-2A22-43F3-AF6F-03C884D8EDA3}"/>
              </a:ext>
            </a:extLst>
          </p:cNvPr>
          <p:cNvSpPr txBox="1"/>
          <p:nvPr/>
        </p:nvSpPr>
        <p:spPr>
          <a:xfrm>
            <a:off x="2987824" y="192367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类图简介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3CBF00-43E8-48D7-AC18-CF281FCEF727}"/>
              </a:ext>
            </a:extLst>
          </p:cNvPr>
          <p:cNvSpPr txBox="1"/>
          <p:nvPr/>
        </p:nvSpPr>
        <p:spPr>
          <a:xfrm>
            <a:off x="2982176" y="342095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面向对象设计原则</a:t>
            </a:r>
          </a:p>
        </p:txBody>
      </p:sp>
    </p:spTree>
    <p:extLst>
      <p:ext uri="{BB962C8B-B14F-4D97-AF65-F5344CB8AC3E}">
        <p14:creationId xmlns:p14="http://schemas.microsoft.com/office/powerpoint/2010/main" val="31992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BF5F23-45C8-460D-8247-6E2451EA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966360"/>
            <a:ext cx="6664502" cy="32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9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1651892" y="3209760"/>
            <a:ext cx="58326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面向对象程序设计基本原则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2893329" y="3914275"/>
            <a:ext cx="3349775" cy="62334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635896" y="3998913"/>
            <a:ext cx="18405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E17FEAB-44E9-4AAB-8E49-01D834C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6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8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8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8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25" grpId="0"/>
      <p:bldP spid="23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类图简介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55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类图简介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481C0-5A35-4A67-8D55-96962030B3F1}"/>
              </a:ext>
            </a:extLst>
          </p:cNvPr>
          <p:cNvSpPr txBox="1"/>
          <p:nvPr/>
        </p:nvSpPr>
        <p:spPr>
          <a:xfrm>
            <a:off x="856923" y="771550"/>
            <a:ext cx="7560840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UML</a:t>
            </a:r>
            <a:r>
              <a:rPr lang="zh-CN" altLang="en-US" dirty="0"/>
              <a:t>（</a:t>
            </a:r>
            <a:r>
              <a:rPr lang="en-US" altLang="zh-CN" dirty="0"/>
              <a:t>Unified Modeling Language</a:t>
            </a:r>
            <a:r>
              <a:rPr lang="zh-CN" altLang="en-US" dirty="0"/>
              <a:t>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类图是描述程序中类的信息及各个类之间的关系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3370AC-0F14-4F9F-8012-6B9F68C7A4F0}"/>
              </a:ext>
            </a:extLst>
          </p:cNvPr>
          <p:cNvSpPr txBox="1"/>
          <p:nvPr/>
        </p:nvSpPr>
        <p:spPr>
          <a:xfrm>
            <a:off x="1259632" y="1813247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UML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类图的作用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D64D56-AA43-4063-8270-905204B0E745}"/>
              </a:ext>
            </a:extLst>
          </p:cNvPr>
          <p:cNvSpPr txBox="1"/>
          <p:nvPr/>
        </p:nvSpPr>
        <p:spPr>
          <a:xfrm>
            <a:off x="853694" y="2211710"/>
            <a:ext cx="7678745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为了能够脱离语言的限制，抽象地描述各个类的信息及各个类之间的关系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0C3A6-8EF9-412E-8649-34153B5A76EA}"/>
              </a:ext>
            </a:extLst>
          </p:cNvPr>
          <p:cNvSpPr txBox="1"/>
          <p:nvPr/>
        </p:nvSpPr>
        <p:spPr>
          <a:xfrm>
            <a:off x="1262982" y="2701223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UML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类图的特点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9EE86C-1402-42A1-BE17-85C2F0113C73}"/>
              </a:ext>
            </a:extLst>
          </p:cNvPr>
          <p:cNvSpPr txBox="1"/>
          <p:nvPr/>
        </p:nvSpPr>
        <p:spPr>
          <a:xfrm>
            <a:off x="823322" y="3126738"/>
            <a:ext cx="767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简单、统一、图形化、能表达软件设计中的动态与静态信息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3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C29C4E-F316-448A-9D3F-00BB5A9D8EAD}"/>
              </a:ext>
            </a:extLst>
          </p:cNvPr>
          <p:cNvSpPr txBox="1"/>
          <p:nvPr/>
        </p:nvSpPr>
        <p:spPr>
          <a:xfrm>
            <a:off x="823322" y="7715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类的</a:t>
            </a:r>
            <a:r>
              <a:rPr lang="en-US" altLang="zh-CN" dirty="0"/>
              <a:t>UML</a:t>
            </a:r>
            <a:r>
              <a:rPr lang="zh-CN" altLang="en-US" dirty="0"/>
              <a:t>类图组成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53A4DB-B4C3-4FF9-B804-76123F886510}"/>
              </a:ext>
            </a:extLst>
          </p:cNvPr>
          <p:cNvSpPr txBox="1"/>
          <p:nvPr/>
        </p:nvSpPr>
        <p:spPr>
          <a:xfrm>
            <a:off x="823322" y="1059582"/>
            <a:ext cx="7853134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UML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类图中，每一个矩形代表一个类，将长方形分为三层，顶层为类名，中间层为属性层，下层为行为层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D9BD472-68DC-4DE9-9EED-FCE269C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56932"/>
            <a:ext cx="2506613" cy="284515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5E0637C-8B93-48B5-8A24-75A0A83E4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159827"/>
            <a:ext cx="2639367" cy="26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CE6FE7-97B1-4E7A-A42E-3A3446A0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059582"/>
            <a:ext cx="2807802" cy="39292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CB9C53-6907-46AF-8232-9B548B3E9154}"/>
              </a:ext>
            </a:extLst>
          </p:cNvPr>
          <p:cNvSpPr txBox="1"/>
          <p:nvPr/>
        </p:nvSpPr>
        <p:spPr>
          <a:xfrm>
            <a:off x="907906" y="8749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400079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泛化关系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AD8A7D-BB4A-4084-B250-4116F2D50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275606"/>
            <a:ext cx="2943113" cy="31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7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泛化关系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A6FBFD-5642-41BC-BB69-D3B1CA5D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910" y="847104"/>
            <a:ext cx="4460154" cy="40907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DF8845-1093-49AB-8B53-BCAB429C8E3C}"/>
              </a:ext>
            </a:extLst>
          </p:cNvPr>
          <p:cNvSpPr txBox="1"/>
          <p:nvPr/>
        </p:nvSpPr>
        <p:spPr>
          <a:xfrm>
            <a:off x="907906" y="8749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87515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B920B2-ADC0-42E7-8D73-5F93FD8C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4" y="1491630"/>
            <a:ext cx="5383652" cy="25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44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2124</TotalTime>
  <Words>779</Words>
  <Application>Microsoft Office PowerPoint</Application>
  <PresentationFormat>全屏显示(16:9)</PresentationFormat>
  <Paragraphs>83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-apple-system</vt:lpstr>
      <vt:lpstr>PingFang SC</vt:lpstr>
      <vt:lpstr>等线</vt:lpstr>
      <vt:lpstr>等线 Light</vt:lpstr>
      <vt:lpstr>微软雅黑</vt:lpstr>
      <vt:lpstr>Arial</vt:lpstr>
      <vt:lpstr>Calibri</vt:lpstr>
      <vt:lpstr>Impact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393</cp:revision>
  <dcterms:created xsi:type="dcterms:W3CDTF">2015-10-16T03:54:15Z</dcterms:created>
  <dcterms:modified xsi:type="dcterms:W3CDTF">2020-10-06T06:29:42Z</dcterms:modified>
</cp:coreProperties>
</file>