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315" r:id="rId3"/>
    <p:sldId id="321" r:id="rId4"/>
    <p:sldId id="357" r:id="rId5"/>
    <p:sldId id="266" r:id="rId6"/>
    <p:sldId id="386" r:id="rId7"/>
    <p:sldId id="391" r:id="rId8"/>
    <p:sldId id="390" r:id="rId9"/>
    <p:sldId id="398" r:id="rId10"/>
    <p:sldId id="392" r:id="rId11"/>
    <p:sldId id="396" r:id="rId12"/>
    <p:sldId id="399" r:id="rId13"/>
    <p:sldId id="400" r:id="rId14"/>
    <p:sldId id="395" r:id="rId15"/>
    <p:sldId id="394" r:id="rId16"/>
    <p:sldId id="393" r:id="rId17"/>
    <p:sldId id="412" r:id="rId18"/>
    <p:sldId id="346" r:id="rId19"/>
    <p:sldId id="411" r:id="rId20"/>
    <p:sldId id="410" r:id="rId21"/>
    <p:sldId id="409" r:id="rId22"/>
    <p:sldId id="413" r:id="rId23"/>
    <p:sldId id="408" r:id="rId24"/>
    <p:sldId id="414" r:id="rId25"/>
    <p:sldId id="415" r:id="rId26"/>
    <p:sldId id="407" r:id="rId27"/>
    <p:sldId id="406" r:id="rId28"/>
    <p:sldId id="405" r:id="rId29"/>
    <p:sldId id="424" r:id="rId30"/>
    <p:sldId id="416" r:id="rId31"/>
    <p:sldId id="404" r:id="rId32"/>
    <p:sldId id="402" r:id="rId33"/>
    <p:sldId id="403" r:id="rId34"/>
    <p:sldId id="422" r:id="rId35"/>
    <p:sldId id="423" r:id="rId36"/>
    <p:sldId id="421" r:id="rId37"/>
    <p:sldId id="268" r:id="rId38"/>
  </p:sldIdLst>
  <p:sldSz cx="9144000" cy="5143500" type="screen16x9"/>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3" autoAdjust="0"/>
    <p:restoredTop sz="78668" autoAdjust="0"/>
  </p:normalViewPr>
  <p:slideViewPr>
    <p:cSldViewPr>
      <p:cViewPr varScale="1">
        <p:scale>
          <a:sx n="116" d="100"/>
          <a:sy n="116" d="100"/>
        </p:scale>
        <p:origin x="547" y="-86"/>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70651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43561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27243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2914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340939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182814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4235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241087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1742145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84710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1594776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3734008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1285373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318458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10200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3601609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364856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3522484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4031532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711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31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301245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315813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3291249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3393322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0737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3617514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368427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2808502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40303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822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21699516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B74F5-3DA5-4CC5-B2D4-7240AADD0E9E}"/>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BDE26BC-0AE4-40FF-8A08-147244CD0EE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559407-87CB-4B26-A810-1084B7625BE8}"/>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14604924-B09D-4BC4-85D2-9CDCBFC5E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EB4E-8D61-49D8-87C8-1CCD79C03251}"/>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5254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1F2E-6B28-4577-8C0F-0679CC9CB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22EF6-BCCC-4CEF-9AC6-90CB90D49B5E}"/>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59189-6F96-4692-B5EB-EF48CBAC6C4A}"/>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A796FE-1F6F-47E8-B378-B706D08D316C}"/>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AC4BA1F0-BCB6-4A93-B592-A4336A433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4E1774-B720-4530-9CBD-602AACEC7F58}"/>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9432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2A84-8CFC-4EA6-87DE-B9C1879536E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9019A5-C15F-41ED-A285-3A9850437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BDDAE-157D-403B-8756-C1F37843705C}"/>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45D739-7118-4B51-82CB-BA55FF7D639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B7931-6A54-4618-9CAA-CCB913A93214}"/>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57CF7-A30B-4C02-8BD9-4759D5BFBCD9}"/>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8" name="页脚占位符 7">
            <a:extLst>
              <a:ext uri="{FF2B5EF4-FFF2-40B4-BE49-F238E27FC236}">
                <a16:creationId xmlns:a16="http://schemas.microsoft.com/office/drawing/2014/main" id="{0D9E7859-C597-4090-88D9-E3E0C6B5E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C6820-3A59-45BF-9ADD-0032754FD2B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9191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A746A-E742-4ADF-B049-07ADC9D7DC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8EC17-52E7-4BB7-8A21-5AB6D8682AEA}"/>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4" name="页脚占位符 3">
            <a:extLst>
              <a:ext uri="{FF2B5EF4-FFF2-40B4-BE49-F238E27FC236}">
                <a16:creationId xmlns:a16="http://schemas.microsoft.com/office/drawing/2014/main" id="{66E6CC4B-D2C6-44DD-9CEC-36BCD7565B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7CD20E-11BF-469C-A74D-F878D4B43DA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18396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ADFF2-7ED5-4680-80DD-E129ED5B64D8}"/>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3" name="页脚占位符 2">
            <a:extLst>
              <a:ext uri="{FF2B5EF4-FFF2-40B4-BE49-F238E27FC236}">
                <a16:creationId xmlns:a16="http://schemas.microsoft.com/office/drawing/2014/main" id="{A813A21B-F524-4F45-9B35-84AAAE2AF8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4EBE6-94BF-43DC-A95D-5D9D58E568DA}"/>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70355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C4F31-4975-4F86-AC34-D98C5C47EDA7}"/>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85E4586-6AD4-47F9-BFF1-ABE706BFB15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E74248-376F-4191-B5F0-2C1656CF37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B808D-6BAB-49AC-AC6F-E6CE9C4F2CC1}"/>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A08C1FFA-9341-4566-9AA9-873195E95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3AE5EA-1624-491B-8905-A1CC2F6EFE0C}"/>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7607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B5CC-22B5-427F-B61A-F83A22C1074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BA7B740-2169-417F-AC46-73F6F7E5A3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1F011B0-E3DD-490A-8CDC-AAB6ABDD29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E4387-3CF1-4473-B3CE-B516FD6A6C31}"/>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89D21B45-5A9E-4530-8338-4321164E24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1A913-DD4B-4623-B46C-3E80F1A39174}"/>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5767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2841-7145-49C5-88FF-90E2D6D49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E393F2-7D7A-4B67-9DFB-D5F9BD8ED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1D3ED-264F-4E7F-B9E0-2C089CD47362}"/>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6224E912-B95F-4F23-99C3-1E05E5632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64D2-A8E5-4B63-A93D-53FF8C25FC7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626727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0E930-1B86-42DD-A223-51FC24E348F9}"/>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C6321-85AA-4ABA-A43B-59292E2A6F39}"/>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C76D6-F937-453A-802A-3067CD05C916}"/>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D0264823-CB40-4CC6-9D6E-97CAA47D7C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7ACBB-5109-44C1-ABFF-8BACD8B87AD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40718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extLst>
      <p:ext uri="{BB962C8B-B14F-4D97-AF65-F5344CB8AC3E}">
        <p14:creationId xmlns:p14="http://schemas.microsoft.com/office/powerpoint/2010/main" val="26677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0"/>
            <a:ext cx="9144000" cy="536342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908A-84A2-4309-BB5E-9EABAD36001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0A51E04-F3B3-4409-863D-DA98E9A200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7C8FE-5962-4F71-AEEE-3CC7A4C7E36D}"/>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64BF6B95-4E15-4059-BCBD-7C35C3E67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1DEA2-3D65-4FC4-AE58-ABF05B672416}"/>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97333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B194-75E2-4950-8410-2D4EEC20A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FE811-C953-4758-88A0-AF2BC93E8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1BB98-4DAD-4766-82EC-511769A9B8E7}"/>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496E453A-0BA7-42CA-A24D-96577C41B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E82F1-B03F-41B2-9647-8AAC3CDFCA73}"/>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1688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708DBC-7E28-4EAA-AE93-E559A124D7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04CFE6-5971-4164-A8A3-783F9C3858C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38469-FF0F-4A69-844E-2603D67DD6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5EEB35FC-D14B-46BB-B3E6-054F167805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13796-823D-48E7-A688-0E4D65EC564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493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4" y="257859"/>
            <a:ext cx="1967075" cy="595333"/>
          </a:xfrm>
          <a:prstGeom prst="rect">
            <a:avLst/>
          </a:prstGeom>
          <a:noFill/>
          <a:ln>
            <a:noFill/>
          </a:ln>
        </p:spPr>
      </p:pic>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2456892" y="3231145"/>
            <a:ext cx="4230216" cy="769441"/>
          </a:xfrm>
          <a:prstGeom prst="rect">
            <a:avLst/>
          </a:prstGeom>
          <a:noFill/>
        </p:spPr>
        <p:txBody>
          <a:bodyPr wrap="square" rtlCol="0">
            <a:spAutoFit/>
          </a:bodyPr>
          <a:lstStyle/>
          <a:p>
            <a:r>
              <a:rPr lang="zh-CN" altLang="en-US" sz="4400" dirty="0">
                <a:solidFill>
                  <a:schemeClr val="bg1"/>
                </a:solidFill>
              </a:rPr>
              <a:t>输入流和输出流</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20D2289-FD9D-4515-A5D9-109F770EDBAA}"/>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对于字节流和字符流的理解（</a:t>
            </a:r>
            <a:r>
              <a:rPr lang="zh-CN" altLang="en-US" b="1" i="0" dirty="0">
                <a:solidFill>
                  <a:srgbClr val="FF0000"/>
                </a:solidFill>
                <a:effectLst/>
                <a:latin typeface="Helvetica Neue"/>
              </a:rPr>
              <a:t>重点</a:t>
            </a:r>
            <a:r>
              <a:rPr lang="zh-CN" altLang="en-US" b="0" i="0" dirty="0">
                <a:solidFill>
                  <a:srgbClr val="333333"/>
                </a:solidFill>
                <a:effectLst/>
                <a:latin typeface="Helvetica Neue"/>
              </a:rPr>
              <a:t>）</a:t>
            </a:r>
            <a:endParaRPr lang="zh-CN" altLang="en-US" dirty="0"/>
          </a:p>
        </p:txBody>
      </p:sp>
      <p:sp>
        <p:nvSpPr>
          <p:cNvPr id="6" name="文本框 5">
            <a:extLst>
              <a:ext uri="{FF2B5EF4-FFF2-40B4-BE49-F238E27FC236}">
                <a16:creationId xmlns:a16="http://schemas.microsoft.com/office/drawing/2014/main" id="{B05C8E8D-3B88-45AB-AE8A-79229796BF2C}"/>
              </a:ext>
            </a:extLst>
          </p:cNvPr>
          <p:cNvSpPr txBox="1"/>
          <p:nvPr/>
        </p:nvSpPr>
        <p:spPr>
          <a:xfrm>
            <a:off x="823322" y="1068874"/>
            <a:ext cx="7781126" cy="21223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字符流处理的单元为</a:t>
            </a:r>
            <a:r>
              <a:rPr lang="en-US" altLang="zh-CN" b="0" i="0" dirty="0">
                <a:solidFill>
                  <a:srgbClr val="333333"/>
                </a:solidFill>
                <a:effectLst/>
                <a:latin typeface="Helvetica Neue"/>
              </a:rPr>
              <a:t>2</a:t>
            </a:r>
            <a:r>
              <a:rPr lang="zh-CN" altLang="en-US" b="0" i="0" dirty="0">
                <a:solidFill>
                  <a:srgbClr val="333333"/>
                </a:solidFill>
                <a:effectLst/>
                <a:latin typeface="Helvetica Neue"/>
              </a:rPr>
              <a:t>个字节的</a:t>
            </a:r>
            <a:r>
              <a:rPr lang="en-US" altLang="zh-CN" b="0" i="0" dirty="0">
                <a:solidFill>
                  <a:srgbClr val="333333"/>
                </a:solidFill>
                <a:effectLst/>
                <a:latin typeface="Helvetica Neue"/>
              </a:rPr>
              <a:t>Unicode</a:t>
            </a:r>
            <a:r>
              <a:rPr lang="zh-CN" altLang="en-US" b="0" i="0" dirty="0">
                <a:solidFill>
                  <a:srgbClr val="333333"/>
                </a:solidFill>
                <a:effectLst/>
                <a:latin typeface="Helvetica Neue"/>
              </a:rPr>
              <a:t>字符，分别操作字符、字符数组或字符串，而字节流处理单元为</a:t>
            </a:r>
            <a:r>
              <a:rPr lang="en-US" altLang="zh-CN" b="0" i="0" dirty="0">
                <a:solidFill>
                  <a:srgbClr val="333333"/>
                </a:solidFill>
                <a:effectLst/>
                <a:latin typeface="Helvetica Neue"/>
              </a:rPr>
              <a:t>1</a:t>
            </a:r>
            <a:r>
              <a:rPr lang="zh-CN" altLang="en-US" b="0" i="0" dirty="0">
                <a:solidFill>
                  <a:srgbClr val="333333"/>
                </a:solidFill>
                <a:effectLst/>
                <a:latin typeface="Helvetica Neue"/>
              </a:rPr>
              <a:t>个字节，操作字节和字节数组。所以字符流是由</a:t>
            </a:r>
            <a:r>
              <a:rPr lang="en-US" altLang="zh-CN" b="0" i="0" dirty="0">
                <a:solidFill>
                  <a:srgbClr val="333333"/>
                </a:solidFill>
                <a:effectLst/>
                <a:latin typeface="Helvetica Neue"/>
              </a:rPr>
              <a:t>Java</a:t>
            </a:r>
            <a:r>
              <a:rPr lang="zh-CN" altLang="en-US" b="0" i="0" dirty="0">
                <a:solidFill>
                  <a:srgbClr val="333333"/>
                </a:solidFill>
                <a:effectLst/>
                <a:latin typeface="Helvetica Neue"/>
              </a:rPr>
              <a:t>虚拟机将字节转化为</a:t>
            </a:r>
            <a:r>
              <a:rPr lang="en-US" altLang="zh-CN" b="0" i="0" dirty="0">
                <a:solidFill>
                  <a:srgbClr val="333333"/>
                </a:solidFill>
                <a:effectLst/>
                <a:latin typeface="Helvetica Neue"/>
              </a:rPr>
              <a:t>2</a:t>
            </a:r>
            <a:r>
              <a:rPr lang="zh-CN" altLang="en-US" b="0" i="0" dirty="0">
                <a:solidFill>
                  <a:srgbClr val="333333"/>
                </a:solidFill>
                <a:effectLst/>
                <a:latin typeface="Helvetica Neue"/>
              </a:rPr>
              <a:t>个字节的</a:t>
            </a:r>
            <a:r>
              <a:rPr lang="en-US" altLang="zh-CN" b="0" i="0" dirty="0">
                <a:solidFill>
                  <a:srgbClr val="333333"/>
                </a:solidFill>
                <a:effectLst/>
                <a:latin typeface="Helvetica Neue"/>
              </a:rPr>
              <a:t>Unicode</a:t>
            </a:r>
            <a:r>
              <a:rPr lang="zh-CN" altLang="en-US" b="0" i="0" dirty="0">
                <a:solidFill>
                  <a:srgbClr val="333333"/>
                </a:solidFill>
                <a:effectLst/>
                <a:latin typeface="Helvetica Neue"/>
              </a:rPr>
              <a:t>字符为单位的字符而成的，所以它对多国语言支持性比较好！如果是音频文件、图片、歌曲，就用字节流好点，如果是关系到中文（文本）的，用字符流好点</a:t>
            </a:r>
            <a:endParaRPr lang="zh-CN" altLang="en-US" dirty="0"/>
          </a:p>
        </p:txBody>
      </p:sp>
      <p:sp>
        <p:nvSpPr>
          <p:cNvPr id="8" name="文本框 7">
            <a:extLst>
              <a:ext uri="{FF2B5EF4-FFF2-40B4-BE49-F238E27FC236}">
                <a16:creationId xmlns:a16="http://schemas.microsoft.com/office/drawing/2014/main" id="{44BFAF86-4E01-4F01-AE6F-F7F16648C2D3}"/>
              </a:ext>
            </a:extLst>
          </p:cNvPr>
          <p:cNvSpPr txBox="1"/>
          <p:nvPr/>
        </p:nvSpPr>
        <p:spPr>
          <a:xfrm>
            <a:off x="823322" y="3147814"/>
            <a:ext cx="7853134" cy="129137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所有文件的储存是都是字节（</a:t>
            </a:r>
            <a:r>
              <a:rPr lang="en-US" altLang="zh-CN" b="0" i="0" dirty="0">
                <a:solidFill>
                  <a:srgbClr val="333333"/>
                </a:solidFill>
                <a:effectLst/>
                <a:latin typeface="Helvetica Neue"/>
              </a:rPr>
              <a:t>byte</a:t>
            </a:r>
            <a:r>
              <a:rPr lang="zh-CN" altLang="en-US" b="0" i="0" dirty="0">
                <a:solidFill>
                  <a:srgbClr val="333333"/>
                </a:solidFill>
                <a:effectLst/>
                <a:latin typeface="Helvetica Neue"/>
              </a:rPr>
              <a:t>）的储存，在磁盘上保留的并不是文件的字符，而是先把字符编码成字节，再储存这些字节到磁盘。在读取文件（特别是文本文件）时，也是一个字节一个字节地读取，以形成字节序列</a:t>
            </a:r>
            <a:endParaRPr lang="zh-CN" altLang="en-US" dirty="0"/>
          </a:p>
        </p:txBody>
      </p:sp>
    </p:spTree>
    <p:extLst>
      <p:ext uri="{BB962C8B-B14F-4D97-AF65-F5344CB8AC3E}">
        <p14:creationId xmlns:p14="http://schemas.microsoft.com/office/powerpoint/2010/main" val="239698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20D2289-FD9D-4515-A5D9-109F770EDBAA}"/>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对于字节流和字符流的理解（</a:t>
            </a:r>
            <a:r>
              <a:rPr lang="zh-CN" altLang="en-US" b="1" i="0" dirty="0">
                <a:solidFill>
                  <a:srgbClr val="FF0000"/>
                </a:solidFill>
                <a:effectLst/>
                <a:latin typeface="Helvetica Neue"/>
              </a:rPr>
              <a:t>重点</a:t>
            </a:r>
            <a:r>
              <a:rPr lang="zh-CN" altLang="en-US" b="0" i="0" dirty="0">
                <a:solidFill>
                  <a:srgbClr val="333333"/>
                </a:solidFill>
                <a:effectLst/>
                <a:latin typeface="Helvetica Neue"/>
              </a:rPr>
              <a:t>）</a:t>
            </a:r>
            <a:endParaRPr lang="zh-CN" altLang="en-US" dirty="0"/>
          </a:p>
        </p:txBody>
      </p:sp>
      <p:sp>
        <p:nvSpPr>
          <p:cNvPr id="7" name="文本框 6">
            <a:extLst>
              <a:ext uri="{FF2B5EF4-FFF2-40B4-BE49-F238E27FC236}">
                <a16:creationId xmlns:a16="http://schemas.microsoft.com/office/drawing/2014/main" id="{98D1374D-338C-4786-8F44-5F6DCAD822BA}"/>
              </a:ext>
            </a:extLst>
          </p:cNvPr>
          <p:cNvSpPr txBox="1"/>
          <p:nvPr/>
        </p:nvSpPr>
        <p:spPr>
          <a:xfrm>
            <a:off x="823322" y="1065076"/>
            <a:ext cx="7853134" cy="129137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字节流可用于任何类型的对象，包括二进制对象，而字符流只能处理字符或者字符串</a:t>
            </a:r>
            <a:r>
              <a:rPr lang="en-US" altLang="zh-CN" b="0" i="0" dirty="0">
                <a:solidFill>
                  <a:srgbClr val="333333"/>
                </a:solidFill>
                <a:effectLst/>
                <a:latin typeface="Helvetica Neue"/>
              </a:rPr>
              <a:t>,</a:t>
            </a:r>
            <a:r>
              <a:rPr lang="zh-CN" altLang="en-US" b="0" i="0" dirty="0">
                <a:solidFill>
                  <a:srgbClr val="333333"/>
                </a:solidFill>
                <a:effectLst/>
                <a:latin typeface="Helvetica Neue"/>
              </a:rPr>
              <a:t>字节流提供了处理任何类型的</a:t>
            </a:r>
            <a:r>
              <a:rPr lang="en-US" altLang="zh-CN" b="0" i="0" dirty="0">
                <a:solidFill>
                  <a:srgbClr val="333333"/>
                </a:solidFill>
                <a:effectLst/>
                <a:latin typeface="Helvetica Neue"/>
              </a:rPr>
              <a:t>IO</a:t>
            </a:r>
            <a:r>
              <a:rPr lang="zh-CN" altLang="en-US" b="0" i="0" dirty="0">
                <a:solidFill>
                  <a:srgbClr val="333333"/>
                </a:solidFill>
                <a:effectLst/>
                <a:latin typeface="Helvetica Neue"/>
              </a:rPr>
              <a:t>操作的功能，但它不能直接处理</a:t>
            </a:r>
            <a:r>
              <a:rPr lang="en-US" altLang="zh-CN" b="0" i="0" dirty="0">
                <a:solidFill>
                  <a:srgbClr val="333333"/>
                </a:solidFill>
                <a:effectLst/>
                <a:latin typeface="Helvetica Neue"/>
              </a:rPr>
              <a:t>Unicode</a:t>
            </a:r>
            <a:r>
              <a:rPr lang="zh-CN" altLang="en-US" b="0" i="0" dirty="0">
                <a:solidFill>
                  <a:srgbClr val="333333"/>
                </a:solidFill>
                <a:effectLst/>
                <a:latin typeface="Helvetica Neue"/>
              </a:rPr>
              <a:t>字符，而字符流就可以</a:t>
            </a:r>
            <a:endParaRPr lang="zh-CN" altLang="en-US" dirty="0"/>
          </a:p>
        </p:txBody>
      </p:sp>
      <p:sp>
        <p:nvSpPr>
          <p:cNvPr id="9" name="文本框 8">
            <a:extLst>
              <a:ext uri="{FF2B5EF4-FFF2-40B4-BE49-F238E27FC236}">
                <a16:creationId xmlns:a16="http://schemas.microsoft.com/office/drawing/2014/main" id="{F77A29F6-BD5D-4BA8-A344-DB0259BD7329}"/>
              </a:ext>
            </a:extLst>
          </p:cNvPr>
          <p:cNvSpPr txBox="1"/>
          <p:nvPr/>
        </p:nvSpPr>
        <p:spPr>
          <a:xfrm>
            <a:off x="823322" y="2281178"/>
            <a:ext cx="7925142" cy="21223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字节流是最基本的，所有的</a:t>
            </a:r>
            <a:r>
              <a:rPr lang="en-US" altLang="zh-CN" b="0" i="0" dirty="0" err="1">
                <a:solidFill>
                  <a:srgbClr val="333333"/>
                </a:solidFill>
                <a:effectLst/>
                <a:latin typeface="Helvetica Neue"/>
              </a:rPr>
              <a:t>InputStrem</a:t>
            </a:r>
            <a:r>
              <a:rPr lang="zh-CN" altLang="en-US" b="0" i="0" dirty="0">
                <a:solidFill>
                  <a:srgbClr val="333333"/>
                </a:solidFill>
                <a:effectLst/>
                <a:latin typeface="Helvetica Neue"/>
              </a:rPr>
              <a:t>和</a:t>
            </a:r>
            <a:r>
              <a:rPr lang="en-US" altLang="zh-CN" b="0" i="0" dirty="0" err="1">
                <a:solidFill>
                  <a:srgbClr val="333333"/>
                </a:solidFill>
                <a:effectLst/>
                <a:latin typeface="Helvetica Neue"/>
              </a:rPr>
              <a:t>OutputStream</a:t>
            </a:r>
            <a:r>
              <a:rPr lang="zh-CN" altLang="en-US" b="0" i="0" dirty="0">
                <a:solidFill>
                  <a:srgbClr val="333333"/>
                </a:solidFill>
                <a:effectLst/>
                <a:latin typeface="Helvetica Neue"/>
              </a:rPr>
              <a:t>的子类都是</a:t>
            </a:r>
            <a:r>
              <a:rPr lang="en-US" altLang="zh-CN" b="0" i="0" dirty="0">
                <a:solidFill>
                  <a:srgbClr val="333333"/>
                </a:solidFill>
                <a:effectLst/>
                <a:latin typeface="Helvetica Neue"/>
              </a:rPr>
              <a:t>,</a:t>
            </a:r>
            <a:r>
              <a:rPr lang="zh-CN" altLang="en-US" b="0" i="0" dirty="0">
                <a:solidFill>
                  <a:srgbClr val="333333"/>
                </a:solidFill>
                <a:effectLst/>
                <a:latin typeface="Helvetica Neue"/>
              </a:rPr>
              <a:t>主要用在处理二进制数据，它是按字节来处理的，但实际中很多的数据是文本，又提出了字符流的概念，它是按虚拟机的</a:t>
            </a:r>
            <a:r>
              <a:rPr lang="en-US" altLang="zh-CN" b="0" i="0" dirty="0">
                <a:solidFill>
                  <a:srgbClr val="333333"/>
                </a:solidFill>
                <a:effectLst/>
                <a:latin typeface="Helvetica Neue"/>
              </a:rPr>
              <a:t>encode</a:t>
            </a:r>
            <a:r>
              <a:rPr lang="zh-CN" altLang="en-US" b="0" i="0" dirty="0">
                <a:solidFill>
                  <a:srgbClr val="333333"/>
                </a:solidFill>
                <a:effectLst/>
                <a:latin typeface="Helvetica Neue"/>
              </a:rPr>
              <a:t>来处理，也就是要进行字符集的转化，这两个之间通过 </a:t>
            </a:r>
            <a:r>
              <a:rPr lang="en-US" altLang="zh-CN" b="0" i="0" dirty="0" err="1">
                <a:solidFill>
                  <a:srgbClr val="333333"/>
                </a:solidFill>
                <a:effectLst/>
                <a:latin typeface="Helvetica Neue"/>
              </a:rPr>
              <a:t>InputStreamReader,OutputStreamWriter</a:t>
            </a:r>
            <a:r>
              <a:rPr lang="zh-CN" altLang="en-US" b="0" i="0" dirty="0">
                <a:solidFill>
                  <a:srgbClr val="333333"/>
                </a:solidFill>
                <a:effectLst/>
                <a:latin typeface="Helvetica Neue"/>
              </a:rPr>
              <a:t>来关联，实际上是通过</a:t>
            </a:r>
            <a:r>
              <a:rPr lang="en-US" altLang="zh-CN" b="0" i="0" dirty="0">
                <a:solidFill>
                  <a:srgbClr val="333333"/>
                </a:solidFill>
                <a:effectLst/>
                <a:latin typeface="Helvetica Neue"/>
              </a:rPr>
              <a:t>byte[]</a:t>
            </a:r>
            <a:r>
              <a:rPr lang="zh-CN" altLang="en-US" b="0" i="0" dirty="0">
                <a:solidFill>
                  <a:srgbClr val="333333"/>
                </a:solidFill>
                <a:effectLst/>
                <a:latin typeface="Helvetica Neue"/>
              </a:rPr>
              <a:t>和</a:t>
            </a:r>
            <a:r>
              <a:rPr lang="en-US" altLang="zh-CN" b="0" i="0" dirty="0">
                <a:solidFill>
                  <a:srgbClr val="333333"/>
                </a:solidFill>
                <a:effectLst/>
                <a:latin typeface="Helvetica Neue"/>
              </a:rPr>
              <a:t>String</a:t>
            </a:r>
            <a:r>
              <a:rPr lang="zh-CN" altLang="en-US" b="0" i="0" dirty="0">
                <a:solidFill>
                  <a:srgbClr val="333333"/>
                </a:solidFill>
                <a:effectLst/>
                <a:latin typeface="Helvetica Neue"/>
              </a:rPr>
              <a:t>来关联在实际开发中出现的汉字问题。</a:t>
            </a:r>
            <a:endParaRPr lang="zh-CN" altLang="en-US" dirty="0"/>
          </a:p>
        </p:txBody>
      </p:sp>
    </p:spTree>
    <p:extLst>
      <p:ext uri="{BB962C8B-B14F-4D97-AF65-F5344CB8AC3E}">
        <p14:creationId xmlns:p14="http://schemas.microsoft.com/office/powerpoint/2010/main" val="206780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20D2289-FD9D-4515-A5D9-109F770EDBAA}"/>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对于字节流和字符流的理解（</a:t>
            </a:r>
            <a:r>
              <a:rPr lang="zh-CN" altLang="en-US" b="1" i="0" dirty="0">
                <a:solidFill>
                  <a:srgbClr val="FF0000"/>
                </a:solidFill>
                <a:effectLst/>
                <a:latin typeface="Helvetica Neue"/>
              </a:rPr>
              <a:t>重点</a:t>
            </a:r>
            <a:r>
              <a:rPr lang="zh-CN" altLang="en-US" b="0" i="0" dirty="0">
                <a:solidFill>
                  <a:srgbClr val="333333"/>
                </a:solidFill>
                <a:effectLst/>
                <a:latin typeface="Helvetica Neue"/>
              </a:rPr>
              <a:t>）</a:t>
            </a:r>
            <a:endParaRPr lang="zh-CN" altLang="en-US" dirty="0"/>
          </a:p>
        </p:txBody>
      </p:sp>
      <p:sp>
        <p:nvSpPr>
          <p:cNvPr id="8" name="文本框 7">
            <a:extLst>
              <a:ext uri="{FF2B5EF4-FFF2-40B4-BE49-F238E27FC236}">
                <a16:creationId xmlns:a16="http://schemas.microsoft.com/office/drawing/2014/main" id="{CE8CFCDC-0975-4656-A3F8-775A6D512780}"/>
              </a:ext>
            </a:extLst>
          </p:cNvPr>
          <p:cNvSpPr txBox="1"/>
          <p:nvPr/>
        </p:nvSpPr>
        <p:spPr>
          <a:xfrm>
            <a:off x="848376" y="1068874"/>
            <a:ext cx="7828080" cy="253787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b="0" i="0" dirty="0">
                <a:solidFill>
                  <a:srgbClr val="333333"/>
                </a:solidFill>
                <a:effectLst/>
                <a:latin typeface="Helvetica Neue"/>
              </a:rPr>
              <a:t>Reader</a:t>
            </a:r>
            <a:r>
              <a:rPr lang="zh-CN" altLang="en-US" b="0" i="0" dirty="0">
                <a:solidFill>
                  <a:srgbClr val="333333"/>
                </a:solidFill>
                <a:effectLst/>
                <a:latin typeface="Helvetica Neue"/>
              </a:rPr>
              <a:t>类的</a:t>
            </a:r>
            <a:r>
              <a:rPr lang="en-US" altLang="zh-CN" b="0" i="0" dirty="0">
                <a:solidFill>
                  <a:srgbClr val="333333"/>
                </a:solidFill>
                <a:effectLst/>
                <a:latin typeface="Helvetica Neue"/>
              </a:rPr>
              <a:t>read()</a:t>
            </a:r>
            <a:r>
              <a:rPr lang="zh-CN" altLang="en-US" b="0" i="0" dirty="0">
                <a:solidFill>
                  <a:srgbClr val="333333"/>
                </a:solidFill>
                <a:effectLst/>
                <a:latin typeface="Helvetica Neue"/>
              </a:rPr>
              <a:t>方法返回类型为</a:t>
            </a:r>
            <a:r>
              <a:rPr lang="en-US" altLang="zh-CN" b="0" i="0" dirty="0">
                <a:solidFill>
                  <a:srgbClr val="333333"/>
                </a:solidFill>
                <a:effectLst/>
                <a:latin typeface="Helvetica Neue"/>
              </a:rPr>
              <a:t>int </a:t>
            </a:r>
            <a:r>
              <a:rPr lang="zh-CN" altLang="en-US" b="0" i="0" dirty="0">
                <a:solidFill>
                  <a:srgbClr val="333333"/>
                </a:solidFill>
                <a:effectLst/>
                <a:latin typeface="Helvetica Neue"/>
              </a:rPr>
              <a:t>：作为整数读取的字符（占两个字节共</a:t>
            </a:r>
            <a:r>
              <a:rPr lang="en-US" altLang="zh-CN" b="0" i="0" dirty="0">
                <a:solidFill>
                  <a:srgbClr val="333333"/>
                </a:solidFill>
                <a:effectLst/>
                <a:latin typeface="Helvetica Neue"/>
              </a:rPr>
              <a:t>16</a:t>
            </a:r>
            <a:r>
              <a:rPr lang="zh-CN" altLang="en-US" b="0" i="0" dirty="0">
                <a:solidFill>
                  <a:srgbClr val="333333"/>
                </a:solidFill>
                <a:effectLst/>
                <a:latin typeface="Helvetica Neue"/>
              </a:rPr>
              <a:t>位），范围在 </a:t>
            </a:r>
            <a:r>
              <a:rPr lang="en-US" altLang="zh-CN" b="1" i="0" dirty="0">
                <a:solidFill>
                  <a:srgbClr val="333333"/>
                </a:solidFill>
                <a:effectLst/>
                <a:latin typeface="Helvetica Neue"/>
              </a:rPr>
              <a:t>0 </a:t>
            </a:r>
            <a:r>
              <a:rPr lang="zh-CN" altLang="en-US" b="1" i="0" dirty="0">
                <a:solidFill>
                  <a:srgbClr val="333333"/>
                </a:solidFill>
                <a:effectLst/>
                <a:latin typeface="Helvetica Neue"/>
              </a:rPr>
              <a:t>到 </a:t>
            </a:r>
            <a:r>
              <a:rPr lang="en-US" altLang="zh-CN" b="1" i="0" dirty="0">
                <a:solidFill>
                  <a:srgbClr val="333333"/>
                </a:solidFill>
                <a:effectLst/>
                <a:latin typeface="Helvetica Neue"/>
              </a:rPr>
              <a:t>65535 </a:t>
            </a:r>
            <a:r>
              <a:rPr lang="zh-CN" altLang="en-US" b="0" i="0" dirty="0">
                <a:solidFill>
                  <a:srgbClr val="333333"/>
                </a:solidFill>
                <a:effectLst/>
                <a:latin typeface="Helvetica Neue"/>
              </a:rPr>
              <a:t>之间 </a:t>
            </a:r>
            <a:r>
              <a:rPr lang="en-US" altLang="zh-CN" b="0" i="0" dirty="0">
                <a:solidFill>
                  <a:srgbClr val="333333"/>
                </a:solidFill>
                <a:effectLst/>
                <a:latin typeface="Helvetica Neue"/>
              </a:rPr>
              <a:t>(0x00-0xffff)</a:t>
            </a:r>
            <a:r>
              <a:rPr lang="zh-CN" altLang="en-US" b="0" i="0" dirty="0">
                <a:solidFill>
                  <a:srgbClr val="333333"/>
                </a:solidFill>
                <a:effectLst/>
                <a:latin typeface="Helvetica Neue"/>
              </a:rPr>
              <a:t>，如果已到达流的末尾，则返回</a:t>
            </a:r>
            <a:r>
              <a:rPr lang="en-US" altLang="zh-CN" b="0" i="0" dirty="0">
                <a:solidFill>
                  <a:srgbClr val="333333"/>
                </a:solidFill>
                <a:effectLst/>
                <a:latin typeface="Helvetica Neue"/>
              </a:rPr>
              <a:t>-1.inputStream</a:t>
            </a:r>
            <a:r>
              <a:rPr lang="zh-CN" altLang="en-US" b="0" i="0" dirty="0">
                <a:solidFill>
                  <a:srgbClr val="333333"/>
                </a:solidFill>
                <a:effectLst/>
                <a:latin typeface="Helvetica Neue"/>
              </a:rPr>
              <a:t>的</a:t>
            </a:r>
            <a:r>
              <a:rPr lang="en-US" altLang="zh-CN" b="0" i="0" dirty="0">
                <a:solidFill>
                  <a:srgbClr val="333333"/>
                </a:solidFill>
                <a:effectLst/>
                <a:latin typeface="Helvetica Neue"/>
              </a:rPr>
              <a:t>read()</a:t>
            </a:r>
            <a:r>
              <a:rPr lang="zh-CN" altLang="en-US" b="0" i="0" dirty="0">
                <a:solidFill>
                  <a:srgbClr val="333333"/>
                </a:solidFill>
                <a:effectLst/>
                <a:latin typeface="Helvetica Neue"/>
              </a:rPr>
              <a:t>虽然也返回</a:t>
            </a:r>
            <a:r>
              <a:rPr lang="en-US" altLang="zh-CN" b="0" i="0" dirty="0">
                <a:solidFill>
                  <a:srgbClr val="333333"/>
                </a:solidFill>
                <a:effectLst/>
                <a:latin typeface="Helvetica Neue"/>
              </a:rPr>
              <a:t>int</a:t>
            </a:r>
            <a:r>
              <a:rPr lang="zh-CN" altLang="en-US" b="0" i="0" dirty="0">
                <a:solidFill>
                  <a:srgbClr val="333333"/>
                </a:solidFill>
                <a:effectLst/>
                <a:latin typeface="Helvetica Neue"/>
              </a:rPr>
              <a:t>，但由于此类是面向字节流的，一个字节占</a:t>
            </a:r>
            <a:r>
              <a:rPr lang="en-US" altLang="zh-CN" b="0" i="0" dirty="0">
                <a:solidFill>
                  <a:srgbClr val="333333"/>
                </a:solidFill>
                <a:effectLst/>
                <a:latin typeface="Helvetica Neue"/>
              </a:rPr>
              <a:t>8</a:t>
            </a:r>
            <a:r>
              <a:rPr lang="zh-CN" altLang="en-US" b="0" i="0" dirty="0">
                <a:solidFill>
                  <a:srgbClr val="333333"/>
                </a:solidFill>
                <a:effectLst/>
                <a:latin typeface="Helvetica Neue"/>
              </a:rPr>
              <a:t>个位，所以返回</a:t>
            </a:r>
            <a:r>
              <a:rPr lang="zh-CN" altLang="en-US" b="1" i="0" dirty="0">
                <a:solidFill>
                  <a:srgbClr val="333333"/>
                </a:solidFill>
                <a:effectLst/>
                <a:latin typeface="Helvetica Neue"/>
              </a:rPr>
              <a:t> </a:t>
            </a:r>
            <a:r>
              <a:rPr lang="en-US" altLang="zh-CN" b="1" i="0" dirty="0">
                <a:solidFill>
                  <a:srgbClr val="333333"/>
                </a:solidFill>
                <a:effectLst/>
                <a:latin typeface="Helvetica Neue"/>
              </a:rPr>
              <a:t>0 </a:t>
            </a:r>
            <a:r>
              <a:rPr lang="zh-CN" altLang="en-US" b="1" i="0" dirty="0">
                <a:solidFill>
                  <a:srgbClr val="333333"/>
                </a:solidFill>
                <a:effectLst/>
                <a:latin typeface="Helvetica Neue"/>
              </a:rPr>
              <a:t>到 </a:t>
            </a:r>
            <a:r>
              <a:rPr lang="en-US" altLang="zh-CN" b="1" i="0" dirty="0">
                <a:solidFill>
                  <a:srgbClr val="333333"/>
                </a:solidFill>
                <a:effectLst/>
                <a:latin typeface="Helvetica Neue"/>
              </a:rPr>
              <a:t>255</a:t>
            </a:r>
            <a:r>
              <a:rPr lang="zh-CN" altLang="en-US" b="0" i="0" dirty="0">
                <a:solidFill>
                  <a:srgbClr val="333333"/>
                </a:solidFill>
                <a:effectLst/>
                <a:latin typeface="Helvetica Neue"/>
              </a:rPr>
              <a:t> 范围内的 </a:t>
            </a:r>
            <a:r>
              <a:rPr lang="en-US" altLang="zh-CN" b="0" i="0" dirty="0">
                <a:solidFill>
                  <a:srgbClr val="333333"/>
                </a:solidFill>
                <a:effectLst/>
                <a:latin typeface="Helvetica Neue"/>
              </a:rPr>
              <a:t>int </a:t>
            </a:r>
            <a:r>
              <a:rPr lang="zh-CN" altLang="en-US" b="0" i="0" dirty="0">
                <a:solidFill>
                  <a:srgbClr val="333333"/>
                </a:solidFill>
                <a:effectLst/>
                <a:latin typeface="Helvetica Neue"/>
              </a:rPr>
              <a:t>字节值。如果因为已经到达流末尾而没有可用的字节，则返回值</a:t>
            </a:r>
            <a:r>
              <a:rPr lang="en-US" altLang="zh-CN" b="0" i="0" dirty="0">
                <a:solidFill>
                  <a:srgbClr val="333333"/>
                </a:solidFill>
                <a:effectLst/>
                <a:latin typeface="Helvetica Neue"/>
              </a:rPr>
              <a:t>-1</a:t>
            </a:r>
            <a:r>
              <a:rPr lang="zh-CN" altLang="en-US" b="0" i="0" dirty="0">
                <a:solidFill>
                  <a:srgbClr val="333333"/>
                </a:solidFill>
                <a:effectLst/>
                <a:latin typeface="Helvetica Neue"/>
              </a:rPr>
              <a:t>。因此对于不能用</a:t>
            </a:r>
            <a:r>
              <a:rPr lang="en-US" altLang="zh-CN" b="0" i="0" dirty="0">
                <a:solidFill>
                  <a:srgbClr val="333333"/>
                </a:solidFill>
                <a:effectLst/>
                <a:latin typeface="Helvetica Neue"/>
              </a:rPr>
              <a:t>0-255</a:t>
            </a:r>
            <a:r>
              <a:rPr lang="zh-CN" altLang="en-US" b="0" i="0" dirty="0">
                <a:solidFill>
                  <a:srgbClr val="333333"/>
                </a:solidFill>
                <a:effectLst/>
                <a:latin typeface="Helvetica Neue"/>
              </a:rPr>
              <a:t>来表示的值就得用字符流来读取！比如说汉字</a:t>
            </a:r>
            <a:endParaRPr lang="zh-CN" altLang="en-US" dirty="0"/>
          </a:p>
        </p:txBody>
      </p:sp>
    </p:spTree>
    <p:extLst>
      <p:ext uri="{BB962C8B-B14F-4D97-AF65-F5344CB8AC3E}">
        <p14:creationId xmlns:p14="http://schemas.microsoft.com/office/powerpoint/2010/main" val="85269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000339D2-6DFA-4CB9-944A-9FC654EAD030}"/>
              </a:ext>
            </a:extLst>
          </p:cNvPr>
          <p:cNvSpPr txBox="1"/>
          <p:nvPr/>
        </p:nvSpPr>
        <p:spPr>
          <a:xfrm>
            <a:off x="849085" y="771550"/>
            <a:ext cx="4578578" cy="369332"/>
          </a:xfrm>
          <a:prstGeom prst="rect">
            <a:avLst/>
          </a:prstGeom>
          <a:noFill/>
        </p:spPr>
        <p:txBody>
          <a:bodyPr wrap="square">
            <a:spAutoFit/>
          </a:bodyPr>
          <a:lstStyle/>
          <a:p>
            <a:r>
              <a:rPr lang="zh-CN" altLang="en-US" b="0" i="0" dirty="0">
                <a:solidFill>
                  <a:srgbClr val="333333"/>
                </a:solidFill>
                <a:effectLst/>
                <a:latin typeface="Helvetica Neue"/>
              </a:rPr>
              <a:t>操作流程</a:t>
            </a:r>
            <a:endParaRPr lang="zh-CN" altLang="en-US" dirty="0"/>
          </a:p>
        </p:txBody>
      </p:sp>
      <p:grpSp>
        <p:nvGrpSpPr>
          <p:cNvPr id="5" name="组合 4">
            <a:extLst>
              <a:ext uri="{FF2B5EF4-FFF2-40B4-BE49-F238E27FC236}">
                <a16:creationId xmlns:a16="http://schemas.microsoft.com/office/drawing/2014/main" id="{55C61A82-930B-45EB-86FD-72F79617A520}"/>
              </a:ext>
            </a:extLst>
          </p:cNvPr>
          <p:cNvGrpSpPr/>
          <p:nvPr/>
        </p:nvGrpSpPr>
        <p:grpSpPr>
          <a:xfrm>
            <a:off x="2686283" y="2539009"/>
            <a:ext cx="1918068" cy="680813"/>
            <a:chOff x="3666731" y="1984470"/>
            <a:chExt cx="2636520" cy="1447800"/>
          </a:xfrm>
          <a:effectLst>
            <a:outerShdw blurRad="127000" dist="38100" dir="5400000" algn="t" rotWithShape="0">
              <a:prstClr val="black">
                <a:alpha val="40000"/>
              </a:prstClr>
            </a:outerShdw>
          </a:effectLst>
        </p:grpSpPr>
        <p:sp>
          <p:nvSpPr>
            <p:cNvPr id="6" name="任意多边形 3">
              <a:extLst>
                <a:ext uri="{FF2B5EF4-FFF2-40B4-BE49-F238E27FC236}">
                  <a16:creationId xmlns:a16="http://schemas.microsoft.com/office/drawing/2014/main" id="{66CD8D0D-2486-4930-86C5-F6E2348913A3}"/>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35">
              <a:extLst>
                <a:ext uri="{FF2B5EF4-FFF2-40B4-BE49-F238E27FC236}">
                  <a16:creationId xmlns:a16="http://schemas.microsoft.com/office/drawing/2014/main" id="{5332C04C-745A-480F-9579-E67984C23AED}"/>
                </a:ext>
              </a:extLst>
            </p:cNvPr>
            <p:cNvSpPr txBox="1"/>
            <p:nvPr/>
          </p:nvSpPr>
          <p:spPr>
            <a:xfrm>
              <a:off x="3971726" y="2021136"/>
              <a:ext cx="2230360" cy="1374472"/>
            </a:xfrm>
            <a:prstGeom prst="rect">
              <a:avLst/>
            </a:prstGeom>
            <a:noFill/>
            <a:ln w="50800">
              <a:noFill/>
            </a:ln>
          </p:spPr>
          <p:txBody>
            <a:bodyPr wrap="square" rtlCol="0" anchor="ctr">
              <a:spAutoFit/>
            </a:bodyPr>
            <a:lstStyle/>
            <a:p>
              <a:pPr algn="ctr"/>
              <a:r>
                <a:rPr lang="zh-CN" altLang="en-US" sz="1200" b="1" dirty="0">
                  <a:solidFill>
                    <a:schemeClr val="bg1"/>
                  </a:solidFill>
                  <a:latin typeface="Arial" panose="020B0604020202020204" pitchFamily="34" charset="0"/>
                  <a:ea typeface="微软雅黑" pitchFamily="34" charset="-122"/>
                  <a:cs typeface="Arial" panose="020B0604020202020204" pitchFamily="34" charset="0"/>
                </a:rPr>
                <a:t>通过字节流或字</a:t>
              </a:r>
              <a:endParaRPr lang="en-US" altLang="zh-CN" sz="1200" b="1" dirty="0">
                <a:solidFill>
                  <a:schemeClr val="bg1"/>
                </a:solidFill>
                <a:latin typeface="Arial" panose="020B0604020202020204" pitchFamily="34" charset="0"/>
                <a:ea typeface="微软雅黑" pitchFamily="34" charset="-122"/>
                <a:cs typeface="Arial" panose="020B0604020202020204" pitchFamily="34" charset="0"/>
              </a:endParaRPr>
            </a:p>
            <a:p>
              <a:pPr algn="ctr"/>
              <a:r>
                <a:rPr lang="zh-CN" altLang="en-US" sz="1200" b="1" dirty="0">
                  <a:solidFill>
                    <a:schemeClr val="bg1"/>
                  </a:solidFill>
                  <a:latin typeface="Arial" panose="020B0604020202020204" pitchFamily="34" charset="0"/>
                  <a:ea typeface="微软雅黑" pitchFamily="34" charset="-122"/>
                  <a:cs typeface="Arial" panose="020B0604020202020204" pitchFamily="34" charset="0"/>
                </a:rPr>
                <a:t>符流的子类，指</a:t>
              </a:r>
              <a:endParaRPr lang="en-US" altLang="zh-CN" sz="1200" b="1" dirty="0">
                <a:solidFill>
                  <a:schemeClr val="bg1"/>
                </a:solidFill>
                <a:latin typeface="Arial" panose="020B0604020202020204" pitchFamily="34" charset="0"/>
                <a:ea typeface="微软雅黑" pitchFamily="34" charset="-122"/>
                <a:cs typeface="Arial" panose="020B0604020202020204" pitchFamily="34" charset="0"/>
              </a:endParaRPr>
            </a:p>
            <a:p>
              <a:pPr algn="ctr"/>
              <a:r>
                <a:rPr lang="zh-CN" altLang="en-US" sz="1200" b="1" dirty="0">
                  <a:solidFill>
                    <a:schemeClr val="bg1"/>
                  </a:solidFill>
                  <a:latin typeface="Arial" panose="020B0604020202020204" pitchFamily="34" charset="0"/>
                  <a:ea typeface="微软雅黑" pitchFamily="34" charset="-122"/>
                  <a:cs typeface="Arial" panose="020B0604020202020204" pitchFamily="34" charset="0"/>
                </a:rPr>
                <a:t>定输出的位置</a:t>
              </a:r>
              <a:endParaRPr lang="zh-CN" altLang="en-US" sz="12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8" name="组合 7">
            <a:extLst>
              <a:ext uri="{FF2B5EF4-FFF2-40B4-BE49-F238E27FC236}">
                <a16:creationId xmlns:a16="http://schemas.microsoft.com/office/drawing/2014/main" id="{E284DA11-3372-4F18-A468-613343F696DE}"/>
              </a:ext>
            </a:extLst>
          </p:cNvPr>
          <p:cNvGrpSpPr/>
          <p:nvPr/>
        </p:nvGrpSpPr>
        <p:grpSpPr>
          <a:xfrm>
            <a:off x="899592" y="2539009"/>
            <a:ext cx="1918068" cy="680813"/>
            <a:chOff x="1436370" y="1984470"/>
            <a:chExt cx="2636520" cy="1447800"/>
          </a:xfrm>
          <a:effectLst>
            <a:outerShdw blurRad="127000" dist="38100" dir="5400000" algn="t" rotWithShape="0">
              <a:prstClr val="black">
                <a:alpha val="40000"/>
              </a:prstClr>
            </a:outerShdw>
          </a:effectLst>
        </p:grpSpPr>
        <p:sp>
          <p:nvSpPr>
            <p:cNvPr id="9" name="任意多边形 6">
              <a:extLst>
                <a:ext uri="{FF2B5EF4-FFF2-40B4-BE49-F238E27FC236}">
                  <a16:creationId xmlns:a16="http://schemas.microsoft.com/office/drawing/2014/main" id="{933CA257-E5D2-46A8-8A4B-A7E658B0AF9B}"/>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0" name="文本框 43">
              <a:extLst>
                <a:ext uri="{FF2B5EF4-FFF2-40B4-BE49-F238E27FC236}">
                  <a16:creationId xmlns:a16="http://schemas.microsoft.com/office/drawing/2014/main" id="{5A89E712-1673-4810-8F7F-708B9A66EFB9}"/>
                </a:ext>
              </a:extLst>
            </p:cNvPr>
            <p:cNvSpPr txBox="1"/>
            <p:nvPr/>
          </p:nvSpPr>
          <p:spPr>
            <a:xfrm>
              <a:off x="1709209" y="2046090"/>
              <a:ext cx="2293960" cy="1324565"/>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使用</a:t>
              </a:r>
              <a:r>
                <a:rPr lang="en-US" altLang="zh-CN" sz="1500" b="1" dirty="0">
                  <a:solidFill>
                    <a:schemeClr val="bg1"/>
                  </a:solidFill>
                  <a:latin typeface="Arial" panose="020B0604020202020204" pitchFamily="34" charset="0"/>
                  <a:ea typeface="微软雅黑" pitchFamily="34" charset="-122"/>
                  <a:cs typeface="Arial" panose="020B0604020202020204" pitchFamily="34" charset="0"/>
                </a:rPr>
                <a:t>File</a:t>
              </a: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类打</a:t>
              </a:r>
              <a:endParaRPr lang="en-US" altLang="zh-CN" sz="1500" b="1" dirty="0">
                <a:solidFill>
                  <a:schemeClr val="bg1"/>
                </a:solidFill>
                <a:latin typeface="Arial" panose="020B0604020202020204" pitchFamily="34" charset="0"/>
                <a:ea typeface="微软雅黑" pitchFamily="34" charset="-122"/>
                <a:cs typeface="Arial" panose="020B0604020202020204" pitchFamily="34" charset="0"/>
              </a:endParaRPr>
            </a:p>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开一个文件</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1" name="组合 10">
            <a:extLst>
              <a:ext uri="{FF2B5EF4-FFF2-40B4-BE49-F238E27FC236}">
                <a16:creationId xmlns:a16="http://schemas.microsoft.com/office/drawing/2014/main" id="{2C191BAF-DC62-48DB-BB9B-4116850285DB}"/>
              </a:ext>
            </a:extLst>
          </p:cNvPr>
          <p:cNvGrpSpPr/>
          <p:nvPr/>
        </p:nvGrpSpPr>
        <p:grpSpPr>
          <a:xfrm>
            <a:off x="6324612" y="2539009"/>
            <a:ext cx="1918068" cy="680813"/>
            <a:chOff x="8127453" y="1984470"/>
            <a:chExt cx="2636520" cy="1447800"/>
          </a:xfrm>
          <a:effectLst>
            <a:outerShdw blurRad="127000" dist="38100" dir="5400000" algn="t" rotWithShape="0">
              <a:prstClr val="black">
                <a:alpha val="40000"/>
              </a:prstClr>
            </a:outerShdw>
          </a:effectLst>
        </p:grpSpPr>
        <p:sp>
          <p:nvSpPr>
            <p:cNvPr id="12" name="任意多边形 10">
              <a:extLst>
                <a:ext uri="{FF2B5EF4-FFF2-40B4-BE49-F238E27FC236}">
                  <a16:creationId xmlns:a16="http://schemas.microsoft.com/office/drawing/2014/main" id="{C1BAAAA2-7AD2-43D8-AD47-AC8BACFF38CE}"/>
                </a:ext>
              </a:extLst>
            </p:cNvPr>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3" name="文本框 46">
              <a:extLst>
                <a:ext uri="{FF2B5EF4-FFF2-40B4-BE49-F238E27FC236}">
                  <a16:creationId xmlns:a16="http://schemas.microsoft.com/office/drawing/2014/main" id="{4CE14CAD-89EC-4345-93C7-572E0DF03230}"/>
                </a:ext>
              </a:extLst>
            </p:cNvPr>
            <p:cNvSpPr txBox="1"/>
            <p:nvPr/>
          </p:nvSpPr>
          <p:spPr>
            <a:xfrm>
              <a:off x="8439016" y="2340618"/>
              <a:ext cx="2230360"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关闭输入</a:t>
              </a:r>
              <a:r>
                <a:rPr lang="en-US" altLang="zh-CN" sz="1500" b="1" dirty="0">
                  <a:solidFill>
                    <a:schemeClr val="bg1"/>
                  </a:solidFill>
                  <a:latin typeface="Arial" panose="020B0604020202020204" pitchFamily="34" charset="0"/>
                  <a:ea typeface="微软雅黑" pitchFamily="34" charset="-122"/>
                  <a:cs typeface="Arial" panose="020B0604020202020204" pitchFamily="34" charset="0"/>
                </a:rPr>
                <a:t>/</a:t>
              </a: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输出</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4" name="组合 13">
            <a:extLst>
              <a:ext uri="{FF2B5EF4-FFF2-40B4-BE49-F238E27FC236}">
                <a16:creationId xmlns:a16="http://schemas.microsoft.com/office/drawing/2014/main" id="{5DD24D9E-4909-4922-9EFF-2851EFC0FE7E}"/>
              </a:ext>
            </a:extLst>
          </p:cNvPr>
          <p:cNvGrpSpPr/>
          <p:nvPr/>
        </p:nvGrpSpPr>
        <p:grpSpPr>
          <a:xfrm>
            <a:off x="4505447" y="2539009"/>
            <a:ext cx="1918068" cy="680813"/>
            <a:chOff x="5897092" y="1984470"/>
            <a:chExt cx="2636520" cy="1447800"/>
          </a:xfrm>
          <a:effectLst>
            <a:outerShdw blurRad="127000" dist="38100" dir="5400000" algn="t" rotWithShape="0">
              <a:prstClr val="black">
                <a:alpha val="40000"/>
              </a:prstClr>
            </a:outerShdw>
          </a:effectLst>
        </p:grpSpPr>
        <p:sp>
          <p:nvSpPr>
            <p:cNvPr id="15" name="任意多边形 13">
              <a:extLst>
                <a:ext uri="{FF2B5EF4-FFF2-40B4-BE49-F238E27FC236}">
                  <a16:creationId xmlns:a16="http://schemas.microsoft.com/office/drawing/2014/main" id="{99F80286-D9E9-4754-9671-EAC7D1A13B3E}"/>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6" name="文本框 49">
              <a:extLst>
                <a:ext uri="{FF2B5EF4-FFF2-40B4-BE49-F238E27FC236}">
                  <a16:creationId xmlns:a16="http://schemas.microsoft.com/office/drawing/2014/main" id="{F149EA61-404A-4006-8494-DD25A1A81066}"/>
                </a:ext>
              </a:extLst>
            </p:cNvPr>
            <p:cNvSpPr txBox="1"/>
            <p:nvPr/>
          </p:nvSpPr>
          <p:spPr>
            <a:xfrm>
              <a:off x="6227711" y="2340622"/>
              <a:ext cx="2205655"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进行读</a:t>
              </a:r>
              <a:r>
                <a:rPr lang="en-US" altLang="zh-CN" sz="1500" b="1" dirty="0">
                  <a:solidFill>
                    <a:schemeClr val="bg1"/>
                  </a:solidFill>
                  <a:latin typeface="Arial" panose="020B0604020202020204" pitchFamily="34" charset="0"/>
                  <a:ea typeface="微软雅黑" pitchFamily="34" charset="-122"/>
                  <a:cs typeface="Arial" panose="020B0604020202020204" pitchFamily="34" charset="0"/>
                </a:rPr>
                <a:t>/</a:t>
              </a: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写操作</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spTree>
    <p:extLst>
      <p:ext uri="{BB962C8B-B14F-4D97-AF65-F5344CB8AC3E}">
        <p14:creationId xmlns:p14="http://schemas.microsoft.com/office/powerpoint/2010/main" val="18188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400" fill="hold"/>
                                        <p:tgtEl>
                                          <p:spTgt spid="8"/>
                                        </p:tgtEl>
                                        <p:attrNameLst>
                                          <p:attrName>ppt_x</p:attrName>
                                        </p:attrNameLst>
                                      </p:cBhvr>
                                      <p:tavLst>
                                        <p:tav tm="0">
                                          <p:val>
                                            <p:strVal val="0-#ppt_w/2"/>
                                          </p:val>
                                        </p:tav>
                                        <p:tav tm="100000">
                                          <p:val>
                                            <p:strVal val="#ppt_x"/>
                                          </p:val>
                                        </p:tav>
                                      </p:tavLst>
                                    </p:anim>
                                    <p:anim calcmode="lin" valueType="num">
                                      <p:cBhvr additive="base">
                                        <p:cTn id="8" dur="4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400"/>
                                        <p:tgtEl>
                                          <p:spTgt spid="5"/>
                                        </p:tgtEl>
                                        <p:attrNameLst>
                                          <p:attrName>ppt_x</p:attrName>
                                        </p:attrNameLst>
                                      </p:cBhvr>
                                      <p:tavLst>
                                        <p:tav tm="0">
                                          <p:val>
                                            <p:strVal val="#ppt_x-#ppt_w*1.125000"/>
                                          </p:val>
                                        </p:tav>
                                        <p:tav tm="100000">
                                          <p:val>
                                            <p:strVal val="#ppt_x"/>
                                          </p:val>
                                        </p:tav>
                                      </p:tavLst>
                                    </p:anim>
                                    <p:animEffect transition="in" filter="wipe(right)">
                                      <p:cBhvr>
                                        <p:cTn id="14" dur="4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400"/>
                                        <p:tgtEl>
                                          <p:spTgt spid="14"/>
                                        </p:tgtEl>
                                        <p:attrNameLst>
                                          <p:attrName>ppt_x</p:attrName>
                                        </p:attrNameLst>
                                      </p:cBhvr>
                                      <p:tavLst>
                                        <p:tav tm="0">
                                          <p:val>
                                            <p:strVal val="#ppt_x-#ppt_w*1.125000"/>
                                          </p:val>
                                        </p:tav>
                                        <p:tav tm="100000">
                                          <p:val>
                                            <p:strVal val="#ppt_x"/>
                                          </p:val>
                                        </p:tav>
                                      </p:tavLst>
                                    </p:anim>
                                    <p:animEffect transition="in" filter="wipe(right)">
                                      <p:cBhvr>
                                        <p:cTn id="20" dur="4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400"/>
                                        <p:tgtEl>
                                          <p:spTgt spid="11"/>
                                        </p:tgtEl>
                                        <p:attrNameLst>
                                          <p:attrName>ppt_x</p:attrName>
                                        </p:attrNameLst>
                                      </p:cBhvr>
                                      <p:tavLst>
                                        <p:tav tm="0">
                                          <p:val>
                                            <p:strVal val="#ppt_x-#ppt_w*1.125000"/>
                                          </p:val>
                                        </p:tav>
                                        <p:tav tm="100000">
                                          <p:val>
                                            <p:strVal val="#ppt_x"/>
                                          </p:val>
                                        </p:tav>
                                      </p:tavLst>
                                    </p:anim>
                                    <p:animEffect transition="in" filter="wipe(right)">
                                      <p:cBhvr>
                                        <p:cTn id="26"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字节输出流操作</a:t>
            </a:r>
          </a:p>
        </p:txBody>
      </p:sp>
      <p:sp>
        <p:nvSpPr>
          <p:cNvPr id="4" name="文本框 3">
            <a:extLst>
              <a:ext uri="{FF2B5EF4-FFF2-40B4-BE49-F238E27FC236}">
                <a16:creationId xmlns:a16="http://schemas.microsoft.com/office/drawing/2014/main" id="{DF4798E5-9EE6-4055-8680-6C31200FEE82}"/>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字节输出流：</a:t>
            </a:r>
            <a:r>
              <a:rPr lang="en-US" altLang="zh-CN" b="0" i="0" dirty="0" err="1">
                <a:solidFill>
                  <a:srgbClr val="333333"/>
                </a:solidFill>
                <a:effectLst/>
                <a:latin typeface="Helvetica Neue"/>
              </a:rPr>
              <a:t>OutputStream</a:t>
            </a:r>
            <a:endParaRPr lang="zh-CN" altLang="en-US" dirty="0"/>
          </a:p>
        </p:txBody>
      </p:sp>
      <p:sp>
        <p:nvSpPr>
          <p:cNvPr id="3" name="Rectangle 2">
            <a:extLst>
              <a:ext uri="{FF2B5EF4-FFF2-40B4-BE49-F238E27FC236}">
                <a16:creationId xmlns:a16="http://schemas.microsoft.com/office/drawing/2014/main" id="{D35A64A2-E6FF-4B4A-A476-04AA453460E8}"/>
              </a:ext>
            </a:extLst>
          </p:cNvPr>
          <p:cNvSpPr>
            <a:spLocks noChangeArrowheads="1"/>
          </p:cNvSpPr>
          <p:nvPr/>
        </p:nvSpPr>
        <p:spPr bwMode="auto">
          <a:xfrm>
            <a:off x="899592" y="1341493"/>
            <a:ext cx="8064896" cy="318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 </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en-US" altLang="zh-CN"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a:t>
            </a:r>
            <a:r>
              <a:rPr kumimoji="0" lang="zh-CN" altLang="zh-CN" sz="20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如果文件不存在会自动创建</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OutputStream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String str=</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 b=str.getBytes();</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out.write(b);</a:t>
            </a:r>
            <a:r>
              <a:rPr kumimoji="0" lang="en-US"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8200"/>
                </a:solidFill>
                <a:effectLst/>
                <a:latin typeface="Consolas" panose="020B0609020204030204" pitchFamily="49" charset="0"/>
              </a:rPr>
              <a:t>//</a:t>
            </a:r>
            <a:r>
              <a:rPr kumimoji="0" lang="en-US" altLang="zh-CN" sz="2000" b="0" i="0" u="none" strike="noStrike" cap="none" normalizeH="0" baseline="0" dirty="0">
                <a:ln>
                  <a:noFill/>
                </a:ln>
                <a:solidFill>
                  <a:srgbClr val="008200"/>
                </a:solidFill>
                <a:effectLst/>
                <a:latin typeface="Consolas" panose="020B0609020204030204" pitchFamily="49" charset="0"/>
              </a:rPr>
              <a:t> </a:t>
            </a:r>
            <a:r>
              <a:rPr kumimoji="0" lang="zh-CN" altLang="zh-CN" sz="2000" b="0" i="0" u="none" strike="noStrike" cap="none" normalizeH="0" baseline="0" dirty="0">
                <a:ln>
                  <a:noFill/>
                </a:ln>
                <a:solidFill>
                  <a:srgbClr val="008200"/>
                </a:solidFill>
                <a:effectLst/>
                <a:latin typeface="Consolas" panose="020B0609020204030204" pitchFamily="49" charset="0"/>
              </a:rPr>
              <a:t>因为是字节流，所以要转化成字节数组进行输出</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75AE4DE-A8D5-4052-98D9-2DA11E09C11C}"/>
              </a:ext>
            </a:extLst>
          </p:cNvPr>
          <p:cNvSpPr txBox="1"/>
          <p:nvPr/>
        </p:nvSpPr>
        <p:spPr>
          <a:xfrm>
            <a:off x="755576" y="1068874"/>
            <a:ext cx="4578578" cy="369332"/>
          </a:xfrm>
          <a:prstGeom prst="rect">
            <a:avLst/>
          </a:prstGeom>
          <a:noFill/>
        </p:spPr>
        <p:txBody>
          <a:bodyPr wrap="square">
            <a:spAutoFit/>
          </a:bodyPr>
          <a:lstStyle/>
          <a:p>
            <a:r>
              <a:rPr lang="zh-CN" altLang="en-US" b="0" i="0" dirty="0">
                <a:solidFill>
                  <a:srgbClr val="000000"/>
                </a:solidFill>
                <a:effectLst/>
                <a:latin typeface="Helvetica Neue"/>
              </a:rPr>
              <a:t> 写数据</a:t>
            </a:r>
            <a:endParaRPr lang="zh-CN" altLang="en-US" dirty="0"/>
          </a:p>
        </p:txBody>
      </p:sp>
    </p:spTree>
    <p:extLst>
      <p:ext uri="{BB962C8B-B14F-4D97-AF65-F5344CB8AC3E}">
        <p14:creationId xmlns:p14="http://schemas.microsoft.com/office/powerpoint/2010/main" val="32896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字节输出流操作</a:t>
            </a:r>
          </a:p>
        </p:txBody>
      </p:sp>
      <p:sp>
        <p:nvSpPr>
          <p:cNvPr id="2" name="Rectangle 2">
            <a:extLst>
              <a:ext uri="{FF2B5EF4-FFF2-40B4-BE49-F238E27FC236}">
                <a16:creationId xmlns:a16="http://schemas.microsoft.com/office/drawing/2014/main" id="{81C3CB5D-5B44-4DF0-A3FB-D97782E50056}"/>
              </a:ext>
            </a:extLst>
          </p:cNvPr>
          <p:cNvSpPr>
            <a:spLocks noChangeArrowheads="1"/>
          </p:cNvSpPr>
          <p:nvPr/>
        </p:nvSpPr>
        <p:spPr bwMode="auto">
          <a:xfrm>
            <a:off x="899592" y="1501221"/>
            <a:ext cx="7848872" cy="364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en-US" altLang="zh-CN"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OutputStream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String str=</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 b=str.getBytes();</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for</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00FF"/>
                </a:solidFill>
                <a:effectLst/>
                <a:latin typeface="Consolas" panose="020B0609020204030204" pitchFamily="49" charset="0"/>
              </a:rPr>
              <a:t>int</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i=</a:t>
            </a:r>
            <a:r>
              <a:rPr kumimoji="0" lang="zh-CN" altLang="zh-CN" sz="2000" b="0" i="0" u="none" strike="noStrike" cap="none" normalizeH="0" baseline="0" dirty="0">
                <a:ln>
                  <a:noFill/>
                </a:ln>
                <a:solidFill>
                  <a:srgbClr val="009900"/>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;i&lt;b.length;i++){</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out.write(b[i]);</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B665FB52-5A43-46F9-9C44-1A915B5B56E3}"/>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字节输出流：</a:t>
            </a:r>
            <a:r>
              <a:rPr lang="en-US" altLang="zh-CN" b="0" i="0" dirty="0" err="1">
                <a:solidFill>
                  <a:srgbClr val="333333"/>
                </a:solidFill>
                <a:effectLst/>
                <a:latin typeface="Helvetica Neue"/>
              </a:rPr>
              <a:t>OutputStream</a:t>
            </a:r>
            <a:endParaRPr lang="zh-CN" altLang="en-US" dirty="0"/>
          </a:p>
        </p:txBody>
      </p:sp>
      <p:sp>
        <p:nvSpPr>
          <p:cNvPr id="4" name="文本框 3">
            <a:extLst>
              <a:ext uri="{FF2B5EF4-FFF2-40B4-BE49-F238E27FC236}">
                <a16:creationId xmlns:a16="http://schemas.microsoft.com/office/drawing/2014/main" id="{8495FEDA-69C1-409D-AA23-F55AD66AC081}"/>
              </a:ext>
            </a:extLst>
          </p:cNvPr>
          <p:cNvSpPr txBox="1"/>
          <p:nvPr/>
        </p:nvSpPr>
        <p:spPr>
          <a:xfrm>
            <a:off x="755576" y="1068874"/>
            <a:ext cx="4578578" cy="369332"/>
          </a:xfrm>
          <a:prstGeom prst="rect">
            <a:avLst/>
          </a:prstGeom>
          <a:noFill/>
        </p:spPr>
        <p:txBody>
          <a:bodyPr wrap="square">
            <a:spAutoFit/>
          </a:bodyPr>
          <a:lstStyle/>
          <a:p>
            <a:r>
              <a:rPr lang="zh-CN" altLang="en-US" b="0" i="0" dirty="0">
                <a:solidFill>
                  <a:srgbClr val="000000"/>
                </a:solidFill>
                <a:effectLst/>
                <a:latin typeface="Helvetica Neue"/>
              </a:rPr>
              <a:t> 写数据</a:t>
            </a:r>
            <a:endParaRPr lang="zh-CN" altLang="en-US" dirty="0"/>
          </a:p>
        </p:txBody>
      </p:sp>
    </p:spTree>
    <p:extLst>
      <p:ext uri="{BB962C8B-B14F-4D97-AF65-F5344CB8AC3E}">
        <p14:creationId xmlns:p14="http://schemas.microsoft.com/office/powerpoint/2010/main" val="242328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字节输出流操作</a:t>
            </a:r>
          </a:p>
        </p:txBody>
      </p:sp>
      <p:sp>
        <p:nvSpPr>
          <p:cNvPr id="4" name="文本框 3">
            <a:extLst>
              <a:ext uri="{FF2B5EF4-FFF2-40B4-BE49-F238E27FC236}">
                <a16:creationId xmlns:a16="http://schemas.microsoft.com/office/drawing/2014/main" id="{72E4CBF1-0920-4DCC-9636-BAA871AC79E3}"/>
              </a:ext>
            </a:extLst>
          </p:cNvPr>
          <p:cNvSpPr txBox="1"/>
          <p:nvPr/>
        </p:nvSpPr>
        <p:spPr>
          <a:xfrm>
            <a:off x="823322" y="699542"/>
            <a:ext cx="7925142" cy="875881"/>
          </a:xfrm>
          <a:prstGeom prst="rect">
            <a:avLst/>
          </a:prstGeom>
          <a:noFill/>
        </p:spPr>
        <p:txBody>
          <a:bodyPr wrap="square">
            <a:spAutoFit/>
          </a:bodyPr>
          <a:lstStyle/>
          <a:p>
            <a:pPr>
              <a:lnSpc>
                <a:spcPct val="150000"/>
              </a:lnSpc>
            </a:pPr>
            <a:r>
              <a:rPr lang="zh-CN" altLang="en-US" b="0" i="0" dirty="0">
                <a:solidFill>
                  <a:srgbClr val="333333"/>
                </a:solidFill>
                <a:effectLst/>
                <a:latin typeface="Helvetica Neue"/>
              </a:rPr>
              <a:t>以上输出只会进行覆盖，如果要追加的话，使用</a:t>
            </a:r>
            <a:r>
              <a:rPr lang="en-US" altLang="zh-CN" b="0" i="0" dirty="0" err="1">
                <a:solidFill>
                  <a:srgbClr val="333333"/>
                </a:solidFill>
                <a:effectLst/>
                <a:latin typeface="Helvetica Neue"/>
              </a:rPr>
              <a:t>FileOutputStream</a:t>
            </a:r>
            <a:r>
              <a:rPr lang="zh-CN" altLang="en-US" b="0" i="0" dirty="0">
                <a:solidFill>
                  <a:srgbClr val="333333"/>
                </a:solidFill>
                <a:effectLst/>
                <a:latin typeface="Helvetica Neue"/>
              </a:rPr>
              <a:t>类的另一个构造方法</a:t>
            </a:r>
            <a:endParaRPr lang="zh-CN" altLang="en-US" dirty="0"/>
          </a:p>
        </p:txBody>
      </p:sp>
      <p:sp>
        <p:nvSpPr>
          <p:cNvPr id="6" name="文本框 5">
            <a:extLst>
              <a:ext uri="{FF2B5EF4-FFF2-40B4-BE49-F238E27FC236}">
                <a16:creationId xmlns:a16="http://schemas.microsoft.com/office/drawing/2014/main" id="{4F9B191E-521F-4735-AB09-041428D8B7DB}"/>
              </a:ext>
            </a:extLst>
          </p:cNvPr>
          <p:cNvSpPr txBox="1"/>
          <p:nvPr/>
        </p:nvSpPr>
        <p:spPr>
          <a:xfrm>
            <a:off x="823322" y="1575423"/>
            <a:ext cx="7925142" cy="421847"/>
          </a:xfrm>
          <a:prstGeom prst="rect">
            <a:avLst/>
          </a:prstGeom>
          <a:noFill/>
        </p:spPr>
        <p:txBody>
          <a:bodyPr wrap="square">
            <a:spAutoFit/>
          </a:bodyPr>
          <a:lstStyle/>
          <a:p>
            <a:pPr algn="just">
              <a:lnSpc>
                <a:spcPct val="150000"/>
              </a:lnSpc>
            </a:pPr>
            <a:r>
              <a:rPr lang="en-US" altLang="zh-CN" sz="1600" b="0" i="0" dirty="0">
                <a:solidFill>
                  <a:srgbClr val="FF6600"/>
                </a:solidFill>
                <a:effectLst/>
                <a:latin typeface="Helvetica Neue"/>
              </a:rPr>
              <a:t>public </a:t>
            </a:r>
            <a:r>
              <a:rPr lang="en-US" altLang="zh-CN" sz="1600" b="0" i="0" dirty="0" err="1">
                <a:solidFill>
                  <a:srgbClr val="FF6600"/>
                </a:solidFill>
                <a:effectLst/>
                <a:latin typeface="Helvetica Neue"/>
              </a:rPr>
              <a:t>FileOutputStream</a:t>
            </a:r>
            <a:r>
              <a:rPr lang="en-US" altLang="zh-CN" sz="1600" b="0" i="0" dirty="0">
                <a:solidFill>
                  <a:srgbClr val="FF6600"/>
                </a:solidFill>
                <a:effectLst/>
                <a:latin typeface="Helvetica Neue"/>
              </a:rPr>
              <a:t>(File </a:t>
            </a:r>
            <a:r>
              <a:rPr lang="en-US" altLang="zh-CN" sz="1600" b="0" i="0" dirty="0" err="1">
                <a:solidFill>
                  <a:srgbClr val="FF6600"/>
                </a:solidFill>
                <a:effectLst/>
                <a:latin typeface="Helvetica Neue"/>
              </a:rPr>
              <a:t>file,boolean</a:t>
            </a:r>
            <a:r>
              <a:rPr lang="en-US" altLang="zh-CN" sz="1600" b="0" i="0" dirty="0">
                <a:solidFill>
                  <a:srgbClr val="FF6600"/>
                </a:solidFill>
                <a:effectLst/>
                <a:latin typeface="Helvetica Neue"/>
              </a:rPr>
              <a:t> append)throws </a:t>
            </a:r>
            <a:r>
              <a:rPr lang="en-US" altLang="zh-CN" sz="1600" b="0" i="0" dirty="0" err="1">
                <a:solidFill>
                  <a:srgbClr val="FF6600"/>
                </a:solidFill>
                <a:effectLst/>
                <a:latin typeface="Helvetica Neue"/>
              </a:rPr>
              <a:t>FileNotFoundException</a:t>
            </a:r>
            <a:endParaRPr lang="zh-CN" altLang="en-US" sz="1600" dirty="0"/>
          </a:p>
        </p:txBody>
      </p:sp>
      <p:sp>
        <p:nvSpPr>
          <p:cNvPr id="5" name="Rectangle 2">
            <a:extLst>
              <a:ext uri="{FF2B5EF4-FFF2-40B4-BE49-F238E27FC236}">
                <a16:creationId xmlns:a16="http://schemas.microsoft.com/office/drawing/2014/main" id="{9D8BCA28-993D-4A0C-89E3-27EB64ED5F38}"/>
              </a:ext>
            </a:extLst>
          </p:cNvPr>
          <p:cNvSpPr>
            <a:spLocks noChangeArrowheads="1"/>
          </p:cNvSpPr>
          <p:nvPr/>
        </p:nvSpPr>
        <p:spPr bwMode="auto">
          <a:xfrm>
            <a:off x="1223628" y="1957969"/>
            <a:ext cx="6696744" cy="3278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File f =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a:t>
            </a:r>
            <a:r>
              <a:rPr kumimoji="0" lang="zh-CN" altLang="zh-CN" b="0" i="0" u="none" strike="noStrike" cap="none" normalizeH="0" baseline="0" dirty="0">
                <a:ln>
                  <a:noFill/>
                </a:ln>
                <a:solidFill>
                  <a:srgbClr val="0000FF"/>
                </a:solidFill>
                <a:effectLst/>
                <a:latin typeface="Consolas" panose="020B0609020204030204" pitchFamily="49" charset="0"/>
              </a:rPr>
              <a:t>"e:"</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 File.separator+</a:t>
            </a:r>
            <a:r>
              <a:rPr kumimoji="0" lang="zh-CN" altLang="zh-CN" b="0" i="0" u="none" strike="noStrike" cap="none" normalizeH="0" baseline="0" dirty="0">
                <a:ln>
                  <a:noFill/>
                </a:ln>
                <a:solidFill>
                  <a:srgbClr val="0000FF"/>
                </a:solidFill>
                <a:effectLst/>
                <a:latin typeface="Consolas" panose="020B0609020204030204" pitchFamily="49" charset="0"/>
              </a:rPr>
              <a:t>"hello.txt"</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OutputStream out=</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FileOutputStream(f,</a:t>
            </a:r>
            <a:r>
              <a:rPr kumimoji="0" lang="zh-CN" altLang="zh-CN" b="0" i="0" u="none" strike="noStrike" cap="none" normalizeH="0" baseline="0" dirty="0">
                <a:ln>
                  <a:noFill/>
                </a:ln>
                <a:solidFill>
                  <a:srgbClr val="0000FF"/>
                </a:solidFill>
                <a:effectLst/>
                <a:latin typeface="Consolas" panose="020B0609020204030204" pitchFamily="49" charset="0"/>
              </a:rPr>
              <a:t>true</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String str=</a:t>
            </a:r>
            <a:r>
              <a:rPr kumimoji="0" lang="zh-CN" altLang="zh-CN" b="0" i="0" u="none" strike="noStrike" cap="none" normalizeH="0" baseline="0" dirty="0">
                <a:ln>
                  <a:noFill/>
                </a:ln>
                <a:solidFill>
                  <a:srgbClr val="0000FF"/>
                </a:solidFill>
                <a:effectLst/>
                <a:latin typeface="Consolas" panose="020B0609020204030204" pitchFamily="49" charset="0"/>
              </a:rPr>
              <a:t>"\r\nHello World"</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byte</a:t>
            </a:r>
            <a:r>
              <a:rPr kumimoji="0" lang="zh-CN" altLang="zh-CN" b="0" i="0" u="none" strike="noStrike" cap="none" normalizeH="0" baseline="0" dirty="0">
                <a:ln>
                  <a:noFill/>
                </a:ln>
                <a:solidFill>
                  <a:srgbClr val="000000"/>
                </a:solidFill>
                <a:effectLst/>
                <a:latin typeface="Consolas" panose="020B0609020204030204" pitchFamily="49" charset="0"/>
              </a:rPr>
              <a:t>[] b=str.getBytes();</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for</a:t>
            </a:r>
            <a:r>
              <a:rPr kumimoji="0" lang="zh-CN" altLang="zh-CN" b="0" i="0" u="none" strike="noStrike" cap="none" normalizeH="0" baseline="0" dirty="0">
                <a:ln>
                  <a:noFill/>
                </a:ln>
                <a:solidFill>
                  <a:srgbClr val="000000"/>
                </a:solidFill>
                <a:effectLst/>
                <a:latin typeface="Consolas" panose="020B0609020204030204" pitchFamily="49" charset="0"/>
              </a:rPr>
              <a:t>(</a:t>
            </a:r>
            <a:r>
              <a:rPr kumimoji="0" lang="zh-CN" altLang="zh-CN" b="0" i="0" u="none" strike="noStrike" cap="none" normalizeH="0" baseline="0" dirty="0">
                <a:ln>
                  <a:noFill/>
                </a:ln>
                <a:solidFill>
                  <a:srgbClr val="0000FF"/>
                </a:solidFill>
                <a:effectLst/>
                <a:latin typeface="Consolas" panose="020B0609020204030204" pitchFamily="49" charset="0"/>
              </a:rPr>
              <a:t>int</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i=</a:t>
            </a:r>
            <a:r>
              <a:rPr kumimoji="0" lang="zh-CN" altLang="zh-CN" b="0" i="0" u="none" strike="noStrike" cap="none" normalizeH="0" baseline="0" dirty="0">
                <a:ln>
                  <a:noFill/>
                </a:ln>
                <a:solidFill>
                  <a:srgbClr val="009900"/>
                </a:solidFill>
                <a:effectLst/>
                <a:latin typeface="Consolas" panose="020B0609020204030204" pitchFamily="49" charset="0"/>
              </a:rPr>
              <a:t>0</a:t>
            </a:r>
            <a:r>
              <a:rPr kumimoji="0" lang="zh-CN" altLang="zh-CN" b="0" i="0" u="none" strike="noStrike" cap="none" normalizeH="0" baseline="0" dirty="0">
                <a:ln>
                  <a:noFill/>
                </a:ln>
                <a:solidFill>
                  <a:srgbClr val="000000"/>
                </a:solidFill>
                <a:effectLst/>
                <a:latin typeface="Consolas" panose="020B0609020204030204" pitchFamily="49" charset="0"/>
              </a:rPr>
              <a:t>;i&lt;b.length;i++){</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out.write(b[i]);</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out.close();</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45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字节输入流操作</a:t>
            </a:r>
          </a:p>
        </p:txBody>
      </p:sp>
      <p:sp>
        <p:nvSpPr>
          <p:cNvPr id="3" name="文本框 2">
            <a:extLst>
              <a:ext uri="{FF2B5EF4-FFF2-40B4-BE49-F238E27FC236}">
                <a16:creationId xmlns:a16="http://schemas.microsoft.com/office/drawing/2014/main" id="{B38F1706-036D-42B5-A0CA-6EA8337D8E76}"/>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字节输入流：</a:t>
            </a:r>
            <a:r>
              <a:rPr lang="en-US" altLang="zh-CN" b="0" i="0" dirty="0" err="1">
                <a:solidFill>
                  <a:srgbClr val="333333"/>
                </a:solidFill>
                <a:effectLst/>
                <a:latin typeface="Helvetica Neue"/>
              </a:rPr>
              <a:t>InputStream</a:t>
            </a:r>
            <a:endParaRPr lang="zh-CN" altLang="en-US" dirty="0"/>
          </a:p>
        </p:txBody>
      </p:sp>
      <p:sp>
        <p:nvSpPr>
          <p:cNvPr id="5" name="文本框 4">
            <a:extLst>
              <a:ext uri="{FF2B5EF4-FFF2-40B4-BE49-F238E27FC236}">
                <a16:creationId xmlns:a16="http://schemas.microsoft.com/office/drawing/2014/main" id="{5EBD2565-FCF8-4C2F-B915-8902CD5918CC}"/>
              </a:ext>
            </a:extLst>
          </p:cNvPr>
          <p:cNvSpPr txBox="1"/>
          <p:nvPr/>
        </p:nvSpPr>
        <p:spPr>
          <a:xfrm>
            <a:off x="755576" y="1068874"/>
            <a:ext cx="4578578" cy="369332"/>
          </a:xfrm>
          <a:prstGeom prst="rect">
            <a:avLst/>
          </a:prstGeom>
          <a:noFill/>
        </p:spPr>
        <p:txBody>
          <a:bodyPr wrap="square">
            <a:spAutoFit/>
          </a:bodyPr>
          <a:lstStyle/>
          <a:p>
            <a:r>
              <a:rPr lang="zh-CN" altLang="en-US" b="0" i="0" dirty="0">
                <a:solidFill>
                  <a:srgbClr val="000000"/>
                </a:solidFill>
                <a:effectLst/>
                <a:latin typeface="Helvetica Neue"/>
              </a:rPr>
              <a:t> </a:t>
            </a:r>
            <a:r>
              <a:rPr lang="zh-CN" altLang="en-US" dirty="0">
                <a:solidFill>
                  <a:srgbClr val="000000"/>
                </a:solidFill>
                <a:latin typeface="Helvetica Neue"/>
              </a:rPr>
              <a:t>读</a:t>
            </a:r>
            <a:r>
              <a:rPr lang="zh-CN" altLang="en-US" b="0" i="0" dirty="0">
                <a:solidFill>
                  <a:srgbClr val="000000"/>
                </a:solidFill>
                <a:effectLst/>
                <a:latin typeface="Helvetica Neue"/>
              </a:rPr>
              <a:t>数据</a:t>
            </a:r>
            <a:endParaRPr lang="zh-CN" altLang="en-US" dirty="0"/>
          </a:p>
        </p:txBody>
      </p:sp>
      <p:sp>
        <p:nvSpPr>
          <p:cNvPr id="6" name="Rectangle 2">
            <a:extLst>
              <a:ext uri="{FF2B5EF4-FFF2-40B4-BE49-F238E27FC236}">
                <a16:creationId xmlns:a16="http://schemas.microsoft.com/office/drawing/2014/main" id="{56B4D59D-5547-4D0D-866E-3C50415D51F6}"/>
              </a:ext>
            </a:extLst>
          </p:cNvPr>
          <p:cNvSpPr>
            <a:spLocks noChangeArrowheads="1"/>
          </p:cNvSpPr>
          <p:nvPr/>
        </p:nvSpPr>
        <p:spPr bwMode="auto">
          <a:xfrm>
            <a:off x="971600" y="1542082"/>
            <a:ext cx="8064896" cy="271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InputStream in=</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 b=</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9900"/>
                </a:solidFill>
                <a:effectLst/>
                <a:latin typeface="Consolas" panose="020B0609020204030204" pitchFamily="49" charset="0"/>
              </a:rPr>
              <a:t>1024</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int</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len=in.read(b);</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in.close();</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System.out.println(</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String(b,</a:t>
            </a:r>
            <a:r>
              <a:rPr kumimoji="0" lang="zh-CN" altLang="zh-CN" sz="2000" b="0" i="0" u="none" strike="noStrike" cap="none" normalizeH="0" baseline="0" dirty="0">
                <a:ln>
                  <a:noFill/>
                </a:ln>
                <a:solidFill>
                  <a:srgbClr val="009900"/>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,len));</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04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字节输入流操作</a:t>
            </a:r>
          </a:p>
        </p:txBody>
      </p:sp>
      <p:sp>
        <p:nvSpPr>
          <p:cNvPr id="2" name="Rectangle 2">
            <a:extLst>
              <a:ext uri="{FF2B5EF4-FFF2-40B4-BE49-F238E27FC236}">
                <a16:creationId xmlns:a16="http://schemas.microsoft.com/office/drawing/2014/main" id="{1EB6B520-AB7A-406B-834C-AAB8382CDEAC}"/>
              </a:ext>
            </a:extLst>
          </p:cNvPr>
          <p:cNvSpPr>
            <a:spLocks noChangeArrowheads="1"/>
          </p:cNvSpPr>
          <p:nvPr/>
        </p:nvSpPr>
        <p:spPr bwMode="auto">
          <a:xfrm>
            <a:off x="179512" y="1245725"/>
            <a:ext cx="9433048" cy="32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File f = </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File(</a:t>
            </a:r>
            <a:r>
              <a:rPr kumimoji="0" lang="zh-CN" altLang="zh-CN" sz="2400" b="0" i="0" u="none" strike="noStrike" cap="none" normalizeH="0" baseline="0" dirty="0">
                <a:ln>
                  <a:noFill/>
                </a:ln>
                <a:solidFill>
                  <a:srgbClr val="0000FF"/>
                </a:solidFill>
                <a:effectLst/>
                <a:latin typeface="Consolas" panose="020B0609020204030204" pitchFamily="49" charset="0"/>
              </a:rPr>
              <a:t>"e:"</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File.separator+</a:t>
            </a:r>
            <a:r>
              <a:rPr kumimoji="0" lang="zh-CN" altLang="zh-CN" sz="2400" b="0" i="0" u="none" strike="noStrike" cap="none" normalizeH="0" baseline="0" dirty="0">
                <a:ln>
                  <a:noFill/>
                </a:ln>
                <a:solidFill>
                  <a:srgbClr val="0000FF"/>
                </a:solidFill>
                <a:effectLst/>
                <a:latin typeface="Consolas" panose="020B0609020204030204" pitchFamily="49" charset="0"/>
              </a:rPr>
              <a:t>"hello.txt"</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InputStream in=</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FF"/>
                </a:solidFill>
                <a:effectLst/>
                <a:latin typeface="Consolas" panose="020B0609020204030204" pitchFamily="49" charset="0"/>
              </a:rPr>
              <a:t>byte</a:t>
            </a:r>
            <a:r>
              <a:rPr kumimoji="0" lang="zh-CN" altLang="zh-CN" sz="2400" b="0" i="0" u="none" strike="noStrike" cap="none" normalizeH="0" baseline="0" dirty="0">
                <a:ln>
                  <a:noFill/>
                </a:ln>
                <a:solidFill>
                  <a:srgbClr val="000000"/>
                </a:solidFill>
                <a:effectLst/>
                <a:latin typeface="Consolas" panose="020B0609020204030204" pitchFamily="49" charset="0"/>
              </a:rPr>
              <a:t>[] b=</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byte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0" u="none" strike="noStrike" cap="none" normalizeH="0" baseline="0" dirty="0">
                <a:ln>
                  <a:noFill/>
                </a:ln>
                <a:solidFill>
                  <a:srgbClr val="0000FF"/>
                </a:solidFill>
                <a:effectLst/>
                <a:latin typeface="Consolas" panose="020B0609020204030204" pitchFamily="49" charset="0"/>
              </a:rPr>
              <a:t>int</a:t>
            </a:r>
            <a:r>
              <a:rPr kumimoji="0" lang="zh-CN" altLang="zh-CN" sz="2400" b="0" i="0" u="none" strike="noStrike" cap="none" normalizeH="0" baseline="0" dirty="0">
                <a:ln>
                  <a:noFill/>
                </a:ln>
                <a:solidFill>
                  <a:srgbClr val="000000"/>
                </a:solidFill>
                <a:effectLst/>
                <a:latin typeface="Consolas" panose="020B0609020204030204" pitchFamily="49" charset="0"/>
              </a:rPr>
              <a:t>) f.length()];</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in.read(b);</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in.close();</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System.out.println(</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String(b));</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AC457070-B9EF-4A20-86D8-DDDFB1875535}"/>
              </a:ext>
            </a:extLst>
          </p:cNvPr>
          <p:cNvSpPr txBox="1"/>
          <p:nvPr/>
        </p:nvSpPr>
        <p:spPr>
          <a:xfrm>
            <a:off x="4211960" y="3507854"/>
            <a:ext cx="3456384" cy="369332"/>
          </a:xfrm>
          <a:prstGeom prst="rect">
            <a:avLst/>
          </a:prstGeom>
          <a:noFill/>
        </p:spPr>
        <p:txBody>
          <a:bodyPr wrap="square" rtlCol="0">
            <a:spAutoFit/>
          </a:bodyPr>
          <a:lstStyle/>
          <a:p>
            <a:r>
              <a:rPr lang="zh-CN" altLang="en-US" b="1" dirty="0">
                <a:solidFill>
                  <a:srgbClr val="FF0000"/>
                </a:solidFill>
              </a:rPr>
              <a:t>练习：一个字节一个字节读入</a:t>
            </a:r>
          </a:p>
        </p:txBody>
      </p:sp>
    </p:spTree>
    <p:extLst>
      <p:ext uri="{BB962C8B-B14F-4D97-AF65-F5344CB8AC3E}">
        <p14:creationId xmlns:p14="http://schemas.microsoft.com/office/powerpoint/2010/main" val="207386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字节输入流操作</a:t>
            </a:r>
          </a:p>
        </p:txBody>
      </p:sp>
      <p:sp>
        <p:nvSpPr>
          <p:cNvPr id="4" name="文本框 3">
            <a:extLst>
              <a:ext uri="{FF2B5EF4-FFF2-40B4-BE49-F238E27FC236}">
                <a16:creationId xmlns:a16="http://schemas.microsoft.com/office/drawing/2014/main" id="{1AEF8B52-DE46-4711-AF83-29149EC46CAF}"/>
              </a:ext>
            </a:extLst>
          </p:cNvPr>
          <p:cNvSpPr txBox="1"/>
          <p:nvPr/>
        </p:nvSpPr>
        <p:spPr>
          <a:xfrm>
            <a:off x="823322" y="699542"/>
            <a:ext cx="7637110" cy="369332"/>
          </a:xfrm>
          <a:prstGeom prst="rect">
            <a:avLst/>
          </a:prstGeom>
          <a:noFill/>
        </p:spPr>
        <p:txBody>
          <a:bodyPr wrap="square">
            <a:spAutoFit/>
          </a:bodyPr>
          <a:lstStyle/>
          <a:p>
            <a:r>
              <a:rPr lang="zh-CN" altLang="en-US" b="0" i="0" dirty="0">
                <a:solidFill>
                  <a:srgbClr val="333333"/>
                </a:solidFill>
                <a:effectLst/>
                <a:latin typeface="Helvetica Neue"/>
              </a:rPr>
              <a:t>以上情况只适合知道输入文件的大小，不知道的话用如下方法</a:t>
            </a:r>
            <a:endParaRPr lang="zh-CN" altLang="en-US" dirty="0"/>
          </a:p>
        </p:txBody>
      </p:sp>
      <p:sp>
        <p:nvSpPr>
          <p:cNvPr id="3" name="Rectangle 2">
            <a:extLst>
              <a:ext uri="{FF2B5EF4-FFF2-40B4-BE49-F238E27FC236}">
                <a16:creationId xmlns:a16="http://schemas.microsoft.com/office/drawing/2014/main" id="{8462B3D2-A088-43D1-94D1-760B56A57D37}"/>
              </a:ext>
            </a:extLst>
          </p:cNvPr>
          <p:cNvSpPr>
            <a:spLocks noChangeArrowheads="1"/>
          </p:cNvSpPr>
          <p:nvPr/>
        </p:nvSpPr>
        <p:spPr bwMode="auto">
          <a:xfrm>
            <a:off x="1041477" y="1162682"/>
            <a:ext cx="7200800" cy="351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File f = </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File(</a:t>
            </a:r>
            <a:r>
              <a:rPr kumimoji="0" lang="zh-CN" altLang="zh-CN" sz="1400" b="0" i="0" u="none" strike="noStrike" cap="none" normalizeH="0" baseline="0" dirty="0">
                <a:ln>
                  <a:noFill/>
                </a:ln>
                <a:solidFill>
                  <a:srgbClr val="0000FF"/>
                </a:solidFill>
                <a:effectLst/>
                <a:latin typeface="Consolas" panose="020B0609020204030204" pitchFamily="49" charset="0"/>
              </a:rPr>
              <a:t>"e:"</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 File.separator+</a:t>
            </a:r>
            <a:r>
              <a:rPr kumimoji="0" lang="zh-CN" altLang="zh-CN" sz="1400" b="0" i="0" u="none" strike="noStrike" cap="none" normalizeH="0" baseline="0" dirty="0">
                <a:ln>
                  <a:noFill/>
                </a:ln>
                <a:solidFill>
                  <a:srgbClr val="0000FF"/>
                </a:solidFill>
                <a:effectLst/>
                <a:latin typeface="Consolas" panose="020B0609020204030204" pitchFamily="49" charset="0"/>
              </a:rPr>
              <a:t>"hello.txt"</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InputStream in=</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byte</a:t>
            </a:r>
            <a:r>
              <a:rPr kumimoji="0" lang="zh-CN" altLang="zh-CN" sz="1400" b="0" i="0" u="none" strike="noStrike" cap="none" normalizeH="0" baseline="0" dirty="0">
                <a:ln>
                  <a:noFill/>
                </a:ln>
                <a:solidFill>
                  <a:srgbClr val="000000"/>
                </a:solidFill>
                <a:effectLst/>
                <a:latin typeface="Consolas" panose="020B0609020204030204" pitchFamily="49" charset="0"/>
              </a:rPr>
              <a:t>[] b=</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FF"/>
                </a:solidFill>
                <a:effectLst/>
                <a:latin typeface="Consolas" panose="020B0609020204030204" pitchFamily="49" charset="0"/>
              </a:rPr>
              <a:t>byte</a:t>
            </a:r>
            <a:r>
              <a:rPr kumimoji="0" lang="zh-CN" altLang="zh-CN" sz="1400" b="0" i="0" u="none" strike="noStrike" cap="none" normalizeH="0" baseline="0" dirty="0">
                <a:ln>
                  <a:noFill/>
                </a:ln>
                <a:solidFill>
                  <a:srgbClr val="000000"/>
                </a:solidFill>
                <a:effectLst/>
                <a:latin typeface="Consolas" panose="020B0609020204030204" pitchFamily="49" charset="0"/>
              </a:rPr>
              <a:t>[</a:t>
            </a:r>
            <a:r>
              <a:rPr kumimoji="0" lang="zh-CN" altLang="zh-CN" sz="1400" b="0" i="0" u="none" strike="noStrike" cap="none" normalizeH="0" baseline="0" dirty="0">
                <a:ln>
                  <a:noFill/>
                </a:ln>
                <a:solidFill>
                  <a:srgbClr val="009900"/>
                </a:solidFill>
                <a:effectLst/>
                <a:latin typeface="Consolas" panose="020B0609020204030204" pitchFamily="49" charset="0"/>
              </a:rPr>
              <a:t>1024</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int</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temp=</a:t>
            </a:r>
            <a:r>
              <a:rPr kumimoji="0" lang="zh-CN" altLang="zh-CN" sz="1400" b="0" i="0" u="none" strike="noStrike" cap="none" normalizeH="0" baseline="0" dirty="0">
                <a:ln>
                  <a:noFill/>
                </a:ln>
                <a:solidFill>
                  <a:srgbClr val="009900"/>
                </a:solidFill>
                <a:effectLst/>
                <a:latin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int</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len=</a:t>
            </a:r>
            <a:r>
              <a:rPr kumimoji="0" lang="zh-CN" altLang="zh-CN" sz="1400" b="0" i="0" u="none" strike="noStrike" cap="none" normalizeH="0" baseline="0" dirty="0">
                <a:ln>
                  <a:noFill/>
                </a:ln>
                <a:solidFill>
                  <a:srgbClr val="009900"/>
                </a:solidFill>
                <a:effectLst/>
                <a:latin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while</a:t>
            </a:r>
            <a:r>
              <a:rPr kumimoji="0" lang="zh-CN" altLang="zh-CN" sz="1400" b="0" i="0" u="none" strike="noStrike" cap="none" normalizeH="0" baseline="0" dirty="0">
                <a:ln>
                  <a:noFill/>
                </a:ln>
                <a:solidFill>
                  <a:srgbClr val="000000"/>
                </a:solidFill>
                <a:effectLst/>
                <a:latin typeface="Consolas" panose="020B0609020204030204" pitchFamily="49" charset="0"/>
              </a:rPr>
              <a:t>((temp=in.read())!=-</a:t>
            </a:r>
            <a:r>
              <a:rPr kumimoji="0" lang="zh-CN" altLang="zh-CN" sz="1400" b="0" i="0" u="none" strike="noStrike" cap="none" normalizeH="0" baseline="0" dirty="0">
                <a:ln>
                  <a:noFill/>
                </a:ln>
                <a:solidFill>
                  <a:srgbClr val="009900"/>
                </a:solidFill>
                <a:effectLst/>
                <a:latin typeface="Consolas" panose="020B0609020204030204" pitchFamily="49" charset="0"/>
              </a:rPr>
              <a:t>1</a:t>
            </a:r>
            <a:r>
              <a:rPr kumimoji="0" lang="zh-CN" altLang="zh-CN" sz="1400" b="0" i="0" u="none" strike="noStrike" cap="none" normalizeH="0" baseline="0" dirty="0">
                <a:ln>
                  <a:noFill/>
                </a:ln>
                <a:solidFill>
                  <a:srgbClr val="000000"/>
                </a:solidFill>
                <a:effectLst/>
                <a:latin typeface="Consolas" panose="020B0609020204030204" pitchFamily="49" charset="0"/>
              </a:rPr>
              <a:t>){</a:t>
            </a:r>
            <a:r>
              <a:rPr kumimoji="0" lang="en-US" altLang="zh-CN" sz="1400" b="0" i="0" u="none" strike="noStrike" cap="none" normalizeH="0" baseline="0" dirty="0">
                <a:ln>
                  <a:noFill/>
                </a:ln>
                <a:solidFill>
                  <a:srgbClr val="000000"/>
                </a:solidFill>
                <a:effectLst/>
                <a:latin typeface="Consolas" panose="020B0609020204030204" pitchFamily="49" charset="0"/>
              </a:rPr>
              <a:t>  </a:t>
            </a:r>
            <a:r>
              <a:rPr kumimoji="0" lang="zh-CN" altLang="zh-CN" sz="1400" b="0" i="0" u="none" strike="noStrike" cap="none" normalizeH="0" baseline="0" dirty="0">
                <a:ln>
                  <a:noFill/>
                </a:ln>
                <a:solidFill>
                  <a:srgbClr val="008200"/>
                </a:solidFill>
                <a:effectLst/>
                <a:latin typeface="Consolas" panose="020B0609020204030204" pitchFamily="49" charset="0"/>
              </a:rPr>
              <a:t>//</a:t>
            </a:r>
            <a:r>
              <a:rPr kumimoji="0" lang="en-US" altLang="zh-CN" sz="1400" b="0" i="0" u="none" strike="noStrike" cap="none" normalizeH="0" baseline="0" dirty="0">
                <a:ln>
                  <a:noFill/>
                </a:ln>
                <a:solidFill>
                  <a:srgbClr val="008200"/>
                </a:solidFill>
                <a:effectLst/>
                <a:latin typeface="Consolas" panose="020B0609020204030204" pitchFamily="49" charset="0"/>
              </a:rPr>
              <a:t> </a:t>
            </a:r>
            <a:r>
              <a:rPr kumimoji="0" lang="zh-CN" altLang="zh-CN" sz="1400" b="0" i="0" u="none" strike="noStrike" cap="none" normalizeH="0" baseline="0" dirty="0">
                <a:ln>
                  <a:noFill/>
                </a:ln>
                <a:solidFill>
                  <a:srgbClr val="008200"/>
                </a:solidFill>
                <a:effectLst/>
                <a:latin typeface="Consolas" panose="020B0609020204030204" pitchFamily="49" charset="0"/>
              </a:rPr>
              <a:t>-1为文件读完的标志</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b[len]=(</a:t>
            </a:r>
            <a:r>
              <a:rPr kumimoji="0" lang="zh-CN" altLang="zh-CN" sz="1400" b="0" i="0" u="none" strike="noStrike" cap="none" normalizeH="0" baseline="0" dirty="0">
                <a:ln>
                  <a:noFill/>
                </a:ln>
                <a:solidFill>
                  <a:srgbClr val="0000FF"/>
                </a:solidFill>
                <a:effectLst/>
                <a:latin typeface="Consolas" panose="020B0609020204030204" pitchFamily="49" charset="0"/>
              </a:rPr>
              <a:t>byte</a:t>
            </a:r>
            <a:r>
              <a:rPr kumimoji="0" lang="zh-CN" altLang="zh-CN" sz="1400" b="0" i="0" u="none" strike="noStrike" cap="none" normalizeH="0" baseline="0" dirty="0">
                <a:ln>
                  <a:noFill/>
                </a:ln>
                <a:solidFill>
                  <a:srgbClr val="000000"/>
                </a:solidFill>
                <a:effectLst/>
                <a:latin typeface="Consolas" panose="020B0609020204030204" pitchFamily="49" charset="0"/>
              </a:rPr>
              <a:t>) temp;</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len++;</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in.close();</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System.out.println(</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String(b,</a:t>
            </a:r>
            <a:r>
              <a:rPr kumimoji="0" lang="zh-CN" altLang="zh-CN" sz="1400" b="0" i="0" u="none" strike="noStrike" cap="none" normalizeH="0" baseline="0" dirty="0">
                <a:ln>
                  <a:noFill/>
                </a:ln>
                <a:solidFill>
                  <a:srgbClr val="009900"/>
                </a:solidFill>
                <a:effectLst/>
                <a:latin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rPr>
              <a:t>,len));</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1"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目录</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en-GB" sz="1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3"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049276" y="2083164"/>
            <a:ext cx="792088" cy="702925"/>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14600" y="1704009"/>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2</a:t>
              </a:r>
            </a:p>
          </p:txBody>
        </p:sp>
      </p:grpSp>
      <p:grpSp>
        <p:nvGrpSpPr>
          <p:cNvPr id="5" name="组合 4"/>
          <p:cNvGrpSpPr/>
          <p:nvPr/>
        </p:nvGrpSpPr>
        <p:grpSpPr>
          <a:xfrm>
            <a:off x="2049277" y="1131590"/>
            <a:ext cx="792088" cy="702925"/>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68618" y="2959384"/>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1</a:t>
              </a:r>
            </a:p>
          </p:txBody>
        </p:sp>
      </p:grpSp>
      <p:sp>
        <p:nvSpPr>
          <p:cNvPr id="2" name="文本框 1">
            <a:extLst>
              <a:ext uri="{FF2B5EF4-FFF2-40B4-BE49-F238E27FC236}">
                <a16:creationId xmlns:a16="http://schemas.microsoft.com/office/drawing/2014/main" id="{F560CC3A-2A22-43F3-AF6F-03C884D8EDA3}"/>
              </a:ext>
            </a:extLst>
          </p:cNvPr>
          <p:cNvSpPr txBox="1"/>
          <p:nvPr/>
        </p:nvSpPr>
        <p:spPr>
          <a:xfrm>
            <a:off x="3333581" y="1323607"/>
            <a:ext cx="2476838" cy="369332"/>
          </a:xfrm>
          <a:prstGeom prst="rect">
            <a:avLst/>
          </a:prstGeom>
          <a:noFill/>
        </p:spPr>
        <p:txBody>
          <a:bodyPr wrap="square" rtlCol="0">
            <a:spAutoFit/>
          </a:bodyPr>
          <a:lstStyle/>
          <a:p>
            <a:r>
              <a:rPr lang="en-US" altLang="zh-CN" dirty="0"/>
              <a:t>File</a:t>
            </a:r>
            <a:r>
              <a:rPr lang="zh-CN" altLang="en-US" dirty="0"/>
              <a:t>类的基本操作</a:t>
            </a:r>
          </a:p>
        </p:txBody>
      </p:sp>
      <p:sp>
        <p:nvSpPr>
          <p:cNvPr id="3" name="文本框 2">
            <a:extLst>
              <a:ext uri="{FF2B5EF4-FFF2-40B4-BE49-F238E27FC236}">
                <a16:creationId xmlns:a16="http://schemas.microsoft.com/office/drawing/2014/main" id="{663CBF00-43E8-48D7-AC18-CF281FCEF727}"/>
              </a:ext>
            </a:extLst>
          </p:cNvPr>
          <p:cNvSpPr txBox="1"/>
          <p:nvPr/>
        </p:nvSpPr>
        <p:spPr>
          <a:xfrm>
            <a:off x="3333581" y="2181675"/>
            <a:ext cx="2421796" cy="369332"/>
          </a:xfrm>
          <a:prstGeom prst="rect">
            <a:avLst/>
          </a:prstGeom>
          <a:noFill/>
        </p:spPr>
        <p:txBody>
          <a:bodyPr wrap="square" rtlCol="0">
            <a:spAutoFit/>
          </a:bodyPr>
          <a:lstStyle/>
          <a:p>
            <a:r>
              <a:rPr lang="zh-CN" altLang="en-US" dirty="0"/>
              <a:t>字节流和字符流</a:t>
            </a:r>
          </a:p>
        </p:txBody>
      </p:sp>
      <p:grpSp>
        <p:nvGrpSpPr>
          <p:cNvPr id="12" name="组合 11">
            <a:extLst>
              <a:ext uri="{FF2B5EF4-FFF2-40B4-BE49-F238E27FC236}">
                <a16:creationId xmlns:a16="http://schemas.microsoft.com/office/drawing/2014/main" id="{D11F9108-F49F-4969-A58D-CC39A2205F4A}"/>
              </a:ext>
            </a:extLst>
          </p:cNvPr>
          <p:cNvGrpSpPr/>
          <p:nvPr/>
        </p:nvGrpSpPr>
        <p:grpSpPr>
          <a:xfrm>
            <a:off x="2049277" y="3974351"/>
            <a:ext cx="792088" cy="702925"/>
            <a:chOff x="2501743" y="1635646"/>
            <a:chExt cx="1036261" cy="1036518"/>
          </a:xfrm>
        </p:grpSpPr>
        <p:sp>
          <p:nvSpPr>
            <p:cNvPr id="13" name="Oval 53">
              <a:extLst>
                <a:ext uri="{FF2B5EF4-FFF2-40B4-BE49-F238E27FC236}">
                  <a16:creationId xmlns:a16="http://schemas.microsoft.com/office/drawing/2014/main" id="{397F5FC6-3548-4E8C-8975-712C4345365D}"/>
                </a:ext>
              </a:extLst>
            </p:cNvPr>
            <p:cNvSpPr>
              <a:spLocks noChangeArrowheads="1"/>
            </p:cNvSpPr>
            <p:nvPr/>
          </p:nvSpPr>
          <p:spPr bwMode="auto">
            <a:xfrm>
              <a:off x="2501743" y="1635646"/>
              <a:ext cx="1036261" cy="1036518"/>
            </a:xfrm>
            <a:prstGeom prst="ellipse">
              <a:avLst/>
            </a:prstGeom>
            <a:solidFill>
              <a:schemeClr val="accent4">
                <a:lumMod val="50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Text Box 59">
              <a:extLst>
                <a:ext uri="{FF2B5EF4-FFF2-40B4-BE49-F238E27FC236}">
                  <a16:creationId xmlns:a16="http://schemas.microsoft.com/office/drawing/2014/main" id="{076132B5-5278-4AA5-B268-0A10C9237A1A}"/>
                </a:ext>
              </a:extLst>
            </p:cNvPr>
            <p:cNvSpPr txBox="1">
              <a:spLocks noChangeArrowheads="1"/>
            </p:cNvSpPr>
            <p:nvPr/>
          </p:nvSpPr>
          <p:spPr bwMode="auto">
            <a:xfrm>
              <a:off x="2614600" y="1704009"/>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4</a:t>
              </a:r>
            </a:p>
          </p:txBody>
        </p:sp>
      </p:grpSp>
      <p:grpSp>
        <p:nvGrpSpPr>
          <p:cNvPr id="15" name="组合 14">
            <a:extLst>
              <a:ext uri="{FF2B5EF4-FFF2-40B4-BE49-F238E27FC236}">
                <a16:creationId xmlns:a16="http://schemas.microsoft.com/office/drawing/2014/main" id="{CD748FB9-4F25-4388-B2EA-791AC41283B2}"/>
              </a:ext>
            </a:extLst>
          </p:cNvPr>
          <p:cNvGrpSpPr/>
          <p:nvPr/>
        </p:nvGrpSpPr>
        <p:grpSpPr>
          <a:xfrm>
            <a:off x="2049278" y="3022777"/>
            <a:ext cx="792088" cy="702925"/>
            <a:chOff x="1041891" y="2887277"/>
            <a:chExt cx="1036261" cy="1036518"/>
          </a:xfrm>
        </p:grpSpPr>
        <p:sp>
          <p:nvSpPr>
            <p:cNvPr id="16" name="Oval 53">
              <a:extLst>
                <a:ext uri="{FF2B5EF4-FFF2-40B4-BE49-F238E27FC236}">
                  <a16:creationId xmlns:a16="http://schemas.microsoft.com/office/drawing/2014/main" id="{35A6112C-3AF0-4C3A-9D2D-E9FEC877EE57}"/>
                </a:ext>
              </a:extLst>
            </p:cNvPr>
            <p:cNvSpPr>
              <a:spLocks noChangeArrowheads="1"/>
            </p:cNvSpPr>
            <p:nvPr/>
          </p:nvSpPr>
          <p:spPr bwMode="auto">
            <a:xfrm>
              <a:off x="1041891" y="2887277"/>
              <a:ext cx="1036261" cy="1036518"/>
            </a:xfrm>
            <a:prstGeom prst="ellipse">
              <a:avLst/>
            </a:prstGeom>
            <a:solidFill>
              <a:srgbClr val="92D05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Text Box 58">
              <a:extLst>
                <a:ext uri="{FF2B5EF4-FFF2-40B4-BE49-F238E27FC236}">
                  <a16:creationId xmlns:a16="http://schemas.microsoft.com/office/drawing/2014/main" id="{22F88D48-2C45-4C82-9365-10564C3D9963}"/>
                </a:ext>
              </a:extLst>
            </p:cNvPr>
            <p:cNvSpPr txBox="1">
              <a:spLocks noChangeArrowheads="1"/>
            </p:cNvSpPr>
            <p:nvPr/>
          </p:nvSpPr>
          <p:spPr bwMode="auto">
            <a:xfrm>
              <a:off x="1154745" y="2959384"/>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3</a:t>
              </a:r>
            </a:p>
          </p:txBody>
        </p:sp>
      </p:grpSp>
      <p:sp>
        <p:nvSpPr>
          <p:cNvPr id="18" name="文本框 17">
            <a:extLst>
              <a:ext uri="{FF2B5EF4-FFF2-40B4-BE49-F238E27FC236}">
                <a16:creationId xmlns:a16="http://schemas.microsoft.com/office/drawing/2014/main" id="{F3027A48-E879-46AB-AC08-ED4A9BF5E7D3}"/>
              </a:ext>
            </a:extLst>
          </p:cNvPr>
          <p:cNvSpPr txBox="1"/>
          <p:nvPr/>
        </p:nvSpPr>
        <p:spPr>
          <a:xfrm>
            <a:off x="3333581" y="3185016"/>
            <a:ext cx="2476838" cy="369332"/>
          </a:xfrm>
          <a:prstGeom prst="rect">
            <a:avLst/>
          </a:prstGeom>
          <a:noFill/>
        </p:spPr>
        <p:txBody>
          <a:bodyPr wrap="square" rtlCol="0">
            <a:spAutoFit/>
          </a:bodyPr>
          <a:lstStyle/>
          <a:p>
            <a:r>
              <a:rPr lang="zh-CN" altLang="en-US" dirty="0"/>
              <a:t>管道流</a:t>
            </a:r>
          </a:p>
        </p:txBody>
      </p:sp>
      <p:sp>
        <p:nvSpPr>
          <p:cNvPr id="19" name="文本框 18">
            <a:extLst>
              <a:ext uri="{FF2B5EF4-FFF2-40B4-BE49-F238E27FC236}">
                <a16:creationId xmlns:a16="http://schemas.microsoft.com/office/drawing/2014/main" id="{28A4B336-9DDC-4256-8611-705FCDE88309}"/>
              </a:ext>
            </a:extLst>
          </p:cNvPr>
          <p:cNvSpPr txBox="1"/>
          <p:nvPr/>
        </p:nvSpPr>
        <p:spPr>
          <a:xfrm>
            <a:off x="3333581" y="4043084"/>
            <a:ext cx="2421796" cy="369332"/>
          </a:xfrm>
          <a:prstGeom prst="rect">
            <a:avLst/>
          </a:prstGeom>
          <a:noFill/>
        </p:spPr>
        <p:txBody>
          <a:bodyPr wrap="square" rtlCol="0">
            <a:spAutoFit/>
          </a:bodyPr>
          <a:lstStyle/>
          <a:p>
            <a:r>
              <a:rPr lang="zh-CN" altLang="en-US" dirty="0"/>
              <a:t>打印流</a:t>
            </a:r>
          </a:p>
        </p:txBody>
      </p:sp>
    </p:spTree>
    <p:extLst>
      <p:ext uri="{BB962C8B-B14F-4D97-AF65-F5344CB8AC3E}">
        <p14:creationId xmlns:p14="http://schemas.microsoft.com/office/powerpoint/2010/main" val="31992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 grpId="0"/>
      <p:bldP spid="3"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字符输出流操作</a:t>
            </a:r>
          </a:p>
        </p:txBody>
      </p:sp>
      <p:sp>
        <p:nvSpPr>
          <p:cNvPr id="5" name="文本框 4">
            <a:extLst>
              <a:ext uri="{FF2B5EF4-FFF2-40B4-BE49-F238E27FC236}">
                <a16:creationId xmlns:a16="http://schemas.microsoft.com/office/drawing/2014/main" id="{C9E811FF-A0C1-4163-8E42-99A17EFF88A5}"/>
              </a:ext>
            </a:extLst>
          </p:cNvPr>
          <p:cNvSpPr txBox="1"/>
          <p:nvPr/>
        </p:nvSpPr>
        <p:spPr>
          <a:xfrm>
            <a:off x="832736" y="832946"/>
            <a:ext cx="6259543" cy="461665"/>
          </a:xfrm>
          <a:prstGeom prst="rect">
            <a:avLst/>
          </a:prstGeom>
          <a:noFill/>
        </p:spPr>
        <p:txBody>
          <a:bodyPr wrap="square">
            <a:spAutoFit/>
          </a:bodyPr>
          <a:lstStyle/>
          <a:p>
            <a:r>
              <a:rPr lang="zh-CN" altLang="en-US" sz="2400" b="1" i="0" dirty="0">
                <a:solidFill>
                  <a:srgbClr val="FF0000"/>
                </a:solidFill>
                <a:effectLst/>
                <a:latin typeface="Helvetica Neue"/>
              </a:rPr>
              <a:t>写文件 </a:t>
            </a:r>
            <a:r>
              <a:rPr lang="en-US" altLang="zh-CN" sz="2400" b="0" i="0" dirty="0">
                <a:solidFill>
                  <a:srgbClr val="333333"/>
                </a:solidFill>
                <a:effectLst/>
                <a:latin typeface="Helvetica Neue"/>
              </a:rPr>
              <a:t>Writer</a:t>
            </a:r>
            <a:endParaRPr lang="zh-CN" altLang="en-US" sz="2400" dirty="0"/>
          </a:p>
        </p:txBody>
      </p:sp>
      <p:sp>
        <p:nvSpPr>
          <p:cNvPr id="7" name="文本框 6">
            <a:extLst>
              <a:ext uri="{FF2B5EF4-FFF2-40B4-BE49-F238E27FC236}">
                <a16:creationId xmlns:a16="http://schemas.microsoft.com/office/drawing/2014/main" id="{28AA930F-70D2-4526-8DC9-4D321EF094BA}"/>
              </a:ext>
            </a:extLst>
          </p:cNvPr>
          <p:cNvSpPr txBox="1"/>
          <p:nvPr/>
        </p:nvSpPr>
        <p:spPr>
          <a:xfrm>
            <a:off x="855112" y="1295264"/>
            <a:ext cx="7749335" cy="369332"/>
          </a:xfrm>
          <a:prstGeom prst="rect">
            <a:avLst/>
          </a:prstGeom>
          <a:noFill/>
        </p:spPr>
        <p:txBody>
          <a:bodyPr wrap="square">
            <a:spAutoFit/>
          </a:bodyPr>
          <a:lstStyle/>
          <a:p>
            <a:r>
              <a:rPr lang="en-US" altLang="zh-CN" b="0" i="0" dirty="0">
                <a:solidFill>
                  <a:srgbClr val="333333"/>
                </a:solidFill>
                <a:effectLst/>
                <a:latin typeface="Helvetica Neue"/>
              </a:rPr>
              <a:t>Writer</a:t>
            </a:r>
            <a:r>
              <a:rPr lang="zh-CN" altLang="en-US" b="0" i="0" dirty="0">
                <a:solidFill>
                  <a:srgbClr val="333333"/>
                </a:solidFill>
                <a:effectLst/>
                <a:latin typeface="Helvetica Neue"/>
              </a:rPr>
              <a:t>本身是一个字符流的输出类，此类的定义如下</a:t>
            </a:r>
            <a:endParaRPr lang="zh-CN" altLang="en-US" dirty="0"/>
          </a:p>
        </p:txBody>
      </p:sp>
      <p:sp>
        <p:nvSpPr>
          <p:cNvPr id="9" name="文本框 8">
            <a:extLst>
              <a:ext uri="{FF2B5EF4-FFF2-40B4-BE49-F238E27FC236}">
                <a16:creationId xmlns:a16="http://schemas.microsoft.com/office/drawing/2014/main" id="{82EE145B-DF80-4F3F-B323-1BB1F388D79F}"/>
              </a:ext>
            </a:extLst>
          </p:cNvPr>
          <p:cNvSpPr txBox="1"/>
          <p:nvPr/>
        </p:nvSpPr>
        <p:spPr>
          <a:xfrm>
            <a:off x="846918" y="1687909"/>
            <a:ext cx="7829537" cy="307777"/>
          </a:xfrm>
          <a:prstGeom prst="rect">
            <a:avLst/>
          </a:prstGeom>
          <a:noFill/>
        </p:spPr>
        <p:txBody>
          <a:bodyPr wrap="square">
            <a:spAutoFit/>
          </a:bodyPr>
          <a:lstStyle/>
          <a:p>
            <a:r>
              <a:rPr lang="en-US" altLang="zh-CN" sz="1400" b="0" i="0" dirty="0">
                <a:solidFill>
                  <a:srgbClr val="FF6600"/>
                </a:solidFill>
                <a:effectLst/>
                <a:latin typeface="Helvetica Neue"/>
              </a:rPr>
              <a:t>public abstract class Writer extends Object implements </a:t>
            </a:r>
            <a:r>
              <a:rPr lang="en-US" altLang="zh-CN" sz="1400" b="0" i="0" dirty="0" err="1">
                <a:solidFill>
                  <a:srgbClr val="FF6600"/>
                </a:solidFill>
                <a:effectLst/>
                <a:latin typeface="Helvetica Neue"/>
              </a:rPr>
              <a:t>Appendable</a:t>
            </a:r>
            <a:r>
              <a:rPr lang="zh-CN" altLang="en-US" sz="1400" b="0" i="0" dirty="0">
                <a:solidFill>
                  <a:srgbClr val="FF6600"/>
                </a:solidFill>
                <a:effectLst/>
                <a:latin typeface="Helvetica Neue"/>
              </a:rPr>
              <a:t>，</a:t>
            </a:r>
            <a:r>
              <a:rPr lang="en-US" altLang="zh-CN" sz="1400" b="0" i="0" dirty="0">
                <a:solidFill>
                  <a:srgbClr val="FF6600"/>
                </a:solidFill>
                <a:effectLst/>
                <a:latin typeface="Helvetica Neue"/>
              </a:rPr>
              <a:t>Closeable</a:t>
            </a:r>
            <a:r>
              <a:rPr lang="zh-CN" altLang="en-US" sz="1400" b="0" i="0" dirty="0">
                <a:solidFill>
                  <a:srgbClr val="FF6600"/>
                </a:solidFill>
                <a:effectLst/>
                <a:latin typeface="Helvetica Neue"/>
              </a:rPr>
              <a:t>，</a:t>
            </a:r>
            <a:r>
              <a:rPr lang="en-US" altLang="zh-CN" sz="1400" b="0" i="0" dirty="0">
                <a:solidFill>
                  <a:srgbClr val="FF6600"/>
                </a:solidFill>
                <a:effectLst/>
                <a:latin typeface="Helvetica Neue"/>
              </a:rPr>
              <a:t>Flushable</a:t>
            </a:r>
            <a:endParaRPr lang="zh-CN" altLang="en-US" sz="1400" dirty="0"/>
          </a:p>
        </p:txBody>
      </p:sp>
      <p:sp>
        <p:nvSpPr>
          <p:cNvPr id="11" name="文本框 10">
            <a:extLst>
              <a:ext uri="{FF2B5EF4-FFF2-40B4-BE49-F238E27FC236}">
                <a16:creationId xmlns:a16="http://schemas.microsoft.com/office/drawing/2014/main" id="{BBB263C3-271A-475C-9C78-F49081004D90}"/>
              </a:ext>
            </a:extLst>
          </p:cNvPr>
          <p:cNvSpPr txBox="1"/>
          <p:nvPr/>
        </p:nvSpPr>
        <p:spPr>
          <a:xfrm>
            <a:off x="846918" y="2067694"/>
            <a:ext cx="7397490" cy="369332"/>
          </a:xfrm>
          <a:prstGeom prst="rect">
            <a:avLst/>
          </a:prstGeom>
          <a:noFill/>
        </p:spPr>
        <p:txBody>
          <a:bodyPr wrap="square">
            <a:spAutoFit/>
          </a:bodyPr>
          <a:lstStyle/>
          <a:p>
            <a:r>
              <a:rPr lang="zh-CN" altLang="en-US" b="0" i="0" dirty="0">
                <a:solidFill>
                  <a:srgbClr val="333333"/>
                </a:solidFill>
                <a:effectLst/>
                <a:latin typeface="Helvetica Neue"/>
              </a:rPr>
              <a:t>如果是向文件中写入内容，所以应该使用</a:t>
            </a:r>
            <a:r>
              <a:rPr lang="en-US" altLang="zh-CN" b="0" i="0" dirty="0" err="1">
                <a:solidFill>
                  <a:srgbClr val="333333"/>
                </a:solidFill>
                <a:effectLst/>
                <a:latin typeface="Helvetica Neue"/>
              </a:rPr>
              <a:t>FileWriter</a:t>
            </a:r>
            <a:r>
              <a:rPr lang="zh-CN" altLang="en-US" b="0" i="0" dirty="0">
                <a:solidFill>
                  <a:srgbClr val="333333"/>
                </a:solidFill>
                <a:effectLst/>
                <a:latin typeface="Helvetica Neue"/>
              </a:rPr>
              <a:t>的子类</a:t>
            </a:r>
            <a:endParaRPr lang="zh-CN" altLang="en-US" dirty="0"/>
          </a:p>
        </p:txBody>
      </p:sp>
      <p:sp>
        <p:nvSpPr>
          <p:cNvPr id="13" name="文本框 12">
            <a:extLst>
              <a:ext uri="{FF2B5EF4-FFF2-40B4-BE49-F238E27FC236}">
                <a16:creationId xmlns:a16="http://schemas.microsoft.com/office/drawing/2014/main" id="{E5A2F8CA-C307-4AE6-9076-BD76AB7B37DF}"/>
              </a:ext>
            </a:extLst>
          </p:cNvPr>
          <p:cNvSpPr txBox="1"/>
          <p:nvPr/>
        </p:nvSpPr>
        <p:spPr>
          <a:xfrm>
            <a:off x="849440" y="2437026"/>
            <a:ext cx="4578578" cy="369332"/>
          </a:xfrm>
          <a:prstGeom prst="rect">
            <a:avLst/>
          </a:prstGeom>
          <a:noFill/>
        </p:spPr>
        <p:txBody>
          <a:bodyPr wrap="square">
            <a:spAutoFit/>
          </a:bodyPr>
          <a:lstStyle/>
          <a:p>
            <a:r>
              <a:rPr lang="en-US" altLang="zh-CN" b="0" i="0" dirty="0" err="1">
                <a:solidFill>
                  <a:srgbClr val="333333"/>
                </a:solidFill>
                <a:effectLst/>
                <a:latin typeface="Helvetica Neue"/>
              </a:rPr>
              <a:t>FileWriter</a:t>
            </a:r>
            <a:r>
              <a:rPr lang="zh-CN" altLang="en-US" b="0" i="0" dirty="0">
                <a:solidFill>
                  <a:srgbClr val="333333"/>
                </a:solidFill>
                <a:effectLst/>
                <a:latin typeface="Helvetica Neue"/>
              </a:rPr>
              <a:t>类的构造方法定义如下</a:t>
            </a:r>
            <a:endParaRPr lang="zh-CN" altLang="en-US" dirty="0"/>
          </a:p>
        </p:txBody>
      </p:sp>
      <p:sp>
        <p:nvSpPr>
          <p:cNvPr id="15" name="文本框 14">
            <a:extLst>
              <a:ext uri="{FF2B5EF4-FFF2-40B4-BE49-F238E27FC236}">
                <a16:creationId xmlns:a16="http://schemas.microsoft.com/office/drawing/2014/main" id="{6E936A2F-3F31-4EF5-AF55-3B84C7BA1175}"/>
              </a:ext>
            </a:extLst>
          </p:cNvPr>
          <p:cNvSpPr txBox="1"/>
          <p:nvPr/>
        </p:nvSpPr>
        <p:spPr>
          <a:xfrm>
            <a:off x="827584" y="2806358"/>
            <a:ext cx="7533312" cy="307777"/>
          </a:xfrm>
          <a:prstGeom prst="rect">
            <a:avLst/>
          </a:prstGeom>
          <a:noFill/>
        </p:spPr>
        <p:txBody>
          <a:bodyPr wrap="square">
            <a:spAutoFit/>
          </a:bodyPr>
          <a:lstStyle/>
          <a:p>
            <a:r>
              <a:rPr lang="en-US" altLang="zh-CN" sz="1400" b="0" i="0" dirty="0">
                <a:solidFill>
                  <a:srgbClr val="FF6600"/>
                </a:solidFill>
                <a:effectLst/>
                <a:latin typeface="Helvetica Neue"/>
              </a:rPr>
              <a:t>public </a:t>
            </a:r>
            <a:r>
              <a:rPr lang="en-US" altLang="zh-CN" sz="1400" b="0" i="0" dirty="0" err="1">
                <a:solidFill>
                  <a:srgbClr val="FF6600"/>
                </a:solidFill>
                <a:effectLst/>
                <a:latin typeface="Helvetica Neue"/>
              </a:rPr>
              <a:t>FileWriter</a:t>
            </a:r>
            <a:r>
              <a:rPr lang="en-US" altLang="zh-CN" sz="1400" b="0" i="0" dirty="0">
                <a:solidFill>
                  <a:srgbClr val="FF6600"/>
                </a:solidFill>
                <a:effectLst/>
                <a:latin typeface="Helvetica Neue"/>
              </a:rPr>
              <a:t>(File file)throws </a:t>
            </a:r>
            <a:r>
              <a:rPr lang="en-US" altLang="zh-CN" sz="1400" b="0" i="0" dirty="0" err="1">
                <a:solidFill>
                  <a:srgbClr val="FF6600"/>
                </a:solidFill>
                <a:effectLst/>
                <a:latin typeface="Helvetica Neue"/>
              </a:rPr>
              <a:t>IOException</a:t>
            </a:r>
            <a:endParaRPr lang="zh-CN" altLang="en-US" sz="1400" dirty="0"/>
          </a:p>
        </p:txBody>
      </p:sp>
      <p:sp>
        <p:nvSpPr>
          <p:cNvPr id="17" name="文本框 16">
            <a:extLst>
              <a:ext uri="{FF2B5EF4-FFF2-40B4-BE49-F238E27FC236}">
                <a16:creationId xmlns:a16="http://schemas.microsoft.com/office/drawing/2014/main" id="{2F74980C-56B3-481F-B03E-12D815F4ABB9}"/>
              </a:ext>
            </a:extLst>
          </p:cNvPr>
          <p:cNvSpPr txBox="1"/>
          <p:nvPr/>
        </p:nvSpPr>
        <p:spPr>
          <a:xfrm>
            <a:off x="815839" y="3114135"/>
            <a:ext cx="7860616" cy="875881"/>
          </a:xfrm>
          <a:prstGeom prst="rect">
            <a:avLst/>
          </a:prstGeom>
          <a:noFill/>
        </p:spPr>
        <p:txBody>
          <a:bodyPr wrap="square">
            <a:spAutoFit/>
          </a:bodyPr>
          <a:lstStyle/>
          <a:p>
            <a:pPr>
              <a:lnSpc>
                <a:spcPct val="150000"/>
              </a:lnSpc>
            </a:pPr>
            <a:r>
              <a:rPr lang="zh-CN" altLang="en-US" b="0" i="0" dirty="0">
                <a:solidFill>
                  <a:srgbClr val="333333"/>
                </a:solidFill>
                <a:effectLst/>
                <a:latin typeface="Helvetica Neue"/>
              </a:rPr>
              <a:t>字符流的操作比字节流操作好在一点，就是可以直接输出字符串了，不用再像之前那样进行转换操作了</a:t>
            </a:r>
            <a:endParaRPr lang="zh-CN" altLang="en-US" dirty="0"/>
          </a:p>
        </p:txBody>
      </p:sp>
    </p:spTree>
    <p:extLst>
      <p:ext uri="{BB962C8B-B14F-4D97-AF65-F5344CB8AC3E}">
        <p14:creationId xmlns:p14="http://schemas.microsoft.com/office/powerpoint/2010/main" val="262457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字符输出流操作</a:t>
            </a:r>
          </a:p>
        </p:txBody>
      </p:sp>
      <p:sp>
        <p:nvSpPr>
          <p:cNvPr id="2" name="Rectangle 2">
            <a:extLst>
              <a:ext uri="{FF2B5EF4-FFF2-40B4-BE49-F238E27FC236}">
                <a16:creationId xmlns:a16="http://schemas.microsoft.com/office/drawing/2014/main" id="{05FD485D-374C-4927-8FC8-98A65F6CE71F}"/>
              </a:ext>
            </a:extLst>
          </p:cNvPr>
          <p:cNvSpPr>
            <a:spLocks noChangeArrowheads="1"/>
          </p:cNvSpPr>
          <p:nvPr/>
        </p:nvSpPr>
        <p:spPr bwMode="auto">
          <a:xfrm>
            <a:off x="899592" y="2067694"/>
            <a:ext cx="8841209"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Writer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FileWriter(f);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String str=</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out.write(str);</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C9E811FF-A0C1-4163-8E42-99A17EFF88A5}"/>
              </a:ext>
            </a:extLst>
          </p:cNvPr>
          <p:cNvSpPr txBox="1"/>
          <p:nvPr/>
        </p:nvSpPr>
        <p:spPr>
          <a:xfrm>
            <a:off x="832737" y="832946"/>
            <a:ext cx="4769352" cy="461665"/>
          </a:xfrm>
          <a:prstGeom prst="rect">
            <a:avLst/>
          </a:prstGeom>
          <a:noFill/>
        </p:spPr>
        <p:txBody>
          <a:bodyPr wrap="square">
            <a:spAutoFit/>
          </a:bodyPr>
          <a:lstStyle/>
          <a:p>
            <a:r>
              <a:rPr lang="zh-CN" altLang="en-US" sz="2400" b="1" i="0" dirty="0">
                <a:solidFill>
                  <a:srgbClr val="FF0000"/>
                </a:solidFill>
                <a:effectLst/>
                <a:latin typeface="Helvetica Neue"/>
              </a:rPr>
              <a:t>写文件</a:t>
            </a:r>
            <a:endParaRPr lang="zh-CN" altLang="en-US" sz="2400" b="1" dirty="0">
              <a:solidFill>
                <a:srgbClr val="FF0000"/>
              </a:solidFill>
            </a:endParaRPr>
          </a:p>
        </p:txBody>
      </p:sp>
    </p:spTree>
    <p:extLst>
      <p:ext uri="{BB962C8B-B14F-4D97-AF65-F5344CB8AC3E}">
        <p14:creationId xmlns:p14="http://schemas.microsoft.com/office/powerpoint/2010/main" val="232901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字符输入流操作</a:t>
            </a:r>
          </a:p>
        </p:txBody>
      </p:sp>
      <p:sp>
        <p:nvSpPr>
          <p:cNvPr id="2" name="文本框 1">
            <a:extLst>
              <a:ext uri="{FF2B5EF4-FFF2-40B4-BE49-F238E27FC236}">
                <a16:creationId xmlns:a16="http://schemas.microsoft.com/office/drawing/2014/main" id="{FE03681C-3DCB-4534-A6AF-D2D449E06109}"/>
              </a:ext>
            </a:extLst>
          </p:cNvPr>
          <p:cNvSpPr txBox="1"/>
          <p:nvPr/>
        </p:nvSpPr>
        <p:spPr>
          <a:xfrm>
            <a:off x="832737" y="832946"/>
            <a:ext cx="4769352" cy="461665"/>
          </a:xfrm>
          <a:prstGeom prst="rect">
            <a:avLst/>
          </a:prstGeom>
          <a:noFill/>
        </p:spPr>
        <p:txBody>
          <a:bodyPr wrap="square">
            <a:spAutoFit/>
          </a:bodyPr>
          <a:lstStyle/>
          <a:p>
            <a:r>
              <a:rPr lang="zh-CN" altLang="en-US" sz="2400" b="1" dirty="0">
                <a:solidFill>
                  <a:srgbClr val="FF0000"/>
                </a:solidFill>
                <a:latin typeface="Helvetica Neue"/>
              </a:rPr>
              <a:t>读</a:t>
            </a:r>
            <a:r>
              <a:rPr lang="zh-CN" altLang="en-US" sz="2400" b="1" i="0" dirty="0">
                <a:solidFill>
                  <a:srgbClr val="FF0000"/>
                </a:solidFill>
                <a:effectLst/>
                <a:latin typeface="Helvetica Neue"/>
              </a:rPr>
              <a:t>文件 </a:t>
            </a:r>
            <a:r>
              <a:rPr lang="en-US" altLang="zh-CN" sz="2400" b="0" i="0" dirty="0">
                <a:solidFill>
                  <a:srgbClr val="FF0000"/>
                </a:solidFill>
                <a:effectLst/>
                <a:latin typeface="Helvetica Neue"/>
              </a:rPr>
              <a:t>Reader</a:t>
            </a:r>
            <a:endParaRPr lang="zh-CN" altLang="en-US" sz="2400" b="1" dirty="0">
              <a:solidFill>
                <a:srgbClr val="FF0000"/>
              </a:solidFill>
            </a:endParaRPr>
          </a:p>
        </p:txBody>
      </p:sp>
      <p:sp>
        <p:nvSpPr>
          <p:cNvPr id="6" name="文本框 5">
            <a:extLst>
              <a:ext uri="{FF2B5EF4-FFF2-40B4-BE49-F238E27FC236}">
                <a16:creationId xmlns:a16="http://schemas.microsoft.com/office/drawing/2014/main" id="{A156610F-A5B9-42FA-9493-BB2BF1D1D1D8}"/>
              </a:ext>
            </a:extLst>
          </p:cNvPr>
          <p:cNvSpPr txBox="1"/>
          <p:nvPr/>
        </p:nvSpPr>
        <p:spPr>
          <a:xfrm>
            <a:off x="840182" y="1295264"/>
            <a:ext cx="7764265" cy="369332"/>
          </a:xfrm>
          <a:prstGeom prst="rect">
            <a:avLst/>
          </a:prstGeom>
          <a:noFill/>
        </p:spPr>
        <p:txBody>
          <a:bodyPr wrap="square">
            <a:spAutoFit/>
          </a:bodyPr>
          <a:lstStyle/>
          <a:p>
            <a:r>
              <a:rPr lang="en-US" altLang="zh-CN" b="0" i="0" dirty="0">
                <a:solidFill>
                  <a:srgbClr val="333333"/>
                </a:solidFill>
                <a:effectLst/>
                <a:latin typeface="Helvetica Neue"/>
              </a:rPr>
              <a:t>Reader</a:t>
            </a:r>
            <a:r>
              <a:rPr lang="zh-CN" altLang="en-US" b="0" i="0" dirty="0">
                <a:solidFill>
                  <a:srgbClr val="333333"/>
                </a:solidFill>
                <a:effectLst/>
                <a:latin typeface="Helvetica Neue"/>
              </a:rPr>
              <a:t>是使用字符的方式从文件中取出数据，</a:t>
            </a:r>
            <a:r>
              <a:rPr lang="en-US" altLang="zh-CN" b="0" i="0" dirty="0">
                <a:solidFill>
                  <a:srgbClr val="333333"/>
                </a:solidFill>
                <a:effectLst/>
                <a:latin typeface="Helvetica Neue"/>
              </a:rPr>
              <a:t>Reader</a:t>
            </a:r>
            <a:r>
              <a:rPr lang="zh-CN" altLang="en-US" b="0" i="0" dirty="0">
                <a:solidFill>
                  <a:srgbClr val="333333"/>
                </a:solidFill>
                <a:effectLst/>
                <a:latin typeface="Helvetica Neue"/>
              </a:rPr>
              <a:t>类的定义如下</a:t>
            </a:r>
            <a:endParaRPr lang="zh-CN" altLang="en-US" dirty="0"/>
          </a:p>
        </p:txBody>
      </p:sp>
      <p:sp>
        <p:nvSpPr>
          <p:cNvPr id="8" name="文本框 7">
            <a:extLst>
              <a:ext uri="{FF2B5EF4-FFF2-40B4-BE49-F238E27FC236}">
                <a16:creationId xmlns:a16="http://schemas.microsoft.com/office/drawing/2014/main" id="{08D4314E-7039-48F1-97A8-FD36954195A4}"/>
              </a:ext>
            </a:extLst>
          </p:cNvPr>
          <p:cNvSpPr txBox="1"/>
          <p:nvPr/>
        </p:nvSpPr>
        <p:spPr>
          <a:xfrm>
            <a:off x="840182" y="1664596"/>
            <a:ext cx="8124306" cy="338554"/>
          </a:xfrm>
          <a:prstGeom prst="rect">
            <a:avLst/>
          </a:prstGeom>
          <a:noFill/>
        </p:spPr>
        <p:txBody>
          <a:bodyPr wrap="square">
            <a:spAutoFit/>
          </a:bodyPr>
          <a:lstStyle/>
          <a:p>
            <a:r>
              <a:rPr lang="en-US" altLang="zh-CN" sz="1600" b="0" i="0" dirty="0">
                <a:solidFill>
                  <a:srgbClr val="FF6600"/>
                </a:solidFill>
                <a:effectLst/>
                <a:latin typeface="Helvetica Neue"/>
              </a:rPr>
              <a:t>public abstract class Reader extends Objects implements Readable</a:t>
            </a:r>
            <a:r>
              <a:rPr lang="zh-CN" altLang="en-US" sz="1600" b="0" i="0" dirty="0">
                <a:solidFill>
                  <a:srgbClr val="FF6600"/>
                </a:solidFill>
                <a:effectLst/>
                <a:latin typeface="Helvetica Neue"/>
              </a:rPr>
              <a:t>，</a:t>
            </a:r>
            <a:r>
              <a:rPr lang="en-US" altLang="zh-CN" sz="1600" b="0" i="0" dirty="0">
                <a:solidFill>
                  <a:srgbClr val="FF6600"/>
                </a:solidFill>
                <a:effectLst/>
                <a:latin typeface="Helvetica Neue"/>
              </a:rPr>
              <a:t>Closeable</a:t>
            </a:r>
            <a:endParaRPr lang="zh-CN" altLang="en-US" sz="1600" dirty="0"/>
          </a:p>
        </p:txBody>
      </p:sp>
      <p:sp>
        <p:nvSpPr>
          <p:cNvPr id="10" name="文本框 9">
            <a:extLst>
              <a:ext uri="{FF2B5EF4-FFF2-40B4-BE49-F238E27FC236}">
                <a16:creationId xmlns:a16="http://schemas.microsoft.com/office/drawing/2014/main" id="{FCD9E983-8BD8-479F-A33C-270FD599F509}"/>
              </a:ext>
            </a:extLst>
          </p:cNvPr>
          <p:cNvSpPr txBox="1"/>
          <p:nvPr/>
        </p:nvSpPr>
        <p:spPr>
          <a:xfrm>
            <a:off x="823322" y="2049316"/>
            <a:ext cx="7421086" cy="369332"/>
          </a:xfrm>
          <a:prstGeom prst="rect">
            <a:avLst/>
          </a:prstGeom>
          <a:noFill/>
        </p:spPr>
        <p:txBody>
          <a:bodyPr wrap="square">
            <a:spAutoFit/>
          </a:bodyPr>
          <a:lstStyle/>
          <a:p>
            <a:r>
              <a:rPr lang="zh-CN" altLang="en-US" b="0" i="0" dirty="0">
                <a:solidFill>
                  <a:srgbClr val="333333"/>
                </a:solidFill>
                <a:effectLst/>
                <a:latin typeface="Helvetica Neue"/>
              </a:rPr>
              <a:t>如果现在要从文件中读取内容，则可以直接使用</a:t>
            </a:r>
            <a:r>
              <a:rPr lang="en-US" altLang="zh-CN" b="0" i="0" dirty="0" err="1">
                <a:solidFill>
                  <a:srgbClr val="333333"/>
                </a:solidFill>
                <a:effectLst/>
                <a:latin typeface="Helvetica Neue"/>
              </a:rPr>
              <a:t>FileReader</a:t>
            </a:r>
            <a:r>
              <a:rPr lang="zh-CN" altLang="en-US" b="0" i="0" dirty="0">
                <a:solidFill>
                  <a:srgbClr val="333333"/>
                </a:solidFill>
                <a:effectLst/>
                <a:latin typeface="Helvetica Neue"/>
              </a:rPr>
              <a:t>子类</a:t>
            </a:r>
            <a:endParaRPr lang="zh-CN" altLang="en-US" dirty="0"/>
          </a:p>
        </p:txBody>
      </p:sp>
      <p:sp>
        <p:nvSpPr>
          <p:cNvPr id="12" name="文本框 11">
            <a:extLst>
              <a:ext uri="{FF2B5EF4-FFF2-40B4-BE49-F238E27FC236}">
                <a16:creationId xmlns:a16="http://schemas.microsoft.com/office/drawing/2014/main" id="{3279B2D5-9B04-406E-AF4E-443BC9ACE1E0}"/>
              </a:ext>
            </a:extLst>
          </p:cNvPr>
          <p:cNvSpPr txBox="1"/>
          <p:nvPr/>
        </p:nvSpPr>
        <p:spPr>
          <a:xfrm>
            <a:off x="823322" y="2418648"/>
            <a:ext cx="4578578" cy="369332"/>
          </a:xfrm>
          <a:prstGeom prst="rect">
            <a:avLst/>
          </a:prstGeom>
          <a:noFill/>
        </p:spPr>
        <p:txBody>
          <a:bodyPr wrap="square">
            <a:spAutoFit/>
          </a:bodyPr>
          <a:lstStyle/>
          <a:p>
            <a:r>
              <a:rPr lang="en-US" altLang="zh-CN" b="0" i="0" dirty="0" err="1">
                <a:solidFill>
                  <a:srgbClr val="333333"/>
                </a:solidFill>
                <a:effectLst/>
                <a:latin typeface="Helvetica Neue"/>
              </a:rPr>
              <a:t>FileReader</a:t>
            </a:r>
            <a:r>
              <a:rPr lang="zh-CN" altLang="en-US" b="0" i="0" dirty="0">
                <a:solidFill>
                  <a:srgbClr val="333333"/>
                </a:solidFill>
                <a:effectLst/>
                <a:latin typeface="Helvetica Neue"/>
              </a:rPr>
              <a:t>的构造方法定义如下</a:t>
            </a:r>
            <a:endParaRPr lang="zh-CN" altLang="en-US" dirty="0"/>
          </a:p>
        </p:txBody>
      </p:sp>
      <p:sp>
        <p:nvSpPr>
          <p:cNvPr id="14" name="文本框 13">
            <a:extLst>
              <a:ext uri="{FF2B5EF4-FFF2-40B4-BE49-F238E27FC236}">
                <a16:creationId xmlns:a16="http://schemas.microsoft.com/office/drawing/2014/main" id="{1AF98397-DAEA-44C6-8EE0-B4CF06CF73DE}"/>
              </a:ext>
            </a:extLst>
          </p:cNvPr>
          <p:cNvSpPr txBox="1"/>
          <p:nvPr/>
        </p:nvSpPr>
        <p:spPr>
          <a:xfrm>
            <a:off x="826828" y="2800401"/>
            <a:ext cx="7561595" cy="338554"/>
          </a:xfrm>
          <a:prstGeom prst="rect">
            <a:avLst/>
          </a:prstGeom>
          <a:noFill/>
        </p:spPr>
        <p:txBody>
          <a:bodyPr wrap="square">
            <a:spAutoFit/>
          </a:bodyPr>
          <a:lstStyle/>
          <a:p>
            <a:r>
              <a:rPr lang="en-US" altLang="zh-CN" sz="1600" b="0" i="0" dirty="0">
                <a:solidFill>
                  <a:srgbClr val="FF6600"/>
                </a:solidFill>
                <a:effectLst/>
                <a:latin typeface="Helvetica Neue"/>
              </a:rPr>
              <a:t>public </a:t>
            </a:r>
            <a:r>
              <a:rPr lang="en-US" altLang="zh-CN" sz="1600" b="0" i="0" dirty="0" err="1">
                <a:solidFill>
                  <a:srgbClr val="FF6600"/>
                </a:solidFill>
                <a:effectLst/>
                <a:latin typeface="Helvetica Neue"/>
              </a:rPr>
              <a:t>FileReader</a:t>
            </a:r>
            <a:r>
              <a:rPr lang="en-US" altLang="zh-CN" sz="1600" b="0" i="0" dirty="0">
                <a:solidFill>
                  <a:srgbClr val="FF6600"/>
                </a:solidFill>
                <a:effectLst/>
                <a:latin typeface="Helvetica Neue"/>
              </a:rPr>
              <a:t>(File file)throws </a:t>
            </a:r>
            <a:r>
              <a:rPr lang="en-US" altLang="zh-CN" sz="1600" b="0" i="0" dirty="0" err="1">
                <a:solidFill>
                  <a:srgbClr val="FF6600"/>
                </a:solidFill>
                <a:effectLst/>
                <a:latin typeface="Helvetica Neue"/>
              </a:rPr>
              <a:t>FileNotFoundException</a:t>
            </a:r>
            <a:endParaRPr lang="zh-CN" altLang="en-US" sz="1600" dirty="0"/>
          </a:p>
        </p:txBody>
      </p:sp>
    </p:spTree>
    <p:extLst>
      <p:ext uri="{BB962C8B-B14F-4D97-AF65-F5344CB8AC3E}">
        <p14:creationId xmlns:p14="http://schemas.microsoft.com/office/powerpoint/2010/main" val="407840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字符输入流操作</a:t>
            </a:r>
          </a:p>
        </p:txBody>
      </p:sp>
      <p:sp>
        <p:nvSpPr>
          <p:cNvPr id="2" name="文本框 1">
            <a:extLst>
              <a:ext uri="{FF2B5EF4-FFF2-40B4-BE49-F238E27FC236}">
                <a16:creationId xmlns:a16="http://schemas.microsoft.com/office/drawing/2014/main" id="{FE03681C-3DCB-4534-A6AF-D2D449E06109}"/>
              </a:ext>
            </a:extLst>
          </p:cNvPr>
          <p:cNvSpPr txBox="1"/>
          <p:nvPr/>
        </p:nvSpPr>
        <p:spPr>
          <a:xfrm>
            <a:off x="832737" y="832946"/>
            <a:ext cx="4769352" cy="461665"/>
          </a:xfrm>
          <a:prstGeom prst="rect">
            <a:avLst/>
          </a:prstGeom>
          <a:noFill/>
        </p:spPr>
        <p:txBody>
          <a:bodyPr wrap="square">
            <a:spAutoFit/>
          </a:bodyPr>
          <a:lstStyle/>
          <a:p>
            <a:r>
              <a:rPr lang="zh-CN" altLang="en-US" sz="2400" b="1" dirty="0">
                <a:solidFill>
                  <a:srgbClr val="FF0000"/>
                </a:solidFill>
                <a:latin typeface="Helvetica Neue"/>
              </a:rPr>
              <a:t>读</a:t>
            </a:r>
            <a:r>
              <a:rPr lang="zh-CN" altLang="en-US" sz="2400" b="1" i="0" dirty="0">
                <a:solidFill>
                  <a:srgbClr val="FF0000"/>
                </a:solidFill>
                <a:effectLst/>
                <a:latin typeface="Helvetica Neue"/>
              </a:rPr>
              <a:t>文件 </a:t>
            </a:r>
            <a:r>
              <a:rPr lang="en-US" altLang="zh-CN" sz="2400" b="0" i="0" dirty="0">
                <a:solidFill>
                  <a:srgbClr val="FF0000"/>
                </a:solidFill>
                <a:effectLst/>
                <a:latin typeface="Helvetica Neue"/>
              </a:rPr>
              <a:t>Reader</a:t>
            </a:r>
            <a:endParaRPr lang="zh-CN" altLang="en-US" sz="2400" b="1" dirty="0">
              <a:solidFill>
                <a:srgbClr val="FF0000"/>
              </a:solidFill>
            </a:endParaRPr>
          </a:p>
        </p:txBody>
      </p:sp>
      <p:sp>
        <p:nvSpPr>
          <p:cNvPr id="11" name="文本框 10">
            <a:extLst>
              <a:ext uri="{FF2B5EF4-FFF2-40B4-BE49-F238E27FC236}">
                <a16:creationId xmlns:a16="http://schemas.microsoft.com/office/drawing/2014/main" id="{120D38FF-03F5-4490-A193-40FA35C6EE7E}"/>
              </a:ext>
            </a:extLst>
          </p:cNvPr>
          <p:cNvSpPr txBox="1"/>
          <p:nvPr/>
        </p:nvSpPr>
        <p:spPr>
          <a:xfrm>
            <a:off x="861337" y="1337157"/>
            <a:ext cx="4578578" cy="369332"/>
          </a:xfrm>
          <a:prstGeom prst="rect">
            <a:avLst/>
          </a:prstGeom>
          <a:noFill/>
        </p:spPr>
        <p:txBody>
          <a:bodyPr wrap="square">
            <a:spAutoFit/>
          </a:bodyPr>
          <a:lstStyle/>
          <a:p>
            <a:r>
              <a:rPr lang="zh-CN" altLang="en-US" b="0" i="0" dirty="0">
                <a:solidFill>
                  <a:srgbClr val="333333"/>
                </a:solidFill>
                <a:effectLst/>
                <a:latin typeface="Helvetica Neue"/>
              </a:rPr>
              <a:t>以字符数组的形式读取出数据</a:t>
            </a:r>
            <a:endParaRPr lang="zh-CN" altLang="en-US" dirty="0"/>
          </a:p>
        </p:txBody>
      </p:sp>
      <p:sp>
        <p:nvSpPr>
          <p:cNvPr id="4" name="Rectangle 2">
            <a:extLst>
              <a:ext uri="{FF2B5EF4-FFF2-40B4-BE49-F238E27FC236}">
                <a16:creationId xmlns:a16="http://schemas.microsoft.com/office/drawing/2014/main" id="{E3528485-C70C-414C-B3F8-F2314E9465C0}"/>
              </a:ext>
            </a:extLst>
          </p:cNvPr>
          <p:cNvSpPr>
            <a:spLocks noChangeArrowheads="1"/>
          </p:cNvSpPr>
          <p:nvPr/>
        </p:nvSpPr>
        <p:spPr bwMode="auto">
          <a:xfrm>
            <a:off x="936634" y="2056812"/>
            <a:ext cx="788383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Reader input=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FileReader(f);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char</a:t>
            </a:r>
            <a:r>
              <a:rPr kumimoji="0" lang="zh-CN" altLang="zh-CN" sz="2000" b="0" i="0" u="none" strike="noStrike" cap="none" normalizeH="0" baseline="0" dirty="0">
                <a:ln>
                  <a:noFill/>
                </a:ln>
                <a:solidFill>
                  <a:srgbClr val="000000"/>
                </a:solidFill>
                <a:effectLst/>
                <a:latin typeface="Consolas" panose="020B0609020204030204" pitchFamily="49" charset="0"/>
              </a:rPr>
              <a:t>[] c=</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char</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9900"/>
                </a:solidFill>
                <a:effectLst/>
                <a:latin typeface="Consolas" panose="020B0609020204030204" pitchFamily="49" charset="0"/>
              </a:rPr>
              <a:t>1024</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int</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len=input.read(c);</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input.close();</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System.out.println(</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String(c,</a:t>
            </a:r>
            <a:r>
              <a:rPr kumimoji="0" lang="zh-CN" altLang="zh-CN" sz="2000" b="0" i="0" u="none" strike="noStrike" cap="none" normalizeH="0" baseline="0" dirty="0">
                <a:ln>
                  <a:noFill/>
                </a:ln>
                <a:solidFill>
                  <a:srgbClr val="009900"/>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,len));</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351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字符输入流操作</a:t>
            </a:r>
          </a:p>
        </p:txBody>
      </p:sp>
      <p:sp>
        <p:nvSpPr>
          <p:cNvPr id="2" name="文本框 1">
            <a:extLst>
              <a:ext uri="{FF2B5EF4-FFF2-40B4-BE49-F238E27FC236}">
                <a16:creationId xmlns:a16="http://schemas.microsoft.com/office/drawing/2014/main" id="{FE03681C-3DCB-4534-A6AF-D2D449E06109}"/>
              </a:ext>
            </a:extLst>
          </p:cNvPr>
          <p:cNvSpPr txBox="1"/>
          <p:nvPr/>
        </p:nvSpPr>
        <p:spPr>
          <a:xfrm>
            <a:off x="832737" y="832946"/>
            <a:ext cx="4769352" cy="461665"/>
          </a:xfrm>
          <a:prstGeom prst="rect">
            <a:avLst/>
          </a:prstGeom>
          <a:noFill/>
        </p:spPr>
        <p:txBody>
          <a:bodyPr wrap="square">
            <a:spAutoFit/>
          </a:bodyPr>
          <a:lstStyle/>
          <a:p>
            <a:r>
              <a:rPr lang="zh-CN" altLang="en-US" sz="2400" b="1" dirty="0">
                <a:solidFill>
                  <a:srgbClr val="FF0000"/>
                </a:solidFill>
                <a:latin typeface="Helvetica Neue"/>
              </a:rPr>
              <a:t>读</a:t>
            </a:r>
            <a:r>
              <a:rPr lang="zh-CN" altLang="en-US" sz="2400" b="1" i="0" dirty="0">
                <a:solidFill>
                  <a:srgbClr val="FF0000"/>
                </a:solidFill>
                <a:effectLst/>
                <a:latin typeface="Helvetica Neue"/>
              </a:rPr>
              <a:t>文件 </a:t>
            </a:r>
            <a:r>
              <a:rPr lang="en-US" altLang="zh-CN" sz="2400" b="0" i="0" dirty="0">
                <a:solidFill>
                  <a:srgbClr val="FF0000"/>
                </a:solidFill>
                <a:effectLst/>
                <a:latin typeface="Helvetica Neue"/>
              </a:rPr>
              <a:t>Reader</a:t>
            </a:r>
            <a:endParaRPr lang="zh-CN" altLang="en-US" sz="2400" b="1" dirty="0">
              <a:solidFill>
                <a:srgbClr val="FF0000"/>
              </a:solidFill>
            </a:endParaRPr>
          </a:p>
        </p:txBody>
      </p:sp>
      <p:sp>
        <p:nvSpPr>
          <p:cNvPr id="11" name="文本框 10">
            <a:extLst>
              <a:ext uri="{FF2B5EF4-FFF2-40B4-BE49-F238E27FC236}">
                <a16:creationId xmlns:a16="http://schemas.microsoft.com/office/drawing/2014/main" id="{120D38FF-03F5-4490-A193-40FA35C6EE7E}"/>
              </a:ext>
            </a:extLst>
          </p:cNvPr>
          <p:cNvSpPr txBox="1"/>
          <p:nvPr/>
        </p:nvSpPr>
        <p:spPr>
          <a:xfrm>
            <a:off x="861337" y="1337157"/>
            <a:ext cx="4578578" cy="369332"/>
          </a:xfrm>
          <a:prstGeom prst="rect">
            <a:avLst/>
          </a:prstGeom>
          <a:noFill/>
        </p:spPr>
        <p:txBody>
          <a:bodyPr wrap="square">
            <a:spAutoFit/>
          </a:bodyPr>
          <a:lstStyle/>
          <a:p>
            <a:r>
              <a:rPr lang="zh-CN" altLang="en-US" b="0" i="0" dirty="0">
                <a:solidFill>
                  <a:srgbClr val="333333"/>
                </a:solidFill>
                <a:effectLst/>
                <a:latin typeface="Helvetica Neue"/>
              </a:rPr>
              <a:t>也可以用循环方式，判断是否读到底</a:t>
            </a:r>
            <a:endParaRPr lang="zh-CN" altLang="en-US" dirty="0"/>
          </a:p>
        </p:txBody>
      </p:sp>
      <p:sp>
        <p:nvSpPr>
          <p:cNvPr id="5" name="Rectangle 3">
            <a:extLst>
              <a:ext uri="{FF2B5EF4-FFF2-40B4-BE49-F238E27FC236}">
                <a16:creationId xmlns:a16="http://schemas.microsoft.com/office/drawing/2014/main" id="{E4E46B9A-3921-4E4D-A3CB-DCE04077AEC8}"/>
              </a:ext>
            </a:extLst>
          </p:cNvPr>
          <p:cNvSpPr>
            <a:spLocks noChangeArrowheads="1"/>
          </p:cNvSpPr>
          <p:nvPr/>
        </p:nvSpPr>
        <p:spPr bwMode="auto">
          <a:xfrm>
            <a:off x="971600" y="1759812"/>
            <a:ext cx="802838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File f = </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File(</a:t>
            </a:r>
            <a:r>
              <a:rPr kumimoji="0" lang="zh-CN" altLang="zh-CN" sz="1600" b="0" i="0" u="none" strike="noStrike" cap="none" normalizeH="0" baseline="0" dirty="0">
                <a:ln>
                  <a:noFill/>
                </a:ln>
                <a:solidFill>
                  <a:srgbClr val="0000FF"/>
                </a:solidFill>
                <a:effectLst/>
                <a:latin typeface="Consolas" panose="020B0609020204030204" pitchFamily="49" charset="0"/>
              </a:rPr>
              <a:t>"e:"</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 File.separator+</a:t>
            </a:r>
            <a:r>
              <a:rPr kumimoji="0" lang="zh-CN" altLang="zh-CN" sz="1600" b="0" i="0" u="none" strike="noStrike" cap="none" normalizeH="0" baseline="0" dirty="0">
                <a:ln>
                  <a:noFill/>
                </a:ln>
                <a:solidFill>
                  <a:srgbClr val="0000FF"/>
                </a:solidFill>
                <a:effectLst/>
                <a:latin typeface="Consolas" panose="020B0609020204030204" pitchFamily="49" charset="0"/>
              </a:rPr>
              <a:t>"hello.txt"</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Reader input=</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FileReader(f);</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char</a:t>
            </a:r>
            <a:r>
              <a:rPr kumimoji="0" lang="zh-CN" altLang="zh-CN" sz="1600" b="0" i="0" u="none" strike="noStrike" cap="none" normalizeH="0" baseline="0" dirty="0">
                <a:ln>
                  <a:noFill/>
                </a:ln>
                <a:solidFill>
                  <a:srgbClr val="000000"/>
                </a:solidFill>
                <a:effectLst/>
                <a:latin typeface="Consolas" panose="020B0609020204030204" pitchFamily="49" charset="0"/>
              </a:rPr>
              <a:t>[] c=</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FF"/>
                </a:solidFill>
                <a:effectLst/>
                <a:latin typeface="Consolas" panose="020B0609020204030204" pitchFamily="49" charset="0"/>
              </a:rPr>
              <a:t>char</a:t>
            </a:r>
            <a:r>
              <a:rPr kumimoji="0" lang="zh-CN" altLang="zh-CN" sz="1600" b="0" i="0" u="none" strike="noStrike" cap="none" normalizeH="0" baseline="0" dirty="0">
                <a:ln>
                  <a:noFill/>
                </a:ln>
                <a:solidFill>
                  <a:srgbClr val="000000"/>
                </a:solidFill>
                <a:effectLst/>
                <a:latin typeface="Consolas" panose="020B0609020204030204" pitchFamily="49" charset="0"/>
              </a:rPr>
              <a:t>[</a:t>
            </a:r>
            <a:r>
              <a:rPr kumimoji="0" lang="zh-CN" altLang="zh-CN" sz="1600" b="0" i="0" u="none" strike="noStrike" cap="none" normalizeH="0" baseline="0" dirty="0">
                <a:ln>
                  <a:noFill/>
                </a:ln>
                <a:solidFill>
                  <a:srgbClr val="009900"/>
                </a:solidFill>
                <a:effectLst/>
                <a:latin typeface="Consolas" panose="020B0609020204030204" pitchFamily="49" charset="0"/>
              </a:rPr>
              <a:t>1024</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int</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temp=</a:t>
            </a:r>
            <a:r>
              <a:rPr kumimoji="0" lang="zh-CN" altLang="zh-CN" sz="1600" b="0" i="0" u="none" strike="noStrike" cap="none" normalizeH="0" baseline="0" dirty="0">
                <a:ln>
                  <a:noFill/>
                </a:ln>
                <a:solidFill>
                  <a:srgbClr val="009900"/>
                </a:solidFill>
                <a:effectLst/>
                <a:latin typeface="Consolas" panose="020B0609020204030204" pitchFamily="49" charset="0"/>
              </a:rPr>
              <a:t>0</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int</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len=</a:t>
            </a:r>
            <a:r>
              <a:rPr kumimoji="0" lang="zh-CN" altLang="zh-CN" sz="1600" b="0" i="0" u="none" strike="noStrike" cap="none" normalizeH="0" baseline="0" dirty="0">
                <a:ln>
                  <a:noFill/>
                </a:ln>
                <a:solidFill>
                  <a:srgbClr val="009900"/>
                </a:solidFill>
                <a:effectLst/>
                <a:latin typeface="Consolas" panose="020B0609020204030204" pitchFamily="49" charset="0"/>
              </a:rPr>
              <a:t>0</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while</a:t>
            </a:r>
            <a:r>
              <a:rPr kumimoji="0" lang="zh-CN" altLang="zh-CN" sz="1600" b="0" i="0" u="none" strike="noStrike" cap="none" normalizeH="0" baseline="0" dirty="0">
                <a:ln>
                  <a:noFill/>
                </a:ln>
                <a:solidFill>
                  <a:srgbClr val="000000"/>
                </a:solidFill>
                <a:effectLst/>
                <a:latin typeface="Consolas" panose="020B0609020204030204" pitchFamily="49" charset="0"/>
              </a:rPr>
              <a:t>((temp=input.read())!=-</a:t>
            </a:r>
            <a:r>
              <a:rPr kumimoji="0" lang="zh-CN" altLang="zh-CN" sz="1600" b="0" i="0" u="none" strike="noStrike" cap="none" normalizeH="0" baseline="0" dirty="0">
                <a:ln>
                  <a:noFill/>
                </a:ln>
                <a:solidFill>
                  <a:srgbClr val="009900"/>
                </a:solidFill>
                <a:effectLst/>
                <a:latin typeface="Consolas" panose="020B0609020204030204" pitchFamily="49" charset="0"/>
              </a:rPr>
              <a:t>1</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c[len]=(</a:t>
            </a:r>
            <a:r>
              <a:rPr kumimoji="0" lang="zh-CN" altLang="zh-CN" sz="1600" b="0" i="0" u="none" strike="noStrike" cap="none" normalizeH="0" baseline="0" dirty="0">
                <a:ln>
                  <a:noFill/>
                </a:ln>
                <a:solidFill>
                  <a:srgbClr val="0000FF"/>
                </a:solidFill>
                <a:effectLst/>
                <a:latin typeface="Consolas" panose="020B0609020204030204" pitchFamily="49" charset="0"/>
              </a:rPr>
              <a:t>char</a:t>
            </a:r>
            <a:r>
              <a:rPr kumimoji="0" lang="zh-CN" altLang="zh-CN" sz="1600" b="0" i="0" u="none" strike="noStrike" cap="none" normalizeH="0" baseline="0" dirty="0">
                <a:ln>
                  <a:noFill/>
                </a:ln>
                <a:solidFill>
                  <a:srgbClr val="000000"/>
                </a:solidFill>
                <a:effectLst/>
                <a:latin typeface="Consolas" panose="020B0609020204030204" pitchFamily="49" charset="0"/>
              </a:rPr>
              <a:t>) temp;</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len++;</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input.close();</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System.out.println(</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String(c,</a:t>
            </a:r>
            <a:r>
              <a:rPr kumimoji="0" lang="zh-CN" altLang="zh-CN" sz="1600" b="0" i="0" u="none" strike="noStrike" cap="none" normalizeH="0" baseline="0" dirty="0">
                <a:ln>
                  <a:noFill/>
                </a:ln>
                <a:solidFill>
                  <a:srgbClr val="009900"/>
                </a:solidFill>
                <a:effectLst/>
                <a:latin typeface="Consolas" panose="020B0609020204030204" pitchFamily="49" charset="0"/>
              </a:rPr>
              <a:t>0</a:t>
            </a:r>
            <a:r>
              <a:rPr kumimoji="0" lang="zh-CN" altLang="zh-CN" sz="1600" b="0" i="0" u="none" strike="noStrike" cap="none" normalizeH="0" baseline="0" dirty="0">
                <a:ln>
                  <a:noFill/>
                </a:ln>
                <a:solidFill>
                  <a:srgbClr val="000000"/>
                </a:solidFill>
                <a:effectLst/>
                <a:latin typeface="Consolas" panose="020B0609020204030204" pitchFamily="49" charset="0"/>
              </a:rPr>
              <a:t>,len));</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116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66AFBAF1-7FDF-4D91-A9BE-328C5B4B674F}"/>
              </a:ext>
            </a:extLst>
          </p:cNvPr>
          <p:cNvSpPr txBox="1"/>
          <p:nvPr/>
        </p:nvSpPr>
        <p:spPr>
          <a:xfrm>
            <a:off x="823322" y="771550"/>
            <a:ext cx="4578578" cy="369332"/>
          </a:xfrm>
          <a:prstGeom prst="rect">
            <a:avLst/>
          </a:prstGeom>
          <a:noFill/>
        </p:spPr>
        <p:txBody>
          <a:bodyPr wrap="square">
            <a:spAutoFit/>
          </a:bodyPr>
          <a:lstStyle/>
          <a:p>
            <a:r>
              <a:rPr lang="zh-CN" altLang="en-US" b="0" i="0" dirty="0">
                <a:solidFill>
                  <a:srgbClr val="333333"/>
                </a:solidFill>
                <a:effectLst/>
                <a:latin typeface="Helvetica Neue"/>
              </a:rPr>
              <a:t>字节流与字符流的区别</a:t>
            </a:r>
            <a:endParaRPr lang="zh-CN" altLang="en-US" dirty="0"/>
          </a:p>
        </p:txBody>
      </p:sp>
      <p:sp>
        <p:nvSpPr>
          <p:cNvPr id="6" name="文本框 5">
            <a:extLst>
              <a:ext uri="{FF2B5EF4-FFF2-40B4-BE49-F238E27FC236}">
                <a16:creationId xmlns:a16="http://schemas.microsoft.com/office/drawing/2014/main" id="{CEEB9814-FCFF-4DFA-9AF3-5EBDF9F97E24}"/>
              </a:ext>
            </a:extLst>
          </p:cNvPr>
          <p:cNvSpPr txBox="1"/>
          <p:nvPr/>
        </p:nvSpPr>
        <p:spPr>
          <a:xfrm>
            <a:off x="823322" y="1140882"/>
            <a:ext cx="7925142" cy="87588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FF6600"/>
                </a:solidFill>
                <a:effectLst/>
                <a:latin typeface="Helvetica Neue"/>
              </a:rPr>
              <a:t>字节流在操作的时候本身是不会用到缓冲区（内存）的，是与文件本身直接操作的，而字符流在操作的时候是使用到缓冲区的</a:t>
            </a:r>
            <a:endParaRPr lang="zh-CN" altLang="en-US" dirty="0"/>
          </a:p>
        </p:txBody>
      </p:sp>
      <p:sp>
        <p:nvSpPr>
          <p:cNvPr id="8" name="文本框 7">
            <a:extLst>
              <a:ext uri="{FF2B5EF4-FFF2-40B4-BE49-F238E27FC236}">
                <a16:creationId xmlns:a16="http://schemas.microsoft.com/office/drawing/2014/main" id="{33165B15-4D55-4A0A-9695-4B97181CF9FF}"/>
              </a:ext>
            </a:extLst>
          </p:cNvPr>
          <p:cNvSpPr txBox="1"/>
          <p:nvPr/>
        </p:nvSpPr>
        <p:spPr>
          <a:xfrm>
            <a:off x="823322" y="2016763"/>
            <a:ext cx="7925142" cy="170687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FF6600"/>
                </a:solidFill>
                <a:effectLst/>
                <a:latin typeface="Helvetica Neue"/>
              </a:rPr>
              <a:t>字节流在操作文件时，即使不关闭资源（</a:t>
            </a:r>
            <a:r>
              <a:rPr lang="en-US" altLang="zh-CN" b="0" i="0" dirty="0">
                <a:solidFill>
                  <a:srgbClr val="FF6600"/>
                </a:solidFill>
                <a:effectLst/>
                <a:latin typeface="Helvetica Neue"/>
              </a:rPr>
              <a:t>close</a:t>
            </a:r>
            <a:r>
              <a:rPr lang="zh-CN" altLang="en-US" b="0" i="0" dirty="0">
                <a:solidFill>
                  <a:srgbClr val="FF6600"/>
                </a:solidFill>
                <a:effectLst/>
                <a:latin typeface="Helvetica Neue"/>
              </a:rPr>
              <a:t>方法），文件也能输出，但是如果字符流不使用</a:t>
            </a:r>
            <a:r>
              <a:rPr lang="en-US" altLang="zh-CN" b="0" i="0" dirty="0">
                <a:solidFill>
                  <a:srgbClr val="FF6600"/>
                </a:solidFill>
                <a:effectLst/>
                <a:latin typeface="Helvetica Neue"/>
              </a:rPr>
              <a:t>close</a:t>
            </a:r>
            <a:r>
              <a:rPr lang="zh-CN" altLang="en-US" b="0" i="0" dirty="0">
                <a:solidFill>
                  <a:srgbClr val="FF6600"/>
                </a:solidFill>
                <a:effectLst/>
                <a:latin typeface="Helvetica Neue"/>
              </a:rPr>
              <a:t>方法的话，则不会输出任何内容，说明字符流用的是缓冲区，并且可以使用</a:t>
            </a:r>
            <a:r>
              <a:rPr lang="en-US" altLang="zh-CN" b="0" i="0" dirty="0">
                <a:solidFill>
                  <a:srgbClr val="FF6600"/>
                </a:solidFill>
                <a:effectLst/>
                <a:latin typeface="Helvetica Neue"/>
              </a:rPr>
              <a:t>flush</a:t>
            </a:r>
            <a:r>
              <a:rPr lang="zh-CN" altLang="en-US" b="0" i="0" dirty="0">
                <a:solidFill>
                  <a:srgbClr val="FF6600"/>
                </a:solidFill>
                <a:effectLst/>
                <a:latin typeface="Helvetica Neue"/>
              </a:rPr>
              <a:t>方法强制进行刷新缓冲区，这时才能在不</a:t>
            </a:r>
            <a:r>
              <a:rPr lang="en-US" altLang="zh-CN" b="0" i="0" dirty="0">
                <a:solidFill>
                  <a:srgbClr val="FF6600"/>
                </a:solidFill>
                <a:effectLst/>
                <a:latin typeface="Helvetica Neue"/>
              </a:rPr>
              <a:t>close</a:t>
            </a:r>
            <a:r>
              <a:rPr lang="zh-CN" altLang="en-US" b="0" i="0" dirty="0">
                <a:solidFill>
                  <a:srgbClr val="FF6600"/>
                </a:solidFill>
                <a:effectLst/>
                <a:latin typeface="Helvetica Neue"/>
              </a:rPr>
              <a:t>的情况下输出内容</a:t>
            </a:r>
            <a:endParaRPr lang="zh-CN" altLang="en-US" dirty="0"/>
          </a:p>
        </p:txBody>
      </p:sp>
    </p:spTree>
    <p:extLst>
      <p:ext uri="{BB962C8B-B14F-4D97-AF65-F5344CB8AC3E}">
        <p14:creationId xmlns:p14="http://schemas.microsoft.com/office/powerpoint/2010/main" val="417502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91B573E7-F121-4712-8492-8C5D378FF7CC}"/>
              </a:ext>
            </a:extLst>
          </p:cNvPr>
          <p:cNvSpPr txBox="1"/>
          <p:nvPr/>
        </p:nvSpPr>
        <p:spPr>
          <a:xfrm>
            <a:off x="823322" y="771550"/>
            <a:ext cx="4578578" cy="369332"/>
          </a:xfrm>
          <a:prstGeom prst="rect">
            <a:avLst/>
          </a:prstGeom>
          <a:noFill/>
        </p:spPr>
        <p:txBody>
          <a:bodyPr wrap="square">
            <a:spAutoFit/>
          </a:bodyPr>
          <a:lstStyle/>
          <a:p>
            <a:r>
              <a:rPr lang="zh-CN" altLang="en-US" b="0" i="0" dirty="0">
                <a:solidFill>
                  <a:srgbClr val="333333"/>
                </a:solidFill>
                <a:effectLst/>
                <a:latin typeface="Helvetica Neue"/>
              </a:rPr>
              <a:t>使用场景</a:t>
            </a:r>
            <a:endParaRPr lang="zh-CN" altLang="en-US" dirty="0"/>
          </a:p>
        </p:txBody>
      </p:sp>
      <p:sp>
        <p:nvSpPr>
          <p:cNvPr id="6" name="文本框 5">
            <a:extLst>
              <a:ext uri="{FF2B5EF4-FFF2-40B4-BE49-F238E27FC236}">
                <a16:creationId xmlns:a16="http://schemas.microsoft.com/office/drawing/2014/main" id="{DBEF2E9A-B5E3-4BD7-8C35-253B6D59AC79}"/>
              </a:ext>
            </a:extLst>
          </p:cNvPr>
          <p:cNvSpPr txBox="1"/>
          <p:nvPr/>
        </p:nvSpPr>
        <p:spPr>
          <a:xfrm>
            <a:off x="823322" y="1140882"/>
            <a:ext cx="7853134" cy="1706878"/>
          </a:xfrm>
          <a:prstGeom prst="rect">
            <a:avLst/>
          </a:prstGeom>
          <a:noFill/>
        </p:spPr>
        <p:txBody>
          <a:bodyPr wrap="square">
            <a:spAutoFit/>
          </a:bodyPr>
          <a:lstStyle/>
          <a:p>
            <a:pPr algn="just">
              <a:lnSpc>
                <a:spcPct val="150000"/>
              </a:lnSpc>
            </a:pPr>
            <a:r>
              <a:rPr lang="zh-CN" altLang="en-US" b="0" i="0" dirty="0">
                <a:solidFill>
                  <a:srgbClr val="FF6600"/>
                </a:solidFill>
                <a:effectLst/>
                <a:latin typeface="Helvetica Neue"/>
              </a:rPr>
              <a:t>在所有的硬盘上保存文件或进行传输的时候都是以字节的方法进行的，包括图片也是按字节完成，而字符是只有在内存中才会形成的，所以使用字节的操作是最多的。（例</a:t>
            </a:r>
            <a:r>
              <a:rPr lang="en-US" altLang="zh-CN" b="0" i="0" dirty="0">
                <a:solidFill>
                  <a:srgbClr val="FF6600"/>
                </a:solidFill>
                <a:effectLst/>
                <a:latin typeface="Helvetica Neue"/>
              </a:rPr>
              <a:t>:</a:t>
            </a:r>
            <a:r>
              <a:rPr lang="zh-CN" altLang="en-US" b="0" i="0" dirty="0">
                <a:solidFill>
                  <a:srgbClr val="FF6600"/>
                </a:solidFill>
                <a:effectLst/>
                <a:latin typeface="Helvetica Neue"/>
              </a:rPr>
              <a:t>如果要</a:t>
            </a:r>
            <a:r>
              <a:rPr lang="en-US" altLang="zh-CN" b="0" i="0" dirty="0">
                <a:solidFill>
                  <a:srgbClr val="FF6600"/>
                </a:solidFill>
                <a:effectLst/>
                <a:latin typeface="Helvetica Neue"/>
              </a:rPr>
              <a:t>java</a:t>
            </a:r>
            <a:r>
              <a:rPr lang="zh-CN" altLang="en-US" b="0" i="0" dirty="0">
                <a:solidFill>
                  <a:srgbClr val="FF6600"/>
                </a:solidFill>
                <a:effectLst/>
                <a:latin typeface="Helvetica Neue"/>
              </a:rPr>
              <a:t>程序实现一个拷贝功能，应该选用字节流进行操作（可能拷贝的是图片），并且采用边读边写的方式（节省内存）。）</a:t>
            </a:r>
            <a:endParaRPr lang="zh-CN" altLang="en-US" dirty="0"/>
          </a:p>
        </p:txBody>
      </p:sp>
    </p:spTree>
    <p:extLst>
      <p:ext uri="{BB962C8B-B14F-4D97-AF65-F5344CB8AC3E}">
        <p14:creationId xmlns:p14="http://schemas.microsoft.com/office/powerpoint/2010/main" val="2259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24B1108F-E41C-4A2D-A2C6-00A51C888316}"/>
              </a:ext>
            </a:extLst>
          </p:cNvPr>
          <p:cNvSpPr txBox="1"/>
          <p:nvPr/>
        </p:nvSpPr>
        <p:spPr>
          <a:xfrm>
            <a:off x="823322" y="771550"/>
            <a:ext cx="4578578" cy="369332"/>
          </a:xfrm>
          <a:prstGeom prst="rect">
            <a:avLst/>
          </a:prstGeom>
          <a:noFill/>
        </p:spPr>
        <p:txBody>
          <a:bodyPr wrap="square">
            <a:spAutoFit/>
          </a:bodyPr>
          <a:lstStyle/>
          <a:p>
            <a:r>
              <a:rPr lang="en-US" altLang="zh-CN" b="0" i="0" dirty="0" err="1">
                <a:solidFill>
                  <a:srgbClr val="333333"/>
                </a:solidFill>
                <a:effectLst/>
                <a:latin typeface="Helvetica Neue"/>
              </a:rPr>
              <a:t>OutputStreamWriter</a:t>
            </a:r>
            <a:r>
              <a:rPr lang="zh-CN" altLang="en-US" b="0" i="0" dirty="0">
                <a:solidFill>
                  <a:srgbClr val="333333"/>
                </a:solidFill>
                <a:effectLst/>
                <a:latin typeface="Helvetica Neue"/>
              </a:rPr>
              <a:t>和</a:t>
            </a:r>
            <a:r>
              <a:rPr lang="en-US" altLang="zh-CN" b="0" i="0" dirty="0" err="1">
                <a:solidFill>
                  <a:srgbClr val="333333"/>
                </a:solidFill>
                <a:effectLst/>
                <a:latin typeface="Helvetica Neue"/>
              </a:rPr>
              <a:t>InputStreamReader</a:t>
            </a:r>
            <a:endParaRPr lang="zh-CN" altLang="en-US" dirty="0"/>
          </a:p>
        </p:txBody>
      </p:sp>
      <p:sp>
        <p:nvSpPr>
          <p:cNvPr id="6" name="文本框 5">
            <a:extLst>
              <a:ext uri="{FF2B5EF4-FFF2-40B4-BE49-F238E27FC236}">
                <a16:creationId xmlns:a16="http://schemas.microsoft.com/office/drawing/2014/main" id="{D5A63630-2DA1-4AAA-9EC7-CBBD9B910B3B}"/>
              </a:ext>
            </a:extLst>
          </p:cNvPr>
          <p:cNvSpPr txBox="1"/>
          <p:nvPr/>
        </p:nvSpPr>
        <p:spPr>
          <a:xfrm>
            <a:off x="823322" y="1306698"/>
            <a:ext cx="4578578" cy="369332"/>
          </a:xfrm>
          <a:prstGeom prst="rect">
            <a:avLst/>
          </a:prstGeom>
          <a:noFill/>
        </p:spPr>
        <p:txBody>
          <a:bodyPr wrap="square">
            <a:spAutoFit/>
          </a:bodyPr>
          <a:lstStyle/>
          <a:p>
            <a:r>
              <a:rPr lang="en-US" altLang="zh-CN" b="0" i="0" dirty="0" err="1">
                <a:solidFill>
                  <a:srgbClr val="FF0000"/>
                </a:solidFill>
                <a:effectLst/>
                <a:latin typeface="Helvetica Neue"/>
              </a:rPr>
              <a:t>OutputStreamWriter</a:t>
            </a:r>
            <a:endParaRPr lang="zh-CN" altLang="en-US" dirty="0"/>
          </a:p>
        </p:txBody>
      </p:sp>
      <p:sp>
        <p:nvSpPr>
          <p:cNvPr id="8" name="文本框 7">
            <a:extLst>
              <a:ext uri="{FF2B5EF4-FFF2-40B4-BE49-F238E27FC236}">
                <a16:creationId xmlns:a16="http://schemas.microsoft.com/office/drawing/2014/main" id="{9E7C046F-A45F-4345-9FA5-393467E94AA2}"/>
              </a:ext>
            </a:extLst>
          </p:cNvPr>
          <p:cNvSpPr txBox="1"/>
          <p:nvPr/>
        </p:nvSpPr>
        <p:spPr>
          <a:xfrm>
            <a:off x="823322" y="1841846"/>
            <a:ext cx="7925142" cy="875881"/>
          </a:xfrm>
          <a:prstGeom prst="rect">
            <a:avLst/>
          </a:prstGeom>
          <a:noFill/>
        </p:spPr>
        <p:txBody>
          <a:bodyPr wrap="square">
            <a:spAutoFit/>
          </a:bodyPr>
          <a:lstStyle/>
          <a:p>
            <a:pPr>
              <a:lnSpc>
                <a:spcPct val="150000"/>
              </a:lnSpc>
            </a:pPr>
            <a:r>
              <a:rPr lang="zh-CN" altLang="en-US" b="0" i="0" dirty="0">
                <a:solidFill>
                  <a:srgbClr val="FF0000"/>
                </a:solidFill>
                <a:effectLst/>
                <a:latin typeface="Helvetica Neue"/>
              </a:rPr>
              <a:t>是</a:t>
            </a:r>
            <a:r>
              <a:rPr lang="en-US" altLang="zh-CN" b="0" i="0" dirty="0">
                <a:solidFill>
                  <a:srgbClr val="FF0000"/>
                </a:solidFill>
                <a:effectLst/>
                <a:latin typeface="Helvetica Neue"/>
              </a:rPr>
              <a:t>Writer</a:t>
            </a:r>
            <a:r>
              <a:rPr lang="zh-CN" altLang="en-US" b="0" i="0" dirty="0">
                <a:solidFill>
                  <a:srgbClr val="FF0000"/>
                </a:solidFill>
                <a:effectLst/>
                <a:latin typeface="Helvetica Neue"/>
              </a:rPr>
              <a:t>的子类，将输出的字符流变为字节流，即：将一个字符流的输出对象变成字节流的输出对象</a:t>
            </a:r>
            <a:endParaRPr lang="zh-CN" altLang="en-US" dirty="0"/>
          </a:p>
        </p:txBody>
      </p:sp>
      <p:sp>
        <p:nvSpPr>
          <p:cNvPr id="10" name="文本框 9">
            <a:extLst>
              <a:ext uri="{FF2B5EF4-FFF2-40B4-BE49-F238E27FC236}">
                <a16:creationId xmlns:a16="http://schemas.microsoft.com/office/drawing/2014/main" id="{1D3169E3-643E-4303-B25E-95C318667253}"/>
              </a:ext>
            </a:extLst>
          </p:cNvPr>
          <p:cNvSpPr txBox="1"/>
          <p:nvPr/>
        </p:nvSpPr>
        <p:spPr>
          <a:xfrm>
            <a:off x="826868" y="2883543"/>
            <a:ext cx="4578578" cy="369332"/>
          </a:xfrm>
          <a:prstGeom prst="rect">
            <a:avLst/>
          </a:prstGeom>
          <a:noFill/>
        </p:spPr>
        <p:txBody>
          <a:bodyPr wrap="square">
            <a:spAutoFit/>
          </a:bodyPr>
          <a:lstStyle/>
          <a:p>
            <a:r>
              <a:rPr lang="en-US" altLang="zh-CN" b="0" i="0" dirty="0" err="1">
                <a:solidFill>
                  <a:srgbClr val="FF0000"/>
                </a:solidFill>
                <a:effectLst/>
                <a:latin typeface="Helvetica Neue"/>
              </a:rPr>
              <a:t>InputStreamReader</a:t>
            </a:r>
            <a:endParaRPr lang="zh-CN" altLang="en-US" dirty="0"/>
          </a:p>
        </p:txBody>
      </p:sp>
      <p:sp>
        <p:nvSpPr>
          <p:cNvPr id="12" name="文本框 11">
            <a:extLst>
              <a:ext uri="{FF2B5EF4-FFF2-40B4-BE49-F238E27FC236}">
                <a16:creationId xmlns:a16="http://schemas.microsoft.com/office/drawing/2014/main" id="{D16B86E5-1F4A-49E4-A455-81D57C1356DF}"/>
              </a:ext>
            </a:extLst>
          </p:cNvPr>
          <p:cNvSpPr txBox="1"/>
          <p:nvPr/>
        </p:nvSpPr>
        <p:spPr>
          <a:xfrm>
            <a:off x="853890" y="3418691"/>
            <a:ext cx="7925141" cy="875881"/>
          </a:xfrm>
          <a:prstGeom prst="rect">
            <a:avLst/>
          </a:prstGeom>
          <a:noFill/>
        </p:spPr>
        <p:txBody>
          <a:bodyPr wrap="square">
            <a:spAutoFit/>
          </a:bodyPr>
          <a:lstStyle/>
          <a:p>
            <a:pPr>
              <a:lnSpc>
                <a:spcPct val="150000"/>
              </a:lnSpc>
            </a:pPr>
            <a:r>
              <a:rPr lang="zh-CN" altLang="en-US" b="0" i="0" dirty="0">
                <a:solidFill>
                  <a:srgbClr val="FF0000"/>
                </a:solidFill>
                <a:effectLst/>
                <a:latin typeface="Helvetica Neue"/>
              </a:rPr>
              <a:t>是</a:t>
            </a:r>
            <a:r>
              <a:rPr lang="en-US" altLang="zh-CN" b="0" i="0" dirty="0">
                <a:solidFill>
                  <a:srgbClr val="FF0000"/>
                </a:solidFill>
                <a:effectLst/>
                <a:latin typeface="Helvetica Neue"/>
              </a:rPr>
              <a:t>Reader</a:t>
            </a:r>
            <a:r>
              <a:rPr lang="zh-CN" altLang="en-US" b="0" i="0" dirty="0">
                <a:solidFill>
                  <a:srgbClr val="FF0000"/>
                </a:solidFill>
                <a:effectLst/>
                <a:latin typeface="Helvetica Neue"/>
              </a:rPr>
              <a:t>的子类，将输入的字节流变为字符流，即：将一个字节流的输入对象变成字符流的输入对象</a:t>
            </a:r>
            <a:endParaRPr lang="zh-CN" altLang="en-US" dirty="0"/>
          </a:p>
        </p:txBody>
      </p:sp>
    </p:spTree>
    <p:extLst>
      <p:ext uri="{BB962C8B-B14F-4D97-AF65-F5344CB8AC3E}">
        <p14:creationId xmlns:p14="http://schemas.microsoft.com/office/powerpoint/2010/main" val="4527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24B1108F-E41C-4A2D-A2C6-00A51C888316}"/>
              </a:ext>
            </a:extLst>
          </p:cNvPr>
          <p:cNvSpPr txBox="1"/>
          <p:nvPr/>
        </p:nvSpPr>
        <p:spPr>
          <a:xfrm>
            <a:off x="823322" y="771550"/>
            <a:ext cx="4578578" cy="369332"/>
          </a:xfrm>
          <a:prstGeom prst="rect">
            <a:avLst/>
          </a:prstGeom>
          <a:noFill/>
        </p:spPr>
        <p:txBody>
          <a:bodyPr wrap="square">
            <a:spAutoFit/>
          </a:bodyPr>
          <a:lstStyle/>
          <a:p>
            <a:r>
              <a:rPr lang="en-US" altLang="zh-CN" b="0" i="0" dirty="0" err="1">
                <a:solidFill>
                  <a:srgbClr val="333333"/>
                </a:solidFill>
                <a:effectLst/>
                <a:latin typeface="Helvetica Neue"/>
              </a:rPr>
              <a:t>OutputStreamWriter</a:t>
            </a:r>
            <a:r>
              <a:rPr lang="zh-CN" altLang="en-US" b="0" i="0" dirty="0">
                <a:solidFill>
                  <a:srgbClr val="333333"/>
                </a:solidFill>
                <a:effectLst/>
                <a:latin typeface="Helvetica Neue"/>
              </a:rPr>
              <a:t>和</a:t>
            </a:r>
            <a:r>
              <a:rPr lang="en-US" altLang="zh-CN" b="0" i="0" dirty="0" err="1">
                <a:solidFill>
                  <a:srgbClr val="333333"/>
                </a:solidFill>
                <a:effectLst/>
                <a:latin typeface="Helvetica Neue"/>
              </a:rPr>
              <a:t>InputStreamReader</a:t>
            </a:r>
            <a:endParaRPr lang="zh-CN" altLang="en-US" dirty="0"/>
          </a:p>
        </p:txBody>
      </p:sp>
      <p:sp>
        <p:nvSpPr>
          <p:cNvPr id="2" name="Rectangle 2">
            <a:extLst>
              <a:ext uri="{FF2B5EF4-FFF2-40B4-BE49-F238E27FC236}">
                <a16:creationId xmlns:a16="http://schemas.microsoft.com/office/drawing/2014/main" id="{C2CFEE30-5FC1-4346-B975-B8164ABF7238}"/>
              </a:ext>
            </a:extLst>
          </p:cNvPr>
          <p:cNvSpPr>
            <a:spLocks noChangeArrowheads="1"/>
          </p:cNvSpPr>
          <p:nvPr/>
        </p:nvSpPr>
        <p:spPr bwMode="auto">
          <a:xfrm>
            <a:off x="611560" y="1628676"/>
            <a:ext cx="835292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Writer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OutputStreamWriter(</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out.write(</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B083D66A-F76A-426D-A9CD-6865A95EED4E}"/>
              </a:ext>
            </a:extLst>
          </p:cNvPr>
          <p:cNvSpPr txBox="1"/>
          <p:nvPr/>
        </p:nvSpPr>
        <p:spPr>
          <a:xfrm>
            <a:off x="755576" y="1266314"/>
            <a:ext cx="4581394" cy="369332"/>
          </a:xfrm>
          <a:prstGeom prst="rect">
            <a:avLst/>
          </a:prstGeom>
          <a:noFill/>
        </p:spPr>
        <p:txBody>
          <a:bodyPr wrap="square">
            <a:spAutoFit/>
          </a:bodyPr>
          <a:lstStyle/>
          <a:p>
            <a:r>
              <a:rPr lang="zh-CN" altLang="en-US" b="0" i="0" dirty="0">
                <a:solidFill>
                  <a:srgbClr val="333333"/>
                </a:solidFill>
                <a:effectLst/>
                <a:latin typeface="Helvetica Neue"/>
              </a:rPr>
              <a:t>将字节的文件输出流，以字符的形式输出</a:t>
            </a:r>
            <a:endParaRPr lang="zh-CN" altLang="en-US" dirty="0"/>
          </a:p>
        </p:txBody>
      </p:sp>
      <p:sp>
        <p:nvSpPr>
          <p:cNvPr id="13" name="文本框 12">
            <a:extLst>
              <a:ext uri="{FF2B5EF4-FFF2-40B4-BE49-F238E27FC236}">
                <a16:creationId xmlns:a16="http://schemas.microsoft.com/office/drawing/2014/main" id="{73216CA8-FB98-4EC6-9078-7CDC5930EB14}"/>
              </a:ext>
            </a:extLst>
          </p:cNvPr>
          <p:cNvSpPr txBox="1"/>
          <p:nvPr/>
        </p:nvSpPr>
        <p:spPr>
          <a:xfrm>
            <a:off x="755576" y="2922498"/>
            <a:ext cx="5976664" cy="369332"/>
          </a:xfrm>
          <a:prstGeom prst="rect">
            <a:avLst/>
          </a:prstGeom>
          <a:noFill/>
        </p:spPr>
        <p:txBody>
          <a:bodyPr wrap="square">
            <a:spAutoFit/>
          </a:bodyPr>
          <a:lstStyle/>
          <a:p>
            <a:r>
              <a:rPr lang="zh-CN" altLang="en-US" b="0" i="0" dirty="0">
                <a:solidFill>
                  <a:srgbClr val="333333"/>
                </a:solidFill>
                <a:effectLst/>
                <a:latin typeface="Helvetica Neue"/>
              </a:rPr>
              <a:t>读得时候也可以用字符流形式读取字节流的对象</a:t>
            </a:r>
            <a:endParaRPr lang="zh-CN" altLang="en-US" dirty="0"/>
          </a:p>
        </p:txBody>
      </p:sp>
      <p:sp>
        <p:nvSpPr>
          <p:cNvPr id="7" name="Rectangle 3">
            <a:extLst>
              <a:ext uri="{FF2B5EF4-FFF2-40B4-BE49-F238E27FC236}">
                <a16:creationId xmlns:a16="http://schemas.microsoft.com/office/drawing/2014/main" id="{AAB5AE81-1E90-40D1-A009-2372DB30F5B0}"/>
              </a:ext>
            </a:extLst>
          </p:cNvPr>
          <p:cNvSpPr>
            <a:spLocks noChangeArrowheads="1"/>
          </p:cNvSpPr>
          <p:nvPr/>
        </p:nvSpPr>
        <p:spPr bwMode="auto">
          <a:xfrm>
            <a:off x="611560" y="3275883"/>
            <a:ext cx="890374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File f =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a:t>
            </a:r>
            <a:r>
              <a:rPr kumimoji="0" lang="zh-CN" altLang="zh-CN" b="0" i="0" u="none" strike="noStrike" cap="none" normalizeH="0" baseline="0" dirty="0">
                <a:ln>
                  <a:noFill/>
                </a:ln>
                <a:solidFill>
                  <a:srgbClr val="0000FF"/>
                </a:solidFill>
                <a:effectLst/>
                <a:latin typeface="Consolas" panose="020B0609020204030204" pitchFamily="49" charset="0"/>
              </a:rPr>
              <a:t>"e:"</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 File.separator+</a:t>
            </a:r>
            <a:r>
              <a:rPr kumimoji="0" lang="zh-CN" altLang="zh-CN" b="0" i="0" u="none" strike="noStrike" cap="none" normalizeH="0" baseline="0" dirty="0">
                <a:ln>
                  <a:noFill/>
                </a:ln>
                <a:solidFill>
                  <a:srgbClr val="0000FF"/>
                </a:solidFill>
                <a:effectLst/>
                <a:latin typeface="Consolas" panose="020B0609020204030204" pitchFamily="49" charset="0"/>
              </a:rPr>
              <a:t>"hello.txt"</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Reader input=</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InputStreamReader(</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char</a:t>
            </a:r>
            <a:r>
              <a:rPr kumimoji="0" lang="zh-CN" altLang="zh-CN" b="0" i="0" u="none" strike="noStrike" cap="none" normalizeH="0" baseline="0" dirty="0">
                <a:ln>
                  <a:noFill/>
                </a:ln>
                <a:solidFill>
                  <a:srgbClr val="000000"/>
                </a:solidFill>
                <a:effectLst/>
                <a:latin typeface="Consolas" panose="020B0609020204030204" pitchFamily="49" charset="0"/>
              </a:rPr>
              <a:t>[] c=</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char</a:t>
            </a:r>
            <a:r>
              <a:rPr kumimoji="0" lang="zh-CN" altLang="zh-CN" b="0" i="0" u="none" strike="noStrike" cap="none" normalizeH="0" baseline="0" dirty="0">
                <a:ln>
                  <a:noFill/>
                </a:ln>
                <a:solidFill>
                  <a:srgbClr val="000000"/>
                </a:solidFill>
                <a:effectLst/>
                <a:latin typeface="Consolas" panose="020B0609020204030204" pitchFamily="49" charset="0"/>
              </a:rPr>
              <a:t>[</a:t>
            </a:r>
            <a:r>
              <a:rPr kumimoji="0" lang="zh-CN" altLang="zh-CN" b="0" i="0" u="none" strike="noStrike" cap="none" normalizeH="0" baseline="0" dirty="0">
                <a:ln>
                  <a:noFill/>
                </a:ln>
                <a:solidFill>
                  <a:srgbClr val="009900"/>
                </a:solidFill>
                <a:effectLst/>
                <a:latin typeface="Consolas" panose="020B0609020204030204" pitchFamily="49" charset="0"/>
              </a:rPr>
              <a:t>1024</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int</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len=input.read(c);</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input.close();</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System.out.println(</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String(c,</a:t>
            </a:r>
            <a:r>
              <a:rPr kumimoji="0" lang="zh-CN" altLang="zh-CN" b="0" i="0" u="none" strike="noStrike" cap="none" normalizeH="0" baseline="0" dirty="0">
                <a:ln>
                  <a:noFill/>
                </a:ln>
                <a:solidFill>
                  <a:srgbClr val="009900"/>
                </a:solidFill>
                <a:effectLst/>
                <a:latin typeface="Consolas" panose="020B0609020204030204" pitchFamily="49" charset="0"/>
              </a:rPr>
              <a:t>0</a:t>
            </a:r>
            <a:r>
              <a:rPr kumimoji="0" lang="zh-CN" altLang="zh-CN" b="0" i="0" u="none" strike="noStrike" cap="none" normalizeH="0" baseline="0" dirty="0">
                <a:ln>
                  <a:noFill/>
                </a:ln>
                <a:solidFill>
                  <a:srgbClr val="000000"/>
                </a:solidFill>
                <a:effectLst/>
                <a:latin typeface="Consolas" panose="020B0609020204030204" pitchFamily="49" charset="0"/>
              </a:rPr>
              <a:t>,len));</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267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管道流</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03</a:t>
              </a:r>
            </a:p>
          </p:txBody>
        </p:sp>
      </p:grpSp>
    </p:spTree>
    <p:extLst>
      <p:ext uri="{BB962C8B-B14F-4D97-AF65-F5344CB8AC3E}">
        <p14:creationId xmlns:p14="http://schemas.microsoft.com/office/powerpoint/2010/main" val="136559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en-US" altLang="zh-CN" sz="3200" b="1" dirty="0">
                <a:solidFill>
                  <a:prstClr val="white"/>
                </a:solidFill>
                <a:latin typeface="微软雅黑" panose="020B0503020204020204" pitchFamily="34" charset="-122"/>
                <a:ea typeface="微软雅黑" panose="020B0503020204020204" pitchFamily="34" charset="-122"/>
              </a:rPr>
              <a:t>File</a:t>
            </a:r>
            <a:r>
              <a:rPr lang="zh-CN" altLang="en-US" sz="3200" b="1" dirty="0">
                <a:solidFill>
                  <a:prstClr val="white"/>
                </a:solidFill>
                <a:latin typeface="微软雅黑" panose="020B0503020204020204" pitchFamily="34" charset="-122"/>
                <a:ea typeface="微软雅黑" panose="020B0503020204020204" pitchFamily="34" charset="-122"/>
              </a:rPr>
              <a:t>类的基本操作</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1696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4" name="文本框 3">
            <a:extLst>
              <a:ext uri="{FF2B5EF4-FFF2-40B4-BE49-F238E27FC236}">
                <a16:creationId xmlns:a16="http://schemas.microsoft.com/office/drawing/2014/main" id="{B7AEC91B-38C0-4D87-8AAF-5E1A604D50C7}"/>
              </a:ext>
            </a:extLst>
          </p:cNvPr>
          <p:cNvSpPr txBox="1"/>
          <p:nvPr/>
        </p:nvSpPr>
        <p:spPr>
          <a:xfrm>
            <a:off x="823322" y="843558"/>
            <a:ext cx="7853134" cy="1706878"/>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管道流的主要作用是可以进行两个线程间的通讯，分为管道输出流</a:t>
            </a:r>
            <a:r>
              <a:rPr lang="en-US" altLang="zh-CN" b="0" i="0" dirty="0">
                <a:solidFill>
                  <a:srgbClr val="333333"/>
                </a:solidFill>
                <a:effectLst/>
                <a:latin typeface="Helvetica Neue"/>
              </a:rPr>
              <a:t>(</a:t>
            </a:r>
            <a:r>
              <a:rPr lang="en-US" altLang="zh-CN" b="0" i="0" dirty="0" err="1">
                <a:solidFill>
                  <a:srgbClr val="333333"/>
                </a:solidFill>
                <a:effectLst/>
                <a:latin typeface="Helvetica Neue"/>
              </a:rPr>
              <a:t>PipedOutputStream</a:t>
            </a:r>
            <a:r>
              <a:rPr lang="en-US" altLang="zh-CN" b="0" i="0" dirty="0">
                <a:solidFill>
                  <a:srgbClr val="333333"/>
                </a:solidFill>
                <a:effectLst/>
                <a:latin typeface="Helvetica Neue"/>
              </a:rPr>
              <a:t>)</a:t>
            </a:r>
            <a:r>
              <a:rPr lang="zh-CN" altLang="en-US" b="0" i="0" dirty="0">
                <a:solidFill>
                  <a:srgbClr val="333333"/>
                </a:solidFill>
                <a:effectLst/>
                <a:latin typeface="Helvetica Neue"/>
              </a:rPr>
              <a:t>、管道输入流（</a:t>
            </a:r>
            <a:r>
              <a:rPr lang="en-US" altLang="zh-CN" b="0" i="0" dirty="0" err="1">
                <a:solidFill>
                  <a:srgbClr val="333333"/>
                </a:solidFill>
                <a:effectLst/>
                <a:latin typeface="Helvetica Neue"/>
              </a:rPr>
              <a:t>PipedInputStream</a:t>
            </a:r>
            <a:r>
              <a:rPr lang="zh-CN" altLang="en-US" b="0" i="0" dirty="0">
                <a:solidFill>
                  <a:srgbClr val="333333"/>
                </a:solidFill>
                <a:effectLst/>
                <a:latin typeface="Helvetica Neue"/>
              </a:rPr>
              <a:t>），如果想要进行管道输出，则必须要把输出流连在输入流之上，在</a:t>
            </a:r>
            <a:r>
              <a:rPr lang="en-US" altLang="zh-CN" b="0" i="0" dirty="0" err="1">
                <a:solidFill>
                  <a:srgbClr val="333333"/>
                </a:solidFill>
                <a:effectLst/>
                <a:latin typeface="Helvetica Neue"/>
              </a:rPr>
              <a:t>PipedOutputStream</a:t>
            </a:r>
            <a:r>
              <a:rPr lang="zh-CN" altLang="en-US" b="0" i="0" dirty="0">
                <a:solidFill>
                  <a:srgbClr val="333333"/>
                </a:solidFill>
                <a:effectLst/>
                <a:latin typeface="Helvetica Neue"/>
              </a:rPr>
              <a:t>类上有如下的一个方法用于连接管道</a:t>
            </a:r>
            <a:endParaRPr lang="zh-CN" altLang="en-US" dirty="0"/>
          </a:p>
        </p:txBody>
      </p:sp>
      <p:sp>
        <p:nvSpPr>
          <p:cNvPr id="6" name="文本框 5">
            <a:extLst>
              <a:ext uri="{FF2B5EF4-FFF2-40B4-BE49-F238E27FC236}">
                <a16:creationId xmlns:a16="http://schemas.microsoft.com/office/drawing/2014/main" id="{80EEE10A-739B-4B3D-8584-A917D7AB2EFE}"/>
              </a:ext>
            </a:extLst>
          </p:cNvPr>
          <p:cNvSpPr txBox="1"/>
          <p:nvPr/>
        </p:nvSpPr>
        <p:spPr>
          <a:xfrm>
            <a:off x="823322" y="2593065"/>
            <a:ext cx="7853134" cy="369332"/>
          </a:xfrm>
          <a:prstGeom prst="rect">
            <a:avLst/>
          </a:prstGeom>
          <a:noFill/>
        </p:spPr>
        <p:txBody>
          <a:bodyPr wrap="square">
            <a:spAutoFit/>
          </a:bodyPr>
          <a:lstStyle/>
          <a:p>
            <a:r>
              <a:rPr lang="en-US" altLang="zh-CN" b="0" i="0" dirty="0">
                <a:solidFill>
                  <a:srgbClr val="FF6600"/>
                </a:solidFill>
                <a:effectLst/>
                <a:latin typeface="Helvetica Neue"/>
              </a:rPr>
              <a:t>public void connect(</a:t>
            </a:r>
            <a:r>
              <a:rPr lang="en-US" altLang="zh-CN" b="0" i="0" dirty="0" err="1">
                <a:solidFill>
                  <a:srgbClr val="FF6600"/>
                </a:solidFill>
                <a:effectLst/>
                <a:latin typeface="Helvetica Neue"/>
              </a:rPr>
              <a:t>PipedInputStream</a:t>
            </a:r>
            <a:r>
              <a:rPr lang="en-US" altLang="zh-CN" b="0" i="0" dirty="0">
                <a:solidFill>
                  <a:srgbClr val="FF6600"/>
                </a:solidFill>
                <a:effectLst/>
                <a:latin typeface="Helvetica Neue"/>
              </a:rPr>
              <a:t> </a:t>
            </a:r>
            <a:r>
              <a:rPr lang="en-US" altLang="zh-CN" b="0" i="0" dirty="0" err="1">
                <a:solidFill>
                  <a:srgbClr val="FF6600"/>
                </a:solidFill>
                <a:effectLst/>
                <a:latin typeface="Helvetica Neue"/>
              </a:rPr>
              <a:t>snk</a:t>
            </a:r>
            <a:r>
              <a:rPr lang="en-US" altLang="zh-CN" b="0" i="0" dirty="0">
                <a:solidFill>
                  <a:srgbClr val="FF6600"/>
                </a:solidFill>
                <a:effectLst/>
                <a:latin typeface="Helvetica Neue"/>
              </a:rPr>
              <a:t>)throws </a:t>
            </a:r>
            <a:r>
              <a:rPr lang="en-US" altLang="zh-CN" b="0" i="0" dirty="0" err="1">
                <a:solidFill>
                  <a:srgbClr val="FF6600"/>
                </a:solidFill>
                <a:effectLst/>
                <a:latin typeface="Helvetica Neue"/>
              </a:rPr>
              <a:t>IOException</a:t>
            </a:r>
            <a:endParaRPr lang="zh-CN" altLang="en-US" dirty="0"/>
          </a:p>
        </p:txBody>
      </p:sp>
    </p:spTree>
    <p:extLst>
      <p:ext uri="{BB962C8B-B14F-4D97-AF65-F5344CB8AC3E}">
        <p14:creationId xmlns:p14="http://schemas.microsoft.com/office/powerpoint/2010/main" val="406845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2" name="Rectangle 2">
            <a:extLst>
              <a:ext uri="{FF2B5EF4-FFF2-40B4-BE49-F238E27FC236}">
                <a16:creationId xmlns:a16="http://schemas.microsoft.com/office/drawing/2014/main" id="{0608435B-045F-4910-8A03-776E3B9931FC}"/>
              </a:ext>
            </a:extLst>
          </p:cNvPr>
          <p:cNvSpPr>
            <a:spLocks noChangeArrowheads="1"/>
          </p:cNvSpPr>
          <p:nvPr/>
        </p:nvSpPr>
        <p:spPr bwMode="auto">
          <a:xfrm>
            <a:off x="2195736" y="771550"/>
            <a:ext cx="504056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FF"/>
                </a:solidFill>
                <a:effectLst/>
                <a:latin typeface="Consolas" panose="020B0609020204030204" pitchFamily="49" charset="0"/>
              </a:rPr>
              <a:t>class</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Send </a:t>
            </a:r>
            <a:r>
              <a:rPr kumimoji="0" lang="zh-CN" altLang="zh-CN" sz="1200" b="0" i="0" u="none" strike="noStrike" cap="none" normalizeH="0" baseline="0" dirty="0">
                <a:ln>
                  <a:noFill/>
                </a:ln>
                <a:solidFill>
                  <a:srgbClr val="0000FF"/>
                </a:solidFill>
                <a:effectLst/>
                <a:latin typeface="Consolas" panose="020B0609020204030204" pitchFamily="49" charset="0"/>
              </a:rPr>
              <a:t>implements</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Runnable{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private</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PipedOutputStream pos;</a:t>
            </a:r>
            <a:r>
              <a:rPr kumimoji="0" lang="zh-CN" altLang="zh-CN" sz="1200" b="0" i="0" u="none" strike="noStrike" cap="none" normalizeH="0" baseline="0" dirty="0">
                <a:ln>
                  <a:noFill/>
                </a:ln>
                <a:solidFill>
                  <a:srgbClr val="008200"/>
                </a:solidFill>
                <a:effectLst/>
                <a:latin typeface="Consolas" panose="020B0609020204030204" pitchFamily="49" charset="0"/>
              </a:rPr>
              <a:t>//管道输出流</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public</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Send(){</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a:t>
            </a:r>
            <a:r>
              <a:rPr kumimoji="0" lang="zh-CN" altLang="zh-CN" sz="1200" b="0" i="0" u="none" strike="noStrike" cap="none" normalizeH="0" baseline="0" dirty="0">
                <a:ln>
                  <a:noFill/>
                </a:ln>
                <a:solidFill>
                  <a:srgbClr val="0000FF"/>
                </a:solidFill>
                <a:effectLst/>
                <a:latin typeface="Consolas" panose="020B0609020204030204" pitchFamily="49" charset="0"/>
              </a:rPr>
              <a:t>new</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PipedOutputStream();</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rPr>
              <a:t>@Override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public</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void</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run()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String str=</a:t>
            </a:r>
            <a:r>
              <a:rPr kumimoji="0" lang="zh-CN" altLang="zh-CN" sz="1200" b="0" i="0" u="none" strike="noStrike" cap="none" normalizeH="0" baseline="0" dirty="0">
                <a:ln>
                  <a:noFill/>
                </a:ln>
                <a:solidFill>
                  <a:srgbClr val="0000FF"/>
                </a:solidFill>
                <a:effectLst/>
                <a:latin typeface="Consolas" panose="020B0609020204030204" pitchFamily="49" charset="0"/>
              </a:rPr>
              <a:t>"Hello World!"</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try</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pos.write(str.getBytes());</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catch</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try</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pos.close();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catch</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public</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PipedOutputStream getPos()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return</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004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2" name="Rectangle 2">
            <a:extLst>
              <a:ext uri="{FF2B5EF4-FFF2-40B4-BE49-F238E27FC236}">
                <a16:creationId xmlns:a16="http://schemas.microsoft.com/office/drawing/2014/main" id="{EF632821-52BD-4D5D-A860-CC6A89C96195}"/>
              </a:ext>
            </a:extLst>
          </p:cNvPr>
          <p:cNvSpPr>
            <a:spLocks noChangeArrowheads="1"/>
          </p:cNvSpPr>
          <p:nvPr/>
        </p:nvSpPr>
        <p:spPr bwMode="auto">
          <a:xfrm>
            <a:off x="2123728" y="771550"/>
            <a:ext cx="460851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FF"/>
                </a:solidFill>
                <a:effectLst/>
                <a:latin typeface="Consolas" panose="020B0609020204030204" pitchFamily="49" charset="0"/>
              </a:rPr>
              <a:t>class</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Receive </a:t>
            </a:r>
            <a:r>
              <a:rPr kumimoji="0" lang="zh-CN" altLang="zh-CN" sz="1100" b="0" i="0" u="none" strike="noStrike" cap="none" normalizeH="0" baseline="0" dirty="0">
                <a:ln>
                  <a:noFill/>
                </a:ln>
                <a:solidFill>
                  <a:srgbClr val="0000FF"/>
                </a:solidFill>
                <a:effectLst/>
                <a:latin typeface="Consolas" panose="020B0609020204030204" pitchFamily="49" charset="0"/>
              </a:rPr>
              <a:t>implements</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Runnable{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private</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PipedInputStream pis;</a:t>
            </a:r>
            <a:r>
              <a:rPr kumimoji="0" lang="zh-CN" altLang="zh-CN" sz="1100" b="0" i="0" u="none" strike="noStrike" cap="none" normalizeH="0" baseline="0" dirty="0">
                <a:ln>
                  <a:noFill/>
                </a:ln>
                <a:solidFill>
                  <a:srgbClr val="008200"/>
                </a:solidFill>
                <a:effectLst/>
                <a:latin typeface="Consolas" panose="020B0609020204030204" pitchFamily="49" charset="0"/>
              </a:rPr>
              <a:t>//管道输入流</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public</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Receive(){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pis=</a:t>
            </a:r>
            <a:r>
              <a:rPr kumimoji="0" lang="zh-CN" altLang="zh-CN" sz="1100" b="0" i="0" u="none" strike="noStrike" cap="none" normalizeH="0" baseline="0" dirty="0">
                <a:ln>
                  <a:noFill/>
                </a:ln>
                <a:solidFill>
                  <a:srgbClr val="0000FF"/>
                </a:solidFill>
                <a:effectLst/>
                <a:latin typeface="Consolas" panose="020B0609020204030204" pitchFamily="49" charset="0"/>
              </a:rPr>
              <a:t>new</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PipedInputStream();</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808080"/>
                </a:solidFill>
                <a:effectLst/>
                <a:latin typeface="Consolas" panose="020B0609020204030204" pitchFamily="49" charset="0"/>
              </a:rPr>
              <a:t>@Override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public</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void</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run()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byte</a:t>
            </a:r>
            <a:r>
              <a:rPr kumimoji="0" lang="zh-CN" altLang="zh-CN" sz="1100" b="0" i="0" u="none" strike="noStrike" cap="none" normalizeH="0" baseline="0" dirty="0">
                <a:ln>
                  <a:noFill/>
                </a:ln>
                <a:solidFill>
                  <a:srgbClr val="000000"/>
                </a:solidFill>
                <a:effectLst/>
                <a:latin typeface="Consolas" panose="020B0609020204030204" pitchFamily="49" charset="0"/>
              </a:rPr>
              <a:t>[] b=</a:t>
            </a:r>
            <a:r>
              <a:rPr kumimoji="0" lang="zh-CN" altLang="zh-CN" sz="1100" b="0" i="0" u="none" strike="noStrike" cap="none" normalizeH="0" baseline="0" dirty="0">
                <a:ln>
                  <a:noFill/>
                </a:ln>
                <a:solidFill>
                  <a:srgbClr val="0000FF"/>
                </a:solidFill>
                <a:effectLst/>
                <a:latin typeface="Consolas" panose="020B0609020204030204" pitchFamily="49" charset="0"/>
              </a:rPr>
              <a:t>new</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byte</a:t>
            </a:r>
            <a:r>
              <a:rPr kumimoji="0" lang="zh-CN" altLang="zh-CN" sz="1100" b="0" i="0" u="none" strike="noStrike" cap="none" normalizeH="0" baseline="0" dirty="0">
                <a:ln>
                  <a:noFill/>
                </a:ln>
                <a:solidFill>
                  <a:srgbClr val="000000"/>
                </a:solidFill>
                <a:effectLst/>
                <a:latin typeface="Consolas" panose="020B0609020204030204" pitchFamily="49" charset="0"/>
              </a:rPr>
              <a:t>[</a:t>
            </a:r>
            <a:r>
              <a:rPr kumimoji="0" lang="zh-CN" altLang="zh-CN" sz="1100" b="0" i="0" u="none" strike="noStrike" cap="none" normalizeH="0" baseline="0" dirty="0">
                <a:ln>
                  <a:noFill/>
                </a:ln>
                <a:solidFill>
                  <a:srgbClr val="009900"/>
                </a:solidFill>
                <a:effectLst/>
                <a:latin typeface="Consolas" panose="020B0609020204030204" pitchFamily="49" charset="0"/>
              </a:rPr>
              <a:t>1024</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int</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len=</a:t>
            </a:r>
            <a:r>
              <a:rPr kumimoji="0" lang="zh-CN" altLang="zh-CN" sz="1100" b="0" i="0" u="none" strike="noStrike" cap="none" normalizeH="0" baseline="0" dirty="0">
                <a:ln>
                  <a:noFill/>
                </a:ln>
                <a:solidFill>
                  <a:srgbClr val="009900"/>
                </a:solidFill>
                <a:effectLst/>
                <a:latin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try</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len=pis.read(b);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catch</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try</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pis.close();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catch</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System.out.println(</a:t>
            </a:r>
            <a:r>
              <a:rPr kumimoji="0" lang="zh-CN" altLang="zh-CN" sz="1100" b="0" i="0" u="none" strike="noStrike" cap="none" normalizeH="0" baseline="0" dirty="0">
                <a:ln>
                  <a:noFill/>
                </a:ln>
                <a:solidFill>
                  <a:srgbClr val="0000FF"/>
                </a:solidFill>
                <a:effectLst/>
                <a:latin typeface="Consolas" panose="020B0609020204030204" pitchFamily="49" charset="0"/>
              </a:rPr>
              <a:t>new</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String(b,</a:t>
            </a:r>
            <a:r>
              <a:rPr kumimoji="0" lang="zh-CN" altLang="zh-CN" sz="1100" b="0" i="0" u="none" strike="noStrike" cap="none" normalizeH="0" baseline="0" dirty="0">
                <a:ln>
                  <a:noFill/>
                </a:ln>
                <a:solidFill>
                  <a:srgbClr val="009900"/>
                </a:solidFill>
                <a:effectLst/>
                <a:latin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rPr>
              <a:t>,len));</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public</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PipedInputStream getPis()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return</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pis;</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102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2" name="Rectangle 2">
            <a:extLst>
              <a:ext uri="{FF2B5EF4-FFF2-40B4-BE49-F238E27FC236}">
                <a16:creationId xmlns:a16="http://schemas.microsoft.com/office/drawing/2014/main" id="{99AECD43-63E4-4B06-89E4-D18BFAB7F6E6}"/>
              </a:ext>
            </a:extLst>
          </p:cNvPr>
          <p:cNvSpPr>
            <a:spLocks noChangeArrowheads="1"/>
          </p:cNvSpPr>
          <p:nvPr/>
        </p:nvSpPr>
        <p:spPr bwMode="auto">
          <a:xfrm>
            <a:off x="899592" y="1275606"/>
            <a:ext cx="799288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public</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class</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Test23 {</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public</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static</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void</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main(String[] args) {</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Send send=</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Send();</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Receive receive=</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Receive();</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try</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send.getPos().connect(receive.getPis());</a:t>
            </a:r>
            <a:r>
              <a:rPr kumimoji="0" lang="zh-CN" altLang="zh-CN" b="0" i="0" u="none" strike="noStrike" cap="none" normalizeH="0" baseline="0" dirty="0">
                <a:ln>
                  <a:noFill/>
                </a:ln>
                <a:solidFill>
                  <a:srgbClr val="008200"/>
                </a:solidFill>
                <a:effectLst/>
                <a:latin typeface="Consolas" panose="020B0609020204030204" pitchFamily="49" charset="0"/>
              </a:rPr>
              <a:t>//连接管道</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catch</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(IOException e) {</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Thread(send).start();</a:t>
            </a:r>
            <a:r>
              <a:rPr kumimoji="0" lang="zh-CN" altLang="zh-CN" b="0" i="0" u="none" strike="noStrike" cap="none" normalizeH="0" baseline="0" dirty="0">
                <a:ln>
                  <a:noFill/>
                </a:ln>
                <a:solidFill>
                  <a:srgbClr val="008200"/>
                </a:solidFill>
                <a:effectLst/>
                <a:latin typeface="Consolas" panose="020B0609020204030204" pitchFamily="49" charset="0"/>
              </a:rPr>
              <a:t>//启动线程</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Thread(receive).start();</a:t>
            </a:r>
            <a:r>
              <a:rPr kumimoji="0" lang="zh-CN" altLang="zh-CN" b="0" i="0" u="none" strike="noStrike" cap="none" normalizeH="0" baseline="0" dirty="0">
                <a:ln>
                  <a:noFill/>
                </a:ln>
                <a:solidFill>
                  <a:srgbClr val="008200"/>
                </a:solidFill>
                <a:effectLst/>
                <a:latin typeface="Consolas" panose="020B0609020204030204" pitchFamily="49" charset="0"/>
              </a:rPr>
              <a:t>//启动线程</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143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打印流</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04</a:t>
              </a:r>
            </a:p>
          </p:txBody>
        </p:sp>
      </p:grpSp>
    </p:spTree>
    <p:extLst>
      <p:ext uri="{BB962C8B-B14F-4D97-AF65-F5344CB8AC3E}">
        <p14:creationId xmlns:p14="http://schemas.microsoft.com/office/powerpoint/2010/main" val="72812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打印流</a:t>
            </a:r>
          </a:p>
        </p:txBody>
      </p:sp>
      <p:sp>
        <p:nvSpPr>
          <p:cNvPr id="4" name="文本框 3">
            <a:extLst>
              <a:ext uri="{FF2B5EF4-FFF2-40B4-BE49-F238E27FC236}">
                <a16:creationId xmlns:a16="http://schemas.microsoft.com/office/drawing/2014/main" id="{AE693EBE-EC5E-4EB6-A2D0-F1741158B71E}"/>
              </a:ext>
            </a:extLst>
          </p:cNvPr>
          <p:cNvSpPr txBox="1"/>
          <p:nvPr/>
        </p:nvSpPr>
        <p:spPr>
          <a:xfrm>
            <a:off x="823322" y="771550"/>
            <a:ext cx="7853134" cy="1291379"/>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在整个</a:t>
            </a:r>
            <a:r>
              <a:rPr lang="en-US" altLang="zh-CN" b="0" i="0" dirty="0">
                <a:solidFill>
                  <a:srgbClr val="333333"/>
                </a:solidFill>
                <a:effectLst/>
                <a:latin typeface="Helvetica Neue"/>
              </a:rPr>
              <a:t>IO</a:t>
            </a:r>
            <a:r>
              <a:rPr lang="zh-CN" altLang="en-US" b="0" i="0" dirty="0">
                <a:solidFill>
                  <a:srgbClr val="333333"/>
                </a:solidFill>
                <a:effectLst/>
                <a:latin typeface="Helvetica Neue"/>
              </a:rPr>
              <a:t>包中，打印流是输出信息最方便的类，主要包含字节打印流（</a:t>
            </a:r>
            <a:r>
              <a:rPr lang="en-US" altLang="zh-CN" b="0" i="0" dirty="0" err="1">
                <a:solidFill>
                  <a:srgbClr val="333333"/>
                </a:solidFill>
                <a:effectLst/>
                <a:latin typeface="Helvetica Neue"/>
              </a:rPr>
              <a:t>PrintStream</a:t>
            </a:r>
            <a:r>
              <a:rPr lang="zh-CN" altLang="en-US" b="0" i="0" dirty="0">
                <a:solidFill>
                  <a:srgbClr val="333333"/>
                </a:solidFill>
                <a:effectLst/>
                <a:latin typeface="Helvetica Neue"/>
              </a:rPr>
              <a:t>）和字符打印流（</a:t>
            </a:r>
            <a:r>
              <a:rPr lang="en-US" altLang="zh-CN" b="0" i="0" dirty="0" err="1">
                <a:solidFill>
                  <a:srgbClr val="333333"/>
                </a:solidFill>
                <a:effectLst/>
                <a:latin typeface="Helvetica Neue"/>
              </a:rPr>
              <a:t>PrintWrite</a:t>
            </a:r>
            <a:r>
              <a:rPr lang="zh-CN" altLang="en-US" b="0" i="0" dirty="0">
                <a:solidFill>
                  <a:srgbClr val="333333"/>
                </a:solidFill>
                <a:effectLst/>
                <a:latin typeface="Helvetica Neue"/>
              </a:rPr>
              <a:t>）。打印流提供了非常方便的打印功能，可以打印任何的数据类型，例如：小数、整数、字符串等等</a:t>
            </a:r>
            <a:endParaRPr lang="zh-CN" altLang="en-US" dirty="0"/>
          </a:p>
        </p:txBody>
      </p:sp>
      <p:sp>
        <p:nvSpPr>
          <p:cNvPr id="3" name="文本框 2">
            <a:extLst>
              <a:ext uri="{FF2B5EF4-FFF2-40B4-BE49-F238E27FC236}">
                <a16:creationId xmlns:a16="http://schemas.microsoft.com/office/drawing/2014/main" id="{74CF2460-52B0-41F9-8040-6212F2F74124}"/>
              </a:ext>
            </a:extLst>
          </p:cNvPr>
          <p:cNvSpPr txBox="1"/>
          <p:nvPr/>
        </p:nvSpPr>
        <p:spPr>
          <a:xfrm>
            <a:off x="823322" y="2228745"/>
            <a:ext cx="4578578" cy="369332"/>
          </a:xfrm>
          <a:prstGeom prst="rect">
            <a:avLst/>
          </a:prstGeom>
          <a:noFill/>
        </p:spPr>
        <p:txBody>
          <a:bodyPr wrap="square">
            <a:spAutoFit/>
          </a:bodyPr>
          <a:lstStyle/>
          <a:p>
            <a:r>
              <a:rPr lang="zh-CN" altLang="en-US" b="0" i="0" dirty="0">
                <a:solidFill>
                  <a:srgbClr val="333333"/>
                </a:solidFill>
                <a:effectLst/>
                <a:latin typeface="Helvetica Neue"/>
              </a:rPr>
              <a:t>使用</a:t>
            </a:r>
            <a:r>
              <a:rPr lang="en-US" altLang="zh-CN" b="0" i="0" dirty="0" err="1">
                <a:solidFill>
                  <a:srgbClr val="333333"/>
                </a:solidFill>
                <a:effectLst/>
                <a:latin typeface="Helvetica Neue"/>
              </a:rPr>
              <a:t>PrintStream</a:t>
            </a:r>
            <a:r>
              <a:rPr lang="zh-CN" altLang="en-US" b="0" i="0" dirty="0">
                <a:solidFill>
                  <a:srgbClr val="333333"/>
                </a:solidFill>
                <a:effectLst/>
                <a:latin typeface="Helvetica Neue"/>
              </a:rPr>
              <a:t>输出信息</a:t>
            </a:r>
            <a:endParaRPr lang="zh-CN" altLang="en-US" dirty="0"/>
          </a:p>
        </p:txBody>
      </p:sp>
      <p:sp>
        <p:nvSpPr>
          <p:cNvPr id="6" name="Rectangle 2">
            <a:extLst>
              <a:ext uri="{FF2B5EF4-FFF2-40B4-BE49-F238E27FC236}">
                <a16:creationId xmlns:a16="http://schemas.microsoft.com/office/drawing/2014/main" id="{6FA8288E-AC44-44F6-A0A5-960892B3B465}"/>
              </a:ext>
            </a:extLst>
          </p:cNvPr>
          <p:cNvSpPr>
            <a:spLocks noChangeArrowheads="1"/>
          </p:cNvSpPr>
          <p:nvPr/>
        </p:nvSpPr>
        <p:spPr bwMode="auto">
          <a:xfrm>
            <a:off x="971600" y="2769532"/>
            <a:ext cx="835292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PrintStream output=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PrintStream(</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output.println(</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output.print(</a:t>
            </a:r>
            <a:r>
              <a:rPr kumimoji="0" lang="zh-CN" altLang="zh-CN" sz="2000" b="0" i="0" u="none" strike="noStrike" cap="none" normalizeH="0" baseline="0" dirty="0">
                <a:ln>
                  <a:noFill/>
                </a:ln>
                <a:solidFill>
                  <a:srgbClr val="0000FF"/>
                </a:solidFill>
                <a:effectLst/>
                <a:latin typeface="Consolas" panose="020B0609020204030204" pitchFamily="49" charset="0"/>
              </a:rPr>
              <a:t>"1+1="</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9900"/>
                </a:solidFill>
                <a:effectLst/>
                <a:latin typeface="Consolas" panose="020B0609020204030204" pitchFamily="49" charset="0"/>
              </a:rPr>
              <a:t>2</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5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Text Box 2"/>
          <p:cNvSpPr txBox="1">
            <a:spLocks noChangeArrowheads="1"/>
          </p:cNvSpPr>
          <p:nvPr/>
        </p:nvSpPr>
        <p:spPr bwMode="auto">
          <a:xfrm>
            <a:off x="2820130" y="3249987"/>
            <a:ext cx="3496172" cy="646331"/>
          </a:xfrm>
          <a:prstGeom prst="rect">
            <a:avLst/>
          </a:prstGeom>
          <a:noFill/>
          <a:ln w="9525">
            <a:noFill/>
            <a:miter lim="800000"/>
            <a:headEnd/>
            <a:tailEnd/>
          </a:ln>
        </p:spPr>
        <p:txBody>
          <a:bodyPr wrap="square">
            <a:spAutoFit/>
          </a:bodyPr>
          <a:lstStyle/>
          <a:p>
            <a:r>
              <a:rPr lang="zh-CN" altLang="en-US" sz="3600" dirty="0">
                <a:solidFill>
                  <a:schemeClr val="bg1"/>
                </a:solidFill>
              </a:rPr>
              <a:t>输入流和输出流</a:t>
            </a: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25"/>
                                        </p:tgtEl>
                                        <p:attrNameLst>
                                          <p:attrName>style.visibility</p:attrName>
                                        </p:attrNameLst>
                                      </p:cBhvr>
                                      <p:to>
                                        <p:strVal val="visible"/>
                                      </p:to>
                                    </p:set>
                                    <p:anim calcmode="lin" valueType="num">
                                      <p:cBhvr>
                                        <p:cTn id="11" dur="800" fill="hold"/>
                                        <p:tgtEl>
                                          <p:spTgt spid="225"/>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25"/>
                                        </p:tgtEl>
                                        <p:attrNameLst>
                                          <p:attrName>ppt_y</p:attrName>
                                        </p:attrNameLst>
                                      </p:cBhvr>
                                      <p:tavLst>
                                        <p:tav tm="0">
                                          <p:val>
                                            <p:strVal val="#ppt_y"/>
                                          </p:val>
                                        </p:tav>
                                        <p:tav tm="100000">
                                          <p:val>
                                            <p:strVal val="#ppt_y"/>
                                          </p:val>
                                        </p:tav>
                                      </p:tavLst>
                                    </p:anim>
                                    <p:anim calcmode="lin" valueType="num">
                                      <p:cBhvr>
                                        <p:cTn id="13" dur="800" fill="hold"/>
                                        <p:tgtEl>
                                          <p:spTgt spid="225"/>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25"/>
                                        </p:tgtEl>
                                      </p:cBhvr>
                                    </p:animEffect>
                                  </p:childTnLst>
                                </p:cTn>
                              </p:par>
                            </p:childTnLst>
                          </p:cTn>
                        </p:par>
                        <p:par>
                          <p:cTn id="16" fill="hold">
                            <p:stCondLst>
                              <p:cond delay="1780"/>
                            </p:stCondLst>
                            <p:childTnLst>
                              <p:par>
                                <p:cTn id="17" presetID="16" presetClass="entr" presetSubtype="21"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barn(inVertical)">
                                      <p:cBhvr>
                                        <p:cTn id="19" dur="500"/>
                                        <p:tgtEl>
                                          <p:spTgt spid="226"/>
                                        </p:tgtEl>
                                      </p:cBhvr>
                                    </p:animEffect>
                                  </p:childTnLst>
                                </p:cTn>
                              </p:par>
                            </p:childTnLst>
                          </p:cTn>
                        </p:par>
                        <p:par>
                          <p:cTn id="20" fill="hold">
                            <p:stCondLst>
                              <p:cond delay="2280"/>
                            </p:stCondLst>
                            <p:childTnLst>
                              <p:par>
                                <p:cTn id="21" presetID="22" presetClass="entr" presetSubtype="4"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down)">
                                      <p:cBhvr>
                                        <p:cTn id="23" dur="500"/>
                                        <p:tgtEl>
                                          <p:spTgt spid="230"/>
                                        </p:tgtEl>
                                      </p:cBhvr>
                                    </p:animEffect>
                                  </p:childTnLst>
                                </p:cTn>
                              </p:par>
                            </p:childTnLst>
                          </p:cTn>
                        </p:par>
                        <p:par>
                          <p:cTn id="24" fill="hold">
                            <p:stCondLst>
                              <p:cond delay="278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800" fill="hold"/>
                                        <p:tgtEl>
                                          <p:spTgt spid="11"/>
                                        </p:tgtEl>
                                        <p:attrNameLst>
                                          <p:attrName>ppt_y</p:attrName>
                                        </p:attrNameLst>
                                      </p:cBhvr>
                                      <p:tavLst>
                                        <p:tav tm="0">
                                          <p:val>
                                            <p:strVal val="#ppt_y"/>
                                          </p:val>
                                        </p:tav>
                                        <p:tav tm="100000">
                                          <p:val>
                                            <p:strVal val="#ppt_y"/>
                                          </p:val>
                                        </p:tav>
                                      </p:tavLst>
                                    </p:anim>
                                    <p:anim calcmode="lin" valueType="num">
                                      <p:cBhvr>
                                        <p:cTn id="29"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8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25" grpId="0"/>
      <p:bldP spid="23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创建文件</a:t>
            </a:r>
          </a:p>
        </p:txBody>
      </p:sp>
      <p:sp>
        <p:nvSpPr>
          <p:cNvPr id="4" name="Rectangle 3">
            <a:extLst>
              <a:ext uri="{FF2B5EF4-FFF2-40B4-BE49-F238E27FC236}">
                <a16:creationId xmlns:a16="http://schemas.microsoft.com/office/drawing/2014/main" id="{3BF01703-592D-4F09-B29B-BF000F4032C0}"/>
              </a:ext>
            </a:extLst>
          </p:cNvPr>
          <p:cNvSpPr>
            <a:spLocks noChangeArrowheads="1"/>
          </p:cNvSpPr>
          <p:nvPr/>
        </p:nvSpPr>
        <p:spPr bwMode="auto">
          <a:xfrm>
            <a:off x="575048" y="1131590"/>
            <a:ext cx="8568952"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"1810.txt"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(!file.exists())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file.createNewFile();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(IOException 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4B3DF32B-A450-4ACD-869E-1BC1DE60F7C8}"/>
              </a:ext>
            </a:extLst>
          </p:cNvPr>
          <p:cNvSpPr txBox="1"/>
          <p:nvPr/>
        </p:nvSpPr>
        <p:spPr>
          <a:xfrm>
            <a:off x="823322" y="843558"/>
            <a:ext cx="1210588" cy="369332"/>
          </a:xfrm>
          <a:prstGeom prst="rect">
            <a:avLst/>
          </a:prstGeom>
          <a:noFill/>
        </p:spPr>
        <p:txBody>
          <a:bodyPr wrap="square" rtlCol="0">
            <a:spAutoFit/>
          </a:bodyPr>
          <a:lstStyle/>
          <a:p>
            <a:r>
              <a:rPr lang="zh-CN" altLang="en-US" b="1" dirty="0"/>
              <a:t>创建文件</a:t>
            </a:r>
          </a:p>
        </p:txBody>
      </p:sp>
    </p:spTree>
    <p:extLst>
      <p:ext uri="{BB962C8B-B14F-4D97-AF65-F5344CB8AC3E}">
        <p14:creationId xmlns:p14="http://schemas.microsoft.com/office/powerpoint/2010/main" val="27273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删除文件</a:t>
            </a:r>
          </a:p>
        </p:txBody>
      </p:sp>
      <p:sp>
        <p:nvSpPr>
          <p:cNvPr id="2" name="Rectangle 1">
            <a:extLst>
              <a:ext uri="{FF2B5EF4-FFF2-40B4-BE49-F238E27FC236}">
                <a16:creationId xmlns:a16="http://schemas.microsoft.com/office/drawing/2014/main" id="{883C70AA-3E7F-4B0F-9DA8-1A9D3FA7B246}"/>
              </a:ext>
            </a:extLst>
          </p:cNvPr>
          <p:cNvSpPr>
            <a:spLocks noChangeArrowheads="1"/>
          </p:cNvSpPr>
          <p:nvPr/>
        </p:nvSpPr>
        <p:spPr bwMode="auto">
          <a:xfrm>
            <a:off x="467544" y="1419622"/>
            <a:ext cx="8460432"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"1810.txt"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(file.exists())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file.delete();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"file is not exist"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4E2EC50-A7C6-4E3F-BD26-38915C21B5B9}"/>
              </a:ext>
            </a:extLst>
          </p:cNvPr>
          <p:cNvSpPr txBox="1"/>
          <p:nvPr/>
        </p:nvSpPr>
        <p:spPr>
          <a:xfrm>
            <a:off x="823322" y="843558"/>
            <a:ext cx="1210588" cy="369332"/>
          </a:xfrm>
          <a:prstGeom prst="rect">
            <a:avLst/>
          </a:prstGeom>
          <a:noFill/>
        </p:spPr>
        <p:txBody>
          <a:bodyPr wrap="square" rtlCol="0">
            <a:spAutoFit/>
          </a:bodyPr>
          <a:lstStyle/>
          <a:p>
            <a:r>
              <a:rPr lang="zh-CN" altLang="en-US" b="1" dirty="0"/>
              <a:t>删除文件</a:t>
            </a:r>
          </a:p>
        </p:txBody>
      </p:sp>
    </p:spTree>
    <p:extLst>
      <p:ext uri="{BB962C8B-B14F-4D97-AF65-F5344CB8AC3E}">
        <p14:creationId xmlns:p14="http://schemas.microsoft.com/office/powerpoint/2010/main" val="31557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练习</a:t>
            </a:r>
          </a:p>
        </p:txBody>
      </p:sp>
      <p:sp>
        <p:nvSpPr>
          <p:cNvPr id="2" name="文本框 1">
            <a:extLst>
              <a:ext uri="{FF2B5EF4-FFF2-40B4-BE49-F238E27FC236}">
                <a16:creationId xmlns:a16="http://schemas.microsoft.com/office/drawing/2014/main" id="{F2ADC06A-2EE8-4D0F-A8AC-F97288DFD605}"/>
              </a:ext>
            </a:extLst>
          </p:cNvPr>
          <p:cNvSpPr txBox="1"/>
          <p:nvPr/>
        </p:nvSpPr>
        <p:spPr>
          <a:xfrm>
            <a:off x="755576" y="771550"/>
            <a:ext cx="7632848" cy="369332"/>
          </a:xfrm>
          <a:prstGeom prst="rect">
            <a:avLst/>
          </a:prstGeom>
          <a:noFill/>
        </p:spPr>
        <p:txBody>
          <a:bodyPr wrap="square" rtlCol="0">
            <a:spAutoFit/>
          </a:bodyPr>
          <a:lstStyle/>
          <a:p>
            <a:r>
              <a:rPr lang="zh-CN" altLang="en-US" dirty="0"/>
              <a:t>文件操作，要求：如果文件存在，则删除，如果文件不存在，则创建</a:t>
            </a:r>
          </a:p>
        </p:txBody>
      </p:sp>
      <p:sp>
        <p:nvSpPr>
          <p:cNvPr id="3" name="Rectangle 1">
            <a:extLst>
              <a:ext uri="{FF2B5EF4-FFF2-40B4-BE49-F238E27FC236}">
                <a16:creationId xmlns:a16="http://schemas.microsoft.com/office/drawing/2014/main" id="{A231A4E6-0750-4B4F-9C56-3C68879EA664}"/>
              </a:ext>
            </a:extLst>
          </p:cNvPr>
          <p:cNvSpPr>
            <a:spLocks noChangeArrowheads="1"/>
          </p:cNvSpPr>
          <p:nvPr/>
        </p:nvSpPr>
        <p:spPr bwMode="auto">
          <a:xfrm>
            <a:off x="863588" y="1256239"/>
            <a:ext cx="8316924"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"1810.txt"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(file.exists())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file.delete();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file.createNewFile();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(IOException 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1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遍历文件</a:t>
            </a:r>
          </a:p>
        </p:txBody>
      </p:sp>
      <p:sp>
        <p:nvSpPr>
          <p:cNvPr id="2" name="Rectangle 1">
            <a:extLst>
              <a:ext uri="{FF2B5EF4-FFF2-40B4-BE49-F238E27FC236}">
                <a16:creationId xmlns:a16="http://schemas.microsoft.com/office/drawing/2014/main" id="{25220082-CF48-43B2-8FC7-F7B6F5DA9770}"/>
              </a:ext>
            </a:extLst>
          </p:cNvPr>
          <p:cNvSpPr>
            <a:spLocks noChangeArrowheads="1"/>
          </p:cNvSpPr>
          <p:nvPr/>
        </p:nvSpPr>
        <p:spPr bwMode="auto">
          <a:xfrm>
            <a:off x="2555776" y="699542"/>
            <a:ext cx="6048672"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print(File file)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(file.isDirectory())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files = file.listFiles();</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(files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 f : files)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.println(file);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D494CCA4-0530-4EE9-AF80-FE3482503ED2}"/>
              </a:ext>
            </a:extLst>
          </p:cNvPr>
          <p:cNvSpPr txBox="1"/>
          <p:nvPr/>
        </p:nvSpPr>
        <p:spPr>
          <a:xfrm>
            <a:off x="823322" y="843558"/>
            <a:ext cx="1210588" cy="369332"/>
          </a:xfrm>
          <a:prstGeom prst="rect">
            <a:avLst/>
          </a:prstGeom>
          <a:noFill/>
        </p:spPr>
        <p:txBody>
          <a:bodyPr wrap="square" rtlCol="0">
            <a:spAutoFit/>
          </a:bodyPr>
          <a:lstStyle/>
          <a:p>
            <a:r>
              <a:rPr lang="zh-CN" altLang="en-US" b="1" dirty="0"/>
              <a:t>遍历文件</a:t>
            </a:r>
          </a:p>
        </p:txBody>
      </p:sp>
    </p:spTree>
    <p:extLst>
      <p:ext uri="{BB962C8B-B14F-4D97-AF65-F5344CB8AC3E}">
        <p14:creationId xmlns:p14="http://schemas.microsoft.com/office/powerpoint/2010/main" val="8315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字节流和字符流</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02</a:t>
              </a:r>
            </a:p>
          </p:txBody>
        </p:sp>
      </p:grpSp>
    </p:spTree>
    <p:extLst>
      <p:ext uri="{BB962C8B-B14F-4D97-AF65-F5344CB8AC3E}">
        <p14:creationId xmlns:p14="http://schemas.microsoft.com/office/powerpoint/2010/main" val="9407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B457507-672D-41B9-A572-37132D9D6A8F}"/>
              </a:ext>
            </a:extLst>
          </p:cNvPr>
          <p:cNvSpPr txBox="1"/>
          <p:nvPr/>
        </p:nvSpPr>
        <p:spPr>
          <a:xfrm>
            <a:off x="586658" y="699542"/>
            <a:ext cx="8161806" cy="1706878"/>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       在程序中所有的数据都是以流的方式进行传输或保存的，程序需要数据的时候要使用输入流读取数据，而当程序需要将一些数据保存起来的时候，就要使用输出流完成，</a:t>
            </a:r>
            <a:r>
              <a:rPr lang="zh-CN" altLang="en-US" b="0" i="0" dirty="0">
                <a:solidFill>
                  <a:srgbClr val="FF0000"/>
                </a:solidFill>
                <a:effectLst/>
                <a:latin typeface="Helvetica Neue"/>
              </a:rPr>
              <a:t>程序中的输入输出都是以流的形式保存的，流中保存的实际上全都是</a:t>
            </a:r>
            <a:r>
              <a:rPr lang="zh-CN" altLang="en-US" b="0" i="0">
                <a:solidFill>
                  <a:srgbClr val="FF0000"/>
                </a:solidFill>
                <a:effectLst/>
                <a:latin typeface="Helvetica Neue"/>
              </a:rPr>
              <a:t>字节文件。</a:t>
            </a:r>
            <a:endParaRPr lang="zh-CN" altLang="en-US" dirty="0"/>
          </a:p>
        </p:txBody>
      </p:sp>
      <p:sp>
        <p:nvSpPr>
          <p:cNvPr id="6" name="文本框 5">
            <a:extLst>
              <a:ext uri="{FF2B5EF4-FFF2-40B4-BE49-F238E27FC236}">
                <a16:creationId xmlns:a16="http://schemas.microsoft.com/office/drawing/2014/main" id="{19604FE2-41F7-4A8D-9AF5-E082D97E71AA}"/>
              </a:ext>
            </a:extLst>
          </p:cNvPr>
          <p:cNvSpPr txBox="1"/>
          <p:nvPr/>
        </p:nvSpPr>
        <p:spPr>
          <a:xfrm>
            <a:off x="611560" y="2406420"/>
            <a:ext cx="8161806" cy="1706878"/>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       字节流和字符流：在</a:t>
            </a:r>
            <a:r>
              <a:rPr lang="en-US" altLang="zh-CN" b="0" i="0" dirty="0">
                <a:solidFill>
                  <a:srgbClr val="333333"/>
                </a:solidFill>
                <a:effectLst/>
                <a:latin typeface="Helvetica Neue"/>
              </a:rPr>
              <a:t>java.io</a:t>
            </a:r>
            <a:r>
              <a:rPr lang="zh-CN" altLang="en-US" b="0" i="0" dirty="0">
                <a:solidFill>
                  <a:srgbClr val="333333"/>
                </a:solidFill>
                <a:effectLst/>
                <a:latin typeface="Helvetica Neue"/>
              </a:rPr>
              <a:t>包中，操作文件内容的主要有两大类：字节流、字符流，两类都分为输入和输出操作。在字节流中输出数据主要是使用</a:t>
            </a:r>
            <a:r>
              <a:rPr lang="en-US" altLang="zh-CN" b="0" i="0" dirty="0" err="1">
                <a:solidFill>
                  <a:srgbClr val="333333"/>
                </a:solidFill>
                <a:effectLst/>
                <a:latin typeface="Helvetica Neue"/>
              </a:rPr>
              <a:t>OutputStream</a:t>
            </a:r>
            <a:r>
              <a:rPr lang="zh-CN" altLang="en-US" b="0" i="0" dirty="0">
                <a:solidFill>
                  <a:srgbClr val="333333"/>
                </a:solidFill>
                <a:effectLst/>
                <a:latin typeface="Helvetica Neue"/>
              </a:rPr>
              <a:t>完成，输入使用的是</a:t>
            </a:r>
            <a:r>
              <a:rPr lang="en-US" altLang="zh-CN" b="0" i="0" dirty="0" err="1">
                <a:solidFill>
                  <a:srgbClr val="333333"/>
                </a:solidFill>
                <a:effectLst/>
                <a:latin typeface="Helvetica Neue"/>
              </a:rPr>
              <a:t>InputStream</a:t>
            </a:r>
            <a:r>
              <a:rPr lang="zh-CN" altLang="en-US" b="0" i="0" dirty="0">
                <a:solidFill>
                  <a:srgbClr val="333333"/>
                </a:solidFill>
                <a:effectLst/>
                <a:latin typeface="Helvetica Neue"/>
              </a:rPr>
              <a:t>，在字符流中输出主要是使用</a:t>
            </a:r>
            <a:r>
              <a:rPr lang="en-US" altLang="zh-CN" b="0" i="0" dirty="0">
                <a:solidFill>
                  <a:srgbClr val="333333"/>
                </a:solidFill>
                <a:effectLst/>
                <a:latin typeface="Helvetica Neue"/>
              </a:rPr>
              <a:t>Writer</a:t>
            </a:r>
            <a:r>
              <a:rPr lang="zh-CN" altLang="en-US" b="0" i="0" dirty="0">
                <a:solidFill>
                  <a:srgbClr val="333333"/>
                </a:solidFill>
                <a:effectLst/>
                <a:latin typeface="Helvetica Neue"/>
              </a:rPr>
              <a:t>类完成，输入流主要使用</a:t>
            </a:r>
            <a:r>
              <a:rPr lang="en-US" altLang="zh-CN" b="0" i="0" dirty="0">
                <a:solidFill>
                  <a:srgbClr val="333333"/>
                </a:solidFill>
                <a:effectLst/>
                <a:latin typeface="Helvetica Neue"/>
              </a:rPr>
              <a:t>Reader</a:t>
            </a:r>
            <a:r>
              <a:rPr lang="zh-CN" altLang="en-US" b="0" i="0" dirty="0">
                <a:solidFill>
                  <a:srgbClr val="333333"/>
                </a:solidFill>
                <a:effectLst/>
                <a:latin typeface="Helvetica Neue"/>
              </a:rPr>
              <a:t>类完成</a:t>
            </a:r>
            <a:endParaRPr lang="zh-CN" altLang="en-US" dirty="0"/>
          </a:p>
        </p:txBody>
      </p:sp>
    </p:spTree>
    <p:extLst>
      <p:ext uri="{BB962C8B-B14F-4D97-AF65-F5344CB8AC3E}">
        <p14:creationId xmlns:p14="http://schemas.microsoft.com/office/powerpoint/2010/main" val="263770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2635</TotalTime>
  <Words>3470</Words>
  <Application>Microsoft Office PowerPoint</Application>
  <PresentationFormat>全屏显示(16:9)</PresentationFormat>
  <Paragraphs>304</Paragraphs>
  <Slides>36</Slides>
  <Notes>36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36</vt:i4>
      </vt:variant>
    </vt:vector>
  </HeadingPairs>
  <TitlesOfParts>
    <vt:vector size="48" baseType="lpstr">
      <vt:lpstr>Helvetica Neue</vt:lpstr>
      <vt:lpstr>等线</vt:lpstr>
      <vt:lpstr>等线 Light</vt:lpstr>
      <vt:lpstr>宋体</vt:lpstr>
      <vt:lpstr>微软雅黑</vt:lpstr>
      <vt:lpstr>Arial</vt:lpstr>
      <vt:lpstr>Calibri</vt:lpstr>
      <vt:lpstr>Consolas</vt:lpstr>
      <vt:lpstr>Impact</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542</cp:revision>
  <dcterms:created xsi:type="dcterms:W3CDTF">2015-10-16T03:54:15Z</dcterms:created>
  <dcterms:modified xsi:type="dcterms:W3CDTF">2020-10-14T09:58:29Z</dcterms:modified>
</cp:coreProperties>
</file>