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315" r:id="rId3"/>
    <p:sldId id="386" r:id="rId4"/>
    <p:sldId id="409" r:id="rId5"/>
    <p:sldId id="440" r:id="rId6"/>
    <p:sldId id="443" r:id="rId7"/>
    <p:sldId id="444" r:id="rId8"/>
    <p:sldId id="442" r:id="rId9"/>
    <p:sldId id="449" r:id="rId10"/>
    <p:sldId id="445" r:id="rId11"/>
    <p:sldId id="446" r:id="rId12"/>
    <p:sldId id="450" r:id="rId13"/>
    <p:sldId id="467" r:id="rId14"/>
    <p:sldId id="485" r:id="rId15"/>
    <p:sldId id="484" r:id="rId16"/>
    <p:sldId id="483" r:id="rId17"/>
    <p:sldId id="482" r:id="rId18"/>
    <p:sldId id="466" r:id="rId19"/>
    <p:sldId id="448" r:id="rId20"/>
    <p:sldId id="410" r:id="rId21"/>
    <p:sldId id="447" r:id="rId22"/>
    <p:sldId id="451" r:id="rId23"/>
    <p:sldId id="452" r:id="rId24"/>
    <p:sldId id="453" r:id="rId25"/>
    <p:sldId id="454" r:id="rId26"/>
    <p:sldId id="460" r:id="rId27"/>
    <p:sldId id="455" r:id="rId28"/>
    <p:sldId id="456" r:id="rId29"/>
    <p:sldId id="457" r:id="rId30"/>
    <p:sldId id="465" r:id="rId31"/>
    <p:sldId id="459" r:id="rId32"/>
    <p:sldId id="461" r:id="rId33"/>
    <p:sldId id="462" r:id="rId34"/>
    <p:sldId id="268" r:id="rId35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78668" autoAdjust="0"/>
  </p:normalViewPr>
  <p:slideViewPr>
    <p:cSldViewPr>
      <p:cViewPr varScale="1">
        <p:scale>
          <a:sx n="116" d="100"/>
          <a:sy n="116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C889-93DF-42A1-8C7C-D39186819EC7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82E5C-78D3-4F19-B32F-3888B93A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61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8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157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07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3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27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74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585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00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4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472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93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5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33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63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73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67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78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05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5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793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77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98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5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1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8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18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2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5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8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662890"/>
            <a:ext cx="1656184" cy="480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73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2020-10-18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1907704" y="3291830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序列化、注解和反射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1812"/>
            <a:ext cx="1656184" cy="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699542"/>
            <a:ext cx="8208912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谈谈你对</a:t>
            </a:r>
            <a:r>
              <a:rPr lang="en-US" altLang="zh-CN" dirty="0" err="1"/>
              <a:t>java.io.Serializable</a:t>
            </a:r>
            <a:r>
              <a:rPr lang="zh-CN" altLang="en-US" dirty="0"/>
              <a:t>接口的理解？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实现了</a:t>
            </a:r>
            <a:r>
              <a:rPr lang="en-US" altLang="zh-CN" dirty="0"/>
              <a:t>Serializable</a:t>
            </a:r>
            <a:r>
              <a:rPr lang="zh-CN" altLang="en-US" dirty="0"/>
              <a:t>接口的对象，可将它们转换成一系列字节，并可在以后完全恢复回原来的样子。这一过程亦可通过网络进行。这意味着序列化机制能自动补偿操作系统间的差异。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由于大部分作为参数的类如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等都实现了 </a:t>
            </a:r>
            <a:r>
              <a:rPr lang="en-US" altLang="zh-CN" dirty="0" err="1"/>
              <a:t>java.io.Serializable</a:t>
            </a:r>
            <a:r>
              <a:rPr lang="zh-CN" altLang="en-US" dirty="0"/>
              <a:t>的接口，也可以利用多态的性质，作为参数使接口更灵活。 </a:t>
            </a:r>
          </a:p>
        </p:txBody>
      </p:sp>
    </p:spTree>
    <p:extLst>
      <p:ext uri="{BB962C8B-B14F-4D97-AF65-F5344CB8AC3E}">
        <p14:creationId xmlns:p14="http://schemas.microsoft.com/office/powerpoint/2010/main" val="32640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3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F124C-E572-493D-AED0-424179303EC9}"/>
              </a:ext>
            </a:extLst>
          </p:cNvPr>
          <p:cNvSpPr txBox="1"/>
          <p:nvPr/>
        </p:nvSpPr>
        <p:spPr>
          <a:xfrm>
            <a:off x="755576" y="82534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了解注解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1C84C-6F9C-456C-92CC-38C288E7B70B}"/>
              </a:ext>
            </a:extLst>
          </p:cNvPr>
          <p:cNvSpPr txBox="1"/>
          <p:nvPr/>
        </p:nvSpPr>
        <p:spPr>
          <a:xfrm>
            <a:off x="755576" y="1194675"/>
            <a:ext cx="7992888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         注解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(Annotation)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很重要，未来的开发模式都是基于注解的，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JPA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是基于注解的，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Spring2.5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以上都是基于注解的，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Hibernate3.x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以后也是基于注解的，现在的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Struts2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有一部分也是基于注解的了，注解是一种趋势，现在已经有不少的人开始用注解了，注解是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JDK1.5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之后才有的新特性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ACB25A-0E8E-461E-B1D9-D875E9923107}"/>
              </a:ext>
            </a:extLst>
          </p:cNvPr>
          <p:cNvSpPr txBox="1"/>
          <p:nvPr/>
        </p:nvSpPr>
        <p:spPr>
          <a:xfrm>
            <a:off x="801618" y="2910753"/>
            <a:ext cx="6938734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JDK1.5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之后内部提供的三个注解</a:t>
            </a:r>
          </a:p>
          <a:p>
            <a:pPr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    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@Deprecated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意思是“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废弃的，过时的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    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@Override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意思是“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重写、覆盖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    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@SuppressWarnings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意思是“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抑制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警告</a:t>
            </a:r>
            <a:r>
              <a:rPr lang="zh-CN" altLang="en-US" b="1" i="0" dirty="0">
                <a:effectLst/>
                <a:latin typeface="PingFang SC"/>
              </a:rPr>
              <a:t>”</a:t>
            </a:r>
            <a:endParaRPr lang="zh-CN" altLang="en-US" b="0" i="0" dirty="0"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424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339F8-C903-44CD-B5A6-0E4D5FF0E5D8}"/>
              </a:ext>
            </a:extLst>
          </p:cNvPr>
          <p:cNvSpPr txBox="1"/>
          <p:nvPr/>
        </p:nvSpPr>
        <p:spPr>
          <a:xfrm>
            <a:off x="755576" y="82534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了解注解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FE043B-8902-4B33-8EA5-BE9FCC367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1225453"/>
            <a:ext cx="4680520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cn.chendikai.edu.reflect;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AnnotationTest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@SuppressWarnings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"unchecked"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main(String[]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@Deprecated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"已废弃"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toString()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"AnnotationTest"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1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C32DCB-3618-43A7-8A7D-8241FA4464FB}"/>
              </a:ext>
            </a:extLst>
          </p:cNvPr>
          <p:cNvSpPr txBox="1"/>
          <p:nvPr/>
        </p:nvSpPr>
        <p:spPr>
          <a:xfrm>
            <a:off x="755576" y="82534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了解注解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D814E3-D8D5-433C-806E-4CD538B0CFB2}"/>
              </a:ext>
            </a:extLst>
          </p:cNvPr>
          <p:cNvSpPr txBox="1"/>
          <p:nvPr/>
        </p:nvSpPr>
        <p:spPr>
          <a:xfrm>
            <a:off x="880529" y="1139579"/>
            <a:ext cx="7704856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Annotation</a:t>
            </a:r>
            <a:r>
              <a:rPr lang="zh-CN" altLang="en-US" b="1" dirty="0"/>
              <a:t>的作用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不是程序本身，可以对程序做出解释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可以被其他程序（比如：编译器）读取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CCD3DB-BF9C-4E13-9CF0-DD143B960CB3}"/>
              </a:ext>
            </a:extLst>
          </p:cNvPr>
          <p:cNvSpPr txBox="1"/>
          <p:nvPr/>
        </p:nvSpPr>
        <p:spPr>
          <a:xfrm>
            <a:off x="899592" y="2355726"/>
            <a:ext cx="7704856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Annotation</a:t>
            </a:r>
            <a:r>
              <a:rPr lang="zh-CN" altLang="en-US" b="1" dirty="0"/>
              <a:t>的格式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注解是以“</a:t>
            </a:r>
            <a:r>
              <a:rPr lang="en-US" altLang="zh-CN" dirty="0"/>
              <a:t>@</a:t>
            </a:r>
            <a:r>
              <a:rPr lang="zh-CN" altLang="en-US" dirty="0"/>
              <a:t>注解名”在代码中存在的，还可以添加一些参数值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例如：</a:t>
            </a:r>
            <a:r>
              <a:rPr lang="en-US" altLang="zh-CN" dirty="0"/>
              <a:t>@SuppressWarnings(value=“unchecked”)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1C54C-9A3F-43C7-8C0D-25D74EAE6816}"/>
              </a:ext>
            </a:extLst>
          </p:cNvPr>
          <p:cNvSpPr txBox="1"/>
          <p:nvPr/>
        </p:nvSpPr>
        <p:spPr>
          <a:xfrm>
            <a:off x="899592" y="3626546"/>
            <a:ext cx="7704856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Annotation</a:t>
            </a:r>
            <a:r>
              <a:rPr lang="zh-CN" altLang="en-US" b="1" dirty="0"/>
              <a:t>的使用范围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注解可以在</a:t>
            </a:r>
            <a:r>
              <a:rPr lang="en-US" altLang="zh-CN" dirty="0"/>
              <a:t>package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method</a:t>
            </a:r>
            <a:r>
              <a:rPr lang="zh-CN" altLang="en-US" dirty="0"/>
              <a:t>和</a:t>
            </a:r>
            <a:r>
              <a:rPr lang="en-US" altLang="zh-CN" dirty="0"/>
              <a:t>field</a:t>
            </a:r>
            <a:r>
              <a:rPr lang="zh-CN" altLang="en-US" dirty="0"/>
              <a:t>等上面，可以通过反射机制实现对这些数据的访问</a:t>
            </a:r>
          </a:p>
        </p:txBody>
      </p:sp>
    </p:spTree>
    <p:extLst>
      <p:ext uri="{BB962C8B-B14F-4D97-AF65-F5344CB8AC3E}">
        <p14:creationId xmlns:p14="http://schemas.microsoft.com/office/powerpoint/2010/main" val="30357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B2DB26-4A67-4D25-B824-8D38D013BC48}"/>
              </a:ext>
            </a:extLst>
          </p:cNvPr>
          <p:cNvSpPr txBox="1"/>
          <p:nvPr/>
        </p:nvSpPr>
        <p:spPr>
          <a:xfrm>
            <a:off x="755576" y="82534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元注解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562F81-E30A-4F40-8195-BAA9F7624336}"/>
              </a:ext>
            </a:extLst>
          </p:cNvPr>
          <p:cNvSpPr txBox="1"/>
          <p:nvPr/>
        </p:nvSpPr>
        <p:spPr>
          <a:xfrm>
            <a:off x="758926" y="1225453"/>
            <a:ext cx="792088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    元注解的作用是负责解释其他的注解，</a:t>
            </a:r>
            <a:r>
              <a:rPr lang="en-US" altLang="zh-CN" dirty="0"/>
              <a:t>Java</a:t>
            </a:r>
            <a:r>
              <a:rPr lang="zh-CN" altLang="en-US" dirty="0"/>
              <a:t>定义了</a:t>
            </a:r>
            <a:r>
              <a:rPr lang="en-US" altLang="zh-CN" dirty="0"/>
              <a:t>4</a:t>
            </a:r>
            <a:r>
              <a:rPr lang="zh-CN" altLang="en-US" dirty="0"/>
              <a:t>个标准的</a:t>
            </a:r>
            <a:r>
              <a:rPr lang="en-US" altLang="zh-CN" dirty="0"/>
              <a:t>meta-annotation</a:t>
            </a:r>
            <a:r>
              <a:rPr lang="zh-CN" altLang="en-US" dirty="0"/>
              <a:t>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A225FA-388C-4044-A818-6D38587C16A1}"/>
              </a:ext>
            </a:extLst>
          </p:cNvPr>
          <p:cNvSpPr txBox="1"/>
          <p:nvPr/>
        </p:nvSpPr>
        <p:spPr>
          <a:xfrm>
            <a:off x="755576" y="2101334"/>
            <a:ext cx="7776864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@Target</a:t>
            </a:r>
            <a:r>
              <a:rPr lang="zh-CN" altLang="en-US" dirty="0"/>
              <a:t>：用于描述注解的使用范围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@Retention</a:t>
            </a:r>
            <a:r>
              <a:rPr lang="zh-CN" altLang="en-US" dirty="0"/>
              <a:t>：表示需要在什么级别保存该注解信息，用于描述注解的声明周期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@Document</a:t>
            </a:r>
            <a:r>
              <a:rPr lang="zh-CN" altLang="en-US" dirty="0"/>
              <a:t>：说明该注解将被包含着</a:t>
            </a:r>
            <a:r>
              <a:rPr lang="en-US" altLang="zh-CN" dirty="0" err="1"/>
              <a:t>javadoc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@Inherited</a:t>
            </a:r>
            <a:r>
              <a:rPr lang="zh-CN" altLang="en-US" dirty="0"/>
              <a:t>：说明子类可以继承父类中的该注解</a:t>
            </a:r>
          </a:p>
        </p:txBody>
      </p:sp>
    </p:spTree>
    <p:extLst>
      <p:ext uri="{BB962C8B-B14F-4D97-AF65-F5344CB8AC3E}">
        <p14:creationId xmlns:p14="http://schemas.microsoft.com/office/powerpoint/2010/main" val="33365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9690E8-9AEE-4D84-BA56-A79A61FC73BD}"/>
              </a:ext>
            </a:extLst>
          </p:cNvPr>
          <p:cNvSpPr txBox="1"/>
          <p:nvPr/>
        </p:nvSpPr>
        <p:spPr>
          <a:xfrm>
            <a:off x="755576" y="82534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自定义注解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C440D8-8A9A-473B-93D7-1B507B000C71}"/>
              </a:ext>
            </a:extLst>
          </p:cNvPr>
          <p:cNvSpPr txBox="1"/>
          <p:nvPr/>
        </p:nvSpPr>
        <p:spPr>
          <a:xfrm>
            <a:off x="899592" y="1275606"/>
            <a:ext cx="7776864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使用</a:t>
            </a:r>
            <a:r>
              <a:rPr lang="en-US" altLang="zh-CN" dirty="0"/>
              <a:t>@interface</a:t>
            </a:r>
            <a:r>
              <a:rPr lang="zh-CN" altLang="en-US" dirty="0"/>
              <a:t>自定义注解，自动继承</a:t>
            </a:r>
            <a:r>
              <a:rPr lang="en-US" altLang="zh-CN" dirty="0" err="1"/>
              <a:t>java.lang.annotation.Annotation</a:t>
            </a:r>
            <a:r>
              <a:rPr lang="zh-CN" altLang="en-US" dirty="0"/>
              <a:t>接口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C6193-5821-41DD-A139-678F64E99A10}"/>
              </a:ext>
            </a:extLst>
          </p:cNvPr>
          <p:cNvSpPr txBox="1"/>
          <p:nvPr/>
        </p:nvSpPr>
        <p:spPr>
          <a:xfrm>
            <a:off x="877692" y="2593064"/>
            <a:ext cx="777686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@interface</a:t>
            </a:r>
            <a:r>
              <a:rPr lang="zh-CN" altLang="en-US" dirty="0"/>
              <a:t>用来声明一个注解，格式</a:t>
            </a:r>
            <a:r>
              <a:rPr lang="en-US" altLang="zh-CN" dirty="0"/>
              <a:t>public @interface </a:t>
            </a:r>
            <a:r>
              <a:rPr lang="zh-CN" altLang="en-US" dirty="0"/>
              <a:t>注解名</a:t>
            </a:r>
            <a:r>
              <a:rPr lang="en-US" altLang="zh-CN" dirty="0"/>
              <a:t>{</a:t>
            </a:r>
            <a:r>
              <a:rPr lang="zh-CN" altLang="en-US" dirty="0"/>
              <a:t>定义的内容</a:t>
            </a:r>
            <a:r>
              <a:rPr lang="en-US" altLang="zh-CN" dirty="0"/>
              <a:t>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可以通过</a:t>
            </a:r>
            <a:r>
              <a:rPr lang="en-US" altLang="zh-CN" dirty="0"/>
              <a:t>default</a:t>
            </a:r>
            <a:r>
              <a:rPr lang="zh-CN" altLang="en-US" dirty="0"/>
              <a:t>声明参数的默认值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如果只有一个参数成员，一般命名为</a:t>
            </a:r>
            <a:r>
              <a:rPr lang="en-US" altLang="zh-CN" dirty="0"/>
              <a:t>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注解必须要有值，经常使用空字符串，或者</a:t>
            </a:r>
            <a:r>
              <a:rPr lang="en-US" altLang="zh-CN" dirty="0"/>
              <a:t>0</a:t>
            </a:r>
            <a:r>
              <a:rPr lang="zh-CN" altLang="en-US" dirty="0"/>
              <a:t>作为默认值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5C206C-BCE0-42B8-A97C-C3DB549A50C5}"/>
              </a:ext>
            </a:extLst>
          </p:cNvPr>
          <p:cNvSpPr txBox="1"/>
          <p:nvPr/>
        </p:nvSpPr>
        <p:spPr>
          <a:xfrm>
            <a:off x="823322" y="2274426"/>
            <a:ext cx="15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093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反射机制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9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11" y="1517277"/>
            <a:ext cx="508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11" y="3328615"/>
            <a:ext cx="584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23" y="2428502"/>
            <a:ext cx="10318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15727"/>
            <a:ext cx="270827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2340248" y="3687390"/>
            <a:ext cx="863600" cy="4318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>
            <a:off x="2340248" y="2417390"/>
            <a:ext cx="863600" cy="4778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6229623" y="3328615"/>
            <a:ext cx="8636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46377" y="749974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反射概述</a:t>
            </a:r>
          </a:p>
        </p:txBody>
      </p:sp>
    </p:spTree>
    <p:extLst>
      <p:ext uri="{BB962C8B-B14F-4D97-AF65-F5344CB8AC3E}">
        <p14:creationId xmlns:p14="http://schemas.microsoft.com/office/powerpoint/2010/main" val="145816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异常概述</a:t>
            </a:r>
          </a:p>
        </p:txBody>
      </p:sp>
      <p:cxnSp>
        <p:nvCxnSpPr>
          <p:cNvPr id="5" name="直接箭头连接符 4"/>
          <p:cNvCxnSpPr>
            <a:stCxn id="10" idx="3"/>
            <a:endCxn id="8" idx="1"/>
          </p:cNvCxnSpPr>
          <p:nvPr/>
        </p:nvCxnSpPr>
        <p:spPr bwMode="auto">
          <a:xfrm flipV="1">
            <a:off x="2843213" y="3111500"/>
            <a:ext cx="865187" cy="6477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 bwMode="auto">
          <a:xfrm>
            <a:off x="2843213" y="2392363"/>
            <a:ext cx="865187" cy="71913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8" idx="3"/>
          </p:cNvCxnSpPr>
          <p:nvPr/>
        </p:nvCxnSpPr>
        <p:spPr bwMode="auto">
          <a:xfrm flipV="1">
            <a:off x="5221288" y="3111500"/>
            <a:ext cx="935037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3708400" y="2859088"/>
            <a:ext cx="1512888" cy="504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类加载器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加载对应的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763713" y="2139950"/>
            <a:ext cx="1079500" cy="504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Student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63713" y="3506788"/>
            <a:ext cx="1079500" cy="504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Teacher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173788" y="2211388"/>
            <a:ext cx="1079500" cy="504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Class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173788" y="2716213"/>
            <a:ext cx="1079500" cy="1223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成员变量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构造方法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成员方法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FB3175-DEFF-4ED1-8084-7140E105A662}"/>
              </a:ext>
            </a:extLst>
          </p:cNvPr>
          <p:cNvSpPr/>
          <p:nvPr/>
        </p:nvSpPr>
        <p:spPr>
          <a:xfrm>
            <a:off x="746377" y="749974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反射概述</a:t>
            </a:r>
          </a:p>
        </p:txBody>
      </p:sp>
    </p:spTree>
    <p:extLst>
      <p:ext uri="{BB962C8B-B14F-4D97-AF65-F5344CB8AC3E}">
        <p14:creationId xmlns:p14="http://schemas.microsoft.com/office/powerpoint/2010/main" val="95948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067944" y="3418291"/>
            <a:ext cx="734499" cy="617133"/>
            <a:chOff x="2555143" y="3154142"/>
            <a:chExt cx="1036261" cy="1036518"/>
          </a:xfrm>
          <a:solidFill>
            <a:srgbClr val="FFFF00"/>
          </a:solidFill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55143" y="3154142"/>
              <a:ext cx="1036261" cy="1036518"/>
            </a:xfrm>
            <a:prstGeom prst="ellipse">
              <a:avLst/>
            </a:prstGeom>
            <a:grpFill/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88188" y="3381628"/>
              <a:ext cx="782803" cy="581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40349" y="1722068"/>
            <a:ext cx="762094" cy="658712"/>
            <a:chOff x="1059869" y="2300204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59869" y="2300204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208834" y="2555570"/>
              <a:ext cx="782803" cy="553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36044" y="1794688"/>
            <a:ext cx="259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序列化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19449" y="3464711"/>
            <a:ext cx="228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反射机制</a:t>
            </a:r>
          </a:p>
        </p:txBody>
      </p:sp>
      <p:sp>
        <p:nvSpPr>
          <p:cNvPr id="10" name="矩形 9"/>
          <p:cNvSpPr/>
          <p:nvPr/>
        </p:nvSpPr>
        <p:spPr>
          <a:xfrm>
            <a:off x="896893" y="1311783"/>
            <a:ext cx="2592288" cy="34864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9D1D4B-C675-4A42-8900-590B20F72B85}"/>
              </a:ext>
            </a:extLst>
          </p:cNvPr>
          <p:cNvGrpSpPr/>
          <p:nvPr/>
        </p:nvGrpSpPr>
        <p:grpSpPr>
          <a:xfrm>
            <a:off x="4067944" y="2613727"/>
            <a:ext cx="734499" cy="617133"/>
            <a:chOff x="2555143" y="3154142"/>
            <a:chExt cx="1036261" cy="1036518"/>
          </a:xfrm>
        </p:grpSpPr>
        <p:sp>
          <p:nvSpPr>
            <p:cNvPr id="14" name="Oval 53">
              <a:extLst>
                <a:ext uri="{FF2B5EF4-FFF2-40B4-BE49-F238E27FC236}">
                  <a16:creationId xmlns:a16="http://schemas.microsoft.com/office/drawing/2014/main" id="{17337AD4-06A7-4CFE-A37B-5E912F80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143" y="3154142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59">
              <a:extLst>
                <a:ext uri="{FF2B5EF4-FFF2-40B4-BE49-F238E27FC236}">
                  <a16:creationId xmlns:a16="http://schemas.microsoft.com/office/drawing/2014/main" id="{4F4E50F5-A459-4907-8804-AE4674E8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188" y="3381628"/>
              <a:ext cx="782803" cy="581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FA38855-451A-4D20-81FD-4941FDF664C8}"/>
              </a:ext>
            </a:extLst>
          </p:cNvPr>
          <p:cNvSpPr txBox="1"/>
          <p:nvPr/>
        </p:nvSpPr>
        <p:spPr>
          <a:xfrm>
            <a:off x="5119449" y="2660147"/>
            <a:ext cx="228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注解</a:t>
            </a:r>
          </a:p>
        </p:txBody>
      </p:sp>
    </p:spTree>
    <p:extLst>
      <p:ext uri="{BB962C8B-B14F-4D97-AF65-F5344CB8AC3E}">
        <p14:creationId xmlns:p14="http://schemas.microsoft.com/office/powerpoint/2010/main" val="38200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4" grpId="0"/>
      <p:bldP spid="10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3321" y="1995686"/>
            <a:ext cx="7781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反射机制允许程序在执行期借助于</a:t>
            </a:r>
            <a:r>
              <a:rPr lang="en-US" altLang="zh-CN" sz="1400" dirty="0"/>
              <a:t>Reflection API</a:t>
            </a:r>
            <a:r>
              <a:rPr lang="zh-CN" altLang="en-US" sz="1400" dirty="0"/>
              <a:t>取得任何类的内部信息，并能直接操作任意对象的内部属性及方法。 </a:t>
            </a:r>
            <a:endParaRPr lang="en-US" altLang="zh-CN" sz="1400" dirty="0"/>
          </a:p>
          <a:p>
            <a:r>
              <a:rPr lang="zh-CN" altLang="en-US" sz="1400" dirty="0"/>
              <a:t>加载完类之后，在堆内存的方法区中就产生了一个</a:t>
            </a:r>
            <a:r>
              <a:rPr lang="en-US" altLang="zh-CN" sz="1400" dirty="0"/>
              <a:t>Class</a:t>
            </a:r>
            <a:r>
              <a:rPr lang="zh-CN" altLang="en-US" sz="1400" dirty="0"/>
              <a:t>类型的对象（一个 类只有一个</a:t>
            </a:r>
            <a:r>
              <a:rPr lang="en-US" altLang="zh-CN" sz="1400" dirty="0"/>
              <a:t>Class</a:t>
            </a:r>
            <a:r>
              <a:rPr lang="zh-CN" altLang="en-US" sz="1400" dirty="0"/>
              <a:t>对象），这个对象就包含了完整的类的结构信息。我们可 以通过这个对象看到类的结构。这个对象就像一面镜子，透过这个镜子看到类的结构，所以，我们形象的称之为：反射。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1" y="3435846"/>
            <a:ext cx="7560840" cy="1164021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664306" y="825121"/>
            <a:ext cx="794014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反射机制：是指在运行时去获取一个类的变量和方法信息。然后通过获取到的信息来创建对象，调用方法的一种机制。由于这种动态性，可以极大的增强程序的灵活性，程序不用在编译期就完成确定，在运行期仍然可以扩展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0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1187624" y="1275606"/>
            <a:ext cx="7272808" cy="373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Java</a:t>
            </a:r>
            <a:r>
              <a:rPr lang="zh-CN" altLang="en-US" sz="2000" dirty="0"/>
              <a:t>反射机制提供的功能 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在运行时判断任意一个对象所属的类 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在运行时构造任意一个类的对象 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在运行时判断任意一个类所具有的成员变量和方法 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在运行时获取泛型信息 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在运行时调用任意一个对象的成员变量和方法 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在运行时处理注解 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生成动态代理 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843558"/>
            <a:ext cx="3477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反射机制研究及应用</a:t>
            </a:r>
          </a:p>
        </p:txBody>
      </p:sp>
    </p:spTree>
    <p:extLst>
      <p:ext uri="{BB962C8B-B14F-4D97-AF65-F5344CB8AC3E}">
        <p14:creationId xmlns:p14="http://schemas.microsoft.com/office/powerpoint/2010/main" val="27261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3635896" y="77155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 </a:t>
            </a:r>
            <a:r>
              <a:rPr lang="zh-CN" altLang="en-US" dirty="0"/>
              <a:t>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536" y="1347614"/>
            <a:ext cx="4392488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Object</a:t>
            </a:r>
            <a:r>
              <a:rPr lang="zh-CN" altLang="en-US" dirty="0"/>
              <a:t>类中定义了以下的方法，此方法将被所有子类继承：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public final Class </a:t>
            </a:r>
            <a:r>
              <a:rPr lang="en-US" altLang="zh-CN" dirty="0" err="1"/>
              <a:t>getClass</a:t>
            </a:r>
            <a:r>
              <a:rPr lang="en-US" altLang="zh-CN" dirty="0"/>
              <a:t>()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以上的方法返回值的类型是一个</a:t>
            </a:r>
            <a:r>
              <a:rPr lang="en-US" altLang="zh-CN" dirty="0"/>
              <a:t>Class</a:t>
            </a:r>
            <a:r>
              <a:rPr lang="zh-CN" altLang="en-US" dirty="0"/>
              <a:t>类， 此类是</a:t>
            </a:r>
            <a:r>
              <a:rPr lang="en-US" altLang="zh-CN" dirty="0"/>
              <a:t>Java</a:t>
            </a:r>
            <a:r>
              <a:rPr lang="zh-CN" altLang="en-US" dirty="0"/>
              <a:t>反射的源头，实际上所谓反射从程序的运行结果来看也很好理解，即： 可以通过对象反射求出类的名称。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47614"/>
            <a:ext cx="4032448" cy="29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483518"/>
            <a:ext cx="7848872" cy="475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/>
              <a:t>Class </a:t>
            </a:r>
            <a:r>
              <a:rPr lang="zh-CN" altLang="en-US" sz="2400" dirty="0"/>
              <a:t>类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对象反射后可以得到的信息：某个类的属性、方法和构造器、某个类到底实现了哪些接口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Class</a:t>
            </a:r>
            <a:r>
              <a:rPr lang="zh-CN" altLang="en-US" dirty="0"/>
              <a:t>本身也是一个类 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Class </a:t>
            </a:r>
            <a:r>
              <a:rPr lang="zh-CN" altLang="en-US" dirty="0"/>
              <a:t>对象只能由系统建立对象。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一个加载的类在 </a:t>
            </a:r>
            <a:r>
              <a:rPr lang="en-US" altLang="zh-CN" dirty="0"/>
              <a:t>JVM </a:t>
            </a:r>
            <a:r>
              <a:rPr lang="zh-CN" altLang="en-US" dirty="0"/>
              <a:t>中只会有一个</a:t>
            </a:r>
            <a:r>
              <a:rPr lang="en-US" altLang="zh-CN" dirty="0"/>
              <a:t>Class</a:t>
            </a:r>
            <a:r>
              <a:rPr lang="zh-CN" altLang="en-US" dirty="0"/>
              <a:t>实例。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一个</a:t>
            </a:r>
            <a:r>
              <a:rPr lang="en-US" altLang="zh-CN" dirty="0"/>
              <a:t>Class</a:t>
            </a:r>
            <a:r>
              <a:rPr lang="zh-CN" altLang="en-US" dirty="0"/>
              <a:t>对象对应的是一个加载到</a:t>
            </a:r>
            <a:r>
              <a:rPr lang="en-US" altLang="zh-CN" dirty="0"/>
              <a:t>JVM</a:t>
            </a:r>
            <a:r>
              <a:rPr lang="zh-CN" altLang="en-US" dirty="0"/>
              <a:t>中的一个</a:t>
            </a:r>
            <a:r>
              <a:rPr lang="en-US" altLang="zh-CN" dirty="0"/>
              <a:t>.class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每个类的实例都会记得自己是由哪个 </a:t>
            </a:r>
            <a:r>
              <a:rPr lang="en-US" altLang="zh-CN" dirty="0"/>
              <a:t>Class </a:t>
            </a:r>
            <a:r>
              <a:rPr lang="zh-CN" altLang="en-US" dirty="0"/>
              <a:t>实例所生成 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通过</a:t>
            </a:r>
            <a:r>
              <a:rPr lang="en-US" altLang="zh-CN" dirty="0"/>
              <a:t>Class</a:t>
            </a:r>
            <a:r>
              <a:rPr lang="zh-CN" altLang="en-US" dirty="0"/>
              <a:t>可以完整地得到一个类中的所有被加载的结构。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Class</a:t>
            </a:r>
            <a:r>
              <a:rPr lang="zh-CN" altLang="en-US" dirty="0"/>
              <a:t>类是</a:t>
            </a:r>
            <a:r>
              <a:rPr lang="en-US" altLang="zh-CN" dirty="0"/>
              <a:t>Reflection</a:t>
            </a:r>
            <a:r>
              <a:rPr lang="zh-CN" altLang="en-US" dirty="0"/>
              <a:t>的根源，针对任何你想动态加载、运行的类，唯有先获得相应的 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06050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3275856" y="843558"/>
            <a:ext cx="203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类的常用方法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22" y="1347614"/>
            <a:ext cx="7776864" cy="33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94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3568" y="77155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类的对象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63" y="1275606"/>
            <a:ext cx="784887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我们要想通过反射去使用一个类，首先我们要获取到该类的字节码文件对象，也就是类型为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类型的对象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这里我们提供三种方式获取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类型的对象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使用类的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属性来获取该类对应的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</a:t>
            </a:r>
            <a:r>
              <a:rPr lang="zh-CN" altLang="en-US" sz="1400" dirty="0"/>
              <a:t>实例：</a:t>
            </a:r>
            <a:r>
              <a:rPr lang="en-US" altLang="zh-CN" sz="1400" dirty="0"/>
              <a:t>Class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String.class</a:t>
            </a:r>
            <a:r>
              <a:rPr lang="en-US" altLang="zh-CN" sz="1400" dirty="0"/>
              <a:t>; 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调用对象的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方法，返回该对象所属类对应的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</a:t>
            </a:r>
            <a:r>
              <a:rPr lang="zh-CN" altLang="en-US" sz="1400" dirty="0"/>
              <a:t>实例：</a:t>
            </a:r>
            <a:r>
              <a:rPr lang="en-US" altLang="zh-CN" sz="1400" dirty="0"/>
              <a:t>Class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 = “com.dingli.</a:t>
            </a:r>
            <a:r>
              <a:rPr lang="en-US" altLang="zh-CN" sz="1400" dirty="0" err="1"/>
              <a:t>edu</a:t>
            </a:r>
            <a:r>
              <a:rPr lang="en-US" altLang="zh-CN" sz="1400" dirty="0"/>
              <a:t>”.</a:t>
            </a:r>
            <a:r>
              <a:rPr lang="en-US" altLang="zh-CN" sz="1400" dirty="0" err="1"/>
              <a:t>getClass</a:t>
            </a:r>
            <a:r>
              <a:rPr lang="en-US" altLang="zh-CN" sz="1400" dirty="0"/>
              <a:t>();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该方法是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类中的方法，所有的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对象都可以调用该方法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类中的静态方法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forName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，该方法需要传入字符串参数，该字符串参数的值是某个类的全路径，也就是完整包名的路径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 </a:t>
            </a:r>
            <a:r>
              <a:rPr lang="en-US" altLang="zh-CN" sz="1400" dirty="0"/>
              <a:t>	</a:t>
            </a:r>
            <a:r>
              <a:rPr lang="zh-CN" altLang="en-US" sz="1400" dirty="0"/>
              <a:t>实例：</a:t>
            </a:r>
            <a:r>
              <a:rPr lang="en-US" altLang="zh-CN" sz="1400" dirty="0"/>
              <a:t>Class </a:t>
            </a:r>
            <a:r>
              <a:rPr lang="en-US" altLang="zh-CN" sz="1400" dirty="0" err="1"/>
              <a:t>clazz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Class.forName</a:t>
            </a:r>
            <a:r>
              <a:rPr lang="en-US" altLang="zh-CN" sz="1400" dirty="0"/>
              <a:t>(“</a:t>
            </a:r>
            <a:r>
              <a:rPr lang="en-US" altLang="zh-CN" sz="1400" dirty="0" err="1"/>
              <a:t>java.lang.String</a:t>
            </a:r>
            <a:r>
              <a:rPr lang="en-US" altLang="zh-CN" sz="1400" dirty="0"/>
              <a:t>”);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34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347614"/>
            <a:ext cx="7560840" cy="3283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类中用于获取构造方法的方法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Constructor&lt;?&gt;[]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getConstructors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：返回所有公共构造方法对象的数组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Constructor&lt;?&gt;[]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getDeclaredConstructors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：返回所有构造方法对象的数组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Constructor&lt;T&gt;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getConstructor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​(Class&lt;?&gt;...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parameterTypes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：返回单个公共构造方法对象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Constructor&lt;T&gt;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getDeclaredConstructor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​(Class&lt;?&gt;...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parameterTypes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：返回单个构造方法对象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Constructor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类中用于创建对象的方法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newInstance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​(Object...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initargs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：根据指定的构造方法创建对象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771550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反射获取构造方法并使用</a:t>
            </a:r>
          </a:p>
        </p:txBody>
      </p:sp>
    </p:spTree>
    <p:extLst>
      <p:ext uri="{BB962C8B-B14F-4D97-AF65-F5344CB8AC3E}">
        <p14:creationId xmlns:p14="http://schemas.microsoft.com/office/powerpoint/2010/main" val="1657239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915566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创建类的对象：调用</a:t>
            </a:r>
            <a:r>
              <a:rPr lang="en-US" altLang="zh-CN" dirty="0"/>
              <a:t>Class</a:t>
            </a:r>
            <a:r>
              <a:rPr lang="zh-CN" altLang="en-US" dirty="0"/>
              <a:t>对象的</a:t>
            </a:r>
            <a:r>
              <a:rPr lang="en-US" altLang="zh-CN" dirty="0" err="1"/>
              <a:t>newInstance</a:t>
            </a:r>
            <a:r>
              <a:rPr lang="en-US" altLang="zh-CN" dirty="0"/>
              <a:t>()</a:t>
            </a:r>
            <a:r>
              <a:rPr lang="zh-CN" altLang="en-US" dirty="0"/>
              <a:t>方法：步骤如下：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根据全类名获取对应的</a:t>
            </a:r>
            <a:r>
              <a:rPr lang="en-US" altLang="zh-CN" dirty="0"/>
              <a:t>Class</a:t>
            </a:r>
            <a:r>
              <a:rPr lang="zh-CN" altLang="en-US" dirty="0"/>
              <a:t>对象 </a:t>
            </a:r>
            <a:endParaRPr lang="en-US" altLang="zh-CN" dirty="0"/>
          </a:p>
          <a:p>
            <a:pPr lvl="1"/>
            <a:r>
              <a:rPr lang="en-US" altLang="zh-CN" dirty="0"/>
              <a:t>String name = “</a:t>
            </a:r>
            <a:r>
              <a:rPr lang="en-US" altLang="zh-CN" dirty="0" err="1"/>
              <a:t>dingli.java.Person</a:t>
            </a:r>
            <a:r>
              <a:rPr lang="en-US" altLang="zh-CN" dirty="0"/>
              <a:t>"; 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 err="1"/>
              <a:t>clazz</a:t>
            </a:r>
            <a:r>
              <a:rPr lang="en-US" altLang="zh-CN" dirty="0"/>
              <a:t> = </a:t>
            </a:r>
            <a:r>
              <a:rPr lang="en-US" altLang="zh-CN" dirty="0" err="1"/>
              <a:t>Class.forName</a:t>
            </a:r>
            <a:r>
              <a:rPr lang="en-US" altLang="zh-CN" dirty="0"/>
              <a:t>(name); 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调用指定参数结构的构造器，生成</a:t>
            </a:r>
            <a:r>
              <a:rPr lang="en-US" altLang="zh-CN" dirty="0"/>
              <a:t>Constructor</a:t>
            </a:r>
            <a:r>
              <a:rPr lang="zh-CN" altLang="en-US" dirty="0"/>
              <a:t>的实例 </a:t>
            </a:r>
            <a:endParaRPr lang="en-US" altLang="zh-CN" dirty="0"/>
          </a:p>
          <a:p>
            <a:pPr lvl="1"/>
            <a:r>
              <a:rPr lang="en-US" altLang="zh-CN" dirty="0"/>
              <a:t>Constructor con = </a:t>
            </a:r>
            <a:r>
              <a:rPr lang="en-US" altLang="zh-CN" dirty="0" err="1"/>
              <a:t>clazz.getConstructor</a:t>
            </a:r>
            <a:r>
              <a:rPr lang="en-US" altLang="zh-CN" dirty="0"/>
              <a:t>(</a:t>
            </a:r>
            <a:r>
              <a:rPr lang="en-US" altLang="zh-CN" dirty="0" err="1"/>
              <a:t>String.class,Integer.class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通过</a:t>
            </a:r>
            <a:r>
              <a:rPr lang="en-US" altLang="zh-CN" dirty="0"/>
              <a:t>Constructor</a:t>
            </a:r>
            <a:r>
              <a:rPr lang="zh-CN" altLang="en-US" dirty="0"/>
              <a:t>的实例创建对应类的对象，并初始化类属性 </a:t>
            </a:r>
            <a:endParaRPr lang="en-US" altLang="zh-CN" dirty="0"/>
          </a:p>
          <a:p>
            <a:pPr lvl="1"/>
            <a:r>
              <a:rPr lang="en-US" altLang="zh-CN" dirty="0"/>
              <a:t>Person p2 = (Person) </a:t>
            </a:r>
            <a:r>
              <a:rPr lang="en-US" altLang="zh-CN" dirty="0" err="1"/>
              <a:t>con.newInstance</a:t>
            </a:r>
            <a:r>
              <a:rPr lang="en-US" altLang="zh-CN" dirty="0"/>
              <a:t>("Peter",20); 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(p2);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5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915566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反射获取成员变量并使用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1491630"/>
            <a:ext cx="72545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类中用于获取成员变量的方法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Field[]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getFields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：返回所有公共成员变量对象的数组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Field[]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getDeclaredFields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：返回所有成员变量对象的数组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Field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getField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​(String name)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：返回单个公共成员变量对象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Field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getDeclaredField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​(String name)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：返回单个成员变量对象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Field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类中用于给成员变量赋值的方法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void set​(Object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Object value)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：给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对象的成员变量赋值为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value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public Object get(Object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取得指定对象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上此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Field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的属性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501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915566"/>
            <a:ext cx="82809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创建类的对象：操作类中的属性：步骤如下： 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根据全类名获取对应的</a:t>
            </a:r>
            <a:r>
              <a:rPr lang="en-US" altLang="zh-CN" sz="1600" dirty="0"/>
              <a:t>Class</a:t>
            </a:r>
            <a:r>
              <a:rPr lang="zh-CN" altLang="en-US" sz="1600" dirty="0"/>
              <a:t>对象 </a:t>
            </a:r>
            <a:endParaRPr lang="en-US" altLang="zh-CN" sz="1600" dirty="0"/>
          </a:p>
          <a:p>
            <a:pPr lvl="1"/>
            <a:r>
              <a:rPr lang="en-US" altLang="zh-CN" sz="1600" dirty="0"/>
              <a:t>String name = “</a:t>
            </a:r>
            <a:r>
              <a:rPr lang="en-US" altLang="zh-CN" sz="1600" dirty="0" err="1"/>
              <a:t>dingli.java.Person</a:t>
            </a:r>
            <a:r>
              <a:rPr lang="en-US" altLang="zh-CN" sz="1600" dirty="0"/>
              <a:t>"; </a:t>
            </a:r>
          </a:p>
          <a:p>
            <a:pPr lvl="1"/>
            <a:r>
              <a:rPr lang="en-US" altLang="zh-CN" sz="1600" dirty="0"/>
              <a:t>Class </a:t>
            </a:r>
            <a:r>
              <a:rPr lang="zh-CN" altLang="zh-CN" sz="1600" dirty="0"/>
              <a:t>loadClass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Class.forName</a:t>
            </a:r>
            <a:r>
              <a:rPr lang="en-US" altLang="zh-CN" sz="1600" dirty="0"/>
              <a:t>(name); </a:t>
            </a:r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调用构造器，生成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的实例 </a:t>
            </a:r>
            <a:endParaRPr lang="en-US" altLang="zh-CN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        </a:t>
            </a:r>
            <a:r>
              <a:rPr lang="zh-CN" altLang="zh-CN" sz="1600" dirty="0"/>
              <a:t>Person person = (Person) loadClass.newInstance();</a:t>
            </a:r>
            <a:endParaRPr lang="en-US" altLang="zh-CN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3.</a:t>
            </a:r>
            <a:r>
              <a:rPr lang="zh-CN" altLang="en-US" sz="1600" dirty="0"/>
              <a:t>给属性赋值</a:t>
            </a:r>
            <a:endParaRPr lang="en-US" altLang="zh-CN" sz="16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Field age = loadClass.getField(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“age”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公有属性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age.set(person,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赋值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age.get(person)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取值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Field name = loadClass.getDeclaredField(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“name”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私有属性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name.setAccessible(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name.set(person, 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"tom"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40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722758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反射获取成员方法并使用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1560" y="1325909"/>
            <a:ext cx="8352407" cy="328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类中用于获取成员方法的方法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Method[]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getMethods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：返回所有公共成员方法对象的数组，包括继承的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Method[]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getDeclaredMethods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：返回所有成员方法对象的数组，不包括继承的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Method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getMethod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​(String name, Class&lt;?&gt;...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parameterTypes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：返回单个公共成员方法对象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Method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getDeclaredMethod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​(String name, Class&lt;?&gt;...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parameterTypes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：返回单个成员方法对象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类中用于调用成员方法的方法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Object invoke​(Object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Object...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：调用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对象的成员方法，参数是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返回值是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9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771550"/>
            <a:ext cx="914501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创建类的对象：操作类中的方法：步骤如下： 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根据全类名获取对应的</a:t>
            </a:r>
            <a:r>
              <a:rPr lang="en-US" altLang="zh-CN" sz="1600" dirty="0"/>
              <a:t>Class</a:t>
            </a:r>
            <a:r>
              <a:rPr lang="zh-CN" altLang="en-US" sz="1600" dirty="0"/>
              <a:t>对象 </a:t>
            </a:r>
            <a:endParaRPr lang="en-US" altLang="zh-CN" sz="1600" dirty="0"/>
          </a:p>
          <a:p>
            <a:pPr lvl="1"/>
            <a:r>
              <a:rPr lang="en-US" altLang="zh-CN" sz="1600" dirty="0"/>
              <a:t>String name = “</a:t>
            </a:r>
            <a:r>
              <a:rPr lang="en-US" altLang="zh-CN" sz="1600" dirty="0" err="1"/>
              <a:t>dingli.java.Person</a:t>
            </a:r>
            <a:r>
              <a:rPr lang="en-US" altLang="zh-CN" sz="1600" dirty="0"/>
              <a:t>"; </a:t>
            </a:r>
          </a:p>
          <a:p>
            <a:pPr lvl="1"/>
            <a:r>
              <a:rPr lang="en-US" altLang="zh-CN" sz="1600" dirty="0"/>
              <a:t>Class </a:t>
            </a:r>
            <a:r>
              <a:rPr lang="zh-CN" altLang="zh-CN" sz="1600" dirty="0"/>
              <a:t>loadClass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Class.forName</a:t>
            </a:r>
            <a:r>
              <a:rPr lang="en-US" altLang="zh-CN" sz="1600" dirty="0"/>
              <a:t>(name); </a:t>
            </a:r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调用构造器，生成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的实例 </a:t>
            </a:r>
            <a:endParaRPr lang="en-US" altLang="zh-CN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Constructor constructor = loadClass.getConstructor(String.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person = (Person)constructor.newInstance(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"tom"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3.</a:t>
            </a:r>
            <a:r>
              <a:rPr lang="zh-CN" altLang="en-US" sz="1600" dirty="0"/>
              <a:t>获取方法</a:t>
            </a:r>
            <a:endParaRPr lang="en-US" altLang="zh-C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 getNameMethod = loadClass.getMethod(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“getName”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公有方法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name =(String) getNameMethod.invoke(person);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 getNameMethod = loadClass.getDeclaredMethod(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“getName”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私有方法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getNameMethod.setAccessible(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name =(String) getNameMethod.invoke(person);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727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915566"/>
            <a:ext cx="8064896" cy="373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关于</a:t>
            </a:r>
            <a:r>
              <a:rPr lang="en-US" altLang="zh-CN" sz="2400" b="1" dirty="0" err="1"/>
              <a:t>setAccessible</a:t>
            </a:r>
            <a:r>
              <a:rPr lang="zh-CN" altLang="en-US" sz="2400" b="1" dirty="0"/>
              <a:t>方法的使用 </a:t>
            </a:r>
            <a:endParaRPr lang="en-US" altLang="zh-CN" sz="2400" b="1" dirty="0"/>
          </a:p>
          <a:p>
            <a:endParaRPr lang="en-US" altLang="zh-CN" dirty="0"/>
          </a:p>
          <a:p>
            <a:r>
              <a:rPr lang="en-US" altLang="zh-CN" dirty="0"/>
              <a:t>Method</a:t>
            </a:r>
            <a:r>
              <a:rPr lang="zh-CN" altLang="en-US" dirty="0"/>
              <a:t>和</a:t>
            </a:r>
            <a:r>
              <a:rPr lang="en-US" altLang="zh-CN" dirty="0"/>
              <a:t>Field</a:t>
            </a:r>
            <a:r>
              <a:rPr lang="zh-CN" altLang="en-US" dirty="0"/>
              <a:t>、</a:t>
            </a:r>
            <a:r>
              <a:rPr lang="en-US" altLang="zh-CN" dirty="0"/>
              <a:t>Constructor</a:t>
            </a:r>
            <a:r>
              <a:rPr lang="zh-CN" altLang="en-US" dirty="0"/>
              <a:t>对象都有</a:t>
            </a:r>
            <a:r>
              <a:rPr lang="en-US" altLang="zh-CN" dirty="0" err="1"/>
              <a:t>setAccessible</a:t>
            </a:r>
            <a:r>
              <a:rPr lang="en-US" altLang="zh-CN" dirty="0"/>
              <a:t>()</a:t>
            </a:r>
            <a:r>
              <a:rPr lang="zh-CN" altLang="en-US" dirty="0"/>
              <a:t>方法。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setAccessible</a:t>
            </a:r>
            <a:r>
              <a:rPr lang="zh-CN" altLang="en-US" dirty="0"/>
              <a:t>启动和禁用访问安全检查的开关。 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参数值为</a:t>
            </a:r>
            <a:r>
              <a:rPr lang="en-US" altLang="zh-CN" dirty="0"/>
              <a:t>true</a:t>
            </a:r>
            <a:r>
              <a:rPr lang="zh-CN" altLang="en-US" dirty="0"/>
              <a:t>则指示反射的对象在使用时应该取消</a:t>
            </a:r>
            <a:r>
              <a:rPr lang="en-US" altLang="zh-CN" dirty="0"/>
              <a:t>Java</a:t>
            </a:r>
            <a:r>
              <a:rPr lang="zh-CN" altLang="en-US" dirty="0"/>
              <a:t>语言访问检查。 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提高反射的效率。如果代码中必须用反射，而该句代码需要频繁的被调用，那么请设置为</a:t>
            </a:r>
            <a:r>
              <a:rPr lang="en-US" altLang="zh-CN" dirty="0"/>
              <a:t>true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使得原本无法访问的私有成员也可以访问 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参数值为</a:t>
            </a:r>
            <a:r>
              <a:rPr lang="en-US" altLang="zh-CN" dirty="0"/>
              <a:t>false</a:t>
            </a:r>
            <a:r>
              <a:rPr lang="zh-CN" altLang="en-US" dirty="0"/>
              <a:t>则指示反射的对象应该实施</a:t>
            </a:r>
            <a:r>
              <a:rPr lang="en-US" altLang="zh-CN" dirty="0"/>
              <a:t>Java</a:t>
            </a:r>
            <a:r>
              <a:rPr lang="zh-CN" altLang="en-US" dirty="0"/>
              <a:t>语言访问检查。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409251"/>
              </p:ext>
            </p:extLst>
          </p:nvPr>
        </p:nvGraphicFramePr>
        <p:xfrm>
          <a:off x="7548034" y="771550"/>
          <a:ext cx="6556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包装程序外壳对象" showAsIcon="1" r:id="rId4" imgW="655560" imgH="432720" progId="Package">
                  <p:embed/>
                </p:oleObj>
              </mc:Choice>
              <mc:Fallback>
                <p:oleObj name="包装程序外壳对象" showAsIcon="1" r:id="rId4" imgW="655560" imgH="432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8034" y="771550"/>
                        <a:ext cx="6556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28992"/>
              </p:ext>
            </p:extLst>
          </p:nvPr>
        </p:nvGraphicFramePr>
        <p:xfrm>
          <a:off x="8203671" y="771550"/>
          <a:ext cx="5032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包装程序外壳对象" showAsIcon="1" r:id="rId6" imgW="502560" imgH="432720" progId="Package">
                  <p:embed/>
                </p:oleObj>
              </mc:Choice>
              <mc:Fallback>
                <p:oleObj name="包装程序外壳对象" showAsIcon="1" r:id="rId6" imgW="502560" imgH="432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3671" y="771550"/>
                        <a:ext cx="503237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44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2411760" y="3333745"/>
            <a:ext cx="43423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序列化、注解与反射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E17FEAB-44E9-4AAB-8E49-01D834C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4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4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4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25" grpId="0"/>
      <p:bldP spid="23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5577" y="843558"/>
            <a:ext cx="74168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序列化：把对象转换为字节序列的过程称为对象的序列化。</a:t>
            </a:r>
            <a:br>
              <a:rPr lang="zh-CN" altLang="en-US" sz="2000" dirty="0"/>
            </a:br>
            <a:endParaRPr lang="en-US" altLang="zh-CN" sz="2000" dirty="0"/>
          </a:p>
          <a:p>
            <a:r>
              <a:rPr lang="zh-CN" altLang="en-US" sz="2000" dirty="0"/>
              <a:t>反序列化：把字节序列恢复为对象的过程称为对象的反序列化。</a:t>
            </a:r>
            <a:endParaRPr lang="en-US" altLang="zh-CN" sz="2000" dirty="0"/>
          </a:p>
        </p:txBody>
      </p:sp>
      <p:sp>
        <p:nvSpPr>
          <p:cNvPr id="31" name="TextBox 10"/>
          <p:cNvSpPr txBox="1"/>
          <p:nvPr/>
        </p:nvSpPr>
        <p:spPr>
          <a:xfrm>
            <a:off x="539552" y="2355726"/>
            <a:ext cx="8136903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        在代码运行的时候，我们可以看到很多的对象</a:t>
            </a:r>
            <a:r>
              <a:rPr lang="en-US" altLang="zh-CN" dirty="0"/>
              <a:t>(debug</a:t>
            </a:r>
            <a:r>
              <a:rPr lang="zh-CN" altLang="en-US" dirty="0"/>
              <a:t>过的都造吧</a:t>
            </a:r>
            <a:r>
              <a:rPr lang="en-US" altLang="zh-CN" dirty="0"/>
              <a:t>)</a:t>
            </a:r>
            <a:r>
              <a:rPr lang="zh-CN" altLang="en-US" dirty="0"/>
              <a:t>，可以是一个对象，也可以是一类对象的集合，很多的对象数据，这些数据中，有些信息我们想让他持久的保存起来，那么这个序列化</a:t>
            </a:r>
            <a:r>
              <a:rPr lang="zh-CN" altLang="en-US" dirty="0">
                <a:solidFill>
                  <a:srgbClr val="FF0000"/>
                </a:solidFill>
              </a:rPr>
              <a:t>就是把内存里面的这些对象给变成一连串的字节描述的过程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2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</a:p>
        </p:txBody>
      </p:sp>
    </p:spTree>
    <p:extLst>
      <p:ext uri="{BB962C8B-B14F-4D97-AF65-F5344CB8AC3E}">
        <p14:creationId xmlns:p14="http://schemas.microsoft.com/office/powerpoint/2010/main" val="300645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483518"/>
            <a:ext cx="7920880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对象的序列化 </a:t>
            </a:r>
            <a:endParaRPr lang="en-US" altLang="zh-CN" sz="2400" b="1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         </a:t>
            </a:r>
            <a:r>
              <a:rPr lang="zh-CN" altLang="en-US" sz="1600" dirty="0"/>
              <a:t>对象序列化机制允许把内存中的</a:t>
            </a:r>
            <a:r>
              <a:rPr lang="en-US" altLang="zh-CN" sz="1600" dirty="0"/>
              <a:t>Java</a:t>
            </a:r>
            <a:r>
              <a:rPr lang="zh-CN" altLang="en-US" sz="1600" dirty="0"/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1600" dirty="0"/>
              <a:t>Java</a:t>
            </a:r>
            <a:r>
              <a:rPr lang="zh-CN" altLang="en-US" sz="1600" dirty="0"/>
              <a:t>对象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2214992"/>
            <a:ext cx="7920880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/>
              <a:t>         序列化的好处在于可将任何实现了</a:t>
            </a:r>
            <a:r>
              <a:rPr lang="en-US" altLang="zh-CN" sz="1600" dirty="0"/>
              <a:t>Serializable</a:t>
            </a:r>
            <a:r>
              <a:rPr lang="zh-CN" altLang="en-US" sz="1600" dirty="0"/>
              <a:t>接口的对象转化为字节数据， 使其在保存和传输时可被还原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975229"/>
            <a:ext cx="8064896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/>
              <a:t>         如果需要让某个对象支持序列化机制，则必须让对象所属的类及其属性是可序列化的，为了让某个类是可序列化的，该类必须实现如下两个接口之一。 否则，会抛出</a:t>
            </a:r>
            <a:r>
              <a:rPr lang="en-US" altLang="zh-CN" sz="1600" dirty="0" err="1"/>
              <a:t>NotSerializableException</a:t>
            </a:r>
            <a:r>
              <a:rPr lang="zh-CN" altLang="en-US" sz="1600" dirty="0"/>
              <a:t>异常 </a:t>
            </a:r>
            <a:endParaRPr lang="en-US" altLang="zh-CN" sz="1600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Serializable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Externalizable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41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568" y="690947"/>
            <a:ext cx="8244408" cy="396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凡是实现</a:t>
            </a:r>
            <a:r>
              <a:rPr lang="en-US" altLang="zh-CN" dirty="0"/>
              <a:t>Serializable</a:t>
            </a:r>
            <a:r>
              <a:rPr lang="zh-CN" altLang="en-US" dirty="0"/>
              <a:t>接口的类都有一个表示序列化版本标识符的静态变量：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private static final long </a:t>
            </a:r>
            <a:r>
              <a:rPr lang="en-US" altLang="zh-CN" sz="1600" dirty="0" err="1"/>
              <a:t>serialVersionUID</a:t>
            </a:r>
            <a:r>
              <a:rPr lang="en-US" altLang="zh-CN" sz="1600" dirty="0"/>
              <a:t>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serialVersionUID</a:t>
            </a:r>
            <a:r>
              <a:rPr lang="zh-CN" altLang="en-US" sz="1600" dirty="0"/>
              <a:t>用来表明类的不同版本间的兼容性。简言之，其目的是以序列化对象进行版本控制，有关各版本反序列化时是否兼容。 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如果类没有显示定义这个静态常量，它的值是</a:t>
            </a:r>
            <a:r>
              <a:rPr lang="en-US" altLang="zh-CN" sz="1600" dirty="0"/>
              <a:t>Java</a:t>
            </a:r>
            <a:r>
              <a:rPr lang="zh-CN" altLang="en-US" sz="1600" dirty="0"/>
              <a:t>运行时环境根据类的内部细节自 动生成的。</a:t>
            </a:r>
            <a:r>
              <a:rPr lang="zh-CN" altLang="en-US" sz="1600" dirty="0">
                <a:solidFill>
                  <a:srgbClr val="7030A0"/>
                </a:solidFill>
              </a:rPr>
              <a:t>若类的实例变量做了修改，</a:t>
            </a:r>
            <a:r>
              <a:rPr lang="en-US" altLang="zh-CN" sz="1600" dirty="0" err="1">
                <a:solidFill>
                  <a:srgbClr val="7030A0"/>
                </a:solidFill>
              </a:rPr>
              <a:t>serialVersionUID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zh-CN" altLang="en-US" sz="1600" dirty="0">
                <a:solidFill>
                  <a:srgbClr val="7030A0"/>
                </a:solidFill>
              </a:rPr>
              <a:t>可能发生变化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简单来说，</a:t>
            </a:r>
            <a:r>
              <a:rPr lang="en-US" altLang="zh-CN" dirty="0"/>
              <a:t>Java</a:t>
            </a:r>
            <a:r>
              <a:rPr lang="zh-CN" altLang="en-US" dirty="0"/>
              <a:t>的序列化机制是通过在运行时判断类的</a:t>
            </a:r>
            <a:r>
              <a:rPr lang="en-US" altLang="zh-CN" dirty="0" err="1"/>
              <a:t>serialVersionUID</a:t>
            </a:r>
            <a:r>
              <a:rPr lang="zh-CN" altLang="en-US" dirty="0"/>
              <a:t>来验证版本一致性的。在进行反序列化时，</a:t>
            </a:r>
            <a:r>
              <a:rPr lang="en-US" altLang="zh-CN" dirty="0"/>
              <a:t>JVM</a:t>
            </a:r>
            <a:r>
              <a:rPr lang="zh-CN" altLang="en-US" dirty="0"/>
              <a:t>会把传来的字节流中的 </a:t>
            </a:r>
            <a:r>
              <a:rPr lang="en-US" altLang="zh-CN" dirty="0" err="1"/>
              <a:t>serialVersionUID</a:t>
            </a:r>
            <a:r>
              <a:rPr lang="zh-CN" altLang="en-US" dirty="0"/>
              <a:t>与本地相应实体类的</a:t>
            </a:r>
            <a:r>
              <a:rPr lang="en-US" altLang="zh-CN" dirty="0" err="1"/>
              <a:t>serialVersionUID</a:t>
            </a:r>
            <a:r>
              <a:rPr lang="zh-CN" altLang="en-US" dirty="0"/>
              <a:t>进行比较，如果相同，就认为是一致的，可以进行反序列化，否则就会出现序列化版本不一致的异常。</a:t>
            </a:r>
            <a:r>
              <a:rPr lang="en-US" altLang="zh-CN" dirty="0"/>
              <a:t>(</a:t>
            </a:r>
            <a:r>
              <a:rPr lang="en-US" altLang="zh-CN" dirty="0" err="1"/>
              <a:t>InvalidCastException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1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1103826"/>
            <a:ext cx="8136904" cy="18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7030A0"/>
                </a:solidFill>
              </a:rPr>
              <a:t>ObjectInputStream</a:t>
            </a:r>
            <a:r>
              <a:rPr lang="zh-CN" altLang="en-US" sz="2400" dirty="0">
                <a:solidFill>
                  <a:srgbClr val="7030A0"/>
                </a:solidFill>
              </a:rPr>
              <a:t>和</a:t>
            </a:r>
            <a:r>
              <a:rPr lang="en-US" altLang="zh-CN" sz="2400" dirty="0" err="1">
                <a:solidFill>
                  <a:srgbClr val="7030A0"/>
                </a:solidFill>
              </a:rPr>
              <a:t>ObjectOutputSteam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用于存储和读取基本数据类型数据或对象的处理流。它的强大之处就是可以把</a:t>
            </a:r>
            <a:r>
              <a:rPr lang="en-US" altLang="zh-CN" dirty="0"/>
              <a:t>Java</a:t>
            </a:r>
            <a:r>
              <a:rPr lang="zh-CN" altLang="en-US" dirty="0"/>
              <a:t>中的对象写入到数据源中，也能把对象从数据源中还原回来。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1324" y="2944564"/>
            <a:ext cx="8136904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ObjectOutputStream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ObjectInputStream</a:t>
            </a:r>
            <a:r>
              <a:rPr lang="zh-CN" altLang="en-US" dirty="0">
                <a:solidFill>
                  <a:srgbClr val="FF0000"/>
                </a:solidFill>
              </a:rPr>
              <a:t>不能序列化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transient</a:t>
            </a:r>
            <a:r>
              <a:rPr lang="zh-CN" altLang="en-US" dirty="0">
                <a:solidFill>
                  <a:srgbClr val="FF0000"/>
                </a:solidFill>
              </a:rPr>
              <a:t>修饰的成员变量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576" y="70898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对象流</a:t>
            </a:r>
          </a:p>
        </p:txBody>
      </p:sp>
    </p:spTree>
    <p:extLst>
      <p:ext uri="{BB962C8B-B14F-4D97-AF65-F5344CB8AC3E}">
        <p14:creationId xmlns:p14="http://schemas.microsoft.com/office/powerpoint/2010/main" val="119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1560" y="587519"/>
            <a:ext cx="8429198" cy="424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使用对象流序列化对象 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某个类实现了 </a:t>
            </a:r>
            <a:r>
              <a:rPr lang="en-US" altLang="zh-CN" dirty="0"/>
              <a:t>Serializable </a:t>
            </a:r>
            <a:r>
              <a:rPr lang="zh-CN" altLang="en-US" dirty="0"/>
              <a:t>接口，该类的对象就是可序列化的： 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</a:rPr>
              <a:t>创建一个 </a:t>
            </a:r>
            <a:r>
              <a:rPr lang="en-US" altLang="zh-CN" b="1" dirty="0" err="1">
                <a:solidFill>
                  <a:srgbClr val="7030A0"/>
                </a:solidFill>
              </a:rPr>
              <a:t>ObjectOutputStream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</a:rPr>
              <a:t>调用 </a:t>
            </a:r>
            <a:r>
              <a:rPr lang="en-US" altLang="zh-CN" b="1" dirty="0" err="1">
                <a:solidFill>
                  <a:srgbClr val="7030A0"/>
                </a:solidFill>
              </a:rPr>
              <a:t>ObjectOutputStream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zh-CN" altLang="en-US" b="1" dirty="0">
                <a:solidFill>
                  <a:srgbClr val="7030A0"/>
                </a:solidFill>
              </a:rPr>
              <a:t>对象的 </a:t>
            </a:r>
            <a:r>
              <a:rPr lang="en-US" altLang="zh-CN" b="1" dirty="0" err="1">
                <a:solidFill>
                  <a:srgbClr val="7030A0"/>
                </a:solidFill>
              </a:rPr>
              <a:t>writeObject</a:t>
            </a:r>
            <a:r>
              <a:rPr lang="en-US" altLang="zh-CN" b="1" dirty="0">
                <a:solidFill>
                  <a:srgbClr val="7030A0"/>
                </a:solidFill>
              </a:rPr>
              <a:t>(</a:t>
            </a:r>
            <a:r>
              <a:rPr lang="zh-CN" altLang="en-US" b="1" dirty="0">
                <a:solidFill>
                  <a:srgbClr val="7030A0"/>
                </a:solidFill>
              </a:rPr>
              <a:t>对象</a:t>
            </a:r>
            <a:r>
              <a:rPr lang="en-US" altLang="zh-CN" b="1" dirty="0">
                <a:solidFill>
                  <a:srgbClr val="7030A0"/>
                </a:solidFill>
              </a:rPr>
              <a:t>) </a:t>
            </a:r>
            <a:r>
              <a:rPr lang="zh-CN" altLang="en-US" b="1" dirty="0">
                <a:solidFill>
                  <a:srgbClr val="7030A0"/>
                </a:solidFill>
              </a:rPr>
              <a:t>方法输出可序列化对象 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</a:rPr>
              <a:t>注意写出一次，操作</a:t>
            </a:r>
            <a:r>
              <a:rPr lang="en-US" altLang="zh-CN" b="1" dirty="0">
                <a:solidFill>
                  <a:srgbClr val="7030A0"/>
                </a:solidFill>
              </a:rPr>
              <a:t>flush()</a:t>
            </a:r>
            <a:r>
              <a:rPr lang="zh-CN" altLang="en-US" b="1" dirty="0">
                <a:solidFill>
                  <a:srgbClr val="7030A0"/>
                </a:solidFill>
              </a:rPr>
              <a:t>一次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反序列化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</a:rPr>
              <a:t>创建一个 </a:t>
            </a:r>
            <a:r>
              <a:rPr lang="en-US" altLang="zh-CN" b="1" dirty="0" err="1">
                <a:solidFill>
                  <a:srgbClr val="7030A0"/>
                </a:solidFill>
              </a:rPr>
              <a:t>ObjectInputStream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7030A0"/>
                </a:solidFill>
              </a:rPr>
              <a:t>调用 </a:t>
            </a:r>
            <a:r>
              <a:rPr lang="en-US" altLang="zh-CN" b="1" dirty="0" err="1">
                <a:solidFill>
                  <a:srgbClr val="7030A0"/>
                </a:solidFill>
              </a:rPr>
              <a:t>readObject</a:t>
            </a:r>
            <a:r>
              <a:rPr lang="en-US" altLang="zh-CN" b="1" dirty="0">
                <a:solidFill>
                  <a:srgbClr val="7030A0"/>
                </a:solidFill>
              </a:rPr>
              <a:t>() </a:t>
            </a:r>
            <a:r>
              <a:rPr lang="zh-CN" altLang="en-US" b="1" dirty="0">
                <a:solidFill>
                  <a:srgbClr val="7030A0"/>
                </a:solidFill>
              </a:rPr>
              <a:t>方法读取流中的对象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强调：</a:t>
            </a:r>
            <a:r>
              <a:rPr lang="zh-CN" altLang="en-US" dirty="0"/>
              <a:t>如果某个类的属性不是基本数据类型或 </a:t>
            </a:r>
            <a:r>
              <a:rPr lang="en-US" altLang="zh-CN" dirty="0"/>
              <a:t>String </a:t>
            </a:r>
            <a:r>
              <a:rPr lang="zh-CN" altLang="en-US" dirty="0"/>
              <a:t>类型，而是另一个引用类型，那么这个引用类型必须是可序列化的，否则拥有该类型的 </a:t>
            </a:r>
            <a:r>
              <a:rPr lang="en-US" altLang="zh-CN" dirty="0"/>
              <a:t>Field </a:t>
            </a:r>
            <a:r>
              <a:rPr lang="zh-CN" altLang="en-US" dirty="0"/>
              <a:t>的类也不能序列化</a:t>
            </a:r>
          </a:p>
        </p:txBody>
      </p:sp>
    </p:spTree>
    <p:extLst>
      <p:ext uri="{BB962C8B-B14F-4D97-AF65-F5344CB8AC3E}">
        <p14:creationId xmlns:p14="http://schemas.microsoft.com/office/powerpoint/2010/main" val="15226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</a:p>
        </p:txBody>
      </p:sp>
      <p:sp>
        <p:nvSpPr>
          <p:cNvPr id="2" name="矩形 1"/>
          <p:cNvSpPr/>
          <p:nvPr/>
        </p:nvSpPr>
        <p:spPr>
          <a:xfrm>
            <a:off x="720080" y="714119"/>
            <a:ext cx="7920880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序列化：将对象写入到磁盘或者进行网络传输。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要求对象必须实现序列化 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36104" y="1608351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ObjectOutputStream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oos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ObjectOutputStream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FileOutputStream</a:t>
            </a:r>
            <a:r>
              <a:rPr lang="en-US" altLang="zh-CN" sz="1600" dirty="0"/>
              <a:t>(“data.txt")); </a:t>
            </a:r>
          </a:p>
          <a:p>
            <a:r>
              <a:rPr lang="en-US" altLang="zh-CN" sz="1600" dirty="0"/>
              <a:t>Person p = new Person(“tom", 18); </a:t>
            </a:r>
          </a:p>
          <a:p>
            <a:r>
              <a:rPr lang="en-US" altLang="zh-CN" sz="1600" dirty="0" err="1"/>
              <a:t>oos.writeObject</a:t>
            </a:r>
            <a:r>
              <a:rPr lang="en-US" altLang="zh-CN" sz="1600" dirty="0"/>
              <a:t>(p); </a:t>
            </a:r>
          </a:p>
          <a:p>
            <a:r>
              <a:rPr lang="en-US" altLang="zh-CN" sz="1600" dirty="0" err="1"/>
              <a:t>oos.flush</a:t>
            </a:r>
            <a:r>
              <a:rPr lang="en-US" altLang="zh-CN" sz="1600" dirty="0"/>
              <a:t>(); </a:t>
            </a:r>
          </a:p>
          <a:p>
            <a:r>
              <a:rPr lang="en-US" altLang="zh-CN" sz="1600" dirty="0" err="1"/>
              <a:t>oos.close</a:t>
            </a:r>
            <a:r>
              <a:rPr lang="en-US" altLang="zh-CN" sz="1600" dirty="0"/>
              <a:t>();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688544" y="2922498"/>
            <a:ext cx="7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反序列化：将磁盘中的对象数据源读出。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2646" y="3269841"/>
            <a:ext cx="81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ObjectInputStream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ois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ObjectInputStream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FileInputStream</a:t>
            </a:r>
            <a:r>
              <a:rPr lang="en-US" altLang="zh-CN" sz="1600" dirty="0"/>
              <a:t>(“data.txt"));</a:t>
            </a:r>
          </a:p>
          <a:p>
            <a:r>
              <a:rPr lang="en-US" altLang="zh-CN" sz="1600" dirty="0"/>
              <a:t>Person p1 = (Person)</a:t>
            </a:r>
            <a:r>
              <a:rPr lang="en-US" altLang="zh-CN" sz="1600" dirty="0" err="1"/>
              <a:t>ois.readObject</a:t>
            </a:r>
            <a:r>
              <a:rPr lang="en-US" altLang="zh-CN" sz="1600" dirty="0"/>
              <a:t>(); </a:t>
            </a:r>
          </a:p>
          <a:p>
            <a:r>
              <a:rPr lang="en-US" altLang="zh-CN" sz="1600" dirty="0" err="1"/>
              <a:t>System.out.println</a:t>
            </a:r>
            <a:r>
              <a:rPr lang="en-US" altLang="zh-CN" sz="1600" dirty="0"/>
              <a:t>(p1.toString()); </a:t>
            </a:r>
          </a:p>
          <a:p>
            <a:r>
              <a:rPr lang="en-US" altLang="zh-CN" sz="1600" dirty="0" err="1"/>
              <a:t>ois.close</a:t>
            </a:r>
            <a:r>
              <a:rPr lang="en-US" altLang="zh-CN" sz="1600" dirty="0"/>
              <a:t>();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450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3493</TotalTime>
  <Words>2864</Words>
  <Application>Microsoft Office PowerPoint</Application>
  <PresentationFormat>全屏显示(16:9)</PresentationFormat>
  <Paragraphs>279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PingFang SC</vt:lpstr>
      <vt:lpstr>等线</vt:lpstr>
      <vt:lpstr>等线 Light</vt:lpstr>
      <vt:lpstr>宋体</vt:lpstr>
      <vt:lpstr>微软雅黑</vt:lpstr>
      <vt:lpstr>Arial</vt:lpstr>
      <vt:lpstr>Calibri</vt:lpstr>
      <vt:lpstr>Consolas</vt:lpstr>
      <vt:lpstr>Impact</vt:lpstr>
      <vt:lpstr>Wingdings</vt:lpstr>
      <vt:lpstr>Office 主题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470</cp:revision>
  <dcterms:created xsi:type="dcterms:W3CDTF">2015-10-16T03:54:15Z</dcterms:created>
  <dcterms:modified xsi:type="dcterms:W3CDTF">2020-10-18T07:35:30Z</dcterms:modified>
</cp:coreProperties>
</file>