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
  </p:notesMasterIdLst>
  <p:sldIdLst>
    <p:sldId id="315" r:id="rId3"/>
    <p:sldId id="321" r:id="rId4"/>
    <p:sldId id="357" r:id="rId5"/>
    <p:sldId id="266" r:id="rId6"/>
    <p:sldId id="404" r:id="rId7"/>
    <p:sldId id="405" r:id="rId8"/>
    <p:sldId id="403" r:id="rId9"/>
    <p:sldId id="402" r:id="rId10"/>
    <p:sldId id="401" r:id="rId11"/>
    <p:sldId id="400" r:id="rId12"/>
    <p:sldId id="399" r:id="rId13"/>
    <p:sldId id="406" r:id="rId14"/>
    <p:sldId id="398" r:id="rId15"/>
    <p:sldId id="397" r:id="rId16"/>
    <p:sldId id="396" r:id="rId17"/>
    <p:sldId id="395" r:id="rId18"/>
    <p:sldId id="394" r:id="rId19"/>
    <p:sldId id="393" r:id="rId20"/>
    <p:sldId id="392" r:id="rId21"/>
    <p:sldId id="421" r:id="rId22"/>
    <p:sldId id="391" r:id="rId23"/>
    <p:sldId id="389" r:id="rId24"/>
    <p:sldId id="388" r:id="rId25"/>
    <p:sldId id="387" r:id="rId26"/>
    <p:sldId id="412" r:id="rId27"/>
    <p:sldId id="420" r:id="rId28"/>
    <p:sldId id="454" r:id="rId29"/>
    <p:sldId id="419" r:id="rId30"/>
    <p:sldId id="418" r:id="rId31"/>
    <p:sldId id="417" r:id="rId32"/>
    <p:sldId id="416" r:id="rId33"/>
    <p:sldId id="415" r:id="rId34"/>
    <p:sldId id="414" r:id="rId35"/>
    <p:sldId id="413" r:id="rId36"/>
    <p:sldId id="411" r:id="rId37"/>
    <p:sldId id="410" r:id="rId38"/>
    <p:sldId id="386" r:id="rId39"/>
    <p:sldId id="409" r:id="rId40"/>
    <p:sldId id="452" r:id="rId41"/>
    <p:sldId id="408" r:id="rId42"/>
    <p:sldId id="407" r:id="rId43"/>
    <p:sldId id="432" r:id="rId44"/>
    <p:sldId id="434" r:id="rId45"/>
    <p:sldId id="451" r:id="rId46"/>
    <p:sldId id="455" r:id="rId47"/>
    <p:sldId id="450" r:id="rId48"/>
    <p:sldId id="449" r:id="rId49"/>
    <p:sldId id="448" r:id="rId50"/>
    <p:sldId id="433" r:id="rId51"/>
    <p:sldId id="268" r:id="rId52"/>
  </p:sldIdLst>
  <p:sldSz cx="9144000" cy="5143500" type="screen16x9"/>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EEE"/>
    <a:srgbClr val="FE9800"/>
    <a:srgbClr val="72CD4F"/>
    <a:srgbClr val="F3F3F3"/>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3" autoAdjust="0"/>
    <p:restoredTop sz="78668" autoAdjust="0"/>
  </p:normalViewPr>
  <p:slideViewPr>
    <p:cSldViewPr>
      <p:cViewPr varScale="1">
        <p:scale>
          <a:sx n="116" d="100"/>
          <a:sy n="116" d="100"/>
        </p:scale>
        <p:origin x="547" y="67"/>
      </p:cViewPr>
      <p:guideLst>
        <p:guide orient="horz" pos="1620"/>
        <p:guide pos="2880"/>
      </p:guideLst>
    </p:cSldViewPr>
  </p:slideViewPr>
  <p:notesTextViewPr>
    <p:cViewPr>
      <p:scale>
        <a:sx n="100" d="100"/>
        <a:sy n="100" d="100"/>
      </p:scale>
      <p:origin x="0" y="0"/>
    </p:cViewPr>
  </p:notesTextViewPr>
  <p:notesViewPr>
    <p:cSldViewPr>
      <p:cViewPr varScale="1">
        <p:scale>
          <a:sx n="72" d="100"/>
          <a:sy n="72" d="100"/>
        </p:scale>
        <p:origin x="359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1ED5F-AB97-47B5-9F7B-ACDF41A6E0FD}" type="datetimeFigureOut">
              <a:rPr lang="zh-CN" altLang="en-US" smtClean="0"/>
              <a:t>2020-10-14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36312-6A05-4643-B813-780AEBCA5446}" type="slidenum">
              <a:rPr lang="zh-CN" altLang="en-US" smtClean="0"/>
              <a:t>‹#›</a:t>
            </a:fld>
            <a:endParaRPr lang="zh-CN" altLang="en-US"/>
          </a:p>
        </p:txBody>
      </p:sp>
    </p:spTree>
    <p:extLst>
      <p:ext uri="{BB962C8B-B14F-4D97-AF65-F5344CB8AC3E}">
        <p14:creationId xmlns:p14="http://schemas.microsoft.com/office/powerpoint/2010/main" val="131766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1</a:t>
            </a:fld>
            <a:endParaRPr lang="zh-CN" altLang="en-US"/>
          </a:p>
        </p:txBody>
      </p:sp>
    </p:spTree>
    <p:extLst>
      <p:ext uri="{BB962C8B-B14F-4D97-AF65-F5344CB8AC3E}">
        <p14:creationId xmlns:p14="http://schemas.microsoft.com/office/powerpoint/2010/main" val="545392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1406930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3155248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6429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687690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3760640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2827092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16</a:t>
            </a:fld>
            <a:endParaRPr lang="zh-CN" altLang="en-US"/>
          </a:p>
        </p:txBody>
      </p:sp>
    </p:spTree>
    <p:extLst>
      <p:ext uri="{BB962C8B-B14F-4D97-AF65-F5344CB8AC3E}">
        <p14:creationId xmlns:p14="http://schemas.microsoft.com/office/powerpoint/2010/main" val="1700404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17</a:t>
            </a:fld>
            <a:endParaRPr lang="zh-CN" altLang="en-US"/>
          </a:p>
        </p:txBody>
      </p:sp>
    </p:spTree>
    <p:extLst>
      <p:ext uri="{BB962C8B-B14F-4D97-AF65-F5344CB8AC3E}">
        <p14:creationId xmlns:p14="http://schemas.microsoft.com/office/powerpoint/2010/main" val="596422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3410055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19</a:t>
            </a:fld>
            <a:endParaRPr lang="zh-CN" altLang="en-US"/>
          </a:p>
        </p:txBody>
      </p:sp>
    </p:spTree>
    <p:extLst>
      <p:ext uri="{BB962C8B-B14F-4D97-AF65-F5344CB8AC3E}">
        <p14:creationId xmlns:p14="http://schemas.microsoft.com/office/powerpoint/2010/main" val="1115918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20</a:t>
            </a:fld>
            <a:endParaRPr lang="zh-CN" altLang="en-US"/>
          </a:p>
        </p:txBody>
      </p:sp>
    </p:spTree>
    <p:extLst>
      <p:ext uri="{BB962C8B-B14F-4D97-AF65-F5344CB8AC3E}">
        <p14:creationId xmlns:p14="http://schemas.microsoft.com/office/powerpoint/2010/main" val="3361010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21</a:t>
            </a:fld>
            <a:endParaRPr lang="zh-CN" altLang="en-US"/>
          </a:p>
        </p:txBody>
      </p:sp>
    </p:spTree>
    <p:extLst>
      <p:ext uri="{BB962C8B-B14F-4D97-AF65-F5344CB8AC3E}">
        <p14:creationId xmlns:p14="http://schemas.microsoft.com/office/powerpoint/2010/main" val="2565284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22</a:t>
            </a:fld>
            <a:endParaRPr lang="zh-CN" altLang="en-US"/>
          </a:p>
        </p:txBody>
      </p:sp>
    </p:spTree>
    <p:extLst>
      <p:ext uri="{BB962C8B-B14F-4D97-AF65-F5344CB8AC3E}">
        <p14:creationId xmlns:p14="http://schemas.microsoft.com/office/powerpoint/2010/main" val="1559388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23</a:t>
            </a:fld>
            <a:endParaRPr lang="zh-CN" altLang="en-US"/>
          </a:p>
        </p:txBody>
      </p:sp>
    </p:spTree>
    <p:extLst>
      <p:ext uri="{BB962C8B-B14F-4D97-AF65-F5344CB8AC3E}">
        <p14:creationId xmlns:p14="http://schemas.microsoft.com/office/powerpoint/2010/main" val="3532672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24</a:t>
            </a:fld>
            <a:endParaRPr lang="zh-CN" altLang="en-US"/>
          </a:p>
        </p:txBody>
      </p:sp>
    </p:spTree>
    <p:extLst>
      <p:ext uri="{BB962C8B-B14F-4D97-AF65-F5344CB8AC3E}">
        <p14:creationId xmlns:p14="http://schemas.microsoft.com/office/powerpoint/2010/main" val="630763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25</a:t>
            </a:fld>
            <a:endParaRPr lang="zh-CN" altLang="en-US"/>
          </a:p>
        </p:txBody>
      </p:sp>
    </p:spTree>
    <p:extLst>
      <p:ext uri="{BB962C8B-B14F-4D97-AF65-F5344CB8AC3E}">
        <p14:creationId xmlns:p14="http://schemas.microsoft.com/office/powerpoint/2010/main" val="401830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26</a:t>
            </a:fld>
            <a:endParaRPr lang="zh-CN" altLang="en-US"/>
          </a:p>
        </p:txBody>
      </p:sp>
    </p:spTree>
    <p:extLst>
      <p:ext uri="{BB962C8B-B14F-4D97-AF65-F5344CB8AC3E}">
        <p14:creationId xmlns:p14="http://schemas.microsoft.com/office/powerpoint/2010/main" val="826568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27</a:t>
            </a:fld>
            <a:endParaRPr lang="zh-CN" altLang="en-US"/>
          </a:p>
        </p:txBody>
      </p:sp>
    </p:spTree>
    <p:extLst>
      <p:ext uri="{BB962C8B-B14F-4D97-AF65-F5344CB8AC3E}">
        <p14:creationId xmlns:p14="http://schemas.microsoft.com/office/powerpoint/2010/main" val="996133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28</a:t>
            </a:fld>
            <a:endParaRPr lang="zh-CN" altLang="en-US"/>
          </a:p>
        </p:txBody>
      </p:sp>
    </p:spTree>
    <p:extLst>
      <p:ext uri="{BB962C8B-B14F-4D97-AF65-F5344CB8AC3E}">
        <p14:creationId xmlns:p14="http://schemas.microsoft.com/office/powerpoint/2010/main" val="2816208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29</a:t>
            </a:fld>
            <a:endParaRPr lang="zh-CN" altLang="en-US"/>
          </a:p>
        </p:txBody>
      </p:sp>
    </p:spTree>
    <p:extLst>
      <p:ext uri="{BB962C8B-B14F-4D97-AF65-F5344CB8AC3E}">
        <p14:creationId xmlns:p14="http://schemas.microsoft.com/office/powerpoint/2010/main" val="244036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331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30</a:t>
            </a:fld>
            <a:endParaRPr lang="zh-CN" altLang="en-US"/>
          </a:p>
        </p:txBody>
      </p:sp>
    </p:spTree>
    <p:extLst>
      <p:ext uri="{BB962C8B-B14F-4D97-AF65-F5344CB8AC3E}">
        <p14:creationId xmlns:p14="http://schemas.microsoft.com/office/powerpoint/2010/main" val="403031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31</a:t>
            </a:fld>
            <a:endParaRPr lang="zh-CN" altLang="en-US"/>
          </a:p>
        </p:txBody>
      </p:sp>
    </p:spTree>
    <p:extLst>
      <p:ext uri="{BB962C8B-B14F-4D97-AF65-F5344CB8AC3E}">
        <p14:creationId xmlns:p14="http://schemas.microsoft.com/office/powerpoint/2010/main" val="4218779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32</a:t>
            </a:fld>
            <a:endParaRPr lang="zh-CN" altLang="en-US"/>
          </a:p>
        </p:txBody>
      </p:sp>
    </p:spTree>
    <p:extLst>
      <p:ext uri="{BB962C8B-B14F-4D97-AF65-F5344CB8AC3E}">
        <p14:creationId xmlns:p14="http://schemas.microsoft.com/office/powerpoint/2010/main" val="414479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33</a:t>
            </a:fld>
            <a:endParaRPr lang="zh-CN" altLang="en-US"/>
          </a:p>
        </p:txBody>
      </p:sp>
    </p:spTree>
    <p:extLst>
      <p:ext uri="{BB962C8B-B14F-4D97-AF65-F5344CB8AC3E}">
        <p14:creationId xmlns:p14="http://schemas.microsoft.com/office/powerpoint/2010/main" val="25486432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34</a:t>
            </a:fld>
            <a:endParaRPr lang="zh-CN" altLang="en-US"/>
          </a:p>
        </p:txBody>
      </p:sp>
    </p:spTree>
    <p:extLst>
      <p:ext uri="{BB962C8B-B14F-4D97-AF65-F5344CB8AC3E}">
        <p14:creationId xmlns:p14="http://schemas.microsoft.com/office/powerpoint/2010/main" val="1671826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35</a:t>
            </a:fld>
            <a:endParaRPr lang="zh-CN" altLang="en-US"/>
          </a:p>
        </p:txBody>
      </p:sp>
    </p:spTree>
    <p:extLst>
      <p:ext uri="{BB962C8B-B14F-4D97-AF65-F5344CB8AC3E}">
        <p14:creationId xmlns:p14="http://schemas.microsoft.com/office/powerpoint/2010/main" val="552190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36</a:t>
            </a:fld>
            <a:endParaRPr lang="zh-CN" altLang="en-US"/>
          </a:p>
        </p:txBody>
      </p:sp>
    </p:spTree>
    <p:extLst>
      <p:ext uri="{BB962C8B-B14F-4D97-AF65-F5344CB8AC3E}">
        <p14:creationId xmlns:p14="http://schemas.microsoft.com/office/powerpoint/2010/main" val="1939471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37</a:t>
            </a:fld>
            <a:endParaRPr lang="zh-CN" altLang="en-US"/>
          </a:p>
        </p:txBody>
      </p:sp>
    </p:spTree>
    <p:extLst>
      <p:ext uri="{BB962C8B-B14F-4D97-AF65-F5344CB8AC3E}">
        <p14:creationId xmlns:p14="http://schemas.microsoft.com/office/powerpoint/2010/main" val="41183839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38</a:t>
            </a:fld>
            <a:endParaRPr lang="zh-CN" altLang="en-US"/>
          </a:p>
        </p:txBody>
      </p:sp>
    </p:spTree>
    <p:extLst>
      <p:ext uri="{BB962C8B-B14F-4D97-AF65-F5344CB8AC3E}">
        <p14:creationId xmlns:p14="http://schemas.microsoft.com/office/powerpoint/2010/main" val="40026384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39</a:t>
            </a:fld>
            <a:endParaRPr lang="zh-CN" altLang="en-US"/>
          </a:p>
        </p:txBody>
      </p:sp>
    </p:spTree>
    <p:extLst>
      <p:ext uri="{BB962C8B-B14F-4D97-AF65-F5344CB8AC3E}">
        <p14:creationId xmlns:p14="http://schemas.microsoft.com/office/powerpoint/2010/main" val="3743852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2477073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40</a:t>
            </a:fld>
            <a:endParaRPr lang="zh-CN" altLang="en-US"/>
          </a:p>
        </p:txBody>
      </p:sp>
    </p:spTree>
    <p:extLst>
      <p:ext uri="{BB962C8B-B14F-4D97-AF65-F5344CB8AC3E}">
        <p14:creationId xmlns:p14="http://schemas.microsoft.com/office/powerpoint/2010/main" val="30367946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41</a:t>
            </a:fld>
            <a:endParaRPr lang="zh-CN" altLang="en-US"/>
          </a:p>
        </p:txBody>
      </p:sp>
    </p:spTree>
    <p:extLst>
      <p:ext uri="{BB962C8B-B14F-4D97-AF65-F5344CB8AC3E}">
        <p14:creationId xmlns:p14="http://schemas.microsoft.com/office/powerpoint/2010/main" val="287137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42</a:t>
            </a:fld>
            <a:endParaRPr lang="zh-CN" altLang="en-US"/>
          </a:p>
        </p:txBody>
      </p:sp>
    </p:spTree>
    <p:extLst>
      <p:ext uri="{BB962C8B-B14F-4D97-AF65-F5344CB8AC3E}">
        <p14:creationId xmlns:p14="http://schemas.microsoft.com/office/powerpoint/2010/main" val="37095874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43</a:t>
            </a:fld>
            <a:endParaRPr lang="zh-CN" altLang="en-US"/>
          </a:p>
        </p:txBody>
      </p:sp>
    </p:spTree>
    <p:extLst>
      <p:ext uri="{BB962C8B-B14F-4D97-AF65-F5344CB8AC3E}">
        <p14:creationId xmlns:p14="http://schemas.microsoft.com/office/powerpoint/2010/main" val="26921067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44</a:t>
            </a:fld>
            <a:endParaRPr lang="zh-CN" altLang="en-US"/>
          </a:p>
        </p:txBody>
      </p:sp>
    </p:spTree>
    <p:extLst>
      <p:ext uri="{BB962C8B-B14F-4D97-AF65-F5344CB8AC3E}">
        <p14:creationId xmlns:p14="http://schemas.microsoft.com/office/powerpoint/2010/main" val="18606684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45</a:t>
            </a:fld>
            <a:endParaRPr lang="zh-CN" altLang="en-US"/>
          </a:p>
        </p:txBody>
      </p:sp>
    </p:spTree>
    <p:extLst>
      <p:ext uri="{BB962C8B-B14F-4D97-AF65-F5344CB8AC3E}">
        <p14:creationId xmlns:p14="http://schemas.microsoft.com/office/powerpoint/2010/main" val="34574767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46</a:t>
            </a:fld>
            <a:endParaRPr lang="zh-CN" altLang="en-US"/>
          </a:p>
        </p:txBody>
      </p:sp>
    </p:spTree>
    <p:extLst>
      <p:ext uri="{BB962C8B-B14F-4D97-AF65-F5344CB8AC3E}">
        <p14:creationId xmlns:p14="http://schemas.microsoft.com/office/powerpoint/2010/main" val="8997244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47</a:t>
            </a:fld>
            <a:endParaRPr lang="zh-CN" altLang="en-US"/>
          </a:p>
        </p:txBody>
      </p:sp>
    </p:spTree>
    <p:extLst>
      <p:ext uri="{BB962C8B-B14F-4D97-AF65-F5344CB8AC3E}">
        <p14:creationId xmlns:p14="http://schemas.microsoft.com/office/powerpoint/2010/main" val="5148987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48</a:t>
            </a:fld>
            <a:endParaRPr lang="zh-CN" altLang="en-US"/>
          </a:p>
        </p:txBody>
      </p:sp>
    </p:spTree>
    <p:extLst>
      <p:ext uri="{BB962C8B-B14F-4D97-AF65-F5344CB8AC3E}">
        <p14:creationId xmlns:p14="http://schemas.microsoft.com/office/powerpoint/2010/main" val="3881212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49</a:t>
            </a:fld>
            <a:endParaRPr lang="zh-CN" altLang="en-US"/>
          </a:p>
        </p:txBody>
      </p:sp>
    </p:spTree>
    <p:extLst>
      <p:ext uri="{BB962C8B-B14F-4D97-AF65-F5344CB8AC3E}">
        <p14:creationId xmlns:p14="http://schemas.microsoft.com/office/powerpoint/2010/main" val="54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a:t>
            </a:fld>
            <a:endParaRPr lang="zh-CN" altLang="en-US"/>
          </a:p>
        </p:txBody>
      </p:sp>
    </p:spTree>
    <p:extLst>
      <p:ext uri="{BB962C8B-B14F-4D97-AF65-F5344CB8AC3E}">
        <p14:creationId xmlns:p14="http://schemas.microsoft.com/office/powerpoint/2010/main" val="37201006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50</a:t>
            </a:fld>
            <a:endParaRPr lang="zh-CN" altLang="en-US"/>
          </a:p>
        </p:txBody>
      </p:sp>
    </p:spTree>
    <p:extLst>
      <p:ext uri="{BB962C8B-B14F-4D97-AF65-F5344CB8AC3E}">
        <p14:creationId xmlns:p14="http://schemas.microsoft.com/office/powerpoint/2010/main" val="715437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396576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extLst>
      <p:ext uri="{BB962C8B-B14F-4D97-AF65-F5344CB8AC3E}">
        <p14:creationId xmlns:p14="http://schemas.microsoft.com/office/powerpoint/2010/main" val="242385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3390713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147802409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B74F5-3DA5-4CC5-B2D4-7240AADD0E9E}"/>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3BDE26BC-0AE4-40FF-8A08-147244CD0EE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559407-87CB-4B26-A810-1084B7625BE8}"/>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14604924-B09D-4BC4-85D2-9CDCBFC5E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F5EB4E-8D61-49D8-87C8-1CCD79C03251}"/>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52546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51F2E-6B28-4577-8C0F-0679CC9CB0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22EF6-BCCC-4CEF-9AC6-90CB90D49B5E}"/>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C59189-6F96-4692-B5EB-EF48CBAC6C4A}"/>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2A796FE-1F6F-47E8-B378-B706D08D316C}"/>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AC4BA1F0-BCB6-4A93-B592-A4336A433C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4E1774-B720-4530-9CBD-602AACEC7F58}"/>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943271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52A84-8CFC-4EA6-87DE-B9C1879536E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9019A5-C15F-41ED-A285-3A985043772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BBDDAE-157D-403B-8756-C1F37843705C}"/>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45D739-7118-4B51-82CB-BA55FF7D639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ADB7931-6A54-4618-9CAA-CCB913A93214}"/>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F57CF7-A30B-4C02-8BD9-4759D5BFBCD9}"/>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8" name="页脚占位符 7">
            <a:extLst>
              <a:ext uri="{FF2B5EF4-FFF2-40B4-BE49-F238E27FC236}">
                <a16:creationId xmlns:a16="http://schemas.microsoft.com/office/drawing/2014/main" id="{0D9E7859-C597-4090-88D9-E3E0C6B5E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4C6820-3A59-45BF-9ADD-0032754FD2B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91910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A746A-E742-4ADF-B049-07ADC9D7DC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48EC17-52E7-4BB7-8A21-5AB6D8682AEA}"/>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4" name="页脚占位符 3">
            <a:extLst>
              <a:ext uri="{FF2B5EF4-FFF2-40B4-BE49-F238E27FC236}">
                <a16:creationId xmlns:a16="http://schemas.microsoft.com/office/drawing/2014/main" id="{66E6CC4B-D2C6-44DD-9CEC-36BCD7565B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7CD20E-11BF-469C-A74D-F878D4B43DA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18396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7ADFF2-7ED5-4680-80DD-E129ED5B64D8}"/>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3" name="页脚占位符 2">
            <a:extLst>
              <a:ext uri="{FF2B5EF4-FFF2-40B4-BE49-F238E27FC236}">
                <a16:creationId xmlns:a16="http://schemas.microsoft.com/office/drawing/2014/main" id="{A813A21B-F524-4F45-9B35-84AAAE2AF8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34EBE6-94BF-43DC-A95D-5D9D58E568DA}"/>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70355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C4F31-4975-4F86-AC34-D98C5C47EDA7}"/>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985E4586-6AD4-47F9-BFF1-ABE706BFB15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E74248-376F-4191-B5F0-2C1656CF37D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0B808D-6BAB-49AC-AC6F-E6CE9C4F2CC1}"/>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A08C1FFA-9341-4566-9AA9-873195E951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3AE5EA-1624-491B-8905-A1CC2F6EFE0C}"/>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76076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CB5CC-22B5-427F-B61A-F83A22C10746}"/>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BBA7B740-2169-417F-AC46-73F6F7E5A3C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61F011B0-E3DD-490A-8CDC-AAB6ABDD299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EE4387-3CF1-4473-B3CE-B516FD6A6C31}"/>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89D21B45-5A9E-4530-8338-4321164E24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91A913-DD4B-4623-B46C-3E80F1A39174}"/>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57676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F2841-7145-49C5-88FF-90E2D6D495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E393F2-7D7A-4B67-9DFB-D5F9BD8ED3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51D3ED-264F-4E7F-B9E0-2C089CD47362}"/>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6224E912-B95F-4F23-99C3-1E05E56324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64D2-A8E5-4B63-A93D-53FF8C25FC7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626727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0E930-1B86-42DD-A223-51FC24E348F9}"/>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FC6321-85AA-4ABA-A43B-59292E2A6F39}"/>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0C76D6-F937-453A-802A-3067CD05C916}"/>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D0264823-CB40-4CC6-9D6E-97CAA47D7C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D7ACBB-5109-44C1-ABFF-8BACD8B87AD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407181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extLst>
      <p:ext uri="{BB962C8B-B14F-4D97-AF65-F5344CB8AC3E}">
        <p14:creationId xmlns:p14="http://schemas.microsoft.com/office/powerpoint/2010/main" val="266779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3F3F3"/>
        </a:solidFill>
        <a:effectLst/>
      </p:bgPr>
    </p:bg>
    <p:spTree>
      <p:nvGrpSpPr>
        <p:cNvPr id="1" name=""/>
        <p:cNvGrpSpPr/>
        <p:nvPr/>
      </p:nvGrpSpPr>
      <p:grpSpPr>
        <a:xfrm>
          <a:off x="0" y="0"/>
          <a:ext cx="0" cy="0"/>
          <a:chOff x="0" y="0"/>
          <a:chExt cx="0" cy="0"/>
        </a:xfrm>
      </p:grpSpPr>
      <p:pic>
        <p:nvPicPr>
          <p:cNvPr id="45" name="图片 44"/>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15821" y="219920"/>
            <a:ext cx="9144000" cy="5143500"/>
          </a:xfrm>
          <a:prstGeom prst="rect">
            <a:avLst/>
          </a:prstGeom>
        </p:spPr>
      </p:pic>
      <p:cxnSp>
        <p:nvCxnSpPr>
          <p:cNvPr id="3" name="直接连接符 2"/>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251520" y="208003"/>
            <a:ext cx="432048" cy="419531"/>
            <a:chOff x="298460" y="987574"/>
            <a:chExt cx="288032" cy="279687"/>
          </a:xfrm>
        </p:grpSpPr>
        <p:sp>
          <p:nvSpPr>
            <p:cNvPr id="5" name="矩形 4"/>
            <p:cNvSpPr/>
            <p:nvPr/>
          </p:nvSpPr>
          <p:spPr>
            <a:xfrm>
              <a:off x="298460" y="987574"/>
              <a:ext cx="216024" cy="216024"/>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20272" y="4653745"/>
            <a:ext cx="1944216" cy="4897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3908A-84A2-4309-BB5E-9EABAD36001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B0A51E04-F3B3-4409-863D-DA98E9A200D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7C8FE-5962-4F71-AEEE-3CC7A4C7E36D}"/>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64BF6B95-4E15-4059-BCBD-7C35C3E670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1DEA2-3D65-4FC4-AE58-ABF05B672416}"/>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97333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9B194-75E2-4950-8410-2D4EEC20A9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2FE811-C953-4758-88A0-AF2BC93E8C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31BB98-4DAD-4766-82EC-511769A9B8E7}"/>
              </a:ext>
            </a:extLst>
          </p:cNvPr>
          <p:cNvSpPr>
            <a:spLocks noGrp="1"/>
          </p:cNvSpPr>
          <p:nvPr>
            <p:ph type="dt" sz="half" idx="10"/>
          </p:nvPr>
        </p:nvSpPr>
        <p:spPr/>
        <p:txBody>
          <a:body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496E453A-0BA7-42CA-A24D-96577C41BB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BE82F1-B03F-41B2-9647-8AAC3CDFCA73}"/>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16886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 id="2147483659"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708DBC-7E28-4EAA-AE93-E559A124D7C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04CFE6-5971-4164-A8A3-783F9C3858C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338469-FF0F-4A69-844E-2603D67DD6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806B8A7-D600-4E83-9DF3-6F3D3C09F733}"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5EEB35FC-D14B-46BB-B3E6-054F167805C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813796-823D-48E7-A688-0E4D65EC564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4933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74" y="257859"/>
            <a:ext cx="1967075" cy="595333"/>
          </a:xfrm>
          <a:prstGeom prst="rect">
            <a:avLst/>
          </a:prstGeom>
          <a:noFill/>
          <a:ln>
            <a:noFill/>
          </a:ln>
        </p:spPr>
      </p:pic>
      <p:sp>
        <p:nvSpPr>
          <p:cNvPr id="20" name="Text Box 2">
            <a:extLst>
              <a:ext uri="{FF2B5EF4-FFF2-40B4-BE49-F238E27FC236}">
                <a16:creationId xmlns:a16="http://schemas.microsoft.com/office/drawing/2014/main" id="{4741BFD8-9DF8-40AF-B5E6-602339C1FC8C}"/>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8BDA1F8E-3644-4218-97BF-71190D2F2B06}"/>
              </a:ext>
            </a:extLst>
          </p:cNvPr>
          <p:cNvSpPr txBox="1"/>
          <p:nvPr/>
        </p:nvSpPr>
        <p:spPr>
          <a:xfrm>
            <a:off x="2488332" y="3231145"/>
            <a:ext cx="4167336" cy="769441"/>
          </a:xfrm>
          <a:prstGeom prst="rect">
            <a:avLst/>
          </a:prstGeom>
          <a:noFill/>
        </p:spPr>
        <p:txBody>
          <a:bodyPr wrap="square" rtlCol="0">
            <a:spAutoFit/>
          </a:bodyPr>
          <a:lstStyle/>
          <a:p>
            <a:r>
              <a:rPr lang="zh-CN" altLang="en-US" sz="4400" dirty="0">
                <a:solidFill>
                  <a:schemeClr val="bg1"/>
                </a:solidFill>
              </a:rPr>
              <a:t>泛型与集合框架</a:t>
            </a:r>
          </a:p>
        </p:txBody>
      </p:sp>
    </p:spTree>
    <p:extLst>
      <p:ext uri="{BB962C8B-B14F-4D97-AF65-F5344CB8AC3E}">
        <p14:creationId xmlns:p14="http://schemas.microsoft.com/office/powerpoint/2010/main" val="390086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p:cTn id="11" dur="8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0"/>
                                        </p:tgtEl>
                                        <p:attrNameLst>
                                          <p:attrName>ppt_y</p:attrName>
                                        </p:attrNameLst>
                                      </p:cBhvr>
                                      <p:tavLst>
                                        <p:tav tm="0">
                                          <p:val>
                                            <p:strVal val="#ppt_y"/>
                                          </p:val>
                                        </p:tav>
                                        <p:tav tm="100000">
                                          <p:val>
                                            <p:strVal val="#ppt_y"/>
                                          </p:val>
                                        </p:tav>
                                      </p:tavLst>
                                    </p:anim>
                                    <p:anim calcmode="lin" valueType="num">
                                      <p:cBhvr>
                                        <p:cTn id="13" dur="8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泛型</a:t>
            </a:r>
          </a:p>
        </p:txBody>
      </p:sp>
      <p:sp>
        <p:nvSpPr>
          <p:cNvPr id="4" name="文本框 3">
            <a:extLst>
              <a:ext uri="{FF2B5EF4-FFF2-40B4-BE49-F238E27FC236}">
                <a16:creationId xmlns:a16="http://schemas.microsoft.com/office/drawing/2014/main" id="{728D6D51-ECAB-4507-981E-4CE9C0BC39BD}"/>
              </a:ext>
            </a:extLst>
          </p:cNvPr>
          <p:cNvSpPr txBox="1"/>
          <p:nvPr/>
        </p:nvSpPr>
        <p:spPr>
          <a:xfrm>
            <a:off x="818321" y="699542"/>
            <a:ext cx="4578578" cy="369332"/>
          </a:xfrm>
          <a:prstGeom prst="rect">
            <a:avLst/>
          </a:prstGeom>
          <a:noFill/>
        </p:spPr>
        <p:txBody>
          <a:bodyPr wrap="square">
            <a:spAutoFit/>
          </a:bodyPr>
          <a:lstStyle/>
          <a:p>
            <a:pPr algn="l"/>
            <a:r>
              <a:rPr lang="zh-CN" altLang="en-US" b="1" i="0" dirty="0">
                <a:solidFill>
                  <a:srgbClr val="4F4F4F"/>
                </a:solidFill>
                <a:effectLst/>
                <a:latin typeface="PingFang SC"/>
              </a:rPr>
              <a:t>泛型通配符</a:t>
            </a:r>
          </a:p>
        </p:txBody>
      </p:sp>
      <p:sp>
        <p:nvSpPr>
          <p:cNvPr id="6" name="文本框 5">
            <a:extLst>
              <a:ext uri="{FF2B5EF4-FFF2-40B4-BE49-F238E27FC236}">
                <a16:creationId xmlns:a16="http://schemas.microsoft.com/office/drawing/2014/main" id="{05E35BFE-CB61-4AE1-9A0B-123254689F4E}"/>
              </a:ext>
            </a:extLst>
          </p:cNvPr>
          <p:cNvSpPr txBox="1"/>
          <p:nvPr/>
        </p:nvSpPr>
        <p:spPr>
          <a:xfrm>
            <a:off x="818320" y="1068874"/>
            <a:ext cx="7786127" cy="880369"/>
          </a:xfrm>
          <a:prstGeom prst="rect">
            <a:avLst/>
          </a:prstGeom>
          <a:noFill/>
        </p:spPr>
        <p:txBody>
          <a:bodyPr wrap="square">
            <a:spAutoFit/>
          </a:bodyPr>
          <a:lstStyle/>
          <a:p>
            <a:pPr algn="just">
              <a:lnSpc>
                <a:spcPct val="150000"/>
              </a:lnSpc>
            </a:pPr>
            <a:r>
              <a:rPr lang="zh-CN" altLang="en-US" b="0" i="0" dirty="0">
                <a:effectLst/>
                <a:latin typeface="-apple-system"/>
              </a:rPr>
              <a:t>有时候希望传入的类型有一个指定的范围，从而可以进行一些特定的操作，</a:t>
            </a:r>
            <a:r>
              <a:rPr lang="zh-CN" altLang="en-US" dirty="0">
                <a:latin typeface="-apple-system"/>
              </a:rPr>
              <a:t>这是通配符就产生了</a:t>
            </a:r>
            <a:endParaRPr lang="zh-CN" altLang="en-US" dirty="0"/>
          </a:p>
        </p:txBody>
      </p:sp>
      <p:sp>
        <p:nvSpPr>
          <p:cNvPr id="8" name="文本框 7">
            <a:extLst>
              <a:ext uri="{FF2B5EF4-FFF2-40B4-BE49-F238E27FC236}">
                <a16:creationId xmlns:a16="http://schemas.microsoft.com/office/drawing/2014/main" id="{0E2346BD-793F-41D5-BB89-0535D39DD6D0}"/>
              </a:ext>
            </a:extLst>
          </p:cNvPr>
          <p:cNvSpPr txBox="1"/>
          <p:nvPr/>
        </p:nvSpPr>
        <p:spPr>
          <a:xfrm>
            <a:off x="824704" y="2038563"/>
            <a:ext cx="4578578" cy="369332"/>
          </a:xfrm>
          <a:prstGeom prst="rect">
            <a:avLst/>
          </a:prstGeom>
          <a:noFill/>
        </p:spPr>
        <p:txBody>
          <a:bodyPr wrap="square">
            <a:spAutoFit/>
          </a:bodyPr>
          <a:lstStyle/>
          <a:p>
            <a:r>
              <a:rPr lang="zh-CN" altLang="en-US" b="0" i="0" dirty="0">
                <a:effectLst/>
                <a:latin typeface="-apple-system"/>
              </a:rPr>
              <a:t>泛型中有三种通配符形式：</a:t>
            </a:r>
            <a:endParaRPr lang="zh-CN" altLang="en-US" dirty="0"/>
          </a:p>
        </p:txBody>
      </p:sp>
      <p:sp>
        <p:nvSpPr>
          <p:cNvPr id="10" name="文本框 9">
            <a:extLst>
              <a:ext uri="{FF2B5EF4-FFF2-40B4-BE49-F238E27FC236}">
                <a16:creationId xmlns:a16="http://schemas.microsoft.com/office/drawing/2014/main" id="{775A8271-8B3F-45AD-9AAA-F8216F5F24D3}"/>
              </a:ext>
            </a:extLst>
          </p:cNvPr>
          <p:cNvSpPr txBox="1"/>
          <p:nvPr/>
        </p:nvSpPr>
        <p:spPr>
          <a:xfrm>
            <a:off x="810677" y="2355726"/>
            <a:ext cx="7786127" cy="2122376"/>
          </a:xfrm>
          <a:prstGeom prst="rect">
            <a:avLst/>
          </a:prstGeom>
          <a:noFill/>
        </p:spPr>
        <p:txBody>
          <a:bodyPr wrap="square">
            <a:spAutoFit/>
          </a:bodyPr>
          <a:lstStyle/>
          <a:p>
            <a:pPr algn="just">
              <a:lnSpc>
                <a:spcPct val="150000"/>
              </a:lnSpc>
            </a:pPr>
            <a:r>
              <a:rPr lang="zh-CN" altLang="en-US" dirty="0"/>
              <a:t>&lt;?&gt;  无限制通配符</a:t>
            </a:r>
          </a:p>
          <a:p>
            <a:pPr algn="just">
              <a:lnSpc>
                <a:spcPct val="150000"/>
              </a:lnSpc>
            </a:pPr>
            <a:r>
              <a:rPr lang="zh-CN" altLang="en-US" dirty="0"/>
              <a:t>&lt;? extends E&gt;  extends 关键字声明了类型的上界，表示参数化的类型可能是所指定的类型，或者是此类型的子类</a:t>
            </a:r>
          </a:p>
          <a:p>
            <a:pPr algn="just">
              <a:lnSpc>
                <a:spcPct val="150000"/>
              </a:lnSpc>
            </a:pPr>
            <a:r>
              <a:rPr lang="zh-CN" altLang="en-US" dirty="0"/>
              <a:t>&lt;? super E&gt;  super 关键字声明了类型的下界，表示参数化的类型可能是指定的类型，或者是此类型的父类</a:t>
            </a:r>
          </a:p>
        </p:txBody>
      </p:sp>
    </p:spTree>
    <p:extLst>
      <p:ext uri="{BB962C8B-B14F-4D97-AF65-F5344CB8AC3E}">
        <p14:creationId xmlns:p14="http://schemas.microsoft.com/office/powerpoint/2010/main" val="320960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泛型</a:t>
            </a:r>
          </a:p>
        </p:txBody>
      </p:sp>
      <p:sp>
        <p:nvSpPr>
          <p:cNvPr id="4" name="文本框 3">
            <a:extLst>
              <a:ext uri="{FF2B5EF4-FFF2-40B4-BE49-F238E27FC236}">
                <a16:creationId xmlns:a16="http://schemas.microsoft.com/office/drawing/2014/main" id="{52658CDE-1600-485C-B4D6-15301B28E39A}"/>
              </a:ext>
            </a:extLst>
          </p:cNvPr>
          <p:cNvSpPr txBox="1"/>
          <p:nvPr/>
        </p:nvSpPr>
        <p:spPr>
          <a:xfrm>
            <a:off x="808551" y="771550"/>
            <a:ext cx="4578578" cy="369332"/>
          </a:xfrm>
          <a:prstGeom prst="rect">
            <a:avLst/>
          </a:prstGeom>
          <a:noFill/>
        </p:spPr>
        <p:txBody>
          <a:bodyPr wrap="square">
            <a:spAutoFit/>
          </a:bodyPr>
          <a:lstStyle/>
          <a:p>
            <a:pPr algn="l"/>
            <a:r>
              <a:rPr lang="zh-CN" altLang="en-US" b="1" i="0" dirty="0">
                <a:solidFill>
                  <a:srgbClr val="4F4F4F"/>
                </a:solidFill>
                <a:effectLst/>
                <a:latin typeface="PingFang SC"/>
              </a:rPr>
              <a:t>泛型的规则</a:t>
            </a:r>
          </a:p>
        </p:txBody>
      </p:sp>
      <p:sp>
        <p:nvSpPr>
          <p:cNvPr id="6" name="文本框 5">
            <a:extLst>
              <a:ext uri="{FF2B5EF4-FFF2-40B4-BE49-F238E27FC236}">
                <a16:creationId xmlns:a16="http://schemas.microsoft.com/office/drawing/2014/main" id="{2B4A6920-8A0A-4750-8D82-55ECAC892951}"/>
              </a:ext>
            </a:extLst>
          </p:cNvPr>
          <p:cNvSpPr txBox="1"/>
          <p:nvPr/>
        </p:nvSpPr>
        <p:spPr>
          <a:xfrm>
            <a:off x="773690" y="1140882"/>
            <a:ext cx="7902766" cy="369332"/>
          </a:xfrm>
          <a:prstGeom prst="rect">
            <a:avLst/>
          </a:prstGeom>
          <a:noFill/>
        </p:spPr>
        <p:txBody>
          <a:bodyPr wrap="square">
            <a:spAutoFit/>
          </a:bodyPr>
          <a:lstStyle/>
          <a:p>
            <a:pPr marL="285750" indent="-285750">
              <a:buFont typeface="Wingdings" panose="05000000000000000000" pitchFamily="2" charset="2"/>
              <a:buChar char="l"/>
            </a:pPr>
            <a:r>
              <a:rPr lang="zh-CN" altLang="en-US" b="0" i="0" dirty="0">
                <a:effectLst/>
                <a:latin typeface="-apple-system"/>
              </a:rPr>
              <a:t>泛型的参数类型只能是类（包括自定义类），不能是简单类型</a:t>
            </a:r>
            <a:endParaRPr lang="zh-CN" altLang="en-US" dirty="0"/>
          </a:p>
        </p:txBody>
      </p:sp>
      <p:sp>
        <p:nvSpPr>
          <p:cNvPr id="8" name="文本框 7">
            <a:extLst>
              <a:ext uri="{FF2B5EF4-FFF2-40B4-BE49-F238E27FC236}">
                <a16:creationId xmlns:a16="http://schemas.microsoft.com/office/drawing/2014/main" id="{38BF383E-FF03-464C-B38B-AF206E0E88D3}"/>
              </a:ext>
            </a:extLst>
          </p:cNvPr>
          <p:cNvSpPr txBox="1"/>
          <p:nvPr/>
        </p:nvSpPr>
        <p:spPr>
          <a:xfrm>
            <a:off x="773336" y="1510214"/>
            <a:ext cx="7902766" cy="875881"/>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b="0" i="0" dirty="0">
                <a:effectLst/>
                <a:latin typeface="-apple-system"/>
              </a:rPr>
              <a:t>同一种泛型可以对应多个版本（因为参数类型是不确定的），不同版本的泛型类实例是不兼容的</a:t>
            </a:r>
            <a:endParaRPr lang="zh-CN" altLang="en-US" dirty="0"/>
          </a:p>
        </p:txBody>
      </p:sp>
      <p:sp>
        <p:nvSpPr>
          <p:cNvPr id="10" name="文本框 9">
            <a:extLst>
              <a:ext uri="{FF2B5EF4-FFF2-40B4-BE49-F238E27FC236}">
                <a16:creationId xmlns:a16="http://schemas.microsoft.com/office/drawing/2014/main" id="{142F34A8-57A8-4323-AB73-A32E5AEAD8C6}"/>
              </a:ext>
            </a:extLst>
          </p:cNvPr>
          <p:cNvSpPr txBox="1"/>
          <p:nvPr/>
        </p:nvSpPr>
        <p:spPr>
          <a:xfrm>
            <a:off x="755576" y="2427734"/>
            <a:ext cx="4578578" cy="369332"/>
          </a:xfrm>
          <a:prstGeom prst="rect">
            <a:avLst/>
          </a:prstGeom>
          <a:noFill/>
        </p:spPr>
        <p:txBody>
          <a:bodyPr wrap="square">
            <a:spAutoFit/>
          </a:bodyPr>
          <a:lstStyle/>
          <a:p>
            <a:pPr marL="285750" indent="-285750">
              <a:buFont typeface="Wingdings" panose="05000000000000000000" pitchFamily="2" charset="2"/>
              <a:buChar char="l"/>
            </a:pPr>
            <a:r>
              <a:rPr lang="zh-CN" altLang="en-US" b="0" i="0" dirty="0">
                <a:effectLst/>
                <a:latin typeface="-apple-system"/>
              </a:rPr>
              <a:t>泛型的类型参数可以有多个</a:t>
            </a:r>
            <a:endParaRPr lang="zh-CN" altLang="en-US" dirty="0"/>
          </a:p>
        </p:txBody>
      </p:sp>
      <p:sp>
        <p:nvSpPr>
          <p:cNvPr id="12" name="文本框 11">
            <a:extLst>
              <a:ext uri="{FF2B5EF4-FFF2-40B4-BE49-F238E27FC236}">
                <a16:creationId xmlns:a16="http://schemas.microsoft.com/office/drawing/2014/main" id="{0828BC78-7A74-41A3-BC90-A3E014DA64D0}"/>
              </a:ext>
            </a:extLst>
          </p:cNvPr>
          <p:cNvSpPr txBox="1"/>
          <p:nvPr/>
        </p:nvSpPr>
        <p:spPr>
          <a:xfrm>
            <a:off x="755576" y="2797066"/>
            <a:ext cx="7723889" cy="369332"/>
          </a:xfrm>
          <a:prstGeom prst="rect">
            <a:avLst/>
          </a:prstGeom>
          <a:noFill/>
        </p:spPr>
        <p:txBody>
          <a:bodyPr wrap="square">
            <a:spAutoFit/>
          </a:bodyPr>
          <a:lstStyle/>
          <a:p>
            <a:pPr marL="285750" indent="-285750">
              <a:buFont typeface="Wingdings" panose="05000000000000000000" pitchFamily="2" charset="2"/>
              <a:buChar char="l"/>
            </a:pPr>
            <a:r>
              <a:rPr lang="zh-CN" altLang="en-US" b="0" i="0" dirty="0">
                <a:effectLst/>
                <a:latin typeface="-apple-system"/>
              </a:rPr>
              <a:t>泛型的参数类型可以使用 </a:t>
            </a:r>
            <a:r>
              <a:rPr lang="en-US" altLang="zh-CN" b="0" i="0" dirty="0">
                <a:effectLst/>
                <a:latin typeface="-apple-system"/>
              </a:rPr>
              <a:t>extends </a:t>
            </a:r>
            <a:r>
              <a:rPr lang="zh-CN" altLang="en-US" b="0" i="0" dirty="0">
                <a:effectLst/>
                <a:latin typeface="-apple-system"/>
              </a:rPr>
              <a:t>语句，习惯上称为“有界类型”</a:t>
            </a:r>
            <a:endParaRPr lang="zh-CN" altLang="en-US" dirty="0"/>
          </a:p>
        </p:txBody>
      </p:sp>
      <p:sp>
        <p:nvSpPr>
          <p:cNvPr id="14" name="文本框 13">
            <a:extLst>
              <a:ext uri="{FF2B5EF4-FFF2-40B4-BE49-F238E27FC236}">
                <a16:creationId xmlns:a16="http://schemas.microsoft.com/office/drawing/2014/main" id="{471C38D6-F2AF-4743-B027-F39C1CF219E3}"/>
              </a:ext>
            </a:extLst>
          </p:cNvPr>
          <p:cNvSpPr txBox="1"/>
          <p:nvPr/>
        </p:nvSpPr>
        <p:spPr>
          <a:xfrm>
            <a:off x="755576" y="3208037"/>
            <a:ext cx="4578578" cy="369332"/>
          </a:xfrm>
          <a:prstGeom prst="rect">
            <a:avLst/>
          </a:prstGeom>
          <a:noFill/>
        </p:spPr>
        <p:txBody>
          <a:bodyPr wrap="square">
            <a:spAutoFit/>
          </a:bodyPr>
          <a:lstStyle/>
          <a:p>
            <a:pPr marL="285750" indent="-285750">
              <a:buFont typeface="Wingdings" panose="05000000000000000000" pitchFamily="2" charset="2"/>
              <a:buChar char="l"/>
            </a:pPr>
            <a:r>
              <a:rPr lang="zh-CN" altLang="en-US" b="0" i="0" dirty="0">
                <a:effectLst/>
                <a:latin typeface="-apple-system"/>
              </a:rPr>
              <a:t>泛型的参数类型还可以是通配符类型</a:t>
            </a:r>
            <a:endParaRPr lang="zh-CN" altLang="en-US" dirty="0"/>
          </a:p>
        </p:txBody>
      </p:sp>
      <p:sp>
        <p:nvSpPr>
          <p:cNvPr id="16" name="文本框 15">
            <a:extLst>
              <a:ext uri="{FF2B5EF4-FFF2-40B4-BE49-F238E27FC236}">
                <a16:creationId xmlns:a16="http://schemas.microsoft.com/office/drawing/2014/main" id="{4EEFF923-AD8E-47A9-A13A-4644A8A4315F}"/>
              </a:ext>
            </a:extLst>
          </p:cNvPr>
          <p:cNvSpPr txBox="1"/>
          <p:nvPr/>
        </p:nvSpPr>
        <p:spPr>
          <a:xfrm>
            <a:off x="738677" y="3633286"/>
            <a:ext cx="4578578" cy="369332"/>
          </a:xfrm>
          <a:prstGeom prst="rect">
            <a:avLst/>
          </a:prstGeom>
          <a:noFill/>
        </p:spPr>
        <p:txBody>
          <a:bodyPr wrap="square">
            <a:spAutoFit/>
          </a:bodyPr>
          <a:lstStyle/>
          <a:p>
            <a:pPr algn="l"/>
            <a:r>
              <a:rPr lang="zh-CN" altLang="en-US" b="1" i="0" dirty="0">
                <a:solidFill>
                  <a:srgbClr val="4F4F4F"/>
                </a:solidFill>
                <a:effectLst/>
                <a:latin typeface="PingFang SC"/>
              </a:rPr>
              <a:t>泛型的使用场景</a:t>
            </a:r>
          </a:p>
        </p:txBody>
      </p:sp>
      <p:sp>
        <p:nvSpPr>
          <p:cNvPr id="18" name="文本框 17">
            <a:extLst>
              <a:ext uri="{FF2B5EF4-FFF2-40B4-BE49-F238E27FC236}">
                <a16:creationId xmlns:a16="http://schemas.microsoft.com/office/drawing/2014/main" id="{69B67244-304E-49B6-90D7-58770BC9BF1A}"/>
              </a:ext>
            </a:extLst>
          </p:cNvPr>
          <p:cNvSpPr txBox="1"/>
          <p:nvPr/>
        </p:nvSpPr>
        <p:spPr>
          <a:xfrm>
            <a:off x="773336" y="3997401"/>
            <a:ext cx="7902766" cy="875881"/>
          </a:xfrm>
          <a:prstGeom prst="rect">
            <a:avLst/>
          </a:prstGeom>
          <a:noFill/>
        </p:spPr>
        <p:txBody>
          <a:bodyPr wrap="square">
            <a:spAutoFit/>
          </a:bodyPr>
          <a:lstStyle/>
          <a:p>
            <a:pPr>
              <a:lnSpc>
                <a:spcPct val="150000"/>
              </a:lnSpc>
            </a:pPr>
            <a:r>
              <a:rPr lang="zh-CN" altLang="en-US" b="0" i="0" dirty="0">
                <a:solidFill>
                  <a:srgbClr val="4D4D4D"/>
                </a:solidFill>
                <a:effectLst/>
                <a:latin typeface="-apple-system"/>
              </a:rPr>
              <a:t>当类中要操作的引用数据类型不确定的时候，过去使用 </a:t>
            </a:r>
            <a:r>
              <a:rPr lang="en-US" altLang="zh-CN" b="0" i="0" dirty="0">
                <a:solidFill>
                  <a:srgbClr val="4D4D4D"/>
                </a:solidFill>
                <a:effectLst/>
                <a:latin typeface="-apple-system"/>
              </a:rPr>
              <a:t>Object </a:t>
            </a:r>
            <a:r>
              <a:rPr lang="zh-CN" altLang="en-US" b="0" i="0" dirty="0">
                <a:solidFill>
                  <a:srgbClr val="4D4D4D"/>
                </a:solidFill>
                <a:effectLst/>
                <a:latin typeface="-apple-system"/>
              </a:rPr>
              <a:t>来完成扩展，</a:t>
            </a:r>
            <a:r>
              <a:rPr lang="en-US" altLang="zh-CN" b="0" i="0" dirty="0">
                <a:solidFill>
                  <a:srgbClr val="4D4D4D"/>
                </a:solidFill>
                <a:effectLst/>
                <a:latin typeface="-apple-system"/>
              </a:rPr>
              <a:t>JDK 1.5</a:t>
            </a:r>
            <a:r>
              <a:rPr lang="zh-CN" altLang="en-US" b="0" i="0" dirty="0">
                <a:solidFill>
                  <a:srgbClr val="4D4D4D"/>
                </a:solidFill>
                <a:effectLst/>
                <a:latin typeface="-apple-system"/>
              </a:rPr>
              <a:t>后推荐使用泛型来完成扩展，同时保证安全性</a:t>
            </a:r>
            <a:endParaRPr lang="zh-CN" altLang="en-US" dirty="0"/>
          </a:p>
        </p:txBody>
      </p:sp>
    </p:spTree>
    <p:extLst>
      <p:ext uri="{BB962C8B-B14F-4D97-AF65-F5344CB8AC3E}">
        <p14:creationId xmlns:p14="http://schemas.microsoft.com/office/powerpoint/2010/main" val="357242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r>
              <a:rPr lang="zh-CN" altLang="en-US" sz="3200" b="1" dirty="0">
                <a:solidFill>
                  <a:schemeClr val="bg1"/>
                </a:solidFill>
                <a:latin typeface="微软雅黑" pitchFamily="34" charset="-122"/>
                <a:ea typeface="微软雅黑" pitchFamily="34" charset="-122"/>
              </a:rPr>
              <a:t>集合框架</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02</a:t>
              </a:r>
            </a:p>
          </p:txBody>
        </p:sp>
      </p:grpSp>
    </p:spTree>
    <p:extLst>
      <p:ext uri="{BB962C8B-B14F-4D97-AF65-F5344CB8AC3E}">
        <p14:creationId xmlns:p14="http://schemas.microsoft.com/office/powerpoint/2010/main" val="381620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1EA0724E-79FC-46EC-909A-FFAA4D23BC55}"/>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FF0000"/>
                </a:solidFill>
                <a:effectLst/>
                <a:latin typeface="微软雅黑" panose="020B0503020204020204" pitchFamily="34" charset="-122"/>
                <a:ea typeface="微软雅黑" panose="020B0503020204020204" pitchFamily="34" charset="-122"/>
              </a:rPr>
              <a:t>集合的由来</a:t>
            </a:r>
            <a:endParaRPr lang="zh-CN" altLang="en-US" dirty="0"/>
          </a:p>
        </p:txBody>
      </p:sp>
      <p:sp>
        <p:nvSpPr>
          <p:cNvPr id="6" name="文本框 5">
            <a:extLst>
              <a:ext uri="{FF2B5EF4-FFF2-40B4-BE49-F238E27FC236}">
                <a16:creationId xmlns:a16="http://schemas.microsoft.com/office/drawing/2014/main" id="{5CD9515B-CE5F-4FEB-8A55-8C63B32B3CAC}"/>
              </a:ext>
            </a:extLst>
          </p:cNvPr>
          <p:cNvSpPr txBox="1"/>
          <p:nvPr/>
        </p:nvSpPr>
        <p:spPr>
          <a:xfrm>
            <a:off x="823322" y="1068874"/>
            <a:ext cx="7781126" cy="858377"/>
          </a:xfrm>
          <a:prstGeom prst="rect">
            <a:avLst/>
          </a:prstGeom>
          <a:noFill/>
        </p:spPr>
        <p:txBody>
          <a:bodyPr wrap="square">
            <a:spAutoFit/>
          </a:bodyPr>
          <a:lstStyle/>
          <a:p>
            <a:pPr>
              <a:lnSpc>
                <a:spcPct val="150000"/>
              </a:lnSpc>
            </a:pPr>
            <a:r>
              <a:rPr lang="zh-CN" altLang="en-US" b="0" i="0" dirty="0">
                <a:solidFill>
                  <a:srgbClr val="000000"/>
                </a:solidFill>
                <a:effectLst/>
                <a:latin typeface="宋体" panose="02010600030101010101" pitchFamily="2" charset="-122"/>
                <a:ea typeface="宋体" panose="02010600030101010101" pitchFamily="2" charset="-122"/>
              </a:rPr>
              <a:t>    为了满足这些常规的编程需要，我们要求能在任何时候，任何地点创建任意数量的对象。</a:t>
            </a:r>
            <a:endParaRPr lang="zh-CN" altLang="en-US"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F66F2B7F-CE60-4A0A-8270-A8E5ED21C7DA}"/>
              </a:ext>
            </a:extLst>
          </p:cNvPr>
          <p:cNvSpPr txBox="1"/>
          <p:nvPr/>
        </p:nvSpPr>
        <p:spPr>
          <a:xfrm>
            <a:off x="823322" y="1995686"/>
            <a:ext cx="4578578" cy="369332"/>
          </a:xfrm>
          <a:prstGeom prst="rect">
            <a:avLst/>
          </a:prstGeom>
          <a:noFill/>
        </p:spPr>
        <p:txBody>
          <a:bodyPr wrap="square">
            <a:spAutoFit/>
          </a:bodyPr>
          <a:lstStyle/>
          <a:p>
            <a:r>
              <a:rPr lang="zh-CN" altLang="en-US" b="0" i="0" dirty="0">
                <a:solidFill>
                  <a:srgbClr val="FF0000"/>
                </a:solidFill>
                <a:effectLst/>
                <a:latin typeface="微软雅黑" panose="020B0503020204020204" pitchFamily="34" charset="-122"/>
                <a:ea typeface="微软雅黑" panose="020B0503020204020204" pitchFamily="34" charset="-122"/>
              </a:rPr>
              <a:t>集合是什么</a:t>
            </a:r>
            <a:endParaRPr lang="zh-CN" altLang="en-US" dirty="0"/>
          </a:p>
        </p:txBody>
      </p:sp>
      <p:sp>
        <p:nvSpPr>
          <p:cNvPr id="10" name="文本框 9">
            <a:extLst>
              <a:ext uri="{FF2B5EF4-FFF2-40B4-BE49-F238E27FC236}">
                <a16:creationId xmlns:a16="http://schemas.microsoft.com/office/drawing/2014/main" id="{75682BEF-0C5A-4587-9B52-50FD1A736E5D}"/>
              </a:ext>
            </a:extLst>
          </p:cNvPr>
          <p:cNvSpPr txBox="1"/>
          <p:nvPr/>
        </p:nvSpPr>
        <p:spPr>
          <a:xfrm>
            <a:off x="823322" y="2455317"/>
            <a:ext cx="7781126" cy="369332"/>
          </a:xfrm>
          <a:prstGeom prst="rect">
            <a:avLst/>
          </a:prstGeom>
          <a:noFill/>
        </p:spPr>
        <p:txBody>
          <a:bodyPr wrap="square">
            <a:spAutoFit/>
          </a:bodyPr>
          <a:lstStyle/>
          <a:p>
            <a:r>
              <a:rPr lang="en-US" altLang="zh-CN" b="0" i="0" dirty="0">
                <a:solidFill>
                  <a:srgbClr val="000000"/>
                </a:solidFill>
                <a:effectLst/>
                <a:latin typeface="宋体" panose="02010600030101010101" pitchFamily="2" charset="-122"/>
                <a:ea typeface="宋体" panose="02010600030101010101" pitchFamily="2" charset="-122"/>
              </a:rPr>
              <a:t>    Java</a:t>
            </a:r>
            <a:r>
              <a:rPr lang="zh-CN" altLang="en-US" b="0" i="0" dirty="0">
                <a:solidFill>
                  <a:srgbClr val="000000"/>
                </a:solidFill>
                <a:effectLst/>
                <a:latin typeface="宋体" panose="02010600030101010101" pitchFamily="2" charset="-122"/>
                <a:ea typeface="宋体" panose="02010600030101010101" pitchFamily="2" charset="-122"/>
              </a:rPr>
              <a:t>集合类存放于</a:t>
            </a:r>
            <a:r>
              <a:rPr lang="en-US" altLang="zh-CN" b="0" i="0" dirty="0" err="1">
                <a:solidFill>
                  <a:srgbClr val="000000"/>
                </a:solidFill>
                <a:effectLst/>
                <a:latin typeface="宋体" panose="02010600030101010101" pitchFamily="2" charset="-122"/>
                <a:ea typeface="宋体" panose="02010600030101010101" pitchFamily="2" charset="-122"/>
              </a:rPr>
              <a:t>java.util</a:t>
            </a:r>
            <a:r>
              <a:rPr lang="zh-CN" altLang="en-US" b="0" i="0" dirty="0">
                <a:solidFill>
                  <a:srgbClr val="000000"/>
                </a:solidFill>
                <a:effectLst/>
                <a:latin typeface="宋体" panose="02010600030101010101" pitchFamily="2" charset="-122"/>
                <a:ea typeface="宋体" panose="02010600030101010101" pitchFamily="2" charset="-122"/>
              </a:rPr>
              <a:t>包中，是一个用来存放对象的容器</a:t>
            </a:r>
            <a:endParaRPr lang="zh-CN" altLang="en-US" dirty="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DC2D7AC4-140A-4985-B793-A80681A7C458}"/>
              </a:ext>
            </a:extLst>
          </p:cNvPr>
          <p:cNvSpPr txBox="1"/>
          <p:nvPr/>
        </p:nvSpPr>
        <p:spPr>
          <a:xfrm>
            <a:off x="823322" y="2914948"/>
            <a:ext cx="4578578" cy="369332"/>
          </a:xfrm>
          <a:prstGeom prst="rect">
            <a:avLst/>
          </a:prstGeom>
          <a:noFill/>
        </p:spPr>
        <p:txBody>
          <a:bodyPr wrap="square">
            <a:spAutoFit/>
          </a:bodyPr>
          <a:lstStyle/>
          <a:p>
            <a:r>
              <a:rPr lang="zh-CN" altLang="en-US" b="0" i="0" dirty="0">
                <a:solidFill>
                  <a:srgbClr val="FF0000"/>
                </a:solidFill>
                <a:effectLst/>
                <a:latin typeface="微软雅黑" panose="020B0503020204020204" pitchFamily="34" charset="-122"/>
                <a:ea typeface="微软雅黑" panose="020B0503020204020204" pitchFamily="34" charset="-122"/>
              </a:rPr>
              <a:t>注意：</a:t>
            </a:r>
            <a:endParaRPr lang="zh-CN" altLang="en-US" dirty="0"/>
          </a:p>
        </p:txBody>
      </p:sp>
      <p:sp>
        <p:nvSpPr>
          <p:cNvPr id="14" name="文本框 13">
            <a:extLst>
              <a:ext uri="{FF2B5EF4-FFF2-40B4-BE49-F238E27FC236}">
                <a16:creationId xmlns:a16="http://schemas.microsoft.com/office/drawing/2014/main" id="{88B542B1-82F5-471B-B0B7-BE7B6BEE5595}"/>
              </a:ext>
            </a:extLst>
          </p:cNvPr>
          <p:cNvSpPr txBox="1"/>
          <p:nvPr/>
        </p:nvSpPr>
        <p:spPr>
          <a:xfrm>
            <a:off x="1259632" y="3315752"/>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FF0000"/>
                </a:solidFill>
                <a:effectLst/>
                <a:latin typeface="微软雅黑" panose="020B0503020204020204" pitchFamily="34" charset="-122"/>
                <a:ea typeface="微软雅黑" panose="020B0503020204020204" pitchFamily="34" charset="-122"/>
              </a:rPr>
              <a:t>集合只能存放对象</a:t>
            </a:r>
            <a:endParaRPr lang="zh-CN" altLang="en-US" dirty="0"/>
          </a:p>
        </p:txBody>
      </p:sp>
      <p:sp>
        <p:nvSpPr>
          <p:cNvPr id="16" name="文本框 15">
            <a:extLst>
              <a:ext uri="{FF2B5EF4-FFF2-40B4-BE49-F238E27FC236}">
                <a16:creationId xmlns:a16="http://schemas.microsoft.com/office/drawing/2014/main" id="{4F1D820C-EB4D-4D1B-A91D-DC68D1DF0FC5}"/>
              </a:ext>
            </a:extLst>
          </p:cNvPr>
          <p:cNvSpPr txBox="1"/>
          <p:nvPr/>
        </p:nvSpPr>
        <p:spPr>
          <a:xfrm>
            <a:off x="1259632" y="3723878"/>
            <a:ext cx="6768752"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FF0000"/>
                </a:solidFill>
                <a:effectLst/>
                <a:latin typeface="微软雅黑" panose="020B0503020204020204" pitchFamily="34" charset="-122"/>
                <a:ea typeface="微软雅黑" panose="020B0503020204020204" pitchFamily="34" charset="-122"/>
              </a:rPr>
              <a:t>集合存放的是多个对象的引用，对象本身还是放在堆内存中</a:t>
            </a:r>
            <a:endParaRPr lang="zh-CN" altLang="en-US" dirty="0"/>
          </a:p>
        </p:txBody>
      </p:sp>
      <p:sp>
        <p:nvSpPr>
          <p:cNvPr id="18" name="文本框 17">
            <a:extLst>
              <a:ext uri="{FF2B5EF4-FFF2-40B4-BE49-F238E27FC236}">
                <a16:creationId xmlns:a16="http://schemas.microsoft.com/office/drawing/2014/main" id="{B99492B2-D723-45C3-9526-DC488A4906EF}"/>
              </a:ext>
            </a:extLst>
          </p:cNvPr>
          <p:cNvSpPr txBox="1"/>
          <p:nvPr/>
        </p:nvSpPr>
        <p:spPr>
          <a:xfrm>
            <a:off x="1259632" y="4131834"/>
            <a:ext cx="619268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FF0000"/>
                </a:solidFill>
                <a:effectLst/>
                <a:latin typeface="微软雅黑" panose="020B0503020204020204" pitchFamily="34" charset="-122"/>
                <a:ea typeface="微软雅黑" panose="020B0503020204020204" pitchFamily="34" charset="-122"/>
              </a:rPr>
              <a:t>集合可以存放不同类型，不限数量的数据类型</a:t>
            </a:r>
            <a:endParaRPr lang="zh-CN" altLang="en-US" dirty="0"/>
          </a:p>
        </p:txBody>
      </p:sp>
    </p:spTree>
    <p:extLst>
      <p:ext uri="{BB962C8B-B14F-4D97-AF65-F5344CB8AC3E}">
        <p14:creationId xmlns:p14="http://schemas.microsoft.com/office/powerpoint/2010/main" val="9639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1C746FF-4835-4160-9421-3C4811ACB55C}"/>
              </a:ext>
            </a:extLst>
          </p:cNvPr>
          <p:cNvSpPr txBox="1"/>
          <p:nvPr/>
        </p:nvSpPr>
        <p:spPr>
          <a:xfrm>
            <a:off x="823322" y="771550"/>
            <a:ext cx="4578578" cy="369332"/>
          </a:xfrm>
          <a:prstGeom prst="rect">
            <a:avLst/>
          </a:prstGeom>
          <a:noFill/>
        </p:spPr>
        <p:txBody>
          <a:bodyPr wrap="square">
            <a:spAutoFit/>
          </a:bodyPr>
          <a:lstStyle/>
          <a:p>
            <a:r>
              <a:rPr lang="zh-CN" altLang="en-US" b="1" i="0" dirty="0">
                <a:solidFill>
                  <a:srgbClr val="000000"/>
                </a:solidFill>
                <a:effectLst/>
                <a:latin typeface="PingFang SC"/>
              </a:rPr>
              <a:t>集合框架图</a:t>
            </a:r>
            <a:endParaRPr lang="zh-CN" altLang="en-US" dirty="0"/>
          </a:p>
        </p:txBody>
      </p:sp>
      <p:pic>
        <p:nvPicPr>
          <p:cNvPr id="5" name="图片 4">
            <a:extLst>
              <a:ext uri="{FF2B5EF4-FFF2-40B4-BE49-F238E27FC236}">
                <a16:creationId xmlns:a16="http://schemas.microsoft.com/office/drawing/2014/main" id="{B5D9CBFB-19C8-4AFE-AA29-E334DD154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711" y="699542"/>
            <a:ext cx="4578578" cy="4350717"/>
          </a:xfrm>
          <a:prstGeom prst="rect">
            <a:avLst/>
          </a:prstGeom>
        </p:spPr>
      </p:pic>
    </p:spTree>
    <p:extLst>
      <p:ext uri="{BB962C8B-B14F-4D97-AF65-F5344CB8AC3E}">
        <p14:creationId xmlns:p14="http://schemas.microsoft.com/office/powerpoint/2010/main" val="55408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6BEBF994-4B0B-4E47-A184-DA2C410DE327}"/>
              </a:ext>
            </a:extLst>
          </p:cNvPr>
          <p:cNvSpPr txBox="1"/>
          <p:nvPr/>
        </p:nvSpPr>
        <p:spPr>
          <a:xfrm>
            <a:off x="823322" y="771550"/>
            <a:ext cx="4578578" cy="369332"/>
          </a:xfrm>
          <a:prstGeom prst="rect">
            <a:avLst/>
          </a:prstGeom>
          <a:noFill/>
        </p:spPr>
        <p:txBody>
          <a:bodyPr wrap="square">
            <a:spAutoFit/>
          </a:bodyPr>
          <a:lstStyle/>
          <a:p>
            <a:r>
              <a:rPr lang="zh-CN" altLang="en-US" b="0" i="0" dirty="0">
                <a:solidFill>
                  <a:srgbClr val="000000"/>
                </a:solidFill>
                <a:effectLst/>
                <a:latin typeface="PingFang SC"/>
              </a:rPr>
              <a:t>集合框架简化图</a:t>
            </a:r>
            <a:endParaRPr lang="zh-CN" altLang="en-US" dirty="0"/>
          </a:p>
        </p:txBody>
      </p:sp>
      <p:pic>
        <p:nvPicPr>
          <p:cNvPr id="5" name="图片 4">
            <a:extLst>
              <a:ext uri="{FF2B5EF4-FFF2-40B4-BE49-F238E27FC236}">
                <a16:creationId xmlns:a16="http://schemas.microsoft.com/office/drawing/2014/main" id="{FAA9F094-55BB-4EFF-A3EB-45BA2B2AD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203598"/>
            <a:ext cx="7449553" cy="3531826"/>
          </a:xfrm>
          <a:prstGeom prst="rect">
            <a:avLst/>
          </a:prstGeom>
        </p:spPr>
      </p:pic>
    </p:spTree>
    <p:extLst>
      <p:ext uri="{BB962C8B-B14F-4D97-AF65-F5344CB8AC3E}">
        <p14:creationId xmlns:p14="http://schemas.microsoft.com/office/powerpoint/2010/main" val="3323863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B9E2625-0B38-46E1-8F73-362973A2BA10}"/>
              </a:ext>
            </a:extLst>
          </p:cNvPr>
          <p:cNvSpPr txBox="1"/>
          <p:nvPr/>
        </p:nvSpPr>
        <p:spPr>
          <a:xfrm>
            <a:off x="811033" y="771550"/>
            <a:ext cx="4578578" cy="369332"/>
          </a:xfrm>
          <a:prstGeom prst="rect">
            <a:avLst/>
          </a:prstGeom>
          <a:noFill/>
        </p:spPr>
        <p:txBody>
          <a:bodyPr wrap="square">
            <a:spAutoFit/>
          </a:bodyPr>
          <a:lstStyle/>
          <a:p>
            <a:r>
              <a:rPr lang="zh-CN" altLang="en-US" b="0" i="0" dirty="0">
                <a:solidFill>
                  <a:srgbClr val="000000"/>
                </a:solidFill>
                <a:effectLst/>
                <a:latin typeface="PingFang SC"/>
              </a:rPr>
              <a:t>集合框架简化图说明：</a:t>
            </a:r>
            <a:endParaRPr lang="zh-CN" altLang="en-US" dirty="0"/>
          </a:p>
        </p:txBody>
      </p:sp>
      <p:sp>
        <p:nvSpPr>
          <p:cNvPr id="6" name="文本框 5">
            <a:extLst>
              <a:ext uri="{FF2B5EF4-FFF2-40B4-BE49-F238E27FC236}">
                <a16:creationId xmlns:a16="http://schemas.microsoft.com/office/drawing/2014/main" id="{AC576B6C-4085-4C76-AA4A-91956F642CB3}"/>
              </a:ext>
            </a:extLst>
          </p:cNvPr>
          <p:cNvSpPr txBox="1"/>
          <p:nvPr/>
        </p:nvSpPr>
        <p:spPr>
          <a:xfrm>
            <a:off x="811032" y="1140882"/>
            <a:ext cx="8009439" cy="1158138"/>
          </a:xfrm>
          <a:prstGeom prst="rect">
            <a:avLst/>
          </a:prstGeom>
          <a:noFill/>
        </p:spPr>
        <p:txBody>
          <a:bodyPr wrap="square">
            <a:spAutoFit/>
          </a:bodyPr>
          <a:lstStyle/>
          <a:p>
            <a:pPr marL="285750" indent="-285750" algn="just">
              <a:lnSpc>
                <a:spcPct val="150000"/>
              </a:lnSpc>
              <a:buFont typeface="Wingdings" panose="05000000000000000000" pitchFamily="2" charset="2"/>
              <a:buChar char="u"/>
            </a:pPr>
            <a:r>
              <a:rPr lang="zh-CN" altLang="en-US" sz="1600" b="0" i="0" dirty="0">
                <a:solidFill>
                  <a:srgbClr val="000000"/>
                </a:solidFill>
                <a:effectLst/>
                <a:latin typeface="PingFang SC"/>
              </a:rPr>
              <a:t>所有集合类都位于</a:t>
            </a:r>
            <a:r>
              <a:rPr lang="en-US" altLang="zh-CN" sz="1600" b="1" i="0" dirty="0" err="1">
                <a:solidFill>
                  <a:srgbClr val="0000FF"/>
                </a:solidFill>
                <a:effectLst/>
                <a:latin typeface="PingFang SC"/>
              </a:rPr>
              <a:t>java.util</a:t>
            </a:r>
            <a:r>
              <a:rPr lang="zh-CN" altLang="en-US" sz="1600" b="0" i="0" dirty="0">
                <a:solidFill>
                  <a:srgbClr val="000000"/>
                </a:solidFill>
                <a:effectLst/>
                <a:latin typeface="PingFang SC"/>
              </a:rPr>
              <a:t>包下。</a:t>
            </a:r>
            <a:r>
              <a:rPr lang="en-US" altLang="zh-CN" sz="1600" b="0" i="0" dirty="0">
                <a:solidFill>
                  <a:srgbClr val="000000"/>
                </a:solidFill>
                <a:effectLst/>
                <a:latin typeface="PingFang SC"/>
              </a:rPr>
              <a:t>Java</a:t>
            </a:r>
            <a:r>
              <a:rPr lang="zh-CN" altLang="en-US" sz="1600" b="0" i="0" dirty="0">
                <a:solidFill>
                  <a:srgbClr val="000000"/>
                </a:solidFill>
                <a:effectLst/>
                <a:latin typeface="PingFang SC"/>
              </a:rPr>
              <a:t>的集合类主要由两个接口派生而出：</a:t>
            </a:r>
            <a:r>
              <a:rPr lang="en-US" altLang="zh-CN" sz="1600" b="1" i="0" dirty="0">
                <a:solidFill>
                  <a:srgbClr val="0000FF"/>
                </a:solidFill>
                <a:effectLst/>
                <a:latin typeface="PingFang SC"/>
              </a:rPr>
              <a:t>Collection</a:t>
            </a:r>
            <a:r>
              <a:rPr lang="zh-CN" altLang="en-US" sz="1600" b="0" i="0" dirty="0">
                <a:solidFill>
                  <a:srgbClr val="000000"/>
                </a:solidFill>
                <a:effectLst/>
                <a:latin typeface="PingFang SC"/>
              </a:rPr>
              <a:t>和</a:t>
            </a:r>
            <a:r>
              <a:rPr lang="en-US" altLang="zh-CN" sz="1600" b="1" i="0" dirty="0">
                <a:solidFill>
                  <a:srgbClr val="0000FF"/>
                </a:solidFill>
                <a:effectLst/>
                <a:latin typeface="PingFang SC"/>
              </a:rPr>
              <a:t>Map</a:t>
            </a:r>
            <a:r>
              <a:rPr lang="zh-CN" altLang="en-US" sz="1600" b="0" i="0" dirty="0">
                <a:solidFill>
                  <a:srgbClr val="000000"/>
                </a:solidFill>
                <a:effectLst/>
                <a:latin typeface="PingFang SC"/>
              </a:rPr>
              <a:t>，</a:t>
            </a:r>
            <a:r>
              <a:rPr lang="en-US" altLang="zh-CN" sz="1600" b="0" i="0" dirty="0">
                <a:solidFill>
                  <a:srgbClr val="000000"/>
                </a:solidFill>
                <a:effectLst/>
                <a:latin typeface="PingFang SC"/>
              </a:rPr>
              <a:t>Collection</a:t>
            </a:r>
            <a:r>
              <a:rPr lang="zh-CN" altLang="en-US" sz="1600" b="0" i="0" dirty="0">
                <a:solidFill>
                  <a:srgbClr val="000000"/>
                </a:solidFill>
                <a:effectLst/>
                <a:latin typeface="PingFang SC"/>
              </a:rPr>
              <a:t>和</a:t>
            </a:r>
            <a:r>
              <a:rPr lang="en-US" altLang="zh-CN" sz="1600" b="0" i="0" dirty="0">
                <a:solidFill>
                  <a:srgbClr val="000000"/>
                </a:solidFill>
                <a:effectLst/>
                <a:latin typeface="PingFang SC"/>
              </a:rPr>
              <a:t>Map</a:t>
            </a:r>
            <a:r>
              <a:rPr lang="zh-CN" altLang="en-US" sz="1600" b="0" i="0" dirty="0">
                <a:solidFill>
                  <a:srgbClr val="000000"/>
                </a:solidFill>
                <a:effectLst/>
                <a:latin typeface="PingFang SC"/>
              </a:rPr>
              <a:t>是</a:t>
            </a:r>
            <a:r>
              <a:rPr lang="en-US" altLang="zh-CN" sz="1600" b="0" i="0" dirty="0">
                <a:solidFill>
                  <a:srgbClr val="000000"/>
                </a:solidFill>
                <a:effectLst/>
                <a:latin typeface="PingFang SC"/>
              </a:rPr>
              <a:t>Java</a:t>
            </a:r>
            <a:r>
              <a:rPr lang="zh-CN" altLang="en-US" sz="1600" b="0" i="0" dirty="0">
                <a:solidFill>
                  <a:srgbClr val="000000"/>
                </a:solidFill>
                <a:effectLst/>
                <a:latin typeface="PingFang SC"/>
              </a:rPr>
              <a:t>集合框架的根接口，这两个接口又包含了一些子接口或实现类</a:t>
            </a:r>
            <a:endParaRPr lang="zh-CN" altLang="en-US" sz="1600" dirty="0"/>
          </a:p>
        </p:txBody>
      </p:sp>
      <p:sp>
        <p:nvSpPr>
          <p:cNvPr id="8" name="文本框 7">
            <a:extLst>
              <a:ext uri="{FF2B5EF4-FFF2-40B4-BE49-F238E27FC236}">
                <a16:creationId xmlns:a16="http://schemas.microsoft.com/office/drawing/2014/main" id="{5B9E4800-B0C4-453A-BADD-4527629354BE}"/>
              </a:ext>
            </a:extLst>
          </p:cNvPr>
          <p:cNvSpPr txBox="1"/>
          <p:nvPr/>
        </p:nvSpPr>
        <p:spPr>
          <a:xfrm>
            <a:off x="811031" y="2238188"/>
            <a:ext cx="4578578" cy="338554"/>
          </a:xfrm>
          <a:prstGeom prst="rect">
            <a:avLst/>
          </a:prstGeom>
          <a:noFill/>
        </p:spPr>
        <p:txBody>
          <a:bodyPr wrap="square">
            <a:spAutoFit/>
          </a:bodyPr>
          <a:lstStyle/>
          <a:p>
            <a:pPr marL="285750" indent="-285750">
              <a:buFont typeface="Wingdings" panose="05000000000000000000" pitchFamily="2" charset="2"/>
              <a:buChar char="u"/>
            </a:pPr>
            <a:r>
              <a:rPr lang="en-US" altLang="zh-CN" sz="1600" b="0" i="0" dirty="0">
                <a:solidFill>
                  <a:srgbClr val="000000"/>
                </a:solidFill>
                <a:effectLst/>
                <a:latin typeface="PingFang SC"/>
              </a:rPr>
              <a:t>Collection </a:t>
            </a:r>
            <a:r>
              <a:rPr lang="zh-CN" altLang="en-US" sz="1600" b="0" i="0" dirty="0">
                <a:solidFill>
                  <a:srgbClr val="000000"/>
                </a:solidFill>
                <a:effectLst/>
                <a:latin typeface="PingFang SC"/>
              </a:rPr>
              <a:t>接口是一组允许重复的对象</a:t>
            </a:r>
            <a:endParaRPr lang="zh-CN" altLang="en-US" sz="1600" dirty="0"/>
          </a:p>
        </p:txBody>
      </p:sp>
      <p:sp>
        <p:nvSpPr>
          <p:cNvPr id="10" name="文本框 9">
            <a:extLst>
              <a:ext uri="{FF2B5EF4-FFF2-40B4-BE49-F238E27FC236}">
                <a16:creationId xmlns:a16="http://schemas.microsoft.com/office/drawing/2014/main" id="{BE029CC0-15E7-41D4-8D06-E91813AD6362}"/>
              </a:ext>
            </a:extLst>
          </p:cNvPr>
          <p:cNvSpPr txBox="1"/>
          <p:nvPr/>
        </p:nvSpPr>
        <p:spPr>
          <a:xfrm>
            <a:off x="823322" y="2566116"/>
            <a:ext cx="4578578" cy="338554"/>
          </a:xfrm>
          <a:prstGeom prst="rect">
            <a:avLst/>
          </a:prstGeom>
          <a:noFill/>
        </p:spPr>
        <p:txBody>
          <a:bodyPr wrap="square">
            <a:spAutoFit/>
          </a:bodyPr>
          <a:lstStyle/>
          <a:p>
            <a:pPr marL="285750" indent="-285750">
              <a:buFont typeface="Wingdings" panose="05000000000000000000" pitchFamily="2" charset="2"/>
              <a:buChar char="u"/>
            </a:pPr>
            <a:r>
              <a:rPr lang="en-US" altLang="zh-CN" sz="1600" b="0" i="0" dirty="0">
                <a:solidFill>
                  <a:srgbClr val="000000"/>
                </a:solidFill>
                <a:effectLst/>
                <a:latin typeface="PingFang SC"/>
              </a:rPr>
              <a:t>Set </a:t>
            </a:r>
            <a:r>
              <a:rPr lang="zh-CN" altLang="en-US" sz="1600" b="0" i="0" dirty="0">
                <a:solidFill>
                  <a:srgbClr val="000000"/>
                </a:solidFill>
                <a:effectLst/>
                <a:latin typeface="PingFang SC"/>
              </a:rPr>
              <a:t>接口继承 </a:t>
            </a:r>
            <a:r>
              <a:rPr lang="en-US" altLang="zh-CN" sz="1600" b="0" i="0" dirty="0">
                <a:solidFill>
                  <a:srgbClr val="000000"/>
                </a:solidFill>
                <a:effectLst/>
                <a:latin typeface="PingFang SC"/>
              </a:rPr>
              <a:t>Collection</a:t>
            </a:r>
            <a:r>
              <a:rPr lang="zh-CN" altLang="en-US" sz="1600" b="0" i="0" dirty="0">
                <a:solidFill>
                  <a:srgbClr val="000000"/>
                </a:solidFill>
                <a:effectLst/>
                <a:latin typeface="PingFang SC"/>
              </a:rPr>
              <a:t>，集合元素不重复</a:t>
            </a:r>
            <a:endParaRPr lang="zh-CN" altLang="en-US" sz="1600" dirty="0"/>
          </a:p>
        </p:txBody>
      </p:sp>
      <p:sp>
        <p:nvSpPr>
          <p:cNvPr id="12" name="文本框 11">
            <a:extLst>
              <a:ext uri="{FF2B5EF4-FFF2-40B4-BE49-F238E27FC236}">
                <a16:creationId xmlns:a16="http://schemas.microsoft.com/office/drawing/2014/main" id="{13B03A48-1267-4207-9680-57618555C651}"/>
              </a:ext>
            </a:extLst>
          </p:cNvPr>
          <p:cNvSpPr txBox="1"/>
          <p:nvPr/>
        </p:nvSpPr>
        <p:spPr>
          <a:xfrm>
            <a:off x="827584" y="2884047"/>
            <a:ext cx="7272808" cy="338554"/>
          </a:xfrm>
          <a:prstGeom prst="rect">
            <a:avLst/>
          </a:prstGeom>
          <a:noFill/>
        </p:spPr>
        <p:txBody>
          <a:bodyPr wrap="square">
            <a:spAutoFit/>
          </a:bodyPr>
          <a:lstStyle/>
          <a:p>
            <a:pPr marL="285750" indent="-285750">
              <a:buFont typeface="Wingdings" panose="05000000000000000000" pitchFamily="2" charset="2"/>
              <a:buChar char="u"/>
            </a:pPr>
            <a:r>
              <a:rPr lang="en-US" altLang="zh-CN" sz="1600" b="0" i="0" dirty="0">
                <a:solidFill>
                  <a:srgbClr val="000000"/>
                </a:solidFill>
                <a:effectLst/>
                <a:latin typeface="PingFang SC"/>
              </a:rPr>
              <a:t>List </a:t>
            </a:r>
            <a:r>
              <a:rPr lang="zh-CN" altLang="en-US" sz="1600" b="0" i="0" dirty="0">
                <a:solidFill>
                  <a:srgbClr val="000000"/>
                </a:solidFill>
                <a:effectLst/>
                <a:latin typeface="PingFang SC"/>
              </a:rPr>
              <a:t>接口继承 </a:t>
            </a:r>
            <a:r>
              <a:rPr lang="en-US" altLang="zh-CN" sz="1600" b="0" i="0" dirty="0">
                <a:solidFill>
                  <a:srgbClr val="000000"/>
                </a:solidFill>
                <a:effectLst/>
                <a:latin typeface="PingFang SC"/>
              </a:rPr>
              <a:t>Collection</a:t>
            </a:r>
            <a:r>
              <a:rPr lang="zh-CN" altLang="en-US" sz="1600" b="0" i="0" dirty="0">
                <a:solidFill>
                  <a:srgbClr val="000000"/>
                </a:solidFill>
                <a:effectLst/>
                <a:latin typeface="PingFang SC"/>
              </a:rPr>
              <a:t>，允许重复，维护元素插入顺序</a:t>
            </a:r>
            <a:endParaRPr lang="zh-CN" altLang="en-US" sz="1600" dirty="0"/>
          </a:p>
        </p:txBody>
      </p:sp>
      <p:sp>
        <p:nvSpPr>
          <p:cNvPr id="14" name="文本框 13">
            <a:extLst>
              <a:ext uri="{FF2B5EF4-FFF2-40B4-BE49-F238E27FC236}">
                <a16:creationId xmlns:a16="http://schemas.microsoft.com/office/drawing/2014/main" id="{B214A709-E063-4DCF-9DC0-EE1FD194DFD1}"/>
              </a:ext>
            </a:extLst>
          </p:cNvPr>
          <p:cNvSpPr txBox="1"/>
          <p:nvPr/>
        </p:nvSpPr>
        <p:spPr>
          <a:xfrm>
            <a:off x="827584" y="3253379"/>
            <a:ext cx="4578578" cy="338554"/>
          </a:xfrm>
          <a:prstGeom prst="rect">
            <a:avLst/>
          </a:prstGeom>
          <a:noFill/>
        </p:spPr>
        <p:txBody>
          <a:bodyPr wrap="square">
            <a:spAutoFit/>
          </a:bodyPr>
          <a:lstStyle/>
          <a:p>
            <a:pPr marL="285750" indent="-285750">
              <a:buFont typeface="Wingdings" panose="05000000000000000000" pitchFamily="2" charset="2"/>
              <a:buChar char="u"/>
            </a:pPr>
            <a:r>
              <a:rPr lang="en-US" altLang="zh-CN" sz="1600" b="0" i="0" dirty="0">
                <a:solidFill>
                  <a:srgbClr val="000000"/>
                </a:solidFill>
                <a:effectLst/>
                <a:latin typeface="PingFang SC"/>
              </a:rPr>
              <a:t>Map</a:t>
            </a:r>
            <a:r>
              <a:rPr lang="zh-CN" altLang="en-US" sz="1600" b="0" i="0" dirty="0">
                <a:solidFill>
                  <a:srgbClr val="000000"/>
                </a:solidFill>
                <a:effectLst/>
                <a:latin typeface="PingFang SC"/>
              </a:rPr>
              <a:t>接口是键－值对象，</a:t>
            </a:r>
            <a:endParaRPr lang="zh-CN" altLang="en-US" sz="1600" dirty="0"/>
          </a:p>
        </p:txBody>
      </p:sp>
      <p:sp>
        <p:nvSpPr>
          <p:cNvPr id="16" name="文本框 15">
            <a:extLst>
              <a:ext uri="{FF2B5EF4-FFF2-40B4-BE49-F238E27FC236}">
                <a16:creationId xmlns:a16="http://schemas.microsoft.com/office/drawing/2014/main" id="{3DFC7D7C-6321-4EAB-8637-FB7F448147D9}"/>
              </a:ext>
            </a:extLst>
          </p:cNvPr>
          <p:cNvSpPr txBox="1"/>
          <p:nvPr/>
        </p:nvSpPr>
        <p:spPr>
          <a:xfrm>
            <a:off x="827584" y="3588372"/>
            <a:ext cx="4578578" cy="338554"/>
          </a:xfrm>
          <a:prstGeom prst="rect">
            <a:avLst/>
          </a:prstGeom>
          <a:noFill/>
        </p:spPr>
        <p:txBody>
          <a:bodyPr wrap="square">
            <a:spAutoFit/>
          </a:bodyPr>
          <a:lstStyle/>
          <a:p>
            <a:pPr marL="285750" indent="-285750">
              <a:buFont typeface="Wingdings" panose="05000000000000000000" pitchFamily="2" charset="2"/>
              <a:buChar char="u"/>
            </a:pPr>
            <a:r>
              <a:rPr lang="en-US" altLang="zh-CN" sz="1600" b="1" i="0" dirty="0">
                <a:solidFill>
                  <a:srgbClr val="0000FF"/>
                </a:solidFill>
                <a:effectLst/>
                <a:latin typeface="PingFang SC"/>
              </a:rPr>
              <a:t>Set</a:t>
            </a:r>
            <a:r>
              <a:rPr lang="zh-CN" altLang="en-US" sz="1600" b="1" i="0" dirty="0">
                <a:solidFill>
                  <a:srgbClr val="0000FF"/>
                </a:solidFill>
                <a:effectLst/>
                <a:latin typeface="PingFang SC"/>
              </a:rPr>
              <a:t>、</a:t>
            </a:r>
            <a:r>
              <a:rPr lang="en-US" altLang="zh-CN" sz="1600" b="1" i="0" dirty="0">
                <a:solidFill>
                  <a:srgbClr val="0000FF"/>
                </a:solidFill>
                <a:effectLst/>
                <a:latin typeface="PingFang SC"/>
              </a:rPr>
              <a:t>List</a:t>
            </a:r>
            <a:r>
              <a:rPr lang="zh-CN" altLang="en-US" sz="1600" b="1" i="0" dirty="0">
                <a:solidFill>
                  <a:srgbClr val="0000FF"/>
                </a:solidFill>
                <a:effectLst/>
                <a:latin typeface="PingFang SC"/>
              </a:rPr>
              <a:t>和</a:t>
            </a:r>
            <a:r>
              <a:rPr lang="en-US" altLang="zh-CN" sz="1600" b="1" i="0" dirty="0">
                <a:solidFill>
                  <a:srgbClr val="0000FF"/>
                </a:solidFill>
                <a:effectLst/>
                <a:latin typeface="PingFang SC"/>
              </a:rPr>
              <a:t>Map</a:t>
            </a:r>
            <a:r>
              <a:rPr lang="zh-CN" altLang="en-US" sz="1600" b="1" i="0" dirty="0">
                <a:solidFill>
                  <a:srgbClr val="0000FF"/>
                </a:solidFill>
                <a:effectLst/>
                <a:latin typeface="PingFang SC"/>
              </a:rPr>
              <a:t>可以看做集合的三大类</a:t>
            </a:r>
            <a:endParaRPr lang="zh-CN" altLang="en-US" sz="1600" dirty="0"/>
          </a:p>
        </p:txBody>
      </p:sp>
      <p:sp>
        <p:nvSpPr>
          <p:cNvPr id="18" name="文本框 17">
            <a:extLst>
              <a:ext uri="{FF2B5EF4-FFF2-40B4-BE49-F238E27FC236}">
                <a16:creationId xmlns:a16="http://schemas.microsoft.com/office/drawing/2014/main" id="{B502897B-0274-4F88-BAE0-8B92BD97B5B8}"/>
              </a:ext>
            </a:extLst>
          </p:cNvPr>
          <p:cNvSpPr txBox="1"/>
          <p:nvPr/>
        </p:nvSpPr>
        <p:spPr>
          <a:xfrm>
            <a:off x="1134561" y="3910946"/>
            <a:ext cx="8009439" cy="307777"/>
          </a:xfrm>
          <a:prstGeom prst="rect">
            <a:avLst/>
          </a:prstGeom>
          <a:noFill/>
        </p:spPr>
        <p:txBody>
          <a:bodyPr wrap="square">
            <a:spAutoFit/>
          </a:bodyPr>
          <a:lstStyle/>
          <a:p>
            <a:r>
              <a:rPr lang="en-US" altLang="zh-CN" sz="1400" b="1" i="0" dirty="0">
                <a:solidFill>
                  <a:srgbClr val="0000FF"/>
                </a:solidFill>
                <a:effectLst/>
                <a:latin typeface="PingFang SC"/>
              </a:rPr>
              <a:t>List</a:t>
            </a:r>
            <a:r>
              <a:rPr lang="zh-CN" altLang="en-US" sz="1400" b="1" i="0" dirty="0">
                <a:solidFill>
                  <a:srgbClr val="0000FF"/>
                </a:solidFill>
                <a:effectLst/>
                <a:latin typeface="PingFang SC"/>
              </a:rPr>
              <a:t>集合是有序集合，集合中的元素可以重复，访问集合中的元素可以根据元素的索引来访问</a:t>
            </a:r>
            <a:endParaRPr lang="zh-CN" altLang="en-US" sz="1400" dirty="0"/>
          </a:p>
        </p:txBody>
      </p:sp>
      <p:sp>
        <p:nvSpPr>
          <p:cNvPr id="20" name="文本框 19">
            <a:extLst>
              <a:ext uri="{FF2B5EF4-FFF2-40B4-BE49-F238E27FC236}">
                <a16:creationId xmlns:a16="http://schemas.microsoft.com/office/drawing/2014/main" id="{5FF8E569-B6C1-4665-89B4-7C1AA91C8968}"/>
              </a:ext>
            </a:extLst>
          </p:cNvPr>
          <p:cNvSpPr txBox="1"/>
          <p:nvPr/>
        </p:nvSpPr>
        <p:spPr>
          <a:xfrm>
            <a:off x="1135880" y="4191658"/>
            <a:ext cx="8006799" cy="307777"/>
          </a:xfrm>
          <a:prstGeom prst="rect">
            <a:avLst/>
          </a:prstGeom>
          <a:noFill/>
        </p:spPr>
        <p:txBody>
          <a:bodyPr wrap="square">
            <a:spAutoFit/>
          </a:bodyPr>
          <a:lstStyle/>
          <a:p>
            <a:r>
              <a:rPr lang="en-US" altLang="zh-CN" sz="1400" b="1" i="0" dirty="0">
                <a:solidFill>
                  <a:srgbClr val="0000FF"/>
                </a:solidFill>
                <a:effectLst/>
                <a:latin typeface="PingFang SC"/>
              </a:rPr>
              <a:t>Set</a:t>
            </a:r>
            <a:r>
              <a:rPr lang="zh-CN" altLang="en-US" sz="1400" b="1" i="0" dirty="0">
                <a:solidFill>
                  <a:srgbClr val="0000FF"/>
                </a:solidFill>
                <a:effectLst/>
                <a:latin typeface="PingFang SC"/>
              </a:rPr>
              <a:t>集合是无序集合，集合中的元素不可以重复，访问集合中的元素只能根据元素本身来访问</a:t>
            </a:r>
            <a:endParaRPr lang="zh-CN" altLang="en-US" sz="1400" dirty="0"/>
          </a:p>
        </p:txBody>
      </p:sp>
      <p:sp>
        <p:nvSpPr>
          <p:cNvPr id="22" name="文本框 21">
            <a:extLst>
              <a:ext uri="{FF2B5EF4-FFF2-40B4-BE49-F238E27FC236}">
                <a16:creationId xmlns:a16="http://schemas.microsoft.com/office/drawing/2014/main" id="{F9051959-1525-46C5-8279-0B552C8986CB}"/>
              </a:ext>
            </a:extLst>
          </p:cNvPr>
          <p:cNvSpPr txBox="1"/>
          <p:nvPr/>
        </p:nvSpPr>
        <p:spPr>
          <a:xfrm>
            <a:off x="1134559" y="4496221"/>
            <a:ext cx="7814048" cy="307777"/>
          </a:xfrm>
          <a:prstGeom prst="rect">
            <a:avLst/>
          </a:prstGeom>
          <a:noFill/>
        </p:spPr>
        <p:txBody>
          <a:bodyPr wrap="square">
            <a:spAutoFit/>
          </a:bodyPr>
          <a:lstStyle/>
          <a:p>
            <a:r>
              <a:rPr lang="en-US" altLang="zh-CN" sz="1400" b="1" i="0" dirty="0">
                <a:solidFill>
                  <a:srgbClr val="0000FF"/>
                </a:solidFill>
                <a:effectLst/>
                <a:latin typeface="PingFang SC"/>
              </a:rPr>
              <a:t>Map</a:t>
            </a:r>
            <a:r>
              <a:rPr lang="zh-CN" altLang="en-US" sz="1400" b="1" i="0" dirty="0">
                <a:solidFill>
                  <a:srgbClr val="0000FF"/>
                </a:solidFill>
                <a:effectLst/>
                <a:latin typeface="PingFang SC"/>
              </a:rPr>
              <a:t>集合中保存</a:t>
            </a:r>
            <a:r>
              <a:rPr lang="en-US" altLang="zh-CN" sz="1400" b="1" i="0" dirty="0">
                <a:solidFill>
                  <a:srgbClr val="0000FF"/>
                </a:solidFill>
                <a:effectLst/>
                <a:latin typeface="PingFang SC"/>
              </a:rPr>
              <a:t>Key-value</a:t>
            </a:r>
            <a:r>
              <a:rPr lang="zh-CN" altLang="en-US" sz="1400" b="1" i="0" dirty="0">
                <a:solidFill>
                  <a:srgbClr val="0000FF"/>
                </a:solidFill>
                <a:effectLst/>
                <a:latin typeface="PingFang SC"/>
              </a:rPr>
              <a:t>对形式的元素，访问时只能根据每项元素的</a:t>
            </a:r>
            <a:r>
              <a:rPr lang="en-US" altLang="zh-CN" sz="1400" b="1" i="0" dirty="0">
                <a:solidFill>
                  <a:srgbClr val="0000FF"/>
                </a:solidFill>
                <a:effectLst/>
                <a:latin typeface="PingFang SC"/>
              </a:rPr>
              <a:t>key</a:t>
            </a:r>
            <a:r>
              <a:rPr lang="zh-CN" altLang="en-US" sz="1400" b="1" i="0" dirty="0">
                <a:solidFill>
                  <a:srgbClr val="0000FF"/>
                </a:solidFill>
                <a:effectLst/>
                <a:latin typeface="PingFang SC"/>
              </a:rPr>
              <a:t>来访问其</a:t>
            </a:r>
            <a:r>
              <a:rPr lang="en-US" altLang="zh-CN" sz="1400" b="1" i="0" dirty="0">
                <a:solidFill>
                  <a:srgbClr val="0000FF"/>
                </a:solidFill>
                <a:effectLst/>
                <a:latin typeface="PingFang SC"/>
              </a:rPr>
              <a:t>value</a:t>
            </a:r>
            <a:endParaRPr lang="zh-CN" altLang="en-US" sz="1400" dirty="0"/>
          </a:p>
        </p:txBody>
      </p:sp>
    </p:spTree>
    <p:extLst>
      <p:ext uri="{BB962C8B-B14F-4D97-AF65-F5344CB8AC3E}">
        <p14:creationId xmlns:p14="http://schemas.microsoft.com/office/powerpoint/2010/main" val="46081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03D3A53E-B52B-4993-B631-8D2304AF9C2E}"/>
              </a:ext>
            </a:extLst>
          </p:cNvPr>
          <p:cNvSpPr txBox="1"/>
          <p:nvPr/>
        </p:nvSpPr>
        <p:spPr>
          <a:xfrm>
            <a:off x="823322" y="771550"/>
            <a:ext cx="4578578" cy="369332"/>
          </a:xfrm>
          <a:prstGeom prst="rect">
            <a:avLst/>
          </a:prstGeom>
          <a:noFill/>
        </p:spPr>
        <p:txBody>
          <a:bodyPr wrap="square">
            <a:spAutoFit/>
          </a:bodyPr>
          <a:lstStyle/>
          <a:p>
            <a:r>
              <a:rPr lang="en-US" altLang="zh-CN" b="1" i="0" dirty="0">
                <a:solidFill>
                  <a:srgbClr val="000000"/>
                </a:solidFill>
                <a:effectLst/>
                <a:latin typeface="PingFang SC"/>
              </a:rPr>
              <a:t>List</a:t>
            </a:r>
            <a:r>
              <a:rPr lang="zh-CN" altLang="en-US" b="1" i="0" dirty="0">
                <a:solidFill>
                  <a:srgbClr val="000000"/>
                </a:solidFill>
                <a:effectLst/>
                <a:latin typeface="PingFang SC"/>
              </a:rPr>
              <a:t>接口</a:t>
            </a:r>
            <a:endParaRPr lang="zh-CN" altLang="en-US" dirty="0"/>
          </a:p>
        </p:txBody>
      </p:sp>
      <p:sp>
        <p:nvSpPr>
          <p:cNvPr id="6" name="文本框 5">
            <a:extLst>
              <a:ext uri="{FF2B5EF4-FFF2-40B4-BE49-F238E27FC236}">
                <a16:creationId xmlns:a16="http://schemas.microsoft.com/office/drawing/2014/main" id="{6622C87A-FEB6-4D3D-9611-D16AF4BAE490}"/>
              </a:ext>
            </a:extLst>
          </p:cNvPr>
          <p:cNvSpPr txBox="1"/>
          <p:nvPr/>
        </p:nvSpPr>
        <p:spPr>
          <a:xfrm>
            <a:off x="823322" y="1059582"/>
            <a:ext cx="7925142" cy="875881"/>
          </a:xfrm>
          <a:prstGeom prst="rect">
            <a:avLst/>
          </a:prstGeom>
          <a:noFill/>
        </p:spPr>
        <p:txBody>
          <a:bodyPr wrap="square">
            <a:spAutoFit/>
          </a:bodyPr>
          <a:lstStyle/>
          <a:p>
            <a:pPr>
              <a:lnSpc>
                <a:spcPct val="150000"/>
              </a:lnSpc>
            </a:pPr>
            <a:r>
              <a:rPr lang="en-US" altLang="zh-CN" b="0" i="0" dirty="0">
                <a:solidFill>
                  <a:srgbClr val="000000"/>
                </a:solidFill>
                <a:effectLst/>
                <a:latin typeface="PingFang SC"/>
              </a:rPr>
              <a:t>         List</a:t>
            </a:r>
            <a:r>
              <a:rPr lang="zh-CN" altLang="en-US" b="0" i="0" dirty="0">
                <a:solidFill>
                  <a:srgbClr val="000000"/>
                </a:solidFill>
                <a:effectLst/>
                <a:latin typeface="PingFang SC"/>
              </a:rPr>
              <a:t>集合代表一个有序集合，集合中每个元素都有其对应的顺序索引。</a:t>
            </a:r>
            <a:r>
              <a:rPr lang="en-US" altLang="zh-CN" b="0" i="0" dirty="0">
                <a:solidFill>
                  <a:srgbClr val="000000"/>
                </a:solidFill>
                <a:effectLst/>
                <a:latin typeface="PingFang SC"/>
              </a:rPr>
              <a:t>List</a:t>
            </a:r>
            <a:r>
              <a:rPr lang="zh-CN" altLang="en-US" b="0" i="0" dirty="0">
                <a:solidFill>
                  <a:srgbClr val="000000"/>
                </a:solidFill>
                <a:effectLst/>
                <a:latin typeface="PingFang SC"/>
              </a:rPr>
              <a:t>集合允许使用重复元素，可以通过索引来访问指定位置的集合元素</a:t>
            </a:r>
            <a:endParaRPr lang="zh-CN" altLang="en-US" dirty="0"/>
          </a:p>
        </p:txBody>
      </p:sp>
      <p:sp>
        <p:nvSpPr>
          <p:cNvPr id="8" name="文本框 7">
            <a:extLst>
              <a:ext uri="{FF2B5EF4-FFF2-40B4-BE49-F238E27FC236}">
                <a16:creationId xmlns:a16="http://schemas.microsoft.com/office/drawing/2014/main" id="{CEE215ED-FC42-4C7E-97D6-C1E463C40715}"/>
              </a:ext>
            </a:extLst>
          </p:cNvPr>
          <p:cNvSpPr txBox="1"/>
          <p:nvPr/>
        </p:nvSpPr>
        <p:spPr>
          <a:xfrm>
            <a:off x="796102" y="1928443"/>
            <a:ext cx="7952361" cy="1706878"/>
          </a:xfrm>
          <a:prstGeom prst="rect">
            <a:avLst/>
          </a:prstGeom>
          <a:noFill/>
        </p:spPr>
        <p:txBody>
          <a:bodyPr wrap="square">
            <a:spAutoFit/>
          </a:bodyPr>
          <a:lstStyle/>
          <a:p>
            <a:pPr>
              <a:lnSpc>
                <a:spcPct val="150000"/>
              </a:lnSpc>
            </a:pPr>
            <a:r>
              <a:rPr lang="en-US" altLang="zh-CN" b="0" i="0" dirty="0">
                <a:solidFill>
                  <a:srgbClr val="000000"/>
                </a:solidFill>
                <a:effectLst/>
                <a:latin typeface="PingFang SC"/>
              </a:rPr>
              <a:t>         List</a:t>
            </a:r>
            <a:r>
              <a:rPr lang="zh-CN" altLang="en-US" b="0" i="0" dirty="0">
                <a:solidFill>
                  <a:srgbClr val="000000"/>
                </a:solidFill>
                <a:effectLst/>
                <a:latin typeface="PingFang SC"/>
              </a:rPr>
              <a:t>接口继承于</a:t>
            </a:r>
            <a:r>
              <a:rPr lang="en-US" altLang="zh-CN" b="0" i="0" dirty="0">
                <a:solidFill>
                  <a:srgbClr val="000000"/>
                </a:solidFill>
                <a:effectLst/>
                <a:latin typeface="PingFang SC"/>
              </a:rPr>
              <a:t>Collection</a:t>
            </a:r>
            <a:r>
              <a:rPr lang="zh-CN" altLang="en-US" b="0" i="0" dirty="0">
                <a:solidFill>
                  <a:srgbClr val="000000"/>
                </a:solidFill>
                <a:effectLst/>
                <a:latin typeface="PingFang SC"/>
              </a:rPr>
              <a:t>接口，它可以定义一个</a:t>
            </a:r>
            <a:r>
              <a:rPr lang="zh-CN" altLang="en-US" b="1" i="0" dirty="0">
                <a:solidFill>
                  <a:srgbClr val="0000FF"/>
                </a:solidFill>
                <a:effectLst/>
                <a:latin typeface="PingFang SC"/>
              </a:rPr>
              <a:t>允许重复</a:t>
            </a:r>
            <a:r>
              <a:rPr lang="zh-CN" altLang="en-US" b="0" i="0" dirty="0">
                <a:solidFill>
                  <a:srgbClr val="000000"/>
                </a:solidFill>
                <a:effectLst/>
                <a:latin typeface="PingFang SC"/>
              </a:rPr>
              <a:t>的</a:t>
            </a:r>
            <a:r>
              <a:rPr lang="zh-CN" altLang="en-US" b="1" i="0" dirty="0">
                <a:solidFill>
                  <a:srgbClr val="0000FF"/>
                </a:solidFill>
                <a:effectLst/>
                <a:latin typeface="PingFang SC"/>
              </a:rPr>
              <a:t>有序集合</a:t>
            </a:r>
            <a:r>
              <a:rPr lang="zh-CN" altLang="en-US" b="0" i="0" dirty="0">
                <a:solidFill>
                  <a:srgbClr val="000000"/>
                </a:solidFill>
                <a:effectLst/>
                <a:latin typeface="PingFang SC"/>
              </a:rPr>
              <a:t>。因为</a:t>
            </a:r>
            <a:r>
              <a:rPr lang="en-US" altLang="zh-CN" b="0" i="0" dirty="0">
                <a:solidFill>
                  <a:srgbClr val="000000"/>
                </a:solidFill>
                <a:effectLst/>
                <a:latin typeface="PingFang SC"/>
              </a:rPr>
              <a:t>List</a:t>
            </a:r>
            <a:r>
              <a:rPr lang="zh-CN" altLang="en-US" b="0" i="0" dirty="0">
                <a:solidFill>
                  <a:srgbClr val="000000"/>
                </a:solidFill>
                <a:effectLst/>
                <a:latin typeface="PingFang SC"/>
              </a:rPr>
              <a:t>中的元素是有序的，所以我们可以通过使用索引（元素在</a:t>
            </a:r>
            <a:r>
              <a:rPr lang="en-US" altLang="zh-CN" b="0" i="0" dirty="0">
                <a:solidFill>
                  <a:srgbClr val="000000"/>
                </a:solidFill>
                <a:effectLst/>
                <a:latin typeface="PingFang SC"/>
              </a:rPr>
              <a:t>List</a:t>
            </a:r>
            <a:r>
              <a:rPr lang="zh-CN" altLang="en-US" b="0" i="0" dirty="0">
                <a:solidFill>
                  <a:srgbClr val="000000"/>
                </a:solidFill>
                <a:effectLst/>
                <a:latin typeface="PingFang SC"/>
              </a:rPr>
              <a:t>中的位置，类似于数组下标）来访问</a:t>
            </a:r>
            <a:r>
              <a:rPr lang="en-US" altLang="zh-CN" b="0" i="0" dirty="0">
                <a:solidFill>
                  <a:srgbClr val="000000"/>
                </a:solidFill>
                <a:effectLst/>
                <a:latin typeface="PingFang SC"/>
              </a:rPr>
              <a:t>List</a:t>
            </a:r>
            <a:r>
              <a:rPr lang="zh-CN" altLang="en-US" b="0" i="0" dirty="0">
                <a:solidFill>
                  <a:srgbClr val="000000"/>
                </a:solidFill>
                <a:effectLst/>
                <a:latin typeface="PingFang SC"/>
              </a:rPr>
              <a:t>中的元素</a:t>
            </a:r>
            <a:r>
              <a:rPr lang="zh-CN" altLang="en-US" dirty="0">
                <a:solidFill>
                  <a:srgbClr val="000000"/>
                </a:solidFill>
                <a:latin typeface="PingFang SC"/>
              </a:rPr>
              <a:t>，实现</a:t>
            </a:r>
            <a:r>
              <a:rPr lang="en-US" altLang="zh-CN" dirty="0">
                <a:solidFill>
                  <a:srgbClr val="000000"/>
                </a:solidFill>
                <a:latin typeface="PingFang SC"/>
              </a:rPr>
              <a:t>List</a:t>
            </a:r>
            <a:r>
              <a:rPr lang="zh-CN" altLang="en-US" dirty="0">
                <a:solidFill>
                  <a:srgbClr val="000000"/>
                </a:solidFill>
                <a:latin typeface="PingFang SC"/>
              </a:rPr>
              <a:t>接口的集合主要有：</a:t>
            </a:r>
            <a:r>
              <a:rPr lang="en-US" altLang="zh-CN" dirty="0" err="1">
                <a:solidFill>
                  <a:srgbClr val="000000"/>
                </a:solidFill>
                <a:latin typeface="PingFang SC"/>
              </a:rPr>
              <a:t>ArrayList</a:t>
            </a:r>
            <a:r>
              <a:rPr lang="zh-CN" altLang="en-US" dirty="0">
                <a:solidFill>
                  <a:srgbClr val="000000"/>
                </a:solidFill>
                <a:latin typeface="PingFang SC"/>
              </a:rPr>
              <a:t>、</a:t>
            </a:r>
            <a:r>
              <a:rPr lang="en-US" altLang="zh-CN" dirty="0">
                <a:solidFill>
                  <a:srgbClr val="000000"/>
                </a:solidFill>
                <a:latin typeface="PingFang SC"/>
              </a:rPr>
              <a:t>LinkedList</a:t>
            </a:r>
            <a:r>
              <a:rPr lang="zh-CN" altLang="en-US" dirty="0">
                <a:solidFill>
                  <a:srgbClr val="000000"/>
                </a:solidFill>
                <a:latin typeface="PingFang SC"/>
              </a:rPr>
              <a:t>、</a:t>
            </a:r>
            <a:r>
              <a:rPr lang="en-US" altLang="zh-CN" dirty="0">
                <a:solidFill>
                  <a:srgbClr val="000000"/>
                </a:solidFill>
                <a:latin typeface="PingFang SC"/>
              </a:rPr>
              <a:t>Vector</a:t>
            </a:r>
            <a:r>
              <a:rPr lang="zh-CN" altLang="en-US" dirty="0">
                <a:solidFill>
                  <a:srgbClr val="000000"/>
                </a:solidFill>
                <a:latin typeface="PingFang SC"/>
              </a:rPr>
              <a:t>、</a:t>
            </a:r>
            <a:r>
              <a:rPr lang="en-US" altLang="zh-CN" dirty="0">
                <a:solidFill>
                  <a:srgbClr val="000000"/>
                </a:solidFill>
                <a:latin typeface="PingFang SC"/>
              </a:rPr>
              <a:t>Stack</a:t>
            </a:r>
            <a:endParaRPr lang="zh-CN" altLang="en-US" dirty="0"/>
          </a:p>
        </p:txBody>
      </p:sp>
    </p:spTree>
    <p:extLst>
      <p:ext uri="{BB962C8B-B14F-4D97-AF65-F5344CB8AC3E}">
        <p14:creationId xmlns:p14="http://schemas.microsoft.com/office/powerpoint/2010/main" val="44548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42506C34-B191-4310-BC80-FC0E0F06703D}"/>
              </a:ext>
            </a:extLst>
          </p:cNvPr>
          <p:cNvSpPr txBox="1"/>
          <p:nvPr/>
        </p:nvSpPr>
        <p:spPr>
          <a:xfrm>
            <a:off x="823322" y="699542"/>
            <a:ext cx="4578578" cy="369332"/>
          </a:xfrm>
          <a:prstGeom prst="rect">
            <a:avLst/>
          </a:prstGeom>
          <a:noFill/>
        </p:spPr>
        <p:txBody>
          <a:bodyPr wrap="square">
            <a:spAutoFit/>
          </a:bodyPr>
          <a:lstStyle/>
          <a:p>
            <a:r>
              <a:rPr lang="en-US" altLang="zh-CN" b="1" i="0" dirty="0" err="1">
                <a:solidFill>
                  <a:srgbClr val="000000"/>
                </a:solidFill>
                <a:effectLst/>
                <a:latin typeface="PingFang SC"/>
              </a:rPr>
              <a:t>ArrayList</a:t>
            </a:r>
            <a:endParaRPr lang="zh-CN" altLang="en-US" dirty="0"/>
          </a:p>
        </p:txBody>
      </p:sp>
      <p:sp>
        <p:nvSpPr>
          <p:cNvPr id="6" name="文本框 5">
            <a:extLst>
              <a:ext uri="{FF2B5EF4-FFF2-40B4-BE49-F238E27FC236}">
                <a16:creationId xmlns:a16="http://schemas.microsoft.com/office/drawing/2014/main" id="{4795F2AB-7A68-4F39-9308-54FF825A0BB7}"/>
              </a:ext>
            </a:extLst>
          </p:cNvPr>
          <p:cNvSpPr txBox="1"/>
          <p:nvPr/>
        </p:nvSpPr>
        <p:spPr>
          <a:xfrm>
            <a:off x="809968" y="1068874"/>
            <a:ext cx="7866487" cy="2537874"/>
          </a:xfrm>
          <a:prstGeom prst="rect">
            <a:avLst/>
          </a:prstGeom>
          <a:noFill/>
        </p:spPr>
        <p:txBody>
          <a:bodyPr wrap="square">
            <a:spAutoFit/>
          </a:bodyPr>
          <a:lstStyle/>
          <a:p>
            <a:pPr>
              <a:lnSpc>
                <a:spcPct val="150000"/>
              </a:lnSpc>
            </a:pPr>
            <a:r>
              <a:rPr lang="en-US" altLang="zh-CN" b="0" i="0" dirty="0">
                <a:solidFill>
                  <a:srgbClr val="000000"/>
                </a:solidFill>
                <a:effectLst/>
                <a:latin typeface="PingFang SC"/>
              </a:rPr>
              <a:t>          </a:t>
            </a:r>
            <a:r>
              <a:rPr lang="en-US" altLang="zh-CN" b="0" i="0" dirty="0" err="1">
                <a:solidFill>
                  <a:srgbClr val="000000"/>
                </a:solidFill>
                <a:effectLst/>
                <a:latin typeface="PingFang SC"/>
              </a:rPr>
              <a:t>ArrayList</a:t>
            </a:r>
            <a:r>
              <a:rPr lang="zh-CN" altLang="en-US" b="0" i="0" dirty="0">
                <a:solidFill>
                  <a:srgbClr val="000000"/>
                </a:solidFill>
                <a:effectLst/>
                <a:latin typeface="PingFang SC"/>
              </a:rPr>
              <a:t>是一个</a:t>
            </a:r>
            <a:r>
              <a:rPr lang="zh-CN" altLang="en-US" b="1" i="0" dirty="0">
                <a:solidFill>
                  <a:srgbClr val="0000FF"/>
                </a:solidFill>
                <a:effectLst/>
                <a:latin typeface="PingFang SC"/>
              </a:rPr>
              <a:t>动态数组</a:t>
            </a:r>
            <a:r>
              <a:rPr lang="zh-CN" altLang="en-US" b="0" i="0" dirty="0">
                <a:solidFill>
                  <a:srgbClr val="000000"/>
                </a:solidFill>
                <a:effectLst/>
                <a:latin typeface="PingFang SC"/>
              </a:rPr>
              <a:t>，也是我们最常用的集合。它允许任何符合规则的元素插入甚至包括</a:t>
            </a:r>
            <a:r>
              <a:rPr lang="en-US" altLang="zh-CN" b="0" i="0" dirty="0">
                <a:solidFill>
                  <a:srgbClr val="000000"/>
                </a:solidFill>
                <a:effectLst/>
                <a:latin typeface="PingFang SC"/>
              </a:rPr>
              <a:t>null</a:t>
            </a:r>
            <a:r>
              <a:rPr lang="zh-CN" altLang="en-US" b="0" i="0" dirty="0">
                <a:solidFill>
                  <a:srgbClr val="000000"/>
                </a:solidFill>
                <a:effectLst/>
                <a:latin typeface="PingFang SC"/>
              </a:rPr>
              <a:t>。每一个</a:t>
            </a:r>
            <a:r>
              <a:rPr lang="en-US" altLang="zh-CN" b="0" i="0" dirty="0" err="1">
                <a:solidFill>
                  <a:srgbClr val="000000"/>
                </a:solidFill>
                <a:effectLst/>
                <a:latin typeface="PingFang SC"/>
              </a:rPr>
              <a:t>ArrayList</a:t>
            </a:r>
            <a:r>
              <a:rPr lang="zh-CN" altLang="en-US" b="0" i="0" dirty="0">
                <a:solidFill>
                  <a:srgbClr val="000000"/>
                </a:solidFill>
                <a:effectLst/>
                <a:latin typeface="PingFang SC"/>
              </a:rPr>
              <a:t>都有一个初始容量（</a:t>
            </a:r>
            <a:r>
              <a:rPr lang="en-US" altLang="zh-CN" b="0" i="0" dirty="0">
                <a:solidFill>
                  <a:srgbClr val="000000"/>
                </a:solidFill>
                <a:effectLst/>
                <a:latin typeface="PingFang SC"/>
              </a:rPr>
              <a:t>10</a:t>
            </a:r>
            <a:r>
              <a:rPr lang="zh-CN" altLang="en-US" b="0" i="0" dirty="0">
                <a:solidFill>
                  <a:srgbClr val="000000"/>
                </a:solidFill>
                <a:effectLst/>
                <a:latin typeface="PingFang SC"/>
              </a:rPr>
              <a:t>）。随着容器中的元素不断增加，容器的大小也会随着增加。在每次向容器中增加元素的同时都会进行容量检查，当快溢出时，就会进行扩容操作。所以</a:t>
            </a:r>
            <a:r>
              <a:rPr lang="zh-CN" altLang="en-US" b="0" i="0" dirty="0">
                <a:solidFill>
                  <a:srgbClr val="0000FF"/>
                </a:solidFill>
                <a:effectLst/>
                <a:latin typeface="PingFang SC"/>
              </a:rPr>
              <a:t>如果我们明确所插入元素的多少，最好指定一个初始容量值，避免过多的进行扩容操作而浪费时间、效率</a:t>
            </a:r>
            <a:endParaRPr lang="zh-CN" altLang="en-US" dirty="0"/>
          </a:p>
        </p:txBody>
      </p:sp>
      <p:sp>
        <p:nvSpPr>
          <p:cNvPr id="8" name="文本框 7">
            <a:extLst>
              <a:ext uri="{FF2B5EF4-FFF2-40B4-BE49-F238E27FC236}">
                <a16:creationId xmlns:a16="http://schemas.microsoft.com/office/drawing/2014/main" id="{859E4C0F-2587-41E3-B34F-67810E1ECD6F}"/>
              </a:ext>
            </a:extLst>
          </p:cNvPr>
          <p:cNvSpPr txBox="1"/>
          <p:nvPr/>
        </p:nvSpPr>
        <p:spPr>
          <a:xfrm>
            <a:off x="833251" y="3700556"/>
            <a:ext cx="6845022" cy="369332"/>
          </a:xfrm>
          <a:prstGeom prst="rect">
            <a:avLst/>
          </a:prstGeom>
          <a:noFill/>
        </p:spPr>
        <p:txBody>
          <a:bodyPr wrap="square">
            <a:spAutoFit/>
          </a:bodyPr>
          <a:lstStyle/>
          <a:p>
            <a:r>
              <a:rPr lang="en-US" altLang="zh-CN" b="1" i="0" dirty="0" err="1">
                <a:solidFill>
                  <a:srgbClr val="FF0000"/>
                </a:solidFill>
                <a:effectLst/>
                <a:latin typeface="PingFang SC"/>
              </a:rPr>
              <a:t>ArrayList</a:t>
            </a:r>
            <a:r>
              <a:rPr lang="zh-CN" altLang="en-US" b="1" i="0" dirty="0">
                <a:solidFill>
                  <a:srgbClr val="FF0000"/>
                </a:solidFill>
                <a:effectLst/>
                <a:latin typeface="PingFang SC"/>
              </a:rPr>
              <a:t>擅长于随机访问。同时</a:t>
            </a:r>
            <a:r>
              <a:rPr lang="en-US" altLang="zh-CN" b="1" i="0" dirty="0" err="1">
                <a:solidFill>
                  <a:srgbClr val="FF0000"/>
                </a:solidFill>
                <a:effectLst/>
                <a:latin typeface="PingFang SC"/>
              </a:rPr>
              <a:t>ArrayList</a:t>
            </a:r>
            <a:r>
              <a:rPr lang="zh-CN" altLang="en-US" b="1" i="0" dirty="0">
                <a:solidFill>
                  <a:srgbClr val="FF0000"/>
                </a:solidFill>
                <a:effectLst/>
                <a:latin typeface="PingFang SC"/>
              </a:rPr>
              <a:t>是非同步的</a:t>
            </a:r>
            <a:endParaRPr lang="zh-CN" altLang="en-US" dirty="0">
              <a:solidFill>
                <a:srgbClr val="FF0000"/>
              </a:solidFill>
            </a:endParaRPr>
          </a:p>
        </p:txBody>
      </p:sp>
    </p:spTree>
    <p:extLst>
      <p:ext uri="{BB962C8B-B14F-4D97-AF65-F5344CB8AC3E}">
        <p14:creationId xmlns:p14="http://schemas.microsoft.com/office/powerpoint/2010/main" val="208255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2" name="Rectangle 1">
            <a:extLst>
              <a:ext uri="{FF2B5EF4-FFF2-40B4-BE49-F238E27FC236}">
                <a16:creationId xmlns:a16="http://schemas.microsoft.com/office/drawing/2014/main" id="{7F29AC66-3683-46F2-9AC0-66667B1FD5F6}"/>
              </a:ext>
            </a:extLst>
          </p:cNvPr>
          <p:cNvSpPr>
            <a:spLocks noChangeArrowheads="1"/>
          </p:cNvSpPr>
          <p:nvPr/>
        </p:nvSpPr>
        <p:spPr bwMode="auto">
          <a:xfrm>
            <a:off x="1763688" y="614188"/>
            <a:ext cx="4499992" cy="49859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80"/>
                </a:solidFill>
                <a:effectLst/>
                <a:latin typeface="宋体" panose="02010600030101010101" pitchFamily="2" charset="-122"/>
                <a:ea typeface="宋体" panose="02010600030101010101" pitchFamily="2" charset="-122"/>
              </a:rPr>
              <a:t>package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cn.chendikai.edu.collection;</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1" i="0" u="none" strike="noStrike" cap="none" normalizeH="0" baseline="0">
                <a:ln>
                  <a:noFill/>
                </a:ln>
                <a:solidFill>
                  <a:srgbClr val="000080"/>
                </a:solidFill>
                <a:effectLst/>
                <a:latin typeface="宋体" panose="02010600030101010101" pitchFamily="2" charset="-122"/>
                <a:ea typeface="宋体" panose="02010600030101010101" pitchFamily="2" charset="-122"/>
              </a:rPr>
              <a:t>import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java.util.ArrayList;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1" i="0" u="none" strike="noStrike" cap="none" normalizeH="0" baseline="0">
                <a:ln>
                  <a:noFill/>
                </a:ln>
                <a:solidFill>
                  <a:srgbClr val="000080"/>
                </a:solidFill>
                <a:effectLst/>
                <a:latin typeface="宋体" panose="02010600030101010101" pitchFamily="2" charset="-122"/>
                <a:ea typeface="宋体" panose="02010600030101010101" pitchFamily="2" charset="-122"/>
              </a:rPr>
              <a:t>import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java.util.Iterator;</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1"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ArrayListDemo {</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1"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main(String[] args) {</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ArrayList&lt;String&gt; arrayList = </a:t>
            </a:r>
            <a:r>
              <a:rPr kumimoji="0" lang="zh-CN" altLang="zh-CN" sz="1000" b="1"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ArrayList&lt;&gt;();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arrayList.add(</a:t>
            </a:r>
            <a:r>
              <a:rPr kumimoji="0" lang="zh-CN" altLang="zh-CN" sz="1000" b="1" i="0" u="none" strike="noStrike" cap="none" normalizeH="0" baseline="0">
                <a:ln>
                  <a:noFill/>
                </a:ln>
                <a:solidFill>
                  <a:srgbClr val="008000"/>
                </a:solidFill>
                <a:effectLst/>
                <a:latin typeface="宋体" panose="02010600030101010101" pitchFamily="2" charset="-122"/>
                <a:ea typeface="宋体" panose="02010600030101010101" pitchFamily="2" charset="-122"/>
              </a:rPr>
              <a:t>"items1"</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arrayList.add(</a:t>
            </a:r>
            <a:r>
              <a:rPr kumimoji="0" lang="zh-CN" altLang="zh-CN" sz="1000" b="1" i="0" u="none" strike="noStrike" cap="none" normalizeH="0" baseline="0">
                <a:ln>
                  <a:noFill/>
                </a:ln>
                <a:solidFill>
                  <a:srgbClr val="008000"/>
                </a:solidFill>
                <a:effectLst/>
                <a:latin typeface="宋体" panose="02010600030101010101" pitchFamily="2" charset="-122"/>
                <a:ea typeface="宋体" panose="02010600030101010101" pitchFamily="2" charset="-122"/>
              </a:rPr>
              <a:t>"items2"</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arrayList.add(</a:t>
            </a:r>
            <a:r>
              <a:rPr kumimoji="0" lang="zh-CN" altLang="zh-CN" sz="1000" b="0" i="0" u="none" strike="noStrike" cap="none" normalizeH="0" baseline="0">
                <a:ln>
                  <a:noFill/>
                </a:ln>
                <a:solidFill>
                  <a:srgbClr val="0000FF"/>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0" u="none" strike="noStrike" cap="none" normalizeH="0" baseline="0">
                <a:ln>
                  <a:noFill/>
                </a:ln>
                <a:solidFill>
                  <a:srgbClr val="008000"/>
                </a:solidFill>
                <a:effectLst/>
                <a:latin typeface="宋体" panose="02010600030101010101" pitchFamily="2" charset="-122"/>
                <a:ea typeface="宋体" panose="02010600030101010101" pitchFamily="2" charset="-122"/>
              </a:rPr>
              <a:t>"items3"</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arrayList.add(</a:t>
            </a:r>
            <a:r>
              <a:rPr kumimoji="0" lang="zh-CN" altLang="zh-CN" sz="1000" b="1" i="0" u="none" strike="noStrike" cap="none" normalizeH="0" baseline="0">
                <a:ln>
                  <a:noFill/>
                </a:ln>
                <a:solidFill>
                  <a:srgbClr val="008000"/>
                </a:solidFill>
                <a:effectLst/>
                <a:latin typeface="宋体" panose="02010600030101010101" pitchFamily="2" charset="-122"/>
                <a:ea typeface="宋体" panose="02010600030101010101" pitchFamily="2" charset="-122"/>
              </a:rPr>
              <a:t>"item4"</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System.</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.println(arrayList);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1" i="0" u="none" strike="noStrike" cap="none" normalizeH="0" baseline="0">
                <a:ln>
                  <a:noFill/>
                </a:ln>
                <a:solidFill>
                  <a:srgbClr val="000080"/>
                </a:solidFill>
                <a:effectLst/>
                <a:latin typeface="宋体" panose="02010600030101010101" pitchFamily="2" charset="-122"/>
                <a:ea typeface="宋体" panose="02010600030101010101" pitchFamily="2" charset="-122"/>
              </a:rPr>
              <a:t>int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pos = arrayList.indexOf(</a:t>
            </a:r>
            <a:r>
              <a:rPr kumimoji="0" lang="zh-CN" altLang="zh-CN" sz="1000" b="1" i="0" u="none" strike="noStrike" cap="none" normalizeH="0" baseline="0">
                <a:ln>
                  <a:noFill/>
                </a:ln>
                <a:solidFill>
                  <a:srgbClr val="008000"/>
                </a:solidFill>
                <a:effectLst/>
                <a:latin typeface="宋体" panose="02010600030101010101" pitchFamily="2" charset="-122"/>
                <a:ea typeface="宋体" panose="02010600030101010101" pitchFamily="2" charset="-122"/>
              </a:rPr>
              <a:t>"items2"</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System.</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.println(pos);</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System.</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.println(arrayList.isEmpty());</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System.</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.println(arrayList.size());</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System.</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.println(arrayList.get(</a:t>
            </a:r>
            <a:r>
              <a:rPr kumimoji="0" lang="zh-CN" altLang="zh-CN" sz="1000" b="0" i="0" u="none" strike="noStrike" cap="none" normalizeH="0" baseline="0">
                <a:ln>
                  <a:noFill/>
                </a:ln>
                <a:solidFill>
                  <a:srgbClr val="0000FF"/>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Iterator&lt;String&gt; iterator = arrayList.iterator();</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1" i="0" u="none" strike="noStrike" cap="none" normalizeH="0" baseline="0">
                <a:ln>
                  <a:noFill/>
                </a:ln>
                <a:solidFill>
                  <a:srgbClr val="000080"/>
                </a:solidFill>
                <a:effectLst/>
                <a:latin typeface="宋体" panose="02010600030101010101" pitchFamily="2" charset="-122"/>
                <a:ea typeface="宋体" panose="02010600030101010101" pitchFamily="2" charset="-122"/>
              </a:rPr>
              <a:t>while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(iterator.hasNext()) {</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System.</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.println(iterator.next());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10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
          <p:cNvSpPr txBox="1">
            <a:spLocks/>
          </p:cNvSpPr>
          <p:nvPr/>
        </p:nvSpPr>
        <p:spPr>
          <a:xfrm>
            <a:off x="611561" y="346774"/>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00">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目录</a:t>
            </a:r>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1400" b="1" dirty="0">
                <a:solidFill>
                  <a:prstClr val="black">
                    <a:lumMod val="65000"/>
                    <a:lumOff val="35000"/>
                  </a:prstClr>
                </a:solidFill>
                <a:latin typeface="微软雅黑" panose="020B0503020204020204" pitchFamily="34" charset="-122"/>
                <a:ea typeface="微软雅黑" panose="020B0503020204020204" pitchFamily="34" charset="-122"/>
              </a:rPr>
              <a:t>Contents</a:t>
            </a:r>
            <a:endParaRPr lang="en-GB" sz="14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738573" y="843558"/>
            <a:ext cx="76498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596589" y="3130659"/>
            <a:ext cx="1036261" cy="1036518"/>
            <a:chOff x="2501743" y="1635646"/>
            <a:chExt cx="1036261" cy="1036518"/>
          </a:xfrm>
        </p:grpSpPr>
        <p:sp>
          <p:nvSpPr>
            <p:cNvPr id="29" name="Oval 53"/>
            <p:cNvSpPr>
              <a:spLocks noChangeArrowheads="1"/>
            </p:cNvSpPr>
            <p:nvPr/>
          </p:nvSpPr>
          <p:spPr bwMode="auto">
            <a:xfrm>
              <a:off x="2501743" y="163564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4" name="Text Box 59"/>
            <p:cNvSpPr txBox="1">
              <a:spLocks noChangeArrowheads="1"/>
            </p:cNvSpPr>
            <p:nvPr/>
          </p:nvSpPr>
          <p:spPr bwMode="auto">
            <a:xfrm>
              <a:off x="2639226" y="1835816"/>
              <a:ext cx="782803" cy="6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02</a:t>
              </a:r>
            </a:p>
          </p:txBody>
        </p:sp>
      </p:grpSp>
      <p:grpSp>
        <p:nvGrpSpPr>
          <p:cNvPr id="5" name="组合 4"/>
          <p:cNvGrpSpPr/>
          <p:nvPr/>
        </p:nvGrpSpPr>
        <p:grpSpPr>
          <a:xfrm>
            <a:off x="1596590" y="1590085"/>
            <a:ext cx="1036261" cy="1036518"/>
            <a:chOff x="1041891" y="2887277"/>
            <a:chExt cx="1036261" cy="1036518"/>
          </a:xfrm>
        </p:grpSpPr>
        <p:sp>
          <p:nvSpPr>
            <p:cNvPr id="33"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8" name="Text Box 58"/>
            <p:cNvSpPr txBox="1">
              <a:spLocks noChangeArrowheads="1"/>
            </p:cNvSpPr>
            <p:nvPr/>
          </p:nvSpPr>
          <p:spPr bwMode="auto">
            <a:xfrm>
              <a:off x="1177282" y="3105837"/>
              <a:ext cx="782803" cy="6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01</a:t>
              </a:r>
            </a:p>
          </p:txBody>
        </p:sp>
      </p:grpSp>
      <p:sp>
        <p:nvSpPr>
          <p:cNvPr id="2" name="文本框 1">
            <a:extLst>
              <a:ext uri="{FF2B5EF4-FFF2-40B4-BE49-F238E27FC236}">
                <a16:creationId xmlns:a16="http://schemas.microsoft.com/office/drawing/2014/main" id="{F560CC3A-2A22-43F3-AF6F-03C884D8EDA3}"/>
              </a:ext>
            </a:extLst>
          </p:cNvPr>
          <p:cNvSpPr txBox="1"/>
          <p:nvPr/>
        </p:nvSpPr>
        <p:spPr>
          <a:xfrm>
            <a:off x="2987824" y="1923678"/>
            <a:ext cx="3240360" cy="369332"/>
          </a:xfrm>
          <a:prstGeom prst="rect">
            <a:avLst/>
          </a:prstGeom>
          <a:noFill/>
        </p:spPr>
        <p:txBody>
          <a:bodyPr wrap="square" rtlCol="0">
            <a:spAutoFit/>
          </a:bodyPr>
          <a:lstStyle/>
          <a:p>
            <a:r>
              <a:rPr lang="zh-CN" altLang="en-US" dirty="0"/>
              <a:t>泛型</a:t>
            </a:r>
          </a:p>
        </p:txBody>
      </p:sp>
      <p:sp>
        <p:nvSpPr>
          <p:cNvPr id="3" name="文本框 2">
            <a:extLst>
              <a:ext uri="{FF2B5EF4-FFF2-40B4-BE49-F238E27FC236}">
                <a16:creationId xmlns:a16="http://schemas.microsoft.com/office/drawing/2014/main" id="{663CBF00-43E8-48D7-AC18-CF281FCEF727}"/>
              </a:ext>
            </a:extLst>
          </p:cNvPr>
          <p:cNvSpPr txBox="1"/>
          <p:nvPr/>
        </p:nvSpPr>
        <p:spPr>
          <a:xfrm>
            <a:off x="2982176" y="3420958"/>
            <a:ext cx="3168352" cy="369332"/>
          </a:xfrm>
          <a:prstGeom prst="rect">
            <a:avLst/>
          </a:prstGeom>
          <a:noFill/>
        </p:spPr>
        <p:txBody>
          <a:bodyPr wrap="square" rtlCol="0">
            <a:spAutoFit/>
          </a:bodyPr>
          <a:lstStyle/>
          <a:p>
            <a:r>
              <a:rPr lang="zh-CN" altLang="en-US" dirty="0"/>
              <a:t>集合框架</a:t>
            </a:r>
          </a:p>
        </p:txBody>
      </p:sp>
    </p:spTree>
    <p:extLst>
      <p:ext uri="{BB962C8B-B14F-4D97-AF65-F5344CB8AC3E}">
        <p14:creationId xmlns:p14="http://schemas.microsoft.com/office/powerpoint/2010/main" val="31992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ssolve">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2" name="文本框 1">
            <a:extLst>
              <a:ext uri="{FF2B5EF4-FFF2-40B4-BE49-F238E27FC236}">
                <a16:creationId xmlns:a16="http://schemas.microsoft.com/office/drawing/2014/main" id="{73DD23B1-D950-4A52-AD18-4A7168E596CC}"/>
              </a:ext>
            </a:extLst>
          </p:cNvPr>
          <p:cNvSpPr txBox="1"/>
          <p:nvPr/>
        </p:nvSpPr>
        <p:spPr>
          <a:xfrm>
            <a:off x="823322" y="699542"/>
            <a:ext cx="1080120" cy="369332"/>
          </a:xfrm>
          <a:prstGeom prst="rect">
            <a:avLst/>
          </a:prstGeom>
          <a:noFill/>
        </p:spPr>
        <p:txBody>
          <a:bodyPr wrap="square" rtlCol="0">
            <a:spAutoFit/>
          </a:bodyPr>
          <a:lstStyle/>
          <a:p>
            <a:r>
              <a:rPr lang="zh-CN" altLang="en-US" dirty="0"/>
              <a:t>练习</a:t>
            </a:r>
          </a:p>
        </p:txBody>
      </p:sp>
      <p:sp>
        <p:nvSpPr>
          <p:cNvPr id="5" name="文本框 4">
            <a:extLst>
              <a:ext uri="{FF2B5EF4-FFF2-40B4-BE49-F238E27FC236}">
                <a16:creationId xmlns:a16="http://schemas.microsoft.com/office/drawing/2014/main" id="{80AF1FB4-B77A-44D2-8693-BB527ADB05CA}"/>
              </a:ext>
            </a:extLst>
          </p:cNvPr>
          <p:cNvSpPr txBox="1"/>
          <p:nvPr/>
        </p:nvSpPr>
        <p:spPr>
          <a:xfrm>
            <a:off x="823322" y="1068874"/>
            <a:ext cx="8069158" cy="880369"/>
          </a:xfrm>
          <a:prstGeom prst="rect">
            <a:avLst/>
          </a:prstGeom>
          <a:noFill/>
        </p:spPr>
        <p:txBody>
          <a:bodyPr wrap="square">
            <a:spAutoFit/>
          </a:bodyPr>
          <a:lstStyle/>
          <a:p>
            <a:pPr>
              <a:lnSpc>
                <a:spcPct val="150000"/>
              </a:lnSpc>
            </a:pPr>
            <a:r>
              <a:rPr lang="zh-CN" altLang="en-US" b="0" i="0" dirty="0">
                <a:solidFill>
                  <a:srgbClr val="4D4D4D"/>
                </a:solidFill>
                <a:effectLst/>
                <a:latin typeface="-apple-system"/>
              </a:rPr>
              <a:t>实现对英雄信息的存储，并遍历打印信息。英雄信息主要包含英雄编号、英雄名称、英雄角色，英雄性别</a:t>
            </a:r>
            <a:endParaRPr lang="zh-CN" altLang="en-US" dirty="0"/>
          </a:p>
        </p:txBody>
      </p:sp>
      <p:sp>
        <p:nvSpPr>
          <p:cNvPr id="7" name="文本框 6">
            <a:extLst>
              <a:ext uri="{FF2B5EF4-FFF2-40B4-BE49-F238E27FC236}">
                <a16:creationId xmlns:a16="http://schemas.microsoft.com/office/drawing/2014/main" id="{5CBB10D6-6C5A-4C31-9930-97914AD2D98E}"/>
              </a:ext>
            </a:extLst>
          </p:cNvPr>
          <p:cNvSpPr txBox="1"/>
          <p:nvPr/>
        </p:nvSpPr>
        <p:spPr>
          <a:xfrm>
            <a:off x="755576" y="2043051"/>
            <a:ext cx="4578578" cy="369332"/>
          </a:xfrm>
          <a:prstGeom prst="rect">
            <a:avLst/>
          </a:prstGeom>
          <a:noFill/>
        </p:spPr>
        <p:txBody>
          <a:bodyPr wrap="square">
            <a:spAutoFit/>
          </a:bodyPr>
          <a:lstStyle/>
          <a:p>
            <a:r>
              <a:rPr lang="zh-CN" altLang="en-US" b="1" i="0" dirty="0">
                <a:solidFill>
                  <a:srgbClr val="4D4D4D"/>
                </a:solidFill>
                <a:effectLst/>
                <a:latin typeface="-apple-system"/>
              </a:rPr>
              <a:t>案例解析</a:t>
            </a:r>
            <a:endParaRPr lang="zh-CN" altLang="en-US" dirty="0"/>
          </a:p>
        </p:txBody>
      </p:sp>
      <p:sp>
        <p:nvSpPr>
          <p:cNvPr id="9" name="文本框 8">
            <a:extLst>
              <a:ext uri="{FF2B5EF4-FFF2-40B4-BE49-F238E27FC236}">
                <a16:creationId xmlns:a16="http://schemas.microsoft.com/office/drawing/2014/main" id="{03D8BE94-4819-4A89-92BF-141CDF7A4B53}"/>
              </a:ext>
            </a:extLst>
          </p:cNvPr>
          <p:cNvSpPr txBox="1"/>
          <p:nvPr/>
        </p:nvSpPr>
        <p:spPr>
          <a:xfrm>
            <a:off x="823322" y="2355726"/>
            <a:ext cx="7997150" cy="87588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0" i="0" dirty="0">
                <a:solidFill>
                  <a:srgbClr val="4D4D4D"/>
                </a:solidFill>
                <a:effectLst/>
                <a:latin typeface="-apple-system"/>
              </a:rPr>
              <a:t>利用 </a:t>
            </a:r>
            <a:r>
              <a:rPr lang="en-US" altLang="zh-CN" b="0" i="0" dirty="0" err="1">
                <a:solidFill>
                  <a:srgbClr val="4D4D4D"/>
                </a:solidFill>
                <a:effectLst/>
                <a:latin typeface="-apple-system"/>
              </a:rPr>
              <a:t>ArrayList</a:t>
            </a:r>
            <a:r>
              <a:rPr lang="en-US" altLang="zh-CN" b="0" i="0" dirty="0">
                <a:solidFill>
                  <a:srgbClr val="4D4D4D"/>
                </a:solidFill>
                <a:effectLst/>
                <a:latin typeface="-apple-system"/>
              </a:rPr>
              <a:t> list = new </a:t>
            </a:r>
            <a:r>
              <a:rPr lang="en-US" altLang="zh-CN" b="0" i="0" dirty="0" err="1">
                <a:solidFill>
                  <a:srgbClr val="4D4D4D"/>
                </a:solidFill>
                <a:effectLst/>
                <a:latin typeface="-apple-system"/>
              </a:rPr>
              <a:t>ArrayList</a:t>
            </a:r>
            <a:r>
              <a:rPr lang="en-US" altLang="zh-CN" b="0" i="0" dirty="0">
                <a:solidFill>
                  <a:srgbClr val="4D4D4D"/>
                </a:solidFill>
                <a:effectLst/>
                <a:latin typeface="-apple-system"/>
              </a:rPr>
              <a:t>(); </a:t>
            </a:r>
            <a:r>
              <a:rPr lang="zh-CN" altLang="en-US" b="0" i="0" dirty="0">
                <a:solidFill>
                  <a:srgbClr val="4D4D4D"/>
                </a:solidFill>
                <a:effectLst/>
                <a:latin typeface="-apple-system"/>
              </a:rPr>
              <a:t>实现声明一个数组列表，且该数组列表只能存储 </a:t>
            </a:r>
            <a:r>
              <a:rPr lang="en-US" altLang="zh-CN" b="0" i="0" dirty="0">
                <a:solidFill>
                  <a:srgbClr val="4D4D4D"/>
                </a:solidFill>
                <a:effectLst/>
                <a:latin typeface="-apple-system"/>
              </a:rPr>
              <a:t>Heroes</a:t>
            </a:r>
            <a:r>
              <a:rPr lang="zh-CN" altLang="en-US" b="0" i="0" dirty="0">
                <a:solidFill>
                  <a:srgbClr val="4D4D4D"/>
                </a:solidFill>
                <a:effectLst/>
                <a:latin typeface="-apple-system"/>
              </a:rPr>
              <a:t>（</a:t>
            </a:r>
            <a:r>
              <a:rPr lang="zh-CN" altLang="en-US" dirty="0">
                <a:solidFill>
                  <a:srgbClr val="4D4D4D"/>
                </a:solidFill>
                <a:latin typeface="-apple-system"/>
              </a:rPr>
              <a:t>英雄</a:t>
            </a:r>
            <a:r>
              <a:rPr lang="zh-CN" altLang="en-US" b="0" i="0" dirty="0">
                <a:solidFill>
                  <a:srgbClr val="4D4D4D"/>
                </a:solidFill>
                <a:effectLst/>
                <a:latin typeface="-apple-system"/>
              </a:rPr>
              <a:t>信息）类型的对象</a:t>
            </a:r>
            <a:endParaRPr lang="zh-CN" altLang="en-US" dirty="0"/>
          </a:p>
        </p:txBody>
      </p:sp>
      <p:sp>
        <p:nvSpPr>
          <p:cNvPr id="11" name="文本框 10">
            <a:extLst>
              <a:ext uri="{FF2B5EF4-FFF2-40B4-BE49-F238E27FC236}">
                <a16:creationId xmlns:a16="http://schemas.microsoft.com/office/drawing/2014/main" id="{5F56F6E3-C4E7-4C37-9E97-3BF1AF25A8E6}"/>
              </a:ext>
            </a:extLst>
          </p:cNvPr>
          <p:cNvSpPr txBox="1"/>
          <p:nvPr/>
        </p:nvSpPr>
        <p:spPr>
          <a:xfrm>
            <a:off x="828126" y="3291830"/>
            <a:ext cx="7992345"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D4D4D"/>
                </a:solidFill>
                <a:effectLst/>
                <a:latin typeface="-apple-system"/>
              </a:rPr>
              <a:t>利用 </a:t>
            </a:r>
            <a:r>
              <a:rPr lang="en-US" altLang="zh-CN" b="0" i="0" dirty="0" err="1">
                <a:solidFill>
                  <a:srgbClr val="4D4D4D"/>
                </a:solidFill>
                <a:effectLst/>
                <a:latin typeface="-apple-system"/>
              </a:rPr>
              <a:t>ArrayList</a:t>
            </a:r>
            <a:r>
              <a:rPr lang="en-US" altLang="zh-CN" b="0" i="0" dirty="0">
                <a:solidFill>
                  <a:srgbClr val="4D4D4D"/>
                </a:solidFill>
                <a:effectLst/>
                <a:latin typeface="-apple-system"/>
              </a:rPr>
              <a:t> </a:t>
            </a:r>
            <a:r>
              <a:rPr lang="zh-CN" altLang="en-US" b="0" i="0" dirty="0">
                <a:solidFill>
                  <a:srgbClr val="4D4D4D"/>
                </a:solidFill>
                <a:effectLst/>
                <a:latin typeface="-apple-system"/>
              </a:rPr>
              <a:t>的 </a:t>
            </a:r>
            <a:r>
              <a:rPr lang="en-US" altLang="zh-CN" b="0" i="0" dirty="0">
                <a:solidFill>
                  <a:srgbClr val="4D4D4D"/>
                </a:solidFill>
                <a:effectLst/>
                <a:latin typeface="-apple-system"/>
              </a:rPr>
              <a:t>add </a:t>
            </a:r>
            <a:r>
              <a:rPr lang="zh-CN" altLang="en-US" b="0" i="0" dirty="0">
                <a:solidFill>
                  <a:srgbClr val="4D4D4D"/>
                </a:solidFill>
                <a:effectLst/>
                <a:latin typeface="-apple-system"/>
              </a:rPr>
              <a:t>方法，向数组列表存入课程对象</a:t>
            </a:r>
            <a:endParaRPr lang="zh-CN" altLang="en-US" dirty="0"/>
          </a:p>
        </p:txBody>
      </p:sp>
      <p:sp>
        <p:nvSpPr>
          <p:cNvPr id="13" name="文本框 12">
            <a:extLst>
              <a:ext uri="{FF2B5EF4-FFF2-40B4-BE49-F238E27FC236}">
                <a16:creationId xmlns:a16="http://schemas.microsoft.com/office/drawing/2014/main" id="{355D95CB-554E-4EE8-8069-1814785E5CDB}"/>
              </a:ext>
            </a:extLst>
          </p:cNvPr>
          <p:cNvSpPr txBox="1"/>
          <p:nvPr/>
        </p:nvSpPr>
        <p:spPr>
          <a:xfrm>
            <a:off x="823322" y="3723878"/>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D4D4D"/>
                </a:solidFill>
                <a:effectLst/>
                <a:latin typeface="-apple-system"/>
              </a:rPr>
              <a:t>利用 </a:t>
            </a:r>
            <a:r>
              <a:rPr lang="en-US" altLang="zh-CN" b="0" i="0" dirty="0">
                <a:solidFill>
                  <a:srgbClr val="4D4D4D"/>
                </a:solidFill>
                <a:effectLst/>
                <a:latin typeface="-apple-system"/>
              </a:rPr>
              <a:t>for </a:t>
            </a:r>
            <a:r>
              <a:rPr lang="zh-CN" altLang="en-US" b="0" i="0" dirty="0">
                <a:solidFill>
                  <a:srgbClr val="4D4D4D"/>
                </a:solidFill>
                <a:effectLst/>
                <a:latin typeface="-apple-system"/>
              </a:rPr>
              <a:t>循环遍历出结果</a:t>
            </a:r>
            <a:endParaRPr lang="zh-CN" altLang="en-US" dirty="0"/>
          </a:p>
        </p:txBody>
      </p:sp>
    </p:spTree>
    <p:extLst>
      <p:ext uri="{BB962C8B-B14F-4D97-AF65-F5344CB8AC3E}">
        <p14:creationId xmlns:p14="http://schemas.microsoft.com/office/powerpoint/2010/main" val="36130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2" name="文本框 1">
            <a:extLst>
              <a:ext uri="{FF2B5EF4-FFF2-40B4-BE49-F238E27FC236}">
                <a16:creationId xmlns:a16="http://schemas.microsoft.com/office/drawing/2014/main" id="{FA10D1B0-CC16-427E-AA23-C163F6AFE0EB}"/>
              </a:ext>
            </a:extLst>
          </p:cNvPr>
          <p:cNvSpPr txBox="1"/>
          <p:nvPr/>
        </p:nvSpPr>
        <p:spPr>
          <a:xfrm>
            <a:off x="823322" y="699542"/>
            <a:ext cx="4578578" cy="369332"/>
          </a:xfrm>
          <a:prstGeom prst="rect">
            <a:avLst/>
          </a:prstGeom>
          <a:noFill/>
        </p:spPr>
        <p:txBody>
          <a:bodyPr wrap="square">
            <a:spAutoFit/>
          </a:bodyPr>
          <a:lstStyle/>
          <a:p>
            <a:r>
              <a:rPr lang="en-US" altLang="zh-CN" b="1" i="0" dirty="0">
                <a:solidFill>
                  <a:srgbClr val="000000"/>
                </a:solidFill>
                <a:effectLst/>
                <a:latin typeface="PingFang SC"/>
              </a:rPr>
              <a:t>LinkedList</a:t>
            </a:r>
            <a:endParaRPr lang="zh-CN" altLang="en-US" dirty="0"/>
          </a:p>
        </p:txBody>
      </p:sp>
      <p:sp>
        <p:nvSpPr>
          <p:cNvPr id="6" name="文本框 5">
            <a:extLst>
              <a:ext uri="{FF2B5EF4-FFF2-40B4-BE49-F238E27FC236}">
                <a16:creationId xmlns:a16="http://schemas.microsoft.com/office/drawing/2014/main" id="{4307DBBF-BBA1-4844-9573-F8F6C657B570}"/>
              </a:ext>
            </a:extLst>
          </p:cNvPr>
          <p:cNvSpPr txBox="1"/>
          <p:nvPr/>
        </p:nvSpPr>
        <p:spPr>
          <a:xfrm>
            <a:off x="823322" y="987574"/>
            <a:ext cx="7925142" cy="875881"/>
          </a:xfrm>
          <a:prstGeom prst="rect">
            <a:avLst/>
          </a:prstGeom>
          <a:noFill/>
        </p:spPr>
        <p:txBody>
          <a:bodyPr wrap="square">
            <a:spAutoFit/>
          </a:bodyPr>
          <a:lstStyle/>
          <a:p>
            <a:pPr algn="just">
              <a:lnSpc>
                <a:spcPct val="150000"/>
              </a:lnSpc>
            </a:pPr>
            <a:r>
              <a:rPr lang="zh-CN" altLang="en-US" b="0" i="0" dirty="0">
                <a:solidFill>
                  <a:srgbClr val="000000"/>
                </a:solidFill>
                <a:effectLst/>
                <a:latin typeface="PingFang SC"/>
              </a:rPr>
              <a:t>        同样实现</a:t>
            </a:r>
            <a:r>
              <a:rPr lang="en-US" altLang="zh-CN" b="0" i="0" dirty="0">
                <a:solidFill>
                  <a:srgbClr val="000000"/>
                </a:solidFill>
                <a:effectLst/>
                <a:latin typeface="PingFang SC"/>
              </a:rPr>
              <a:t>List</a:t>
            </a:r>
            <a:r>
              <a:rPr lang="zh-CN" altLang="en-US" b="0" i="0" dirty="0">
                <a:solidFill>
                  <a:srgbClr val="000000"/>
                </a:solidFill>
                <a:effectLst/>
                <a:latin typeface="PingFang SC"/>
              </a:rPr>
              <a:t>接口的</a:t>
            </a:r>
            <a:r>
              <a:rPr lang="en-US" altLang="zh-CN" b="0" i="0" dirty="0">
                <a:solidFill>
                  <a:srgbClr val="000000"/>
                </a:solidFill>
                <a:effectLst/>
                <a:latin typeface="PingFang SC"/>
              </a:rPr>
              <a:t>LinkedList</a:t>
            </a:r>
            <a:r>
              <a:rPr lang="zh-CN" altLang="en-US" b="0" i="0" dirty="0">
                <a:solidFill>
                  <a:srgbClr val="000000"/>
                </a:solidFill>
                <a:effectLst/>
                <a:latin typeface="PingFang SC"/>
              </a:rPr>
              <a:t>与</a:t>
            </a:r>
            <a:r>
              <a:rPr lang="en-US" altLang="zh-CN" b="0" i="0" dirty="0" err="1">
                <a:solidFill>
                  <a:srgbClr val="000000"/>
                </a:solidFill>
                <a:effectLst/>
                <a:latin typeface="PingFang SC"/>
              </a:rPr>
              <a:t>ArrayList</a:t>
            </a:r>
            <a:r>
              <a:rPr lang="zh-CN" altLang="en-US" b="0" i="0" dirty="0">
                <a:solidFill>
                  <a:srgbClr val="000000"/>
                </a:solidFill>
                <a:effectLst/>
                <a:latin typeface="PingFang SC"/>
              </a:rPr>
              <a:t>不同，</a:t>
            </a:r>
            <a:r>
              <a:rPr lang="en-US" altLang="zh-CN" b="1" i="0" dirty="0" err="1">
                <a:solidFill>
                  <a:srgbClr val="0000FF"/>
                </a:solidFill>
                <a:effectLst/>
                <a:latin typeface="PingFang SC"/>
              </a:rPr>
              <a:t>ArrayList</a:t>
            </a:r>
            <a:r>
              <a:rPr lang="zh-CN" altLang="en-US" b="1" i="0" dirty="0">
                <a:solidFill>
                  <a:srgbClr val="0000FF"/>
                </a:solidFill>
                <a:effectLst/>
                <a:latin typeface="PingFang SC"/>
              </a:rPr>
              <a:t>是一个动态数组，而</a:t>
            </a:r>
            <a:r>
              <a:rPr lang="en-US" altLang="zh-CN" b="1" i="0" dirty="0">
                <a:solidFill>
                  <a:srgbClr val="0000FF"/>
                </a:solidFill>
                <a:effectLst/>
                <a:latin typeface="PingFang SC"/>
              </a:rPr>
              <a:t>LinkedList</a:t>
            </a:r>
            <a:r>
              <a:rPr lang="zh-CN" altLang="en-US" b="1" i="0" dirty="0">
                <a:solidFill>
                  <a:srgbClr val="0000FF"/>
                </a:solidFill>
                <a:effectLst/>
                <a:latin typeface="PingFang SC"/>
              </a:rPr>
              <a:t>是一个双向链表</a:t>
            </a:r>
            <a:r>
              <a:rPr lang="zh-CN" altLang="en-US" b="0" i="0" dirty="0">
                <a:solidFill>
                  <a:srgbClr val="000000"/>
                </a:solidFill>
                <a:effectLst/>
                <a:latin typeface="PingFang SC"/>
              </a:rPr>
              <a:t>。</a:t>
            </a:r>
            <a:endParaRPr lang="zh-CN" altLang="en-US" dirty="0"/>
          </a:p>
        </p:txBody>
      </p:sp>
      <p:sp>
        <p:nvSpPr>
          <p:cNvPr id="8" name="文本框 7">
            <a:extLst>
              <a:ext uri="{FF2B5EF4-FFF2-40B4-BE49-F238E27FC236}">
                <a16:creationId xmlns:a16="http://schemas.microsoft.com/office/drawing/2014/main" id="{900542BD-40AA-4D35-979B-46E5377EC04C}"/>
              </a:ext>
            </a:extLst>
          </p:cNvPr>
          <p:cNvSpPr txBox="1"/>
          <p:nvPr/>
        </p:nvSpPr>
        <p:spPr>
          <a:xfrm>
            <a:off x="823322" y="1779662"/>
            <a:ext cx="7925142" cy="1706878"/>
          </a:xfrm>
          <a:prstGeom prst="rect">
            <a:avLst/>
          </a:prstGeom>
          <a:noFill/>
        </p:spPr>
        <p:txBody>
          <a:bodyPr wrap="square">
            <a:spAutoFit/>
          </a:bodyPr>
          <a:lstStyle/>
          <a:p>
            <a:pPr>
              <a:lnSpc>
                <a:spcPct val="150000"/>
              </a:lnSpc>
            </a:pPr>
            <a:r>
              <a:rPr lang="zh-CN" altLang="en-US" b="0" i="0" dirty="0">
                <a:solidFill>
                  <a:srgbClr val="000000"/>
                </a:solidFill>
                <a:effectLst/>
                <a:latin typeface="PingFang SC"/>
              </a:rPr>
              <a:t>        由于实现的方式不同，</a:t>
            </a:r>
            <a:r>
              <a:rPr lang="en-US" altLang="zh-CN" b="1" i="0" dirty="0">
                <a:solidFill>
                  <a:srgbClr val="0000FF"/>
                </a:solidFill>
                <a:effectLst/>
                <a:latin typeface="PingFang SC"/>
              </a:rPr>
              <a:t>LinkedList</a:t>
            </a:r>
            <a:r>
              <a:rPr lang="zh-CN" altLang="en-US" b="1" i="0" dirty="0">
                <a:solidFill>
                  <a:srgbClr val="0000FF"/>
                </a:solidFill>
                <a:effectLst/>
                <a:latin typeface="PingFang SC"/>
              </a:rPr>
              <a:t>不能随机访问</a:t>
            </a:r>
            <a:r>
              <a:rPr lang="zh-CN" altLang="en-US" b="0" i="0" dirty="0">
                <a:solidFill>
                  <a:srgbClr val="000000"/>
                </a:solidFill>
                <a:effectLst/>
                <a:latin typeface="PingFang SC"/>
              </a:rPr>
              <a:t>，它所有的操作都是要按照双重链表的需要执行。在列表中索引的操作将从开头或结尾遍历列表（从靠近指定索引的一端）。这样做的好处就是可以通过较低的代价在</a:t>
            </a:r>
            <a:r>
              <a:rPr lang="en-US" altLang="zh-CN" b="0" i="0" dirty="0">
                <a:solidFill>
                  <a:srgbClr val="000000"/>
                </a:solidFill>
                <a:effectLst/>
                <a:latin typeface="PingFang SC"/>
              </a:rPr>
              <a:t>List</a:t>
            </a:r>
            <a:r>
              <a:rPr lang="zh-CN" altLang="en-US" b="0" i="0" dirty="0">
                <a:solidFill>
                  <a:srgbClr val="000000"/>
                </a:solidFill>
                <a:effectLst/>
                <a:latin typeface="PingFang SC"/>
              </a:rPr>
              <a:t>中进行插入和删除操作</a:t>
            </a:r>
            <a:endParaRPr lang="zh-CN" altLang="en-US" dirty="0"/>
          </a:p>
        </p:txBody>
      </p:sp>
      <p:sp>
        <p:nvSpPr>
          <p:cNvPr id="10" name="文本框 9">
            <a:extLst>
              <a:ext uri="{FF2B5EF4-FFF2-40B4-BE49-F238E27FC236}">
                <a16:creationId xmlns:a16="http://schemas.microsoft.com/office/drawing/2014/main" id="{CDF7FEE3-4E5E-484C-B025-2273F2CBB04E}"/>
              </a:ext>
            </a:extLst>
          </p:cNvPr>
          <p:cNvSpPr txBox="1"/>
          <p:nvPr/>
        </p:nvSpPr>
        <p:spPr>
          <a:xfrm>
            <a:off x="815128" y="3363838"/>
            <a:ext cx="7933335" cy="875881"/>
          </a:xfrm>
          <a:prstGeom prst="rect">
            <a:avLst/>
          </a:prstGeom>
          <a:noFill/>
        </p:spPr>
        <p:txBody>
          <a:bodyPr wrap="square">
            <a:spAutoFit/>
          </a:bodyPr>
          <a:lstStyle/>
          <a:p>
            <a:pPr>
              <a:lnSpc>
                <a:spcPct val="150000"/>
              </a:lnSpc>
            </a:pPr>
            <a:r>
              <a:rPr lang="zh-CN" altLang="en-US" b="0" i="0" dirty="0">
                <a:solidFill>
                  <a:srgbClr val="000000"/>
                </a:solidFill>
                <a:effectLst/>
                <a:latin typeface="PingFang SC"/>
              </a:rPr>
              <a:t>        与</a:t>
            </a:r>
            <a:r>
              <a:rPr lang="en-US" altLang="zh-CN" b="0" i="0" dirty="0" err="1">
                <a:solidFill>
                  <a:srgbClr val="000000"/>
                </a:solidFill>
                <a:effectLst/>
                <a:latin typeface="PingFang SC"/>
              </a:rPr>
              <a:t>ArrayList</a:t>
            </a:r>
            <a:r>
              <a:rPr lang="zh-CN" altLang="en-US" b="0" i="0" dirty="0">
                <a:solidFill>
                  <a:srgbClr val="000000"/>
                </a:solidFill>
                <a:effectLst/>
                <a:latin typeface="PingFang SC"/>
              </a:rPr>
              <a:t>一样，</a:t>
            </a:r>
            <a:r>
              <a:rPr lang="en-US" altLang="zh-CN" b="1" i="0" dirty="0">
                <a:solidFill>
                  <a:srgbClr val="0000FF"/>
                </a:solidFill>
                <a:effectLst/>
                <a:latin typeface="PingFang SC"/>
              </a:rPr>
              <a:t>LinkedList</a:t>
            </a:r>
            <a:r>
              <a:rPr lang="zh-CN" altLang="en-US" b="1" i="0" dirty="0">
                <a:solidFill>
                  <a:srgbClr val="0000FF"/>
                </a:solidFill>
                <a:effectLst/>
                <a:latin typeface="PingFang SC"/>
              </a:rPr>
              <a:t>也是非同步的</a:t>
            </a:r>
            <a:r>
              <a:rPr lang="zh-CN" altLang="en-US" b="0" i="0" dirty="0">
                <a:solidFill>
                  <a:srgbClr val="000000"/>
                </a:solidFill>
                <a:effectLst/>
                <a:latin typeface="PingFang SC"/>
              </a:rPr>
              <a:t>。如果多个线程同时访问一个</a:t>
            </a:r>
            <a:r>
              <a:rPr lang="en-US" altLang="zh-CN" b="0" i="0" dirty="0">
                <a:solidFill>
                  <a:srgbClr val="000000"/>
                </a:solidFill>
                <a:effectLst/>
                <a:latin typeface="PingFang SC"/>
              </a:rPr>
              <a:t>List</a:t>
            </a:r>
            <a:r>
              <a:rPr lang="zh-CN" altLang="en-US" b="0" i="0" dirty="0">
                <a:solidFill>
                  <a:srgbClr val="000000"/>
                </a:solidFill>
                <a:effectLst/>
                <a:latin typeface="PingFang SC"/>
              </a:rPr>
              <a:t>，则必须自己实现访问同步。一种解决方法是在创建</a:t>
            </a:r>
            <a:r>
              <a:rPr lang="en-US" altLang="zh-CN" b="0" i="0" dirty="0">
                <a:solidFill>
                  <a:srgbClr val="000000"/>
                </a:solidFill>
                <a:effectLst/>
                <a:latin typeface="PingFang SC"/>
              </a:rPr>
              <a:t>List</a:t>
            </a:r>
            <a:r>
              <a:rPr lang="zh-CN" altLang="en-US" b="0" i="0" dirty="0">
                <a:solidFill>
                  <a:srgbClr val="000000"/>
                </a:solidFill>
                <a:effectLst/>
                <a:latin typeface="PingFang SC"/>
              </a:rPr>
              <a:t>时构造一个同步的</a:t>
            </a:r>
            <a:r>
              <a:rPr lang="en-US" altLang="zh-CN" b="0" i="0" dirty="0">
                <a:solidFill>
                  <a:srgbClr val="000000"/>
                </a:solidFill>
                <a:effectLst/>
                <a:latin typeface="PingFang SC"/>
              </a:rPr>
              <a:t>List</a:t>
            </a:r>
            <a:endParaRPr lang="zh-CN" altLang="en-US" dirty="0"/>
          </a:p>
        </p:txBody>
      </p:sp>
      <p:sp>
        <p:nvSpPr>
          <p:cNvPr id="12" name="文本框 11">
            <a:extLst>
              <a:ext uri="{FF2B5EF4-FFF2-40B4-BE49-F238E27FC236}">
                <a16:creationId xmlns:a16="http://schemas.microsoft.com/office/drawing/2014/main" id="{784A54A2-4EBD-4477-AA38-721BC8F6BA20}"/>
              </a:ext>
            </a:extLst>
          </p:cNvPr>
          <p:cNvSpPr txBox="1"/>
          <p:nvPr/>
        </p:nvSpPr>
        <p:spPr>
          <a:xfrm>
            <a:off x="1187624" y="4227934"/>
            <a:ext cx="6264696" cy="369332"/>
          </a:xfrm>
          <a:prstGeom prst="rect">
            <a:avLst/>
          </a:prstGeom>
          <a:noFill/>
        </p:spPr>
        <p:txBody>
          <a:bodyPr wrap="square">
            <a:spAutoFit/>
          </a:bodyPr>
          <a:lstStyle/>
          <a:p>
            <a:r>
              <a:rPr lang="en-US" altLang="zh-CN" b="0" i="0" dirty="0">
                <a:solidFill>
                  <a:srgbClr val="000000"/>
                </a:solidFill>
                <a:effectLst/>
                <a:latin typeface="PingFang SC"/>
              </a:rPr>
              <a:t>List </a:t>
            </a:r>
            <a:r>
              <a:rPr lang="en-US" altLang="zh-CN" b="0" i="0" dirty="0" err="1">
                <a:solidFill>
                  <a:srgbClr val="000000"/>
                </a:solidFill>
                <a:effectLst/>
                <a:latin typeface="PingFang SC"/>
              </a:rPr>
              <a:t>list</a:t>
            </a:r>
            <a:r>
              <a:rPr lang="en-US" altLang="zh-CN" b="0" i="0" dirty="0">
                <a:solidFill>
                  <a:srgbClr val="000000"/>
                </a:solidFill>
                <a:effectLst/>
                <a:latin typeface="PingFang SC"/>
              </a:rPr>
              <a:t> = </a:t>
            </a:r>
            <a:r>
              <a:rPr lang="en-US" altLang="zh-CN" b="0" i="0" dirty="0" err="1">
                <a:solidFill>
                  <a:srgbClr val="000000"/>
                </a:solidFill>
                <a:effectLst/>
                <a:latin typeface="PingFang SC"/>
              </a:rPr>
              <a:t>Collections.synchronizedList</a:t>
            </a:r>
            <a:r>
              <a:rPr lang="en-US" altLang="zh-CN" b="0" i="0" dirty="0">
                <a:solidFill>
                  <a:srgbClr val="000000"/>
                </a:solidFill>
                <a:effectLst/>
                <a:latin typeface="PingFang SC"/>
              </a:rPr>
              <a:t>(new LinkedList(...));</a:t>
            </a:r>
            <a:endParaRPr lang="zh-CN" altLang="en-US" dirty="0"/>
          </a:p>
        </p:txBody>
      </p:sp>
    </p:spTree>
    <p:extLst>
      <p:ext uri="{BB962C8B-B14F-4D97-AF65-F5344CB8AC3E}">
        <p14:creationId xmlns:p14="http://schemas.microsoft.com/office/powerpoint/2010/main" val="251019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2" name="文本框 1">
            <a:extLst>
              <a:ext uri="{FF2B5EF4-FFF2-40B4-BE49-F238E27FC236}">
                <a16:creationId xmlns:a16="http://schemas.microsoft.com/office/drawing/2014/main" id="{B4754285-920D-48B5-A80E-DA66524CF85C}"/>
              </a:ext>
            </a:extLst>
          </p:cNvPr>
          <p:cNvSpPr txBox="1"/>
          <p:nvPr/>
        </p:nvSpPr>
        <p:spPr>
          <a:xfrm>
            <a:off x="823322" y="699542"/>
            <a:ext cx="4578578" cy="369332"/>
          </a:xfrm>
          <a:prstGeom prst="rect">
            <a:avLst/>
          </a:prstGeom>
          <a:noFill/>
        </p:spPr>
        <p:txBody>
          <a:bodyPr wrap="square">
            <a:spAutoFit/>
          </a:bodyPr>
          <a:lstStyle/>
          <a:p>
            <a:r>
              <a:rPr lang="en-US" altLang="zh-CN" b="1" i="0" dirty="0">
                <a:solidFill>
                  <a:srgbClr val="000000"/>
                </a:solidFill>
                <a:effectLst/>
                <a:latin typeface="PingFang SC"/>
              </a:rPr>
              <a:t>Vector</a:t>
            </a:r>
            <a:endParaRPr lang="zh-CN" altLang="en-US" dirty="0"/>
          </a:p>
        </p:txBody>
      </p:sp>
      <p:sp>
        <p:nvSpPr>
          <p:cNvPr id="6" name="文本框 5">
            <a:extLst>
              <a:ext uri="{FF2B5EF4-FFF2-40B4-BE49-F238E27FC236}">
                <a16:creationId xmlns:a16="http://schemas.microsoft.com/office/drawing/2014/main" id="{A3E13261-2ABB-47B7-BCAD-7DB94EDE5D7C}"/>
              </a:ext>
            </a:extLst>
          </p:cNvPr>
          <p:cNvSpPr txBox="1"/>
          <p:nvPr/>
        </p:nvSpPr>
        <p:spPr>
          <a:xfrm>
            <a:off x="823322" y="1047797"/>
            <a:ext cx="7853134" cy="875881"/>
          </a:xfrm>
          <a:prstGeom prst="rect">
            <a:avLst/>
          </a:prstGeom>
          <a:noFill/>
        </p:spPr>
        <p:txBody>
          <a:bodyPr wrap="square">
            <a:spAutoFit/>
          </a:bodyPr>
          <a:lstStyle/>
          <a:p>
            <a:pPr>
              <a:lnSpc>
                <a:spcPct val="150000"/>
              </a:lnSpc>
            </a:pPr>
            <a:r>
              <a:rPr lang="zh-CN" altLang="en-US" b="0" i="0" dirty="0">
                <a:solidFill>
                  <a:srgbClr val="000000"/>
                </a:solidFill>
                <a:effectLst/>
                <a:latin typeface="PingFang SC"/>
              </a:rPr>
              <a:t>         与</a:t>
            </a:r>
            <a:r>
              <a:rPr lang="en-US" altLang="zh-CN" b="0" i="0" dirty="0" err="1">
                <a:solidFill>
                  <a:srgbClr val="000000"/>
                </a:solidFill>
                <a:effectLst/>
                <a:latin typeface="PingFang SC"/>
              </a:rPr>
              <a:t>ArrayList</a:t>
            </a:r>
            <a:r>
              <a:rPr lang="zh-CN" altLang="en-US" b="0" i="0" dirty="0">
                <a:solidFill>
                  <a:srgbClr val="000000"/>
                </a:solidFill>
                <a:effectLst/>
                <a:latin typeface="PingFang SC"/>
              </a:rPr>
              <a:t>相似，但是</a:t>
            </a:r>
            <a:r>
              <a:rPr lang="en-US" altLang="zh-CN" b="1" i="0" dirty="0">
                <a:solidFill>
                  <a:srgbClr val="0000FF"/>
                </a:solidFill>
                <a:effectLst/>
                <a:latin typeface="PingFang SC"/>
              </a:rPr>
              <a:t>Vector</a:t>
            </a:r>
            <a:r>
              <a:rPr lang="zh-CN" altLang="en-US" b="1" i="0" dirty="0">
                <a:solidFill>
                  <a:srgbClr val="0000FF"/>
                </a:solidFill>
                <a:effectLst/>
                <a:latin typeface="PingFang SC"/>
              </a:rPr>
              <a:t>是同步的</a:t>
            </a:r>
            <a:r>
              <a:rPr lang="zh-CN" altLang="en-US" b="0" i="0" dirty="0">
                <a:solidFill>
                  <a:srgbClr val="000000"/>
                </a:solidFill>
                <a:effectLst/>
                <a:latin typeface="PingFang SC"/>
              </a:rPr>
              <a:t>。所以说</a:t>
            </a:r>
            <a:r>
              <a:rPr lang="en-US" altLang="zh-CN" b="1" i="0" dirty="0">
                <a:solidFill>
                  <a:srgbClr val="0000FF"/>
                </a:solidFill>
                <a:effectLst/>
                <a:latin typeface="PingFang SC"/>
              </a:rPr>
              <a:t>Vector</a:t>
            </a:r>
            <a:r>
              <a:rPr lang="zh-CN" altLang="en-US" b="1" i="0" dirty="0">
                <a:solidFill>
                  <a:srgbClr val="0000FF"/>
                </a:solidFill>
                <a:effectLst/>
                <a:latin typeface="PingFang SC"/>
              </a:rPr>
              <a:t>是线程安全的动态数组</a:t>
            </a:r>
            <a:r>
              <a:rPr lang="zh-CN" altLang="en-US" b="0" i="0" dirty="0">
                <a:solidFill>
                  <a:srgbClr val="000000"/>
                </a:solidFill>
                <a:effectLst/>
                <a:latin typeface="PingFang SC"/>
              </a:rPr>
              <a:t>。它的操作与</a:t>
            </a:r>
            <a:r>
              <a:rPr lang="en-US" altLang="zh-CN" b="0" i="0" dirty="0" err="1">
                <a:solidFill>
                  <a:srgbClr val="000000"/>
                </a:solidFill>
                <a:effectLst/>
                <a:latin typeface="PingFang SC"/>
              </a:rPr>
              <a:t>ArrayList</a:t>
            </a:r>
            <a:r>
              <a:rPr lang="zh-CN" altLang="en-US" b="0" i="0" dirty="0">
                <a:solidFill>
                  <a:srgbClr val="000000"/>
                </a:solidFill>
                <a:effectLst/>
                <a:latin typeface="PingFang SC"/>
              </a:rPr>
              <a:t>几乎一样</a:t>
            </a:r>
            <a:endParaRPr lang="zh-CN" altLang="en-US" dirty="0"/>
          </a:p>
        </p:txBody>
      </p:sp>
      <p:sp>
        <p:nvSpPr>
          <p:cNvPr id="5" name="文本框 4">
            <a:extLst>
              <a:ext uri="{FF2B5EF4-FFF2-40B4-BE49-F238E27FC236}">
                <a16:creationId xmlns:a16="http://schemas.microsoft.com/office/drawing/2014/main" id="{D2DCA601-1B03-4502-9F3B-3A72A1455F2B}"/>
              </a:ext>
            </a:extLst>
          </p:cNvPr>
          <p:cNvSpPr txBox="1"/>
          <p:nvPr/>
        </p:nvSpPr>
        <p:spPr>
          <a:xfrm>
            <a:off x="823322" y="1986394"/>
            <a:ext cx="4578578" cy="369332"/>
          </a:xfrm>
          <a:prstGeom prst="rect">
            <a:avLst/>
          </a:prstGeom>
          <a:noFill/>
        </p:spPr>
        <p:txBody>
          <a:bodyPr wrap="square">
            <a:spAutoFit/>
          </a:bodyPr>
          <a:lstStyle/>
          <a:p>
            <a:r>
              <a:rPr lang="en-US" altLang="zh-CN" b="1" i="0" dirty="0">
                <a:solidFill>
                  <a:srgbClr val="000000"/>
                </a:solidFill>
                <a:effectLst/>
                <a:latin typeface="PingFang SC"/>
              </a:rPr>
              <a:t>Stack</a:t>
            </a:r>
            <a:endParaRPr lang="zh-CN" altLang="en-US" dirty="0"/>
          </a:p>
        </p:txBody>
      </p:sp>
      <p:sp>
        <p:nvSpPr>
          <p:cNvPr id="10" name="文本框 9">
            <a:extLst>
              <a:ext uri="{FF2B5EF4-FFF2-40B4-BE49-F238E27FC236}">
                <a16:creationId xmlns:a16="http://schemas.microsoft.com/office/drawing/2014/main" id="{4110FA3B-1787-411D-A1A1-86DA211CDF27}"/>
              </a:ext>
            </a:extLst>
          </p:cNvPr>
          <p:cNvSpPr txBox="1"/>
          <p:nvPr/>
        </p:nvSpPr>
        <p:spPr>
          <a:xfrm>
            <a:off x="823322" y="2240812"/>
            <a:ext cx="7853134" cy="1706878"/>
          </a:xfrm>
          <a:prstGeom prst="rect">
            <a:avLst/>
          </a:prstGeom>
          <a:noFill/>
        </p:spPr>
        <p:txBody>
          <a:bodyPr wrap="square">
            <a:spAutoFit/>
          </a:bodyPr>
          <a:lstStyle/>
          <a:p>
            <a:pPr algn="just">
              <a:lnSpc>
                <a:spcPct val="150000"/>
              </a:lnSpc>
            </a:pPr>
            <a:r>
              <a:rPr lang="en-US" altLang="zh-CN" b="0" i="0" dirty="0">
                <a:solidFill>
                  <a:srgbClr val="000000"/>
                </a:solidFill>
                <a:effectLst/>
                <a:latin typeface="PingFang SC"/>
              </a:rPr>
              <a:t>         Stack</a:t>
            </a:r>
            <a:r>
              <a:rPr lang="zh-CN" altLang="en-US" b="0" i="0" dirty="0">
                <a:solidFill>
                  <a:srgbClr val="000000"/>
                </a:solidFill>
                <a:effectLst/>
                <a:latin typeface="PingFang SC"/>
              </a:rPr>
              <a:t>继承自</a:t>
            </a:r>
            <a:r>
              <a:rPr lang="en-US" altLang="zh-CN" b="0" i="0" dirty="0">
                <a:solidFill>
                  <a:srgbClr val="000000"/>
                </a:solidFill>
                <a:effectLst/>
                <a:latin typeface="PingFang SC"/>
              </a:rPr>
              <a:t>Vector</a:t>
            </a:r>
            <a:r>
              <a:rPr lang="zh-CN" altLang="en-US" b="0" i="0" dirty="0">
                <a:solidFill>
                  <a:srgbClr val="000000"/>
                </a:solidFill>
                <a:effectLst/>
                <a:latin typeface="PingFang SC"/>
              </a:rPr>
              <a:t>，实现一个后进先出的堆栈。</a:t>
            </a:r>
            <a:r>
              <a:rPr lang="en-US" altLang="zh-CN" b="0" i="0" dirty="0">
                <a:solidFill>
                  <a:srgbClr val="000000"/>
                </a:solidFill>
                <a:effectLst/>
                <a:latin typeface="PingFang SC"/>
              </a:rPr>
              <a:t>Stack</a:t>
            </a:r>
            <a:r>
              <a:rPr lang="zh-CN" altLang="en-US" b="0" i="0" dirty="0">
                <a:solidFill>
                  <a:srgbClr val="000000"/>
                </a:solidFill>
                <a:effectLst/>
                <a:latin typeface="PingFang SC"/>
              </a:rPr>
              <a:t>提供</a:t>
            </a:r>
            <a:r>
              <a:rPr lang="en-US" altLang="zh-CN" b="0" i="0" dirty="0">
                <a:solidFill>
                  <a:srgbClr val="000000"/>
                </a:solidFill>
                <a:effectLst/>
                <a:latin typeface="PingFang SC"/>
              </a:rPr>
              <a:t>5</a:t>
            </a:r>
            <a:r>
              <a:rPr lang="zh-CN" altLang="en-US" b="0" i="0" dirty="0">
                <a:solidFill>
                  <a:srgbClr val="000000"/>
                </a:solidFill>
                <a:effectLst/>
                <a:latin typeface="PingFang SC"/>
              </a:rPr>
              <a:t>个额外的方法使得</a:t>
            </a:r>
            <a:r>
              <a:rPr lang="en-US" altLang="zh-CN" b="0" i="0" dirty="0">
                <a:solidFill>
                  <a:srgbClr val="000000"/>
                </a:solidFill>
                <a:effectLst/>
                <a:latin typeface="PingFang SC"/>
              </a:rPr>
              <a:t>Vector</a:t>
            </a:r>
            <a:r>
              <a:rPr lang="zh-CN" altLang="en-US" b="0" i="0" dirty="0">
                <a:solidFill>
                  <a:srgbClr val="000000"/>
                </a:solidFill>
                <a:effectLst/>
                <a:latin typeface="PingFang SC"/>
              </a:rPr>
              <a:t>得以被当作堆栈使用。基本的</a:t>
            </a:r>
            <a:r>
              <a:rPr lang="en-US" altLang="zh-CN" b="0" i="0" dirty="0">
                <a:solidFill>
                  <a:srgbClr val="000000"/>
                </a:solidFill>
                <a:effectLst/>
                <a:latin typeface="PingFang SC"/>
              </a:rPr>
              <a:t>push</a:t>
            </a:r>
            <a:r>
              <a:rPr lang="zh-CN" altLang="en-US" b="0" i="0" dirty="0">
                <a:solidFill>
                  <a:srgbClr val="000000"/>
                </a:solidFill>
                <a:effectLst/>
                <a:latin typeface="PingFang SC"/>
              </a:rPr>
              <a:t>和</a:t>
            </a:r>
            <a:r>
              <a:rPr lang="en-US" altLang="zh-CN" b="0" i="0" dirty="0">
                <a:solidFill>
                  <a:srgbClr val="000000"/>
                </a:solidFill>
                <a:effectLst/>
                <a:latin typeface="PingFang SC"/>
              </a:rPr>
              <a:t>pop</a:t>
            </a:r>
            <a:r>
              <a:rPr lang="zh-CN" altLang="en-US" b="0" i="0" dirty="0">
                <a:solidFill>
                  <a:srgbClr val="000000"/>
                </a:solidFill>
                <a:effectLst/>
                <a:latin typeface="PingFang SC"/>
              </a:rPr>
              <a:t>方法，还有</a:t>
            </a:r>
            <a:r>
              <a:rPr lang="en-US" altLang="zh-CN" b="0" i="0" dirty="0">
                <a:solidFill>
                  <a:srgbClr val="000000"/>
                </a:solidFill>
                <a:effectLst/>
                <a:latin typeface="PingFang SC"/>
              </a:rPr>
              <a:t>peek</a:t>
            </a:r>
            <a:r>
              <a:rPr lang="zh-CN" altLang="en-US" b="0" i="0" dirty="0">
                <a:solidFill>
                  <a:srgbClr val="000000"/>
                </a:solidFill>
                <a:effectLst/>
                <a:latin typeface="PingFang SC"/>
              </a:rPr>
              <a:t>方法得到栈顶的元素，</a:t>
            </a:r>
            <a:r>
              <a:rPr lang="en-US" altLang="zh-CN" b="0" i="0" dirty="0">
                <a:solidFill>
                  <a:srgbClr val="000000"/>
                </a:solidFill>
                <a:effectLst/>
                <a:latin typeface="PingFang SC"/>
              </a:rPr>
              <a:t>empty</a:t>
            </a:r>
            <a:r>
              <a:rPr lang="zh-CN" altLang="en-US" b="0" i="0" dirty="0">
                <a:solidFill>
                  <a:srgbClr val="000000"/>
                </a:solidFill>
                <a:effectLst/>
                <a:latin typeface="PingFang SC"/>
              </a:rPr>
              <a:t>方法测试堆栈是否为空，</a:t>
            </a:r>
            <a:r>
              <a:rPr lang="en-US" altLang="zh-CN" b="0" i="0" dirty="0">
                <a:solidFill>
                  <a:srgbClr val="000000"/>
                </a:solidFill>
                <a:effectLst/>
                <a:latin typeface="PingFang SC"/>
              </a:rPr>
              <a:t>search</a:t>
            </a:r>
            <a:r>
              <a:rPr lang="zh-CN" altLang="en-US" b="0" i="0" dirty="0">
                <a:solidFill>
                  <a:srgbClr val="000000"/>
                </a:solidFill>
                <a:effectLst/>
                <a:latin typeface="PingFang SC"/>
              </a:rPr>
              <a:t>方法检测一个元素在堆栈中的位置。</a:t>
            </a:r>
            <a:r>
              <a:rPr lang="en-US" altLang="zh-CN" b="0" i="0" dirty="0">
                <a:solidFill>
                  <a:srgbClr val="000000"/>
                </a:solidFill>
                <a:effectLst/>
                <a:latin typeface="PingFang SC"/>
              </a:rPr>
              <a:t>Stack</a:t>
            </a:r>
            <a:r>
              <a:rPr lang="zh-CN" altLang="en-US" b="0" i="0" dirty="0">
                <a:solidFill>
                  <a:srgbClr val="000000"/>
                </a:solidFill>
                <a:effectLst/>
                <a:latin typeface="PingFang SC"/>
              </a:rPr>
              <a:t>刚创建后是空栈</a:t>
            </a:r>
            <a:endParaRPr lang="zh-CN" altLang="en-US" dirty="0"/>
          </a:p>
        </p:txBody>
      </p:sp>
    </p:spTree>
    <p:extLst>
      <p:ext uri="{BB962C8B-B14F-4D97-AF65-F5344CB8AC3E}">
        <p14:creationId xmlns:p14="http://schemas.microsoft.com/office/powerpoint/2010/main" val="269264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2" name="文本框 1">
            <a:extLst>
              <a:ext uri="{FF2B5EF4-FFF2-40B4-BE49-F238E27FC236}">
                <a16:creationId xmlns:a16="http://schemas.microsoft.com/office/drawing/2014/main" id="{2A8B38C9-A04C-4384-BF44-73514C52DAA1}"/>
              </a:ext>
            </a:extLst>
          </p:cNvPr>
          <p:cNvSpPr txBox="1"/>
          <p:nvPr/>
        </p:nvSpPr>
        <p:spPr>
          <a:xfrm>
            <a:off x="823322" y="771550"/>
            <a:ext cx="4578578" cy="369332"/>
          </a:xfrm>
          <a:prstGeom prst="rect">
            <a:avLst/>
          </a:prstGeom>
          <a:noFill/>
        </p:spPr>
        <p:txBody>
          <a:bodyPr wrap="square">
            <a:spAutoFit/>
          </a:bodyPr>
          <a:lstStyle/>
          <a:p>
            <a:r>
              <a:rPr lang="en-US" altLang="zh-CN" b="1" i="0" dirty="0">
                <a:solidFill>
                  <a:srgbClr val="000000"/>
                </a:solidFill>
                <a:effectLst/>
                <a:latin typeface="PingFang SC"/>
              </a:rPr>
              <a:t>Set</a:t>
            </a:r>
            <a:r>
              <a:rPr lang="zh-CN" altLang="en-US" b="1" i="0" dirty="0">
                <a:solidFill>
                  <a:srgbClr val="000000"/>
                </a:solidFill>
                <a:effectLst/>
                <a:latin typeface="PingFang SC"/>
              </a:rPr>
              <a:t>接口</a:t>
            </a:r>
            <a:endParaRPr lang="zh-CN" altLang="en-US" dirty="0"/>
          </a:p>
        </p:txBody>
      </p:sp>
      <p:sp>
        <p:nvSpPr>
          <p:cNvPr id="6" name="文本框 5">
            <a:extLst>
              <a:ext uri="{FF2B5EF4-FFF2-40B4-BE49-F238E27FC236}">
                <a16:creationId xmlns:a16="http://schemas.microsoft.com/office/drawing/2014/main" id="{A544D110-F534-4721-98D1-D852A780CC46}"/>
              </a:ext>
            </a:extLst>
          </p:cNvPr>
          <p:cNvSpPr txBox="1"/>
          <p:nvPr/>
        </p:nvSpPr>
        <p:spPr>
          <a:xfrm>
            <a:off x="823322" y="987574"/>
            <a:ext cx="7925142" cy="2126864"/>
          </a:xfrm>
          <a:prstGeom prst="rect">
            <a:avLst/>
          </a:prstGeom>
          <a:noFill/>
        </p:spPr>
        <p:txBody>
          <a:bodyPr wrap="square">
            <a:spAutoFit/>
          </a:bodyPr>
          <a:lstStyle/>
          <a:p>
            <a:pPr algn="just">
              <a:lnSpc>
                <a:spcPct val="150000"/>
              </a:lnSpc>
            </a:pPr>
            <a:r>
              <a:rPr lang="en-US" altLang="zh-CN" b="0" i="0" dirty="0">
                <a:solidFill>
                  <a:srgbClr val="000000"/>
                </a:solidFill>
                <a:effectLst/>
                <a:latin typeface="PingFang SC"/>
              </a:rPr>
              <a:t>         Set</a:t>
            </a:r>
            <a:r>
              <a:rPr lang="zh-CN" altLang="en-US" b="0" i="0" dirty="0">
                <a:solidFill>
                  <a:srgbClr val="000000"/>
                </a:solidFill>
                <a:effectLst/>
                <a:latin typeface="PingFang SC"/>
              </a:rPr>
              <a:t>是一种</a:t>
            </a:r>
            <a:r>
              <a:rPr lang="zh-CN" altLang="en-US" b="1" i="0" dirty="0">
                <a:solidFill>
                  <a:srgbClr val="0000FF"/>
                </a:solidFill>
                <a:effectLst/>
                <a:latin typeface="PingFang SC"/>
              </a:rPr>
              <a:t>不包括重复元素的</a:t>
            </a:r>
            <a:r>
              <a:rPr lang="en-US" altLang="zh-CN" b="1" i="0" dirty="0">
                <a:solidFill>
                  <a:srgbClr val="0000FF"/>
                </a:solidFill>
                <a:effectLst/>
                <a:latin typeface="PingFang SC"/>
              </a:rPr>
              <a:t>Collection</a:t>
            </a:r>
            <a:r>
              <a:rPr lang="zh-CN" altLang="en-US" b="0" i="0" dirty="0">
                <a:solidFill>
                  <a:srgbClr val="000000"/>
                </a:solidFill>
                <a:effectLst/>
                <a:latin typeface="PingFang SC"/>
              </a:rPr>
              <a:t>。它维持它自己的内部排序，所以随机访问没有任何意义。与</a:t>
            </a:r>
            <a:r>
              <a:rPr lang="en-US" altLang="zh-CN" b="0" i="0" dirty="0">
                <a:solidFill>
                  <a:srgbClr val="000000"/>
                </a:solidFill>
                <a:effectLst/>
                <a:latin typeface="PingFang SC"/>
              </a:rPr>
              <a:t>List</a:t>
            </a:r>
            <a:r>
              <a:rPr lang="zh-CN" altLang="en-US" b="0" i="0" dirty="0">
                <a:solidFill>
                  <a:srgbClr val="000000"/>
                </a:solidFill>
                <a:effectLst/>
                <a:latin typeface="PingFang SC"/>
              </a:rPr>
              <a:t>一样，它同样允许</a:t>
            </a:r>
            <a:r>
              <a:rPr lang="en-US" altLang="zh-CN" b="0" i="0" dirty="0">
                <a:solidFill>
                  <a:srgbClr val="000000"/>
                </a:solidFill>
                <a:effectLst/>
                <a:latin typeface="PingFang SC"/>
              </a:rPr>
              <a:t>null</a:t>
            </a:r>
            <a:r>
              <a:rPr lang="zh-CN" altLang="en-US" b="0" i="0" dirty="0">
                <a:solidFill>
                  <a:srgbClr val="000000"/>
                </a:solidFill>
                <a:effectLst/>
                <a:latin typeface="PingFang SC"/>
              </a:rPr>
              <a:t>的存在但是</a:t>
            </a:r>
            <a:r>
              <a:rPr lang="zh-CN" altLang="en-US" b="1" i="0" dirty="0">
                <a:solidFill>
                  <a:srgbClr val="0000FF"/>
                </a:solidFill>
                <a:effectLst/>
                <a:latin typeface="PingFang SC"/>
              </a:rPr>
              <a:t>仅有一个</a:t>
            </a:r>
            <a:r>
              <a:rPr lang="zh-CN" altLang="en-US" b="0" i="0" dirty="0">
                <a:solidFill>
                  <a:srgbClr val="000000"/>
                </a:solidFill>
                <a:effectLst/>
                <a:latin typeface="PingFang SC"/>
              </a:rPr>
              <a:t>。由于</a:t>
            </a:r>
            <a:r>
              <a:rPr lang="en-US" altLang="zh-CN" b="0" i="0" dirty="0">
                <a:solidFill>
                  <a:srgbClr val="000000"/>
                </a:solidFill>
                <a:effectLst/>
                <a:latin typeface="PingFang SC"/>
              </a:rPr>
              <a:t>Set</a:t>
            </a:r>
            <a:r>
              <a:rPr lang="zh-CN" altLang="en-US" b="0" i="0" dirty="0">
                <a:solidFill>
                  <a:srgbClr val="000000"/>
                </a:solidFill>
                <a:effectLst/>
                <a:latin typeface="PingFang SC"/>
              </a:rPr>
              <a:t>接口的特殊性，</a:t>
            </a:r>
            <a:r>
              <a:rPr lang="zh-CN" altLang="en-US" b="1" i="0" dirty="0">
                <a:solidFill>
                  <a:srgbClr val="0000FF"/>
                </a:solidFill>
                <a:effectLst/>
                <a:latin typeface="PingFang SC"/>
              </a:rPr>
              <a:t>所有传入</a:t>
            </a:r>
            <a:r>
              <a:rPr lang="en-US" altLang="zh-CN" b="1" i="0" dirty="0">
                <a:solidFill>
                  <a:srgbClr val="0000FF"/>
                </a:solidFill>
                <a:effectLst/>
                <a:latin typeface="PingFang SC"/>
              </a:rPr>
              <a:t>Set</a:t>
            </a:r>
            <a:r>
              <a:rPr lang="zh-CN" altLang="en-US" b="1" i="0" dirty="0">
                <a:solidFill>
                  <a:srgbClr val="0000FF"/>
                </a:solidFill>
                <a:effectLst/>
                <a:latin typeface="PingFang SC"/>
              </a:rPr>
              <a:t>集合中的元素都必须不同</a:t>
            </a:r>
            <a:r>
              <a:rPr lang="zh-CN" altLang="en-US" b="0" i="0" dirty="0">
                <a:solidFill>
                  <a:srgbClr val="000000"/>
                </a:solidFill>
                <a:effectLst/>
                <a:latin typeface="PingFang SC"/>
              </a:rPr>
              <a:t>。</a:t>
            </a:r>
            <a:r>
              <a:rPr lang="en-US" altLang="zh-CN" b="0" i="0" dirty="0">
                <a:solidFill>
                  <a:srgbClr val="000000"/>
                </a:solidFill>
                <a:effectLst/>
                <a:latin typeface="PingFang SC"/>
              </a:rPr>
              <a:t>Set</a:t>
            </a:r>
            <a:r>
              <a:rPr lang="zh-CN" altLang="en-US" b="0" i="0" dirty="0">
                <a:solidFill>
                  <a:srgbClr val="000000"/>
                </a:solidFill>
                <a:effectLst/>
                <a:latin typeface="PingFang SC"/>
              </a:rPr>
              <a:t>接口有三个具体实现类，分别是散列集</a:t>
            </a:r>
            <a:r>
              <a:rPr lang="en-US" altLang="zh-CN" b="0" i="0" dirty="0">
                <a:solidFill>
                  <a:srgbClr val="000000"/>
                </a:solidFill>
                <a:effectLst/>
                <a:latin typeface="PingFang SC"/>
              </a:rPr>
              <a:t>HashSet</a:t>
            </a:r>
            <a:r>
              <a:rPr lang="zh-CN" altLang="en-US" b="0" i="0" dirty="0">
                <a:solidFill>
                  <a:srgbClr val="000000"/>
                </a:solidFill>
                <a:effectLst/>
                <a:latin typeface="PingFang SC"/>
              </a:rPr>
              <a:t>、链式散列集</a:t>
            </a:r>
            <a:r>
              <a:rPr lang="en-US" altLang="zh-CN" b="0" i="0" dirty="0" err="1">
                <a:solidFill>
                  <a:srgbClr val="000000"/>
                </a:solidFill>
                <a:effectLst/>
                <a:latin typeface="PingFang SC"/>
              </a:rPr>
              <a:t>LinkedHashSet</a:t>
            </a:r>
            <a:r>
              <a:rPr lang="zh-CN" altLang="en-US" b="0" i="0" dirty="0">
                <a:solidFill>
                  <a:srgbClr val="000000"/>
                </a:solidFill>
                <a:effectLst/>
                <a:latin typeface="PingFang SC"/>
              </a:rPr>
              <a:t>和树形集</a:t>
            </a:r>
            <a:r>
              <a:rPr lang="en-US" altLang="zh-CN" b="0" i="0" dirty="0" err="1">
                <a:solidFill>
                  <a:srgbClr val="000000"/>
                </a:solidFill>
                <a:effectLst/>
                <a:latin typeface="PingFang SC"/>
              </a:rPr>
              <a:t>TreeSet</a:t>
            </a:r>
            <a:endParaRPr lang="zh-CN" altLang="en-US" dirty="0"/>
          </a:p>
        </p:txBody>
      </p:sp>
      <p:sp>
        <p:nvSpPr>
          <p:cNvPr id="8" name="文本框 7">
            <a:extLst>
              <a:ext uri="{FF2B5EF4-FFF2-40B4-BE49-F238E27FC236}">
                <a16:creationId xmlns:a16="http://schemas.microsoft.com/office/drawing/2014/main" id="{3DB110A2-3D64-49F5-AE7A-11CAA06AFFA7}"/>
              </a:ext>
            </a:extLst>
          </p:cNvPr>
          <p:cNvSpPr txBox="1"/>
          <p:nvPr/>
        </p:nvSpPr>
        <p:spPr>
          <a:xfrm>
            <a:off x="849440" y="3090037"/>
            <a:ext cx="7906116" cy="1706878"/>
          </a:xfrm>
          <a:prstGeom prst="rect">
            <a:avLst/>
          </a:prstGeom>
          <a:noFill/>
        </p:spPr>
        <p:txBody>
          <a:bodyPr wrap="square">
            <a:spAutoFit/>
          </a:bodyPr>
          <a:lstStyle/>
          <a:p>
            <a:pPr algn="just">
              <a:lnSpc>
                <a:spcPct val="150000"/>
              </a:lnSpc>
            </a:pPr>
            <a:r>
              <a:rPr lang="en-US" altLang="zh-CN" b="0" i="0" dirty="0">
                <a:solidFill>
                  <a:srgbClr val="000000"/>
                </a:solidFill>
                <a:effectLst/>
                <a:latin typeface="PingFang SC"/>
              </a:rPr>
              <a:t>         Set</a:t>
            </a:r>
            <a:r>
              <a:rPr lang="zh-CN" altLang="en-US" b="0" i="0" dirty="0">
                <a:solidFill>
                  <a:srgbClr val="000000"/>
                </a:solidFill>
                <a:effectLst/>
                <a:latin typeface="PingFang SC"/>
              </a:rPr>
              <a:t>是一种不包含重复的元素的</a:t>
            </a:r>
            <a:r>
              <a:rPr lang="en-US" altLang="zh-CN" b="0" i="0" dirty="0">
                <a:solidFill>
                  <a:srgbClr val="000000"/>
                </a:solidFill>
                <a:effectLst/>
                <a:latin typeface="PingFang SC"/>
              </a:rPr>
              <a:t>Collection</a:t>
            </a:r>
            <a:r>
              <a:rPr lang="zh-CN" altLang="en-US" b="0" i="0" dirty="0">
                <a:solidFill>
                  <a:srgbClr val="000000"/>
                </a:solidFill>
                <a:effectLst/>
                <a:latin typeface="PingFang SC"/>
              </a:rPr>
              <a:t>，无序，即任意的两个元素</a:t>
            </a:r>
            <a:r>
              <a:rPr lang="en-US" altLang="zh-CN" b="0" i="0" dirty="0">
                <a:solidFill>
                  <a:srgbClr val="000000"/>
                </a:solidFill>
                <a:effectLst/>
                <a:latin typeface="PingFang SC"/>
              </a:rPr>
              <a:t>e1</a:t>
            </a:r>
            <a:r>
              <a:rPr lang="zh-CN" altLang="en-US" b="0" i="0" dirty="0">
                <a:solidFill>
                  <a:srgbClr val="000000"/>
                </a:solidFill>
                <a:effectLst/>
                <a:latin typeface="PingFang SC"/>
              </a:rPr>
              <a:t>和</a:t>
            </a:r>
            <a:r>
              <a:rPr lang="en-US" altLang="zh-CN" b="0" i="0" dirty="0">
                <a:solidFill>
                  <a:srgbClr val="000000"/>
                </a:solidFill>
                <a:effectLst/>
                <a:latin typeface="PingFang SC"/>
              </a:rPr>
              <a:t>e2</a:t>
            </a:r>
            <a:r>
              <a:rPr lang="zh-CN" altLang="en-US" b="0" i="0" dirty="0">
                <a:solidFill>
                  <a:srgbClr val="000000"/>
                </a:solidFill>
                <a:effectLst/>
                <a:latin typeface="PingFang SC"/>
              </a:rPr>
              <a:t>都有</a:t>
            </a:r>
            <a:r>
              <a:rPr lang="en-US" altLang="zh-CN" b="1" i="0" dirty="0">
                <a:solidFill>
                  <a:srgbClr val="0000FF"/>
                </a:solidFill>
                <a:effectLst/>
                <a:latin typeface="PingFang SC"/>
              </a:rPr>
              <a:t>e1.equals(e2)=false</a:t>
            </a:r>
            <a:r>
              <a:rPr lang="zh-CN" altLang="en-US" b="0" i="0" dirty="0">
                <a:solidFill>
                  <a:srgbClr val="000000"/>
                </a:solidFill>
                <a:effectLst/>
                <a:latin typeface="PingFang SC"/>
              </a:rPr>
              <a:t>，</a:t>
            </a:r>
            <a:r>
              <a:rPr lang="en-US" altLang="zh-CN" b="0" i="0" dirty="0">
                <a:solidFill>
                  <a:srgbClr val="000000"/>
                </a:solidFill>
                <a:effectLst/>
                <a:latin typeface="PingFang SC"/>
              </a:rPr>
              <a:t>Set</a:t>
            </a:r>
            <a:r>
              <a:rPr lang="zh-CN" altLang="en-US" b="0" i="0" dirty="0">
                <a:solidFill>
                  <a:srgbClr val="000000"/>
                </a:solidFill>
                <a:effectLst/>
                <a:latin typeface="PingFang SC"/>
              </a:rPr>
              <a:t>最多有一个</a:t>
            </a:r>
            <a:r>
              <a:rPr lang="en-US" altLang="zh-CN" b="0" i="0" dirty="0">
                <a:solidFill>
                  <a:srgbClr val="000000"/>
                </a:solidFill>
                <a:effectLst/>
                <a:latin typeface="PingFang SC"/>
              </a:rPr>
              <a:t>null</a:t>
            </a:r>
            <a:r>
              <a:rPr lang="zh-CN" altLang="en-US" b="0" i="0" dirty="0">
                <a:solidFill>
                  <a:srgbClr val="000000"/>
                </a:solidFill>
                <a:effectLst/>
                <a:latin typeface="PingFang SC"/>
              </a:rPr>
              <a:t>元素。需要注意的是</a:t>
            </a:r>
            <a:r>
              <a:rPr lang="en-US" altLang="zh-CN" b="0" i="0" dirty="0">
                <a:solidFill>
                  <a:srgbClr val="000000"/>
                </a:solidFill>
                <a:effectLst/>
                <a:latin typeface="PingFang SC"/>
              </a:rPr>
              <a:t>:</a:t>
            </a:r>
            <a:r>
              <a:rPr lang="zh-CN" altLang="en-US" b="0" i="0" dirty="0">
                <a:solidFill>
                  <a:srgbClr val="000000"/>
                </a:solidFill>
                <a:effectLst/>
                <a:latin typeface="PingFang SC"/>
              </a:rPr>
              <a:t>虽然</a:t>
            </a:r>
            <a:r>
              <a:rPr lang="en-US" altLang="zh-CN" b="0" i="0" dirty="0">
                <a:solidFill>
                  <a:srgbClr val="000000"/>
                </a:solidFill>
                <a:effectLst/>
                <a:latin typeface="PingFang SC"/>
              </a:rPr>
              <a:t>Set</a:t>
            </a:r>
            <a:r>
              <a:rPr lang="zh-CN" altLang="en-US" b="0" i="0" dirty="0">
                <a:solidFill>
                  <a:srgbClr val="000000"/>
                </a:solidFill>
                <a:effectLst/>
                <a:latin typeface="PingFang SC"/>
              </a:rPr>
              <a:t>中元素没有顺序，但是元素在</a:t>
            </a:r>
            <a:r>
              <a:rPr lang="en-US" altLang="zh-CN" b="0" i="0" dirty="0">
                <a:solidFill>
                  <a:srgbClr val="000000"/>
                </a:solidFill>
                <a:effectLst/>
                <a:latin typeface="PingFang SC"/>
              </a:rPr>
              <a:t>set</a:t>
            </a:r>
            <a:r>
              <a:rPr lang="zh-CN" altLang="en-US" b="0" i="0" dirty="0">
                <a:solidFill>
                  <a:srgbClr val="000000"/>
                </a:solidFill>
                <a:effectLst/>
                <a:latin typeface="PingFang SC"/>
              </a:rPr>
              <a:t>中的位置是由该元素的</a:t>
            </a:r>
            <a:r>
              <a:rPr lang="en-US" altLang="zh-CN" b="0" i="0" dirty="0" err="1">
                <a:solidFill>
                  <a:srgbClr val="000000"/>
                </a:solidFill>
                <a:effectLst/>
                <a:latin typeface="PingFang SC"/>
              </a:rPr>
              <a:t>HashCode</a:t>
            </a:r>
            <a:r>
              <a:rPr lang="zh-CN" altLang="en-US" b="0" i="0" dirty="0">
                <a:solidFill>
                  <a:srgbClr val="000000"/>
                </a:solidFill>
                <a:effectLst/>
                <a:latin typeface="PingFang SC"/>
              </a:rPr>
              <a:t>决定的，其具体位置其实是固定的</a:t>
            </a:r>
            <a:endParaRPr lang="zh-CN" altLang="en-US" dirty="0"/>
          </a:p>
        </p:txBody>
      </p:sp>
    </p:spTree>
    <p:extLst>
      <p:ext uri="{BB962C8B-B14F-4D97-AF65-F5344CB8AC3E}">
        <p14:creationId xmlns:p14="http://schemas.microsoft.com/office/powerpoint/2010/main" val="209997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186E24F-65CC-413B-B532-DFE441D0B925}"/>
              </a:ext>
            </a:extLst>
          </p:cNvPr>
          <p:cNvSpPr txBox="1"/>
          <p:nvPr/>
        </p:nvSpPr>
        <p:spPr>
          <a:xfrm>
            <a:off x="851922" y="771550"/>
            <a:ext cx="4578578" cy="369332"/>
          </a:xfrm>
          <a:prstGeom prst="rect">
            <a:avLst/>
          </a:prstGeom>
          <a:noFill/>
        </p:spPr>
        <p:txBody>
          <a:bodyPr wrap="square">
            <a:spAutoFit/>
          </a:bodyPr>
          <a:lstStyle/>
          <a:p>
            <a:r>
              <a:rPr lang="en-US" altLang="zh-CN" b="1" i="0" dirty="0">
                <a:solidFill>
                  <a:srgbClr val="000000"/>
                </a:solidFill>
                <a:effectLst/>
                <a:latin typeface="PingFang SC"/>
              </a:rPr>
              <a:t>HashSet</a:t>
            </a:r>
            <a:endParaRPr lang="zh-CN" altLang="en-US" dirty="0"/>
          </a:p>
        </p:txBody>
      </p:sp>
      <p:sp>
        <p:nvSpPr>
          <p:cNvPr id="6" name="文本框 5">
            <a:extLst>
              <a:ext uri="{FF2B5EF4-FFF2-40B4-BE49-F238E27FC236}">
                <a16:creationId xmlns:a16="http://schemas.microsoft.com/office/drawing/2014/main" id="{CD5F0E2C-9142-4B68-A959-95BC78C1AB5E}"/>
              </a:ext>
            </a:extLst>
          </p:cNvPr>
          <p:cNvSpPr txBox="1"/>
          <p:nvPr/>
        </p:nvSpPr>
        <p:spPr>
          <a:xfrm>
            <a:off x="819934" y="1140882"/>
            <a:ext cx="7928529" cy="2122376"/>
          </a:xfrm>
          <a:prstGeom prst="rect">
            <a:avLst/>
          </a:prstGeom>
          <a:noFill/>
        </p:spPr>
        <p:txBody>
          <a:bodyPr wrap="square">
            <a:spAutoFit/>
          </a:bodyPr>
          <a:lstStyle/>
          <a:p>
            <a:pPr algn="just">
              <a:lnSpc>
                <a:spcPct val="150000"/>
              </a:lnSpc>
            </a:pPr>
            <a:r>
              <a:rPr lang="zh-CN" altLang="en-US" b="0" i="0" dirty="0">
                <a:solidFill>
                  <a:srgbClr val="000000"/>
                </a:solidFill>
                <a:effectLst/>
                <a:latin typeface="PingFang SC"/>
              </a:rPr>
              <a:t>         </a:t>
            </a:r>
            <a:r>
              <a:rPr lang="en-US" altLang="zh-CN" b="0" i="0" dirty="0">
                <a:solidFill>
                  <a:srgbClr val="000000"/>
                </a:solidFill>
                <a:effectLst/>
                <a:latin typeface="PingFang SC"/>
              </a:rPr>
              <a:t>HashSet </a:t>
            </a:r>
            <a:r>
              <a:rPr lang="zh-CN" altLang="en-US" b="0" i="0" dirty="0">
                <a:solidFill>
                  <a:srgbClr val="000000"/>
                </a:solidFill>
                <a:effectLst/>
                <a:latin typeface="PingFang SC"/>
              </a:rPr>
              <a:t>是一个</a:t>
            </a:r>
            <a:r>
              <a:rPr lang="zh-CN" altLang="en-US" b="1" i="0" dirty="0">
                <a:solidFill>
                  <a:srgbClr val="000000"/>
                </a:solidFill>
                <a:effectLst/>
                <a:latin typeface="PingFang SC"/>
              </a:rPr>
              <a:t>没有重复</a:t>
            </a:r>
            <a:r>
              <a:rPr lang="zh-CN" altLang="en-US" b="0" i="0" dirty="0">
                <a:solidFill>
                  <a:srgbClr val="000000"/>
                </a:solidFill>
                <a:effectLst/>
                <a:latin typeface="PingFang SC"/>
              </a:rPr>
              <a:t>元素的集合。它是由</a:t>
            </a:r>
            <a:r>
              <a:rPr lang="en-US" altLang="zh-CN" b="1" i="0" dirty="0">
                <a:solidFill>
                  <a:srgbClr val="000000"/>
                </a:solidFill>
                <a:effectLst/>
                <a:latin typeface="PingFang SC"/>
              </a:rPr>
              <a:t>HashMap</a:t>
            </a:r>
            <a:r>
              <a:rPr lang="zh-CN" altLang="en-US" b="1" i="0" dirty="0">
                <a:solidFill>
                  <a:srgbClr val="000000"/>
                </a:solidFill>
                <a:effectLst/>
                <a:latin typeface="PingFang SC"/>
              </a:rPr>
              <a:t>实现的</a:t>
            </a:r>
            <a:r>
              <a:rPr lang="zh-CN" altLang="en-US" b="0" i="0" dirty="0">
                <a:solidFill>
                  <a:srgbClr val="000000"/>
                </a:solidFill>
                <a:effectLst/>
                <a:latin typeface="PingFang SC"/>
              </a:rPr>
              <a:t>，</a:t>
            </a:r>
            <a:r>
              <a:rPr lang="zh-CN" altLang="en-US" b="1" i="0" dirty="0">
                <a:solidFill>
                  <a:srgbClr val="000000"/>
                </a:solidFill>
                <a:effectLst/>
                <a:latin typeface="PingFang SC"/>
              </a:rPr>
              <a:t>不保证元素的顺序</a:t>
            </a:r>
            <a:r>
              <a:rPr lang="en-US" altLang="zh-CN" b="1" i="0" dirty="0">
                <a:solidFill>
                  <a:srgbClr val="000000"/>
                </a:solidFill>
                <a:effectLst/>
                <a:latin typeface="PingFang SC"/>
              </a:rPr>
              <a:t>(</a:t>
            </a:r>
            <a:r>
              <a:rPr lang="zh-CN" altLang="en-US" b="1" i="0" dirty="0">
                <a:solidFill>
                  <a:srgbClr val="000000"/>
                </a:solidFill>
                <a:effectLst/>
                <a:latin typeface="PingFang SC"/>
              </a:rPr>
              <a:t>这里所说的没有顺序是指：元素插入的顺序与输出的顺序不一致</a:t>
            </a:r>
            <a:r>
              <a:rPr lang="en-US" altLang="zh-CN" b="1" i="0" dirty="0">
                <a:solidFill>
                  <a:srgbClr val="000000"/>
                </a:solidFill>
                <a:effectLst/>
                <a:latin typeface="PingFang SC"/>
              </a:rPr>
              <a:t>)</a:t>
            </a:r>
            <a:r>
              <a:rPr lang="zh-CN" altLang="en-US" b="1" i="0" dirty="0">
                <a:solidFill>
                  <a:srgbClr val="000000"/>
                </a:solidFill>
                <a:effectLst/>
                <a:latin typeface="PingFang SC"/>
              </a:rPr>
              <a:t>，而且</a:t>
            </a:r>
            <a:r>
              <a:rPr lang="en-US" altLang="zh-CN" b="1" i="0" dirty="0">
                <a:solidFill>
                  <a:srgbClr val="000000"/>
                </a:solidFill>
                <a:effectLst/>
                <a:latin typeface="PingFang SC"/>
              </a:rPr>
              <a:t>HashSet</a:t>
            </a:r>
            <a:r>
              <a:rPr lang="zh-CN" altLang="en-US" b="1" i="0" dirty="0">
                <a:solidFill>
                  <a:srgbClr val="000000"/>
                </a:solidFill>
                <a:effectLst/>
                <a:latin typeface="PingFang SC"/>
              </a:rPr>
              <a:t>允许使用</a:t>
            </a:r>
            <a:r>
              <a:rPr lang="en-US" altLang="zh-CN" b="1" i="0" dirty="0">
                <a:solidFill>
                  <a:srgbClr val="000000"/>
                </a:solidFill>
                <a:effectLst/>
                <a:latin typeface="PingFang SC"/>
              </a:rPr>
              <a:t>null </a:t>
            </a:r>
            <a:r>
              <a:rPr lang="zh-CN" altLang="en-US" b="1" i="0" dirty="0">
                <a:solidFill>
                  <a:srgbClr val="000000"/>
                </a:solidFill>
                <a:effectLst/>
                <a:latin typeface="PingFang SC"/>
              </a:rPr>
              <a:t>元素</a:t>
            </a:r>
            <a:r>
              <a:rPr lang="zh-CN" altLang="en-US" b="0" i="0" dirty="0">
                <a:solidFill>
                  <a:srgbClr val="000000"/>
                </a:solidFill>
                <a:effectLst/>
                <a:latin typeface="PingFang SC"/>
              </a:rPr>
              <a:t>。</a:t>
            </a:r>
            <a:r>
              <a:rPr lang="en-US" altLang="zh-CN" b="0" i="0" dirty="0">
                <a:solidFill>
                  <a:srgbClr val="000000"/>
                </a:solidFill>
                <a:effectLst/>
                <a:latin typeface="PingFang SC"/>
              </a:rPr>
              <a:t>HashSet</a:t>
            </a:r>
            <a:r>
              <a:rPr lang="zh-CN" altLang="en-US" b="0" i="0" dirty="0">
                <a:solidFill>
                  <a:srgbClr val="000000"/>
                </a:solidFill>
                <a:effectLst/>
                <a:latin typeface="PingFang SC"/>
              </a:rPr>
              <a:t>是</a:t>
            </a:r>
            <a:r>
              <a:rPr lang="zh-CN" altLang="en-US" b="1" i="0" dirty="0">
                <a:solidFill>
                  <a:srgbClr val="000000"/>
                </a:solidFill>
                <a:effectLst/>
                <a:latin typeface="PingFang SC"/>
              </a:rPr>
              <a:t>非同步的，</a:t>
            </a:r>
            <a:r>
              <a:rPr lang="zh-CN" altLang="en-US" b="0" i="0" dirty="0">
                <a:solidFill>
                  <a:srgbClr val="000000"/>
                </a:solidFill>
                <a:effectLst/>
                <a:latin typeface="PingFang SC"/>
              </a:rPr>
              <a:t>如果多个线程同时访问一个</a:t>
            </a:r>
            <a:r>
              <a:rPr lang="en-US" altLang="zh-CN" b="0" i="0" dirty="0" err="1">
                <a:solidFill>
                  <a:srgbClr val="000000"/>
                </a:solidFill>
                <a:effectLst/>
                <a:latin typeface="PingFang SC"/>
              </a:rPr>
              <a:t>haseSet</a:t>
            </a:r>
            <a:r>
              <a:rPr lang="zh-CN" altLang="en-US" b="0" i="0" dirty="0">
                <a:solidFill>
                  <a:srgbClr val="000000"/>
                </a:solidFill>
                <a:effectLst/>
                <a:latin typeface="PingFang SC"/>
              </a:rPr>
              <a:t>，而其中至少一个线程修改了该</a:t>
            </a:r>
            <a:r>
              <a:rPr lang="en-US" altLang="zh-CN" b="0" i="0" dirty="0">
                <a:solidFill>
                  <a:srgbClr val="000000"/>
                </a:solidFill>
                <a:effectLst/>
                <a:latin typeface="PingFang SC"/>
              </a:rPr>
              <a:t>set</a:t>
            </a:r>
            <a:r>
              <a:rPr lang="zh-CN" altLang="en-US" b="0" i="0" dirty="0">
                <a:solidFill>
                  <a:srgbClr val="000000"/>
                </a:solidFill>
                <a:effectLst/>
                <a:latin typeface="PingFang SC"/>
              </a:rPr>
              <a:t>，那么它必须保持外部同步。 </a:t>
            </a:r>
            <a:r>
              <a:rPr lang="en-US" altLang="zh-CN" b="0" i="0" dirty="0">
                <a:solidFill>
                  <a:srgbClr val="000000"/>
                </a:solidFill>
                <a:effectLst/>
                <a:latin typeface="PingFang SC"/>
              </a:rPr>
              <a:t>HashSet</a:t>
            </a:r>
            <a:r>
              <a:rPr lang="zh-CN" altLang="en-US" b="0" i="0" dirty="0">
                <a:solidFill>
                  <a:srgbClr val="000000"/>
                </a:solidFill>
                <a:effectLst/>
                <a:latin typeface="PingFang SC"/>
              </a:rPr>
              <a:t>按</a:t>
            </a:r>
            <a:r>
              <a:rPr lang="en-US" altLang="zh-CN" b="0" i="0" dirty="0">
                <a:solidFill>
                  <a:srgbClr val="000000"/>
                </a:solidFill>
                <a:effectLst/>
                <a:latin typeface="PingFang SC"/>
              </a:rPr>
              <a:t>Hash</a:t>
            </a:r>
            <a:r>
              <a:rPr lang="zh-CN" altLang="en-US" b="0" i="0" dirty="0">
                <a:solidFill>
                  <a:srgbClr val="000000"/>
                </a:solidFill>
                <a:effectLst/>
                <a:latin typeface="PingFang SC"/>
              </a:rPr>
              <a:t>算法来存储集合的元素，因此具有很好的存取和查找性能</a:t>
            </a:r>
            <a:endParaRPr lang="zh-CN" altLang="en-US" dirty="0"/>
          </a:p>
        </p:txBody>
      </p:sp>
    </p:spTree>
    <p:extLst>
      <p:ext uri="{BB962C8B-B14F-4D97-AF65-F5344CB8AC3E}">
        <p14:creationId xmlns:p14="http://schemas.microsoft.com/office/powerpoint/2010/main" val="1872798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186E24F-65CC-413B-B532-DFE441D0B925}"/>
              </a:ext>
            </a:extLst>
          </p:cNvPr>
          <p:cNvSpPr txBox="1"/>
          <p:nvPr/>
        </p:nvSpPr>
        <p:spPr>
          <a:xfrm>
            <a:off x="851922" y="771550"/>
            <a:ext cx="4578578" cy="369332"/>
          </a:xfrm>
          <a:prstGeom prst="rect">
            <a:avLst/>
          </a:prstGeom>
          <a:noFill/>
        </p:spPr>
        <p:txBody>
          <a:bodyPr wrap="square">
            <a:spAutoFit/>
          </a:bodyPr>
          <a:lstStyle/>
          <a:p>
            <a:r>
              <a:rPr lang="en-US" altLang="zh-CN" b="1" i="0" dirty="0">
                <a:solidFill>
                  <a:srgbClr val="000000"/>
                </a:solidFill>
                <a:effectLst/>
                <a:latin typeface="PingFang SC"/>
              </a:rPr>
              <a:t>HashSet</a:t>
            </a:r>
            <a:endParaRPr lang="zh-CN" altLang="en-US" dirty="0"/>
          </a:p>
        </p:txBody>
      </p:sp>
      <p:sp>
        <p:nvSpPr>
          <p:cNvPr id="5" name="文本框 4">
            <a:extLst>
              <a:ext uri="{FF2B5EF4-FFF2-40B4-BE49-F238E27FC236}">
                <a16:creationId xmlns:a16="http://schemas.microsoft.com/office/drawing/2014/main" id="{7AEEA756-D8CC-422F-B05B-51DEC514E4CE}"/>
              </a:ext>
            </a:extLst>
          </p:cNvPr>
          <p:cNvSpPr txBox="1"/>
          <p:nvPr/>
        </p:nvSpPr>
        <p:spPr>
          <a:xfrm>
            <a:off x="851922" y="1140882"/>
            <a:ext cx="4578578" cy="369332"/>
          </a:xfrm>
          <a:prstGeom prst="rect">
            <a:avLst/>
          </a:prstGeom>
          <a:noFill/>
        </p:spPr>
        <p:txBody>
          <a:bodyPr wrap="square">
            <a:spAutoFit/>
          </a:bodyPr>
          <a:lstStyle/>
          <a:p>
            <a:r>
              <a:rPr lang="en-US" altLang="zh-CN" b="1" i="0" dirty="0">
                <a:solidFill>
                  <a:srgbClr val="000000"/>
                </a:solidFill>
                <a:effectLst/>
                <a:latin typeface="PingFang SC"/>
              </a:rPr>
              <a:t>HashSet</a:t>
            </a:r>
            <a:r>
              <a:rPr lang="zh-CN" altLang="en-US" b="1" i="0" dirty="0">
                <a:solidFill>
                  <a:srgbClr val="000000"/>
                </a:solidFill>
                <a:effectLst/>
                <a:latin typeface="PingFang SC"/>
              </a:rPr>
              <a:t>使用和理解中容易出现的误区</a:t>
            </a:r>
            <a:endParaRPr lang="zh-CN" altLang="en-US" dirty="0"/>
          </a:p>
        </p:txBody>
      </p:sp>
      <p:sp>
        <p:nvSpPr>
          <p:cNvPr id="7" name="文本框 6">
            <a:extLst>
              <a:ext uri="{FF2B5EF4-FFF2-40B4-BE49-F238E27FC236}">
                <a16:creationId xmlns:a16="http://schemas.microsoft.com/office/drawing/2014/main" id="{742B9308-1644-4A42-AB64-C61F4760491F}"/>
              </a:ext>
            </a:extLst>
          </p:cNvPr>
          <p:cNvSpPr txBox="1"/>
          <p:nvPr/>
        </p:nvSpPr>
        <p:spPr>
          <a:xfrm>
            <a:off x="851922" y="1523314"/>
            <a:ext cx="4578578" cy="369332"/>
          </a:xfrm>
          <a:prstGeom prst="rect">
            <a:avLst/>
          </a:prstGeom>
          <a:noFill/>
        </p:spPr>
        <p:txBody>
          <a:bodyPr wrap="square">
            <a:spAutoFit/>
          </a:bodyPr>
          <a:lstStyle/>
          <a:p>
            <a:pPr marL="285750" indent="-285750">
              <a:buFont typeface="Wingdings" panose="05000000000000000000" pitchFamily="2" charset="2"/>
              <a:buChar char="Ø"/>
            </a:pPr>
            <a:r>
              <a:rPr lang="en-US" altLang="zh-CN" b="0" i="0" dirty="0">
                <a:solidFill>
                  <a:srgbClr val="000000"/>
                </a:solidFill>
                <a:effectLst/>
                <a:latin typeface="PingFang SC"/>
              </a:rPr>
              <a:t>HashSet</a:t>
            </a:r>
            <a:r>
              <a:rPr lang="zh-CN" altLang="en-US" b="0" i="0" dirty="0">
                <a:solidFill>
                  <a:srgbClr val="000000"/>
                </a:solidFill>
                <a:effectLst/>
                <a:latin typeface="PingFang SC"/>
              </a:rPr>
              <a:t>中存放</a:t>
            </a:r>
            <a:r>
              <a:rPr lang="en-US" altLang="zh-CN" b="0" i="0" dirty="0">
                <a:solidFill>
                  <a:srgbClr val="000000"/>
                </a:solidFill>
                <a:effectLst/>
                <a:latin typeface="PingFang SC"/>
              </a:rPr>
              <a:t>null</a:t>
            </a:r>
            <a:r>
              <a:rPr lang="zh-CN" altLang="en-US" b="0" i="0" dirty="0">
                <a:solidFill>
                  <a:srgbClr val="000000"/>
                </a:solidFill>
                <a:effectLst/>
                <a:latin typeface="PingFang SC"/>
              </a:rPr>
              <a:t>值</a:t>
            </a:r>
            <a:endParaRPr lang="zh-CN" altLang="en-US" dirty="0"/>
          </a:p>
        </p:txBody>
      </p:sp>
      <p:sp>
        <p:nvSpPr>
          <p:cNvPr id="9" name="文本框 8">
            <a:extLst>
              <a:ext uri="{FF2B5EF4-FFF2-40B4-BE49-F238E27FC236}">
                <a16:creationId xmlns:a16="http://schemas.microsoft.com/office/drawing/2014/main" id="{6C077C03-8AB9-48A0-85E1-78AA4F33B006}"/>
              </a:ext>
            </a:extLst>
          </p:cNvPr>
          <p:cNvSpPr txBox="1"/>
          <p:nvPr/>
        </p:nvSpPr>
        <p:spPr>
          <a:xfrm>
            <a:off x="1187624" y="1873620"/>
            <a:ext cx="7488832" cy="369332"/>
          </a:xfrm>
          <a:prstGeom prst="rect">
            <a:avLst/>
          </a:prstGeom>
          <a:noFill/>
        </p:spPr>
        <p:txBody>
          <a:bodyPr wrap="square">
            <a:spAutoFit/>
          </a:bodyPr>
          <a:lstStyle/>
          <a:p>
            <a:r>
              <a:rPr lang="en-US" altLang="zh-CN" b="0" i="0" dirty="0">
                <a:solidFill>
                  <a:srgbClr val="000000"/>
                </a:solidFill>
                <a:effectLst/>
                <a:latin typeface="PingFang SC"/>
              </a:rPr>
              <a:t>HashSet</a:t>
            </a:r>
            <a:r>
              <a:rPr lang="zh-CN" altLang="en-US" b="0" i="0" dirty="0">
                <a:solidFill>
                  <a:srgbClr val="000000"/>
                </a:solidFill>
                <a:effectLst/>
                <a:latin typeface="PingFang SC"/>
              </a:rPr>
              <a:t>中是允许存入</a:t>
            </a:r>
            <a:r>
              <a:rPr lang="en-US" altLang="zh-CN" b="0" i="0" dirty="0">
                <a:solidFill>
                  <a:srgbClr val="000000"/>
                </a:solidFill>
                <a:effectLst/>
                <a:latin typeface="PingFang SC"/>
              </a:rPr>
              <a:t>null</a:t>
            </a:r>
            <a:r>
              <a:rPr lang="zh-CN" altLang="en-US" b="0" i="0" dirty="0">
                <a:solidFill>
                  <a:srgbClr val="000000"/>
                </a:solidFill>
                <a:effectLst/>
                <a:latin typeface="PingFang SC"/>
              </a:rPr>
              <a:t>值的，但是在</a:t>
            </a:r>
            <a:r>
              <a:rPr lang="en-US" altLang="zh-CN" b="0" i="0" dirty="0">
                <a:solidFill>
                  <a:srgbClr val="000000"/>
                </a:solidFill>
                <a:effectLst/>
                <a:latin typeface="PingFang SC"/>
              </a:rPr>
              <a:t>HashSet</a:t>
            </a:r>
            <a:r>
              <a:rPr lang="zh-CN" altLang="en-US" b="0" i="0" dirty="0">
                <a:solidFill>
                  <a:srgbClr val="000000"/>
                </a:solidFill>
                <a:effectLst/>
                <a:latin typeface="PingFang SC"/>
              </a:rPr>
              <a:t>中仅仅能够存入一个</a:t>
            </a:r>
            <a:r>
              <a:rPr lang="en-US" altLang="zh-CN" b="0" i="0" dirty="0">
                <a:solidFill>
                  <a:srgbClr val="000000"/>
                </a:solidFill>
                <a:effectLst/>
                <a:latin typeface="PingFang SC"/>
              </a:rPr>
              <a:t>null</a:t>
            </a:r>
            <a:r>
              <a:rPr lang="zh-CN" altLang="en-US" b="0" i="0" dirty="0">
                <a:solidFill>
                  <a:srgbClr val="000000"/>
                </a:solidFill>
                <a:effectLst/>
                <a:latin typeface="PingFang SC"/>
              </a:rPr>
              <a:t>值</a:t>
            </a:r>
            <a:endParaRPr lang="zh-CN" altLang="en-US" dirty="0"/>
          </a:p>
        </p:txBody>
      </p:sp>
      <p:sp>
        <p:nvSpPr>
          <p:cNvPr id="11" name="文本框 10">
            <a:extLst>
              <a:ext uri="{FF2B5EF4-FFF2-40B4-BE49-F238E27FC236}">
                <a16:creationId xmlns:a16="http://schemas.microsoft.com/office/drawing/2014/main" id="{A4E1749C-125E-4905-B12E-1DB63498195C}"/>
              </a:ext>
            </a:extLst>
          </p:cNvPr>
          <p:cNvSpPr txBox="1"/>
          <p:nvPr/>
        </p:nvSpPr>
        <p:spPr>
          <a:xfrm>
            <a:off x="852081" y="2256052"/>
            <a:ext cx="4578578" cy="369332"/>
          </a:xfrm>
          <a:prstGeom prst="rect">
            <a:avLst/>
          </a:prstGeom>
          <a:noFill/>
        </p:spPr>
        <p:txBody>
          <a:bodyPr wrap="square">
            <a:spAutoFit/>
          </a:bodyPr>
          <a:lstStyle/>
          <a:p>
            <a:pPr marL="285750" indent="-285750">
              <a:buFont typeface="Wingdings" panose="05000000000000000000" pitchFamily="2" charset="2"/>
              <a:buChar char="Ø"/>
            </a:pPr>
            <a:r>
              <a:rPr lang="en-US" altLang="zh-CN" b="0" i="0" dirty="0">
                <a:solidFill>
                  <a:srgbClr val="000000"/>
                </a:solidFill>
                <a:effectLst/>
                <a:latin typeface="PingFang SC"/>
              </a:rPr>
              <a:t>HashSet</a:t>
            </a:r>
            <a:r>
              <a:rPr lang="zh-CN" altLang="en-US" b="0" i="0" dirty="0">
                <a:solidFill>
                  <a:srgbClr val="000000"/>
                </a:solidFill>
                <a:effectLst/>
                <a:latin typeface="PingFang SC"/>
              </a:rPr>
              <a:t>中存储元素的位置是固定的</a:t>
            </a:r>
            <a:endParaRPr lang="zh-CN" altLang="en-US" dirty="0"/>
          </a:p>
        </p:txBody>
      </p:sp>
      <p:sp>
        <p:nvSpPr>
          <p:cNvPr id="13" name="文本框 12">
            <a:extLst>
              <a:ext uri="{FF2B5EF4-FFF2-40B4-BE49-F238E27FC236}">
                <a16:creationId xmlns:a16="http://schemas.microsoft.com/office/drawing/2014/main" id="{61F94EE6-B654-4E0D-8A79-9EBAE61D6B3A}"/>
              </a:ext>
            </a:extLst>
          </p:cNvPr>
          <p:cNvSpPr txBox="1"/>
          <p:nvPr/>
        </p:nvSpPr>
        <p:spPr>
          <a:xfrm>
            <a:off x="1187624" y="2539975"/>
            <a:ext cx="7488832" cy="1291379"/>
          </a:xfrm>
          <a:prstGeom prst="rect">
            <a:avLst/>
          </a:prstGeom>
          <a:noFill/>
        </p:spPr>
        <p:txBody>
          <a:bodyPr wrap="square">
            <a:spAutoFit/>
          </a:bodyPr>
          <a:lstStyle/>
          <a:p>
            <a:pPr algn="just">
              <a:lnSpc>
                <a:spcPct val="150000"/>
              </a:lnSpc>
            </a:pPr>
            <a:r>
              <a:rPr lang="en-US" altLang="zh-CN" b="0" i="0" dirty="0">
                <a:solidFill>
                  <a:srgbClr val="000000"/>
                </a:solidFill>
                <a:effectLst/>
                <a:latin typeface="PingFang SC"/>
              </a:rPr>
              <a:t>HashSet</a:t>
            </a:r>
            <a:r>
              <a:rPr lang="zh-CN" altLang="en-US" b="0" i="0" dirty="0">
                <a:solidFill>
                  <a:srgbClr val="000000"/>
                </a:solidFill>
                <a:effectLst/>
                <a:latin typeface="PingFang SC"/>
              </a:rPr>
              <a:t>中存储的元素的是无序的，这个没什么好说的，但是由于</a:t>
            </a:r>
            <a:r>
              <a:rPr lang="en-US" altLang="zh-CN" b="0" i="0" dirty="0">
                <a:solidFill>
                  <a:srgbClr val="000000"/>
                </a:solidFill>
                <a:effectLst/>
                <a:latin typeface="PingFang SC"/>
              </a:rPr>
              <a:t>HashSet</a:t>
            </a:r>
            <a:r>
              <a:rPr lang="zh-CN" altLang="en-US" b="0" i="0" dirty="0">
                <a:solidFill>
                  <a:srgbClr val="000000"/>
                </a:solidFill>
                <a:effectLst/>
                <a:latin typeface="PingFang SC"/>
              </a:rPr>
              <a:t>底层是基于</a:t>
            </a:r>
            <a:r>
              <a:rPr lang="en-US" altLang="zh-CN" b="0" i="0" dirty="0">
                <a:solidFill>
                  <a:srgbClr val="000000"/>
                </a:solidFill>
                <a:effectLst/>
                <a:latin typeface="PingFang SC"/>
              </a:rPr>
              <a:t>Hash</a:t>
            </a:r>
            <a:r>
              <a:rPr lang="zh-CN" altLang="en-US" b="0" i="0" dirty="0">
                <a:solidFill>
                  <a:srgbClr val="000000"/>
                </a:solidFill>
                <a:effectLst/>
                <a:latin typeface="PingFang SC"/>
              </a:rPr>
              <a:t>算法实现的，使用了</a:t>
            </a:r>
            <a:r>
              <a:rPr lang="en-US" altLang="zh-CN" b="0" i="0" dirty="0" err="1">
                <a:solidFill>
                  <a:srgbClr val="000000"/>
                </a:solidFill>
                <a:effectLst/>
                <a:latin typeface="PingFang SC"/>
              </a:rPr>
              <a:t>hashcode</a:t>
            </a:r>
            <a:r>
              <a:rPr lang="zh-CN" altLang="en-US" b="0" i="0" dirty="0">
                <a:solidFill>
                  <a:srgbClr val="000000"/>
                </a:solidFill>
                <a:effectLst/>
                <a:latin typeface="PingFang SC"/>
              </a:rPr>
              <a:t>，所以</a:t>
            </a:r>
            <a:r>
              <a:rPr lang="en-US" altLang="zh-CN" b="0" i="0" dirty="0">
                <a:solidFill>
                  <a:srgbClr val="000000"/>
                </a:solidFill>
                <a:effectLst/>
                <a:latin typeface="PingFang SC"/>
              </a:rPr>
              <a:t>HashSet</a:t>
            </a:r>
            <a:r>
              <a:rPr lang="zh-CN" altLang="en-US" b="0" i="0" dirty="0">
                <a:solidFill>
                  <a:srgbClr val="000000"/>
                </a:solidFill>
                <a:effectLst/>
                <a:latin typeface="PingFang SC"/>
              </a:rPr>
              <a:t>中相应的元素的位置是固定的</a:t>
            </a:r>
            <a:endParaRPr lang="zh-CN" altLang="en-US" dirty="0"/>
          </a:p>
        </p:txBody>
      </p:sp>
    </p:spTree>
    <p:extLst>
      <p:ext uri="{BB962C8B-B14F-4D97-AF65-F5344CB8AC3E}">
        <p14:creationId xmlns:p14="http://schemas.microsoft.com/office/powerpoint/2010/main" val="393307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186E24F-65CC-413B-B532-DFE441D0B925}"/>
              </a:ext>
            </a:extLst>
          </p:cNvPr>
          <p:cNvSpPr txBox="1"/>
          <p:nvPr/>
        </p:nvSpPr>
        <p:spPr>
          <a:xfrm>
            <a:off x="851922" y="771550"/>
            <a:ext cx="4578578" cy="369332"/>
          </a:xfrm>
          <a:prstGeom prst="rect">
            <a:avLst/>
          </a:prstGeom>
          <a:noFill/>
        </p:spPr>
        <p:txBody>
          <a:bodyPr wrap="square">
            <a:spAutoFit/>
          </a:bodyPr>
          <a:lstStyle/>
          <a:p>
            <a:r>
              <a:rPr lang="en-US" altLang="zh-CN" b="1" i="0" dirty="0" err="1">
                <a:solidFill>
                  <a:srgbClr val="000000"/>
                </a:solidFill>
                <a:effectLst/>
                <a:latin typeface="PingFang SC"/>
              </a:rPr>
              <a:t>LinkedHashSet</a:t>
            </a:r>
            <a:endParaRPr lang="zh-CN" altLang="en-US" dirty="0"/>
          </a:p>
        </p:txBody>
      </p:sp>
      <p:sp>
        <p:nvSpPr>
          <p:cNvPr id="5" name="文本框 4">
            <a:extLst>
              <a:ext uri="{FF2B5EF4-FFF2-40B4-BE49-F238E27FC236}">
                <a16:creationId xmlns:a16="http://schemas.microsoft.com/office/drawing/2014/main" id="{FF697413-D122-4CBB-9F0D-E532AEBB589A}"/>
              </a:ext>
            </a:extLst>
          </p:cNvPr>
          <p:cNvSpPr txBox="1"/>
          <p:nvPr/>
        </p:nvSpPr>
        <p:spPr>
          <a:xfrm>
            <a:off x="851922" y="1275606"/>
            <a:ext cx="7824534" cy="2122376"/>
          </a:xfrm>
          <a:prstGeom prst="rect">
            <a:avLst/>
          </a:prstGeom>
          <a:noFill/>
        </p:spPr>
        <p:txBody>
          <a:bodyPr wrap="square">
            <a:spAutoFit/>
          </a:bodyPr>
          <a:lstStyle/>
          <a:p>
            <a:pPr>
              <a:lnSpc>
                <a:spcPct val="150000"/>
              </a:lnSpc>
            </a:pPr>
            <a:r>
              <a:rPr lang="en-US" altLang="zh-CN" b="0" i="0" dirty="0">
                <a:solidFill>
                  <a:srgbClr val="000000"/>
                </a:solidFill>
                <a:effectLst/>
                <a:latin typeface="PingFang SC"/>
              </a:rPr>
              <a:t>         </a:t>
            </a:r>
            <a:r>
              <a:rPr lang="en-US" altLang="zh-CN" b="0" i="0" dirty="0" err="1">
                <a:solidFill>
                  <a:srgbClr val="000000"/>
                </a:solidFill>
                <a:effectLst/>
                <a:latin typeface="PingFang SC"/>
              </a:rPr>
              <a:t>LinkedHashSet</a:t>
            </a:r>
            <a:r>
              <a:rPr lang="zh-CN" altLang="en-US" b="0" i="0" dirty="0">
                <a:solidFill>
                  <a:srgbClr val="000000"/>
                </a:solidFill>
                <a:effectLst/>
                <a:latin typeface="PingFang SC"/>
              </a:rPr>
              <a:t>继承自</a:t>
            </a:r>
            <a:r>
              <a:rPr lang="en-US" altLang="zh-CN" b="0" i="0" dirty="0">
                <a:solidFill>
                  <a:srgbClr val="000000"/>
                </a:solidFill>
                <a:effectLst/>
                <a:latin typeface="PingFang SC"/>
              </a:rPr>
              <a:t>HashSet</a:t>
            </a:r>
            <a:r>
              <a:rPr lang="zh-CN" altLang="en-US" b="0" i="0" dirty="0">
                <a:solidFill>
                  <a:srgbClr val="000000"/>
                </a:solidFill>
                <a:effectLst/>
                <a:latin typeface="PingFang SC"/>
              </a:rPr>
              <a:t>，其底层是</a:t>
            </a:r>
            <a:r>
              <a:rPr lang="zh-CN" altLang="en-US" b="1" i="0" dirty="0">
                <a:solidFill>
                  <a:srgbClr val="000000"/>
                </a:solidFill>
                <a:effectLst/>
                <a:latin typeface="PingFang SC"/>
              </a:rPr>
              <a:t>基于</a:t>
            </a:r>
            <a:r>
              <a:rPr lang="en-US" altLang="zh-CN" b="1" i="0" dirty="0" err="1">
                <a:solidFill>
                  <a:srgbClr val="000000"/>
                </a:solidFill>
                <a:effectLst/>
                <a:latin typeface="PingFang SC"/>
              </a:rPr>
              <a:t>LinkedHashMap</a:t>
            </a:r>
            <a:r>
              <a:rPr lang="zh-CN" altLang="en-US" b="1" i="0" dirty="0">
                <a:solidFill>
                  <a:srgbClr val="000000"/>
                </a:solidFill>
                <a:effectLst/>
                <a:latin typeface="PingFang SC"/>
              </a:rPr>
              <a:t>来实现</a:t>
            </a:r>
            <a:r>
              <a:rPr lang="zh-CN" altLang="en-US" b="0" i="0" dirty="0">
                <a:solidFill>
                  <a:srgbClr val="000000"/>
                </a:solidFill>
                <a:effectLst/>
                <a:latin typeface="PingFang SC"/>
              </a:rPr>
              <a:t>的，</a:t>
            </a:r>
            <a:r>
              <a:rPr lang="zh-CN" altLang="en-US" b="1" i="0" dirty="0">
                <a:solidFill>
                  <a:srgbClr val="000000"/>
                </a:solidFill>
                <a:effectLst/>
                <a:latin typeface="PingFang SC"/>
              </a:rPr>
              <a:t>有序，非同步</a:t>
            </a:r>
            <a:r>
              <a:rPr lang="zh-CN" altLang="en-US" b="0" i="0" dirty="0">
                <a:solidFill>
                  <a:srgbClr val="000000"/>
                </a:solidFill>
                <a:effectLst/>
                <a:latin typeface="PingFang SC"/>
              </a:rPr>
              <a:t>。</a:t>
            </a:r>
            <a:r>
              <a:rPr lang="en-US" altLang="zh-CN" b="0" i="0" dirty="0" err="1">
                <a:solidFill>
                  <a:srgbClr val="000000"/>
                </a:solidFill>
                <a:effectLst/>
                <a:latin typeface="PingFang SC"/>
              </a:rPr>
              <a:t>LinkedHashSet</a:t>
            </a:r>
            <a:r>
              <a:rPr lang="zh-CN" altLang="en-US" b="0" i="0" dirty="0">
                <a:solidFill>
                  <a:srgbClr val="000000"/>
                </a:solidFill>
                <a:effectLst/>
                <a:latin typeface="PingFang SC"/>
              </a:rPr>
              <a:t>集合同样是根据元素的</a:t>
            </a:r>
            <a:r>
              <a:rPr lang="en-US" altLang="zh-CN" b="0" i="0" dirty="0" err="1">
                <a:solidFill>
                  <a:srgbClr val="000000"/>
                </a:solidFill>
                <a:effectLst/>
                <a:latin typeface="PingFang SC"/>
              </a:rPr>
              <a:t>hashCode</a:t>
            </a:r>
            <a:r>
              <a:rPr lang="zh-CN" altLang="en-US" b="0" i="0" dirty="0">
                <a:solidFill>
                  <a:srgbClr val="000000"/>
                </a:solidFill>
                <a:effectLst/>
                <a:latin typeface="PingFang SC"/>
              </a:rPr>
              <a:t>值来决定元素的存储位置，但是它同时</a:t>
            </a:r>
            <a:r>
              <a:rPr lang="zh-CN" altLang="en-US" b="1" i="0" dirty="0">
                <a:solidFill>
                  <a:srgbClr val="000000"/>
                </a:solidFill>
                <a:effectLst/>
                <a:latin typeface="PingFang SC"/>
              </a:rPr>
              <a:t>使用链表维护元素的次序</a:t>
            </a:r>
            <a:r>
              <a:rPr lang="zh-CN" altLang="en-US" b="0" i="0" dirty="0">
                <a:solidFill>
                  <a:srgbClr val="000000"/>
                </a:solidFill>
                <a:effectLst/>
                <a:latin typeface="PingFang SC"/>
              </a:rPr>
              <a:t>。这样使得元素看起来像是以插入顺序保存的，也就是说，当遍历该集合时候，</a:t>
            </a:r>
            <a:r>
              <a:rPr lang="en-US" altLang="zh-CN" b="0" i="0" dirty="0" err="1">
                <a:solidFill>
                  <a:srgbClr val="000000"/>
                </a:solidFill>
                <a:effectLst/>
                <a:latin typeface="PingFang SC"/>
              </a:rPr>
              <a:t>LinkedHashSet</a:t>
            </a:r>
            <a:r>
              <a:rPr lang="zh-CN" altLang="en-US" b="0" i="0" dirty="0">
                <a:solidFill>
                  <a:srgbClr val="000000"/>
                </a:solidFill>
                <a:effectLst/>
                <a:latin typeface="PingFang SC"/>
              </a:rPr>
              <a:t>将会以元素的添加顺序访问集合的元素</a:t>
            </a:r>
            <a:endParaRPr lang="zh-CN" altLang="en-US" dirty="0"/>
          </a:p>
        </p:txBody>
      </p:sp>
    </p:spTree>
    <p:extLst>
      <p:ext uri="{BB962C8B-B14F-4D97-AF65-F5344CB8AC3E}">
        <p14:creationId xmlns:p14="http://schemas.microsoft.com/office/powerpoint/2010/main" val="2670802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2" name="文本框 1">
            <a:extLst>
              <a:ext uri="{FF2B5EF4-FFF2-40B4-BE49-F238E27FC236}">
                <a16:creationId xmlns:a16="http://schemas.microsoft.com/office/drawing/2014/main" id="{C6DA6B9E-4309-4713-BB20-38AE269C6DFE}"/>
              </a:ext>
            </a:extLst>
          </p:cNvPr>
          <p:cNvSpPr txBox="1"/>
          <p:nvPr/>
        </p:nvSpPr>
        <p:spPr>
          <a:xfrm>
            <a:off x="851922" y="771550"/>
            <a:ext cx="4578578" cy="369332"/>
          </a:xfrm>
          <a:prstGeom prst="rect">
            <a:avLst/>
          </a:prstGeom>
          <a:noFill/>
        </p:spPr>
        <p:txBody>
          <a:bodyPr wrap="square">
            <a:spAutoFit/>
          </a:bodyPr>
          <a:lstStyle/>
          <a:p>
            <a:r>
              <a:rPr lang="en-US" altLang="zh-CN" b="1" i="0" dirty="0" err="1">
                <a:solidFill>
                  <a:srgbClr val="000000"/>
                </a:solidFill>
                <a:effectLst/>
                <a:latin typeface="PingFang SC"/>
              </a:rPr>
              <a:t>TreeSet</a:t>
            </a:r>
            <a:endParaRPr lang="zh-CN" altLang="en-US" dirty="0"/>
          </a:p>
        </p:txBody>
      </p:sp>
      <p:sp>
        <p:nvSpPr>
          <p:cNvPr id="10" name="文本框 9">
            <a:extLst>
              <a:ext uri="{FF2B5EF4-FFF2-40B4-BE49-F238E27FC236}">
                <a16:creationId xmlns:a16="http://schemas.microsoft.com/office/drawing/2014/main" id="{BD12E50C-97D6-49BB-85D9-24D9B058669F}"/>
              </a:ext>
            </a:extLst>
          </p:cNvPr>
          <p:cNvSpPr txBox="1"/>
          <p:nvPr/>
        </p:nvSpPr>
        <p:spPr>
          <a:xfrm>
            <a:off x="851922" y="1059582"/>
            <a:ext cx="7752526" cy="3368871"/>
          </a:xfrm>
          <a:prstGeom prst="rect">
            <a:avLst/>
          </a:prstGeom>
          <a:noFill/>
        </p:spPr>
        <p:txBody>
          <a:bodyPr wrap="square">
            <a:spAutoFit/>
          </a:bodyPr>
          <a:lstStyle/>
          <a:p>
            <a:pPr algn="l">
              <a:lnSpc>
                <a:spcPct val="150000"/>
              </a:lnSpc>
            </a:pPr>
            <a:r>
              <a:rPr lang="zh-CN" altLang="en-US" b="0" i="0" dirty="0">
                <a:solidFill>
                  <a:srgbClr val="000000"/>
                </a:solidFill>
                <a:effectLst/>
                <a:latin typeface="PingFang SC"/>
              </a:rPr>
              <a:t>       </a:t>
            </a:r>
            <a:r>
              <a:rPr lang="en-US" altLang="zh-CN" b="0" i="0" dirty="0" err="1">
                <a:solidFill>
                  <a:srgbClr val="000000"/>
                </a:solidFill>
                <a:effectLst/>
                <a:latin typeface="PingFang SC"/>
              </a:rPr>
              <a:t>TreeSet</a:t>
            </a:r>
            <a:r>
              <a:rPr lang="zh-CN" altLang="en-US" b="0" i="0" dirty="0">
                <a:solidFill>
                  <a:srgbClr val="000000"/>
                </a:solidFill>
                <a:effectLst/>
                <a:latin typeface="PingFang SC"/>
              </a:rPr>
              <a:t>是一个</a:t>
            </a:r>
            <a:r>
              <a:rPr lang="zh-CN" altLang="en-US" b="1" i="0" dirty="0">
                <a:solidFill>
                  <a:srgbClr val="000000"/>
                </a:solidFill>
                <a:effectLst/>
                <a:latin typeface="PingFang SC"/>
              </a:rPr>
              <a:t>有序集合</a:t>
            </a:r>
            <a:r>
              <a:rPr lang="zh-CN" altLang="en-US" b="0" i="0" dirty="0">
                <a:solidFill>
                  <a:srgbClr val="000000"/>
                </a:solidFill>
                <a:effectLst/>
                <a:latin typeface="PingFang SC"/>
              </a:rPr>
              <a:t>，其底层是</a:t>
            </a:r>
            <a:r>
              <a:rPr lang="zh-CN" altLang="en-US" b="1" i="0" dirty="0">
                <a:solidFill>
                  <a:srgbClr val="000000"/>
                </a:solidFill>
                <a:effectLst/>
                <a:latin typeface="PingFang SC"/>
              </a:rPr>
              <a:t>基于</a:t>
            </a:r>
            <a:r>
              <a:rPr lang="en-US" altLang="zh-CN" b="1" i="0" dirty="0" err="1">
                <a:solidFill>
                  <a:srgbClr val="000000"/>
                </a:solidFill>
                <a:effectLst/>
                <a:latin typeface="PingFang SC"/>
              </a:rPr>
              <a:t>TreeMap</a:t>
            </a:r>
            <a:r>
              <a:rPr lang="zh-CN" altLang="en-US" b="1" i="0" dirty="0">
                <a:solidFill>
                  <a:srgbClr val="000000"/>
                </a:solidFill>
                <a:effectLst/>
                <a:latin typeface="PingFang SC"/>
              </a:rPr>
              <a:t>实现</a:t>
            </a:r>
            <a:r>
              <a:rPr lang="zh-CN" altLang="en-US" b="0" i="0" dirty="0">
                <a:solidFill>
                  <a:srgbClr val="000000"/>
                </a:solidFill>
                <a:effectLst/>
                <a:latin typeface="PingFang SC"/>
              </a:rPr>
              <a:t>的，</a:t>
            </a:r>
            <a:r>
              <a:rPr lang="zh-CN" altLang="en-US" b="1" i="0" dirty="0">
                <a:solidFill>
                  <a:srgbClr val="000000"/>
                </a:solidFill>
                <a:effectLst/>
                <a:latin typeface="PingFang SC"/>
              </a:rPr>
              <a:t>非线程安全</a:t>
            </a:r>
            <a:r>
              <a:rPr lang="zh-CN" altLang="en-US" b="0" i="0" dirty="0">
                <a:solidFill>
                  <a:srgbClr val="000000"/>
                </a:solidFill>
                <a:effectLst/>
                <a:latin typeface="PingFang SC"/>
              </a:rPr>
              <a:t>。</a:t>
            </a:r>
            <a:r>
              <a:rPr lang="en-US" altLang="zh-CN" b="0" i="0" dirty="0" err="1">
                <a:solidFill>
                  <a:srgbClr val="000000"/>
                </a:solidFill>
                <a:effectLst/>
                <a:latin typeface="PingFang SC"/>
              </a:rPr>
              <a:t>TreeSet</a:t>
            </a:r>
            <a:r>
              <a:rPr lang="zh-CN" altLang="en-US" b="0" i="0" dirty="0">
                <a:solidFill>
                  <a:srgbClr val="000000"/>
                </a:solidFill>
                <a:effectLst/>
                <a:latin typeface="PingFang SC"/>
              </a:rPr>
              <a:t>可以确保集合元素处于排序状态。</a:t>
            </a:r>
            <a:r>
              <a:rPr lang="en-US" altLang="zh-CN" b="0" i="0" dirty="0" err="1">
                <a:solidFill>
                  <a:srgbClr val="000000"/>
                </a:solidFill>
                <a:effectLst/>
                <a:latin typeface="PingFang SC"/>
              </a:rPr>
              <a:t>TreeSet</a:t>
            </a:r>
            <a:r>
              <a:rPr lang="zh-CN" altLang="en-US" b="0" i="0" dirty="0">
                <a:solidFill>
                  <a:srgbClr val="000000"/>
                </a:solidFill>
                <a:effectLst/>
                <a:latin typeface="PingFang SC"/>
              </a:rPr>
              <a:t>支持两种排序方式，</a:t>
            </a:r>
            <a:r>
              <a:rPr lang="zh-CN" altLang="en-US" b="1" i="0" dirty="0">
                <a:solidFill>
                  <a:srgbClr val="000000"/>
                </a:solidFill>
                <a:effectLst/>
                <a:latin typeface="PingFang SC"/>
              </a:rPr>
              <a:t>自然排序和定制排序</a:t>
            </a:r>
            <a:r>
              <a:rPr lang="zh-CN" altLang="en-US" b="0" i="0" dirty="0">
                <a:solidFill>
                  <a:srgbClr val="000000"/>
                </a:solidFill>
                <a:effectLst/>
                <a:latin typeface="PingFang SC"/>
              </a:rPr>
              <a:t>，其中自然排序为默认的排序方式。当我们构造</a:t>
            </a:r>
            <a:r>
              <a:rPr lang="en-US" altLang="zh-CN" b="0" i="0" dirty="0" err="1">
                <a:solidFill>
                  <a:srgbClr val="000000"/>
                </a:solidFill>
                <a:effectLst/>
                <a:latin typeface="PingFang SC"/>
              </a:rPr>
              <a:t>TreeSet</a:t>
            </a:r>
            <a:r>
              <a:rPr lang="zh-CN" altLang="en-US" b="0" i="0" dirty="0">
                <a:solidFill>
                  <a:srgbClr val="000000"/>
                </a:solidFill>
                <a:effectLst/>
                <a:latin typeface="PingFang SC"/>
              </a:rPr>
              <a:t>时，若使用不带参数的构造函数，则</a:t>
            </a:r>
            <a:r>
              <a:rPr lang="en-US" altLang="zh-CN" b="0" i="0" dirty="0" err="1">
                <a:solidFill>
                  <a:srgbClr val="000000"/>
                </a:solidFill>
                <a:effectLst/>
                <a:latin typeface="PingFang SC"/>
              </a:rPr>
              <a:t>TreeSet</a:t>
            </a:r>
            <a:r>
              <a:rPr lang="zh-CN" altLang="en-US" b="0" i="0" dirty="0">
                <a:solidFill>
                  <a:srgbClr val="000000"/>
                </a:solidFill>
                <a:effectLst/>
                <a:latin typeface="PingFang SC"/>
              </a:rPr>
              <a:t>的使用自然比较器；若用户需要使用自定义的比较器，则需要使用带比较器的参数。</a:t>
            </a:r>
          </a:p>
          <a:p>
            <a:pPr algn="l">
              <a:lnSpc>
                <a:spcPct val="150000"/>
              </a:lnSpc>
            </a:pPr>
            <a:r>
              <a:rPr lang="zh-CN" altLang="en-US" b="0" i="0" dirty="0">
                <a:solidFill>
                  <a:srgbClr val="FF0000"/>
                </a:solidFill>
                <a:effectLst/>
                <a:latin typeface="PingFang SC"/>
              </a:rPr>
              <a:t>注意</a:t>
            </a:r>
            <a:r>
              <a:rPr lang="zh-CN" altLang="en-US" b="0" i="0" dirty="0">
                <a:solidFill>
                  <a:srgbClr val="000000"/>
                </a:solidFill>
                <a:effectLst/>
                <a:latin typeface="PingFang SC"/>
              </a:rPr>
              <a:t>：</a:t>
            </a:r>
            <a:r>
              <a:rPr lang="en-US" altLang="zh-CN" b="0" i="0" dirty="0" err="1">
                <a:solidFill>
                  <a:srgbClr val="000000"/>
                </a:solidFill>
                <a:effectLst/>
                <a:latin typeface="PingFang SC"/>
              </a:rPr>
              <a:t>TreeSet</a:t>
            </a:r>
            <a:r>
              <a:rPr lang="zh-CN" altLang="en-US" b="0" i="0" dirty="0">
                <a:solidFill>
                  <a:srgbClr val="000000"/>
                </a:solidFill>
                <a:effectLst/>
                <a:latin typeface="PingFang SC"/>
              </a:rPr>
              <a:t>集合不是通过</a:t>
            </a:r>
            <a:r>
              <a:rPr lang="en-US" altLang="zh-CN" b="0" i="0" dirty="0" err="1">
                <a:solidFill>
                  <a:srgbClr val="000000"/>
                </a:solidFill>
                <a:effectLst/>
                <a:latin typeface="PingFang SC"/>
              </a:rPr>
              <a:t>hashcode</a:t>
            </a:r>
            <a:r>
              <a:rPr lang="zh-CN" altLang="en-US" b="0" i="0" dirty="0">
                <a:solidFill>
                  <a:srgbClr val="000000"/>
                </a:solidFill>
                <a:effectLst/>
                <a:latin typeface="PingFang SC"/>
              </a:rPr>
              <a:t>和</a:t>
            </a:r>
            <a:r>
              <a:rPr lang="en-US" altLang="zh-CN" b="0" i="0" dirty="0">
                <a:solidFill>
                  <a:srgbClr val="000000"/>
                </a:solidFill>
                <a:effectLst/>
                <a:latin typeface="PingFang SC"/>
              </a:rPr>
              <a:t>equals</a:t>
            </a:r>
            <a:r>
              <a:rPr lang="zh-CN" altLang="en-US" b="0" i="0" dirty="0">
                <a:solidFill>
                  <a:srgbClr val="000000"/>
                </a:solidFill>
                <a:effectLst/>
                <a:latin typeface="PingFang SC"/>
              </a:rPr>
              <a:t>函数来比较元素的。它是通过</a:t>
            </a:r>
            <a:r>
              <a:rPr lang="en-US" altLang="zh-CN" b="0" i="0" dirty="0">
                <a:solidFill>
                  <a:srgbClr val="000000"/>
                </a:solidFill>
                <a:effectLst/>
                <a:latin typeface="PingFang SC"/>
              </a:rPr>
              <a:t>compare</a:t>
            </a:r>
            <a:r>
              <a:rPr lang="zh-CN" altLang="en-US" b="0" i="0" dirty="0">
                <a:solidFill>
                  <a:srgbClr val="000000"/>
                </a:solidFill>
                <a:effectLst/>
                <a:latin typeface="PingFang SC"/>
              </a:rPr>
              <a:t>或者</a:t>
            </a:r>
            <a:r>
              <a:rPr lang="en-US" altLang="zh-CN" b="0" i="0" dirty="0" err="1">
                <a:solidFill>
                  <a:srgbClr val="000000"/>
                </a:solidFill>
                <a:effectLst/>
                <a:latin typeface="PingFang SC"/>
              </a:rPr>
              <a:t>comparaeTo</a:t>
            </a:r>
            <a:r>
              <a:rPr lang="zh-CN" altLang="en-US" b="0" i="0" dirty="0">
                <a:solidFill>
                  <a:srgbClr val="000000"/>
                </a:solidFill>
                <a:effectLst/>
                <a:latin typeface="PingFang SC"/>
              </a:rPr>
              <a:t>函数来判断元素是否相等。</a:t>
            </a:r>
            <a:r>
              <a:rPr lang="en-US" altLang="zh-CN" b="0" i="0" dirty="0">
                <a:solidFill>
                  <a:srgbClr val="000000"/>
                </a:solidFill>
                <a:effectLst/>
                <a:latin typeface="PingFang SC"/>
              </a:rPr>
              <a:t>compare</a:t>
            </a:r>
            <a:r>
              <a:rPr lang="zh-CN" altLang="en-US" b="0" i="0" dirty="0">
                <a:solidFill>
                  <a:srgbClr val="000000"/>
                </a:solidFill>
                <a:effectLst/>
                <a:latin typeface="PingFang SC"/>
              </a:rPr>
              <a:t>函数通过判断两个对象的</a:t>
            </a:r>
            <a:r>
              <a:rPr lang="en-US" altLang="zh-CN" b="0" i="0" dirty="0">
                <a:solidFill>
                  <a:srgbClr val="000000"/>
                </a:solidFill>
                <a:effectLst/>
                <a:latin typeface="PingFang SC"/>
              </a:rPr>
              <a:t>id</a:t>
            </a:r>
            <a:r>
              <a:rPr lang="zh-CN" altLang="en-US" b="0" i="0" dirty="0">
                <a:solidFill>
                  <a:srgbClr val="000000"/>
                </a:solidFill>
                <a:effectLst/>
                <a:latin typeface="PingFang SC"/>
              </a:rPr>
              <a:t>，相同的</a:t>
            </a:r>
            <a:r>
              <a:rPr lang="en-US" altLang="zh-CN" b="0" i="0" dirty="0">
                <a:solidFill>
                  <a:srgbClr val="000000"/>
                </a:solidFill>
                <a:effectLst/>
                <a:latin typeface="PingFang SC"/>
              </a:rPr>
              <a:t>id</a:t>
            </a:r>
            <a:r>
              <a:rPr lang="zh-CN" altLang="en-US" b="0" i="0" dirty="0">
                <a:solidFill>
                  <a:srgbClr val="000000"/>
                </a:solidFill>
                <a:effectLst/>
                <a:latin typeface="PingFang SC"/>
              </a:rPr>
              <a:t>判断为重复元素，不会被加入到集合中。</a:t>
            </a:r>
            <a:endParaRPr lang="zh-CN" altLang="en-US" dirty="0"/>
          </a:p>
        </p:txBody>
      </p:sp>
    </p:spTree>
    <p:extLst>
      <p:ext uri="{BB962C8B-B14F-4D97-AF65-F5344CB8AC3E}">
        <p14:creationId xmlns:p14="http://schemas.microsoft.com/office/powerpoint/2010/main" val="246339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186E24F-65CC-413B-B532-DFE441D0B925}"/>
              </a:ext>
            </a:extLst>
          </p:cNvPr>
          <p:cNvSpPr txBox="1"/>
          <p:nvPr/>
        </p:nvSpPr>
        <p:spPr>
          <a:xfrm>
            <a:off x="851922" y="771550"/>
            <a:ext cx="4578578" cy="369332"/>
          </a:xfrm>
          <a:prstGeom prst="rect">
            <a:avLst/>
          </a:prstGeom>
          <a:noFill/>
        </p:spPr>
        <p:txBody>
          <a:bodyPr wrap="square">
            <a:spAutoFit/>
          </a:bodyPr>
          <a:lstStyle/>
          <a:p>
            <a:r>
              <a:rPr lang="en-US" altLang="zh-CN" b="1" i="0" dirty="0">
                <a:solidFill>
                  <a:srgbClr val="000000"/>
                </a:solidFill>
                <a:effectLst/>
                <a:latin typeface="PingFang SC"/>
              </a:rPr>
              <a:t>Map</a:t>
            </a:r>
            <a:r>
              <a:rPr lang="zh-CN" altLang="en-US" b="1" i="0" dirty="0">
                <a:solidFill>
                  <a:srgbClr val="000000"/>
                </a:solidFill>
                <a:effectLst/>
                <a:latin typeface="PingFang SC"/>
              </a:rPr>
              <a:t>接口</a:t>
            </a:r>
            <a:endParaRPr lang="zh-CN" altLang="en-US" dirty="0"/>
          </a:p>
        </p:txBody>
      </p:sp>
      <p:sp>
        <p:nvSpPr>
          <p:cNvPr id="5" name="文本框 4">
            <a:extLst>
              <a:ext uri="{FF2B5EF4-FFF2-40B4-BE49-F238E27FC236}">
                <a16:creationId xmlns:a16="http://schemas.microsoft.com/office/drawing/2014/main" id="{476F050A-0605-43FF-9ECC-0C95901F12D4}"/>
              </a:ext>
            </a:extLst>
          </p:cNvPr>
          <p:cNvSpPr txBox="1"/>
          <p:nvPr/>
        </p:nvSpPr>
        <p:spPr>
          <a:xfrm>
            <a:off x="856372" y="1140882"/>
            <a:ext cx="7964100" cy="1706878"/>
          </a:xfrm>
          <a:prstGeom prst="rect">
            <a:avLst/>
          </a:prstGeom>
          <a:noFill/>
        </p:spPr>
        <p:txBody>
          <a:bodyPr wrap="square">
            <a:spAutoFit/>
          </a:bodyPr>
          <a:lstStyle/>
          <a:p>
            <a:pPr algn="just">
              <a:lnSpc>
                <a:spcPct val="150000"/>
              </a:lnSpc>
            </a:pPr>
            <a:r>
              <a:rPr lang="en-US" altLang="zh-CN" b="0" i="0" dirty="0">
                <a:solidFill>
                  <a:srgbClr val="000000"/>
                </a:solidFill>
                <a:effectLst/>
                <a:latin typeface="PingFang SC"/>
              </a:rPr>
              <a:t>         Map</a:t>
            </a:r>
            <a:r>
              <a:rPr lang="zh-CN" altLang="en-US" b="0" i="0" dirty="0">
                <a:solidFill>
                  <a:srgbClr val="000000"/>
                </a:solidFill>
                <a:effectLst/>
                <a:latin typeface="PingFang SC"/>
              </a:rPr>
              <a:t>与</a:t>
            </a:r>
            <a:r>
              <a:rPr lang="en-US" altLang="zh-CN" b="0" i="0" dirty="0">
                <a:solidFill>
                  <a:srgbClr val="000000"/>
                </a:solidFill>
                <a:effectLst/>
                <a:latin typeface="PingFang SC"/>
              </a:rPr>
              <a:t>List</a:t>
            </a:r>
            <a:r>
              <a:rPr lang="zh-CN" altLang="en-US" b="0" i="0" dirty="0">
                <a:solidFill>
                  <a:srgbClr val="000000"/>
                </a:solidFill>
                <a:effectLst/>
                <a:latin typeface="PingFang SC"/>
              </a:rPr>
              <a:t>、</a:t>
            </a:r>
            <a:r>
              <a:rPr lang="en-US" altLang="zh-CN" b="0" i="0" dirty="0">
                <a:solidFill>
                  <a:srgbClr val="000000"/>
                </a:solidFill>
                <a:effectLst/>
                <a:latin typeface="PingFang SC"/>
              </a:rPr>
              <a:t>Set</a:t>
            </a:r>
            <a:r>
              <a:rPr lang="zh-CN" altLang="en-US" b="0" i="0" dirty="0">
                <a:solidFill>
                  <a:srgbClr val="000000"/>
                </a:solidFill>
                <a:effectLst/>
                <a:latin typeface="PingFang SC"/>
              </a:rPr>
              <a:t>接口不同，它是由一系列键值对组成的集合，提供了</a:t>
            </a:r>
            <a:r>
              <a:rPr lang="en-US" altLang="zh-CN" b="0" i="0" dirty="0">
                <a:solidFill>
                  <a:srgbClr val="000000"/>
                </a:solidFill>
                <a:effectLst/>
                <a:latin typeface="PingFang SC"/>
              </a:rPr>
              <a:t>key</a:t>
            </a:r>
            <a:r>
              <a:rPr lang="zh-CN" altLang="en-US" b="0" i="0" dirty="0">
                <a:solidFill>
                  <a:srgbClr val="000000"/>
                </a:solidFill>
                <a:effectLst/>
                <a:latin typeface="PingFang SC"/>
              </a:rPr>
              <a:t>到</a:t>
            </a:r>
            <a:r>
              <a:rPr lang="en-US" altLang="zh-CN" b="0" i="0" dirty="0">
                <a:solidFill>
                  <a:srgbClr val="000000"/>
                </a:solidFill>
                <a:effectLst/>
                <a:latin typeface="PingFang SC"/>
              </a:rPr>
              <a:t>Value</a:t>
            </a:r>
            <a:r>
              <a:rPr lang="zh-CN" altLang="en-US" b="0" i="0" dirty="0">
                <a:solidFill>
                  <a:srgbClr val="000000"/>
                </a:solidFill>
                <a:effectLst/>
                <a:latin typeface="PingFang SC"/>
              </a:rPr>
              <a:t>的映射。同时它也没有继承</a:t>
            </a:r>
            <a:r>
              <a:rPr lang="en-US" altLang="zh-CN" b="0" i="0" dirty="0">
                <a:solidFill>
                  <a:srgbClr val="000000"/>
                </a:solidFill>
                <a:effectLst/>
                <a:latin typeface="PingFang SC"/>
              </a:rPr>
              <a:t>Collection</a:t>
            </a:r>
            <a:r>
              <a:rPr lang="zh-CN" altLang="en-US" b="0" i="0" dirty="0">
                <a:solidFill>
                  <a:srgbClr val="000000"/>
                </a:solidFill>
                <a:effectLst/>
                <a:latin typeface="PingFang SC"/>
              </a:rPr>
              <a:t>。在</a:t>
            </a:r>
            <a:r>
              <a:rPr lang="en-US" altLang="zh-CN" b="0" i="0" dirty="0">
                <a:solidFill>
                  <a:srgbClr val="000000"/>
                </a:solidFill>
                <a:effectLst/>
                <a:latin typeface="PingFang SC"/>
              </a:rPr>
              <a:t>Map</a:t>
            </a:r>
            <a:r>
              <a:rPr lang="zh-CN" altLang="en-US" b="0" i="0" dirty="0">
                <a:solidFill>
                  <a:srgbClr val="000000"/>
                </a:solidFill>
                <a:effectLst/>
                <a:latin typeface="PingFang SC"/>
              </a:rPr>
              <a:t>中它保证了</a:t>
            </a:r>
            <a:r>
              <a:rPr lang="en-US" altLang="zh-CN" b="0" i="0" dirty="0">
                <a:solidFill>
                  <a:srgbClr val="000000"/>
                </a:solidFill>
                <a:effectLst/>
                <a:latin typeface="PingFang SC"/>
              </a:rPr>
              <a:t>key</a:t>
            </a:r>
            <a:r>
              <a:rPr lang="zh-CN" altLang="en-US" b="0" i="0" dirty="0">
                <a:solidFill>
                  <a:srgbClr val="000000"/>
                </a:solidFill>
                <a:effectLst/>
                <a:latin typeface="PingFang SC"/>
              </a:rPr>
              <a:t>与</a:t>
            </a:r>
            <a:r>
              <a:rPr lang="en-US" altLang="zh-CN" b="0" i="0" dirty="0">
                <a:solidFill>
                  <a:srgbClr val="000000"/>
                </a:solidFill>
                <a:effectLst/>
                <a:latin typeface="PingFang SC"/>
              </a:rPr>
              <a:t>value</a:t>
            </a:r>
            <a:r>
              <a:rPr lang="zh-CN" altLang="en-US" b="0" i="0" dirty="0">
                <a:solidFill>
                  <a:srgbClr val="000000"/>
                </a:solidFill>
                <a:effectLst/>
                <a:latin typeface="PingFang SC"/>
              </a:rPr>
              <a:t>之间的一一对应关系。也就是说一个</a:t>
            </a:r>
            <a:r>
              <a:rPr lang="en-US" altLang="zh-CN" b="0" i="0" dirty="0">
                <a:solidFill>
                  <a:srgbClr val="000000"/>
                </a:solidFill>
                <a:effectLst/>
                <a:latin typeface="PingFang SC"/>
              </a:rPr>
              <a:t>key</a:t>
            </a:r>
            <a:r>
              <a:rPr lang="zh-CN" altLang="en-US" b="0" i="0" dirty="0">
                <a:solidFill>
                  <a:srgbClr val="000000"/>
                </a:solidFill>
                <a:effectLst/>
                <a:latin typeface="PingFang SC"/>
              </a:rPr>
              <a:t>对应一个</a:t>
            </a:r>
            <a:r>
              <a:rPr lang="en-US" altLang="zh-CN" b="0" i="0" dirty="0">
                <a:solidFill>
                  <a:srgbClr val="000000"/>
                </a:solidFill>
                <a:effectLst/>
                <a:latin typeface="PingFang SC"/>
              </a:rPr>
              <a:t>value</a:t>
            </a:r>
            <a:r>
              <a:rPr lang="zh-CN" altLang="en-US" b="0" i="0" dirty="0">
                <a:solidFill>
                  <a:srgbClr val="000000"/>
                </a:solidFill>
                <a:effectLst/>
                <a:latin typeface="PingFang SC"/>
              </a:rPr>
              <a:t>，所以它不能存在相同的</a:t>
            </a:r>
            <a:r>
              <a:rPr lang="en-US" altLang="zh-CN" b="0" i="0" dirty="0">
                <a:solidFill>
                  <a:srgbClr val="000000"/>
                </a:solidFill>
                <a:effectLst/>
                <a:latin typeface="PingFang SC"/>
              </a:rPr>
              <a:t>key</a:t>
            </a:r>
            <a:r>
              <a:rPr lang="zh-CN" altLang="en-US" b="0" i="0" dirty="0">
                <a:solidFill>
                  <a:srgbClr val="000000"/>
                </a:solidFill>
                <a:effectLst/>
                <a:latin typeface="PingFang SC"/>
              </a:rPr>
              <a:t>值，当然</a:t>
            </a:r>
            <a:r>
              <a:rPr lang="en-US" altLang="zh-CN" b="0" i="0" dirty="0">
                <a:solidFill>
                  <a:srgbClr val="000000"/>
                </a:solidFill>
                <a:effectLst/>
                <a:latin typeface="PingFang SC"/>
              </a:rPr>
              <a:t>value</a:t>
            </a:r>
            <a:r>
              <a:rPr lang="zh-CN" altLang="en-US" b="0" i="0" dirty="0">
                <a:solidFill>
                  <a:srgbClr val="000000"/>
                </a:solidFill>
                <a:effectLst/>
                <a:latin typeface="PingFang SC"/>
              </a:rPr>
              <a:t>值可以相同</a:t>
            </a:r>
            <a:endParaRPr lang="zh-CN" altLang="en-US" dirty="0"/>
          </a:p>
        </p:txBody>
      </p:sp>
    </p:spTree>
    <p:extLst>
      <p:ext uri="{BB962C8B-B14F-4D97-AF65-F5344CB8AC3E}">
        <p14:creationId xmlns:p14="http://schemas.microsoft.com/office/powerpoint/2010/main" val="876040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186E24F-65CC-413B-B532-DFE441D0B925}"/>
              </a:ext>
            </a:extLst>
          </p:cNvPr>
          <p:cNvSpPr txBox="1"/>
          <p:nvPr/>
        </p:nvSpPr>
        <p:spPr>
          <a:xfrm>
            <a:off x="851922" y="771550"/>
            <a:ext cx="4578578" cy="369332"/>
          </a:xfrm>
          <a:prstGeom prst="rect">
            <a:avLst/>
          </a:prstGeom>
          <a:noFill/>
        </p:spPr>
        <p:txBody>
          <a:bodyPr wrap="square">
            <a:spAutoFit/>
          </a:bodyPr>
          <a:lstStyle/>
          <a:p>
            <a:r>
              <a:rPr lang="en-US" altLang="zh-CN" b="1" i="0" dirty="0">
                <a:solidFill>
                  <a:srgbClr val="000000"/>
                </a:solidFill>
                <a:effectLst/>
                <a:latin typeface="PingFang SC"/>
              </a:rPr>
              <a:t>HashMap</a:t>
            </a:r>
            <a:endParaRPr lang="zh-CN" altLang="en-US" dirty="0"/>
          </a:p>
        </p:txBody>
      </p:sp>
      <p:sp>
        <p:nvSpPr>
          <p:cNvPr id="7" name="文本框 6">
            <a:extLst>
              <a:ext uri="{FF2B5EF4-FFF2-40B4-BE49-F238E27FC236}">
                <a16:creationId xmlns:a16="http://schemas.microsoft.com/office/drawing/2014/main" id="{7C0CA588-8524-4C21-B141-6BF4E6BC901E}"/>
              </a:ext>
            </a:extLst>
          </p:cNvPr>
          <p:cNvSpPr txBox="1"/>
          <p:nvPr/>
        </p:nvSpPr>
        <p:spPr>
          <a:xfrm>
            <a:off x="851922" y="1140882"/>
            <a:ext cx="7968550" cy="2122376"/>
          </a:xfrm>
          <a:prstGeom prst="rect">
            <a:avLst/>
          </a:prstGeom>
          <a:noFill/>
        </p:spPr>
        <p:txBody>
          <a:bodyPr wrap="square">
            <a:spAutoFit/>
          </a:bodyPr>
          <a:lstStyle/>
          <a:p>
            <a:pPr>
              <a:lnSpc>
                <a:spcPct val="150000"/>
              </a:lnSpc>
            </a:pPr>
            <a:r>
              <a:rPr lang="zh-CN" altLang="en-US" b="0" i="0" dirty="0">
                <a:solidFill>
                  <a:srgbClr val="000000"/>
                </a:solidFill>
                <a:effectLst/>
                <a:latin typeface="PingFang SC"/>
              </a:rPr>
              <a:t>         以哈希表数据结构实现，查找对象时通过哈希函数计算其位置，它是为快速查询而设计的，其内部定义了一个</a:t>
            </a:r>
            <a:r>
              <a:rPr lang="en-US" altLang="zh-CN" b="0" i="0" dirty="0">
                <a:solidFill>
                  <a:srgbClr val="000000"/>
                </a:solidFill>
                <a:effectLst/>
                <a:latin typeface="PingFang SC"/>
              </a:rPr>
              <a:t>hash</a:t>
            </a:r>
            <a:r>
              <a:rPr lang="zh-CN" altLang="en-US" b="0" i="0" dirty="0">
                <a:solidFill>
                  <a:srgbClr val="000000"/>
                </a:solidFill>
                <a:effectLst/>
                <a:latin typeface="PingFang SC"/>
              </a:rPr>
              <a:t>表数组（</a:t>
            </a:r>
            <a:r>
              <a:rPr lang="en-US" altLang="zh-CN" b="0" i="0" dirty="0">
                <a:solidFill>
                  <a:srgbClr val="000000"/>
                </a:solidFill>
                <a:effectLst/>
                <a:latin typeface="PingFang SC"/>
              </a:rPr>
              <a:t>Entry[] table</a:t>
            </a:r>
            <a:r>
              <a:rPr lang="zh-CN" altLang="en-US" b="0" i="0" dirty="0">
                <a:solidFill>
                  <a:srgbClr val="000000"/>
                </a:solidFill>
                <a:effectLst/>
                <a:latin typeface="PingFang SC"/>
              </a:rPr>
              <a:t>），元素会通过哈希转换函数将元素的哈希地址转换成数组中存放的索引，如果有冲突，则使用散列链表的形式将所有相同哈希地址的元素串起来，可能通过查看</a:t>
            </a:r>
            <a:r>
              <a:rPr lang="en-US" altLang="zh-CN" b="0" i="0" dirty="0" err="1">
                <a:solidFill>
                  <a:srgbClr val="000000"/>
                </a:solidFill>
                <a:effectLst/>
                <a:latin typeface="PingFang SC"/>
              </a:rPr>
              <a:t>HashMap.Entry</a:t>
            </a:r>
            <a:r>
              <a:rPr lang="zh-CN" altLang="en-US" b="0" i="0" dirty="0">
                <a:solidFill>
                  <a:srgbClr val="000000"/>
                </a:solidFill>
                <a:effectLst/>
                <a:latin typeface="PingFang SC"/>
              </a:rPr>
              <a:t>的源码它是一个单链表结构</a:t>
            </a:r>
            <a:endParaRPr lang="zh-CN" altLang="en-US" dirty="0"/>
          </a:p>
        </p:txBody>
      </p:sp>
    </p:spTree>
    <p:extLst>
      <p:ext uri="{BB962C8B-B14F-4D97-AF65-F5344CB8AC3E}">
        <p14:creationId xmlns:p14="http://schemas.microsoft.com/office/powerpoint/2010/main" val="294732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zh-CN" altLang="en-US" sz="3200" b="1" dirty="0">
                <a:solidFill>
                  <a:prstClr val="white"/>
                </a:solidFill>
                <a:latin typeface="微软雅黑" panose="020B0503020204020204" pitchFamily="34" charset="-122"/>
                <a:ea typeface="微软雅黑" panose="020B0503020204020204" pitchFamily="34" charset="-122"/>
              </a:rPr>
              <a:t>泛型</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01</a:t>
              </a:r>
            </a:p>
          </p:txBody>
        </p:sp>
      </p:grpSp>
    </p:spTree>
    <p:extLst>
      <p:ext uri="{BB962C8B-B14F-4D97-AF65-F5344CB8AC3E}">
        <p14:creationId xmlns:p14="http://schemas.microsoft.com/office/powerpoint/2010/main" val="169655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186E24F-65CC-413B-B532-DFE441D0B925}"/>
              </a:ext>
            </a:extLst>
          </p:cNvPr>
          <p:cNvSpPr txBox="1"/>
          <p:nvPr/>
        </p:nvSpPr>
        <p:spPr>
          <a:xfrm>
            <a:off x="851922" y="771550"/>
            <a:ext cx="4578578" cy="369332"/>
          </a:xfrm>
          <a:prstGeom prst="rect">
            <a:avLst/>
          </a:prstGeom>
          <a:noFill/>
        </p:spPr>
        <p:txBody>
          <a:bodyPr wrap="square">
            <a:spAutoFit/>
          </a:bodyPr>
          <a:lstStyle/>
          <a:p>
            <a:r>
              <a:rPr lang="en-US" altLang="zh-CN" b="1" i="0" dirty="0" err="1">
                <a:solidFill>
                  <a:srgbClr val="000000"/>
                </a:solidFill>
                <a:effectLst/>
                <a:latin typeface="PingFang SC"/>
              </a:rPr>
              <a:t>LinkedHashMap</a:t>
            </a:r>
            <a:endParaRPr lang="zh-CN" altLang="en-US" dirty="0"/>
          </a:p>
        </p:txBody>
      </p:sp>
      <p:sp>
        <p:nvSpPr>
          <p:cNvPr id="5" name="文本框 4">
            <a:extLst>
              <a:ext uri="{FF2B5EF4-FFF2-40B4-BE49-F238E27FC236}">
                <a16:creationId xmlns:a16="http://schemas.microsoft.com/office/drawing/2014/main" id="{6052E7FC-7547-4A73-942D-F882866EA5EA}"/>
              </a:ext>
            </a:extLst>
          </p:cNvPr>
          <p:cNvSpPr txBox="1"/>
          <p:nvPr/>
        </p:nvSpPr>
        <p:spPr>
          <a:xfrm>
            <a:off x="856176" y="1140882"/>
            <a:ext cx="7892287" cy="875881"/>
          </a:xfrm>
          <a:prstGeom prst="rect">
            <a:avLst/>
          </a:prstGeom>
          <a:noFill/>
        </p:spPr>
        <p:txBody>
          <a:bodyPr wrap="square">
            <a:spAutoFit/>
          </a:bodyPr>
          <a:lstStyle/>
          <a:p>
            <a:pPr>
              <a:lnSpc>
                <a:spcPct val="150000"/>
              </a:lnSpc>
            </a:pPr>
            <a:r>
              <a:rPr lang="en-US" altLang="zh-CN" b="0" i="0" dirty="0">
                <a:solidFill>
                  <a:srgbClr val="000000"/>
                </a:solidFill>
                <a:effectLst/>
                <a:latin typeface="PingFang SC"/>
              </a:rPr>
              <a:t>         </a:t>
            </a:r>
            <a:r>
              <a:rPr lang="en-US" altLang="zh-CN" b="0" i="0" dirty="0" err="1">
                <a:solidFill>
                  <a:srgbClr val="000000"/>
                </a:solidFill>
                <a:effectLst/>
                <a:latin typeface="PingFang SC"/>
              </a:rPr>
              <a:t>LinkedHashMap</a:t>
            </a:r>
            <a:r>
              <a:rPr lang="zh-CN" altLang="en-US" b="0" i="0" dirty="0">
                <a:solidFill>
                  <a:srgbClr val="000000"/>
                </a:solidFill>
                <a:effectLst/>
                <a:latin typeface="PingFang SC"/>
              </a:rPr>
              <a:t>是</a:t>
            </a:r>
            <a:r>
              <a:rPr lang="en-US" altLang="zh-CN" b="0" i="0" dirty="0">
                <a:solidFill>
                  <a:srgbClr val="000000"/>
                </a:solidFill>
                <a:effectLst/>
                <a:latin typeface="PingFang SC"/>
              </a:rPr>
              <a:t>HashMap</a:t>
            </a:r>
            <a:r>
              <a:rPr lang="zh-CN" altLang="en-US" b="0" i="0" dirty="0">
                <a:solidFill>
                  <a:srgbClr val="000000"/>
                </a:solidFill>
                <a:effectLst/>
                <a:latin typeface="PingFang SC"/>
              </a:rPr>
              <a:t>的一个子类，它保留</a:t>
            </a:r>
            <a:r>
              <a:rPr lang="zh-CN" altLang="en-US" b="1" i="0" dirty="0">
                <a:solidFill>
                  <a:srgbClr val="000000"/>
                </a:solidFill>
                <a:effectLst/>
                <a:latin typeface="PingFang SC"/>
              </a:rPr>
              <a:t>插入的顺序</a:t>
            </a:r>
            <a:r>
              <a:rPr lang="zh-CN" altLang="en-US" b="0" i="0" dirty="0">
                <a:solidFill>
                  <a:srgbClr val="000000"/>
                </a:solidFill>
                <a:effectLst/>
                <a:latin typeface="PingFang SC"/>
              </a:rPr>
              <a:t>，如果需要输出的顺序和输入时的相同，那么就选用</a:t>
            </a:r>
            <a:r>
              <a:rPr lang="en-US" altLang="zh-CN" b="0" i="0" dirty="0" err="1">
                <a:solidFill>
                  <a:srgbClr val="000000"/>
                </a:solidFill>
                <a:effectLst/>
                <a:latin typeface="PingFang SC"/>
              </a:rPr>
              <a:t>LinkedHashMap</a:t>
            </a:r>
            <a:endParaRPr lang="zh-CN" altLang="en-US" dirty="0"/>
          </a:p>
        </p:txBody>
      </p:sp>
      <p:sp>
        <p:nvSpPr>
          <p:cNvPr id="3" name="文本框 2">
            <a:extLst>
              <a:ext uri="{FF2B5EF4-FFF2-40B4-BE49-F238E27FC236}">
                <a16:creationId xmlns:a16="http://schemas.microsoft.com/office/drawing/2014/main" id="{AE5E6285-07AE-45FA-AA37-026577CCD914}"/>
              </a:ext>
            </a:extLst>
          </p:cNvPr>
          <p:cNvSpPr txBox="1"/>
          <p:nvPr/>
        </p:nvSpPr>
        <p:spPr>
          <a:xfrm>
            <a:off x="757145" y="1926060"/>
            <a:ext cx="7968550" cy="1291379"/>
          </a:xfrm>
          <a:prstGeom prst="rect">
            <a:avLst/>
          </a:prstGeom>
          <a:noFill/>
        </p:spPr>
        <p:txBody>
          <a:bodyPr wrap="square">
            <a:spAutoFit/>
          </a:bodyPr>
          <a:lstStyle/>
          <a:p>
            <a:pPr algn="just">
              <a:lnSpc>
                <a:spcPct val="150000"/>
              </a:lnSpc>
            </a:pPr>
            <a:r>
              <a:rPr lang="zh-CN" altLang="en-US" b="0" i="0" dirty="0">
                <a:solidFill>
                  <a:srgbClr val="000000"/>
                </a:solidFill>
                <a:effectLst/>
                <a:latin typeface="PingFang SC"/>
              </a:rPr>
              <a:t>        </a:t>
            </a:r>
            <a:r>
              <a:rPr lang="en-US" altLang="zh-CN" b="0" i="0" dirty="0" err="1">
                <a:solidFill>
                  <a:srgbClr val="000000"/>
                </a:solidFill>
                <a:effectLst/>
                <a:latin typeface="PingFang SC"/>
              </a:rPr>
              <a:t>LinkedHashMap</a:t>
            </a:r>
            <a:r>
              <a:rPr lang="zh-CN" altLang="en-US" b="0" i="0" dirty="0">
                <a:solidFill>
                  <a:srgbClr val="000000"/>
                </a:solidFill>
                <a:effectLst/>
                <a:latin typeface="PingFang SC"/>
              </a:rPr>
              <a:t>是</a:t>
            </a:r>
            <a:r>
              <a:rPr lang="en-US" altLang="zh-CN" b="0" i="0" dirty="0">
                <a:solidFill>
                  <a:srgbClr val="000000"/>
                </a:solidFill>
                <a:effectLst/>
                <a:latin typeface="PingFang SC"/>
              </a:rPr>
              <a:t>Map</a:t>
            </a:r>
            <a:r>
              <a:rPr lang="zh-CN" altLang="en-US" b="0" i="0" dirty="0">
                <a:solidFill>
                  <a:srgbClr val="000000"/>
                </a:solidFill>
                <a:effectLst/>
                <a:latin typeface="PingFang SC"/>
              </a:rPr>
              <a:t>接口的哈希表和链接列表实现，具有可预知的迭代顺序。此实现提供所有可选的映射操作，并</a:t>
            </a:r>
            <a:r>
              <a:rPr lang="zh-CN" altLang="en-US" b="1" i="0" dirty="0">
                <a:solidFill>
                  <a:srgbClr val="000000"/>
                </a:solidFill>
                <a:effectLst/>
                <a:latin typeface="PingFang SC"/>
              </a:rPr>
              <a:t>允许使用</a:t>
            </a:r>
            <a:r>
              <a:rPr lang="en-US" altLang="zh-CN" b="1" i="0" dirty="0">
                <a:solidFill>
                  <a:srgbClr val="000000"/>
                </a:solidFill>
                <a:effectLst/>
                <a:latin typeface="PingFang SC"/>
              </a:rPr>
              <a:t>null</a:t>
            </a:r>
            <a:r>
              <a:rPr lang="zh-CN" altLang="en-US" b="1" i="0" dirty="0">
                <a:solidFill>
                  <a:srgbClr val="000000"/>
                </a:solidFill>
                <a:effectLst/>
                <a:latin typeface="PingFang SC"/>
              </a:rPr>
              <a:t>值和</a:t>
            </a:r>
            <a:r>
              <a:rPr lang="en-US" altLang="zh-CN" b="1" i="0" dirty="0">
                <a:solidFill>
                  <a:srgbClr val="000000"/>
                </a:solidFill>
                <a:effectLst/>
                <a:latin typeface="PingFang SC"/>
              </a:rPr>
              <a:t>null</a:t>
            </a:r>
            <a:r>
              <a:rPr lang="zh-CN" altLang="en-US" b="1" i="0" dirty="0">
                <a:solidFill>
                  <a:srgbClr val="000000"/>
                </a:solidFill>
                <a:effectLst/>
                <a:latin typeface="PingFang SC"/>
              </a:rPr>
              <a:t>键</a:t>
            </a:r>
            <a:r>
              <a:rPr lang="zh-CN" altLang="en-US" b="0" i="0" dirty="0">
                <a:solidFill>
                  <a:srgbClr val="000000"/>
                </a:solidFill>
                <a:effectLst/>
                <a:latin typeface="PingFang SC"/>
              </a:rPr>
              <a:t>。此类不保证映射的顺序，特别是它</a:t>
            </a:r>
            <a:r>
              <a:rPr lang="zh-CN" altLang="en-US" b="1" i="0" dirty="0">
                <a:solidFill>
                  <a:srgbClr val="000000"/>
                </a:solidFill>
                <a:effectLst/>
                <a:latin typeface="PingFang SC"/>
              </a:rPr>
              <a:t>不保证该顺序恒久不变</a:t>
            </a:r>
            <a:endParaRPr lang="zh-CN" altLang="en-US" dirty="0"/>
          </a:p>
        </p:txBody>
      </p:sp>
    </p:spTree>
    <p:extLst>
      <p:ext uri="{BB962C8B-B14F-4D97-AF65-F5344CB8AC3E}">
        <p14:creationId xmlns:p14="http://schemas.microsoft.com/office/powerpoint/2010/main" val="34362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186E24F-65CC-413B-B532-DFE441D0B925}"/>
              </a:ext>
            </a:extLst>
          </p:cNvPr>
          <p:cNvSpPr txBox="1"/>
          <p:nvPr/>
        </p:nvSpPr>
        <p:spPr>
          <a:xfrm>
            <a:off x="851922" y="771550"/>
            <a:ext cx="4578578" cy="369332"/>
          </a:xfrm>
          <a:prstGeom prst="rect">
            <a:avLst/>
          </a:prstGeom>
          <a:noFill/>
        </p:spPr>
        <p:txBody>
          <a:bodyPr wrap="square">
            <a:spAutoFit/>
          </a:bodyPr>
          <a:lstStyle/>
          <a:p>
            <a:r>
              <a:rPr lang="en-US" altLang="zh-CN" b="1" i="0" dirty="0" err="1">
                <a:solidFill>
                  <a:srgbClr val="000000"/>
                </a:solidFill>
                <a:effectLst/>
                <a:latin typeface="PingFang SC"/>
              </a:rPr>
              <a:t>TreeMap</a:t>
            </a:r>
            <a:endParaRPr lang="zh-CN" altLang="en-US" dirty="0"/>
          </a:p>
        </p:txBody>
      </p:sp>
      <p:sp>
        <p:nvSpPr>
          <p:cNvPr id="5" name="文本框 4">
            <a:extLst>
              <a:ext uri="{FF2B5EF4-FFF2-40B4-BE49-F238E27FC236}">
                <a16:creationId xmlns:a16="http://schemas.microsoft.com/office/drawing/2014/main" id="{A74573BE-4E46-48CF-9AEC-743E1AB97D12}"/>
              </a:ext>
            </a:extLst>
          </p:cNvPr>
          <p:cNvSpPr txBox="1"/>
          <p:nvPr/>
        </p:nvSpPr>
        <p:spPr>
          <a:xfrm>
            <a:off x="851922" y="1140882"/>
            <a:ext cx="7752526" cy="1706878"/>
          </a:xfrm>
          <a:prstGeom prst="rect">
            <a:avLst/>
          </a:prstGeom>
          <a:noFill/>
        </p:spPr>
        <p:txBody>
          <a:bodyPr wrap="square">
            <a:spAutoFit/>
          </a:bodyPr>
          <a:lstStyle/>
          <a:p>
            <a:pPr>
              <a:lnSpc>
                <a:spcPct val="150000"/>
              </a:lnSpc>
            </a:pPr>
            <a:r>
              <a:rPr lang="en-US" altLang="zh-CN" b="0" i="0" dirty="0">
                <a:solidFill>
                  <a:srgbClr val="000000"/>
                </a:solidFill>
                <a:effectLst/>
                <a:latin typeface="PingFang SC"/>
              </a:rPr>
              <a:t>          </a:t>
            </a:r>
            <a:r>
              <a:rPr lang="en-US" altLang="zh-CN" b="0" i="0" dirty="0" err="1">
                <a:solidFill>
                  <a:srgbClr val="000000"/>
                </a:solidFill>
                <a:effectLst/>
                <a:latin typeface="PingFang SC"/>
              </a:rPr>
              <a:t>TreeMap</a:t>
            </a:r>
            <a:r>
              <a:rPr lang="en-US" altLang="zh-CN" b="0" i="0" dirty="0">
                <a:solidFill>
                  <a:srgbClr val="000000"/>
                </a:solidFill>
                <a:effectLst/>
                <a:latin typeface="PingFang SC"/>
              </a:rPr>
              <a:t> </a:t>
            </a:r>
            <a:r>
              <a:rPr lang="zh-CN" altLang="en-US" b="0" i="0" dirty="0">
                <a:solidFill>
                  <a:srgbClr val="000000"/>
                </a:solidFill>
                <a:effectLst/>
                <a:latin typeface="PingFang SC"/>
              </a:rPr>
              <a:t>是一个</a:t>
            </a:r>
            <a:r>
              <a:rPr lang="zh-CN" altLang="en-US" b="1" i="0" dirty="0">
                <a:solidFill>
                  <a:srgbClr val="000000"/>
                </a:solidFill>
                <a:effectLst/>
                <a:latin typeface="PingFang SC"/>
              </a:rPr>
              <a:t>有序的</a:t>
            </a:r>
            <a:r>
              <a:rPr lang="en-US" altLang="zh-CN" b="0" i="0" dirty="0">
                <a:solidFill>
                  <a:srgbClr val="000000"/>
                </a:solidFill>
                <a:effectLst/>
                <a:latin typeface="PingFang SC"/>
              </a:rPr>
              <a:t>key-value</a:t>
            </a:r>
            <a:r>
              <a:rPr lang="zh-CN" altLang="en-US" b="0" i="0" dirty="0">
                <a:solidFill>
                  <a:srgbClr val="000000"/>
                </a:solidFill>
                <a:effectLst/>
                <a:latin typeface="PingFang SC"/>
              </a:rPr>
              <a:t>集合，</a:t>
            </a:r>
            <a:r>
              <a:rPr lang="zh-CN" altLang="en-US" b="1" i="0" dirty="0">
                <a:solidFill>
                  <a:srgbClr val="000000"/>
                </a:solidFill>
                <a:effectLst/>
                <a:latin typeface="PingFang SC"/>
              </a:rPr>
              <a:t>非同步</a:t>
            </a:r>
            <a:r>
              <a:rPr lang="zh-CN" altLang="en-US" b="0" i="0" dirty="0">
                <a:solidFill>
                  <a:srgbClr val="000000"/>
                </a:solidFill>
                <a:effectLst/>
                <a:latin typeface="PingFang SC"/>
              </a:rPr>
              <a:t>，</a:t>
            </a:r>
            <a:r>
              <a:rPr lang="zh-CN" altLang="en-US" b="1" i="0" dirty="0">
                <a:solidFill>
                  <a:srgbClr val="000000"/>
                </a:solidFill>
                <a:effectLst/>
                <a:latin typeface="PingFang SC"/>
              </a:rPr>
              <a:t>基于红黑树（</a:t>
            </a:r>
            <a:r>
              <a:rPr lang="en-US" altLang="zh-CN" b="1" i="0" dirty="0">
                <a:solidFill>
                  <a:srgbClr val="000000"/>
                </a:solidFill>
                <a:effectLst/>
                <a:latin typeface="PingFang SC"/>
              </a:rPr>
              <a:t>Red-Black tree</a:t>
            </a:r>
            <a:r>
              <a:rPr lang="zh-CN" altLang="en-US" b="1" i="0" dirty="0">
                <a:solidFill>
                  <a:srgbClr val="000000"/>
                </a:solidFill>
                <a:effectLst/>
                <a:latin typeface="PingFang SC"/>
              </a:rPr>
              <a:t>）实现，</a:t>
            </a:r>
            <a:r>
              <a:rPr lang="en-US" altLang="zh-CN" b="0" i="0" dirty="0" err="1">
                <a:solidFill>
                  <a:srgbClr val="000000"/>
                </a:solidFill>
                <a:effectLst/>
                <a:latin typeface="PingFang SC"/>
              </a:rPr>
              <a:t>TreeMap</a:t>
            </a:r>
            <a:r>
              <a:rPr lang="zh-CN" altLang="en-US" b="0" i="0" dirty="0">
                <a:solidFill>
                  <a:srgbClr val="000000"/>
                </a:solidFill>
                <a:effectLst/>
                <a:latin typeface="PingFang SC"/>
              </a:rPr>
              <a:t>存储时会进行排序的，会根据</a:t>
            </a:r>
            <a:r>
              <a:rPr lang="en-US" altLang="zh-CN" b="1" i="0" dirty="0">
                <a:solidFill>
                  <a:srgbClr val="000000"/>
                </a:solidFill>
                <a:effectLst/>
                <a:latin typeface="PingFang SC"/>
              </a:rPr>
              <a:t>key</a:t>
            </a:r>
            <a:r>
              <a:rPr lang="zh-CN" altLang="en-US" b="0" i="0" dirty="0">
                <a:solidFill>
                  <a:srgbClr val="000000"/>
                </a:solidFill>
                <a:effectLst/>
                <a:latin typeface="PingFang SC"/>
              </a:rPr>
              <a:t>来对</a:t>
            </a:r>
            <a:r>
              <a:rPr lang="en-US" altLang="zh-CN" b="0" i="0" dirty="0">
                <a:solidFill>
                  <a:srgbClr val="000000"/>
                </a:solidFill>
                <a:effectLst/>
                <a:latin typeface="PingFang SC"/>
              </a:rPr>
              <a:t>key-value</a:t>
            </a:r>
            <a:r>
              <a:rPr lang="zh-CN" altLang="en-US" b="0" i="0" dirty="0">
                <a:solidFill>
                  <a:srgbClr val="000000"/>
                </a:solidFill>
                <a:effectLst/>
                <a:latin typeface="PingFang SC"/>
              </a:rPr>
              <a:t>键值对进行排序，其中排序方式也是分为两种，一种是</a:t>
            </a:r>
            <a:r>
              <a:rPr lang="zh-CN" altLang="en-US" b="1" i="0" dirty="0">
                <a:solidFill>
                  <a:srgbClr val="000000"/>
                </a:solidFill>
                <a:effectLst/>
                <a:latin typeface="PingFang SC"/>
              </a:rPr>
              <a:t>自然排序</a:t>
            </a:r>
            <a:r>
              <a:rPr lang="zh-CN" altLang="en-US" b="0" i="0" dirty="0">
                <a:solidFill>
                  <a:srgbClr val="000000"/>
                </a:solidFill>
                <a:effectLst/>
                <a:latin typeface="PingFang SC"/>
              </a:rPr>
              <a:t>，一种是</a:t>
            </a:r>
            <a:r>
              <a:rPr lang="zh-CN" altLang="en-US" b="1" i="0" dirty="0">
                <a:solidFill>
                  <a:srgbClr val="000000"/>
                </a:solidFill>
                <a:effectLst/>
                <a:latin typeface="PingFang SC"/>
              </a:rPr>
              <a:t>定制排序</a:t>
            </a:r>
            <a:r>
              <a:rPr lang="zh-CN" altLang="en-US" b="0" i="0" dirty="0">
                <a:solidFill>
                  <a:srgbClr val="000000"/>
                </a:solidFill>
                <a:effectLst/>
                <a:latin typeface="PingFang SC"/>
              </a:rPr>
              <a:t>，具体取决于使用的构造方法</a:t>
            </a:r>
            <a:endParaRPr lang="zh-CN" altLang="en-US" dirty="0"/>
          </a:p>
        </p:txBody>
      </p:sp>
      <p:sp>
        <p:nvSpPr>
          <p:cNvPr id="7" name="文本框 6">
            <a:extLst>
              <a:ext uri="{FF2B5EF4-FFF2-40B4-BE49-F238E27FC236}">
                <a16:creationId xmlns:a16="http://schemas.microsoft.com/office/drawing/2014/main" id="{7DBDE1F9-F7C6-439B-8585-F2D3F30F897F}"/>
              </a:ext>
            </a:extLst>
          </p:cNvPr>
          <p:cNvSpPr txBox="1"/>
          <p:nvPr/>
        </p:nvSpPr>
        <p:spPr>
          <a:xfrm>
            <a:off x="815918" y="2787604"/>
            <a:ext cx="7824534" cy="875881"/>
          </a:xfrm>
          <a:prstGeom prst="rect">
            <a:avLst/>
          </a:prstGeom>
          <a:noFill/>
        </p:spPr>
        <p:txBody>
          <a:bodyPr wrap="square">
            <a:spAutoFit/>
          </a:bodyPr>
          <a:lstStyle/>
          <a:p>
            <a:pPr>
              <a:lnSpc>
                <a:spcPct val="150000"/>
              </a:lnSpc>
            </a:pPr>
            <a:r>
              <a:rPr lang="zh-CN" altLang="en-US" b="1" i="0" dirty="0">
                <a:solidFill>
                  <a:srgbClr val="FF0000"/>
                </a:solidFill>
                <a:effectLst/>
                <a:latin typeface="PingFang SC"/>
              </a:rPr>
              <a:t>自然排序</a:t>
            </a:r>
            <a:r>
              <a:rPr lang="zh-CN" altLang="en-US" b="0" i="0" dirty="0">
                <a:solidFill>
                  <a:srgbClr val="000000"/>
                </a:solidFill>
                <a:effectLst/>
                <a:latin typeface="PingFang SC"/>
              </a:rPr>
              <a:t>：</a:t>
            </a:r>
            <a:r>
              <a:rPr lang="en-US" altLang="zh-CN" b="0" i="0" dirty="0" err="1">
                <a:solidFill>
                  <a:srgbClr val="000000"/>
                </a:solidFill>
                <a:effectLst/>
                <a:latin typeface="PingFang SC"/>
              </a:rPr>
              <a:t>TreeMap</a:t>
            </a:r>
            <a:r>
              <a:rPr lang="zh-CN" altLang="en-US" b="0" i="0" dirty="0">
                <a:solidFill>
                  <a:srgbClr val="000000"/>
                </a:solidFill>
                <a:effectLst/>
                <a:latin typeface="PingFang SC"/>
              </a:rPr>
              <a:t>中所有的</a:t>
            </a:r>
            <a:r>
              <a:rPr lang="en-US" altLang="zh-CN" b="0" i="0" dirty="0">
                <a:solidFill>
                  <a:srgbClr val="000000"/>
                </a:solidFill>
                <a:effectLst/>
                <a:latin typeface="PingFang SC"/>
              </a:rPr>
              <a:t>key</a:t>
            </a:r>
            <a:r>
              <a:rPr lang="zh-CN" altLang="en-US" b="1" i="0" dirty="0">
                <a:solidFill>
                  <a:srgbClr val="000000"/>
                </a:solidFill>
                <a:effectLst/>
                <a:latin typeface="PingFang SC"/>
              </a:rPr>
              <a:t>必须实现</a:t>
            </a:r>
            <a:r>
              <a:rPr lang="en-US" altLang="zh-CN" b="1" i="0" dirty="0">
                <a:solidFill>
                  <a:srgbClr val="000000"/>
                </a:solidFill>
                <a:effectLst/>
                <a:latin typeface="PingFang SC"/>
              </a:rPr>
              <a:t>Comparable</a:t>
            </a:r>
            <a:r>
              <a:rPr lang="zh-CN" altLang="en-US" b="1" i="0" dirty="0">
                <a:solidFill>
                  <a:srgbClr val="000000"/>
                </a:solidFill>
                <a:effectLst/>
                <a:latin typeface="PingFang SC"/>
              </a:rPr>
              <a:t>接口</a:t>
            </a:r>
            <a:r>
              <a:rPr lang="zh-CN" altLang="en-US" b="0" i="0" dirty="0">
                <a:solidFill>
                  <a:srgbClr val="000000"/>
                </a:solidFill>
                <a:effectLst/>
                <a:latin typeface="PingFang SC"/>
              </a:rPr>
              <a:t>，并且所有的</a:t>
            </a:r>
            <a:r>
              <a:rPr lang="en-US" altLang="zh-CN" b="0" i="0" dirty="0">
                <a:solidFill>
                  <a:srgbClr val="000000"/>
                </a:solidFill>
                <a:effectLst/>
                <a:latin typeface="PingFang SC"/>
              </a:rPr>
              <a:t>key</a:t>
            </a:r>
            <a:r>
              <a:rPr lang="zh-CN" altLang="en-US" b="0" i="0" dirty="0">
                <a:solidFill>
                  <a:srgbClr val="000000"/>
                </a:solidFill>
                <a:effectLst/>
                <a:latin typeface="PingFang SC"/>
              </a:rPr>
              <a:t>都应该是</a:t>
            </a:r>
            <a:r>
              <a:rPr lang="zh-CN" altLang="en-US" b="1" i="0" dirty="0">
                <a:solidFill>
                  <a:srgbClr val="000000"/>
                </a:solidFill>
                <a:effectLst/>
                <a:latin typeface="PingFang SC"/>
              </a:rPr>
              <a:t>同一个类的对象</a:t>
            </a:r>
            <a:r>
              <a:rPr lang="zh-CN" altLang="en-US" b="0" i="0" dirty="0">
                <a:solidFill>
                  <a:srgbClr val="000000"/>
                </a:solidFill>
                <a:effectLst/>
                <a:latin typeface="PingFang SC"/>
              </a:rPr>
              <a:t>，否则会报</a:t>
            </a:r>
            <a:r>
              <a:rPr lang="en-US" altLang="zh-CN" b="0" i="0" dirty="0" err="1">
                <a:solidFill>
                  <a:srgbClr val="000000"/>
                </a:solidFill>
                <a:effectLst/>
                <a:latin typeface="PingFang SC"/>
              </a:rPr>
              <a:t>ClassCastException</a:t>
            </a:r>
            <a:r>
              <a:rPr lang="zh-CN" altLang="en-US" b="0" i="0" dirty="0">
                <a:solidFill>
                  <a:srgbClr val="000000"/>
                </a:solidFill>
                <a:effectLst/>
                <a:latin typeface="PingFang SC"/>
              </a:rPr>
              <a:t>异常</a:t>
            </a:r>
            <a:endParaRPr lang="zh-CN" altLang="en-US" dirty="0"/>
          </a:p>
        </p:txBody>
      </p:sp>
      <p:sp>
        <p:nvSpPr>
          <p:cNvPr id="9" name="文本框 8">
            <a:extLst>
              <a:ext uri="{FF2B5EF4-FFF2-40B4-BE49-F238E27FC236}">
                <a16:creationId xmlns:a16="http://schemas.microsoft.com/office/drawing/2014/main" id="{4C1A8CEF-A81B-4775-9A9D-F7875691A891}"/>
              </a:ext>
            </a:extLst>
          </p:cNvPr>
          <p:cNvSpPr txBox="1"/>
          <p:nvPr/>
        </p:nvSpPr>
        <p:spPr>
          <a:xfrm>
            <a:off x="808355" y="3579862"/>
            <a:ext cx="7824534" cy="1291379"/>
          </a:xfrm>
          <a:prstGeom prst="rect">
            <a:avLst/>
          </a:prstGeom>
          <a:noFill/>
        </p:spPr>
        <p:txBody>
          <a:bodyPr wrap="square">
            <a:spAutoFit/>
          </a:bodyPr>
          <a:lstStyle/>
          <a:p>
            <a:pPr algn="just">
              <a:lnSpc>
                <a:spcPct val="150000"/>
              </a:lnSpc>
            </a:pPr>
            <a:r>
              <a:rPr lang="zh-CN" altLang="en-US" b="1" i="0" dirty="0">
                <a:solidFill>
                  <a:srgbClr val="FF0000"/>
                </a:solidFill>
                <a:effectLst/>
                <a:latin typeface="PingFang SC"/>
              </a:rPr>
              <a:t>定制排序</a:t>
            </a:r>
            <a:r>
              <a:rPr lang="zh-CN" altLang="en-US" b="0" i="0" dirty="0">
                <a:solidFill>
                  <a:srgbClr val="000000"/>
                </a:solidFill>
                <a:effectLst/>
                <a:latin typeface="PingFang SC"/>
              </a:rPr>
              <a:t>：定义</a:t>
            </a:r>
            <a:r>
              <a:rPr lang="en-US" altLang="zh-CN" b="0" i="0" dirty="0" err="1">
                <a:solidFill>
                  <a:srgbClr val="000000"/>
                </a:solidFill>
                <a:effectLst/>
                <a:latin typeface="PingFang SC"/>
              </a:rPr>
              <a:t>TreeMap</a:t>
            </a:r>
            <a:r>
              <a:rPr lang="zh-CN" altLang="en-US" b="0" i="0" dirty="0">
                <a:solidFill>
                  <a:srgbClr val="000000"/>
                </a:solidFill>
                <a:effectLst/>
                <a:latin typeface="PingFang SC"/>
              </a:rPr>
              <a:t>时，创建一个</a:t>
            </a:r>
            <a:r>
              <a:rPr lang="en-US" altLang="zh-CN" b="1" i="0" dirty="0">
                <a:solidFill>
                  <a:srgbClr val="000000"/>
                </a:solidFill>
                <a:effectLst/>
                <a:latin typeface="PingFang SC"/>
              </a:rPr>
              <a:t>comparator</a:t>
            </a:r>
            <a:r>
              <a:rPr lang="zh-CN" altLang="en-US" b="1" i="0" dirty="0">
                <a:solidFill>
                  <a:srgbClr val="000000"/>
                </a:solidFill>
                <a:effectLst/>
                <a:latin typeface="PingFang SC"/>
              </a:rPr>
              <a:t>对象</a:t>
            </a:r>
            <a:r>
              <a:rPr lang="zh-CN" altLang="en-US" b="0" i="0" dirty="0">
                <a:solidFill>
                  <a:srgbClr val="000000"/>
                </a:solidFill>
                <a:effectLst/>
                <a:latin typeface="PingFang SC"/>
              </a:rPr>
              <a:t>，该对象对所有的</a:t>
            </a:r>
            <a:r>
              <a:rPr lang="en-US" altLang="zh-CN" b="0" i="0" dirty="0" err="1">
                <a:solidFill>
                  <a:srgbClr val="000000"/>
                </a:solidFill>
                <a:effectLst/>
                <a:latin typeface="PingFang SC"/>
              </a:rPr>
              <a:t>treeMap</a:t>
            </a:r>
            <a:r>
              <a:rPr lang="zh-CN" altLang="en-US" b="0" i="0" dirty="0">
                <a:solidFill>
                  <a:srgbClr val="000000"/>
                </a:solidFill>
                <a:effectLst/>
                <a:latin typeface="PingFang SC"/>
              </a:rPr>
              <a:t>中所有的</a:t>
            </a:r>
            <a:r>
              <a:rPr lang="en-US" altLang="zh-CN" b="0" i="0" dirty="0">
                <a:solidFill>
                  <a:srgbClr val="000000"/>
                </a:solidFill>
                <a:effectLst/>
                <a:latin typeface="PingFang SC"/>
              </a:rPr>
              <a:t>key</a:t>
            </a:r>
            <a:r>
              <a:rPr lang="zh-CN" altLang="en-US" b="0" i="0" dirty="0">
                <a:solidFill>
                  <a:srgbClr val="000000"/>
                </a:solidFill>
                <a:effectLst/>
                <a:latin typeface="PingFang SC"/>
              </a:rPr>
              <a:t>值进行排序，采用定制排序的时候不需要</a:t>
            </a:r>
            <a:r>
              <a:rPr lang="en-US" altLang="zh-CN" b="0" i="0" dirty="0" err="1">
                <a:solidFill>
                  <a:srgbClr val="000000"/>
                </a:solidFill>
                <a:effectLst/>
                <a:latin typeface="PingFang SC"/>
              </a:rPr>
              <a:t>TreeMap</a:t>
            </a:r>
            <a:r>
              <a:rPr lang="zh-CN" altLang="en-US" b="0" i="0" dirty="0">
                <a:solidFill>
                  <a:srgbClr val="000000"/>
                </a:solidFill>
                <a:effectLst/>
                <a:latin typeface="PingFang SC"/>
              </a:rPr>
              <a:t>中所有的</a:t>
            </a:r>
            <a:r>
              <a:rPr lang="en-US" altLang="zh-CN" b="0" i="0" dirty="0">
                <a:solidFill>
                  <a:srgbClr val="000000"/>
                </a:solidFill>
                <a:effectLst/>
                <a:latin typeface="PingFang SC"/>
              </a:rPr>
              <a:t>key</a:t>
            </a:r>
            <a:r>
              <a:rPr lang="zh-CN" altLang="en-US" b="0" i="0" dirty="0">
                <a:solidFill>
                  <a:srgbClr val="000000"/>
                </a:solidFill>
                <a:effectLst/>
                <a:latin typeface="PingFang SC"/>
              </a:rPr>
              <a:t>必须实现</a:t>
            </a:r>
            <a:r>
              <a:rPr lang="en-US" altLang="zh-CN" b="0" i="0" dirty="0">
                <a:solidFill>
                  <a:srgbClr val="000000"/>
                </a:solidFill>
                <a:effectLst/>
                <a:latin typeface="PingFang SC"/>
              </a:rPr>
              <a:t>Comparable</a:t>
            </a:r>
            <a:r>
              <a:rPr lang="zh-CN" altLang="en-US" b="0" i="0" dirty="0">
                <a:solidFill>
                  <a:srgbClr val="000000"/>
                </a:solidFill>
                <a:effectLst/>
                <a:latin typeface="PingFang SC"/>
              </a:rPr>
              <a:t>接口</a:t>
            </a:r>
            <a:endParaRPr lang="zh-CN" altLang="en-US" dirty="0"/>
          </a:p>
        </p:txBody>
      </p:sp>
    </p:spTree>
    <p:extLst>
      <p:ext uri="{BB962C8B-B14F-4D97-AF65-F5344CB8AC3E}">
        <p14:creationId xmlns:p14="http://schemas.microsoft.com/office/powerpoint/2010/main" val="327608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5" name="文本框 4">
            <a:extLst>
              <a:ext uri="{FF2B5EF4-FFF2-40B4-BE49-F238E27FC236}">
                <a16:creationId xmlns:a16="http://schemas.microsoft.com/office/drawing/2014/main" id="{9FDBA16C-A99F-4E55-B757-1D67C71D01BA}"/>
              </a:ext>
            </a:extLst>
          </p:cNvPr>
          <p:cNvSpPr txBox="1"/>
          <p:nvPr/>
        </p:nvSpPr>
        <p:spPr>
          <a:xfrm>
            <a:off x="889785" y="1923678"/>
            <a:ext cx="7848872" cy="1706878"/>
          </a:xfrm>
          <a:prstGeom prst="rect">
            <a:avLst/>
          </a:prstGeom>
          <a:noFill/>
        </p:spPr>
        <p:txBody>
          <a:bodyPr wrap="square">
            <a:spAutoFit/>
          </a:bodyPr>
          <a:lstStyle/>
          <a:p>
            <a:pPr>
              <a:lnSpc>
                <a:spcPct val="150000"/>
              </a:lnSpc>
            </a:pPr>
            <a:r>
              <a:rPr lang="zh-CN" altLang="en-US" b="0" i="0" dirty="0">
                <a:solidFill>
                  <a:srgbClr val="000000"/>
                </a:solidFill>
                <a:effectLst/>
                <a:latin typeface="PingFang SC"/>
              </a:rPr>
              <a:t>         如果使用自定义的类来作为</a:t>
            </a:r>
            <a:r>
              <a:rPr lang="en-US" altLang="zh-CN" b="0" i="0" dirty="0" err="1">
                <a:solidFill>
                  <a:srgbClr val="000000"/>
                </a:solidFill>
                <a:effectLst/>
                <a:latin typeface="PingFang SC"/>
              </a:rPr>
              <a:t>TreeMap</a:t>
            </a:r>
            <a:r>
              <a:rPr lang="zh-CN" altLang="en-US" b="0" i="0" dirty="0">
                <a:solidFill>
                  <a:srgbClr val="000000"/>
                </a:solidFill>
                <a:effectLst/>
                <a:latin typeface="PingFang SC"/>
              </a:rPr>
              <a:t>中的</a:t>
            </a:r>
            <a:r>
              <a:rPr lang="en-US" altLang="zh-CN" b="0" i="0" dirty="0">
                <a:solidFill>
                  <a:srgbClr val="000000"/>
                </a:solidFill>
                <a:effectLst/>
                <a:latin typeface="PingFang SC"/>
              </a:rPr>
              <a:t>key</a:t>
            </a:r>
            <a:r>
              <a:rPr lang="zh-CN" altLang="en-US" b="0" i="0" dirty="0">
                <a:solidFill>
                  <a:srgbClr val="000000"/>
                </a:solidFill>
                <a:effectLst/>
                <a:latin typeface="PingFang SC"/>
              </a:rPr>
              <a:t>值，且想让</a:t>
            </a:r>
            <a:r>
              <a:rPr lang="en-US" altLang="zh-CN" b="0" i="0" dirty="0" err="1">
                <a:solidFill>
                  <a:srgbClr val="000000"/>
                </a:solidFill>
                <a:effectLst/>
                <a:latin typeface="PingFang SC"/>
              </a:rPr>
              <a:t>TreeMap</a:t>
            </a:r>
            <a:r>
              <a:rPr lang="zh-CN" altLang="en-US" b="0" i="0" dirty="0">
                <a:solidFill>
                  <a:srgbClr val="000000"/>
                </a:solidFill>
                <a:effectLst/>
                <a:latin typeface="PingFang SC"/>
              </a:rPr>
              <a:t>能够良好的工作，则</a:t>
            </a:r>
            <a:r>
              <a:rPr lang="zh-CN" altLang="en-US" b="1" i="0" dirty="0">
                <a:solidFill>
                  <a:srgbClr val="000000"/>
                </a:solidFill>
                <a:effectLst/>
                <a:latin typeface="PingFang SC"/>
              </a:rPr>
              <a:t>必须重写自定义类中的</a:t>
            </a:r>
            <a:r>
              <a:rPr lang="en-US" altLang="zh-CN" b="1" i="0" dirty="0">
                <a:solidFill>
                  <a:srgbClr val="000000"/>
                </a:solidFill>
                <a:effectLst/>
                <a:latin typeface="PingFang SC"/>
              </a:rPr>
              <a:t>equals()</a:t>
            </a:r>
            <a:r>
              <a:rPr lang="zh-CN" altLang="en-US" b="1" i="0" dirty="0">
                <a:solidFill>
                  <a:srgbClr val="000000"/>
                </a:solidFill>
                <a:effectLst/>
                <a:latin typeface="PingFang SC"/>
              </a:rPr>
              <a:t>方法</a:t>
            </a:r>
            <a:r>
              <a:rPr lang="zh-CN" altLang="en-US" b="0" i="0" dirty="0">
                <a:solidFill>
                  <a:srgbClr val="000000"/>
                </a:solidFill>
                <a:effectLst/>
                <a:latin typeface="PingFang SC"/>
              </a:rPr>
              <a:t>，</a:t>
            </a:r>
            <a:r>
              <a:rPr lang="en-US" altLang="zh-CN" b="0" i="0" dirty="0" err="1">
                <a:solidFill>
                  <a:srgbClr val="000000"/>
                </a:solidFill>
                <a:effectLst/>
                <a:latin typeface="PingFang SC"/>
              </a:rPr>
              <a:t>TreeMap</a:t>
            </a:r>
            <a:r>
              <a:rPr lang="zh-CN" altLang="en-US" b="0" i="0" dirty="0">
                <a:solidFill>
                  <a:srgbClr val="000000"/>
                </a:solidFill>
                <a:effectLst/>
                <a:latin typeface="PingFang SC"/>
              </a:rPr>
              <a:t>中判断相等的标准是：两个</a:t>
            </a:r>
            <a:r>
              <a:rPr lang="en-US" altLang="zh-CN" b="0" i="0" dirty="0">
                <a:solidFill>
                  <a:srgbClr val="000000"/>
                </a:solidFill>
                <a:effectLst/>
                <a:latin typeface="PingFang SC"/>
              </a:rPr>
              <a:t>key</a:t>
            </a:r>
            <a:r>
              <a:rPr lang="zh-CN" altLang="en-US" b="0" i="0" dirty="0">
                <a:solidFill>
                  <a:srgbClr val="000000"/>
                </a:solidFill>
                <a:effectLst/>
                <a:latin typeface="PingFang SC"/>
              </a:rPr>
              <a:t>通过</a:t>
            </a:r>
            <a:r>
              <a:rPr lang="en-US" altLang="zh-CN" b="0" i="0" dirty="0">
                <a:solidFill>
                  <a:srgbClr val="000000"/>
                </a:solidFill>
                <a:effectLst/>
                <a:latin typeface="PingFang SC"/>
              </a:rPr>
              <a:t>equals()</a:t>
            </a:r>
            <a:r>
              <a:rPr lang="zh-CN" altLang="en-US" b="0" i="0" dirty="0">
                <a:solidFill>
                  <a:srgbClr val="000000"/>
                </a:solidFill>
                <a:effectLst/>
                <a:latin typeface="PingFang SC"/>
              </a:rPr>
              <a:t>方法返回为</a:t>
            </a:r>
            <a:r>
              <a:rPr lang="en-US" altLang="zh-CN" b="0" i="0" dirty="0">
                <a:solidFill>
                  <a:srgbClr val="000000"/>
                </a:solidFill>
                <a:effectLst/>
                <a:latin typeface="PingFang SC"/>
              </a:rPr>
              <a:t>true</a:t>
            </a:r>
            <a:r>
              <a:rPr lang="zh-CN" altLang="en-US" b="0" i="0" dirty="0">
                <a:solidFill>
                  <a:srgbClr val="000000"/>
                </a:solidFill>
                <a:effectLst/>
                <a:latin typeface="PingFang SC"/>
              </a:rPr>
              <a:t>，并且通过</a:t>
            </a:r>
            <a:r>
              <a:rPr lang="en-US" altLang="zh-CN" b="0" i="0" dirty="0" err="1">
                <a:solidFill>
                  <a:srgbClr val="000000"/>
                </a:solidFill>
                <a:effectLst/>
                <a:latin typeface="PingFang SC"/>
              </a:rPr>
              <a:t>compareTo</a:t>
            </a:r>
            <a:r>
              <a:rPr lang="en-US" altLang="zh-CN" b="0" i="0" dirty="0">
                <a:solidFill>
                  <a:srgbClr val="000000"/>
                </a:solidFill>
                <a:effectLst/>
                <a:latin typeface="PingFang SC"/>
              </a:rPr>
              <a:t>()</a:t>
            </a:r>
            <a:r>
              <a:rPr lang="zh-CN" altLang="en-US" b="0" i="0" dirty="0">
                <a:solidFill>
                  <a:srgbClr val="000000"/>
                </a:solidFill>
                <a:effectLst/>
                <a:latin typeface="PingFang SC"/>
              </a:rPr>
              <a:t>方法比较应该返回为</a:t>
            </a:r>
            <a:r>
              <a:rPr lang="en-US" altLang="zh-CN" b="0" i="0" dirty="0">
                <a:solidFill>
                  <a:srgbClr val="000000"/>
                </a:solidFill>
                <a:effectLst/>
                <a:latin typeface="PingFang SC"/>
              </a:rPr>
              <a:t>0</a:t>
            </a:r>
            <a:endParaRPr lang="zh-CN" altLang="en-US" dirty="0"/>
          </a:p>
        </p:txBody>
      </p:sp>
      <p:sp>
        <p:nvSpPr>
          <p:cNvPr id="7" name="文本框 6">
            <a:extLst>
              <a:ext uri="{FF2B5EF4-FFF2-40B4-BE49-F238E27FC236}">
                <a16:creationId xmlns:a16="http://schemas.microsoft.com/office/drawing/2014/main" id="{06E7EBC3-6A31-41D0-9FBD-321CBC9F9AF5}"/>
              </a:ext>
            </a:extLst>
          </p:cNvPr>
          <p:cNvSpPr txBox="1"/>
          <p:nvPr/>
        </p:nvSpPr>
        <p:spPr>
          <a:xfrm>
            <a:off x="851922" y="771550"/>
            <a:ext cx="4578578" cy="369332"/>
          </a:xfrm>
          <a:prstGeom prst="rect">
            <a:avLst/>
          </a:prstGeom>
          <a:noFill/>
        </p:spPr>
        <p:txBody>
          <a:bodyPr wrap="square">
            <a:spAutoFit/>
          </a:bodyPr>
          <a:lstStyle/>
          <a:p>
            <a:r>
              <a:rPr lang="en-US" altLang="zh-CN" b="1" i="0" dirty="0" err="1">
                <a:solidFill>
                  <a:srgbClr val="000000"/>
                </a:solidFill>
                <a:effectLst/>
                <a:latin typeface="PingFang SC"/>
              </a:rPr>
              <a:t>TreeMap</a:t>
            </a:r>
            <a:endParaRPr lang="zh-CN" altLang="en-US" dirty="0"/>
          </a:p>
        </p:txBody>
      </p:sp>
      <p:sp>
        <p:nvSpPr>
          <p:cNvPr id="9" name="文本框 8">
            <a:extLst>
              <a:ext uri="{FF2B5EF4-FFF2-40B4-BE49-F238E27FC236}">
                <a16:creationId xmlns:a16="http://schemas.microsoft.com/office/drawing/2014/main" id="{AAF6D081-08B3-4A6A-A57D-6A3B57B46CFA}"/>
              </a:ext>
            </a:extLst>
          </p:cNvPr>
          <p:cNvSpPr txBox="1"/>
          <p:nvPr/>
        </p:nvSpPr>
        <p:spPr>
          <a:xfrm>
            <a:off x="889785" y="1140882"/>
            <a:ext cx="7951138" cy="875881"/>
          </a:xfrm>
          <a:prstGeom prst="rect">
            <a:avLst/>
          </a:prstGeom>
          <a:noFill/>
        </p:spPr>
        <p:txBody>
          <a:bodyPr wrap="square">
            <a:spAutoFit/>
          </a:bodyPr>
          <a:lstStyle/>
          <a:p>
            <a:pPr>
              <a:lnSpc>
                <a:spcPct val="150000"/>
              </a:lnSpc>
            </a:pPr>
            <a:r>
              <a:rPr lang="en-US" altLang="zh-CN" b="0" i="0" dirty="0">
                <a:solidFill>
                  <a:srgbClr val="000000"/>
                </a:solidFill>
                <a:effectLst/>
                <a:latin typeface="PingFang SC"/>
              </a:rPr>
              <a:t>         </a:t>
            </a:r>
            <a:r>
              <a:rPr lang="en-US" altLang="zh-CN" b="0" i="0" dirty="0" err="1">
                <a:solidFill>
                  <a:srgbClr val="000000"/>
                </a:solidFill>
                <a:effectLst/>
                <a:latin typeface="PingFang SC"/>
              </a:rPr>
              <a:t>TreeMap</a:t>
            </a:r>
            <a:r>
              <a:rPr lang="zh-CN" altLang="en-US" b="0" i="0" dirty="0">
                <a:solidFill>
                  <a:srgbClr val="000000"/>
                </a:solidFill>
                <a:effectLst/>
                <a:latin typeface="PingFang SC"/>
              </a:rPr>
              <a:t>判断两个元素相等的标准：两个</a:t>
            </a:r>
            <a:r>
              <a:rPr lang="en-US" altLang="zh-CN" b="0" i="0" dirty="0">
                <a:solidFill>
                  <a:srgbClr val="000000"/>
                </a:solidFill>
                <a:effectLst/>
                <a:latin typeface="PingFang SC"/>
              </a:rPr>
              <a:t>key</a:t>
            </a:r>
            <a:r>
              <a:rPr lang="zh-CN" altLang="en-US" b="0" i="0" dirty="0">
                <a:solidFill>
                  <a:srgbClr val="000000"/>
                </a:solidFill>
                <a:effectLst/>
                <a:latin typeface="PingFang SC"/>
              </a:rPr>
              <a:t>通过</a:t>
            </a:r>
            <a:r>
              <a:rPr lang="en-US" altLang="zh-CN" b="0" i="0" dirty="0" err="1">
                <a:solidFill>
                  <a:srgbClr val="000000"/>
                </a:solidFill>
                <a:effectLst/>
                <a:latin typeface="PingFang SC"/>
              </a:rPr>
              <a:t>compareTo</a:t>
            </a:r>
            <a:r>
              <a:rPr lang="en-US" altLang="zh-CN" b="0" i="0" dirty="0">
                <a:solidFill>
                  <a:srgbClr val="000000"/>
                </a:solidFill>
                <a:effectLst/>
                <a:latin typeface="PingFang SC"/>
              </a:rPr>
              <a:t>()</a:t>
            </a:r>
            <a:r>
              <a:rPr lang="zh-CN" altLang="en-US" b="0" i="0" dirty="0">
                <a:solidFill>
                  <a:srgbClr val="000000"/>
                </a:solidFill>
                <a:effectLst/>
                <a:latin typeface="PingFang SC"/>
              </a:rPr>
              <a:t>方法返回</a:t>
            </a:r>
            <a:r>
              <a:rPr lang="en-US" altLang="zh-CN" b="0" i="0" dirty="0">
                <a:solidFill>
                  <a:srgbClr val="000000"/>
                </a:solidFill>
                <a:effectLst/>
                <a:latin typeface="PingFang SC"/>
              </a:rPr>
              <a:t>0</a:t>
            </a:r>
            <a:r>
              <a:rPr lang="zh-CN" altLang="en-US" b="0" i="0" dirty="0">
                <a:solidFill>
                  <a:srgbClr val="000000"/>
                </a:solidFill>
                <a:effectLst/>
                <a:latin typeface="PingFang SC"/>
              </a:rPr>
              <a:t>，则认为这两个</a:t>
            </a:r>
            <a:r>
              <a:rPr lang="en-US" altLang="zh-CN" b="0" i="0" dirty="0">
                <a:solidFill>
                  <a:srgbClr val="000000"/>
                </a:solidFill>
                <a:effectLst/>
                <a:latin typeface="PingFang SC"/>
              </a:rPr>
              <a:t>key</a:t>
            </a:r>
            <a:r>
              <a:rPr lang="zh-CN" altLang="en-US" b="0" i="0" dirty="0">
                <a:solidFill>
                  <a:srgbClr val="000000"/>
                </a:solidFill>
                <a:effectLst/>
                <a:latin typeface="PingFang SC"/>
              </a:rPr>
              <a:t>相等</a:t>
            </a:r>
            <a:endParaRPr lang="zh-CN" altLang="en-US" dirty="0"/>
          </a:p>
        </p:txBody>
      </p:sp>
    </p:spTree>
    <p:extLst>
      <p:ext uri="{BB962C8B-B14F-4D97-AF65-F5344CB8AC3E}">
        <p14:creationId xmlns:p14="http://schemas.microsoft.com/office/powerpoint/2010/main" val="382443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186E24F-65CC-413B-B532-DFE441D0B925}"/>
              </a:ext>
            </a:extLst>
          </p:cNvPr>
          <p:cNvSpPr txBox="1"/>
          <p:nvPr/>
        </p:nvSpPr>
        <p:spPr>
          <a:xfrm>
            <a:off x="851922" y="771550"/>
            <a:ext cx="4578578" cy="369332"/>
          </a:xfrm>
          <a:prstGeom prst="rect">
            <a:avLst/>
          </a:prstGeom>
          <a:noFill/>
        </p:spPr>
        <p:txBody>
          <a:bodyPr wrap="square">
            <a:spAutoFit/>
          </a:bodyPr>
          <a:lstStyle/>
          <a:p>
            <a:r>
              <a:rPr lang="en-US" altLang="zh-CN" b="1" i="0" dirty="0">
                <a:solidFill>
                  <a:srgbClr val="000000"/>
                </a:solidFill>
                <a:effectLst/>
                <a:latin typeface="PingFang SC"/>
              </a:rPr>
              <a:t>Iterator </a:t>
            </a:r>
            <a:r>
              <a:rPr lang="zh-CN" altLang="en-US" b="1" i="0" dirty="0">
                <a:solidFill>
                  <a:srgbClr val="000000"/>
                </a:solidFill>
                <a:effectLst/>
                <a:latin typeface="PingFang SC"/>
              </a:rPr>
              <a:t>与 </a:t>
            </a:r>
            <a:r>
              <a:rPr lang="en-US" altLang="zh-CN" b="1" i="0" dirty="0" err="1">
                <a:solidFill>
                  <a:srgbClr val="000000"/>
                </a:solidFill>
                <a:effectLst/>
                <a:latin typeface="PingFang SC"/>
              </a:rPr>
              <a:t>ListIterator</a:t>
            </a:r>
            <a:endParaRPr lang="zh-CN" altLang="en-US" dirty="0"/>
          </a:p>
        </p:txBody>
      </p:sp>
      <p:sp>
        <p:nvSpPr>
          <p:cNvPr id="5" name="文本框 4">
            <a:extLst>
              <a:ext uri="{FF2B5EF4-FFF2-40B4-BE49-F238E27FC236}">
                <a16:creationId xmlns:a16="http://schemas.microsoft.com/office/drawing/2014/main" id="{3288C2A2-66C5-4F03-A7E2-8FC8D89BDCCC}"/>
              </a:ext>
            </a:extLst>
          </p:cNvPr>
          <p:cNvSpPr txBox="1"/>
          <p:nvPr/>
        </p:nvSpPr>
        <p:spPr>
          <a:xfrm>
            <a:off x="851922" y="1194306"/>
            <a:ext cx="4578578" cy="369332"/>
          </a:xfrm>
          <a:prstGeom prst="rect">
            <a:avLst/>
          </a:prstGeom>
          <a:noFill/>
        </p:spPr>
        <p:txBody>
          <a:bodyPr wrap="square">
            <a:spAutoFit/>
          </a:bodyPr>
          <a:lstStyle/>
          <a:p>
            <a:r>
              <a:rPr lang="en-US" altLang="zh-CN" b="1" i="0" dirty="0">
                <a:solidFill>
                  <a:srgbClr val="000000"/>
                </a:solidFill>
                <a:effectLst/>
                <a:latin typeface="PingFang SC"/>
              </a:rPr>
              <a:t>Iterator</a:t>
            </a:r>
            <a:endParaRPr lang="zh-CN" altLang="en-US" dirty="0"/>
          </a:p>
        </p:txBody>
      </p:sp>
      <p:sp>
        <p:nvSpPr>
          <p:cNvPr id="7" name="文本框 6">
            <a:extLst>
              <a:ext uri="{FF2B5EF4-FFF2-40B4-BE49-F238E27FC236}">
                <a16:creationId xmlns:a16="http://schemas.microsoft.com/office/drawing/2014/main" id="{91F67CE7-7489-4A95-BB90-874B5B2D09BD}"/>
              </a:ext>
            </a:extLst>
          </p:cNvPr>
          <p:cNvSpPr txBox="1"/>
          <p:nvPr/>
        </p:nvSpPr>
        <p:spPr>
          <a:xfrm>
            <a:off x="851922" y="1554346"/>
            <a:ext cx="4578578" cy="369332"/>
          </a:xfrm>
          <a:prstGeom prst="rect">
            <a:avLst/>
          </a:prstGeom>
          <a:noFill/>
        </p:spPr>
        <p:txBody>
          <a:bodyPr wrap="square">
            <a:spAutoFit/>
          </a:bodyPr>
          <a:lstStyle/>
          <a:p>
            <a:r>
              <a:rPr lang="en-US" altLang="zh-CN" b="0" i="0" dirty="0">
                <a:solidFill>
                  <a:srgbClr val="000000"/>
                </a:solidFill>
                <a:effectLst/>
                <a:latin typeface="PingFang SC"/>
              </a:rPr>
              <a:t>Iterator</a:t>
            </a:r>
            <a:r>
              <a:rPr lang="zh-CN" altLang="en-US" b="0" i="0" dirty="0">
                <a:solidFill>
                  <a:srgbClr val="000000"/>
                </a:solidFill>
                <a:effectLst/>
                <a:latin typeface="PingFang SC"/>
              </a:rPr>
              <a:t>的定义如下</a:t>
            </a:r>
            <a:endParaRPr lang="zh-CN" altLang="en-US" dirty="0"/>
          </a:p>
        </p:txBody>
      </p:sp>
      <p:sp>
        <p:nvSpPr>
          <p:cNvPr id="6" name="Rectangle 1">
            <a:extLst>
              <a:ext uri="{FF2B5EF4-FFF2-40B4-BE49-F238E27FC236}">
                <a16:creationId xmlns:a16="http://schemas.microsoft.com/office/drawing/2014/main" id="{875C6AE5-9FED-4ACA-8651-D043840F20F0}"/>
              </a:ext>
            </a:extLst>
          </p:cNvPr>
          <p:cNvSpPr>
            <a:spLocks noChangeArrowheads="1"/>
          </p:cNvSpPr>
          <p:nvPr/>
        </p:nvSpPr>
        <p:spPr bwMode="auto">
          <a:xfrm>
            <a:off x="971600" y="1995686"/>
            <a:ext cx="68762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public</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interface</a:t>
            </a:r>
            <a:r>
              <a:rPr kumimoji="0" lang="zh-CN" altLang="zh-CN"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Iterator&lt;E&gt; {}</a:t>
            </a:r>
            <a:r>
              <a:rPr kumimoji="0" lang="zh-CN" altLang="zh-CN" sz="1400" b="0" i="0" u="none" strike="noStrike" cap="none" normalizeH="0" baseline="0" dirty="0">
                <a:ln>
                  <a:noFill/>
                </a:ln>
                <a:solidFill>
                  <a:schemeClr val="tx1"/>
                </a:solidFill>
                <a:effectLst/>
              </a:rPr>
              <a:t> </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DA81CF8D-5772-4994-A95B-3F2D9DE8F050}"/>
              </a:ext>
            </a:extLst>
          </p:cNvPr>
          <p:cNvSpPr txBox="1"/>
          <p:nvPr/>
        </p:nvSpPr>
        <p:spPr>
          <a:xfrm>
            <a:off x="851922" y="2271933"/>
            <a:ext cx="7896542" cy="875881"/>
          </a:xfrm>
          <a:prstGeom prst="rect">
            <a:avLst/>
          </a:prstGeom>
          <a:noFill/>
        </p:spPr>
        <p:txBody>
          <a:bodyPr wrap="square">
            <a:spAutoFit/>
          </a:bodyPr>
          <a:lstStyle/>
          <a:p>
            <a:pPr>
              <a:lnSpc>
                <a:spcPct val="150000"/>
              </a:lnSpc>
            </a:pPr>
            <a:r>
              <a:rPr lang="en-US" altLang="zh-CN" b="0" i="0" dirty="0">
                <a:solidFill>
                  <a:srgbClr val="000000"/>
                </a:solidFill>
                <a:effectLst/>
                <a:latin typeface="PingFang SC"/>
              </a:rPr>
              <a:t>Iterator</a:t>
            </a:r>
            <a:r>
              <a:rPr lang="zh-CN" altLang="en-US" b="0" i="0" dirty="0">
                <a:solidFill>
                  <a:srgbClr val="000000"/>
                </a:solidFill>
                <a:effectLst/>
                <a:latin typeface="PingFang SC"/>
              </a:rPr>
              <a:t>是一个接口，它是集合的迭代器。集合可以通过</a:t>
            </a:r>
            <a:r>
              <a:rPr lang="en-US" altLang="zh-CN" b="0" i="0" dirty="0">
                <a:solidFill>
                  <a:srgbClr val="000000"/>
                </a:solidFill>
                <a:effectLst/>
                <a:latin typeface="PingFang SC"/>
              </a:rPr>
              <a:t>Iterator</a:t>
            </a:r>
            <a:r>
              <a:rPr lang="zh-CN" altLang="en-US" b="0" i="0" dirty="0">
                <a:solidFill>
                  <a:srgbClr val="000000"/>
                </a:solidFill>
                <a:effectLst/>
                <a:latin typeface="PingFang SC"/>
              </a:rPr>
              <a:t>去遍历集合中的元素</a:t>
            </a:r>
            <a:endParaRPr lang="zh-CN" altLang="en-US" dirty="0"/>
          </a:p>
        </p:txBody>
      </p:sp>
    </p:spTree>
    <p:extLst>
      <p:ext uri="{BB962C8B-B14F-4D97-AF65-F5344CB8AC3E}">
        <p14:creationId xmlns:p14="http://schemas.microsoft.com/office/powerpoint/2010/main" val="184416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186E24F-65CC-413B-B532-DFE441D0B925}"/>
              </a:ext>
            </a:extLst>
          </p:cNvPr>
          <p:cNvSpPr txBox="1"/>
          <p:nvPr/>
        </p:nvSpPr>
        <p:spPr>
          <a:xfrm>
            <a:off x="851922" y="771550"/>
            <a:ext cx="1127790" cy="369332"/>
          </a:xfrm>
          <a:prstGeom prst="rect">
            <a:avLst/>
          </a:prstGeom>
          <a:noFill/>
        </p:spPr>
        <p:txBody>
          <a:bodyPr wrap="square">
            <a:spAutoFit/>
          </a:bodyPr>
          <a:lstStyle/>
          <a:p>
            <a:r>
              <a:rPr lang="en-US" altLang="zh-CN" b="1" i="0" dirty="0">
                <a:solidFill>
                  <a:srgbClr val="000000"/>
                </a:solidFill>
                <a:effectLst/>
                <a:latin typeface="PingFang SC"/>
              </a:rPr>
              <a:t>Iterator</a:t>
            </a:r>
            <a:endParaRPr lang="zh-CN" altLang="en-US" dirty="0"/>
          </a:p>
        </p:txBody>
      </p:sp>
      <p:sp>
        <p:nvSpPr>
          <p:cNvPr id="5" name="文本框 4">
            <a:extLst>
              <a:ext uri="{FF2B5EF4-FFF2-40B4-BE49-F238E27FC236}">
                <a16:creationId xmlns:a16="http://schemas.microsoft.com/office/drawing/2014/main" id="{B04F22EA-63BE-4DF8-9965-18BC771D1F4D}"/>
              </a:ext>
            </a:extLst>
          </p:cNvPr>
          <p:cNvSpPr txBox="1"/>
          <p:nvPr/>
        </p:nvSpPr>
        <p:spPr>
          <a:xfrm>
            <a:off x="2483768" y="795760"/>
            <a:ext cx="4578578" cy="4339650"/>
          </a:xfrm>
          <a:prstGeom prst="rect">
            <a:avLst/>
          </a:prstGeom>
          <a:noFill/>
        </p:spPr>
        <p:txBody>
          <a:bodyPr wrap="square">
            <a:spAutoFit/>
          </a:bodyPr>
          <a:lstStyle/>
          <a:p>
            <a:r>
              <a:rPr lang="zh-CN" altLang="en-US" sz="1600" dirty="0"/>
              <a:t>public class IteratorExample {</a:t>
            </a:r>
          </a:p>
          <a:p>
            <a:r>
              <a:rPr lang="zh-CN" altLang="en-US" sz="1600" dirty="0"/>
              <a:t>    public static void main(String[] args) {</a:t>
            </a:r>
          </a:p>
          <a:p>
            <a:r>
              <a:rPr lang="zh-CN" altLang="en-US" sz="1600" dirty="0"/>
              <a:t>        ArrayList&lt;String&gt; a = new ArrayList&lt;String&gt;();</a:t>
            </a:r>
          </a:p>
          <a:p>
            <a:r>
              <a:rPr lang="zh-CN" altLang="en-US" sz="1600" dirty="0"/>
              <a:t>        a.add("aaa");</a:t>
            </a:r>
          </a:p>
          <a:p>
            <a:r>
              <a:rPr lang="zh-CN" altLang="en-US" sz="1600" dirty="0"/>
              <a:t>        a.add("bbb");</a:t>
            </a:r>
          </a:p>
          <a:p>
            <a:r>
              <a:rPr lang="zh-CN" altLang="en-US" sz="1600" dirty="0"/>
              <a:t>        a.add("ccc");</a:t>
            </a:r>
          </a:p>
          <a:p>
            <a:r>
              <a:rPr lang="zh-CN" altLang="en-US" sz="1600" dirty="0"/>
              <a:t>        System.out.println("Before iterate : " + a);</a:t>
            </a:r>
          </a:p>
          <a:p>
            <a:r>
              <a:rPr lang="zh-CN" altLang="en-US" sz="1600" dirty="0"/>
              <a:t>        Iterator&lt;String&gt; it = a.iterator();</a:t>
            </a:r>
          </a:p>
          <a:p>
            <a:r>
              <a:rPr lang="zh-CN" altLang="en-US" sz="1600" dirty="0"/>
              <a:t>        while (it.hasNext()) {</a:t>
            </a:r>
          </a:p>
          <a:p>
            <a:r>
              <a:rPr lang="zh-CN" altLang="en-US" sz="1600" dirty="0"/>
              <a:t>            String t = it.next();</a:t>
            </a:r>
          </a:p>
          <a:p>
            <a:r>
              <a:rPr lang="zh-CN" altLang="en-US" sz="1600" dirty="0"/>
              <a:t>            if ("bbb".equals(t)) {</a:t>
            </a:r>
          </a:p>
          <a:p>
            <a:r>
              <a:rPr lang="zh-CN" altLang="en-US" sz="1600" dirty="0"/>
              <a:t>                it.remove();</a:t>
            </a:r>
          </a:p>
          <a:p>
            <a:r>
              <a:rPr lang="zh-CN" altLang="en-US" sz="1600" dirty="0"/>
              <a:t>            }</a:t>
            </a:r>
          </a:p>
          <a:p>
            <a:r>
              <a:rPr lang="zh-CN" altLang="en-US" sz="1600" dirty="0"/>
              <a:t>        }</a:t>
            </a:r>
          </a:p>
          <a:p>
            <a:r>
              <a:rPr lang="zh-CN" altLang="en-US" sz="1600" dirty="0"/>
              <a:t>        System.out.println("After iterate : " + a);</a:t>
            </a:r>
          </a:p>
          <a:p>
            <a:r>
              <a:rPr lang="zh-CN" altLang="en-US" sz="1600" dirty="0"/>
              <a:t>    }</a:t>
            </a:r>
          </a:p>
          <a:p>
            <a:r>
              <a:rPr lang="zh-CN" altLang="en-US" sz="1600" dirty="0"/>
              <a:t>}</a:t>
            </a:r>
          </a:p>
        </p:txBody>
      </p:sp>
    </p:spTree>
    <p:extLst>
      <p:ext uri="{BB962C8B-B14F-4D97-AF65-F5344CB8AC3E}">
        <p14:creationId xmlns:p14="http://schemas.microsoft.com/office/powerpoint/2010/main" val="4181803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2" name="文本框 1">
            <a:extLst>
              <a:ext uri="{FF2B5EF4-FFF2-40B4-BE49-F238E27FC236}">
                <a16:creationId xmlns:a16="http://schemas.microsoft.com/office/drawing/2014/main" id="{978A16A7-5D97-4332-BB18-BCFC0472608E}"/>
              </a:ext>
            </a:extLst>
          </p:cNvPr>
          <p:cNvSpPr txBox="1"/>
          <p:nvPr/>
        </p:nvSpPr>
        <p:spPr>
          <a:xfrm>
            <a:off x="851922" y="1140882"/>
            <a:ext cx="7134552" cy="2537874"/>
          </a:xfrm>
          <a:prstGeom prst="rect">
            <a:avLst/>
          </a:prstGeom>
          <a:noFill/>
        </p:spPr>
        <p:txBody>
          <a:bodyPr wrap="square">
            <a:spAutoFit/>
          </a:bodyPr>
          <a:lstStyle/>
          <a:p>
            <a:pPr algn="just">
              <a:lnSpc>
                <a:spcPct val="150000"/>
              </a:lnSpc>
            </a:pPr>
            <a:r>
              <a:rPr lang="zh-CN" altLang="en-US" b="0" i="0" dirty="0">
                <a:solidFill>
                  <a:srgbClr val="FF0000"/>
                </a:solidFill>
                <a:effectLst/>
                <a:latin typeface="PingFang SC"/>
              </a:rPr>
              <a:t>注意：</a:t>
            </a:r>
            <a:endParaRPr lang="en-US" altLang="zh-CN" b="0" i="0" dirty="0">
              <a:solidFill>
                <a:srgbClr val="FF0000"/>
              </a:solidFill>
              <a:effectLst/>
              <a:latin typeface="PingFang SC"/>
            </a:endParaRPr>
          </a:p>
          <a:p>
            <a:pPr marL="285750" indent="-285750" algn="just">
              <a:lnSpc>
                <a:spcPct val="150000"/>
              </a:lnSpc>
              <a:buFont typeface="Wingdings" panose="05000000000000000000" pitchFamily="2" charset="2"/>
              <a:buChar char="Ø"/>
            </a:pPr>
            <a:r>
              <a:rPr lang="en-US" altLang="zh-CN" b="0" i="0" dirty="0">
                <a:solidFill>
                  <a:srgbClr val="000000"/>
                </a:solidFill>
                <a:effectLst/>
                <a:latin typeface="PingFang SC"/>
              </a:rPr>
              <a:t>Iterator</a:t>
            </a:r>
            <a:r>
              <a:rPr lang="zh-CN" altLang="en-US" b="0" i="0" dirty="0">
                <a:solidFill>
                  <a:srgbClr val="000000"/>
                </a:solidFill>
                <a:effectLst/>
                <a:latin typeface="PingFang SC"/>
              </a:rPr>
              <a:t>只能单向移动</a:t>
            </a:r>
            <a:endParaRPr lang="en-US" altLang="zh-CN" b="0" i="0" dirty="0">
              <a:solidFill>
                <a:srgbClr val="000000"/>
              </a:solidFill>
              <a:effectLst/>
              <a:latin typeface="PingFang SC"/>
            </a:endParaRPr>
          </a:p>
          <a:p>
            <a:pPr marL="285750" indent="-285750" algn="just">
              <a:lnSpc>
                <a:spcPct val="150000"/>
              </a:lnSpc>
              <a:buFont typeface="Wingdings" panose="05000000000000000000" pitchFamily="2" charset="2"/>
              <a:buChar char="Ø"/>
            </a:pPr>
            <a:r>
              <a:rPr lang="en-US" altLang="zh-CN" b="0" i="0" dirty="0" err="1">
                <a:solidFill>
                  <a:srgbClr val="000000"/>
                </a:solidFill>
                <a:effectLst/>
                <a:latin typeface="PingFang SC"/>
              </a:rPr>
              <a:t>Iterator.remove</a:t>
            </a:r>
            <a:r>
              <a:rPr lang="en-US" altLang="zh-CN" b="0" i="0" dirty="0">
                <a:solidFill>
                  <a:srgbClr val="000000"/>
                </a:solidFill>
                <a:effectLst/>
                <a:latin typeface="PingFang SC"/>
              </a:rPr>
              <a:t>()</a:t>
            </a:r>
            <a:r>
              <a:rPr lang="zh-CN" altLang="en-US" b="0" i="0" dirty="0">
                <a:solidFill>
                  <a:srgbClr val="000000"/>
                </a:solidFill>
                <a:effectLst/>
                <a:latin typeface="PingFang SC"/>
              </a:rPr>
              <a:t>是唯一安全的方式，在迭代过程中修改集合；如果在迭代过程中以任何其它的方式修改了基本集合将会产生未知的行为。而且每调用一次</a:t>
            </a:r>
            <a:r>
              <a:rPr lang="en-US" altLang="zh-CN" b="0" i="0" dirty="0">
                <a:solidFill>
                  <a:srgbClr val="000000"/>
                </a:solidFill>
                <a:effectLst/>
                <a:latin typeface="PingFang SC"/>
              </a:rPr>
              <a:t>next()</a:t>
            </a:r>
            <a:r>
              <a:rPr lang="zh-CN" altLang="en-US" b="0" i="0" dirty="0">
                <a:solidFill>
                  <a:srgbClr val="000000"/>
                </a:solidFill>
                <a:effectLst/>
                <a:latin typeface="PingFang SC"/>
              </a:rPr>
              <a:t>方法，</a:t>
            </a:r>
            <a:r>
              <a:rPr lang="en-US" altLang="zh-CN" b="0" i="0" dirty="0">
                <a:solidFill>
                  <a:srgbClr val="000000"/>
                </a:solidFill>
                <a:effectLst/>
                <a:latin typeface="PingFang SC"/>
              </a:rPr>
              <a:t>remove()</a:t>
            </a:r>
            <a:r>
              <a:rPr lang="zh-CN" altLang="en-US" b="0" i="0" dirty="0">
                <a:solidFill>
                  <a:srgbClr val="000000"/>
                </a:solidFill>
                <a:effectLst/>
                <a:latin typeface="PingFang SC"/>
              </a:rPr>
              <a:t>方法只能被调用一次，如果违反这个规则将抛出一个异常</a:t>
            </a:r>
            <a:endParaRPr lang="zh-CN" altLang="en-US" dirty="0"/>
          </a:p>
        </p:txBody>
      </p:sp>
      <p:sp>
        <p:nvSpPr>
          <p:cNvPr id="3" name="文本框 2">
            <a:extLst>
              <a:ext uri="{FF2B5EF4-FFF2-40B4-BE49-F238E27FC236}">
                <a16:creationId xmlns:a16="http://schemas.microsoft.com/office/drawing/2014/main" id="{CCEF324B-DCBE-4336-A80F-BC34929E280F}"/>
              </a:ext>
            </a:extLst>
          </p:cNvPr>
          <p:cNvSpPr txBox="1"/>
          <p:nvPr/>
        </p:nvSpPr>
        <p:spPr>
          <a:xfrm>
            <a:off x="851922" y="771550"/>
            <a:ext cx="1127790" cy="369332"/>
          </a:xfrm>
          <a:prstGeom prst="rect">
            <a:avLst/>
          </a:prstGeom>
          <a:noFill/>
        </p:spPr>
        <p:txBody>
          <a:bodyPr wrap="square">
            <a:spAutoFit/>
          </a:bodyPr>
          <a:lstStyle/>
          <a:p>
            <a:r>
              <a:rPr lang="en-US" altLang="zh-CN" b="1" i="0" dirty="0">
                <a:solidFill>
                  <a:srgbClr val="000000"/>
                </a:solidFill>
                <a:effectLst/>
                <a:latin typeface="PingFang SC"/>
              </a:rPr>
              <a:t>Iterator</a:t>
            </a:r>
            <a:endParaRPr lang="zh-CN" altLang="en-US" dirty="0"/>
          </a:p>
        </p:txBody>
      </p:sp>
    </p:spTree>
    <p:extLst>
      <p:ext uri="{BB962C8B-B14F-4D97-AF65-F5344CB8AC3E}">
        <p14:creationId xmlns:p14="http://schemas.microsoft.com/office/powerpoint/2010/main" val="23496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186E24F-65CC-413B-B532-DFE441D0B925}"/>
              </a:ext>
            </a:extLst>
          </p:cNvPr>
          <p:cNvSpPr txBox="1"/>
          <p:nvPr/>
        </p:nvSpPr>
        <p:spPr>
          <a:xfrm>
            <a:off x="851922" y="771550"/>
            <a:ext cx="4578578" cy="369332"/>
          </a:xfrm>
          <a:prstGeom prst="rect">
            <a:avLst/>
          </a:prstGeom>
          <a:noFill/>
        </p:spPr>
        <p:txBody>
          <a:bodyPr wrap="square">
            <a:spAutoFit/>
          </a:bodyPr>
          <a:lstStyle/>
          <a:p>
            <a:r>
              <a:rPr lang="en-US" altLang="zh-CN" b="1" i="0" dirty="0" err="1">
                <a:solidFill>
                  <a:srgbClr val="000000"/>
                </a:solidFill>
                <a:effectLst/>
                <a:latin typeface="PingFang SC"/>
              </a:rPr>
              <a:t>ListIterator</a:t>
            </a:r>
            <a:endParaRPr lang="zh-CN" altLang="en-US" dirty="0"/>
          </a:p>
        </p:txBody>
      </p:sp>
      <p:sp>
        <p:nvSpPr>
          <p:cNvPr id="5" name="文本框 4">
            <a:extLst>
              <a:ext uri="{FF2B5EF4-FFF2-40B4-BE49-F238E27FC236}">
                <a16:creationId xmlns:a16="http://schemas.microsoft.com/office/drawing/2014/main" id="{76F98C89-125D-47D8-8397-770AB33DD11D}"/>
              </a:ext>
            </a:extLst>
          </p:cNvPr>
          <p:cNvSpPr txBox="1"/>
          <p:nvPr/>
        </p:nvSpPr>
        <p:spPr>
          <a:xfrm>
            <a:off x="866656" y="1140882"/>
            <a:ext cx="7809800" cy="1706878"/>
          </a:xfrm>
          <a:prstGeom prst="rect">
            <a:avLst/>
          </a:prstGeom>
          <a:noFill/>
        </p:spPr>
        <p:txBody>
          <a:bodyPr wrap="square">
            <a:spAutoFit/>
          </a:bodyPr>
          <a:lstStyle/>
          <a:p>
            <a:pPr algn="just">
              <a:lnSpc>
                <a:spcPct val="150000"/>
              </a:lnSpc>
            </a:pPr>
            <a:r>
              <a:rPr lang="en-US" altLang="zh-CN" b="0" i="0" dirty="0" err="1">
                <a:solidFill>
                  <a:srgbClr val="000000"/>
                </a:solidFill>
                <a:effectLst/>
                <a:latin typeface="PingFang SC"/>
              </a:rPr>
              <a:t>ListIterator</a:t>
            </a:r>
            <a:r>
              <a:rPr lang="zh-CN" altLang="en-US" b="0" i="0" dirty="0">
                <a:solidFill>
                  <a:srgbClr val="000000"/>
                </a:solidFill>
                <a:effectLst/>
                <a:latin typeface="PingFang SC"/>
              </a:rPr>
              <a:t>是一个功能更加强大的迭代器</a:t>
            </a:r>
            <a:r>
              <a:rPr lang="en-US" altLang="zh-CN" b="0" i="0" dirty="0">
                <a:solidFill>
                  <a:srgbClr val="000000"/>
                </a:solidFill>
                <a:effectLst/>
                <a:latin typeface="PingFang SC"/>
              </a:rPr>
              <a:t>, </a:t>
            </a:r>
            <a:r>
              <a:rPr lang="zh-CN" altLang="en-US" b="0" i="0" dirty="0">
                <a:solidFill>
                  <a:srgbClr val="000000"/>
                </a:solidFill>
                <a:effectLst/>
                <a:latin typeface="PingFang SC"/>
              </a:rPr>
              <a:t>它继承于</a:t>
            </a:r>
            <a:r>
              <a:rPr lang="en-US" altLang="zh-CN" b="0" i="0" dirty="0">
                <a:solidFill>
                  <a:srgbClr val="000000"/>
                </a:solidFill>
                <a:effectLst/>
                <a:latin typeface="PingFang SC"/>
              </a:rPr>
              <a:t>Iterator</a:t>
            </a:r>
            <a:r>
              <a:rPr lang="zh-CN" altLang="en-US" b="0" i="0" dirty="0">
                <a:solidFill>
                  <a:srgbClr val="000000"/>
                </a:solidFill>
                <a:effectLst/>
                <a:latin typeface="PingFang SC"/>
              </a:rPr>
              <a:t>接口</a:t>
            </a:r>
            <a:r>
              <a:rPr lang="en-US" altLang="zh-CN" b="0" i="0" dirty="0">
                <a:solidFill>
                  <a:srgbClr val="000000"/>
                </a:solidFill>
                <a:effectLst/>
                <a:latin typeface="PingFang SC"/>
              </a:rPr>
              <a:t>,</a:t>
            </a:r>
            <a:r>
              <a:rPr lang="zh-CN" altLang="en-US" b="0" i="0" dirty="0">
                <a:solidFill>
                  <a:srgbClr val="000000"/>
                </a:solidFill>
                <a:effectLst/>
                <a:latin typeface="PingFang SC"/>
              </a:rPr>
              <a:t>只能用于各种</a:t>
            </a:r>
            <a:r>
              <a:rPr lang="en-US" altLang="zh-CN" b="0" i="0" dirty="0">
                <a:solidFill>
                  <a:srgbClr val="000000"/>
                </a:solidFill>
                <a:effectLst/>
                <a:latin typeface="PingFang SC"/>
              </a:rPr>
              <a:t>List</a:t>
            </a:r>
            <a:r>
              <a:rPr lang="zh-CN" altLang="en-US" b="0" i="0" dirty="0">
                <a:solidFill>
                  <a:srgbClr val="000000"/>
                </a:solidFill>
                <a:effectLst/>
                <a:latin typeface="PingFang SC"/>
              </a:rPr>
              <a:t>类型的访问。可以通过调用</a:t>
            </a:r>
            <a:r>
              <a:rPr lang="en-US" altLang="zh-CN" b="0" i="0" dirty="0" err="1">
                <a:solidFill>
                  <a:srgbClr val="000000"/>
                </a:solidFill>
                <a:effectLst/>
                <a:latin typeface="PingFang SC"/>
              </a:rPr>
              <a:t>listIterator</a:t>
            </a:r>
            <a:r>
              <a:rPr lang="en-US" altLang="zh-CN" b="0" i="0" dirty="0">
                <a:solidFill>
                  <a:srgbClr val="000000"/>
                </a:solidFill>
                <a:effectLst/>
                <a:latin typeface="PingFang SC"/>
              </a:rPr>
              <a:t>()</a:t>
            </a:r>
            <a:r>
              <a:rPr lang="zh-CN" altLang="en-US" b="0" i="0" dirty="0">
                <a:solidFill>
                  <a:srgbClr val="000000"/>
                </a:solidFill>
                <a:effectLst/>
                <a:latin typeface="PingFang SC"/>
              </a:rPr>
              <a:t>方法产生一个指向</a:t>
            </a:r>
            <a:r>
              <a:rPr lang="en-US" altLang="zh-CN" b="0" i="0" dirty="0">
                <a:solidFill>
                  <a:srgbClr val="000000"/>
                </a:solidFill>
                <a:effectLst/>
                <a:latin typeface="PingFang SC"/>
              </a:rPr>
              <a:t>List</a:t>
            </a:r>
            <a:r>
              <a:rPr lang="zh-CN" altLang="en-US" b="0" i="0" dirty="0">
                <a:solidFill>
                  <a:srgbClr val="000000"/>
                </a:solidFill>
                <a:effectLst/>
                <a:latin typeface="PingFang SC"/>
              </a:rPr>
              <a:t>开始处的</a:t>
            </a:r>
            <a:r>
              <a:rPr lang="en-US" altLang="zh-CN" b="0" i="0" dirty="0" err="1">
                <a:solidFill>
                  <a:srgbClr val="000000"/>
                </a:solidFill>
                <a:effectLst/>
                <a:latin typeface="PingFang SC"/>
              </a:rPr>
              <a:t>ListIterator</a:t>
            </a:r>
            <a:r>
              <a:rPr lang="en-US" altLang="zh-CN" b="0" i="0" dirty="0">
                <a:solidFill>
                  <a:srgbClr val="000000"/>
                </a:solidFill>
                <a:effectLst/>
                <a:latin typeface="PingFang SC"/>
              </a:rPr>
              <a:t>, </a:t>
            </a:r>
            <a:r>
              <a:rPr lang="zh-CN" altLang="en-US" b="0" i="0" dirty="0">
                <a:solidFill>
                  <a:srgbClr val="000000"/>
                </a:solidFill>
                <a:effectLst/>
                <a:latin typeface="PingFang SC"/>
              </a:rPr>
              <a:t>还可以调用</a:t>
            </a:r>
            <a:r>
              <a:rPr lang="en-US" altLang="zh-CN" b="0" i="0" dirty="0" err="1">
                <a:solidFill>
                  <a:srgbClr val="000000"/>
                </a:solidFill>
                <a:effectLst/>
                <a:latin typeface="PingFang SC"/>
              </a:rPr>
              <a:t>listIterator</a:t>
            </a:r>
            <a:r>
              <a:rPr lang="en-US" altLang="zh-CN" b="0" i="0" dirty="0">
                <a:solidFill>
                  <a:srgbClr val="000000"/>
                </a:solidFill>
                <a:effectLst/>
                <a:latin typeface="PingFang SC"/>
              </a:rPr>
              <a:t>(n)</a:t>
            </a:r>
            <a:r>
              <a:rPr lang="zh-CN" altLang="en-US" b="0" i="0" dirty="0">
                <a:solidFill>
                  <a:srgbClr val="000000"/>
                </a:solidFill>
                <a:effectLst/>
                <a:latin typeface="PingFang SC"/>
              </a:rPr>
              <a:t>方法创建一个一开始就指向列表索引为</a:t>
            </a:r>
            <a:r>
              <a:rPr lang="en-US" altLang="zh-CN" b="0" i="0" dirty="0">
                <a:solidFill>
                  <a:srgbClr val="000000"/>
                </a:solidFill>
                <a:effectLst/>
                <a:latin typeface="PingFang SC"/>
              </a:rPr>
              <a:t>n</a:t>
            </a:r>
            <a:r>
              <a:rPr lang="zh-CN" altLang="en-US" b="0" i="0" dirty="0">
                <a:solidFill>
                  <a:srgbClr val="000000"/>
                </a:solidFill>
                <a:effectLst/>
                <a:latin typeface="PingFang SC"/>
              </a:rPr>
              <a:t>的元素处的</a:t>
            </a:r>
            <a:r>
              <a:rPr lang="en-US" altLang="zh-CN" b="0" i="0" dirty="0" err="1">
                <a:solidFill>
                  <a:srgbClr val="000000"/>
                </a:solidFill>
                <a:effectLst/>
                <a:latin typeface="PingFang SC"/>
              </a:rPr>
              <a:t>ListIterator</a:t>
            </a:r>
            <a:endParaRPr lang="zh-CN" altLang="en-US" dirty="0"/>
          </a:p>
        </p:txBody>
      </p:sp>
    </p:spTree>
    <p:extLst>
      <p:ext uri="{BB962C8B-B14F-4D97-AF65-F5344CB8AC3E}">
        <p14:creationId xmlns:p14="http://schemas.microsoft.com/office/powerpoint/2010/main" val="136479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4BB9122A-E1CC-4F32-9398-ACA016489EA7}"/>
              </a:ext>
            </a:extLst>
          </p:cNvPr>
          <p:cNvSpPr txBox="1"/>
          <p:nvPr/>
        </p:nvSpPr>
        <p:spPr>
          <a:xfrm>
            <a:off x="823322" y="771550"/>
            <a:ext cx="7853134" cy="2537874"/>
          </a:xfrm>
          <a:prstGeom prst="rect">
            <a:avLst/>
          </a:prstGeom>
          <a:noFill/>
        </p:spPr>
        <p:txBody>
          <a:bodyPr wrap="square">
            <a:spAutoFit/>
          </a:bodyPr>
          <a:lstStyle/>
          <a:p>
            <a:pPr>
              <a:lnSpc>
                <a:spcPct val="150000"/>
              </a:lnSpc>
            </a:pPr>
            <a:r>
              <a:rPr lang="en-US" altLang="zh-CN" b="1" i="0" dirty="0" err="1">
                <a:solidFill>
                  <a:srgbClr val="FF0000"/>
                </a:solidFill>
                <a:effectLst/>
                <a:latin typeface="PingFang SC"/>
              </a:rPr>
              <a:t>ListIterator</a:t>
            </a:r>
            <a:r>
              <a:rPr lang="zh-CN" altLang="en-US" b="1" i="0" dirty="0">
                <a:solidFill>
                  <a:srgbClr val="FF0000"/>
                </a:solidFill>
                <a:effectLst/>
                <a:latin typeface="PingFang SC"/>
              </a:rPr>
              <a:t>特点</a:t>
            </a:r>
            <a:endParaRPr lang="en-US" altLang="zh-CN" b="1" i="0" dirty="0">
              <a:solidFill>
                <a:srgbClr val="FF0000"/>
              </a:solidFill>
              <a:effectLst/>
              <a:latin typeface="PingFang SC"/>
            </a:endParaRPr>
          </a:p>
          <a:p>
            <a:pPr marL="285750" indent="-285750">
              <a:lnSpc>
                <a:spcPct val="150000"/>
              </a:lnSpc>
              <a:buFont typeface="Wingdings" panose="05000000000000000000" pitchFamily="2" charset="2"/>
              <a:buChar char="Ø"/>
            </a:pPr>
            <a:r>
              <a:rPr lang="zh-CN" altLang="en-US" b="0" i="0" dirty="0">
                <a:solidFill>
                  <a:srgbClr val="000000"/>
                </a:solidFill>
                <a:effectLst/>
                <a:latin typeface="PingFang SC"/>
              </a:rPr>
              <a:t>双向移动（向前</a:t>
            </a:r>
            <a:r>
              <a:rPr lang="en-US" altLang="zh-CN" b="0" i="0" dirty="0">
                <a:solidFill>
                  <a:srgbClr val="000000"/>
                </a:solidFill>
                <a:effectLst/>
                <a:latin typeface="PingFang SC"/>
              </a:rPr>
              <a:t>/</a:t>
            </a:r>
            <a:r>
              <a:rPr lang="zh-CN" altLang="en-US" b="0" i="0" dirty="0">
                <a:solidFill>
                  <a:srgbClr val="000000"/>
                </a:solidFill>
                <a:effectLst/>
                <a:latin typeface="PingFang SC"/>
              </a:rPr>
              <a:t>向后遍历）</a:t>
            </a:r>
            <a:endParaRPr lang="en-US" altLang="zh-CN" dirty="0">
              <a:solidFill>
                <a:srgbClr val="000000"/>
              </a:solidFill>
              <a:latin typeface="PingFang SC"/>
            </a:endParaRPr>
          </a:p>
          <a:p>
            <a:pPr marL="285750" indent="-285750">
              <a:lnSpc>
                <a:spcPct val="150000"/>
              </a:lnSpc>
              <a:buFont typeface="Wingdings" panose="05000000000000000000" pitchFamily="2" charset="2"/>
              <a:buChar char="Ø"/>
            </a:pPr>
            <a:r>
              <a:rPr lang="zh-CN" altLang="en-US" b="0" i="0" dirty="0">
                <a:solidFill>
                  <a:srgbClr val="000000"/>
                </a:solidFill>
                <a:effectLst/>
                <a:latin typeface="PingFang SC"/>
              </a:rPr>
              <a:t>产生相对于迭代器在列表中指向的当前位置的前一个和后一个元素的索引</a:t>
            </a:r>
            <a:endParaRPr lang="en-US" altLang="zh-CN" b="0" i="0" dirty="0">
              <a:solidFill>
                <a:srgbClr val="000000"/>
              </a:solidFill>
              <a:effectLst/>
              <a:latin typeface="PingFang SC"/>
            </a:endParaRPr>
          </a:p>
          <a:p>
            <a:pPr marL="285750" indent="-285750">
              <a:lnSpc>
                <a:spcPct val="150000"/>
              </a:lnSpc>
              <a:buFont typeface="Wingdings" panose="05000000000000000000" pitchFamily="2" charset="2"/>
              <a:buChar char="Ø"/>
            </a:pPr>
            <a:r>
              <a:rPr lang="zh-CN" altLang="en-US" b="0" i="0" dirty="0">
                <a:solidFill>
                  <a:srgbClr val="000000"/>
                </a:solidFill>
                <a:effectLst/>
                <a:latin typeface="PingFang SC"/>
              </a:rPr>
              <a:t>可以使用</a:t>
            </a:r>
            <a:r>
              <a:rPr lang="en-US" altLang="zh-CN" b="0" i="0" dirty="0">
                <a:solidFill>
                  <a:srgbClr val="000000"/>
                </a:solidFill>
                <a:effectLst/>
                <a:latin typeface="PingFang SC"/>
              </a:rPr>
              <a:t>set()</a:t>
            </a:r>
            <a:r>
              <a:rPr lang="zh-CN" altLang="en-US" b="0" i="0" dirty="0">
                <a:solidFill>
                  <a:srgbClr val="000000"/>
                </a:solidFill>
                <a:effectLst/>
                <a:latin typeface="PingFang SC"/>
              </a:rPr>
              <a:t>方法替换它访问过的最后一个元素</a:t>
            </a:r>
            <a:endParaRPr lang="en-US" altLang="zh-CN" dirty="0">
              <a:solidFill>
                <a:srgbClr val="000000"/>
              </a:solidFill>
              <a:latin typeface="PingFang SC"/>
            </a:endParaRPr>
          </a:p>
          <a:p>
            <a:pPr marL="285750" indent="-285750">
              <a:lnSpc>
                <a:spcPct val="150000"/>
              </a:lnSpc>
              <a:buFont typeface="Wingdings" panose="05000000000000000000" pitchFamily="2" charset="2"/>
              <a:buChar char="Ø"/>
            </a:pPr>
            <a:r>
              <a:rPr lang="zh-CN" altLang="en-US" b="0" i="0" dirty="0">
                <a:solidFill>
                  <a:srgbClr val="000000"/>
                </a:solidFill>
                <a:effectLst/>
                <a:latin typeface="PingFang SC"/>
              </a:rPr>
              <a:t>可以使用</a:t>
            </a:r>
            <a:r>
              <a:rPr lang="en-US" altLang="zh-CN" b="0" i="0" dirty="0">
                <a:solidFill>
                  <a:srgbClr val="000000"/>
                </a:solidFill>
                <a:effectLst/>
                <a:latin typeface="PingFang SC"/>
              </a:rPr>
              <a:t>add()</a:t>
            </a:r>
            <a:r>
              <a:rPr lang="zh-CN" altLang="en-US" b="0" i="0" dirty="0">
                <a:solidFill>
                  <a:srgbClr val="000000"/>
                </a:solidFill>
                <a:effectLst/>
                <a:latin typeface="PingFang SC"/>
              </a:rPr>
              <a:t>方法在</a:t>
            </a:r>
            <a:r>
              <a:rPr lang="en-US" altLang="zh-CN" b="0" i="0" dirty="0">
                <a:solidFill>
                  <a:srgbClr val="000000"/>
                </a:solidFill>
                <a:effectLst/>
                <a:latin typeface="PingFang SC"/>
              </a:rPr>
              <a:t>next()</a:t>
            </a:r>
            <a:r>
              <a:rPr lang="zh-CN" altLang="en-US" b="0" i="0" dirty="0">
                <a:solidFill>
                  <a:srgbClr val="000000"/>
                </a:solidFill>
                <a:effectLst/>
                <a:latin typeface="PingFang SC"/>
              </a:rPr>
              <a:t>方法返回的元素之前或</a:t>
            </a:r>
            <a:r>
              <a:rPr lang="en-US" altLang="zh-CN" b="0" i="0" dirty="0">
                <a:solidFill>
                  <a:srgbClr val="000000"/>
                </a:solidFill>
                <a:effectLst/>
                <a:latin typeface="PingFang SC"/>
              </a:rPr>
              <a:t>previous()</a:t>
            </a:r>
            <a:r>
              <a:rPr lang="zh-CN" altLang="en-US" b="0" i="0" dirty="0">
                <a:solidFill>
                  <a:srgbClr val="000000"/>
                </a:solidFill>
                <a:effectLst/>
                <a:latin typeface="PingFang SC"/>
              </a:rPr>
              <a:t>方法返回的元素之后插入一个元素</a:t>
            </a:r>
            <a:endParaRPr lang="zh-CN" altLang="en-US" dirty="0"/>
          </a:p>
        </p:txBody>
      </p:sp>
    </p:spTree>
    <p:extLst>
      <p:ext uri="{BB962C8B-B14F-4D97-AF65-F5344CB8AC3E}">
        <p14:creationId xmlns:p14="http://schemas.microsoft.com/office/powerpoint/2010/main" val="1479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02FA9AEB-8FA4-4439-83EF-6F7705563286}"/>
              </a:ext>
            </a:extLst>
          </p:cNvPr>
          <p:cNvSpPr txBox="1"/>
          <p:nvPr/>
        </p:nvSpPr>
        <p:spPr>
          <a:xfrm>
            <a:off x="2483768" y="771550"/>
            <a:ext cx="4578578" cy="4555093"/>
          </a:xfrm>
          <a:prstGeom prst="rect">
            <a:avLst/>
          </a:prstGeom>
          <a:noFill/>
        </p:spPr>
        <p:txBody>
          <a:bodyPr wrap="square">
            <a:spAutoFit/>
          </a:bodyPr>
          <a:lstStyle/>
          <a:p>
            <a:r>
              <a:rPr lang="zh-CN" altLang="en-US" sz="1000" dirty="0"/>
              <a:t>public class ListIteratorExample {</a:t>
            </a:r>
          </a:p>
          <a:p>
            <a:r>
              <a:rPr lang="zh-CN" altLang="en-US" sz="1000" dirty="0"/>
              <a:t> </a:t>
            </a:r>
          </a:p>
          <a:p>
            <a:r>
              <a:rPr lang="zh-CN" altLang="en-US" sz="1000" dirty="0"/>
              <a:t>    public static void main(String[] args) {</a:t>
            </a:r>
          </a:p>
          <a:p>
            <a:r>
              <a:rPr lang="zh-CN" altLang="en-US" sz="1000" dirty="0"/>
              <a:t>        ArrayList&lt;String&gt; a = new ArrayList&lt;String&gt;();</a:t>
            </a:r>
          </a:p>
          <a:p>
            <a:r>
              <a:rPr lang="zh-CN" altLang="en-US" sz="1000" dirty="0"/>
              <a:t>        a.add("aaa");</a:t>
            </a:r>
          </a:p>
          <a:p>
            <a:r>
              <a:rPr lang="zh-CN" altLang="en-US" sz="1000" dirty="0"/>
              <a:t>        a.add("bbb");</a:t>
            </a:r>
          </a:p>
          <a:p>
            <a:r>
              <a:rPr lang="zh-CN" altLang="en-US" sz="1000" dirty="0"/>
              <a:t>        a.add("ccc");</a:t>
            </a:r>
          </a:p>
          <a:p>
            <a:r>
              <a:rPr lang="zh-CN" altLang="en-US" sz="1000" dirty="0"/>
              <a:t>        System.out.println("Before iterate : " + a);</a:t>
            </a:r>
          </a:p>
          <a:p>
            <a:r>
              <a:rPr lang="zh-CN" altLang="en-US" sz="1000" dirty="0"/>
              <a:t>        ListIterator&lt;String&gt; it = a.listIterator();</a:t>
            </a:r>
          </a:p>
          <a:p>
            <a:r>
              <a:rPr lang="zh-CN" altLang="en-US" sz="1000" dirty="0"/>
              <a:t>        while (it.hasNext()) {</a:t>
            </a:r>
          </a:p>
          <a:p>
            <a:r>
              <a:rPr lang="zh-CN" altLang="en-US" sz="1000" dirty="0"/>
              <a:t>            System.out.println(it.next() + ", " + it.previousIndex() + ", " + it.nextIndex());</a:t>
            </a:r>
          </a:p>
          <a:p>
            <a:r>
              <a:rPr lang="zh-CN" altLang="en-US" sz="1000" dirty="0"/>
              <a:t>        }</a:t>
            </a:r>
          </a:p>
          <a:p>
            <a:r>
              <a:rPr lang="zh-CN" altLang="en-US" sz="1000" dirty="0"/>
              <a:t>        while (it.hasPrevious()) {</a:t>
            </a:r>
          </a:p>
          <a:p>
            <a:r>
              <a:rPr lang="zh-CN" altLang="en-US" sz="1000" dirty="0"/>
              <a:t>            System.out.print(it.previous() + " ");</a:t>
            </a:r>
          </a:p>
          <a:p>
            <a:r>
              <a:rPr lang="zh-CN" altLang="en-US" sz="1000" dirty="0"/>
              <a:t>        }</a:t>
            </a:r>
          </a:p>
          <a:p>
            <a:r>
              <a:rPr lang="zh-CN" altLang="en-US" sz="1000" dirty="0"/>
              <a:t>        System.out.println();</a:t>
            </a:r>
          </a:p>
          <a:p>
            <a:r>
              <a:rPr lang="zh-CN" altLang="en-US" sz="1000" dirty="0"/>
              <a:t>        it = a.listIterator(1);</a:t>
            </a:r>
          </a:p>
          <a:p>
            <a:r>
              <a:rPr lang="zh-CN" altLang="en-US" sz="1000" dirty="0"/>
              <a:t>        while (it.hasNext()) {</a:t>
            </a:r>
          </a:p>
          <a:p>
            <a:r>
              <a:rPr lang="zh-CN" altLang="en-US" sz="1000" dirty="0"/>
              <a:t>            String t = it.next();</a:t>
            </a:r>
          </a:p>
          <a:p>
            <a:r>
              <a:rPr lang="zh-CN" altLang="en-US" sz="1000" dirty="0"/>
              <a:t>            System.out.println(t);</a:t>
            </a:r>
          </a:p>
          <a:p>
            <a:r>
              <a:rPr lang="zh-CN" altLang="en-US" sz="1000" dirty="0"/>
              <a:t>            if ("ccc".equals(t)) {</a:t>
            </a:r>
          </a:p>
          <a:p>
            <a:r>
              <a:rPr lang="zh-CN" altLang="en-US" sz="1000" dirty="0"/>
              <a:t>                it.set("nnn");</a:t>
            </a:r>
          </a:p>
          <a:p>
            <a:r>
              <a:rPr lang="zh-CN" altLang="en-US" sz="1000" dirty="0"/>
              <a:t>            } else {</a:t>
            </a:r>
          </a:p>
          <a:p>
            <a:r>
              <a:rPr lang="zh-CN" altLang="en-US" sz="1000" dirty="0"/>
              <a:t>                it.add("kkk");</a:t>
            </a:r>
          </a:p>
          <a:p>
            <a:r>
              <a:rPr lang="zh-CN" altLang="en-US" sz="1000" dirty="0"/>
              <a:t>            }</a:t>
            </a:r>
          </a:p>
          <a:p>
            <a:r>
              <a:rPr lang="zh-CN" altLang="en-US" sz="1000" dirty="0"/>
              <a:t>        }</a:t>
            </a:r>
          </a:p>
          <a:p>
            <a:r>
              <a:rPr lang="zh-CN" altLang="en-US" sz="1000" dirty="0"/>
              <a:t>        System.out.println("After iterate : " + a);</a:t>
            </a:r>
          </a:p>
          <a:p>
            <a:r>
              <a:rPr lang="zh-CN" altLang="en-US" sz="1000" dirty="0"/>
              <a:t>    }</a:t>
            </a:r>
          </a:p>
          <a:p>
            <a:r>
              <a:rPr lang="zh-CN" altLang="en-US" sz="1000" dirty="0"/>
              <a:t>}</a:t>
            </a:r>
          </a:p>
        </p:txBody>
      </p:sp>
      <p:sp>
        <p:nvSpPr>
          <p:cNvPr id="6" name="文本框 5">
            <a:extLst>
              <a:ext uri="{FF2B5EF4-FFF2-40B4-BE49-F238E27FC236}">
                <a16:creationId xmlns:a16="http://schemas.microsoft.com/office/drawing/2014/main" id="{F5E7A6BE-566B-44EB-BE3C-2AC4BF418D8C}"/>
              </a:ext>
            </a:extLst>
          </p:cNvPr>
          <p:cNvSpPr txBox="1"/>
          <p:nvPr/>
        </p:nvSpPr>
        <p:spPr>
          <a:xfrm>
            <a:off x="823322" y="915566"/>
            <a:ext cx="1156390" cy="369332"/>
          </a:xfrm>
          <a:prstGeom prst="rect">
            <a:avLst/>
          </a:prstGeom>
          <a:noFill/>
        </p:spPr>
        <p:txBody>
          <a:bodyPr wrap="square">
            <a:spAutoFit/>
          </a:bodyPr>
          <a:lstStyle/>
          <a:p>
            <a:r>
              <a:rPr lang="zh-CN" altLang="en-US" b="0" i="0" dirty="0">
                <a:solidFill>
                  <a:srgbClr val="000000"/>
                </a:solidFill>
                <a:effectLst/>
                <a:latin typeface="PingFang SC"/>
              </a:rPr>
              <a:t>使用示例</a:t>
            </a:r>
            <a:endParaRPr lang="zh-CN" altLang="en-US" dirty="0"/>
          </a:p>
        </p:txBody>
      </p:sp>
    </p:spTree>
    <p:extLst>
      <p:ext uri="{BB962C8B-B14F-4D97-AF65-F5344CB8AC3E}">
        <p14:creationId xmlns:p14="http://schemas.microsoft.com/office/powerpoint/2010/main" val="625120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2" name="文本框 1">
            <a:extLst>
              <a:ext uri="{FF2B5EF4-FFF2-40B4-BE49-F238E27FC236}">
                <a16:creationId xmlns:a16="http://schemas.microsoft.com/office/drawing/2014/main" id="{917763D4-81D3-4301-B395-4ED739533940}"/>
              </a:ext>
            </a:extLst>
          </p:cNvPr>
          <p:cNvSpPr txBox="1"/>
          <p:nvPr/>
        </p:nvSpPr>
        <p:spPr>
          <a:xfrm>
            <a:off x="822221" y="771550"/>
            <a:ext cx="2366353" cy="369332"/>
          </a:xfrm>
          <a:prstGeom prst="rect">
            <a:avLst/>
          </a:prstGeom>
          <a:noFill/>
        </p:spPr>
        <p:txBody>
          <a:bodyPr wrap="none" rtlCol="0">
            <a:spAutoFit/>
          </a:bodyPr>
          <a:lstStyle/>
          <a:p>
            <a:r>
              <a:rPr lang="zh-CN" altLang="en-US" dirty="0"/>
              <a:t>集合工具类</a:t>
            </a:r>
            <a:r>
              <a:rPr lang="en-US" altLang="zh-CN" dirty="0"/>
              <a:t>Collections</a:t>
            </a:r>
            <a:endParaRPr lang="zh-CN" altLang="en-US" dirty="0"/>
          </a:p>
        </p:txBody>
      </p:sp>
      <p:sp>
        <p:nvSpPr>
          <p:cNvPr id="3" name="文本框 2">
            <a:extLst>
              <a:ext uri="{FF2B5EF4-FFF2-40B4-BE49-F238E27FC236}">
                <a16:creationId xmlns:a16="http://schemas.microsoft.com/office/drawing/2014/main" id="{D0E44F71-8B14-48B6-9C47-B788900858FC}"/>
              </a:ext>
            </a:extLst>
          </p:cNvPr>
          <p:cNvSpPr txBox="1"/>
          <p:nvPr/>
        </p:nvSpPr>
        <p:spPr>
          <a:xfrm>
            <a:off x="822221" y="1059582"/>
            <a:ext cx="7704856" cy="875881"/>
          </a:xfrm>
          <a:prstGeom prst="rect">
            <a:avLst/>
          </a:prstGeom>
          <a:noFill/>
        </p:spPr>
        <p:txBody>
          <a:bodyPr wrap="square" rtlCol="0">
            <a:spAutoFit/>
          </a:bodyPr>
          <a:lstStyle/>
          <a:p>
            <a:pPr>
              <a:lnSpc>
                <a:spcPct val="150000"/>
              </a:lnSpc>
            </a:pPr>
            <a:r>
              <a:rPr lang="en-US" altLang="zh-CN" dirty="0"/>
              <a:t>Collections</a:t>
            </a:r>
            <a:r>
              <a:rPr lang="zh-CN" altLang="en-US" dirty="0"/>
              <a:t>类是用于操作</a:t>
            </a:r>
            <a:r>
              <a:rPr lang="en-US" altLang="zh-CN" dirty="0"/>
              <a:t>List</a:t>
            </a:r>
            <a:r>
              <a:rPr lang="zh-CN" altLang="en-US" dirty="0"/>
              <a:t>、</a:t>
            </a:r>
            <a:r>
              <a:rPr lang="en-US" altLang="zh-CN" dirty="0"/>
              <a:t>Set</a:t>
            </a:r>
            <a:r>
              <a:rPr lang="zh-CN" altLang="en-US" dirty="0"/>
              <a:t>和</a:t>
            </a:r>
            <a:r>
              <a:rPr lang="en-US" altLang="zh-CN" dirty="0"/>
              <a:t>Map</a:t>
            </a:r>
            <a:r>
              <a:rPr lang="zh-CN" altLang="en-US" dirty="0"/>
              <a:t>等集合的工具类，该类提供了大量的方法对集合元素进行排序、查询和修改等操作</a:t>
            </a:r>
          </a:p>
        </p:txBody>
      </p:sp>
      <p:sp>
        <p:nvSpPr>
          <p:cNvPr id="5" name="文本框 4">
            <a:extLst>
              <a:ext uri="{FF2B5EF4-FFF2-40B4-BE49-F238E27FC236}">
                <a16:creationId xmlns:a16="http://schemas.microsoft.com/office/drawing/2014/main" id="{671BF50C-6C2C-49A9-B167-699F31ABA3D1}"/>
              </a:ext>
            </a:extLst>
          </p:cNvPr>
          <p:cNvSpPr txBox="1"/>
          <p:nvPr/>
        </p:nvSpPr>
        <p:spPr>
          <a:xfrm>
            <a:off x="822221" y="1995686"/>
            <a:ext cx="4968552" cy="369332"/>
          </a:xfrm>
          <a:prstGeom prst="rect">
            <a:avLst/>
          </a:prstGeom>
          <a:noFill/>
        </p:spPr>
        <p:txBody>
          <a:bodyPr wrap="square" rtlCol="0">
            <a:spAutoFit/>
          </a:bodyPr>
          <a:lstStyle/>
          <a:p>
            <a:r>
              <a:rPr lang="en-US" altLang="zh-CN" dirty="0"/>
              <a:t>1</a:t>
            </a:r>
            <a:r>
              <a:rPr lang="zh-CN" altLang="en-US" dirty="0"/>
              <a:t>、向集合添加元素并执行反序操作</a:t>
            </a:r>
          </a:p>
        </p:txBody>
      </p:sp>
      <p:sp>
        <p:nvSpPr>
          <p:cNvPr id="7" name="文本框 6">
            <a:extLst>
              <a:ext uri="{FF2B5EF4-FFF2-40B4-BE49-F238E27FC236}">
                <a16:creationId xmlns:a16="http://schemas.microsoft.com/office/drawing/2014/main" id="{FF7B8E93-3279-4999-BC81-872BA1CAEF61}"/>
              </a:ext>
            </a:extLst>
          </p:cNvPr>
          <p:cNvSpPr txBox="1"/>
          <p:nvPr/>
        </p:nvSpPr>
        <p:spPr>
          <a:xfrm>
            <a:off x="822221" y="2425241"/>
            <a:ext cx="4680520" cy="369332"/>
          </a:xfrm>
          <a:prstGeom prst="rect">
            <a:avLst/>
          </a:prstGeom>
          <a:noFill/>
        </p:spPr>
        <p:txBody>
          <a:bodyPr wrap="square" rtlCol="0">
            <a:spAutoFit/>
          </a:bodyPr>
          <a:lstStyle/>
          <a:p>
            <a:r>
              <a:rPr lang="en-US" altLang="zh-CN" dirty="0"/>
              <a:t>2</a:t>
            </a:r>
            <a:r>
              <a:rPr lang="zh-CN" altLang="en-US" dirty="0"/>
              <a:t>、对集合中的元素进行查找和替换</a:t>
            </a:r>
          </a:p>
        </p:txBody>
      </p:sp>
      <p:sp>
        <p:nvSpPr>
          <p:cNvPr id="8" name="文本框 7">
            <a:extLst>
              <a:ext uri="{FF2B5EF4-FFF2-40B4-BE49-F238E27FC236}">
                <a16:creationId xmlns:a16="http://schemas.microsoft.com/office/drawing/2014/main" id="{0859B8F7-E7CF-4273-B007-2045A762238D}"/>
              </a:ext>
            </a:extLst>
          </p:cNvPr>
          <p:cNvSpPr txBox="1"/>
          <p:nvPr/>
        </p:nvSpPr>
        <p:spPr>
          <a:xfrm>
            <a:off x="822220" y="2854796"/>
            <a:ext cx="6918131" cy="369332"/>
          </a:xfrm>
          <a:prstGeom prst="rect">
            <a:avLst/>
          </a:prstGeom>
          <a:noFill/>
        </p:spPr>
        <p:txBody>
          <a:bodyPr wrap="square" rtlCol="0">
            <a:spAutoFit/>
          </a:bodyPr>
          <a:lstStyle/>
          <a:p>
            <a:r>
              <a:rPr lang="en-US" altLang="zh-CN" dirty="0"/>
              <a:t>3</a:t>
            </a:r>
            <a:r>
              <a:rPr lang="zh-CN" altLang="en-US" dirty="0"/>
              <a:t>、对集合中的元素进行随机排列和对集合中的元素进行排序</a:t>
            </a:r>
          </a:p>
        </p:txBody>
      </p:sp>
    </p:spTree>
    <p:extLst>
      <p:ext uri="{BB962C8B-B14F-4D97-AF65-F5344CB8AC3E}">
        <p14:creationId xmlns:p14="http://schemas.microsoft.com/office/powerpoint/2010/main" val="121232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泛型</a:t>
            </a:r>
          </a:p>
        </p:txBody>
      </p:sp>
      <p:sp>
        <p:nvSpPr>
          <p:cNvPr id="10" name="文本框 9">
            <a:extLst>
              <a:ext uri="{FF2B5EF4-FFF2-40B4-BE49-F238E27FC236}">
                <a16:creationId xmlns:a16="http://schemas.microsoft.com/office/drawing/2014/main" id="{BBF8080D-EEC3-48C3-885D-00E10B1D4717}"/>
              </a:ext>
            </a:extLst>
          </p:cNvPr>
          <p:cNvSpPr txBox="1"/>
          <p:nvPr/>
        </p:nvSpPr>
        <p:spPr>
          <a:xfrm>
            <a:off x="821390" y="1059582"/>
            <a:ext cx="7992888" cy="1291379"/>
          </a:xfrm>
          <a:prstGeom prst="rect">
            <a:avLst/>
          </a:prstGeom>
          <a:noFill/>
        </p:spPr>
        <p:txBody>
          <a:bodyPr wrap="square">
            <a:spAutoFit/>
          </a:bodyPr>
          <a:lstStyle/>
          <a:p>
            <a:pPr>
              <a:lnSpc>
                <a:spcPct val="150000"/>
              </a:lnSpc>
            </a:pPr>
            <a:r>
              <a:rPr lang="zh-CN" altLang="en-US" b="0" i="0" dirty="0">
                <a:solidFill>
                  <a:srgbClr val="4D4D4D"/>
                </a:solidFill>
                <a:effectLst/>
                <a:latin typeface="-apple-system"/>
              </a:rPr>
              <a:t>         泛型是</a:t>
            </a:r>
            <a:r>
              <a:rPr lang="en-US" altLang="zh-CN" b="0" i="0" dirty="0">
                <a:solidFill>
                  <a:srgbClr val="4D4D4D"/>
                </a:solidFill>
                <a:effectLst/>
                <a:latin typeface="-apple-system"/>
              </a:rPr>
              <a:t>Java SE 1.5 </a:t>
            </a:r>
            <a:r>
              <a:rPr lang="zh-CN" altLang="en-US" b="0" i="0" dirty="0">
                <a:solidFill>
                  <a:srgbClr val="4D4D4D"/>
                </a:solidFill>
                <a:effectLst/>
                <a:latin typeface="-apple-system"/>
              </a:rPr>
              <a:t>的新特性，</a:t>
            </a:r>
            <a:r>
              <a:rPr lang="en-US" altLang="zh-CN" b="0" i="0" dirty="0">
                <a:solidFill>
                  <a:srgbClr val="4D4D4D"/>
                </a:solidFill>
                <a:effectLst/>
                <a:latin typeface="-apple-system"/>
              </a:rPr>
              <a:t>《Java </a:t>
            </a:r>
            <a:r>
              <a:rPr lang="zh-CN" altLang="en-US" b="0" i="0" dirty="0">
                <a:solidFill>
                  <a:srgbClr val="4D4D4D"/>
                </a:solidFill>
                <a:effectLst/>
                <a:latin typeface="-apple-system"/>
              </a:rPr>
              <a:t>核心技术</a:t>
            </a:r>
            <a:r>
              <a:rPr lang="en-US" altLang="zh-CN" b="0" i="0" dirty="0">
                <a:solidFill>
                  <a:srgbClr val="4D4D4D"/>
                </a:solidFill>
                <a:effectLst/>
                <a:latin typeface="-apple-system"/>
              </a:rPr>
              <a:t>》</a:t>
            </a:r>
            <a:r>
              <a:rPr lang="zh-CN" altLang="en-US" b="0" i="0" dirty="0">
                <a:solidFill>
                  <a:srgbClr val="4D4D4D"/>
                </a:solidFill>
                <a:effectLst/>
                <a:latin typeface="-apple-system"/>
              </a:rPr>
              <a:t>中对泛型的定义是：</a:t>
            </a:r>
            <a:r>
              <a:rPr lang="zh-CN" altLang="en-US" b="0" i="0" dirty="0">
                <a:solidFill>
                  <a:srgbClr val="555666"/>
                </a:solidFill>
                <a:effectLst/>
                <a:latin typeface="-apple-system"/>
              </a:rPr>
              <a:t>“泛型” 意味着编写的代码可以被不同类型的对象所重用，</a:t>
            </a:r>
            <a:r>
              <a:rPr lang="zh-CN" altLang="en-US" b="0" i="0" dirty="0">
                <a:solidFill>
                  <a:srgbClr val="4D4D4D"/>
                </a:solidFill>
                <a:effectLst/>
                <a:latin typeface="-apple-system"/>
              </a:rPr>
              <a:t>泛型的本质是</a:t>
            </a:r>
            <a:r>
              <a:rPr lang="zh-CN" altLang="en-US" b="1" i="0" dirty="0">
                <a:solidFill>
                  <a:srgbClr val="FF0000"/>
                </a:solidFill>
                <a:effectLst/>
                <a:latin typeface="-apple-system"/>
              </a:rPr>
              <a:t>参数化类型</a:t>
            </a:r>
            <a:r>
              <a:rPr lang="zh-CN" altLang="en-US" b="0" i="0" dirty="0">
                <a:solidFill>
                  <a:srgbClr val="4D4D4D"/>
                </a:solidFill>
                <a:effectLst/>
                <a:latin typeface="-apple-system"/>
              </a:rPr>
              <a:t>，也就是说所操作的数据类型被指定为一个参数</a:t>
            </a:r>
            <a:endParaRPr lang="zh-CN" altLang="en-US" dirty="0"/>
          </a:p>
        </p:txBody>
      </p:sp>
      <p:sp>
        <p:nvSpPr>
          <p:cNvPr id="12" name="文本框 11">
            <a:extLst>
              <a:ext uri="{FF2B5EF4-FFF2-40B4-BE49-F238E27FC236}">
                <a16:creationId xmlns:a16="http://schemas.microsoft.com/office/drawing/2014/main" id="{D8078F20-4E0D-4520-800D-95C3B97844BC}"/>
              </a:ext>
            </a:extLst>
          </p:cNvPr>
          <p:cNvSpPr txBox="1"/>
          <p:nvPr/>
        </p:nvSpPr>
        <p:spPr>
          <a:xfrm>
            <a:off x="821390" y="771550"/>
            <a:ext cx="4578578" cy="369332"/>
          </a:xfrm>
          <a:prstGeom prst="rect">
            <a:avLst/>
          </a:prstGeom>
          <a:noFill/>
        </p:spPr>
        <p:txBody>
          <a:bodyPr wrap="square">
            <a:spAutoFit/>
          </a:bodyPr>
          <a:lstStyle/>
          <a:p>
            <a:pPr algn="l"/>
            <a:r>
              <a:rPr lang="zh-CN" altLang="en-US" b="1" i="0" dirty="0">
                <a:solidFill>
                  <a:srgbClr val="4F4F4F"/>
                </a:solidFill>
                <a:effectLst/>
                <a:latin typeface="PingFang SC"/>
              </a:rPr>
              <a:t>什么是泛型</a:t>
            </a:r>
          </a:p>
        </p:txBody>
      </p:sp>
      <p:sp>
        <p:nvSpPr>
          <p:cNvPr id="14" name="文本框 13">
            <a:extLst>
              <a:ext uri="{FF2B5EF4-FFF2-40B4-BE49-F238E27FC236}">
                <a16:creationId xmlns:a16="http://schemas.microsoft.com/office/drawing/2014/main" id="{4252D247-3475-4AA0-AEA8-892883815F63}"/>
              </a:ext>
            </a:extLst>
          </p:cNvPr>
          <p:cNvSpPr txBox="1"/>
          <p:nvPr/>
        </p:nvSpPr>
        <p:spPr>
          <a:xfrm>
            <a:off x="832578" y="2490450"/>
            <a:ext cx="4578578" cy="369332"/>
          </a:xfrm>
          <a:prstGeom prst="rect">
            <a:avLst/>
          </a:prstGeom>
          <a:noFill/>
        </p:spPr>
        <p:txBody>
          <a:bodyPr wrap="square">
            <a:spAutoFit/>
          </a:bodyPr>
          <a:lstStyle/>
          <a:p>
            <a:pPr algn="l"/>
            <a:r>
              <a:rPr lang="zh-CN" altLang="en-US" b="1" i="0" dirty="0">
                <a:solidFill>
                  <a:srgbClr val="4F4F4F"/>
                </a:solidFill>
                <a:effectLst/>
                <a:latin typeface="PingFang SC"/>
              </a:rPr>
              <a:t>为什么引入泛型</a:t>
            </a:r>
          </a:p>
        </p:txBody>
      </p:sp>
      <p:sp>
        <p:nvSpPr>
          <p:cNvPr id="16" name="文本框 15">
            <a:extLst>
              <a:ext uri="{FF2B5EF4-FFF2-40B4-BE49-F238E27FC236}">
                <a16:creationId xmlns:a16="http://schemas.microsoft.com/office/drawing/2014/main" id="{BAFE9899-0D7C-468A-A745-3D745DF0444E}"/>
              </a:ext>
            </a:extLst>
          </p:cNvPr>
          <p:cNvSpPr txBox="1"/>
          <p:nvPr/>
        </p:nvSpPr>
        <p:spPr>
          <a:xfrm>
            <a:off x="811778" y="2792540"/>
            <a:ext cx="8002499" cy="875881"/>
          </a:xfrm>
          <a:prstGeom prst="rect">
            <a:avLst/>
          </a:prstGeom>
          <a:noFill/>
        </p:spPr>
        <p:txBody>
          <a:bodyPr wrap="square">
            <a:spAutoFit/>
          </a:bodyPr>
          <a:lstStyle/>
          <a:p>
            <a:pPr>
              <a:lnSpc>
                <a:spcPct val="150000"/>
              </a:lnSpc>
            </a:pPr>
            <a:r>
              <a:rPr lang="zh-CN" altLang="en-US" b="0" i="0" dirty="0">
                <a:solidFill>
                  <a:srgbClr val="4D4D4D"/>
                </a:solidFill>
                <a:effectLst/>
                <a:latin typeface="-apple-system"/>
              </a:rPr>
              <a:t>        在引入泛型之前，要想实现一个通用的、可以处理不同类型的方法，需要使用 </a:t>
            </a:r>
            <a:r>
              <a:rPr lang="en-US" altLang="zh-CN" b="0" i="0" dirty="0">
                <a:solidFill>
                  <a:srgbClr val="4D4D4D"/>
                </a:solidFill>
                <a:effectLst/>
                <a:latin typeface="-apple-system"/>
              </a:rPr>
              <a:t>Object </a:t>
            </a:r>
            <a:r>
              <a:rPr lang="zh-CN" altLang="en-US" b="0" i="0" dirty="0">
                <a:solidFill>
                  <a:srgbClr val="4D4D4D"/>
                </a:solidFill>
                <a:effectLst/>
                <a:latin typeface="-apple-system"/>
              </a:rPr>
              <a:t>作为属性和方法参数</a:t>
            </a:r>
            <a:endParaRPr lang="zh-CN" altLang="en-US" dirty="0"/>
          </a:p>
        </p:txBody>
      </p:sp>
    </p:spTree>
    <p:extLst>
      <p:ext uri="{BB962C8B-B14F-4D97-AF65-F5344CB8AC3E}">
        <p14:creationId xmlns:p14="http://schemas.microsoft.com/office/powerpoint/2010/main" val="27273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0B411947-05B1-4BB6-BDB6-5CB473CCFE3A}"/>
              </a:ext>
            </a:extLst>
          </p:cNvPr>
          <p:cNvSpPr txBox="1"/>
          <p:nvPr/>
        </p:nvSpPr>
        <p:spPr>
          <a:xfrm>
            <a:off x="683568" y="771550"/>
            <a:ext cx="4578578" cy="369332"/>
          </a:xfrm>
          <a:prstGeom prst="rect">
            <a:avLst/>
          </a:prstGeom>
          <a:noFill/>
        </p:spPr>
        <p:txBody>
          <a:bodyPr wrap="square">
            <a:spAutoFit/>
          </a:bodyPr>
          <a:lstStyle/>
          <a:p>
            <a:r>
              <a:rPr lang="zh-CN" altLang="en-US" b="1" i="0" dirty="0">
                <a:solidFill>
                  <a:srgbClr val="000000"/>
                </a:solidFill>
                <a:effectLst/>
                <a:latin typeface="PingFang SC"/>
              </a:rPr>
              <a:t>异同点</a:t>
            </a:r>
            <a:endParaRPr lang="zh-CN" altLang="en-US" dirty="0"/>
          </a:p>
        </p:txBody>
      </p:sp>
      <p:sp>
        <p:nvSpPr>
          <p:cNvPr id="6" name="文本框 5">
            <a:extLst>
              <a:ext uri="{FF2B5EF4-FFF2-40B4-BE49-F238E27FC236}">
                <a16:creationId xmlns:a16="http://schemas.microsoft.com/office/drawing/2014/main" id="{7D9D2BE9-E72A-4CD4-A765-953D2CA77E7B}"/>
              </a:ext>
            </a:extLst>
          </p:cNvPr>
          <p:cNvSpPr txBox="1"/>
          <p:nvPr/>
        </p:nvSpPr>
        <p:spPr>
          <a:xfrm>
            <a:off x="666828" y="1167139"/>
            <a:ext cx="8153644" cy="3784369"/>
          </a:xfrm>
          <a:prstGeom prst="rect">
            <a:avLst/>
          </a:prstGeom>
          <a:noFill/>
        </p:spPr>
        <p:txBody>
          <a:bodyPr wrap="square">
            <a:spAutoFit/>
          </a:bodyPr>
          <a:lstStyle/>
          <a:p>
            <a:pPr algn="just">
              <a:lnSpc>
                <a:spcPct val="150000"/>
              </a:lnSpc>
            </a:pPr>
            <a:r>
              <a:rPr lang="en-US" altLang="zh-CN" b="1" i="0" dirty="0" err="1">
                <a:solidFill>
                  <a:srgbClr val="000000"/>
                </a:solidFill>
                <a:effectLst/>
                <a:latin typeface="PingFang SC"/>
              </a:rPr>
              <a:t>ArrayList</a:t>
            </a:r>
            <a:r>
              <a:rPr lang="zh-CN" altLang="en-US" b="1" i="0" dirty="0">
                <a:solidFill>
                  <a:srgbClr val="000000"/>
                </a:solidFill>
                <a:effectLst/>
                <a:latin typeface="PingFang SC"/>
              </a:rPr>
              <a:t>和</a:t>
            </a:r>
            <a:r>
              <a:rPr lang="en-US" altLang="zh-CN" b="1" i="0" dirty="0">
                <a:solidFill>
                  <a:srgbClr val="000000"/>
                </a:solidFill>
                <a:effectLst/>
                <a:latin typeface="PingFang SC"/>
              </a:rPr>
              <a:t>LinkedList</a:t>
            </a:r>
          </a:p>
          <a:p>
            <a:pPr marL="285750" indent="-285750" algn="just">
              <a:lnSpc>
                <a:spcPct val="150000"/>
              </a:lnSpc>
              <a:buFont typeface="Wingdings" panose="05000000000000000000" pitchFamily="2" charset="2"/>
              <a:buChar char="Ø"/>
            </a:pPr>
            <a:r>
              <a:rPr lang="en-US" altLang="zh-CN" b="0" i="0" dirty="0" err="1">
                <a:solidFill>
                  <a:srgbClr val="000000"/>
                </a:solidFill>
                <a:effectLst/>
                <a:latin typeface="PingFang SC"/>
              </a:rPr>
              <a:t>ArrayList</a:t>
            </a:r>
            <a:r>
              <a:rPr lang="zh-CN" altLang="en-US" b="0" i="0" dirty="0">
                <a:solidFill>
                  <a:srgbClr val="000000"/>
                </a:solidFill>
                <a:effectLst/>
                <a:latin typeface="PingFang SC"/>
              </a:rPr>
              <a:t>是实现了基于动态数组的数据结构，</a:t>
            </a:r>
            <a:r>
              <a:rPr lang="en-US" altLang="zh-CN" b="0" i="0" dirty="0">
                <a:solidFill>
                  <a:srgbClr val="000000"/>
                </a:solidFill>
                <a:effectLst/>
                <a:latin typeface="PingFang SC"/>
              </a:rPr>
              <a:t>LinkedList</a:t>
            </a:r>
            <a:r>
              <a:rPr lang="zh-CN" altLang="en-US" b="0" i="0" dirty="0">
                <a:solidFill>
                  <a:srgbClr val="000000"/>
                </a:solidFill>
                <a:effectLst/>
                <a:latin typeface="PingFang SC"/>
              </a:rPr>
              <a:t>基于链表的数据结构</a:t>
            </a:r>
            <a:endParaRPr lang="en-US" altLang="zh-CN" b="0" i="0" dirty="0">
              <a:solidFill>
                <a:srgbClr val="000000"/>
              </a:solidFill>
              <a:effectLst/>
              <a:latin typeface="PingFang SC"/>
            </a:endParaRPr>
          </a:p>
          <a:p>
            <a:pPr marL="285750" indent="-285750" algn="just">
              <a:lnSpc>
                <a:spcPct val="150000"/>
              </a:lnSpc>
              <a:buFont typeface="Wingdings" panose="05000000000000000000" pitchFamily="2" charset="2"/>
              <a:buChar char="Ø"/>
            </a:pPr>
            <a:r>
              <a:rPr lang="zh-CN" altLang="en-US" b="0" i="0" dirty="0">
                <a:solidFill>
                  <a:srgbClr val="000000"/>
                </a:solidFill>
                <a:effectLst/>
                <a:latin typeface="PingFang SC"/>
              </a:rPr>
              <a:t>对于随机访问</a:t>
            </a:r>
            <a:r>
              <a:rPr lang="en-US" altLang="zh-CN" b="0" i="0" dirty="0">
                <a:solidFill>
                  <a:srgbClr val="000000"/>
                </a:solidFill>
                <a:effectLst/>
                <a:latin typeface="PingFang SC"/>
              </a:rPr>
              <a:t>get</a:t>
            </a:r>
            <a:r>
              <a:rPr lang="zh-CN" altLang="en-US" b="0" i="0" dirty="0">
                <a:solidFill>
                  <a:srgbClr val="000000"/>
                </a:solidFill>
                <a:effectLst/>
                <a:latin typeface="PingFang SC"/>
              </a:rPr>
              <a:t>和</a:t>
            </a:r>
            <a:r>
              <a:rPr lang="en-US" altLang="zh-CN" b="0" i="0" dirty="0">
                <a:solidFill>
                  <a:srgbClr val="000000"/>
                </a:solidFill>
                <a:effectLst/>
                <a:latin typeface="PingFang SC"/>
              </a:rPr>
              <a:t>set</a:t>
            </a:r>
            <a:r>
              <a:rPr lang="zh-CN" altLang="en-US" b="0" i="0" dirty="0">
                <a:solidFill>
                  <a:srgbClr val="000000"/>
                </a:solidFill>
                <a:effectLst/>
                <a:latin typeface="PingFang SC"/>
              </a:rPr>
              <a:t>，</a:t>
            </a:r>
            <a:r>
              <a:rPr lang="en-US" altLang="zh-CN" b="0" i="0" dirty="0" err="1">
                <a:solidFill>
                  <a:srgbClr val="000000"/>
                </a:solidFill>
                <a:effectLst/>
                <a:latin typeface="PingFang SC"/>
              </a:rPr>
              <a:t>ArrayList</a:t>
            </a:r>
            <a:r>
              <a:rPr lang="zh-CN" altLang="en-US" b="0" i="0" dirty="0">
                <a:solidFill>
                  <a:srgbClr val="000000"/>
                </a:solidFill>
                <a:effectLst/>
                <a:latin typeface="PingFang SC"/>
              </a:rPr>
              <a:t>绝对优于</a:t>
            </a:r>
            <a:r>
              <a:rPr lang="en-US" altLang="zh-CN" b="0" i="0" dirty="0">
                <a:solidFill>
                  <a:srgbClr val="000000"/>
                </a:solidFill>
                <a:effectLst/>
                <a:latin typeface="PingFang SC"/>
              </a:rPr>
              <a:t>LinkedList</a:t>
            </a:r>
            <a:r>
              <a:rPr lang="zh-CN" altLang="en-US" b="0" i="0" dirty="0">
                <a:solidFill>
                  <a:srgbClr val="000000"/>
                </a:solidFill>
                <a:effectLst/>
                <a:latin typeface="PingFang SC"/>
              </a:rPr>
              <a:t>，因为</a:t>
            </a:r>
            <a:r>
              <a:rPr lang="en-US" altLang="zh-CN" b="0" i="0" dirty="0">
                <a:solidFill>
                  <a:srgbClr val="000000"/>
                </a:solidFill>
                <a:effectLst/>
                <a:latin typeface="PingFang SC"/>
              </a:rPr>
              <a:t>LinkedList</a:t>
            </a:r>
            <a:r>
              <a:rPr lang="zh-CN" altLang="en-US" b="0" i="0" dirty="0">
                <a:solidFill>
                  <a:srgbClr val="000000"/>
                </a:solidFill>
                <a:effectLst/>
                <a:latin typeface="PingFang SC"/>
              </a:rPr>
              <a:t>要移动指针</a:t>
            </a:r>
            <a:endParaRPr lang="en-US" altLang="zh-CN" dirty="0">
              <a:solidFill>
                <a:srgbClr val="000000"/>
              </a:solidFill>
              <a:latin typeface="PingFang SC"/>
            </a:endParaRPr>
          </a:p>
          <a:p>
            <a:pPr marL="285750" indent="-285750" algn="just">
              <a:lnSpc>
                <a:spcPct val="150000"/>
              </a:lnSpc>
              <a:buFont typeface="Wingdings" panose="05000000000000000000" pitchFamily="2" charset="2"/>
              <a:buChar char="Ø"/>
            </a:pPr>
            <a:r>
              <a:rPr lang="zh-CN" altLang="en-US" b="0" i="0" dirty="0">
                <a:solidFill>
                  <a:srgbClr val="000000"/>
                </a:solidFill>
                <a:effectLst/>
                <a:latin typeface="PingFang SC"/>
              </a:rPr>
              <a:t>对于新增和删除操作</a:t>
            </a:r>
            <a:r>
              <a:rPr lang="en-US" altLang="zh-CN" b="0" i="0" dirty="0">
                <a:solidFill>
                  <a:srgbClr val="000000"/>
                </a:solidFill>
                <a:effectLst/>
                <a:latin typeface="PingFang SC"/>
              </a:rPr>
              <a:t>add</a:t>
            </a:r>
            <a:r>
              <a:rPr lang="zh-CN" altLang="en-US" b="0" i="0" dirty="0">
                <a:solidFill>
                  <a:srgbClr val="000000"/>
                </a:solidFill>
                <a:effectLst/>
                <a:latin typeface="PingFang SC"/>
              </a:rPr>
              <a:t>和</a:t>
            </a:r>
            <a:r>
              <a:rPr lang="en-US" altLang="zh-CN" b="0" i="0" dirty="0">
                <a:solidFill>
                  <a:srgbClr val="000000"/>
                </a:solidFill>
                <a:effectLst/>
                <a:latin typeface="PingFang SC"/>
              </a:rPr>
              <a:t>remove</a:t>
            </a:r>
            <a:r>
              <a:rPr lang="zh-CN" altLang="en-US" b="0" i="0" dirty="0">
                <a:solidFill>
                  <a:srgbClr val="000000"/>
                </a:solidFill>
                <a:effectLst/>
                <a:latin typeface="PingFang SC"/>
              </a:rPr>
              <a:t>，</a:t>
            </a:r>
            <a:r>
              <a:rPr lang="en-US" altLang="zh-CN" b="0" i="0" dirty="0" err="1">
                <a:solidFill>
                  <a:srgbClr val="000000"/>
                </a:solidFill>
                <a:effectLst/>
                <a:latin typeface="PingFang SC"/>
              </a:rPr>
              <a:t>LinedList</a:t>
            </a:r>
            <a:r>
              <a:rPr lang="zh-CN" altLang="en-US" b="0" i="0" dirty="0">
                <a:solidFill>
                  <a:srgbClr val="000000"/>
                </a:solidFill>
                <a:effectLst/>
                <a:latin typeface="PingFang SC"/>
              </a:rPr>
              <a:t>比较占优势，因为</a:t>
            </a:r>
            <a:r>
              <a:rPr lang="en-US" altLang="zh-CN" b="0" i="0" dirty="0" err="1">
                <a:solidFill>
                  <a:srgbClr val="000000"/>
                </a:solidFill>
                <a:effectLst/>
                <a:latin typeface="PingFang SC"/>
              </a:rPr>
              <a:t>ArrayList</a:t>
            </a:r>
            <a:r>
              <a:rPr lang="zh-CN" altLang="en-US" b="0" i="0" dirty="0">
                <a:solidFill>
                  <a:srgbClr val="000000"/>
                </a:solidFill>
                <a:effectLst/>
                <a:latin typeface="PingFang SC"/>
              </a:rPr>
              <a:t>要移动数据，这一点要看实际情况的。若只对单条数据插入或删除，</a:t>
            </a:r>
            <a:r>
              <a:rPr lang="en-US" altLang="zh-CN" b="0" i="0" dirty="0" err="1">
                <a:solidFill>
                  <a:srgbClr val="000000"/>
                </a:solidFill>
                <a:effectLst/>
                <a:latin typeface="PingFang SC"/>
              </a:rPr>
              <a:t>ArrayList</a:t>
            </a:r>
            <a:r>
              <a:rPr lang="zh-CN" altLang="en-US" b="0" i="0" dirty="0">
                <a:solidFill>
                  <a:srgbClr val="000000"/>
                </a:solidFill>
                <a:effectLst/>
                <a:latin typeface="PingFang SC"/>
              </a:rPr>
              <a:t>的速度反而优于</a:t>
            </a:r>
            <a:r>
              <a:rPr lang="en-US" altLang="zh-CN" b="0" i="0" dirty="0">
                <a:solidFill>
                  <a:srgbClr val="000000"/>
                </a:solidFill>
                <a:effectLst/>
                <a:latin typeface="PingFang SC"/>
              </a:rPr>
              <a:t>LinkedList</a:t>
            </a:r>
            <a:r>
              <a:rPr lang="zh-CN" altLang="en-US" b="0" i="0" dirty="0">
                <a:solidFill>
                  <a:srgbClr val="000000"/>
                </a:solidFill>
                <a:effectLst/>
                <a:latin typeface="PingFang SC"/>
              </a:rPr>
              <a:t>。但若是批量随机的插入删除数据，</a:t>
            </a:r>
            <a:r>
              <a:rPr lang="en-US" altLang="zh-CN" b="0" i="0" dirty="0">
                <a:solidFill>
                  <a:srgbClr val="000000"/>
                </a:solidFill>
                <a:effectLst/>
                <a:latin typeface="PingFang SC"/>
              </a:rPr>
              <a:t>LinkedList</a:t>
            </a:r>
            <a:r>
              <a:rPr lang="zh-CN" altLang="en-US" b="0" i="0" dirty="0">
                <a:solidFill>
                  <a:srgbClr val="000000"/>
                </a:solidFill>
                <a:effectLst/>
                <a:latin typeface="PingFang SC"/>
              </a:rPr>
              <a:t>的速度大大优于</a:t>
            </a:r>
            <a:r>
              <a:rPr lang="en-US" altLang="zh-CN" b="0" i="0" dirty="0" err="1">
                <a:solidFill>
                  <a:srgbClr val="000000"/>
                </a:solidFill>
                <a:effectLst/>
                <a:latin typeface="PingFang SC"/>
              </a:rPr>
              <a:t>ArrayList</a:t>
            </a:r>
            <a:r>
              <a:rPr lang="en-US" altLang="zh-CN" b="0" i="0" dirty="0">
                <a:solidFill>
                  <a:srgbClr val="000000"/>
                </a:solidFill>
                <a:effectLst/>
                <a:latin typeface="PingFang SC"/>
              </a:rPr>
              <a:t>. </a:t>
            </a:r>
            <a:r>
              <a:rPr lang="zh-CN" altLang="en-US" b="0" i="0" dirty="0">
                <a:solidFill>
                  <a:srgbClr val="000000"/>
                </a:solidFill>
                <a:effectLst/>
                <a:latin typeface="PingFang SC"/>
              </a:rPr>
              <a:t>因为</a:t>
            </a:r>
            <a:r>
              <a:rPr lang="en-US" altLang="zh-CN" b="0" i="0" dirty="0" err="1">
                <a:solidFill>
                  <a:srgbClr val="000000"/>
                </a:solidFill>
                <a:effectLst/>
                <a:latin typeface="PingFang SC"/>
              </a:rPr>
              <a:t>ArrayList</a:t>
            </a:r>
            <a:r>
              <a:rPr lang="zh-CN" altLang="en-US" b="0" i="0" dirty="0">
                <a:solidFill>
                  <a:srgbClr val="000000"/>
                </a:solidFill>
                <a:effectLst/>
                <a:latin typeface="PingFang SC"/>
              </a:rPr>
              <a:t>每插入一条数据，要移动插入点及之后的所有数据</a:t>
            </a:r>
            <a:endParaRPr lang="zh-CN" altLang="en-US" dirty="0"/>
          </a:p>
        </p:txBody>
      </p:sp>
    </p:spTree>
    <p:extLst>
      <p:ext uri="{BB962C8B-B14F-4D97-AF65-F5344CB8AC3E}">
        <p14:creationId xmlns:p14="http://schemas.microsoft.com/office/powerpoint/2010/main" val="42494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E5C88A69-E4A5-47DE-B45C-EB4FD4D0263C}"/>
              </a:ext>
            </a:extLst>
          </p:cNvPr>
          <p:cNvSpPr txBox="1"/>
          <p:nvPr/>
        </p:nvSpPr>
        <p:spPr>
          <a:xfrm>
            <a:off x="813161" y="771550"/>
            <a:ext cx="4578578" cy="369332"/>
          </a:xfrm>
          <a:prstGeom prst="rect">
            <a:avLst/>
          </a:prstGeom>
          <a:noFill/>
        </p:spPr>
        <p:txBody>
          <a:bodyPr wrap="square">
            <a:spAutoFit/>
          </a:bodyPr>
          <a:lstStyle/>
          <a:p>
            <a:r>
              <a:rPr lang="en-US" altLang="zh-CN" b="1" i="0" dirty="0" err="1">
                <a:solidFill>
                  <a:srgbClr val="000000"/>
                </a:solidFill>
                <a:effectLst/>
                <a:latin typeface="PingFang SC"/>
              </a:rPr>
              <a:t>HashTable</a:t>
            </a:r>
            <a:r>
              <a:rPr lang="zh-CN" altLang="en-US" b="1" i="0" dirty="0">
                <a:solidFill>
                  <a:srgbClr val="000000"/>
                </a:solidFill>
                <a:effectLst/>
                <a:latin typeface="PingFang SC"/>
              </a:rPr>
              <a:t>与</a:t>
            </a:r>
            <a:r>
              <a:rPr lang="en-US" altLang="zh-CN" b="1" i="0" dirty="0">
                <a:solidFill>
                  <a:srgbClr val="000000"/>
                </a:solidFill>
                <a:effectLst/>
                <a:latin typeface="PingFang SC"/>
              </a:rPr>
              <a:t>HashMap</a:t>
            </a:r>
            <a:endParaRPr lang="zh-CN" altLang="en-US" dirty="0"/>
          </a:p>
        </p:txBody>
      </p:sp>
      <p:sp>
        <p:nvSpPr>
          <p:cNvPr id="6" name="文本框 5">
            <a:extLst>
              <a:ext uri="{FF2B5EF4-FFF2-40B4-BE49-F238E27FC236}">
                <a16:creationId xmlns:a16="http://schemas.microsoft.com/office/drawing/2014/main" id="{D890D38F-3757-423D-9BE1-13005E0CD789}"/>
              </a:ext>
            </a:extLst>
          </p:cNvPr>
          <p:cNvSpPr txBox="1"/>
          <p:nvPr/>
        </p:nvSpPr>
        <p:spPr>
          <a:xfrm>
            <a:off x="809224" y="1059582"/>
            <a:ext cx="7795224" cy="1291379"/>
          </a:xfrm>
          <a:prstGeom prst="rect">
            <a:avLst/>
          </a:prstGeom>
          <a:noFill/>
        </p:spPr>
        <p:txBody>
          <a:bodyPr wrap="square">
            <a:spAutoFit/>
          </a:bodyPr>
          <a:lstStyle/>
          <a:p>
            <a:pPr algn="just">
              <a:lnSpc>
                <a:spcPct val="150000"/>
              </a:lnSpc>
            </a:pPr>
            <a:r>
              <a:rPr lang="zh-CN" altLang="en-US" b="1" i="0" dirty="0">
                <a:solidFill>
                  <a:srgbClr val="FF0000"/>
                </a:solidFill>
                <a:effectLst/>
                <a:latin typeface="PingFang SC"/>
              </a:rPr>
              <a:t>相同点</a:t>
            </a:r>
            <a:endParaRPr lang="en-US" altLang="zh-CN" b="1" i="0" dirty="0">
              <a:solidFill>
                <a:srgbClr val="FF0000"/>
              </a:solidFill>
              <a:effectLst/>
              <a:latin typeface="PingFang SC"/>
            </a:endParaRPr>
          </a:p>
          <a:p>
            <a:pPr marL="285750" indent="-285750" algn="just">
              <a:lnSpc>
                <a:spcPct val="150000"/>
              </a:lnSpc>
              <a:buFont typeface="Wingdings" panose="05000000000000000000" pitchFamily="2" charset="2"/>
              <a:buChar char="Ø"/>
            </a:pPr>
            <a:r>
              <a:rPr lang="zh-CN" altLang="en-US" b="0" i="0" dirty="0">
                <a:solidFill>
                  <a:srgbClr val="000000"/>
                </a:solidFill>
                <a:effectLst/>
                <a:latin typeface="PingFang SC"/>
              </a:rPr>
              <a:t>都实现了</a:t>
            </a:r>
            <a:r>
              <a:rPr lang="en-US" altLang="zh-CN" b="0" i="0" dirty="0">
                <a:solidFill>
                  <a:srgbClr val="000000"/>
                </a:solidFill>
                <a:effectLst/>
                <a:latin typeface="PingFang SC"/>
              </a:rPr>
              <a:t>Map</a:t>
            </a:r>
            <a:r>
              <a:rPr lang="zh-CN" altLang="en-US" b="0" i="0" dirty="0">
                <a:solidFill>
                  <a:srgbClr val="000000"/>
                </a:solidFill>
                <a:effectLst/>
                <a:latin typeface="PingFang SC"/>
              </a:rPr>
              <a:t>、</a:t>
            </a:r>
            <a:r>
              <a:rPr lang="en-US" altLang="zh-CN" b="0" i="0" dirty="0">
                <a:solidFill>
                  <a:srgbClr val="000000"/>
                </a:solidFill>
                <a:effectLst/>
                <a:latin typeface="PingFang SC"/>
              </a:rPr>
              <a:t>Cloneable</a:t>
            </a:r>
            <a:r>
              <a:rPr lang="zh-CN" altLang="en-US" b="0" i="0" dirty="0">
                <a:solidFill>
                  <a:srgbClr val="000000"/>
                </a:solidFill>
                <a:effectLst/>
                <a:latin typeface="PingFang SC"/>
              </a:rPr>
              <a:t>、</a:t>
            </a:r>
            <a:r>
              <a:rPr lang="en-US" altLang="zh-CN" b="0" i="0" dirty="0" err="1">
                <a:solidFill>
                  <a:srgbClr val="000000"/>
                </a:solidFill>
                <a:effectLst/>
                <a:latin typeface="PingFang SC"/>
              </a:rPr>
              <a:t>java.io.Serializable</a:t>
            </a:r>
            <a:r>
              <a:rPr lang="zh-CN" altLang="en-US" b="0" i="0" dirty="0">
                <a:solidFill>
                  <a:srgbClr val="000000"/>
                </a:solidFill>
                <a:effectLst/>
                <a:latin typeface="PingFang SC"/>
              </a:rPr>
              <a:t>接口</a:t>
            </a:r>
            <a:endParaRPr lang="en-US" altLang="zh-CN" b="0" i="0" dirty="0">
              <a:solidFill>
                <a:srgbClr val="000000"/>
              </a:solidFill>
              <a:effectLst/>
              <a:latin typeface="PingFang SC"/>
            </a:endParaRPr>
          </a:p>
          <a:p>
            <a:pPr marL="285750" indent="-285750" algn="just">
              <a:lnSpc>
                <a:spcPct val="150000"/>
              </a:lnSpc>
              <a:buFont typeface="Wingdings" panose="05000000000000000000" pitchFamily="2" charset="2"/>
              <a:buChar char="Ø"/>
            </a:pPr>
            <a:r>
              <a:rPr lang="zh-CN" altLang="en-US" b="0" i="0" dirty="0">
                <a:solidFill>
                  <a:srgbClr val="000000"/>
                </a:solidFill>
                <a:effectLst/>
                <a:latin typeface="PingFang SC"/>
              </a:rPr>
              <a:t>都是存储</a:t>
            </a:r>
            <a:r>
              <a:rPr lang="en-US" altLang="zh-CN" b="0" i="0" dirty="0">
                <a:solidFill>
                  <a:srgbClr val="000000"/>
                </a:solidFill>
                <a:effectLst/>
                <a:latin typeface="PingFang SC"/>
              </a:rPr>
              <a:t>"</a:t>
            </a:r>
            <a:r>
              <a:rPr lang="zh-CN" altLang="en-US" b="0" i="0" dirty="0">
                <a:solidFill>
                  <a:srgbClr val="000000"/>
                </a:solidFill>
                <a:effectLst/>
                <a:latin typeface="PingFang SC"/>
              </a:rPr>
              <a:t>键值对</a:t>
            </a:r>
            <a:r>
              <a:rPr lang="en-US" altLang="zh-CN" b="0" i="0" dirty="0">
                <a:solidFill>
                  <a:srgbClr val="000000"/>
                </a:solidFill>
                <a:effectLst/>
                <a:latin typeface="PingFang SC"/>
              </a:rPr>
              <a:t>(key-value)"</a:t>
            </a:r>
            <a:r>
              <a:rPr lang="zh-CN" altLang="en-US" b="0" i="0" dirty="0">
                <a:solidFill>
                  <a:srgbClr val="000000"/>
                </a:solidFill>
                <a:effectLst/>
                <a:latin typeface="PingFang SC"/>
              </a:rPr>
              <a:t>的散列表</a:t>
            </a:r>
            <a:endParaRPr lang="zh-CN" altLang="en-US" dirty="0"/>
          </a:p>
        </p:txBody>
      </p:sp>
      <p:sp>
        <p:nvSpPr>
          <p:cNvPr id="8" name="文本框 7">
            <a:extLst>
              <a:ext uri="{FF2B5EF4-FFF2-40B4-BE49-F238E27FC236}">
                <a16:creationId xmlns:a16="http://schemas.microsoft.com/office/drawing/2014/main" id="{567C4C55-236A-4A38-9739-C2B65B2368B2}"/>
              </a:ext>
            </a:extLst>
          </p:cNvPr>
          <p:cNvSpPr txBox="1"/>
          <p:nvPr/>
        </p:nvSpPr>
        <p:spPr>
          <a:xfrm>
            <a:off x="828250" y="2283718"/>
            <a:ext cx="8136238" cy="2953373"/>
          </a:xfrm>
          <a:prstGeom prst="rect">
            <a:avLst/>
          </a:prstGeom>
          <a:noFill/>
        </p:spPr>
        <p:txBody>
          <a:bodyPr wrap="square">
            <a:spAutoFit/>
          </a:bodyPr>
          <a:lstStyle/>
          <a:p>
            <a:pPr>
              <a:lnSpc>
                <a:spcPct val="150000"/>
              </a:lnSpc>
            </a:pPr>
            <a:r>
              <a:rPr lang="zh-CN" altLang="en-US" b="1" i="0" dirty="0">
                <a:solidFill>
                  <a:srgbClr val="FF0000"/>
                </a:solidFill>
                <a:effectLst/>
                <a:latin typeface="PingFang SC"/>
              </a:rPr>
              <a:t>不同点</a:t>
            </a:r>
            <a:endParaRPr lang="en-US" altLang="zh-CN" b="1" i="0" dirty="0">
              <a:solidFill>
                <a:srgbClr val="FF0000"/>
              </a:solidFill>
              <a:effectLst/>
              <a:latin typeface="PingFang SC"/>
            </a:endParaRPr>
          </a:p>
          <a:p>
            <a:pPr marL="285750" indent="-285750">
              <a:lnSpc>
                <a:spcPct val="150000"/>
              </a:lnSpc>
              <a:buFont typeface="Wingdings" panose="05000000000000000000" pitchFamily="2" charset="2"/>
              <a:buChar char="Ø"/>
            </a:pPr>
            <a:r>
              <a:rPr lang="zh-CN" altLang="en-US" b="0" i="0" dirty="0">
                <a:solidFill>
                  <a:srgbClr val="000000"/>
                </a:solidFill>
                <a:effectLst/>
                <a:latin typeface="PingFang SC"/>
              </a:rPr>
              <a:t>历史原因</a:t>
            </a:r>
            <a:r>
              <a:rPr lang="en-US" altLang="zh-CN" b="0" i="0" dirty="0">
                <a:solidFill>
                  <a:srgbClr val="000000"/>
                </a:solidFill>
                <a:effectLst/>
                <a:latin typeface="PingFang SC"/>
              </a:rPr>
              <a:t>:</a:t>
            </a:r>
            <a:r>
              <a:rPr lang="en-US" altLang="zh-CN" b="0" i="0" dirty="0" err="1">
                <a:solidFill>
                  <a:srgbClr val="000000"/>
                </a:solidFill>
                <a:effectLst/>
                <a:latin typeface="PingFang SC"/>
              </a:rPr>
              <a:t>HashTable</a:t>
            </a:r>
            <a:r>
              <a:rPr lang="zh-CN" altLang="en-US" b="0" i="0" dirty="0">
                <a:solidFill>
                  <a:srgbClr val="000000"/>
                </a:solidFill>
                <a:effectLst/>
                <a:latin typeface="PingFang SC"/>
              </a:rPr>
              <a:t>是基于陈旧的</a:t>
            </a:r>
            <a:r>
              <a:rPr lang="en-US" altLang="zh-CN" b="0" i="0" dirty="0">
                <a:solidFill>
                  <a:srgbClr val="000000"/>
                </a:solidFill>
                <a:effectLst/>
                <a:latin typeface="PingFang SC"/>
              </a:rPr>
              <a:t>Dictionary</a:t>
            </a:r>
            <a:r>
              <a:rPr lang="zh-CN" altLang="en-US" b="0" i="0" dirty="0">
                <a:solidFill>
                  <a:srgbClr val="000000"/>
                </a:solidFill>
                <a:effectLst/>
                <a:latin typeface="PingFang SC"/>
              </a:rPr>
              <a:t>类的，</a:t>
            </a:r>
            <a:r>
              <a:rPr lang="en-US" altLang="zh-CN" b="0" i="0" dirty="0">
                <a:solidFill>
                  <a:srgbClr val="000000"/>
                </a:solidFill>
                <a:effectLst/>
                <a:latin typeface="PingFang SC"/>
              </a:rPr>
              <a:t>HashMap</a:t>
            </a:r>
            <a:r>
              <a:rPr lang="zh-CN" altLang="en-US" b="0" i="0" dirty="0">
                <a:solidFill>
                  <a:srgbClr val="000000"/>
                </a:solidFill>
                <a:effectLst/>
                <a:latin typeface="PingFang SC"/>
              </a:rPr>
              <a:t>是</a:t>
            </a:r>
            <a:r>
              <a:rPr lang="en-US" altLang="zh-CN" b="0" i="0" dirty="0">
                <a:solidFill>
                  <a:srgbClr val="000000"/>
                </a:solidFill>
                <a:effectLst/>
                <a:latin typeface="PingFang SC"/>
              </a:rPr>
              <a:t>Java 1.2</a:t>
            </a:r>
            <a:r>
              <a:rPr lang="zh-CN" altLang="en-US" b="0" i="0" dirty="0">
                <a:solidFill>
                  <a:srgbClr val="000000"/>
                </a:solidFill>
                <a:effectLst/>
                <a:latin typeface="PingFang SC"/>
              </a:rPr>
              <a:t>引进的</a:t>
            </a:r>
            <a:r>
              <a:rPr lang="en-US" altLang="zh-CN" b="0" i="0" dirty="0">
                <a:solidFill>
                  <a:srgbClr val="000000"/>
                </a:solidFill>
                <a:effectLst/>
                <a:latin typeface="PingFang SC"/>
              </a:rPr>
              <a:t>Map</a:t>
            </a:r>
            <a:r>
              <a:rPr lang="zh-CN" altLang="en-US" b="0" i="0" dirty="0">
                <a:solidFill>
                  <a:srgbClr val="000000"/>
                </a:solidFill>
                <a:effectLst/>
                <a:latin typeface="PingFang SC"/>
              </a:rPr>
              <a:t>接口的一个实现</a:t>
            </a:r>
            <a:endParaRPr lang="en-US" altLang="zh-CN" b="0" i="0" dirty="0">
              <a:solidFill>
                <a:srgbClr val="000000"/>
              </a:solidFill>
              <a:effectLst/>
              <a:latin typeface="PingFang SC"/>
            </a:endParaRPr>
          </a:p>
          <a:p>
            <a:pPr marL="285750" indent="-285750">
              <a:lnSpc>
                <a:spcPct val="150000"/>
              </a:lnSpc>
              <a:buFont typeface="Wingdings" panose="05000000000000000000" pitchFamily="2" charset="2"/>
              <a:buChar char="Ø"/>
            </a:pPr>
            <a:r>
              <a:rPr lang="zh-CN" altLang="en-US" b="0" i="0" dirty="0">
                <a:solidFill>
                  <a:srgbClr val="000000"/>
                </a:solidFill>
                <a:effectLst/>
                <a:latin typeface="PingFang SC"/>
              </a:rPr>
              <a:t>同步性</a:t>
            </a:r>
            <a:r>
              <a:rPr lang="en-US" altLang="zh-CN" b="0" i="0" dirty="0">
                <a:solidFill>
                  <a:srgbClr val="000000"/>
                </a:solidFill>
                <a:effectLst/>
                <a:latin typeface="PingFang SC"/>
              </a:rPr>
              <a:t>:</a:t>
            </a:r>
            <a:r>
              <a:rPr lang="en-US" altLang="zh-CN" b="0" i="0" dirty="0" err="1">
                <a:solidFill>
                  <a:srgbClr val="000000"/>
                </a:solidFill>
                <a:effectLst/>
                <a:latin typeface="PingFang SC"/>
              </a:rPr>
              <a:t>HashTable</a:t>
            </a:r>
            <a:r>
              <a:rPr lang="zh-CN" altLang="en-US" b="0" i="0" dirty="0">
                <a:solidFill>
                  <a:srgbClr val="000000"/>
                </a:solidFill>
                <a:effectLst/>
                <a:latin typeface="PingFang SC"/>
              </a:rPr>
              <a:t>是线程安全的，也就是说是同步的，而</a:t>
            </a:r>
            <a:r>
              <a:rPr lang="en-US" altLang="zh-CN" b="0" i="0" dirty="0">
                <a:solidFill>
                  <a:srgbClr val="000000"/>
                </a:solidFill>
                <a:effectLst/>
                <a:latin typeface="PingFang SC"/>
              </a:rPr>
              <a:t>HashMap</a:t>
            </a:r>
            <a:r>
              <a:rPr lang="zh-CN" altLang="en-US" b="0" i="0" dirty="0">
                <a:solidFill>
                  <a:srgbClr val="000000"/>
                </a:solidFill>
                <a:effectLst/>
                <a:latin typeface="PingFang SC"/>
              </a:rPr>
              <a:t>是线程序不安全的，不是同步的</a:t>
            </a:r>
            <a:endParaRPr lang="en-US" altLang="zh-CN" dirty="0">
              <a:solidFill>
                <a:srgbClr val="000000"/>
              </a:solidFill>
              <a:latin typeface="PingFang SC"/>
            </a:endParaRPr>
          </a:p>
          <a:p>
            <a:pPr marL="285750" indent="-285750">
              <a:lnSpc>
                <a:spcPct val="150000"/>
              </a:lnSpc>
              <a:buFont typeface="Wingdings" panose="05000000000000000000" pitchFamily="2" charset="2"/>
              <a:buChar char="Ø"/>
            </a:pPr>
            <a:r>
              <a:rPr lang="zh-CN" altLang="en-US" b="0" i="0" dirty="0">
                <a:solidFill>
                  <a:srgbClr val="000000"/>
                </a:solidFill>
                <a:effectLst/>
                <a:latin typeface="PingFang SC"/>
              </a:rPr>
              <a:t>对</a:t>
            </a:r>
            <a:r>
              <a:rPr lang="en-US" altLang="zh-CN" b="0" i="0" dirty="0">
                <a:solidFill>
                  <a:srgbClr val="000000"/>
                </a:solidFill>
                <a:effectLst/>
                <a:latin typeface="PingFang SC"/>
              </a:rPr>
              <a:t>null</a:t>
            </a:r>
            <a:r>
              <a:rPr lang="zh-CN" altLang="en-US" b="0" i="0" dirty="0">
                <a:solidFill>
                  <a:srgbClr val="000000"/>
                </a:solidFill>
                <a:effectLst/>
                <a:latin typeface="PingFang SC"/>
              </a:rPr>
              <a:t>值的处理：</a:t>
            </a:r>
            <a:r>
              <a:rPr lang="en-US" altLang="zh-CN" b="0" i="0" dirty="0">
                <a:solidFill>
                  <a:srgbClr val="000000"/>
                </a:solidFill>
                <a:effectLst/>
                <a:latin typeface="PingFang SC"/>
              </a:rPr>
              <a:t>HashMap</a:t>
            </a:r>
            <a:r>
              <a:rPr lang="zh-CN" altLang="en-US" b="0" i="0" dirty="0">
                <a:solidFill>
                  <a:srgbClr val="000000"/>
                </a:solidFill>
                <a:effectLst/>
                <a:latin typeface="PingFang SC"/>
              </a:rPr>
              <a:t>的</a:t>
            </a:r>
            <a:r>
              <a:rPr lang="en-US" altLang="zh-CN" b="0" i="0" dirty="0">
                <a:solidFill>
                  <a:srgbClr val="000000"/>
                </a:solidFill>
                <a:effectLst/>
                <a:latin typeface="PingFang SC"/>
              </a:rPr>
              <a:t>key</a:t>
            </a:r>
            <a:r>
              <a:rPr lang="zh-CN" altLang="en-US" b="0" i="0" dirty="0">
                <a:solidFill>
                  <a:srgbClr val="000000"/>
                </a:solidFill>
                <a:effectLst/>
                <a:latin typeface="PingFang SC"/>
              </a:rPr>
              <a:t>、</a:t>
            </a:r>
            <a:r>
              <a:rPr lang="en-US" altLang="zh-CN" b="0" i="0" dirty="0">
                <a:solidFill>
                  <a:srgbClr val="000000"/>
                </a:solidFill>
                <a:effectLst/>
                <a:latin typeface="PingFang SC"/>
              </a:rPr>
              <a:t>value</a:t>
            </a:r>
            <a:r>
              <a:rPr lang="zh-CN" altLang="en-US" b="0" i="0" dirty="0">
                <a:solidFill>
                  <a:srgbClr val="000000"/>
                </a:solidFill>
                <a:effectLst/>
                <a:latin typeface="PingFang SC"/>
              </a:rPr>
              <a:t>都可为</a:t>
            </a:r>
            <a:r>
              <a:rPr lang="en-US" altLang="zh-CN" b="0" i="0" dirty="0">
                <a:solidFill>
                  <a:srgbClr val="000000"/>
                </a:solidFill>
                <a:effectLst/>
                <a:latin typeface="PingFang SC"/>
              </a:rPr>
              <a:t>null</a:t>
            </a:r>
            <a:r>
              <a:rPr lang="zh-CN" altLang="en-US" b="0" i="0" dirty="0">
                <a:solidFill>
                  <a:srgbClr val="000000"/>
                </a:solidFill>
                <a:effectLst/>
                <a:latin typeface="PingFang SC"/>
              </a:rPr>
              <a:t>，</a:t>
            </a:r>
            <a:r>
              <a:rPr lang="en-US" altLang="zh-CN" b="0" i="0" dirty="0" err="1">
                <a:solidFill>
                  <a:srgbClr val="000000"/>
                </a:solidFill>
                <a:effectLst/>
                <a:latin typeface="PingFang SC"/>
              </a:rPr>
              <a:t>HashTable</a:t>
            </a:r>
            <a:r>
              <a:rPr lang="zh-CN" altLang="en-US" b="0" i="0" dirty="0">
                <a:solidFill>
                  <a:srgbClr val="000000"/>
                </a:solidFill>
                <a:effectLst/>
                <a:latin typeface="PingFang SC"/>
              </a:rPr>
              <a:t>的</a:t>
            </a:r>
            <a:r>
              <a:rPr lang="en-US" altLang="zh-CN" b="0" i="0" dirty="0">
                <a:solidFill>
                  <a:srgbClr val="000000"/>
                </a:solidFill>
                <a:effectLst/>
                <a:latin typeface="PingFang SC"/>
              </a:rPr>
              <a:t>key</a:t>
            </a:r>
            <a:r>
              <a:rPr lang="zh-CN" altLang="en-US" b="0" i="0" dirty="0">
                <a:solidFill>
                  <a:srgbClr val="000000"/>
                </a:solidFill>
                <a:effectLst/>
                <a:latin typeface="PingFang SC"/>
              </a:rPr>
              <a:t>、</a:t>
            </a:r>
            <a:r>
              <a:rPr lang="en-US" altLang="zh-CN" b="0" i="0" dirty="0">
                <a:solidFill>
                  <a:srgbClr val="000000"/>
                </a:solidFill>
                <a:effectLst/>
                <a:latin typeface="PingFang SC"/>
              </a:rPr>
              <a:t>value</a:t>
            </a:r>
            <a:r>
              <a:rPr lang="zh-CN" altLang="en-US" b="0" i="0" dirty="0">
                <a:solidFill>
                  <a:srgbClr val="000000"/>
                </a:solidFill>
                <a:effectLst/>
                <a:latin typeface="PingFang SC"/>
              </a:rPr>
              <a:t>都不可为</a:t>
            </a:r>
            <a:r>
              <a:rPr lang="en-US" altLang="zh-CN" b="0" i="0" dirty="0">
                <a:solidFill>
                  <a:srgbClr val="000000"/>
                </a:solidFill>
                <a:effectLst/>
                <a:latin typeface="PingFang SC"/>
              </a:rPr>
              <a:t>null </a:t>
            </a:r>
          </a:p>
        </p:txBody>
      </p:sp>
    </p:spTree>
    <p:extLst>
      <p:ext uri="{BB962C8B-B14F-4D97-AF65-F5344CB8AC3E}">
        <p14:creationId xmlns:p14="http://schemas.microsoft.com/office/powerpoint/2010/main" val="246091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DD79F931-CF4D-4E01-B085-22597D46743C}"/>
              </a:ext>
            </a:extLst>
          </p:cNvPr>
          <p:cNvSpPr txBox="1"/>
          <p:nvPr/>
        </p:nvSpPr>
        <p:spPr>
          <a:xfrm>
            <a:off x="798584" y="915566"/>
            <a:ext cx="8093895" cy="129137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0" i="0" dirty="0">
                <a:solidFill>
                  <a:srgbClr val="000000"/>
                </a:solidFill>
                <a:effectLst/>
                <a:latin typeface="PingFang SC"/>
              </a:rPr>
              <a:t>基类不同：</a:t>
            </a:r>
            <a:r>
              <a:rPr lang="en-US" altLang="zh-CN" b="0" i="0" dirty="0">
                <a:solidFill>
                  <a:srgbClr val="000000"/>
                </a:solidFill>
                <a:effectLst/>
                <a:latin typeface="PingFang SC"/>
              </a:rPr>
              <a:t>HashMap</a:t>
            </a:r>
            <a:r>
              <a:rPr lang="zh-CN" altLang="en-US" b="0" i="0" dirty="0">
                <a:solidFill>
                  <a:srgbClr val="000000"/>
                </a:solidFill>
                <a:effectLst/>
                <a:latin typeface="PingFang SC"/>
              </a:rPr>
              <a:t>继承于</a:t>
            </a:r>
            <a:r>
              <a:rPr lang="en-US" altLang="zh-CN" b="0" i="0" dirty="0" err="1">
                <a:solidFill>
                  <a:srgbClr val="000000"/>
                </a:solidFill>
                <a:effectLst/>
                <a:latin typeface="PingFang SC"/>
              </a:rPr>
              <a:t>AbstractMap</a:t>
            </a:r>
            <a:r>
              <a:rPr lang="zh-CN" altLang="en-US" b="0" i="0" dirty="0">
                <a:solidFill>
                  <a:srgbClr val="000000"/>
                </a:solidFill>
                <a:effectLst/>
                <a:latin typeface="PingFang SC"/>
              </a:rPr>
              <a:t>，而</a:t>
            </a:r>
            <a:r>
              <a:rPr lang="en-US" altLang="zh-CN" b="0" i="0" dirty="0" err="1">
                <a:solidFill>
                  <a:srgbClr val="000000"/>
                </a:solidFill>
                <a:effectLst/>
                <a:latin typeface="PingFang SC"/>
              </a:rPr>
              <a:t>Hashtable</a:t>
            </a:r>
            <a:r>
              <a:rPr lang="zh-CN" altLang="en-US" b="0" i="0" dirty="0">
                <a:solidFill>
                  <a:srgbClr val="000000"/>
                </a:solidFill>
                <a:effectLst/>
                <a:latin typeface="PingFang SC"/>
              </a:rPr>
              <a:t>继承于</a:t>
            </a:r>
            <a:r>
              <a:rPr lang="en-US" altLang="zh-CN" b="0" i="0" dirty="0">
                <a:solidFill>
                  <a:srgbClr val="000000"/>
                </a:solidFill>
                <a:effectLst/>
                <a:latin typeface="PingFang SC"/>
              </a:rPr>
              <a:t>Dictionary</a:t>
            </a:r>
          </a:p>
          <a:p>
            <a:pPr marL="285750" indent="-285750">
              <a:lnSpc>
                <a:spcPct val="150000"/>
              </a:lnSpc>
              <a:buFont typeface="Wingdings" panose="05000000000000000000" pitchFamily="2" charset="2"/>
              <a:buChar char="Ø"/>
            </a:pPr>
            <a:r>
              <a:rPr lang="zh-CN" altLang="en-US" b="0" i="0" dirty="0">
                <a:solidFill>
                  <a:srgbClr val="000000"/>
                </a:solidFill>
                <a:effectLst/>
                <a:latin typeface="PingFang SC"/>
              </a:rPr>
              <a:t>支持的遍历种类不同：</a:t>
            </a:r>
            <a:r>
              <a:rPr lang="en-US" altLang="zh-CN" b="0" i="0" dirty="0">
                <a:solidFill>
                  <a:srgbClr val="000000"/>
                </a:solidFill>
                <a:effectLst/>
                <a:latin typeface="PingFang SC"/>
              </a:rPr>
              <a:t>HashMap</a:t>
            </a:r>
            <a:r>
              <a:rPr lang="zh-CN" altLang="en-US" b="0" i="0" dirty="0">
                <a:solidFill>
                  <a:srgbClr val="000000"/>
                </a:solidFill>
                <a:effectLst/>
                <a:latin typeface="PingFang SC"/>
              </a:rPr>
              <a:t>只支持</a:t>
            </a:r>
            <a:r>
              <a:rPr lang="en-US" altLang="zh-CN" b="0" i="0" dirty="0">
                <a:solidFill>
                  <a:srgbClr val="000000"/>
                </a:solidFill>
                <a:effectLst/>
                <a:latin typeface="PingFang SC"/>
              </a:rPr>
              <a:t>Iterator(</a:t>
            </a:r>
            <a:r>
              <a:rPr lang="zh-CN" altLang="en-US" b="0" i="0" dirty="0">
                <a:solidFill>
                  <a:srgbClr val="000000"/>
                </a:solidFill>
                <a:effectLst/>
                <a:latin typeface="PingFang SC"/>
              </a:rPr>
              <a:t>迭代器</a:t>
            </a:r>
            <a:r>
              <a:rPr lang="en-US" altLang="zh-CN" b="0" i="0" dirty="0">
                <a:solidFill>
                  <a:srgbClr val="000000"/>
                </a:solidFill>
                <a:effectLst/>
                <a:latin typeface="PingFang SC"/>
              </a:rPr>
              <a:t>)</a:t>
            </a:r>
            <a:r>
              <a:rPr lang="zh-CN" altLang="en-US" b="0" i="0" dirty="0">
                <a:solidFill>
                  <a:srgbClr val="000000"/>
                </a:solidFill>
                <a:effectLst/>
                <a:latin typeface="PingFang SC"/>
              </a:rPr>
              <a:t>遍历。而</a:t>
            </a:r>
            <a:r>
              <a:rPr lang="en-US" altLang="zh-CN" b="0" i="0" dirty="0" err="1">
                <a:solidFill>
                  <a:srgbClr val="000000"/>
                </a:solidFill>
                <a:effectLst/>
                <a:latin typeface="PingFang SC"/>
              </a:rPr>
              <a:t>Hashtable</a:t>
            </a:r>
            <a:r>
              <a:rPr lang="zh-CN" altLang="en-US" b="0" i="0" dirty="0">
                <a:solidFill>
                  <a:srgbClr val="000000"/>
                </a:solidFill>
                <a:effectLst/>
                <a:latin typeface="PingFang SC"/>
              </a:rPr>
              <a:t>支持</a:t>
            </a:r>
            <a:r>
              <a:rPr lang="en-US" altLang="zh-CN" b="0" i="0" dirty="0">
                <a:solidFill>
                  <a:srgbClr val="000000"/>
                </a:solidFill>
                <a:effectLst/>
                <a:latin typeface="PingFang SC"/>
              </a:rPr>
              <a:t>Iterator(</a:t>
            </a:r>
            <a:r>
              <a:rPr lang="zh-CN" altLang="en-US" b="0" i="0" dirty="0">
                <a:solidFill>
                  <a:srgbClr val="000000"/>
                </a:solidFill>
                <a:effectLst/>
                <a:latin typeface="PingFang SC"/>
              </a:rPr>
              <a:t>迭代器</a:t>
            </a:r>
            <a:r>
              <a:rPr lang="en-US" altLang="zh-CN" b="0" i="0" dirty="0">
                <a:solidFill>
                  <a:srgbClr val="000000"/>
                </a:solidFill>
                <a:effectLst/>
                <a:latin typeface="PingFang SC"/>
              </a:rPr>
              <a:t>)</a:t>
            </a:r>
            <a:r>
              <a:rPr lang="zh-CN" altLang="en-US" b="0" i="0" dirty="0">
                <a:solidFill>
                  <a:srgbClr val="000000"/>
                </a:solidFill>
                <a:effectLst/>
                <a:latin typeface="PingFang SC"/>
              </a:rPr>
              <a:t>和</a:t>
            </a:r>
            <a:r>
              <a:rPr lang="en-US" altLang="zh-CN" b="0" i="0" dirty="0">
                <a:solidFill>
                  <a:srgbClr val="000000"/>
                </a:solidFill>
                <a:effectLst/>
                <a:latin typeface="PingFang SC"/>
              </a:rPr>
              <a:t>Enumeration(</a:t>
            </a:r>
            <a:r>
              <a:rPr lang="zh-CN" altLang="en-US" b="0" i="0" dirty="0">
                <a:solidFill>
                  <a:srgbClr val="000000"/>
                </a:solidFill>
                <a:effectLst/>
                <a:latin typeface="PingFang SC"/>
              </a:rPr>
              <a:t>枚举器</a:t>
            </a:r>
            <a:r>
              <a:rPr lang="en-US" altLang="zh-CN" b="0" i="0" dirty="0">
                <a:solidFill>
                  <a:srgbClr val="000000"/>
                </a:solidFill>
                <a:effectLst/>
                <a:latin typeface="PingFang SC"/>
              </a:rPr>
              <a:t>)</a:t>
            </a:r>
            <a:r>
              <a:rPr lang="zh-CN" altLang="en-US" b="0" i="0" dirty="0">
                <a:solidFill>
                  <a:srgbClr val="000000"/>
                </a:solidFill>
                <a:effectLst/>
                <a:latin typeface="PingFang SC"/>
              </a:rPr>
              <a:t>两种方式遍历</a:t>
            </a:r>
            <a:endParaRPr lang="zh-CN" altLang="en-US" dirty="0"/>
          </a:p>
        </p:txBody>
      </p:sp>
    </p:spTree>
    <p:extLst>
      <p:ext uri="{BB962C8B-B14F-4D97-AF65-F5344CB8AC3E}">
        <p14:creationId xmlns:p14="http://schemas.microsoft.com/office/powerpoint/2010/main" val="281293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5" name="文本框 4">
            <a:extLst>
              <a:ext uri="{FF2B5EF4-FFF2-40B4-BE49-F238E27FC236}">
                <a16:creationId xmlns:a16="http://schemas.microsoft.com/office/drawing/2014/main" id="{08A4FB57-4F9B-44B8-8BDE-983D04FCCC05}"/>
              </a:ext>
            </a:extLst>
          </p:cNvPr>
          <p:cNvSpPr txBox="1"/>
          <p:nvPr/>
        </p:nvSpPr>
        <p:spPr>
          <a:xfrm>
            <a:off x="811901" y="771550"/>
            <a:ext cx="4578578" cy="369332"/>
          </a:xfrm>
          <a:prstGeom prst="rect">
            <a:avLst/>
          </a:prstGeom>
          <a:noFill/>
        </p:spPr>
        <p:txBody>
          <a:bodyPr wrap="square">
            <a:spAutoFit/>
          </a:bodyPr>
          <a:lstStyle/>
          <a:p>
            <a:r>
              <a:rPr lang="en-US" altLang="zh-CN" b="1" i="0" dirty="0">
                <a:solidFill>
                  <a:srgbClr val="000000"/>
                </a:solidFill>
                <a:effectLst/>
                <a:latin typeface="PingFang SC"/>
              </a:rPr>
              <a:t>HashSet</a:t>
            </a:r>
            <a:r>
              <a:rPr lang="zh-CN" altLang="en-US" b="1" i="0" dirty="0">
                <a:solidFill>
                  <a:srgbClr val="000000"/>
                </a:solidFill>
                <a:effectLst/>
                <a:latin typeface="PingFang SC"/>
              </a:rPr>
              <a:t>、</a:t>
            </a:r>
            <a:r>
              <a:rPr lang="en-US" altLang="zh-CN" b="1" i="0" dirty="0" err="1">
                <a:solidFill>
                  <a:srgbClr val="000000"/>
                </a:solidFill>
                <a:effectLst/>
                <a:latin typeface="PingFang SC"/>
              </a:rPr>
              <a:t>LinkedHashSet</a:t>
            </a:r>
            <a:r>
              <a:rPr lang="zh-CN" altLang="en-US" b="1" i="0" dirty="0">
                <a:solidFill>
                  <a:srgbClr val="000000"/>
                </a:solidFill>
                <a:effectLst/>
                <a:latin typeface="PingFang SC"/>
              </a:rPr>
              <a:t>、</a:t>
            </a:r>
            <a:r>
              <a:rPr lang="en-US" altLang="zh-CN" b="1" i="0" dirty="0" err="1">
                <a:solidFill>
                  <a:srgbClr val="000000"/>
                </a:solidFill>
                <a:effectLst/>
                <a:latin typeface="PingFang SC"/>
              </a:rPr>
              <a:t>TreeSet</a:t>
            </a:r>
            <a:r>
              <a:rPr lang="zh-CN" altLang="en-US" b="1" i="0" dirty="0">
                <a:solidFill>
                  <a:srgbClr val="000000"/>
                </a:solidFill>
                <a:effectLst/>
                <a:latin typeface="PingFang SC"/>
              </a:rPr>
              <a:t>比较</a:t>
            </a:r>
            <a:endParaRPr lang="zh-CN" altLang="en-US" dirty="0"/>
          </a:p>
        </p:txBody>
      </p:sp>
      <p:sp>
        <p:nvSpPr>
          <p:cNvPr id="7" name="文本框 6">
            <a:extLst>
              <a:ext uri="{FF2B5EF4-FFF2-40B4-BE49-F238E27FC236}">
                <a16:creationId xmlns:a16="http://schemas.microsoft.com/office/drawing/2014/main" id="{BD732F2E-4A33-4B65-AA40-5939D6C7A5AC}"/>
              </a:ext>
            </a:extLst>
          </p:cNvPr>
          <p:cNvSpPr txBox="1"/>
          <p:nvPr/>
        </p:nvSpPr>
        <p:spPr>
          <a:xfrm>
            <a:off x="823322" y="1140882"/>
            <a:ext cx="7853134" cy="2122376"/>
          </a:xfrm>
          <a:prstGeom prst="rect">
            <a:avLst/>
          </a:prstGeom>
          <a:noFill/>
        </p:spPr>
        <p:txBody>
          <a:bodyPr wrap="square">
            <a:spAutoFit/>
          </a:bodyPr>
          <a:lstStyle/>
          <a:p>
            <a:pPr>
              <a:lnSpc>
                <a:spcPct val="150000"/>
              </a:lnSpc>
            </a:pPr>
            <a:r>
              <a:rPr lang="en-US" altLang="zh-CN" b="1" i="0" dirty="0">
                <a:solidFill>
                  <a:srgbClr val="000000"/>
                </a:solidFill>
                <a:effectLst/>
                <a:latin typeface="PingFang SC"/>
              </a:rPr>
              <a:t>Set</a:t>
            </a:r>
            <a:r>
              <a:rPr lang="zh-CN" altLang="en-US" b="1" i="0" dirty="0">
                <a:solidFill>
                  <a:srgbClr val="000000"/>
                </a:solidFill>
                <a:effectLst/>
                <a:latin typeface="PingFang SC"/>
              </a:rPr>
              <a:t>接口</a:t>
            </a:r>
            <a:br>
              <a:rPr lang="zh-CN" altLang="en-US" dirty="0"/>
            </a:br>
            <a:r>
              <a:rPr lang="en-US" altLang="zh-CN" b="0" i="0" dirty="0">
                <a:solidFill>
                  <a:srgbClr val="000000"/>
                </a:solidFill>
                <a:effectLst/>
                <a:latin typeface="PingFang SC"/>
              </a:rPr>
              <a:t>Set</a:t>
            </a:r>
            <a:r>
              <a:rPr lang="zh-CN" altLang="en-US" b="1" i="0" dirty="0">
                <a:solidFill>
                  <a:srgbClr val="000000"/>
                </a:solidFill>
                <a:effectLst/>
                <a:latin typeface="PingFang SC"/>
              </a:rPr>
              <a:t>不允许包含相同的元素</a:t>
            </a:r>
            <a:r>
              <a:rPr lang="zh-CN" altLang="en-US" b="0" i="0" dirty="0">
                <a:solidFill>
                  <a:srgbClr val="000000"/>
                </a:solidFill>
                <a:effectLst/>
                <a:latin typeface="PingFang SC"/>
              </a:rPr>
              <a:t>，如果试图把两个相同元素加入同一个集合中，</a:t>
            </a:r>
            <a:r>
              <a:rPr lang="en-US" altLang="zh-CN" b="0" i="0" dirty="0">
                <a:solidFill>
                  <a:srgbClr val="000000"/>
                </a:solidFill>
                <a:effectLst/>
                <a:latin typeface="PingFang SC"/>
              </a:rPr>
              <a:t>add</a:t>
            </a:r>
            <a:r>
              <a:rPr lang="zh-CN" altLang="en-US" b="0" i="0" dirty="0">
                <a:solidFill>
                  <a:srgbClr val="000000"/>
                </a:solidFill>
                <a:effectLst/>
                <a:latin typeface="PingFang SC"/>
              </a:rPr>
              <a:t>方法返回</a:t>
            </a:r>
            <a:r>
              <a:rPr lang="en-US" altLang="zh-CN" b="0" i="0" dirty="0">
                <a:solidFill>
                  <a:srgbClr val="000000"/>
                </a:solidFill>
                <a:effectLst/>
                <a:latin typeface="PingFang SC"/>
              </a:rPr>
              <a:t>false</a:t>
            </a:r>
            <a:r>
              <a:rPr lang="zh-CN" altLang="en-US" b="0" i="0" dirty="0">
                <a:solidFill>
                  <a:srgbClr val="000000"/>
                </a:solidFill>
                <a:effectLst/>
                <a:latin typeface="PingFang SC"/>
              </a:rPr>
              <a:t>。</a:t>
            </a:r>
            <a:br>
              <a:rPr lang="zh-CN" altLang="en-US" dirty="0"/>
            </a:br>
            <a:r>
              <a:rPr lang="en-US" altLang="zh-CN" b="0" i="0" dirty="0">
                <a:solidFill>
                  <a:srgbClr val="000000"/>
                </a:solidFill>
                <a:effectLst/>
                <a:latin typeface="PingFang SC"/>
              </a:rPr>
              <a:t>Set</a:t>
            </a:r>
            <a:r>
              <a:rPr lang="zh-CN" altLang="en-US" b="0" i="0" dirty="0">
                <a:solidFill>
                  <a:srgbClr val="000000"/>
                </a:solidFill>
                <a:effectLst/>
                <a:latin typeface="PingFang SC"/>
              </a:rPr>
              <a:t>判断两个对象相同不是使用</a:t>
            </a:r>
            <a:r>
              <a:rPr lang="en-US" altLang="zh-CN" b="0" i="0" dirty="0">
                <a:solidFill>
                  <a:srgbClr val="000000"/>
                </a:solidFill>
                <a:effectLst/>
                <a:latin typeface="PingFang SC"/>
              </a:rPr>
              <a:t>==</a:t>
            </a:r>
            <a:r>
              <a:rPr lang="zh-CN" altLang="en-US" b="0" i="0" dirty="0">
                <a:solidFill>
                  <a:srgbClr val="000000"/>
                </a:solidFill>
                <a:effectLst/>
                <a:latin typeface="PingFang SC"/>
              </a:rPr>
              <a:t>运算符，而是</a:t>
            </a:r>
            <a:r>
              <a:rPr lang="zh-CN" altLang="en-US" b="1" i="0" dirty="0">
                <a:solidFill>
                  <a:srgbClr val="000000"/>
                </a:solidFill>
                <a:effectLst/>
                <a:latin typeface="PingFang SC"/>
              </a:rPr>
              <a:t>根据</a:t>
            </a:r>
            <a:r>
              <a:rPr lang="en-US" altLang="zh-CN" b="1" i="0" dirty="0">
                <a:solidFill>
                  <a:srgbClr val="000000"/>
                </a:solidFill>
                <a:effectLst/>
                <a:latin typeface="PingFang SC"/>
              </a:rPr>
              <a:t>equals</a:t>
            </a:r>
            <a:r>
              <a:rPr lang="zh-CN" altLang="en-US" b="1" i="0" dirty="0">
                <a:solidFill>
                  <a:srgbClr val="000000"/>
                </a:solidFill>
                <a:effectLst/>
                <a:latin typeface="PingFang SC"/>
              </a:rPr>
              <a:t>方法</a:t>
            </a:r>
            <a:r>
              <a:rPr lang="zh-CN" altLang="en-US" b="0" i="0" dirty="0">
                <a:solidFill>
                  <a:srgbClr val="000000"/>
                </a:solidFill>
                <a:effectLst/>
                <a:latin typeface="PingFang SC"/>
              </a:rPr>
              <a:t>。也就是说，只要两个对象用</a:t>
            </a:r>
            <a:r>
              <a:rPr lang="en-US" altLang="zh-CN" b="0" i="0" dirty="0">
                <a:solidFill>
                  <a:srgbClr val="000000"/>
                </a:solidFill>
                <a:effectLst/>
                <a:latin typeface="PingFang SC"/>
              </a:rPr>
              <a:t>equals</a:t>
            </a:r>
            <a:r>
              <a:rPr lang="zh-CN" altLang="en-US" b="0" i="0" dirty="0">
                <a:solidFill>
                  <a:srgbClr val="000000"/>
                </a:solidFill>
                <a:effectLst/>
                <a:latin typeface="PingFang SC"/>
              </a:rPr>
              <a:t>方法比较返回</a:t>
            </a:r>
            <a:r>
              <a:rPr lang="en-US" altLang="zh-CN" b="0" i="0" dirty="0">
                <a:solidFill>
                  <a:srgbClr val="000000"/>
                </a:solidFill>
                <a:effectLst/>
                <a:latin typeface="PingFang SC"/>
              </a:rPr>
              <a:t>true</a:t>
            </a:r>
            <a:r>
              <a:rPr lang="zh-CN" altLang="en-US" b="0" i="0" dirty="0">
                <a:solidFill>
                  <a:srgbClr val="000000"/>
                </a:solidFill>
                <a:effectLst/>
                <a:latin typeface="PingFang SC"/>
              </a:rPr>
              <a:t>，</a:t>
            </a:r>
            <a:r>
              <a:rPr lang="en-US" altLang="zh-CN" b="0" i="0" dirty="0">
                <a:solidFill>
                  <a:srgbClr val="000000"/>
                </a:solidFill>
                <a:effectLst/>
                <a:latin typeface="PingFang SC"/>
              </a:rPr>
              <a:t>Set</a:t>
            </a:r>
            <a:r>
              <a:rPr lang="zh-CN" altLang="en-US" b="0" i="0" dirty="0">
                <a:solidFill>
                  <a:srgbClr val="000000"/>
                </a:solidFill>
                <a:effectLst/>
                <a:latin typeface="PingFang SC"/>
              </a:rPr>
              <a:t>就不会接受这两个对象</a:t>
            </a:r>
            <a:endParaRPr lang="zh-CN" altLang="en-US" dirty="0"/>
          </a:p>
        </p:txBody>
      </p:sp>
      <p:sp>
        <p:nvSpPr>
          <p:cNvPr id="9" name="文本框 8">
            <a:extLst>
              <a:ext uri="{FF2B5EF4-FFF2-40B4-BE49-F238E27FC236}">
                <a16:creationId xmlns:a16="http://schemas.microsoft.com/office/drawing/2014/main" id="{1B6EF613-FB9A-4F85-888C-BB56BEE2BBB7}"/>
              </a:ext>
            </a:extLst>
          </p:cNvPr>
          <p:cNvSpPr txBox="1"/>
          <p:nvPr/>
        </p:nvSpPr>
        <p:spPr>
          <a:xfrm>
            <a:off x="811901" y="3075806"/>
            <a:ext cx="7704508" cy="2122376"/>
          </a:xfrm>
          <a:prstGeom prst="rect">
            <a:avLst/>
          </a:prstGeom>
          <a:noFill/>
        </p:spPr>
        <p:txBody>
          <a:bodyPr wrap="square">
            <a:spAutoFit/>
          </a:bodyPr>
          <a:lstStyle/>
          <a:p>
            <a:pPr>
              <a:lnSpc>
                <a:spcPct val="150000"/>
              </a:lnSpc>
            </a:pPr>
            <a:r>
              <a:rPr lang="en-US" altLang="zh-CN" b="1" i="0" dirty="0">
                <a:solidFill>
                  <a:srgbClr val="000000"/>
                </a:solidFill>
                <a:effectLst/>
                <a:latin typeface="PingFang SC"/>
              </a:rPr>
              <a:t>HashSet</a:t>
            </a:r>
            <a:br>
              <a:rPr lang="zh-CN" altLang="en-US" dirty="0"/>
            </a:br>
            <a:r>
              <a:rPr lang="en-US" altLang="zh-CN" b="0" i="0" dirty="0">
                <a:solidFill>
                  <a:srgbClr val="000000"/>
                </a:solidFill>
                <a:effectLst/>
                <a:latin typeface="PingFang SC"/>
              </a:rPr>
              <a:t>HashSet</a:t>
            </a:r>
            <a:r>
              <a:rPr lang="zh-CN" altLang="en-US" b="0" i="0" dirty="0">
                <a:solidFill>
                  <a:srgbClr val="000000"/>
                </a:solidFill>
                <a:effectLst/>
                <a:latin typeface="PingFang SC"/>
              </a:rPr>
              <a:t>有以下特点：</a:t>
            </a:r>
            <a:br>
              <a:rPr lang="zh-CN" altLang="en-US" dirty="0"/>
            </a:br>
            <a:r>
              <a:rPr lang="en-US" altLang="zh-CN" b="0" i="0" dirty="0">
                <a:solidFill>
                  <a:srgbClr val="000000"/>
                </a:solidFill>
                <a:effectLst/>
                <a:latin typeface="PingFang SC"/>
              </a:rPr>
              <a:t>-&gt;  </a:t>
            </a:r>
            <a:r>
              <a:rPr lang="zh-CN" altLang="en-US" b="0" i="0" dirty="0">
                <a:solidFill>
                  <a:srgbClr val="000000"/>
                </a:solidFill>
                <a:effectLst/>
                <a:latin typeface="PingFang SC"/>
              </a:rPr>
              <a:t>不能保证元素的排列顺序，顺序有可能发生变化。</a:t>
            </a:r>
            <a:br>
              <a:rPr lang="zh-CN" altLang="en-US" dirty="0"/>
            </a:br>
            <a:r>
              <a:rPr lang="en-US" altLang="zh-CN" b="0" i="0" dirty="0">
                <a:solidFill>
                  <a:srgbClr val="000000"/>
                </a:solidFill>
                <a:effectLst/>
                <a:latin typeface="PingFang SC"/>
              </a:rPr>
              <a:t>-&gt;  </a:t>
            </a:r>
            <a:r>
              <a:rPr lang="zh-CN" altLang="en-US" b="0" i="0" dirty="0">
                <a:solidFill>
                  <a:srgbClr val="000000"/>
                </a:solidFill>
                <a:effectLst/>
                <a:latin typeface="PingFang SC"/>
              </a:rPr>
              <a:t>不是同步的。</a:t>
            </a:r>
            <a:br>
              <a:rPr lang="zh-CN" altLang="en-US" dirty="0"/>
            </a:br>
            <a:r>
              <a:rPr lang="en-US" altLang="zh-CN" b="0" i="0" dirty="0">
                <a:solidFill>
                  <a:srgbClr val="000000"/>
                </a:solidFill>
                <a:effectLst/>
                <a:latin typeface="PingFang SC"/>
              </a:rPr>
              <a:t>-&gt;  </a:t>
            </a:r>
            <a:r>
              <a:rPr lang="zh-CN" altLang="en-US" b="0" i="0" dirty="0">
                <a:solidFill>
                  <a:srgbClr val="000000"/>
                </a:solidFill>
                <a:effectLst/>
                <a:latin typeface="PingFang SC"/>
              </a:rPr>
              <a:t>集合元素可以是</a:t>
            </a:r>
            <a:r>
              <a:rPr lang="en-US" altLang="zh-CN" b="0" i="0" dirty="0">
                <a:solidFill>
                  <a:srgbClr val="000000"/>
                </a:solidFill>
                <a:effectLst/>
                <a:latin typeface="PingFang SC"/>
              </a:rPr>
              <a:t>null</a:t>
            </a:r>
            <a:r>
              <a:rPr lang="zh-CN" altLang="en-US" b="0" i="0" dirty="0">
                <a:solidFill>
                  <a:srgbClr val="000000"/>
                </a:solidFill>
                <a:effectLst/>
                <a:latin typeface="PingFang SC"/>
              </a:rPr>
              <a:t>，但只能放入一个</a:t>
            </a:r>
            <a:r>
              <a:rPr lang="en-US" altLang="zh-CN" b="0" i="0" dirty="0">
                <a:solidFill>
                  <a:srgbClr val="000000"/>
                </a:solidFill>
                <a:effectLst/>
                <a:latin typeface="PingFang SC"/>
              </a:rPr>
              <a:t>null</a:t>
            </a:r>
            <a:endParaRPr lang="zh-CN" altLang="en-US" dirty="0"/>
          </a:p>
        </p:txBody>
      </p:sp>
    </p:spTree>
    <p:extLst>
      <p:ext uri="{BB962C8B-B14F-4D97-AF65-F5344CB8AC3E}">
        <p14:creationId xmlns:p14="http://schemas.microsoft.com/office/powerpoint/2010/main" val="231430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2" name="文本框 1">
            <a:extLst>
              <a:ext uri="{FF2B5EF4-FFF2-40B4-BE49-F238E27FC236}">
                <a16:creationId xmlns:a16="http://schemas.microsoft.com/office/drawing/2014/main" id="{24DB7FB6-7601-4BD9-81D9-3C94C7E251B2}"/>
              </a:ext>
            </a:extLst>
          </p:cNvPr>
          <p:cNvSpPr txBox="1"/>
          <p:nvPr/>
        </p:nvSpPr>
        <p:spPr>
          <a:xfrm>
            <a:off x="811901" y="771550"/>
            <a:ext cx="4578578" cy="369332"/>
          </a:xfrm>
          <a:prstGeom prst="rect">
            <a:avLst/>
          </a:prstGeom>
          <a:noFill/>
        </p:spPr>
        <p:txBody>
          <a:bodyPr wrap="square">
            <a:spAutoFit/>
          </a:bodyPr>
          <a:lstStyle/>
          <a:p>
            <a:r>
              <a:rPr lang="en-US" altLang="zh-CN" b="1" i="0" dirty="0">
                <a:solidFill>
                  <a:srgbClr val="000000"/>
                </a:solidFill>
                <a:effectLst/>
                <a:latin typeface="PingFang SC"/>
              </a:rPr>
              <a:t>HashSet</a:t>
            </a:r>
            <a:r>
              <a:rPr lang="zh-CN" altLang="en-US" b="1" i="0" dirty="0">
                <a:solidFill>
                  <a:srgbClr val="000000"/>
                </a:solidFill>
                <a:effectLst/>
                <a:latin typeface="PingFang SC"/>
              </a:rPr>
              <a:t>、</a:t>
            </a:r>
            <a:r>
              <a:rPr lang="en-US" altLang="zh-CN" b="1" i="0" dirty="0" err="1">
                <a:solidFill>
                  <a:srgbClr val="000000"/>
                </a:solidFill>
                <a:effectLst/>
                <a:latin typeface="PingFang SC"/>
              </a:rPr>
              <a:t>LinkedHashSet</a:t>
            </a:r>
            <a:r>
              <a:rPr lang="zh-CN" altLang="en-US" b="1" i="0" dirty="0">
                <a:solidFill>
                  <a:srgbClr val="000000"/>
                </a:solidFill>
                <a:effectLst/>
                <a:latin typeface="PingFang SC"/>
              </a:rPr>
              <a:t>、</a:t>
            </a:r>
            <a:r>
              <a:rPr lang="en-US" altLang="zh-CN" b="1" i="0" dirty="0" err="1">
                <a:solidFill>
                  <a:srgbClr val="000000"/>
                </a:solidFill>
                <a:effectLst/>
                <a:latin typeface="PingFang SC"/>
              </a:rPr>
              <a:t>TreeSet</a:t>
            </a:r>
            <a:r>
              <a:rPr lang="zh-CN" altLang="en-US" b="1" i="0" dirty="0">
                <a:solidFill>
                  <a:srgbClr val="000000"/>
                </a:solidFill>
                <a:effectLst/>
                <a:latin typeface="PingFang SC"/>
              </a:rPr>
              <a:t>比较</a:t>
            </a:r>
            <a:endParaRPr lang="zh-CN" altLang="en-US" dirty="0"/>
          </a:p>
        </p:txBody>
      </p:sp>
      <p:sp>
        <p:nvSpPr>
          <p:cNvPr id="6" name="文本框 5">
            <a:extLst>
              <a:ext uri="{FF2B5EF4-FFF2-40B4-BE49-F238E27FC236}">
                <a16:creationId xmlns:a16="http://schemas.microsoft.com/office/drawing/2014/main" id="{7DB3503D-611E-4C47-A1D2-B74F7EE0DB8B}"/>
              </a:ext>
            </a:extLst>
          </p:cNvPr>
          <p:cNvSpPr txBox="1"/>
          <p:nvPr/>
        </p:nvSpPr>
        <p:spPr>
          <a:xfrm>
            <a:off x="811900" y="1140589"/>
            <a:ext cx="7864555" cy="2953373"/>
          </a:xfrm>
          <a:prstGeom prst="rect">
            <a:avLst/>
          </a:prstGeom>
          <a:noFill/>
        </p:spPr>
        <p:txBody>
          <a:bodyPr wrap="square">
            <a:spAutoFit/>
          </a:bodyPr>
          <a:lstStyle/>
          <a:p>
            <a:pPr>
              <a:lnSpc>
                <a:spcPct val="150000"/>
              </a:lnSpc>
            </a:pPr>
            <a:r>
              <a:rPr lang="en-US" altLang="zh-CN" b="1" i="0" dirty="0" err="1">
                <a:solidFill>
                  <a:srgbClr val="000000"/>
                </a:solidFill>
                <a:effectLst/>
                <a:latin typeface="PingFang SC"/>
              </a:rPr>
              <a:t>LinkedHashSet</a:t>
            </a:r>
            <a:br>
              <a:rPr lang="zh-CN" altLang="en-US" dirty="0"/>
            </a:br>
            <a:r>
              <a:rPr lang="zh-CN" altLang="en-US" b="0" i="0" dirty="0">
                <a:solidFill>
                  <a:srgbClr val="000000"/>
                </a:solidFill>
                <a:effectLst/>
                <a:latin typeface="PingFang SC"/>
              </a:rPr>
              <a:t>         </a:t>
            </a:r>
            <a:r>
              <a:rPr lang="en-US" altLang="zh-CN" b="0" i="0" dirty="0" err="1">
                <a:solidFill>
                  <a:srgbClr val="000000"/>
                </a:solidFill>
                <a:effectLst/>
                <a:latin typeface="PingFang SC"/>
              </a:rPr>
              <a:t>LinkedHashSet</a:t>
            </a:r>
            <a:r>
              <a:rPr lang="zh-CN" altLang="en-US" b="0" i="0" dirty="0">
                <a:solidFill>
                  <a:srgbClr val="000000"/>
                </a:solidFill>
                <a:effectLst/>
                <a:latin typeface="PingFang SC"/>
              </a:rPr>
              <a:t>集合同样是</a:t>
            </a:r>
            <a:r>
              <a:rPr lang="zh-CN" altLang="en-US" b="1" i="0" dirty="0">
                <a:solidFill>
                  <a:srgbClr val="000000"/>
                </a:solidFill>
                <a:effectLst/>
                <a:latin typeface="PingFang SC"/>
              </a:rPr>
              <a:t>根据元素的</a:t>
            </a:r>
            <a:r>
              <a:rPr lang="en-US" altLang="zh-CN" b="1" i="0" dirty="0" err="1">
                <a:solidFill>
                  <a:srgbClr val="000000"/>
                </a:solidFill>
                <a:effectLst/>
                <a:latin typeface="PingFang SC"/>
              </a:rPr>
              <a:t>hashCode</a:t>
            </a:r>
            <a:r>
              <a:rPr lang="zh-CN" altLang="en-US" b="1" i="0" dirty="0">
                <a:solidFill>
                  <a:srgbClr val="000000"/>
                </a:solidFill>
                <a:effectLst/>
                <a:latin typeface="PingFang SC"/>
              </a:rPr>
              <a:t>值来决定元素的存储位置</a:t>
            </a:r>
            <a:r>
              <a:rPr lang="zh-CN" altLang="en-US" b="0" i="0" dirty="0">
                <a:solidFill>
                  <a:srgbClr val="000000"/>
                </a:solidFill>
                <a:effectLst/>
                <a:latin typeface="PingFang SC"/>
              </a:rPr>
              <a:t>，但是它同时使用链表维护元素的次序。这样使得元素看起来像是以插入顺序保存的，也就是说，当遍历该集合时候，</a:t>
            </a:r>
            <a:r>
              <a:rPr lang="en-US" altLang="zh-CN" b="0" i="0" dirty="0" err="1">
                <a:solidFill>
                  <a:srgbClr val="000000"/>
                </a:solidFill>
                <a:effectLst/>
                <a:latin typeface="PingFang SC"/>
              </a:rPr>
              <a:t>LinkedHashSet</a:t>
            </a:r>
            <a:r>
              <a:rPr lang="zh-CN" altLang="en-US" b="0" i="0" dirty="0">
                <a:solidFill>
                  <a:srgbClr val="000000"/>
                </a:solidFill>
                <a:effectLst/>
                <a:latin typeface="PingFang SC"/>
              </a:rPr>
              <a:t>将会以元素的添加顺序访问集合的元素。</a:t>
            </a:r>
            <a:br>
              <a:rPr lang="zh-CN" altLang="en-US" dirty="0"/>
            </a:br>
            <a:r>
              <a:rPr lang="zh-CN" altLang="en-US" b="0" i="0" dirty="0">
                <a:solidFill>
                  <a:srgbClr val="000000"/>
                </a:solidFill>
                <a:effectLst/>
                <a:latin typeface="PingFang SC"/>
              </a:rPr>
              <a:t>         </a:t>
            </a:r>
            <a:r>
              <a:rPr lang="en-US" altLang="zh-CN" b="0" i="0" dirty="0" err="1">
                <a:solidFill>
                  <a:srgbClr val="000000"/>
                </a:solidFill>
                <a:effectLst/>
                <a:latin typeface="PingFang SC"/>
              </a:rPr>
              <a:t>LinkedHashSet</a:t>
            </a:r>
            <a:r>
              <a:rPr lang="zh-CN" altLang="en-US" b="0" i="0" dirty="0">
                <a:solidFill>
                  <a:srgbClr val="000000"/>
                </a:solidFill>
                <a:effectLst/>
                <a:latin typeface="PingFang SC"/>
              </a:rPr>
              <a:t>在迭代访问</a:t>
            </a:r>
            <a:r>
              <a:rPr lang="en-US" altLang="zh-CN" b="0" i="0" dirty="0">
                <a:solidFill>
                  <a:srgbClr val="000000"/>
                </a:solidFill>
                <a:effectLst/>
                <a:latin typeface="PingFang SC"/>
              </a:rPr>
              <a:t>Set</a:t>
            </a:r>
            <a:r>
              <a:rPr lang="zh-CN" altLang="en-US" b="0" i="0" dirty="0">
                <a:solidFill>
                  <a:srgbClr val="000000"/>
                </a:solidFill>
                <a:effectLst/>
                <a:latin typeface="PingFang SC"/>
              </a:rPr>
              <a:t>中的全部元素时，</a:t>
            </a:r>
            <a:r>
              <a:rPr lang="zh-CN" altLang="en-US" b="1" i="0" dirty="0">
                <a:solidFill>
                  <a:srgbClr val="000000"/>
                </a:solidFill>
                <a:effectLst/>
                <a:latin typeface="PingFang SC"/>
              </a:rPr>
              <a:t>性能比</a:t>
            </a:r>
            <a:r>
              <a:rPr lang="en-US" altLang="zh-CN" b="1" i="0" dirty="0">
                <a:solidFill>
                  <a:srgbClr val="000000"/>
                </a:solidFill>
                <a:effectLst/>
                <a:latin typeface="PingFang SC"/>
              </a:rPr>
              <a:t>HashSet</a:t>
            </a:r>
            <a:r>
              <a:rPr lang="zh-CN" altLang="en-US" b="1" i="0" dirty="0">
                <a:solidFill>
                  <a:srgbClr val="000000"/>
                </a:solidFill>
                <a:effectLst/>
                <a:latin typeface="PingFang SC"/>
              </a:rPr>
              <a:t>好，但是插入时性能稍微逊色于</a:t>
            </a:r>
            <a:r>
              <a:rPr lang="en-US" altLang="zh-CN" b="1" i="0" dirty="0">
                <a:solidFill>
                  <a:srgbClr val="000000"/>
                </a:solidFill>
                <a:effectLst/>
                <a:latin typeface="PingFang SC"/>
              </a:rPr>
              <a:t>HashSet</a:t>
            </a:r>
            <a:endParaRPr lang="zh-CN" altLang="en-US" dirty="0"/>
          </a:p>
        </p:txBody>
      </p:sp>
    </p:spTree>
    <p:extLst>
      <p:ext uri="{BB962C8B-B14F-4D97-AF65-F5344CB8AC3E}">
        <p14:creationId xmlns:p14="http://schemas.microsoft.com/office/powerpoint/2010/main" val="2102735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2" name="文本框 1">
            <a:extLst>
              <a:ext uri="{FF2B5EF4-FFF2-40B4-BE49-F238E27FC236}">
                <a16:creationId xmlns:a16="http://schemas.microsoft.com/office/drawing/2014/main" id="{24DB7FB6-7601-4BD9-81D9-3C94C7E251B2}"/>
              </a:ext>
            </a:extLst>
          </p:cNvPr>
          <p:cNvSpPr txBox="1"/>
          <p:nvPr/>
        </p:nvSpPr>
        <p:spPr>
          <a:xfrm>
            <a:off x="811901" y="771550"/>
            <a:ext cx="4578578" cy="369332"/>
          </a:xfrm>
          <a:prstGeom prst="rect">
            <a:avLst/>
          </a:prstGeom>
          <a:noFill/>
        </p:spPr>
        <p:txBody>
          <a:bodyPr wrap="square">
            <a:spAutoFit/>
          </a:bodyPr>
          <a:lstStyle/>
          <a:p>
            <a:r>
              <a:rPr lang="en-US" altLang="zh-CN" b="1" i="0" dirty="0">
                <a:solidFill>
                  <a:srgbClr val="000000"/>
                </a:solidFill>
                <a:effectLst/>
                <a:latin typeface="PingFang SC"/>
              </a:rPr>
              <a:t>HashSet</a:t>
            </a:r>
            <a:r>
              <a:rPr lang="zh-CN" altLang="en-US" b="1" i="0" dirty="0">
                <a:solidFill>
                  <a:srgbClr val="000000"/>
                </a:solidFill>
                <a:effectLst/>
                <a:latin typeface="PingFang SC"/>
              </a:rPr>
              <a:t>、</a:t>
            </a:r>
            <a:r>
              <a:rPr lang="en-US" altLang="zh-CN" b="1" i="0" dirty="0" err="1">
                <a:solidFill>
                  <a:srgbClr val="000000"/>
                </a:solidFill>
                <a:effectLst/>
                <a:latin typeface="PingFang SC"/>
              </a:rPr>
              <a:t>LinkedHashSet</a:t>
            </a:r>
            <a:r>
              <a:rPr lang="zh-CN" altLang="en-US" b="1" i="0" dirty="0">
                <a:solidFill>
                  <a:srgbClr val="000000"/>
                </a:solidFill>
                <a:effectLst/>
                <a:latin typeface="PingFang SC"/>
              </a:rPr>
              <a:t>、</a:t>
            </a:r>
            <a:r>
              <a:rPr lang="en-US" altLang="zh-CN" b="1" i="0" dirty="0" err="1">
                <a:solidFill>
                  <a:srgbClr val="000000"/>
                </a:solidFill>
                <a:effectLst/>
                <a:latin typeface="PingFang SC"/>
              </a:rPr>
              <a:t>TreeSet</a:t>
            </a:r>
            <a:r>
              <a:rPr lang="zh-CN" altLang="en-US" b="1" i="0" dirty="0">
                <a:solidFill>
                  <a:srgbClr val="000000"/>
                </a:solidFill>
                <a:effectLst/>
                <a:latin typeface="PingFang SC"/>
              </a:rPr>
              <a:t>比较</a:t>
            </a:r>
            <a:endParaRPr lang="zh-CN" altLang="en-US" dirty="0"/>
          </a:p>
        </p:txBody>
      </p:sp>
      <p:sp>
        <p:nvSpPr>
          <p:cNvPr id="8" name="文本框 7">
            <a:extLst>
              <a:ext uri="{FF2B5EF4-FFF2-40B4-BE49-F238E27FC236}">
                <a16:creationId xmlns:a16="http://schemas.microsoft.com/office/drawing/2014/main" id="{F51CD7BD-9849-480E-A424-C4961F6E6F3D}"/>
              </a:ext>
            </a:extLst>
          </p:cNvPr>
          <p:cNvSpPr txBox="1"/>
          <p:nvPr/>
        </p:nvSpPr>
        <p:spPr>
          <a:xfrm>
            <a:off x="823322" y="1306698"/>
            <a:ext cx="7864555" cy="2537874"/>
          </a:xfrm>
          <a:prstGeom prst="rect">
            <a:avLst/>
          </a:prstGeom>
          <a:noFill/>
        </p:spPr>
        <p:txBody>
          <a:bodyPr wrap="square">
            <a:spAutoFit/>
          </a:bodyPr>
          <a:lstStyle/>
          <a:p>
            <a:pPr>
              <a:lnSpc>
                <a:spcPct val="150000"/>
              </a:lnSpc>
            </a:pPr>
            <a:r>
              <a:rPr lang="en-US" altLang="zh-CN" b="1" i="0" dirty="0" err="1">
                <a:solidFill>
                  <a:srgbClr val="000000"/>
                </a:solidFill>
                <a:effectLst/>
                <a:latin typeface="PingFang SC"/>
              </a:rPr>
              <a:t>TreeSet</a:t>
            </a:r>
            <a:r>
              <a:rPr lang="zh-CN" altLang="en-US" b="1" i="0" dirty="0">
                <a:solidFill>
                  <a:srgbClr val="000000"/>
                </a:solidFill>
                <a:effectLst/>
                <a:latin typeface="PingFang SC"/>
              </a:rPr>
              <a:t>类</a:t>
            </a:r>
            <a:br>
              <a:rPr lang="zh-CN" altLang="en-US" dirty="0"/>
            </a:br>
            <a:r>
              <a:rPr lang="zh-CN" altLang="en-US" b="0" i="0" dirty="0">
                <a:solidFill>
                  <a:srgbClr val="000000"/>
                </a:solidFill>
                <a:effectLst/>
                <a:latin typeface="PingFang SC"/>
              </a:rPr>
              <a:t>         </a:t>
            </a:r>
            <a:r>
              <a:rPr lang="en-US" altLang="zh-CN" b="0" i="0" dirty="0" err="1">
                <a:solidFill>
                  <a:srgbClr val="000000"/>
                </a:solidFill>
                <a:effectLst/>
                <a:latin typeface="PingFang SC"/>
              </a:rPr>
              <a:t>TreeSet</a:t>
            </a:r>
            <a:r>
              <a:rPr lang="zh-CN" altLang="en-US" b="0" i="0" dirty="0">
                <a:solidFill>
                  <a:srgbClr val="000000"/>
                </a:solidFill>
                <a:effectLst/>
                <a:latin typeface="PingFang SC"/>
              </a:rPr>
              <a:t>是</a:t>
            </a:r>
            <a:r>
              <a:rPr lang="en-US" altLang="zh-CN" b="0" i="0" dirty="0" err="1">
                <a:solidFill>
                  <a:srgbClr val="000000"/>
                </a:solidFill>
                <a:effectLst/>
                <a:latin typeface="PingFang SC"/>
              </a:rPr>
              <a:t>SortedSet</a:t>
            </a:r>
            <a:r>
              <a:rPr lang="zh-CN" altLang="en-US" b="0" i="0" dirty="0">
                <a:solidFill>
                  <a:srgbClr val="000000"/>
                </a:solidFill>
                <a:effectLst/>
                <a:latin typeface="PingFang SC"/>
              </a:rPr>
              <a:t>接口的唯一实现类，</a:t>
            </a:r>
            <a:r>
              <a:rPr lang="en-US" altLang="zh-CN" b="0" i="0" dirty="0" err="1">
                <a:solidFill>
                  <a:srgbClr val="000000"/>
                </a:solidFill>
                <a:effectLst/>
                <a:latin typeface="PingFang SC"/>
              </a:rPr>
              <a:t>TreeSet</a:t>
            </a:r>
            <a:r>
              <a:rPr lang="zh-CN" altLang="en-US" b="0" i="0" dirty="0">
                <a:solidFill>
                  <a:srgbClr val="000000"/>
                </a:solidFill>
                <a:effectLst/>
                <a:latin typeface="PingFang SC"/>
              </a:rPr>
              <a:t>可以确保集合元素处于排序状态。</a:t>
            </a:r>
            <a:r>
              <a:rPr lang="en-US" altLang="zh-CN" b="0" i="0" dirty="0" err="1">
                <a:solidFill>
                  <a:srgbClr val="000000"/>
                </a:solidFill>
                <a:effectLst/>
                <a:latin typeface="PingFang SC"/>
              </a:rPr>
              <a:t>TreeSet</a:t>
            </a:r>
            <a:r>
              <a:rPr lang="zh-CN" altLang="en-US" b="0" i="0" dirty="0">
                <a:solidFill>
                  <a:srgbClr val="000000"/>
                </a:solidFill>
                <a:effectLst/>
                <a:latin typeface="PingFang SC"/>
              </a:rPr>
              <a:t>支持两种排序方式，自然排序和定制排序，其中自然排序为默认的排序方式。向</a:t>
            </a:r>
            <a:r>
              <a:rPr lang="en-US" altLang="zh-CN" b="0" i="0" dirty="0" err="1">
                <a:solidFill>
                  <a:srgbClr val="000000"/>
                </a:solidFill>
                <a:effectLst/>
                <a:latin typeface="PingFang SC"/>
              </a:rPr>
              <a:t>TreeSet</a:t>
            </a:r>
            <a:r>
              <a:rPr lang="zh-CN" altLang="en-US" b="0" i="0" dirty="0">
                <a:solidFill>
                  <a:srgbClr val="000000"/>
                </a:solidFill>
                <a:effectLst/>
                <a:latin typeface="PingFang SC"/>
              </a:rPr>
              <a:t>中加入的应该是同一个类的对象。</a:t>
            </a:r>
            <a:br>
              <a:rPr lang="zh-CN" altLang="en-US" dirty="0"/>
            </a:br>
            <a:r>
              <a:rPr lang="zh-CN" altLang="en-US" b="0" i="0" dirty="0">
                <a:solidFill>
                  <a:srgbClr val="000000"/>
                </a:solidFill>
                <a:effectLst/>
                <a:latin typeface="PingFang SC"/>
              </a:rPr>
              <a:t>         </a:t>
            </a:r>
            <a:r>
              <a:rPr lang="en-US" altLang="zh-CN" b="0" i="0" dirty="0" err="1">
                <a:solidFill>
                  <a:srgbClr val="000000"/>
                </a:solidFill>
                <a:effectLst/>
                <a:latin typeface="PingFang SC"/>
              </a:rPr>
              <a:t>TreeSet</a:t>
            </a:r>
            <a:r>
              <a:rPr lang="zh-CN" altLang="en-US" b="0" i="0" dirty="0">
                <a:solidFill>
                  <a:srgbClr val="000000"/>
                </a:solidFill>
                <a:effectLst/>
                <a:latin typeface="PingFang SC"/>
              </a:rPr>
              <a:t>判断两个对象不相等的方式是两个对象通过</a:t>
            </a:r>
            <a:r>
              <a:rPr lang="en-US" altLang="zh-CN" b="0" i="0" dirty="0">
                <a:solidFill>
                  <a:srgbClr val="000000"/>
                </a:solidFill>
                <a:effectLst/>
                <a:latin typeface="PingFang SC"/>
              </a:rPr>
              <a:t>equals</a:t>
            </a:r>
            <a:r>
              <a:rPr lang="zh-CN" altLang="en-US" b="0" i="0" dirty="0">
                <a:solidFill>
                  <a:srgbClr val="000000"/>
                </a:solidFill>
                <a:effectLst/>
                <a:latin typeface="PingFang SC"/>
              </a:rPr>
              <a:t>方法返回</a:t>
            </a:r>
            <a:r>
              <a:rPr lang="en-US" altLang="zh-CN" b="0" i="0" dirty="0">
                <a:solidFill>
                  <a:srgbClr val="000000"/>
                </a:solidFill>
                <a:effectLst/>
                <a:latin typeface="PingFang SC"/>
              </a:rPr>
              <a:t>false</a:t>
            </a:r>
            <a:r>
              <a:rPr lang="zh-CN" altLang="en-US" b="0" i="0" dirty="0">
                <a:solidFill>
                  <a:srgbClr val="000000"/>
                </a:solidFill>
                <a:effectLst/>
                <a:latin typeface="PingFang SC"/>
              </a:rPr>
              <a:t>，或者通过</a:t>
            </a:r>
            <a:r>
              <a:rPr lang="en-US" altLang="zh-CN" b="0" i="0" dirty="0" err="1">
                <a:solidFill>
                  <a:srgbClr val="000000"/>
                </a:solidFill>
                <a:effectLst/>
                <a:latin typeface="PingFang SC"/>
              </a:rPr>
              <a:t>CompareTo</a:t>
            </a:r>
            <a:r>
              <a:rPr lang="zh-CN" altLang="en-US" b="0" i="0" dirty="0">
                <a:solidFill>
                  <a:srgbClr val="000000"/>
                </a:solidFill>
                <a:effectLst/>
                <a:latin typeface="PingFang SC"/>
              </a:rPr>
              <a:t>方法比较没有返回</a:t>
            </a:r>
            <a:r>
              <a:rPr lang="en-US" altLang="zh-CN" b="0" i="0" dirty="0">
                <a:solidFill>
                  <a:srgbClr val="000000"/>
                </a:solidFill>
                <a:effectLst/>
                <a:latin typeface="PingFang SC"/>
              </a:rPr>
              <a:t>0</a:t>
            </a:r>
            <a:endParaRPr lang="zh-CN" altLang="en-US" dirty="0"/>
          </a:p>
        </p:txBody>
      </p:sp>
    </p:spTree>
    <p:extLst>
      <p:ext uri="{BB962C8B-B14F-4D97-AF65-F5344CB8AC3E}">
        <p14:creationId xmlns:p14="http://schemas.microsoft.com/office/powerpoint/2010/main" val="1570773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5AC4F5F3-983F-4B2C-AB1C-19CEFB2D7E00}"/>
              </a:ext>
            </a:extLst>
          </p:cNvPr>
          <p:cNvSpPr txBox="1"/>
          <p:nvPr/>
        </p:nvSpPr>
        <p:spPr>
          <a:xfrm>
            <a:off x="823322" y="695546"/>
            <a:ext cx="7781126" cy="2953373"/>
          </a:xfrm>
          <a:prstGeom prst="rect">
            <a:avLst/>
          </a:prstGeom>
          <a:noFill/>
        </p:spPr>
        <p:txBody>
          <a:bodyPr wrap="square">
            <a:spAutoFit/>
          </a:bodyPr>
          <a:lstStyle/>
          <a:p>
            <a:pPr>
              <a:lnSpc>
                <a:spcPct val="150000"/>
              </a:lnSpc>
            </a:pPr>
            <a:r>
              <a:rPr lang="zh-CN" altLang="en-US" b="0" i="0" dirty="0">
                <a:solidFill>
                  <a:srgbClr val="000000"/>
                </a:solidFill>
                <a:effectLst/>
                <a:latin typeface="PingFang SC"/>
              </a:rPr>
              <a:t>自然排序</a:t>
            </a:r>
            <a:br>
              <a:rPr lang="zh-CN" altLang="en-US" dirty="0"/>
            </a:br>
            <a:r>
              <a:rPr lang="zh-CN" altLang="en-US" b="0" i="0" dirty="0">
                <a:solidFill>
                  <a:srgbClr val="000000"/>
                </a:solidFill>
                <a:effectLst/>
                <a:latin typeface="PingFang SC"/>
              </a:rPr>
              <a:t>         自然排序使用要排序元素的</a:t>
            </a:r>
            <a:r>
              <a:rPr lang="en-US" altLang="zh-CN" b="0" i="0" dirty="0" err="1">
                <a:solidFill>
                  <a:srgbClr val="000000"/>
                </a:solidFill>
                <a:effectLst/>
                <a:latin typeface="PingFang SC"/>
              </a:rPr>
              <a:t>CompareTo</a:t>
            </a:r>
            <a:r>
              <a:rPr lang="zh-CN" altLang="en-US" b="0" i="0" dirty="0">
                <a:solidFill>
                  <a:srgbClr val="000000"/>
                </a:solidFill>
                <a:effectLst/>
                <a:latin typeface="PingFang SC"/>
              </a:rPr>
              <a:t>（</a:t>
            </a:r>
            <a:r>
              <a:rPr lang="en-US" altLang="zh-CN" b="0" i="0" dirty="0">
                <a:solidFill>
                  <a:srgbClr val="000000"/>
                </a:solidFill>
                <a:effectLst/>
                <a:latin typeface="PingFang SC"/>
              </a:rPr>
              <a:t>Object obj</a:t>
            </a:r>
            <a:r>
              <a:rPr lang="zh-CN" altLang="en-US" b="0" i="0" dirty="0">
                <a:solidFill>
                  <a:srgbClr val="000000"/>
                </a:solidFill>
                <a:effectLst/>
                <a:latin typeface="PingFang SC"/>
              </a:rPr>
              <a:t>）方法来比较元素之间大小关系，然后将元素按照升序排列。</a:t>
            </a:r>
            <a:br>
              <a:rPr lang="zh-CN" altLang="en-US" dirty="0"/>
            </a:br>
            <a:r>
              <a:rPr lang="zh-CN" altLang="en-US" b="0" i="0" dirty="0">
                <a:solidFill>
                  <a:srgbClr val="000000"/>
                </a:solidFill>
                <a:effectLst/>
                <a:latin typeface="PingFang SC"/>
              </a:rPr>
              <a:t>         </a:t>
            </a:r>
            <a:r>
              <a:rPr lang="en-US" altLang="zh-CN" b="0" i="0" dirty="0">
                <a:solidFill>
                  <a:srgbClr val="000000"/>
                </a:solidFill>
                <a:effectLst/>
                <a:latin typeface="PingFang SC"/>
              </a:rPr>
              <a:t>Java</a:t>
            </a:r>
            <a:r>
              <a:rPr lang="zh-CN" altLang="en-US" b="0" i="0" dirty="0">
                <a:solidFill>
                  <a:srgbClr val="000000"/>
                </a:solidFill>
                <a:effectLst/>
                <a:latin typeface="PingFang SC"/>
              </a:rPr>
              <a:t>提供了一个</a:t>
            </a:r>
            <a:r>
              <a:rPr lang="en-US" altLang="zh-CN" b="0" i="0" dirty="0">
                <a:solidFill>
                  <a:srgbClr val="000000"/>
                </a:solidFill>
                <a:effectLst/>
                <a:latin typeface="PingFang SC"/>
              </a:rPr>
              <a:t>Comparable</a:t>
            </a:r>
            <a:r>
              <a:rPr lang="zh-CN" altLang="en-US" b="0" i="0" dirty="0">
                <a:solidFill>
                  <a:srgbClr val="000000"/>
                </a:solidFill>
                <a:effectLst/>
                <a:latin typeface="PingFang SC"/>
              </a:rPr>
              <a:t>接口，该接口里定义了一个</a:t>
            </a:r>
            <a:r>
              <a:rPr lang="en-US" altLang="zh-CN" b="0" i="0" dirty="0" err="1">
                <a:solidFill>
                  <a:srgbClr val="000000"/>
                </a:solidFill>
                <a:effectLst/>
                <a:latin typeface="PingFang SC"/>
              </a:rPr>
              <a:t>compareTo</a:t>
            </a:r>
            <a:r>
              <a:rPr lang="en-US" altLang="zh-CN" b="0" i="0" dirty="0">
                <a:solidFill>
                  <a:srgbClr val="000000"/>
                </a:solidFill>
                <a:effectLst/>
                <a:latin typeface="PingFang SC"/>
              </a:rPr>
              <a:t>(Object obj)</a:t>
            </a:r>
            <a:r>
              <a:rPr lang="zh-CN" altLang="en-US" b="0" i="0" dirty="0">
                <a:solidFill>
                  <a:srgbClr val="000000"/>
                </a:solidFill>
                <a:effectLst/>
                <a:latin typeface="PingFang SC"/>
              </a:rPr>
              <a:t>方法，该方法返回一个整数值，实现了该接口的对象就可以比较大小。</a:t>
            </a:r>
            <a:r>
              <a:rPr lang="en-US" altLang="zh-CN" b="0" i="0" dirty="0">
                <a:solidFill>
                  <a:srgbClr val="000000"/>
                </a:solidFill>
                <a:effectLst/>
                <a:latin typeface="PingFang SC"/>
              </a:rPr>
              <a:t>obj1.compareTo(obj2)</a:t>
            </a:r>
            <a:r>
              <a:rPr lang="zh-CN" altLang="en-US" b="0" i="0" dirty="0">
                <a:solidFill>
                  <a:srgbClr val="000000"/>
                </a:solidFill>
                <a:effectLst/>
                <a:latin typeface="PingFang SC"/>
              </a:rPr>
              <a:t>方法如果返回</a:t>
            </a:r>
            <a:r>
              <a:rPr lang="en-US" altLang="zh-CN" b="0" i="0" dirty="0">
                <a:solidFill>
                  <a:srgbClr val="000000"/>
                </a:solidFill>
                <a:effectLst/>
                <a:latin typeface="PingFang SC"/>
              </a:rPr>
              <a:t>0</a:t>
            </a:r>
            <a:r>
              <a:rPr lang="zh-CN" altLang="en-US" b="0" i="0" dirty="0">
                <a:solidFill>
                  <a:srgbClr val="000000"/>
                </a:solidFill>
                <a:effectLst/>
                <a:latin typeface="PingFang SC"/>
              </a:rPr>
              <a:t>，则说明被比较的两个对象相等，如果返回一个正数，则表明</a:t>
            </a:r>
            <a:r>
              <a:rPr lang="en-US" altLang="zh-CN" b="0" i="0" dirty="0">
                <a:solidFill>
                  <a:srgbClr val="000000"/>
                </a:solidFill>
                <a:effectLst/>
                <a:latin typeface="PingFang SC"/>
              </a:rPr>
              <a:t>obj1</a:t>
            </a:r>
            <a:r>
              <a:rPr lang="zh-CN" altLang="en-US" b="0" i="0" dirty="0">
                <a:solidFill>
                  <a:srgbClr val="000000"/>
                </a:solidFill>
                <a:effectLst/>
                <a:latin typeface="PingFang SC"/>
              </a:rPr>
              <a:t>大于</a:t>
            </a:r>
            <a:r>
              <a:rPr lang="en-US" altLang="zh-CN" b="0" i="0" dirty="0">
                <a:solidFill>
                  <a:srgbClr val="000000"/>
                </a:solidFill>
                <a:effectLst/>
                <a:latin typeface="PingFang SC"/>
              </a:rPr>
              <a:t>obj2</a:t>
            </a:r>
            <a:r>
              <a:rPr lang="zh-CN" altLang="en-US" b="0" i="0" dirty="0">
                <a:solidFill>
                  <a:srgbClr val="000000"/>
                </a:solidFill>
                <a:effectLst/>
                <a:latin typeface="PingFang SC"/>
              </a:rPr>
              <a:t>，如果是负数，则表明</a:t>
            </a:r>
            <a:r>
              <a:rPr lang="en-US" altLang="zh-CN" b="0" i="0" dirty="0">
                <a:solidFill>
                  <a:srgbClr val="000000"/>
                </a:solidFill>
                <a:effectLst/>
                <a:latin typeface="PingFang SC"/>
              </a:rPr>
              <a:t>obj1</a:t>
            </a:r>
            <a:r>
              <a:rPr lang="zh-CN" altLang="en-US" b="0" i="0" dirty="0">
                <a:solidFill>
                  <a:srgbClr val="000000"/>
                </a:solidFill>
                <a:effectLst/>
                <a:latin typeface="PingFang SC"/>
              </a:rPr>
              <a:t>小于</a:t>
            </a:r>
            <a:r>
              <a:rPr lang="en-US" altLang="zh-CN" b="0" i="0" dirty="0">
                <a:solidFill>
                  <a:srgbClr val="000000"/>
                </a:solidFill>
                <a:effectLst/>
                <a:latin typeface="PingFang SC"/>
              </a:rPr>
              <a:t>obj2</a:t>
            </a:r>
            <a:r>
              <a:rPr lang="zh-CN" altLang="en-US" b="0" i="0" dirty="0">
                <a:solidFill>
                  <a:srgbClr val="000000"/>
                </a:solidFill>
                <a:effectLst/>
                <a:latin typeface="PingFang SC"/>
              </a:rPr>
              <a:t>。</a:t>
            </a:r>
            <a:endParaRPr lang="zh-CN" altLang="en-US" dirty="0"/>
          </a:p>
        </p:txBody>
      </p:sp>
      <p:sp>
        <p:nvSpPr>
          <p:cNvPr id="6" name="文本框 5">
            <a:extLst>
              <a:ext uri="{FF2B5EF4-FFF2-40B4-BE49-F238E27FC236}">
                <a16:creationId xmlns:a16="http://schemas.microsoft.com/office/drawing/2014/main" id="{08223BD6-3481-4A97-B941-38098635FE1E}"/>
              </a:ext>
            </a:extLst>
          </p:cNvPr>
          <p:cNvSpPr txBox="1"/>
          <p:nvPr/>
        </p:nvSpPr>
        <p:spPr>
          <a:xfrm>
            <a:off x="823322" y="3579862"/>
            <a:ext cx="7717665" cy="1291379"/>
          </a:xfrm>
          <a:prstGeom prst="rect">
            <a:avLst/>
          </a:prstGeom>
          <a:noFill/>
        </p:spPr>
        <p:txBody>
          <a:bodyPr wrap="square">
            <a:spAutoFit/>
          </a:bodyPr>
          <a:lstStyle/>
          <a:p>
            <a:pPr>
              <a:lnSpc>
                <a:spcPct val="150000"/>
              </a:lnSpc>
            </a:pPr>
            <a:r>
              <a:rPr lang="zh-CN" altLang="en-US" b="0" i="0" dirty="0">
                <a:solidFill>
                  <a:srgbClr val="000000"/>
                </a:solidFill>
                <a:effectLst/>
                <a:latin typeface="PingFang SC"/>
              </a:rPr>
              <a:t>定制排序</a:t>
            </a:r>
            <a:br>
              <a:rPr lang="zh-CN" altLang="en-US" dirty="0"/>
            </a:br>
            <a:r>
              <a:rPr lang="zh-CN" altLang="en-US" b="0" i="0" dirty="0">
                <a:solidFill>
                  <a:srgbClr val="000000"/>
                </a:solidFill>
                <a:effectLst/>
                <a:latin typeface="PingFang SC"/>
              </a:rPr>
              <a:t>        自然排序是根据集合元素的大小，以升序排列，如果要定制排序，应该使用</a:t>
            </a:r>
            <a:r>
              <a:rPr lang="en-US" altLang="zh-CN" b="0" i="0" dirty="0">
                <a:solidFill>
                  <a:srgbClr val="000000"/>
                </a:solidFill>
                <a:effectLst/>
                <a:latin typeface="PingFang SC"/>
              </a:rPr>
              <a:t>Comparator</a:t>
            </a:r>
            <a:r>
              <a:rPr lang="zh-CN" altLang="en-US" b="0" i="0" dirty="0">
                <a:solidFill>
                  <a:srgbClr val="000000"/>
                </a:solidFill>
                <a:effectLst/>
                <a:latin typeface="PingFang SC"/>
              </a:rPr>
              <a:t>接口，实现 </a:t>
            </a:r>
            <a:r>
              <a:rPr lang="en-US" altLang="zh-CN" b="0" i="0" dirty="0">
                <a:solidFill>
                  <a:srgbClr val="000000"/>
                </a:solidFill>
                <a:effectLst/>
                <a:latin typeface="PingFang SC"/>
              </a:rPr>
              <a:t>int compare(T o1,T o2)</a:t>
            </a:r>
            <a:r>
              <a:rPr lang="zh-CN" altLang="en-US" b="0" i="0" dirty="0">
                <a:solidFill>
                  <a:srgbClr val="000000"/>
                </a:solidFill>
                <a:effectLst/>
                <a:latin typeface="PingFang SC"/>
              </a:rPr>
              <a:t>方法</a:t>
            </a:r>
            <a:endParaRPr lang="zh-CN" altLang="en-US" dirty="0"/>
          </a:p>
        </p:txBody>
      </p:sp>
    </p:spTree>
    <p:extLst>
      <p:ext uri="{BB962C8B-B14F-4D97-AF65-F5344CB8AC3E}">
        <p14:creationId xmlns:p14="http://schemas.microsoft.com/office/powerpoint/2010/main" val="5964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EC7E3A37-459C-4F5B-B054-3EFF784824CD}"/>
              </a:ext>
            </a:extLst>
          </p:cNvPr>
          <p:cNvSpPr txBox="1"/>
          <p:nvPr/>
        </p:nvSpPr>
        <p:spPr>
          <a:xfrm>
            <a:off x="823322" y="771550"/>
            <a:ext cx="4578578" cy="369332"/>
          </a:xfrm>
          <a:prstGeom prst="rect">
            <a:avLst/>
          </a:prstGeom>
          <a:noFill/>
        </p:spPr>
        <p:txBody>
          <a:bodyPr wrap="square">
            <a:spAutoFit/>
          </a:bodyPr>
          <a:lstStyle/>
          <a:p>
            <a:r>
              <a:rPr lang="en-US" altLang="zh-CN" b="1" i="0" dirty="0">
                <a:solidFill>
                  <a:srgbClr val="000000"/>
                </a:solidFill>
                <a:effectLst/>
                <a:latin typeface="PingFang SC"/>
              </a:rPr>
              <a:t>Iterator</a:t>
            </a:r>
            <a:r>
              <a:rPr lang="zh-CN" altLang="en-US" b="1" i="0" dirty="0">
                <a:solidFill>
                  <a:srgbClr val="000000"/>
                </a:solidFill>
                <a:effectLst/>
                <a:latin typeface="PingFang SC"/>
              </a:rPr>
              <a:t>和</a:t>
            </a:r>
            <a:r>
              <a:rPr lang="en-US" altLang="zh-CN" b="1" i="0" dirty="0" err="1">
                <a:solidFill>
                  <a:srgbClr val="000000"/>
                </a:solidFill>
                <a:effectLst/>
                <a:latin typeface="PingFang SC"/>
              </a:rPr>
              <a:t>ListIterator</a:t>
            </a:r>
            <a:r>
              <a:rPr lang="zh-CN" altLang="en-US" b="1" i="0" dirty="0">
                <a:solidFill>
                  <a:srgbClr val="000000"/>
                </a:solidFill>
                <a:effectLst/>
                <a:latin typeface="PingFang SC"/>
              </a:rPr>
              <a:t>区别</a:t>
            </a:r>
            <a:endParaRPr lang="zh-CN" altLang="en-US" dirty="0"/>
          </a:p>
        </p:txBody>
      </p:sp>
      <p:sp>
        <p:nvSpPr>
          <p:cNvPr id="6" name="文本框 5">
            <a:extLst>
              <a:ext uri="{FF2B5EF4-FFF2-40B4-BE49-F238E27FC236}">
                <a16:creationId xmlns:a16="http://schemas.microsoft.com/office/drawing/2014/main" id="{2B1DCC31-E7D7-4393-9A33-46EFB5FBD67D}"/>
              </a:ext>
            </a:extLst>
          </p:cNvPr>
          <p:cNvSpPr txBox="1"/>
          <p:nvPr/>
        </p:nvSpPr>
        <p:spPr>
          <a:xfrm>
            <a:off x="823322" y="1140882"/>
            <a:ext cx="4578578" cy="369332"/>
          </a:xfrm>
          <a:prstGeom prst="rect">
            <a:avLst/>
          </a:prstGeom>
          <a:noFill/>
        </p:spPr>
        <p:txBody>
          <a:bodyPr wrap="square">
            <a:spAutoFit/>
          </a:bodyPr>
          <a:lstStyle/>
          <a:p>
            <a:r>
              <a:rPr lang="en-US" altLang="zh-CN" b="0" i="0" dirty="0">
                <a:solidFill>
                  <a:srgbClr val="000000"/>
                </a:solidFill>
                <a:effectLst/>
                <a:latin typeface="PingFang SC"/>
              </a:rPr>
              <a:t>Iterator</a:t>
            </a:r>
            <a:r>
              <a:rPr lang="zh-CN" altLang="en-US" b="0" i="0" dirty="0">
                <a:solidFill>
                  <a:srgbClr val="000000"/>
                </a:solidFill>
                <a:effectLst/>
                <a:latin typeface="PingFang SC"/>
              </a:rPr>
              <a:t>和</a:t>
            </a:r>
            <a:r>
              <a:rPr lang="en-US" altLang="zh-CN" b="0" i="0" dirty="0" err="1">
                <a:solidFill>
                  <a:srgbClr val="000000"/>
                </a:solidFill>
                <a:effectLst/>
                <a:latin typeface="PingFang SC"/>
              </a:rPr>
              <a:t>ListIterator</a:t>
            </a:r>
            <a:r>
              <a:rPr lang="zh-CN" altLang="en-US" b="0" i="0" dirty="0">
                <a:solidFill>
                  <a:srgbClr val="000000"/>
                </a:solidFill>
                <a:effectLst/>
                <a:latin typeface="PingFang SC"/>
              </a:rPr>
              <a:t>主要区别在以下方面</a:t>
            </a:r>
            <a:endParaRPr lang="zh-CN" altLang="en-US" dirty="0"/>
          </a:p>
        </p:txBody>
      </p:sp>
      <p:sp>
        <p:nvSpPr>
          <p:cNvPr id="8" name="文本框 7">
            <a:extLst>
              <a:ext uri="{FF2B5EF4-FFF2-40B4-BE49-F238E27FC236}">
                <a16:creationId xmlns:a16="http://schemas.microsoft.com/office/drawing/2014/main" id="{C76A9D96-EADE-4D95-9427-5ABB225943FE}"/>
              </a:ext>
            </a:extLst>
          </p:cNvPr>
          <p:cNvSpPr txBox="1"/>
          <p:nvPr/>
        </p:nvSpPr>
        <p:spPr>
          <a:xfrm>
            <a:off x="755576" y="1491630"/>
            <a:ext cx="7992888" cy="336887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b="0" i="0" dirty="0" err="1">
                <a:solidFill>
                  <a:srgbClr val="000000"/>
                </a:solidFill>
                <a:effectLst/>
                <a:latin typeface="PingFang SC"/>
              </a:rPr>
              <a:t>ListIterator</a:t>
            </a:r>
            <a:r>
              <a:rPr lang="zh-CN" altLang="en-US" b="0" i="0" dirty="0">
                <a:solidFill>
                  <a:srgbClr val="000000"/>
                </a:solidFill>
                <a:effectLst/>
                <a:latin typeface="PingFang SC"/>
              </a:rPr>
              <a:t>有</a:t>
            </a:r>
            <a:r>
              <a:rPr lang="en-US" altLang="zh-CN" b="0" i="0" dirty="0">
                <a:solidFill>
                  <a:srgbClr val="000000"/>
                </a:solidFill>
                <a:effectLst/>
                <a:latin typeface="PingFang SC"/>
              </a:rPr>
              <a:t>add()</a:t>
            </a:r>
            <a:r>
              <a:rPr lang="zh-CN" altLang="en-US" b="0" i="0" dirty="0">
                <a:solidFill>
                  <a:srgbClr val="000000"/>
                </a:solidFill>
                <a:effectLst/>
                <a:latin typeface="PingFang SC"/>
              </a:rPr>
              <a:t>方法，可以向</a:t>
            </a:r>
            <a:r>
              <a:rPr lang="en-US" altLang="zh-CN" b="0" i="0" dirty="0">
                <a:solidFill>
                  <a:srgbClr val="000000"/>
                </a:solidFill>
                <a:effectLst/>
                <a:latin typeface="PingFang SC"/>
              </a:rPr>
              <a:t>List</a:t>
            </a:r>
            <a:r>
              <a:rPr lang="zh-CN" altLang="en-US" b="0" i="0" dirty="0">
                <a:solidFill>
                  <a:srgbClr val="000000"/>
                </a:solidFill>
                <a:effectLst/>
                <a:latin typeface="PingFang SC"/>
              </a:rPr>
              <a:t>中添加对象，而</a:t>
            </a:r>
            <a:r>
              <a:rPr lang="en-US" altLang="zh-CN" b="0" i="0" dirty="0">
                <a:solidFill>
                  <a:srgbClr val="000000"/>
                </a:solidFill>
                <a:effectLst/>
                <a:latin typeface="PingFang SC"/>
              </a:rPr>
              <a:t>Iterator</a:t>
            </a:r>
            <a:r>
              <a:rPr lang="zh-CN" altLang="en-US" b="0" i="0" dirty="0">
                <a:solidFill>
                  <a:srgbClr val="000000"/>
                </a:solidFill>
                <a:effectLst/>
                <a:latin typeface="PingFang SC"/>
              </a:rPr>
              <a:t>不能</a:t>
            </a:r>
            <a:endParaRPr lang="en-US" altLang="zh-CN" dirty="0"/>
          </a:p>
          <a:p>
            <a:pPr marL="285750" indent="-285750">
              <a:lnSpc>
                <a:spcPct val="150000"/>
              </a:lnSpc>
              <a:buFont typeface="Wingdings" panose="05000000000000000000" pitchFamily="2" charset="2"/>
              <a:buChar char="Ø"/>
            </a:pPr>
            <a:r>
              <a:rPr lang="en-US" altLang="zh-CN" b="0" i="0" dirty="0" err="1">
                <a:solidFill>
                  <a:srgbClr val="000000"/>
                </a:solidFill>
                <a:effectLst/>
                <a:latin typeface="PingFang SC"/>
              </a:rPr>
              <a:t>ListIterator</a:t>
            </a:r>
            <a:r>
              <a:rPr lang="zh-CN" altLang="en-US" b="0" i="0" dirty="0">
                <a:solidFill>
                  <a:srgbClr val="000000"/>
                </a:solidFill>
                <a:effectLst/>
                <a:latin typeface="PingFang SC"/>
              </a:rPr>
              <a:t>和</a:t>
            </a:r>
            <a:r>
              <a:rPr lang="en-US" altLang="zh-CN" b="0" i="0" dirty="0">
                <a:solidFill>
                  <a:srgbClr val="000000"/>
                </a:solidFill>
                <a:effectLst/>
                <a:latin typeface="PingFang SC"/>
              </a:rPr>
              <a:t>Iterator</a:t>
            </a:r>
            <a:r>
              <a:rPr lang="zh-CN" altLang="en-US" b="0" i="0" dirty="0">
                <a:solidFill>
                  <a:srgbClr val="000000"/>
                </a:solidFill>
                <a:effectLst/>
                <a:latin typeface="PingFang SC"/>
              </a:rPr>
              <a:t>都有</a:t>
            </a:r>
            <a:r>
              <a:rPr lang="en-US" altLang="zh-CN" b="0" i="0" dirty="0" err="1">
                <a:solidFill>
                  <a:srgbClr val="000000"/>
                </a:solidFill>
                <a:effectLst/>
                <a:latin typeface="PingFang SC"/>
              </a:rPr>
              <a:t>hasNext</a:t>
            </a:r>
            <a:r>
              <a:rPr lang="en-US" altLang="zh-CN" b="0" i="0" dirty="0">
                <a:solidFill>
                  <a:srgbClr val="000000"/>
                </a:solidFill>
                <a:effectLst/>
                <a:latin typeface="PingFang SC"/>
              </a:rPr>
              <a:t>()</a:t>
            </a:r>
            <a:r>
              <a:rPr lang="zh-CN" altLang="en-US" b="0" i="0" dirty="0">
                <a:solidFill>
                  <a:srgbClr val="000000"/>
                </a:solidFill>
                <a:effectLst/>
                <a:latin typeface="PingFang SC"/>
              </a:rPr>
              <a:t>和</a:t>
            </a:r>
            <a:r>
              <a:rPr lang="en-US" altLang="zh-CN" b="0" i="0" dirty="0">
                <a:solidFill>
                  <a:srgbClr val="000000"/>
                </a:solidFill>
                <a:effectLst/>
                <a:latin typeface="PingFang SC"/>
              </a:rPr>
              <a:t>next()</a:t>
            </a:r>
            <a:r>
              <a:rPr lang="zh-CN" altLang="en-US" b="0" i="0" dirty="0">
                <a:solidFill>
                  <a:srgbClr val="000000"/>
                </a:solidFill>
                <a:effectLst/>
                <a:latin typeface="PingFang SC"/>
              </a:rPr>
              <a:t>方法，可以实现顺序向后遍历，但是</a:t>
            </a:r>
            <a:r>
              <a:rPr lang="en-US" altLang="zh-CN" b="0" i="0" dirty="0" err="1">
                <a:solidFill>
                  <a:srgbClr val="000000"/>
                </a:solidFill>
                <a:effectLst/>
                <a:latin typeface="PingFang SC"/>
              </a:rPr>
              <a:t>ListIterator</a:t>
            </a:r>
            <a:r>
              <a:rPr lang="zh-CN" altLang="en-US" b="0" i="0" dirty="0">
                <a:solidFill>
                  <a:srgbClr val="000000"/>
                </a:solidFill>
                <a:effectLst/>
                <a:latin typeface="PingFang SC"/>
              </a:rPr>
              <a:t>有</a:t>
            </a:r>
            <a:r>
              <a:rPr lang="en-US" altLang="zh-CN" b="0" i="0" dirty="0" err="1">
                <a:solidFill>
                  <a:srgbClr val="000000"/>
                </a:solidFill>
                <a:effectLst/>
                <a:latin typeface="PingFang SC"/>
              </a:rPr>
              <a:t>hasPrevious</a:t>
            </a:r>
            <a:r>
              <a:rPr lang="en-US" altLang="zh-CN" b="0" i="0" dirty="0">
                <a:solidFill>
                  <a:srgbClr val="000000"/>
                </a:solidFill>
                <a:effectLst/>
                <a:latin typeface="PingFang SC"/>
              </a:rPr>
              <a:t>()</a:t>
            </a:r>
            <a:r>
              <a:rPr lang="zh-CN" altLang="en-US" b="0" i="0" dirty="0">
                <a:solidFill>
                  <a:srgbClr val="000000"/>
                </a:solidFill>
                <a:effectLst/>
                <a:latin typeface="PingFang SC"/>
              </a:rPr>
              <a:t>和</a:t>
            </a:r>
            <a:r>
              <a:rPr lang="en-US" altLang="zh-CN" b="0" i="0" dirty="0">
                <a:solidFill>
                  <a:srgbClr val="000000"/>
                </a:solidFill>
                <a:effectLst/>
                <a:latin typeface="PingFang SC"/>
              </a:rPr>
              <a:t>previous()</a:t>
            </a:r>
            <a:r>
              <a:rPr lang="zh-CN" altLang="en-US" b="0" i="0" dirty="0">
                <a:solidFill>
                  <a:srgbClr val="000000"/>
                </a:solidFill>
                <a:effectLst/>
                <a:latin typeface="PingFang SC"/>
              </a:rPr>
              <a:t>方法，可以实现逆向（顺序向前）遍历。</a:t>
            </a:r>
            <a:r>
              <a:rPr lang="en-US" altLang="zh-CN" b="0" i="0" dirty="0">
                <a:solidFill>
                  <a:srgbClr val="000000"/>
                </a:solidFill>
                <a:effectLst/>
                <a:latin typeface="PingFang SC"/>
              </a:rPr>
              <a:t>Iterator</a:t>
            </a:r>
            <a:r>
              <a:rPr lang="zh-CN" altLang="en-US" b="0" i="0" dirty="0">
                <a:solidFill>
                  <a:srgbClr val="000000"/>
                </a:solidFill>
                <a:effectLst/>
                <a:latin typeface="PingFang SC"/>
              </a:rPr>
              <a:t>就不可以。</a:t>
            </a:r>
            <a:endParaRPr lang="en-US" altLang="zh-CN" dirty="0"/>
          </a:p>
          <a:p>
            <a:pPr marL="285750" indent="-285750">
              <a:lnSpc>
                <a:spcPct val="150000"/>
              </a:lnSpc>
              <a:buFont typeface="Wingdings" panose="05000000000000000000" pitchFamily="2" charset="2"/>
              <a:buChar char="Ø"/>
            </a:pPr>
            <a:r>
              <a:rPr lang="en-US" altLang="zh-CN" b="0" i="0" dirty="0" err="1">
                <a:solidFill>
                  <a:srgbClr val="000000"/>
                </a:solidFill>
                <a:effectLst/>
                <a:latin typeface="PingFang SC"/>
              </a:rPr>
              <a:t>ListIterator</a:t>
            </a:r>
            <a:r>
              <a:rPr lang="zh-CN" altLang="en-US" b="0" i="0" dirty="0">
                <a:solidFill>
                  <a:srgbClr val="000000"/>
                </a:solidFill>
                <a:effectLst/>
                <a:latin typeface="PingFang SC"/>
              </a:rPr>
              <a:t>可以定位当前的索引位置，</a:t>
            </a:r>
            <a:r>
              <a:rPr lang="en-US" altLang="zh-CN" b="0" i="0" dirty="0" err="1">
                <a:solidFill>
                  <a:srgbClr val="000000"/>
                </a:solidFill>
                <a:effectLst/>
                <a:latin typeface="PingFang SC"/>
              </a:rPr>
              <a:t>nextIndex</a:t>
            </a:r>
            <a:r>
              <a:rPr lang="en-US" altLang="zh-CN" b="0" i="0" dirty="0">
                <a:solidFill>
                  <a:srgbClr val="000000"/>
                </a:solidFill>
                <a:effectLst/>
                <a:latin typeface="PingFang SC"/>
              </a:rPr>
              <a:t>()</a:t>
            </a:r>
            <a:r>
              <a:rPr lang="zh-CN" altLang="en-US" b="0" i="0" dirty="0">
                <a:solidFill>
                  <a:srgbClr val="000000"/>
                </a:solidFill>
                <a:effectLst/>
                <a:latin typeface="PingFang SC"/>
              </a:rPr>
              <a:t>和</a:t>
            </a:r>
            <a:r>
              <a:rPr lang="en-US" altLang="zh-CN" b="0" i="0" dirty="0" err="1">
                <a:solidFill>
                  <a:srgbClr val="000000"/>
                </a:solidFill>
                <a:effectLst/>
                <a:latin typeface="PingFang SC"/>
              </a:rPr>
              <a:t>previousIndex</a:t>
            </a:r>
            <a:r>
              <a:rPr lang="en-US" altLang="zh-CN" b="0" i="0" dirty="0">
                <a:solidFill>
                  <a:srgbClr val="000000"/>
                </a:solidFill>
                <a:effectLst/>
                <a:latin typeface="PingFang SC"/>
              </a:rPr>
              <a:t>()</a:t>
            </a:r>
            <a:r>
              <a:rPr lang="zh-CN" altLang="en-US" b="0" i="0" dirty="0">
                <a:solidFill>
                  <a:srgbClr val="000000"/>
                </a:solidFill>
                <a:effectLst/>
                <a:latin typeface="PingFang SC"/>
              </a:rPr>
              <a:t>可以实现。</a:t>
            </a:r>
            <a:r>
              <a:rPr lang="en-US" altLang="zh-CN" b="0" i="0" dirty="0">
                <a:solidFill>
                  <a:srgbClr val="000000"/>
                </a:solidFill>
                <a:effectLst/>
                <a:latin typeface="PingFang SC"/>
              </a:rPr>
              <a:t>Iterator</a:t>
            </a:r>
            <a:r>
              <a:rPr lang="zh-CN" altLang="en-US" b="0" i="0" dirty="0">
                <a:solidFill>
                  <a:srgbClr val="000000"/>
                </a:solidFill>
                <a:effectLst/>
                <a:latin typeface="PingFang SC"/>
              </a:rPr>
              <a:t>没有此功能。</a:t>
            </a:r>
            <a:endParaRPr lang="en-US" altLang="zh-CN" dirty="0"/>
          </a:p>
          <a:p>
            <a:pPr marL="285750" indent="-285750">
              <a:lnSpc>
                <a:spcPct val="150000"/>
              </a:lnSpc>
              <a:buFont typeface="Wingdings" panose="05000000000000000000" pitchFamily="2" charset="2"/>
              <a:buChar char="Ø"/>
            </a:pPr>
            <a:r>
              <a:rPr lang="zh-CN" altLang="en-US" b="0" i="0" dirty="0">
                <a:solidFill>
                  <a:srgbClr val="000000"/>
                </a:solidFill>
                <a:effectLst/>
                <a:latin typeface="PingFang SC"/>
              </a:rPr>
              <a:t>都可实现删除对象，但是</a:t>
            </a:r>
            <a:r>
              <a:rPr lang="en-US" altLang="zh-CN" b="0" i="0" dirty="0" err="1">
                <a:solidFill>
                  <a:srgbClr val="000000"/>
                </a:solidFill>
                <a:effectLst/>
                <a:latin typeface="PingFang SC"/>
              </a:rPr>
              <a:t>ListIterator</a:t>
            </a:r>
            <a:r>
              <a:rPr lang="zh-CN" altLang="en-US" b="0" i="0" dirty="0">
                <a:solidFill>
                  <a:srgbClr val="000000"/>
                </a:solidFill>
                <a:effectLst/>
                <a:latin typeface="PingFang SC"/>
              </a:rPr>
              <a:t>可以实现对象的修改，</a:t>
            </a:r>
            <a:r>
              <a:rPr lang="en-US" altLang="zh-CN" b="0" i="0" dirty="0">
                <a:solidFill>
                  <a:srgbClr val="000000"/>
                </a:solidFill>
                <a:effectLst/>
                <a:latin typeface="PingFang SC"/>
              </a:rPr>
              <a:t>set()</a:t>
            </a:r>
            <a:r>
              <a:rPr lang="zh-CN" altLang="en-US" b="0" i="0" dirty="0">
                <a:solidFill>
                  <a:srgbClr val="000000"/>
                </a:solidFill>
                <a:effectLst/>
                <a:latin typeface="PingFang SC"/>
              </a:rPr>
              <a:t>方法可以实现。</a:t>
            </a:r>
            <a:r>
              <a:rPr lang="en-US" altLang="zh-CN" b="0" i="0" dirty="0" err="1">
                <a:solidFill>
                  <a:srgbClr val="000000"/>
                </a:solidFill>
                <a:effectLst/>
                <a:latin typeface="PingFang SC"/>
              </a:rPr>
              <a:t>Iierator</a:t>
            </a:r>
            <a:r>
              <a:rPr lang="zh-CN" altLang="en-US" b="0" i="0" dirty="0">
                <a:solidFill>
                  <a:srgbClr val="000000"/>
                </a:solidFill>
                <a:effectLst/>
                <a:latin typeface="PingFang SC"/>
              </a:rPr>
              <a:t>仅能遍历，不能修改。</a:t>
            </a:r>
            <a:endParaRPr lang="zh-CN" altLang="en-US" dirty="0"/>
          </a:p>
        </p:txBody>
      </p:sp>
    </p:spTree>
    <p:extLst>
      <p:ext uri="{BB962C8B-B14F-4D97-AF65-F5344CB8AC3E}">
        <p14:creationId xmlns:p14="http://schemas.microsoft.com/office/powerpoint/2010/main" val="280379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sp>
        <p:nvSpPr>
          <p:cNvPr id="4" name="文本框 3">
            <a:extLst>
              <a:ext uri="{FF2B5EF4-FFF2-40B4-BE49-F238E27FC236}">
                <a16:creationId xmlns:a16="http://schemas.microsoft.com/office/drawing/2014/main" id="{A614FE81-8232-416E-8449-D76AAAE6E930}"/>
              </a:ext>
            </a:extLst>
          </p:cNvPr>
          <p:cNvSpPr txBox="1"/>
          <p:nvPr/>
        </p:nvSpPr>
        <p:spPr>
          <a:xfrm>
            <a:off x="823322" y="771550"/>
            <a:ext cx="4578578" cy="369332"/>
          </a:xfrm>
          <a:prstGeom prst="rect">
            <a:avLst/>
          </a:prstGeom>
          <a:noFill/>
        </p:spPr>
        <p:txBody>
          <a:bodyPr wrap="square">
            <a:spAutoFit/>
          </a:bodyPr>
          <a:lstStyle/>
          <a:p>
            <a:r>
              <a:rPr lang="en-US" altLang="zh-CN" b="0" i="0" dirty="0">
                <a:solidFill>
                  <a:srgbClr val="000000"/>
                </a:solidFill>
                <a:effectLst/>
                <a:latin typeface="PingFang SC"/>
              </a:rPr>
              <a:t>Collection </a:t>
            </a:r>
            <a:r>
              <a:rPr lang="zh-CN" altLang="en-US" b="0" i="0" dirty="0">
                <a:solidFill>
                  <a:srgbClr val="000000"/>
                </a:solidFill>
                <a:effectLst/>
                <a:latin typeface="PingFang SC"/>
              </a:rPr>
              <a:t>和 </a:t>
            </a:r>
            <a:r>
              <a:rPr lang="en-US" altLang="zh-CN" b="0" i="0" dirty="0">
                <a:solidFill>
                  <a:srgbClr val="000000"/>
                </a:solidFill>
                <a:effectLst/>
                <a:latin typeface="PingFang SC"/>
              </a:rPr>
              <a:t>Collections</a:t>
            </a:r>
            <a:r>
              <a:rPr lang="zh-CN" altLang="en-US" b="0" i="0" dirty="0">
                <a:solidFill>
                  <a:srgbClr val="000000"/>
                </a:solidFill>
                <a:effectLst/>
                <a:latin typeface="PingFang SC"/>
              </a:rPr>
              <a:t>区别</a:t>
            </a:r>
            <a:endParaRPr lang="zh-CN" altLang="en-US" dirty="0"/>
          </a:p>
        </p:txBody>
      </p:sp>
      <p:sp>
        <p:nvSpPr>
          <p:cNvPr id="6" name="文本框 5">
            <a:extLst>
              <a:ext uri="{FF2B5EF4-FFF2-40B4-BE49-F238E27FC236}">
                <a16:creationId xmlns:a16="http://schemas.microsoft.com/office/drawing/2014/main" id="{04AD6371-18BF-401B-8B29-64DC51DFF7EE}"/>
              </a:ext>
            </a:extLst>
          </p:cNvPr>
          <p:cNvSpPr txBox="1"/>
          <p:nvPr/>
        </p:nvSpPr>
        <p:spPr>
          <a:xfrm>
            <a:off x="843216" y="1140882"/>
            <a:ext cx="7905248" cy="170687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altLang="zh-CN" b="0" i="0" dirty="0" err="1">
                <a:solidFill>
                  <a:srgbClr val="000000"/>
                </a:solidFill>
                <a:effectLst/>
                <a:latin typeface="PingFang SC"/>
              </a:rPr>
              <a:t>java.util.Collection</a:t>
            </a:r>
            <a:r>
              <a:rPr lang="en-US" altLang="zh-CN" b="0" i="0" dirty="0">
                <a:solidFill>
                  <a:srgbClr val="000000"/>
                </a:solidFill>
                <a:effectLst/>
                <a:latin typeface="PingFang SC"/>
              </a:rPr>
              <a:t> </a:t>
            </a:r>
            <a:r>
              <a:rPr lang="zh-CN" altLang="en-US" b="0" i="0" dirty="0">
                <a:solidFill>
                  <a:srgbClr val="000000"/>
                </a:solidFill>
                <a:effectLst/>
                <a:latin typeface="PingFang SC"/>
              </a:rPr>
              <a:t>是一个集合接口（集合类的一个顶级接口）。它提供了对集合对象进行基本操作的通用接口方法。</a:t>
            </a:r>
            <a:r>
              <a:rPr lang="en-US" altLang="zh-CN" b="0" i="0" dirty="0">
                <a:solidFill>
                  <a:srgbClr val="000000"/>
                </a:solidFill>
                <a:effectLst/>
                <a:latin typeface="PingFang SC"/>
              </a:rPr>
              <a:t>Collection</a:t>
            </a:r>
            <a:r>
              <a:rPr lang="zh-CN" altLang="en-US" b="0" i="0" dirty="0">
                <a:solidFill>
                  <a:srgbClr val="000000"/>
                </a:solidFill>
                <a:effectLst/>
                <a:latin typeface="PingFang SC"/>
              </a:rPr>
              <a:t>接口在</a:t>
            </a:r>
            <a:r>
              <a:rPr lang="en-US" altLang="zh-CN" b="0" i="0" dirty="0">
                <a:solidFill>
                  <a:srgbClr val="000000"/>
                </a:solidFill>
                <a:effectLst/>
                <a:latin typeface="PingFang SC"/>
              </a:rPr>
              <a:t>Java </a:t>
            </a:r>
            <a:r>
              <a:rPr lang="zh-CN" altLang="en-US" b="0" i="0" dirty="0">
                <a:solidFill>
                  <a:srgbClr val="000000"/>
                </a:solidFill>
                <a:effectLst/>
                <a:latin typeface="PingFang SC"/>
              </a:rPr>
              <a:t>类库中有很多具体的实现。</a:t>
            </a:r>
            <a:r>
              <a:rPr lang="en-US" altLang="zh-CN" b="0" i="0" dirty="0">
                <a:solidFill>
                  <a:srgbClr val="000000"/>
                </a:solidFill>
                <a:effectLst/>
                <a:latin typeface="PingFang SC"/>
              </a:rPr>
              <a:t>Collection</a:t>
            </a:r>
            <a:r>
              <a:rPr lang="zh-CN" altLang="en-US" b="0" i="0" dirty="0">
                <a:solidFill>
                  <a:srgbClr val="000000"/>
                </a:solidFill>
                <a:effectLst/>
                <a:latin typeface="PingFang SC"/>
              </a:rPr>
              <a:t>接口的意义是为各种具体的集合提供了最大化的统一操作方式，其直接继承接口有</a:t>
            </a:r>
            <a:r>
              <a:rPr lang="en-US" altLang="zh-CN" b="0" i="0" dirty="0">
                <a:solidFill>
                  <a:srgbClr val="000000"/>
                </a:solidFill>
                <a:effectLst/>
                <a:latin typeface="PingFang SC"/>
              </a:rPr>
              <a:t>List</a:t>
            </a:r>
            <a:r>
              <a:rPr lang="zh-CN" altLang="en-US" b="0" i="0" dirty="0">
                <a:solidFill>
                  <a:srgbClr val="000000"/>
                </a:solidFill>
                <a:effectLst/>
                <a:latin typeface="PingFang SC"/>
              </a:rPr>
              <a:t>与</a:t>
            </a:r>
            <a:r>
              <a:rPr lang="en-US" altLang="zh-CN" b="0" i="0" dirty="0">
                <a:solidFill>
                  <a:srgbClr val="000000"/>
                </a:solidFill>
                <a:effectLst/>
                <a:latin typeface="PingFang SC"/>
              </a:rPr>
              <a:t>Set</a:t>
            </a:r>
            <a:endParaRPr lang="zh-CN" altLang="en-US" dirty="0"/>
          </a:p>
        </p:txBody>
      </p:sp>
      <p:sp>
        <p:nvSpPr>
          <p:cNvPr id="8" name="文本框 7">
            <a:extLst>
              <a:ext uri="{FF2B5EF4-FFF2-40B4-BE49-F238E27FC236}">
                <a16:creationId xmlns:a16="http://schemas.microsoft.com/office/drawing/2014/main" id="{008415E1-3A6B-46C8-A043-2402881476C1}"/>
              </a:ext>
            </a:extLst>
          </p:cNvPr>
          <p:cNvSpPr txBox="1"/>
          <p:nvPr/>
        </p:nvSpPr>
        <p:spPr>
          <a:xfrm>
            <a:off x="827584" y="2847760"/>
            <a:ext cx="7905248" cy="170687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altLang="zh-CN" b="0" i="0" dirty="0" err="1">
                <a:solidFill>
                  <a:srgbClr val="000000"/>
                </a:solidFill>
                <a:effectLst/>
                <a:latin typeface="PingFang SC"/>
              </a:rPr>
              <a:t>java.util.Collections</a:t>
            </a:r>
            <a:r>
              <a:rPr lang="en-US" altLang="zh-CN" b="0" i="0" dirty="0">
                <a:solidFill>
                  <a:srgbClr val="000000"/>
                </a:solidFill>
                <a:effectLst/>
                <a:latin typeface="PingFang SC"/>
              </a:rPr>
              <a:t> </a:t>
            </a:r>
            <a:r>
              <a:rPr lang="zh-CN" altLang="en-US" b="0" i="0" dirty="0">
                <a:solidFill>
                  <a:srgbClr val="000000"/>
                </a:solidFill>
                <a:effectLst/>
                <a:latin typeface="PingFang SC"/>
              </a:rPr>
              <a:t>是一个包装类（工具类</a:t>
            </a:r>
            <a:r>
              <a:rPr lang="en-US" altLang="zh-CN" b="0" i="0" dirty="0">
                <a:solidFill>
                  <a:srgbClr val="000000"/>
                </a:solidFill>
                <a:effectLst/>
                <a:latin typeface="PingFang SC"/>
              </a:rPr>
              <a:t>/</a:t>
            </a:r>
            <a:r>
              <a:rPr lang="zh-CN" altLang="en-US" b="0" i="0" dirty="0">
                <a:solidFill>
                  <a:srgbClr val="000000"/>
                </a:solidFill>
                <a:effectLst/>
                <a:latin typeface="PingFang SC"/>
              </a:rPr>
              <a:t>帮助类）。它包含有各种有关集合操作的</a:t>
            </a:r>
            <a:r>
              <a:rPr lang="zh-CN" altLang="en-US" b="1" i="0" dirty="0">
                <a:solidFill>
                  <a:srgbClr val="000000"/>
                </a:solidFill>
                <a:effectLst/>
                <a:latin typeface="PingFang SC"/>
              </a:rPr>
              <a:t>静态多态方法</a:t>
            </a:r>
            <a:r>
              <a:rPr lang="zh-CN" altLang="en-US" b="0" i="0" dirty="0">
                <a:solidFill>
                  <a:srgbClr val="000000"/>
                </a:solidFill>
                <a:effectLst/>
                <a:latin typeface="PingFang SC"/>
              </a:rPr>
              <a:t>。此类</a:t>
            </a:r>
            <a:r>
              <a:rPr lang="zh-CN" altLang="en-US" b="1" i="0" dirty="0">
                <a:solidFill>
                  <a:srgbClr val="000000"/>
                </a:solidFill>
                <a:effectLst/>
                <a:latin typeface="PingFang SC"/>
              </a:rPr>
              <a:t>不能实例化</a:t>
            </a:r>
            <a:r>
              <a:rPr lang="zh-CN" altLang="en-US" b="0" i="0" dirty="0">
                <a:solidFill>
                  <a:srgbClr val="000000"/>
                </a:solidFill>
                <a:effectLst/>
                <a:latin typeface="PingFang SC"/>
              </a:rPr>
              <a:t>，就像一个工具类，用于对集合中元素进行排序、搜索以及线程安全等各种操作，服务于</a:t>
            </a:r>
            <a:r>
              <a:rPr lang="en-US" altLang="zh-CN" b="0" i="0" dirty="0">
                <a:solidFill>
                  <a:srgbClr val="000000"/>
                </a:solidFill>
                <a:effectLst/>
                <a:latin typeface="PingFang SC"/>
              </a:rPr>
              <a:t>Java</a:t>
            </a:r>
            <a:r>
              <a:rPr lang="zh-CN" altLang="en-US" b="0" i="0" dirty="0">
                <a:solidFill>
                  <a:srgbClr val="000000"/>
                </a:solidFill>
                <a:effectLst/>
                <a:latin typeface="PingFang SC"/>
              </a:rPr>
              <a:t>的</a:t>
            </a:r>
            <a:r>
              <a:rPr lang="en-US" altLang="zh-CN" b="0" i="0" dirty="0">
                <a:solidFill>
                  <a:srgbClr val="000000"/>
                </a:solidFill>
                <a:effectLst/>
                <a:latin typeface="PingFang SC"/>
              </a:rPr>
              <a:t>Collection</a:t>
            </a:r>
            <a:r>
              <a:rPr lang="zh-CN" altLang="en-US" b="0" i="0" dirty="0">
                <a:solidFill>
                  <a:srgbClr val="000000"/>
                </a:solidFill>
                <a:effectLst/>
                <a:latin typeface="PingFang SC"/>
              </a:rPr>
              <a:t>框架</a:t>
            </a:r>
            <a:endParaRPr lang="zh-CN" altLang="en-US" dirty="0"/>
          </a:p>
        </p:txBody>
      </p:sp>
    </p:spTree>
    <p:extLst>
      <p:ext uri="{BB962C8B-B14F-4D97-AF65-F5344CB8AC3E}">
        <p14:creationId xmlns:p14="http://schemas.microsoft.com/office/powerpoint/2010/main" val="320270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集合框架</a:t>
            </a:r>
          </a:p>
        </p:txBody>
      </p:sp>
      <p:grpSp>
        <p:nvGrpSpPr>
          <p:cNvPr id="5" name="组合 10">
            <a:extLst>
              <a:ext uri="{FF2B5EF4-FFF2-40B4-BE49-F238E27FC236}">
                <a16:creationId xmlns:a16="http://schemas.microsoft.com/office/drawing/2014/main" id="{A5D6088F-F768-47B7-BD46-1210E4EBEB30}"/>
              </a:ext>
            </a:extLst>
          </p:cNvPr>
          <p:cNvGrpSpPr>
            <a:grpSpLocks/>
          </p:cNvGrpSpPr>
          <p:nvPr/>
        </p:nvGrpSpPr>
        <p:grpSpPr bwMode="auto">
          <a:xfrm>
            <a:off x="899592" y="843558"/>
            <a:ext cx="3075185" cy="390525"/>
            <a:chOff x="920022" y="1562487"/>
            <a:chExt cx="3076615" cy="389081"/>
          </a:xfrm>
        </p:grpSpPr>
        <p:sp>
          <p:nvSpPr>
            <p:cNvPr id="6" name="TextBox 2">
              <a:extLst>
                <a:ext uri="{FF2B5EF4-FFF2-40B4-BE49-F238E27FC236}">
                  <a16:creationId xmlns:a16="http://schemas.microsoft.com/office/drawing/2014/main" id="{A5450AEE-AE27-4AD6-8AAE-170DB0F26926}"/>
                </a:ext>
              </a:extLst>
            </p:cNvPr>
            <p:cNvSpPr txBox="1">
              <a:spLocks noChangeArrowheads="1"/>
            </p:cNvSpPr>
            <p:nvPr/>
          </p:nvSpPr>
          <p:spPr bwMode="auto">
            <a:xfrm>
              <a:off x="1280384" y="1562487"/>
              <a:ext cx="2716253" cy="37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案例：模拟斗地主中的发牌</a:t>
              </a:r>
            </a:p>
          </p:txBody>
        </p:sp>
        <p:pic>
          <p:nvPicPr>
            <p:cNvPr id="7" name="Picture 9" descr="C:\Users\admin\Desktop\案例图标.png">
              <a:extLst>
                <a:ext uri="{FF2B5EF4-FFF2-40B4-BE49-F238E27FC236}">
                  <a16:creationId xmlns:a16="http://schemas.microsoft.com/office/drawing/2014/main" id="{E120D6C1-195D-4186-8197-0E4959BB0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22" y="1591206"/>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4017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泛型</a:t>
            </a:r>
          </a:p>
        </p:txBody>
      </p:sp>
      <p:sp>
        <p:nvSpPr>
          <p:cNvPr id="4" name="文本框 3">
            <a:extLst>
              <a:ext uri="{FF2B5EF4-FFF2-40B4-BE49-F238E27FC236}">
                <a16:creationId xmlns:a16="http://schemas.microsoft.com/office/drawing/2014/main" id="{DDEDFBD2-4EE2-4E92-9667-C810ED17A4FE}"/>
              </a:ext>
            </a:extLst>
          </p:cNvPr>
          <p:cNvSpPr txBox="1"/>
          <p:nvPr/>
        </p:nvSpPr>
        <p:spPr>
          <a:xfrm>
            <a:off x="755576" y="1203598"/>
            <a:ext cx="3672408" cy="3323987"/>
          </a:xfrm>
          <a:prstGeom prst="rect">
            <a:avLst/>
          </a:prstGeom>
          <a:noFill/>
        </p:spPr>
        <p:txBody>
          <a:bodyPr wrap="square">
            <a:spAutoFit/>
          </a:bodyPr>
          <a:lstStyle/>
          <a:p>
            <a:r>
              <a:rPr lang="zh-CN" altLang="en-US" sz="1400" dirty="0"/>
              <a:t>public class </a:t>
            </a:r>
            <a:r>
              <a:rPr lang="en-US" altLang="zh-CN" sz="1400" dirty="0"/>
              <a:t>Demo</a:t>
            </a:r>
            <a:r>
              <a:rPr lang="zh-CN" altLang="en-US" sz="1400" dirty="0"/>
              <a:t> {</a:t>
            </a:r>
          </a:p>
          <a:p>
            <a:r>
              <a:rPr lang="zh-CN" altLang="en-US" sz="1400" dirty="0"/>
              <a:t>    private Object[] arrayObject;</a:t>
            </a:r>
          </a:p>
          <a:p>
            <a:endParaRPr lang="zh-CN" altLang="en-US" sz="1400" dirty="0"/>
          </a:p>
          <a:p>
            <a:r>
              <a:rPr lang="zh-CN" altLang="en-US" sz="1400" dirty="0"/>
              <a:t>    public Generic(int capacity) {</a:t>
            </a:r>
          </a:p>
          <a:p>
            <a:r>
              <a:rPr lang="zh-CN" altLang="en-US" sz="1400" dirty="0"/>
              <a:t>        arrayObject = new Object[capacity];</a:t>
            </a:r>
          </a:p>
          <a:p>
            <a:r>
              <a:rPr lang="zh-CN" altLang="en-US" sz="1400" dirty="0"/>
              <a:t>    }</a:t>
            </a:r>
          </a:p>
          <a:p>
            <a:endParaRPr lang="zh-CN" altLang="en-US" sz="1400" dirty="0"/>
          </a:p>
          <a:p>
            <a:r>
              <a:rPr lang="zh-CN" altLang="en-US" sz="1400" dirty="0"/>
              <a:t>    public Object getData(int index) {</a:t>
            </a:r>
          </a:p>
          <a:p>
            <a:r>
              <a:rPr lang="zh-CN" altLang="en-US" sz="1400" dirty="0"/>
              <a:t>        return arrayObject[index];</a:t>
            </a:r>
          </a:p>
          <a:p>
            <a:r>
              <a:rPr lang="zh-CN" altLang="en-US" sz="1400" dirty="0"/>
              <a:t>    }</a:t>
            </a:r>
          </a:p>
          <a:p>
            <a:endParaRPr lang="zh-CN" altLang="en-US" sz="1400" dirty="0"/>
          </a:p>
          <a:p>
            <a:r>
              <a:rPr lang="zh-CN" altLang="en-US" sz="1400" dirty="0"/>
              <a:t>    public void addData(int index, Object data) {</a:t>
            </a:r>
          </a:p>
          <a:p>
            <a:r>
              <a:rPr lang="zh-CN" altLang="en-US" sz="1400" dirty="0"/>
              <a:t>        arrayObject[index] = data;</a:t>
            </a:r>
          </a:p>
          <a:p>
            <a:r>
              <a:rPr lang="zh-CN" altLang="en-US" sz="1400" dirty="0"/>
              <a:t>    }</a:t>
            </a:r>
          </a:p>
          <a:p>
            <a:r>
              <a:rPr lang="zh-CN" altLang="en-US" sz="1400" dirty="0"/>
              <a:t>}</a:t>
            </a:r>
          </a:p>
        </p:txBody>
      </p:sp>
      <p:sp>
        <p:nvSpPr>
          <p:cNvPr id="6" name="文本框 5">
            <a:extLst>
              <a:ext uri="{FF2B5EF4-FFF2-40B4-BE49-F238E27FC236}">
                <a16:creationId xmlns:a16="http://schemas.microsoft.com/office/drawing/2014/main" id="{D9B83E56-F319-4E04-9A74-B65DCD86D028}"/>
              </a:ext>
            </a:extLst>
          </p:cNvPr>
          <p:cNvSpPr txBox="1"/>
          <p:nvPr/>
        </p:nvSpPr>
        <p:spPr>
          <a:xfrm>
            <a:off x="4685449" y="1340643"/>
            <a:ext cx="4063015" cy="2462213"/>
          </a:xfrm>
          <a:prstGeom prst="rect">
            <a:avLst/>
          </a:prstGeom>
          <a:noFill/>
        </p:spPr>
        <p:txBody>
          <a:bodyPr wrap="square">
            <a:spAutoFit/>
          </a:bodyPr>
          <a:lstStyle/>
          <a:p>
            <a:r>
              <a:rPr lang="zh-CN" altLang="en-US" sz="1400" dirty="0"/>
              <a:t>public class </a:t>
            </a:r>
            <a:r>
              <a:rPr lang="en-US" altLang="zh-CN" sz="1400" dirty="0"/>
              <a:t>Demo</a:t>
            </a:r>
            <a:r>
              <a:rPr lang="zh-CN" altLang="en-US" sz="1400" dirty="0"/>
              <a:t>Test {</a:t>
            </a:r>
          </a:p>
          <a:p>
            <a:r>
              <a:rPr lang="zh-CN" altLang="en-US" sz="1400" dirty="0"/>
              <a:t>    public static void main(String[] args) {</a:t>
            </a:r>
          </a:p>
          <a:p>
            <a:r>
              <a:rPr lang="zh-CN" altLang="en-US" sz="1400" dirty="0"/>
              <a:t>        </a:t>
            </a:r>
            <a:r>
              <a:rPr lang="en-US" altLang="zh-CN" sz="1400" dirty="0"/>
              <a:t>Demo</a:t>
            </a:r>
            <a:r>
              <a:rPr lang="zh-CN" altLang="en-US" sz="1400" dirty="0"/>
              <a:t> </a:t>
            </a:r>
            <a:r>
              <a:rPr lang="en-US" altLang="zh-CN" sz="1400" dirty="0"/>
              <a:t>demo</a:t>
            </a:r>
            <a:r>
              <a:rPr lang="zh-CN" altLang="en-US" sz="1400" dirty="0"/>
              <a:t> = new </a:t>
            </a:r>
            <a:r>
              <a:rPr lang="en-US" altLang="zh-CN" sz="1400" dirty="0"/>
              <a:t>Demo</a:t>
            </a:r>
            <a:r>
              <a:rPr lang="zh-CN" altLang="en-US" sz="1400" dirty="0"/>
              <a:t>(4);</a:t>
            </a:r>
          </a:p>
          <a:p>
            <a:endParaRPr lang="zh-CN" altLang="en-US" sz="1400" dirty="0"/>
          </a:p>
          <a:p>
            <a:r>
              <a:rPr lang="zh-CN" altLang="en-US" sz="1400" dirty="0"/>
              <a:t>        </a:t>
            </a:r>
            <a:r>
              <a:rPr lang="en-US" altLang="zh-CN" sz="1400" dirty="0"/>
              <a:t>demo</a:t>
            </a:r>
            <a:r>
              <a:rPr lang="zh-CN" altLang="en-US" sz="1400" dirty="0"/>
              <a:t>.addData(0, "chendikai");</a:t>
            </a:r>
          </a:p>
          <a:p>
            <a:r>
              <a:rPr lang="zh-CN" altLang="en-US" sz="1400" dirty="0"/>
              <a:t>        </a:t>
            </a:r>
            <a:r>
              <a:rPr lang="en-US" altLang="zh-CN" sz="1400" dirty="0"/>
              <a:t>demo</a:t>
            </a:r>
            <a:r>
              <a:rPr lang="zh-CN" altLang="en-US" sz="1400" dirty="0"/>
              <a:t>.addData(1, 20);</a:t>
            </a:r>
          </a:p>
          <a:p>
            <a:endParaRPr lang="zh-CN" altLang="en-US" sz="1400" dirty="0"/>
          </a:p>
          <a:p>
            <a:r>
              <a:rPr lang="zh-CN" altLang="en-US" sz="1400" dirty="0"/>
              <a:t>        String data1 = (String) </a:t>
            </a:r>
            <a:r>
              <a:rPr lang="en-US" altLang="zh-CN" sz="1400" dirty="0"/>
              <a:t>demo</a:t>
            </a:r>
            <a:r>
              <a:rPr lang="zh-CN" altLang="en-US" sz="1400" dirty="0"/>
              <a:t>.getData(0);</a:t>
            </a:r>
          </a:p>
          <a:p>
            <a:r>
              <a:rPr lang="zh-CN" altLang="en-US" sz="1400" dirty="0"/>
              <a:t>        String data2 = (String) </a:t>
            </a:r>
            <a:r>
              <a:rPr lang="en-US" altLang="zh-CN" sz="1400" dirty="0"/>
              <a:t>demo</a:t>
            </a:r>
            <a:r>
              <a:rPr lang="zh-CN" altLang="en-US" sz="1400" dirty="0"/>
              <a:t>.getData(1);</a:t>
            </a:r>
          </a:p>
          <a:p>
            <a:r>
              <a:rPr lang="zh-CN" altLang="en-US" sz="1400" dirty="0"/>
              <a:t>    }</a:t>
            </a:r>
          </a:p>
          <a:p>
            <a:r>
              <a:rPr lang="zh-CN" altLang="en-US" sz="1400" dirty="0"/>
              <a:t>}</a:t>
            </a:r>
          </a:p>
        </p:txBody>
      </p:sp>
    </p:spTree>
    <p:extLst>
      <p:ext uri="{BB962C8B-B14F-4D97-AF65-F5344CB8AC3E}">
        <p14:creationId xmlns:p14="http://schemas.microsoft.com/office/powerpoint/2010/main" val="296245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Text Box 2"/>
          <p:cNvSpPr txBox="1">
            <a:spLocks noChangeArrowheads="1"/>
          </p:cNvSpPr>
          <p:nvPr/>
        </p:nvSpPr>
        <p:spPr bwMode="auto">
          <a:xfrm>
            <a:off x="2784126" y="3218119"/>
            <a:ext cx="3568180" cy="646331"/>
          </a:xfrm>
          <a:prstGeom prst="rect">
            <a:avLst/>
          </a:prstGeom>
          <a:noFill/>
          <a:ln w="9525">
            <a:noFill/>
            <a:miter lim="800000"/>
            <a:headEnd/>
            <a:tailEnd/>
          </a:ln>
        </p:spPr>
        <p:txBody>
          <a:bodyPr wrap="square">
            <a:spAutoFit/>
          </a:bodyPr>
          <a:lstStyle/>
          <a:p>
            <a:r>
              <a:rPr lang="zh-CN" altLang="en-US" sz="3600" dirty="0">
                <a:solidFill>
                  <a:schemeClr val="bg1"/>
                </a:solidFill>
              </a:rPr>
              <a:t>泛型与集合框架</a:t>
            </a:r>
          </a:p>
        </p:txBody>
      </p:sp>
      <p:grpSp>
        <p:nvGrpSpPr>
          <p:cNvPr id="226" name="组合 225"/>
          <p:cNvGrpSpPr/>
          <p:nvPr/>
        </p:nvGrpSpPr>
        <p:grpSpPr>
          <a:xfrm>
            <a:off x="2893329" y="3914275"/>
            <a:ext cx="3349775" cy="62334"/>
            <a:chOff x="2768751" y="4109175"/>
            <a:chExt cx="3349775" cy="62334"/>
          </a:xfrm>
        </p:grpSpPr>
        <p:cxnSp>
          <p:nvCxnSpPr>
            <p:cNvPr id="227" name="直接连接符 226"/>
            <p:cNvCxnSpPr/>
            <p:nvPr/>
          </p:nvCxnSpPr>
          <p:spPr>
            <a:xfrm>
              <a:off x="2799918" y="4140342"/>
              <a:ext cx="32874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a:off x="2768751"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9" name="椭圆 228"/>
            <p:cNvSpPr/>
            <p:nvPr/>
          </p:nvSpPr>
          <p:spPr>
            <a:xfrm>
              <a:off x="6056192"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30" name="Text Box 2"/>
          <p:cNvSpPr txBox="1">
            <a:spLocks noChangeArrowheads="1"/>
          </p:cNvSpPr>
          <p:nvPr/>
        </p:nvSpPr>
        <p:spPr bwMode="auto">
          <a:xfrm>
            <a:off x="3635896" y="3998913"/>
            <a:ext cx="1840534" cy="276999"/>
          </a:xfrm>
          <a:prstGeom prst="rect">
            <a:avLst/>
          </a:prstGeom>
          <a:noFill/>
          <a:ln w="9525">
            <a:noFill/>
            <a:miter lim="800000"/>
            <a:headEnd/>
            <a:tailEnd/>
          </a:ln>
        </p:spPr>
        <p:txBody>
          <a:bodyPr wrap="square">
            <a:spAutoFit/>
          </a:bodyPr>
          <a:lstStyle/>
          <a:p>
            <a:pPr algn="dist">
              <a:defRPr/>
            </a:pPr>
            <a:r>
              <a:rPr lang="zh-CN" altLang="en-US" sz="1200" dirty="0">
                <a:solidFill>
                  <a:schemeClr val="bg1"/>
                </a:solidFill>
                <a:latin typeface="微软雅黑" pitchFamily="34" charset="-122"/>
                <a:ea typeface="微软雅黑" pitchFamily="34" charset="-122"/>
              </a:rPr>
              <a:t>谢谢聆听</a:t>
            </a:r>
          </a:p>
        </p:txBody>
      </p:sp>
      <p:sp>
        <p:nvSpPr>
          <p:cNvPr id="11" name="Text Box 2">
            <a:extLst>
              <a:ext uri="{FF2B5EF4-FFF2-40B4-BE49-F238E27FC236}">
                <a16:creationId xmlns:a16="http://schemas.microsoft.com/office/drawing/2014/main" id="{2E17FEAB-44E9-4AAB-8E49-01D834C4D0AF}"/>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44863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barn(outVertical)">
                                      <p:cBhvr>
                                        <p:cTn id="7" dur="500"/>
                                        <p:tgtEl>
                                          <p:spTgt spid="17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25"/>
                                        </p:tgtEl>
                                        <p:attrNameLst>
                                          <p:attrName>style.visibility</p:attrName>
                                        </p:attrNameLst>
                                      </p:cBhvr>
                                      <p:to>
                                        <p:strVal val="visible"/>
                                      </p:to>
                                    </p:set>
                                    <p:anim calcmode="lin" valueType="num">
                                      <p:cBhvr>
                                        <p:cTn id="11" dur="800" fill="hold"/>
                                        <p:tgtEl>
                                          <p:spTgt spid="225"/>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25"/>
                                        </p:tgtEl>
                                        <p:attrNameLst>
                                          <p:attrName>ppt_y</p:attrName>
                                        </p:attrNameLst>
                                      </p:cBhvr>
                                      <p:tavLst>
                                        <p:tav tm="0">
                                          <p:val>
                                            <p:strVal val="#ppt_y"/>
                                          </p:val>
                                        </p:tav>
                                        <p:tav tm="100000">
                                          <p:val>
                                            <p:strVal val="#ppt_y"/>
                                          </p:val>
                                        </p:tav>
                                      </p:tavLst>
                                    </p:anim>
                                    <p:anim calcmode="lin" valueType="num">
                                      <p:cBhvr>
                                        <p:cTn id="13" dur="800" fill="hold"/>
                                        <p:tgtEl>
                                          <p:spTgt spid="225"/>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2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25"/>
                                        </p:tgtEl>
                                      </p:cBhvr>
                                    </p:animEffect>
                                  </p:childTnLst>
                                </p:cTn>
                              </p:par>
                            </p:childTnLst>
                          </p:cTn>
                        </p:par>
                        <p:par>
                          <p:cTn id="16" fill="hold">
                            <p:stCondLst>
                              <p:cond delay="1780"/>
                            </p:stCondLst>
                            <p:childTnLst>
                              <p:par>
                                <p:cTn id="17" presetID="16" presetClass="entr" presetSubtype="21" fill="hold" nodeType="afterEffect">
                                  <p:stCondLst>
                                    <p:cond delay="0"/>
                                  </p:stCondLst>
                                  <p:childTnLst>
                                    <p:set>
                                      <p:cBhvr>
                                        <p:cTn id="18" dur="1" fill="hold">
                                          <p:stCondLst>
                                            <p:cond delay="0"/>
                                          </p:stCondLst>
                                        </p:cTn>
                                        <p:tgtEl>
                                          <p:spTgt spid="226"/>
                                        </p:tgtEl>
                                        <p:attrNameLst>
                                          <p:attrName>style.visibility</p:attrName>
                                        </p:attrNameLst>
                                      </p:cBhvr>
                                      <p:to>
                                        <p:strVal val="visible"/>
                                      </p:to>
                                    </p:set>
                                    <p:animEffect transition="in" filter="barn(inVertical)">
                                      <p:cBhvr>
                                        <p:cTn id="19" dur="500"/>
                                        <p:tgtEl>
                                          <p:spTgt spid="226"/>
                                        </p:tgtEl>
                                      </p:cBhvr>
                                    </p:animEffect>
                                  </p:childTnLst>
                                </p:cTn>
                              </p:par>
                            </p:childTnLst>
                          </p:cTn>
                        </p:par>
                        <p:par>
                          <p:cTn id="20" fill="hold">
                            <p:stCondLst>
                              <p:cond delay="2280"/>
                            </p:stCondLst>
                            <p:childTnLst>
                              <p:par>
                                <p:cTn id="21" presetID="22" presetClass="entr" presetSubtype="4" fill="hold" grpId="0" nodeType="afterEffect">
                                  <p:stCondLst>
                                    <p:cond delay="0"/>
                                  </p:stCondLst>
                                  <p:childTnLst>
                                    <p:set>
                                      <p:cBhvr>
                                        <p:cTn id="22" dur="1" fill="hold">
                                          <p:stCondLst>
                                            <p:cond delay="0"/>
                                          </p:stCondLst>
                                        </p:cTn>
                                        <p:tgtEl>
                                          <p:spTgt spid="230"/>
                                        </p:tgtEl>
                                        <p:attrNameLst>
                                          <p:attrName>style.visibility</p:attrName>
                                        </p:attrNameLst>
                                      </p:cBhvr>
                                      <p:to>
                                        <p:strVal val="visible"/>
                                      </p:to>
                                    </p:set>
                                    <p:animEffect transition="in" filter="wipe(down)">
                                      <p:cBhvr>
                                        <p:cTn id="23" dur="500"/>
                                        <p:tgtEl>
                                          <p:spTgt spid="230"/>
                                        </p:tgtEl>
                                      </p:cBhvr>
                                    </p:animEffect>
                                  </p:childTnLst>
                                </p:cTn>
                              </p:par>
                            </p:childTnLst>
                          </p:cTn>
                        </p:par>
                        <p:par>
                          <p:cTn id="24" fill="hold">
                            <p:stCondLst>
                              <p:cond delay="278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8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800" fill="hold"/>
                                        <p:tgtEl>
                                          <p:spTgt spid="11"/>
                                        </p:tgtEl>
                                        <p:attrNameLst>
                                          <p:attrName>ppt_y</p:attrName>
                                        </p:attrNameLst>
                                      </p:cBhvr>
                                      <p:tavLst>
                                        <p:tav tm="0">
                                          <p:val>
                                            <p:strVal val="#ppt_y"/>
                                          </p:val>
                                        </p:tav>
                                        <p:tav tm="100000">
                                          <p:val>
                                            <p:strVal val="#ppt_y"/>
                                          </p:val>
                                        </p:tav>
                                      </p:tavLst>
                                    </p:anim>
                                    <p:anim calcmode="lin" valueType="num">
                                      <p:cBhvr>
                                        <p:cTn id="29" dur="8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8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8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225" grpId="0"/>
      <p:bldP spid="23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泛型</a:t>
            </a:r>
          </a:p>
        </p:txBody>
      </p:sp>
      <p:sp>
        <p:nvSpPr>
          <p:cNvPr id="2" name="文本框 1">
            <a:extLst>
              <a:ext uri="{FF2B5EF4-FFF2-40B4-BE49-F238E27FC236}">
                <a16:creationId xmlns:a16="http://schemas.microsoft.com/office/drawing/2014/main" id="{99AE258D-5CEE-4CE9-82C5-DF07F78DB941}"/>
              </a:ext>
            </a:extLst>
          </p:cNvPr>
          <p:cNvSpPr txBox="1"/>
          <p:nvPr/>
        </p:nvSpPr>
        <p:spPr>
          <a:xfrm>
            <a:off x="823322" y="915566"/>
            <a:ext cx="7776864" cy="369332"/>
          </a:xfrm>
          <a:prstGeom prst="rect">
            <a:avLst/>
          </a:prstGeom>
          <a:noFill/>
        </p:spPr>
        <p:txBody>
          <a:bodyPr wrap="square">
            <a:spAutoFit/>
          </a:bodyPr>
          <a:lstStyle/>
          <a:p>
            <a:r>
              <a:rPr lang="zh-CN" altLang="en-US" b="1" i="0" dirty="0">
                <a:solidFill>
                  <a:srgbClr val="4D4D4D"/>
                </a:solidFill>
                <a:effectLst/>
                <a:latin typeface="-apple-system"/>
              </a:rPr>
              <a:t>可以看到，使用 </a:t>
            </a:r>
            <a:r>
              <a:rPr lang="en-US" altLang="zh-CN" b="1" i="0" dirty="0">
                <a:solidFill>
                  <a:srgbClr val="4D4D4D"/>
                </a:solidFill>
                <a:effectLst/>
                <a:latin typeface="-apple-system"/>
              </a:rPr>
              <a:t>Object </a:t>
            </a:r>
            <a:r>
              <a:rPr lang="zh-CN" altLang="en-US" b="1" i="0" dirty="0">
                <a:solidFill>
                  <a:srgbClr val="4D4D4D"/>
                </a:solidFill>
                <a:effectLst/>
                <a:latin typeface="-apple-system"/>
              </a:rPr>
              <a:t>来实现通用、不同类型的处理，有两个缺点</a:t>
            </a:r>
            <a:endParaRPr lang="zh-CN" altLang="en-US" dirty="0"/>
          </a:p>
        </p:txBody>
      </p:sp>
      <p:sp>
        <p:nvSpPr>
          <p:cNvPr id="3" name="文本框 2">
            <a:extLst>
              <a:ext uri="{FF2B5EF4-FFF2-40B4-BE49-F238E27FC236}">
                <a16:creationId xmlns:a16="http://schemas.microsoft.com/office/drawing/2014/main" id="{4F12E066-AC5D-46D4-8932-164D24CAC8B5}"/>
              </a:ext>
            </a:extLst>
          </p:cNvPr>
          <p:cNvSpPr txBox="1"/>
          <p:nvPr/>
        </p:nvSpPr>
        <p:spPr>
          <a:xfrm>
            <a:off x="823322" y="1338056"/>
            <a:ext cx="763284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effectLst/>
                <a:latin typeface="-apple-system"/>
              </a:rPr>
              <a:t>每次使用时都需要强制转换成想要的类型</a:t>
            </a:r>
            <a:endParaRPr lang="zh-CN" altLang="en-US" dirty="0"/>
          </a:p>
        </p:txBody>
      </p:sp>
      <p:sp>
        <p:nvSpPr>
          <p:cNvPr id="4" name="文本框 3">
            <a:extLst>
              <a:ext uri="{FF2B5EF4-FFF2-40B4-BE49-F238E27FC236}">
                <a16:creationId xmlns:a16="http://schemas.microsoft.com/office/drawing/2014/main" id="{F0194EED-1344-45E6-A009-E3DDFF0BA0F6}"/>
              </a:ext>
            </a:extLst>
          </p:cNvPr>
          <p:cNvSpPr txBox="1"/>
          <p:nvPr/>
        </p:nvSpPr>
        <p:spPr>
          <a:xfrm>
            <a:off x="823322" y="1751498"/>
            <a:ext cx="7884442"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effectLst/>
                <a:latin typeface="-apple-system"/>
              </a:rPr>
              <a:t>在编译时编译器并不知道类型转换是否正常，运行时才知道，不安全</a:t>
            </a:r>
            <a:endParaRPr lang="zh-CN" altLang="en-US" dirty="0"/>
          </a:p>
        </p:txBody>
      </p:sp>
    </p:spTree>
    <p:extLst>
      <p:ext uri="{BB962C8B-B14F-4D97-AF65-F5344CB8AC3E}">
        <p14:creationId xmlns:p14="http://schemas.microsoft.com/office/powerpoint/2010/main" val="69457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595035" cy="338554"/>
          </a:xfrm>
          <a:prstGeom prst="rect">
            <a:avLst/>
          </a:prstGeom>
          <a:noFill/>
        </p:spPr>
        <p:txBody>
          <a:bodyPr wrap="none" rtlCol="0">
            <a:spAutoFit/>
          </a:bodyPr>
          <a:lstStyle/>
          <a:p>
            <a:r>
              <a:rPr lang="zh-CN" altLang="en-US" sz="1600" b="1" dirty="0">
                <a:solidFill>
                  <a:schemeClr val="tx1">
                    <a:lumMod val="75000"/>
                    <a:lumOff val="25000"/>
                  </a:schemeClr>
                </a:solidFill>
                <a:latin typeface="微软雅黑" pitchFamily="34" charset="-122"/>
                <a:ea typeface="微软雅黑" pitchFamily="34" charset="-122"/>
              </a:rPr>
              <a:t>泛型</a:t>
            </a:r>
          </a:p>
        </p:txBody>
      </p:sp>
      <p:sp>
        <p:nvSpPr>
          <p:cNvPr id="10" name="文本框 9">
            <a:extLst>
              <a:ext uri="{FF2B5EF4-FFF2-40B4-BE49-F238E27FC236}">
                <a16:creationId xmlns:a16="http://schemas.microsoft.com/office/drawing/2014/main" id="{6F335562-3414-4458-BAEB-A7B027462157}"/>
              </a:ext>
            </a:extLst>
          </p:cNvPr>
          <p:cNvSpPr txBox="1"/>
          <p:nvPr/>
        </p:nvSpPr>
        <p:spPr>
          <a:xfrm>
            <a:off x="823322" y="751805"/>
            <a:ext cx="4578578" cy="307777"/>
          </a:xfrm>
          <a:prstGeom prst="rect">
            <a:avLst/>
          </a:prstGeom>
          <a:noFill/>
        </p:spPr>
        <p:txBody>
          <a:bodyPr wrap="square">
            <a:spAutoFit/>
          </a:bodyPr>
          <a:lstStyle/>
          <a:p>
            <a:r>
              <a:rPr lang="zh-CN" altLang="en-US" sz="1400" b="1" i="0" dirty="0">
                <a:solidFill>
                  <a:srgbClr val="4D4D4D"/>
                </a:solidFill>
                <a:effectLst/>
                <a:latin typeface="-apple-system"/>
              </a:rPr>
              <a:t>引入泛型的主要目标有以下几点</a:t>
            </a:r>
            <a:endParaRPr lang="zh-CN" altLang="en-US" sz="1400" dirty="0"/>
          </a:p>
        </p:txBody>
      </p:sp>
      <p:sp>
        <p:nvSpPr>
          <p:cNvPr id="12" name="文本框 11">
            <a:extLst>
              <a:ext uri="{FF2B5EF4-FFF2-40B4-BE49-F238E27FC236}">
                <a16:creationId xmlns:a16="http://schemas.microsoft.com/office/drawing/2014/main" id="{D03781DC-C942-4680-9F7B-2490F181D800}"/>
              </a:ext>
            </a:extLst>
          </p:cNvPr>
          <p:cNvSpPr txBox="1"/>
          <p:nvPr/>
        </p:nvSpPr>
        <p:spPr>
          <a:xfrm>
            <a:off x="857234" y="1050024"/>
            <a:ext cx="4578578" cy="307777"/>
          </a:xfrm>
          <a:prstGeom prst="rect">
            <a:avLst/>
          </a:prstGeom>
          <a:noFill/>
        </p:spPr>
        <p:txBody>
          <a:bodyPr wrap="square">
            <a:spAutoFit/>
          </a:bodyPr>
          <a:lstStyle/>
          <a:p>
            <a:r>
              <a:rPr lang="zh-CN" altLang="en-US" sz="1400" b="0" i="0" dirty="0">
                <a:effectLst/>
                <a:latin typeface="-apple-system"/>
              </a:rPr>
              <a:t>类型安全</a:t>
            </a:r>
            <a:endParaRPr lang="zh-CN" altLang="en-US" sz="1400" dirty="0"/>
          </a:p>
        </p:txBody>
      </p:sp>
      <p:sp>
        <p:nvSpPr>
          <p:cNvPr id="14" name="文本框 13">
            <a:extLst>
              <a:ext uri="{FF2B5EF4-FFF2-40B4-BE49-F238E27FC236}">
                <a16:creationId xmlns:a16="http://schemas.microsoft.com/office/drawing/2014/main" id="{637D0DAF-CBB1-475E-8CBF-FBED52A556DD}"/>
              </a:ext>
            </a:extLst>
          </p:cNvPr>
          <p:cNvSpPr txBox="1"/>
          <p:nvPr/>
        </p:nvSpPr>
        <p:spPr>
          <a:xfrm>
            <a:off x="1187625" y="1419356"/>
            <a:ext cx="4578578" cy="307777"/>
          </a:xfrm>
          <a:prstGeom prst="rect">
            <a:avLst/>
          </a:prstGeom>
          <a:noFill/>
        </p:spPr>
        <p:txBody>
          <a:bodyPr wrap="square">
            <a:spAutoFit/>
          </a:bodyPr>
          <a:lstStyle/>
          <a:p>
            <a:r>
              <a:rPr lang="zh-CN" altLang="en-US" sz="1400" b="0" i="0" dirty="0">
                <a:effectLst/>
                <a:latin typeface="-apple-system"/>
              </a:rPr>
              <a:t>泛型的主要目标是提高 </a:t>
            </a:r>
            <a:r>
              <a:rPr lang="en-US" altLang="zh-CN" sz="1400" b="0" i="0" dirty="0">
                <a:effectLst/>
                <a:latin typeface="-apple-system"/>
              </a:rPr>
              <a:t>Java </a:t>
            </a:r>
            <a:r>
              <a:rPr lang="zh-CN" altLang="en-US" sz="1400" b="0" i="0" dirty="0">
                <a:effectLst/>
                <a:latin typeface="-apple-system"/>
              </a:rPr>
              <a:t>程序的类型安全</a:t>
            </a:r>
            <a:endParaRPr lang="zh-CN" altLang="en-US" sz="1400" dirty="0"/>
          </a:p>
        </p:txBody>
      </p:sp>
      <p:sp>
        <p:nvSpPr>
          <p:cNvPr id="16" name="文本框 15">
            <a:extLst>
              <a:ext uri="{FF2B5EF4-FFF2-40B4-BE49-F238E27FC236}">
                <a16:creationId xmlns:a16="http://schemas.microsoft.com/office/drawing/2014/main" id="{7CE3DE73-F0D0-4124-BDB8-4690F95968DE}"/>
              </a:ext>
            </a:extLst>
          </p:cNvPr>
          <p:cNvSpPr txBox="1"/>
          <p:nvPr/>
        </p:nvSpPr>
        <p:spPr>
          <a:xfrm>
            <a:off x="1152763" y="1788688"/>
            <a:ext cx="7955741" cy="307777"/>
          </a:xfrm>
          <a:prstGeom prst="rect">
            <a:avLst/>
          </a:prstGeom>
          <a:noFill/>
        </p:spPr>
        <p:txBody>
          <a:bodyPr wrap="square">
            <a:spAutoFit/>
          </a:bodyPr>
          <a:lstStyle/>
          <a:p>
            <a:r>
              <a:rPr lang="zh-CN" altLang="en-US" sz="1400" b="0" i="0" dirty="0">
                <a:effectLst/>
                <a:latin typeface="-apple-system"/>
              </a:rPr>
              <a:t>编译时期就可以检查出因 </a:t>
            </a:r>
            <a:r>
              <a:rPr lang="en-US" altLang="zh-CN" sz="1400" b="0" i="0" dirty="0">
                <a:effectLst/>
                <a:latin typeface="-apple-system"/>
              </a:rPr>
              <a:t>Java </a:t>
            </a:r>
            <a:r>
              <a:rPr lang="zh-CN" altLang="en-US" sz="1400" b="0" i="0" dirty="0">
                <a:effectLst/>
                <a:latin typeface="-apple-system"/>
              </a:rPr>
              <a:t>类型不正确导致的 </a:t>
            </a:r>
            <a:r>
              <a:rPr lang="en-US" altLang="zh-CN" sz="1400" b="0" i="0" dirty="0" err="1">
                <a:effectLst/>
                <a:latin typeface="-apple-system"/>
              </a:rPr>
              <a:t>ClassCastException</a:t>
            </a:r>
            <a:r>
              <a:rPr lang="en-US" altLang="zh-CN" sz="1400" b="0" i="0" dirty="0">
                <a:effectLst/>
                <a:latin typeface="-apple-system"/>
              </a:rPr>
              <a:t> </a:t>
            </a:r>
            <a:r>
              <a:rPr lang="zh-CN" altLang="en-US" sz="1400" b="0" i="0" dirty="0">
                <a:effectLst/>
                <a:latin typeface="-apple-system"/>
              </a:rPr>
              <a:t>异常</a:t>
            </a:r>
            <a:endParaRPr lang="zh-CN" altLang="en-US" sz="1400" dirty="0"/>
          </a:p>
        </p:txBody>
      </p:sp>
      <p:sp>
        <p:nvSpPr>
          <p:cNvPr id="18" name="文本框 17">
            <a:extLst>
              <a:ext uri="{FF2B5EF4-FFF2-40B4-BE49-F238E27FC236}">
                <a16:creationId xmlns:a16="http://schemas.microsoft.com/office/drawing/2014/main" id="{E77DAF16-72DA-413C-9136-0479EE51DCD2}"/>
              </a:ext>
            </a:extLst>
          </p:cNvPr>
          <p:cNvSpPr txBox="1"/>
          <p:nvPr/>
        </p:nvSpPr>
        <p:spPr>
          <a:xfrm>
            <a:off x="1156860" y="2139702"/>
            <a:ext cx="4578578" cy="307777"/>
          </a:xfrm>
          <a:prstGeom prst="rect">
            <a:avLst/>
          </a:prstGeom>
          <a:noFill/>
        </p:spPr>
        <p:txBody>
          <a:bodyPr wrap="square">
            <a:spAutoFit/>
          </a:bodyPr>
          <a:lstStyle/>
          <a:p>
            <a:r>
              <a:rPr lang="zh-CN" altLang="en-US" sz="1400" b="0" i="0" dirty="0">
                <a:effectLst/>
                <a:latin typeface="-apple-system"/>
              </a:rPr>
              <a:t>符合越早出错代价越小原则</a:t>
            </a:r>
            <a:endParaRPr lang="zh-CN" altLang="en-US" sz="1400" dirty="0"/>
          </a:p>
        </p:txBody>
      </p:sp>
      <p:sp>
        <p:nvSpPr>
          <p:cNvPr id="20" name="文本框 19">
            <a:extLst>
              <a:ext uri="{FF2B5EF4-FFF2-40B4-BE49-F238E27FC236}">
                <a16:creationId xmlns:a16="http://schemas.microsoft.com/office/drawing/2014/main" id="{425C3489-0AF4-46DB-9155-34863D8EEAF2}"/>
              </a:ext>
            </a:extLst>
          </p:cNvPr>
          <p:cNvSpPr txBox="1"/>
          <p:nvPr/>
        </p:nvSpPr>
        <p:spPr>
          <a:xfrm>
            <a:off x="819935" y="2499742"/>
            <a:ext cx="4578578" cy="307777"/>
          </a:xfrm>
          <a:prstGeom prst="rect">
            <a:avLst/>
          </a:prstGeom>
          <a:noFill/>
        </p:spPr>
        <p:txBody>
          <a:bodyPr wrap="square">
            <a:spAutoFit/>
          </a:bodyPr>
          <a:lstStyle/>
          <a:p>
            <a:r>
              <a:rPr lang="zh-CN" altLang="en-US" sz="1400" b="0" i="0" dirty="0">
                <a:effectLst/>
                <a:latin typeface="-apple-system"/>
              </a:rPr>
              <a:t>消除强制类型转换</a:t>
            </a:r>
            <a:endParaRPr lang="zh-CN" altLang="en-US" sz="1400" dirty="0"/>
          </a:p>
        </p:txBody>
      </p:sp>
      <p:sp>
        <p:nvSpPr>
          <p:cNvPr id="22" name="文本框 21">
            <a:extLst>
              <a:ext uri="{FF2B5EF4-FFF2-40B4-BE49-F238E27FC236}">
                <a16:creationId xmlns:a16="http://schemas.microsoft.com/office/drawing/2014/main" id="{5B764330-24F7-4D28-B175-E192C23EF330}"/>
              </a:ext>
            </a:extLst>
          </p:cNvPr>
          <p:cNvSpPr txBox="1"/>
          <p:nvPr/>
        </p:nvSpPr>
        <p:spPr>
          <a:xfrm>
            <a:off x="1205037" y="2859782"/>
            <a:ext cx="7759452" cy="307777"/>
          </a:xfrm>
          <a:prstGeom prst="rect">
            <a:avLst/>
          </a:prstGeom>
          <a:noFill/>
        </p:spPr>
        <p:txBody>
          <a:bodyPr wrap="square">
            <a:spAutoFit/>
          </a:bodyPr>
          <a:lstStyle/>
          <a:p>
            <a:r>
              <a:rPr lang="zh-CN" altLang="en-US" sz="1400" b="0" i="0" dirty="0">
                <a:effectLst/>
                <a:latin typeface="-apple-system"/>
              </a:rPr>
              <a:t>泛型的一个附带好处是，使用时直接得到目标类型，消除许多强制类型转换</a:t>
            </a:r>
            <a:endParaRPr lang="zh-CN" altLang="en-US" sz="1400" dirty="0"/>
          </a:p>
        </p:txBody>
      </p:sp>
      <p:sp>
        <p:nvSpPr>
          <p:cNvPr id="26" name="文本框 25">
            <a:extLst>
              <a:ext uri="{FF2B5EF4-FFF2-40B4-BE49-F238E27FC236}">
                <a16:creationId xmlns:a16="http://schemas.microsoft.com/office/drawing/2014/main" id="{A903B7D2-543F-45C9-8074-3408F15CA701}"/>
              </a:ext>
            </a:extLst>
          </p:cNvPr>
          <p:cNvSpPr txBox="1"/>
          <p:nvPr/>
        </p:nvSpPr>
        <p:spPr>
          <a:xfrm>
            <a:off x="819935" y="3219822"/>
            <a:ext cx="4578578" cy="307777"/>
          </a:xfrm>
          <a:prstGeom prst="rect">
            <a:avLst/>
          </a:prstGeom>
          <a:noFill/>
        </p:spPr>
        <p:txBody>
          <a:bodyPr wrap="square">
            <a:spAutoFit/>
          </a:bodyPr>
          <a:lstStyle/>
          <a:p>
            <a:r>
              <a:rPr lang="zh-CN" altLang="en-US" sz="1400" b="0" i="0" dirty="0">
                <a:effectLst/>
                <a:latin typeface="-apple-system"/>
              </a:rPr>
              <a:t>潜在的性能收益</a:t>
            </a:r>
            <a:endParaRPr lang="zh-CN" altLang="en-US" sz="1400" dirty="0"/>
          </a:p>
        </p:txBody>
      </p:sp>
      <p:sp>
        <p:nvSpPr>
          <p:cNvPr id="28" name="文本框 27">
            <a:extLst>
              <a:ext uri="{FF2B5EF4-FFF2-40B4-BE49-F238E27FC236}">
                <a16:creationId xmlns:a16="http://schemas.microsoft.com/office/drawing/2014/main" id="{3CE8342A-9F7A-4A07-9592-D9CF31FD54ED}"/>
              </a:ext>
            </a:extLst>
          </p:cNvPr>
          <p:cNvSpPr txBox="1"/>
          <p:nvPr/>
        </p:nvSpPr>
        <p:spPr>
          <a:xfrm>
            <a:off x="1139092" y="3579862"/>
            <a:ext cx="7969411" cy="307777"/>
          </a:xfrm>
          <a:prstGeom prst="rect">
            <a:avLst/>
          </a:prstGeom>
          <a:noFill/>
        </p:spPr>
        <p:txBody>
          <a:bodyPr wrap="square">
            <a:spAutoFit/>
          </a:bodyPr>
          <a:lstStyle/>
          <a:p>
            <a:r>
              <a:rPr lang="zh-CN" altLang="en-US" sz="1400" b="0" i="0" dirty="0">
                <a:effectLst/>
                <a:latin typeface="-apple-system"/>
              </a:rPr>
              <a:t>由于泛型的实现方式，支持泛型（几乎）不需要 </a:t>
            </a:r>
            <a:r>
              <a:rPr lang="en-US" altLang="zh-CN" sz="1400" b="0" i="0" dirty="0">
                <a:effectLst/>
                <a:latin typeface="-apple-system"/>
              </a:rPr>
              <a:t>JVM </a:t>
            </a:r>
            <a:r>
              <a:rPr lang="zh-CN" altLang="en-US" sz="1400" b="0" i="0" dirty="0">
                <a:effectLst/>
                <a:latin typeface="-apple-system"/>
              </a:rPr>
              <a:t>或类文件更改</a:t>
            </a:r>
            <a:endParaRPr lang="zh-CN" altLang="en-US" sz="1400" dirty="0"/>
          </a:p>
        </p:txBody>
      </p:sp>
      <p:sp>
        <p:nvSpPr>
          <p:cNvPr id="30" name="文本框 29">
            <a:extLst>
              <a:ext uri="{FF2B5EF4-FFF2-40B4-BE49-F238E27FC236}">
                <a16:creationId xmlns:a16="http://schemas.microsoft.com/office/drawing/2014/main" id="{148BF972-F86E-41C6-8714-DD06B80FDD34}"/>
              </a:ext>
            </a:extLst>
          </p:cNvPr>
          <p:cNvSpPr txBox="1"/>
          <p:nvPr/>
        </p:nvSpPr>
        <p:spPr>
          <a:xfrm>
            <a:off x="1139092" y="3867894"/>
            <a:ext cx="4578578" cy="307777"/>
          </a:xfrm>
          <a:prstGeom prst="rect">
            <a:avLst/>
          </a:prstGeom>
          <a:noFill/>
        </p:spPr>
        <p:txBody>
          <a:bodyPr wrap="square">
            <a:spAutoFit/>
          </a:bodyPr>
          <a:lstStyle/>
          <a:p>
            <a:r>
              <a:rPr lang="zh-CN" altLang="en-US" sz="1400" b="0" i="0" dirty="0">
                <a:effectLst/>
                <a:latin typeface="-apple-system"/>
              </a:rPr>
              <a:t>所有工作都在编译器中完成</a:t>
            </a:r>
            <a:endParaRPr lang="zh-CN" altLang="en-US" sz="1400" dirty="0"/>
          </a:p>
        </p:txBody>
      </p:sp>
      <p:sp>
        <p:nvSpPr>
          <p:cNvPr id="32" name="文本框 31">
            <a:extLst>
              <a:ext uri="{FF2B5EF4-FFF2-40B4-BE49-F238E27FC236}">
                <a16:creationId xmlns:a16="http://schemas.microsoft.com/office/drawing/2014/main" id="{DECB1FA8-AFA3-426B-BCA3-5401FBF058E8}"/>
              </a:ext>
            </a:extLst>
          </p:cNvPr>
          <p:cNvSpPr txBox="1"/>
          <p:nvPr/>
        </p:nvSpPr>
        <p:spPr>
          <a:xfrm>
            <a:off x="1137162" y="4083918"/>
            <a:ext cx="7467287" cy="701795"/>
          </a:xfrm>
          <a:prstGeom prst="rect">
            <a:avLst/>
          </a:prstGeom>
          <a:noFill/>
        </p:spPr>
        <p:txBody>
          <a:bodyPr wrap="square">
            <a:spAutoFit/>
          </a:bodyPr>
          <a:lstStyle/>
          <a:p>
            <a:pPr>
              <a:lnSpc>
                <a:spcPct val="150000"/>
              </a:lnSpc>
            </a:pPr>
            <a:r>
              <a:rPr lang="zh-CN" altLang="en-US" sz="1400" b="0" i="0" dirty="0">
                <a:effectLst/>
                <a:latin typeface="-apple-system"/>
              </a:rPr>
              <a:t>编译器生成的代码跟不使用泛型（和强制类型转换）时所写的代码几乎一致，只是更能确保类型安全而已</a:t>
            </a:r>
            <a:endParaRPr lang="zh-CN" altLang="en-US" sz="1400" dirty="0"/>
          </a:p>
        </p:txBody>
      </p:sp>
    </p:spTree>
    <p:extLst>
      <p:ext uri="{BB962C8B-B14F-4D97-AF65-F5344CB8AC3E}">
        <p14:creationId xmlns:p14="http://schemas.microsoft.com/office/powerpoint/2010/main" val="394393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8" grpId="0"/>
      <p:bldP spid="20" grpId="0"/>
      <p:bldP spid="22" grpId="0"/>
      <p:bldP spid="26" grpId="0"/>
      <p:bldP spid="28" grpId="0"/>
      <p:bldP spid="30"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泛型</a:t>
            </a:r>
          </a:p>
        </p:txBody>
      </p:sp>
      <p:sp>
        <p:nvSpPr>
          <p:cNvPr id="4" name="文本框 3">
            <a:extLst>
              <a:ext uri="{FF2B5EF4-FFF2-40B4-BE49-F238E27FC236}">
                <a16:creationId xmlns:a16="http://schemas.microsoft.com/office/drawing/2014/main" id="{34D0E797-E721-4654-9C8E-BC2184E2FB86}"/>
              </a:ext>
            </a:extLst>
          </p:cNvPr>
          <p:cNvSpPr txBox="1"/>
          <p:nvPr/>
        </p:nvSpPr>
        <p:spPr>
          <a:xfrm>
            <a:off x="823322" y="771550"/>
            <a:ext cx="4578578" cy="369332"/>
          </a:xfrm>
          <a:prstGeom prst="rect">
            <a:avLst/>
          </a:prstGeom>
          <a:noFill/>
        </p:spPr>
        <p:txBody>
          <a:bodyPr wrap="square">
            <a:spAutoFit/>
          </a:bodyPr>
          <a:lstStyle/>
          <a:p>
            <a:pPr algn="l"/>
            <a:r>
              <a:rPr lang="zh-CN" altLang="en-US" b="1" i="0" dirty="0">
                <a:solidFill>
                  <a:srgbClr val="4F4F4F"/>
                </a:solidFill>
                <a:effectLst/>
                <a:latin typeface="PingFang SC"/>
              </a:rPr>
              <a:t>泛型的使用方式</a:t>
            </a:r>
          </a:p>
        </p:txBody>
      </p:sp>
      <p:sp>
        <p:nvSpPr>
          <p:cNvPr id="6" name="文本框 5">
            <a:extLst>
              <a:ext uri="{FF2B5EF4-FFF2-40B4-BE49-F238E27FC236}">
                <a16:creationId xmlns:a16="http://schemas.microsoft.com/office/drawing/2014/main" id="{775111DB-33D1-4465-98D2-183EB8EC2914}"/>
              </a:ext>
            </a:extLst>
          </p:cNvPr>
          <p:cNvSpPr txBox="1"/>
          <p:nvPr/>
        </p:nvSpPr>
        <p:spPr>
          <a:xfrm>
            <a:off x="823322" y="1194306"/>
            <a:ext cx="8141166" cy="369332"/>
          </a:xfrm>
          <a:prstGeom prst="rect">
            <a:avLst/>
          </a:prstGeom>
          <a:noFill/>
        </p:spPr>
        <p:txBody>
          <a:bodyPr wrap="square">
            <a:spAutoFit/>
          </a:bodyPr>
          <a:lstStyle/>
          <a:p>
            <a:r>
              <a:rPr lang="zh-CN" altLang="en-US" b="0" i="0" dirty="0">
                <a:solidFill>
                  <a:srgbClr val="4D4D4D"/>
                </a:solidFill>
                <a:effectLst/>
                <a:latin typeface="-apple-system"/>
              </a:rPr>
              <a:t>泛型的本质是</a:t>
            </a:r>
            <a:r>
              <a:rPr lang="zh-CN" altLang="en-US" b="1" i="0" dirty="0">
                <a:solidFill>
                  <a:srgbClr val="4D4D4D"/>
                </a:solidFill>
                <a:effectLst/>
                <a:latin typeface="-apple-system"/>
              </a:rPr>
              <a:t>参数化类型</a:t>
            </a:r>
            <a:r>
              <a:rPr lang="zh-CN" altLang="en-US" b="0" i="0" dirty="0">
                <a:solidFill>
                  <a:srgbClr val="4D4D4D"/>
                </a:solidFill>
                <a:effectLst/>
                <a:latin typeface="-apple-system"/>
              </a:rPr>
              <a:t>，也就是说所操作的数据类型被指定为一个参数</a:t>
            </a:r>
            <a:endParaRPr lang="zh-CN" altLang="en-US" dirty="0"/>
          </a:p>
        </p:txBody>
      </p:sp>
      <p:sp>
        <p:nvSpPr>
          <p:cNvPr id="8" name="文本框 7">
            <a:extLst>
              <a:ext uri="{FF2B5EF4-FFF2-40B4-BE49-F238E27FC236}">
                <a16:creationId xmlns:a16="http://schemas.microsoft.com/office/drawing/2014/main" id="{50E487EC-56C7-4558-91EB-5B080E4606E8}"/>
              </a:ext>
            </a:extLst>
          </p:cNvPr>
          <p:cNvSpPr txBox="1"/>
          <p:nvPr/>
        </p:nvSpPr>
        <p:spPr>
          <a:xfrm>
            <a:off x="823322" y="1511576"/>
            <a:ext cx="7637110" cy="875881"/>
          </a:xfrm>
          <a:prstGeom prst="rect">
            <a:avLst/>
          </a:prstGeom>
          <a:noFill/>
        </p:spPr>
        <p:txBody>
          <a:bodyPr wrap="square">
            <a:spAutoFit/>
          </a:bodyPr>
          <a:lstStyle/>
          <a:p>
            <a:pPr>
              <a:lnSpc>
                <a:spcPct val="150000"/>
              </a:lnSpc>
            </a:pPr>
            <a:r>
              <a:rPr lang="zh-CN" altLang="en-US" b="0" i="0" dirty="0">
                <a:solidFill>
                  <a:srgbClr val="4D4D4D"/>
                </a:solidFill>
                <a:effectLst/>
                <a:latin typeface="-apple-system"/>
              </a:rPr>
              <a:t>这种参数类型可以用在类、接口和方法的创建中，分别称为泛型类、泛型接口、泛型方法</a:t>
            </a:r>
            <a:endParaRPr lang="zh-CN" altLang="en-US" dirty="0"/>
          </a:p>
        </p:txBody>
      </p:sp>
      <p:sp>
        <p:nvSpPr>
          <p:cNvPr id="10" name="文本框 9">
            <a:extLst>
              <a:ext uri="{FF2B5EF4-FFF2-40B4-BE49-F238E27FC236}">
                <a16:creationId xmlns:a16="http://schemas.microsoft.com/office/drawing/2014/main" id="{AEC73813-9523-433D-99AB-304E68A6CA93}"/>
              </a:ext>
            </a:extLst>
          </p:cNvPr>
          <p:cNvSpPr txBox="1"/>
          <p:nvPr/>
        </p:nvSpPr>
        <p:spPr>
          <a:xfrm>
            <a:off x="823322" y="2490450"/>
            <a:ext cx="4578578" cy="369332"/>
          </a:xfrm>
          <a:prstGeom prst="rect">
            <a:avLst/>
          </a:prstGeom>
          <a:noFill/>
        </p:spPr>
        <p:txBody>
          <a:bodyPr wrap="square">
            <a:spAutoFit/>
          </a:bodyPr>
          <a:lstStyle/>
          <a:p>
            <a:pPr algn="l"/>
            <a:r>
              <a:rPr lang="zh-CN" altLang="en-US" b="1" i="0" dirty="0">
                <a:solidFill>
                  <a:srgbClr val="FF0000"/>
                </a:solidFill>
                <a:effectLst/>
                <a:latin typeface="PingFang SC"/>
              </a:rPr>
              <a:t>泛型类</a:t>
            </a:r>
          </a:p>
        </p:txBody>
      </p:sp>
      <p:sp>
        <p:nvSpPr>
          <p:cNvPr id="13" name="文本框 12">
            <a:extLst>
              <a:ext uri="{FF2B5EF4-FFF2-40B4-BE49-F238E27FC236}">
                <a16:creationId xmlns:a16="http://schemas.microsoft.com/office/drawing/2014/main" id="{86BD501F-A670-4EAF-B0DA-036010BE8BD6}"/>
              </a:ext>
            </a:extLst>
          </p:cNvPr>
          <p:cNvSpPr txBox="1"/>
          <p:nvPr/>
        </p:nvSpPr>
        <p:spPr>
          <a:xfrm>
            <a:off x="823322" y="2792539"/>
            <a:ext cx="7709118" cy="1291379"/>
          </a:xfrm>
          <a:prstGeom prst="rect">
            <a:avLst/>
          </a:prstGeom>
          <a:noFill/>
        </p:spPr>
        <p:txBody>
          <a:bodyPr wrap="square">
            <a:spAutoFit/>
          </a:bodyPr>
          <a:lstStyle/>
          <a:p>
            <a:pPr>
              <a:lnSpc>
                <a:spcPct val="150000"/>
              </a:lnSpc>
            </a:pPr>
            <a:r>
              <a:rPr lang="zh-CN" altLang="en-US" b="0" i="0" dirty="0">
                <a:solidFill>
                  <a:srgbClr val="4D4D4D"/>
                </a:solidFill>
                <a:effectLst/>
                <a:latin typeface="-apple-system"/>
              </a:rPr>
              <a:t>泛型类和普通类的区别就是类名后有类型参数列表</a:t>
            </a:r>
            <a:r>
              <a:rPr lang="en-US" altLang="zh-CN" dirty="0">
                <a:solidFill>
                  <a:srgbClr val="4D4D4D"/>
                </a:solidFill>
                <a:latin typeface="-apple-system"/>
              </a:rPr>
              <a:t>&lt;E&gt;</a:t>
            </a:r>
            <a:r>
              <a:rPr lang="zh-CN" altLang="en-US" dirty="0">
                <a:solidFill>
                  <a:srgbClr val="4D4D4D"/>
                </a:solidFill>
                <a:latin typeface="-apple-system"/>
              </a:rPr>
              <a:t>，</a:t>
            </a:r>
            <a:r>
              <a:rPr lang="zh-CN" altLang="en-US" b="0" i="0" dirty="0">
                <a:solidFill>
                  <a:srgbClr val="4D4D4D"/>
                </a:solidFill>
                <a:effectLst/>
                <a:latin typeface="-apple-system"/>
              </a:rPr>
              <a:t>类名中声明参数类型后，内部成员、方法就可以使用这个参数类型，泛型类最常见的用途就是作为容纳不同类型数据的容器类，比如 </a:t>
            </a:r>
            <a:r>
              <a:rPr lang="en-US" altLang="zh-CN" b="0" i="0" dirty="0">
                <a:solidFill>
                  <a:srgbClr val="4D4D4D"/>
                </a:solidFill>
                <a:effectLst/>
                <a:latin typeface="-apple-system"/>
              </a:rPr>
              <a:t>Java </a:t>
            </a:r>
            <a:r>
              <a:rPr lang="zh-CN" altLang="en-US" b="0" i="0" dirty="0">
                <a:solidFill>
                  <a:srgbClr val="4D4D4D"/>
                </a:solidFill>
                <a:effectLst/>
                <a:latin typeface="-apple-system"/>
              </a:rPr>
              <a:t>集合容器类</a:t>
            </a:r>
            <a:endParaRPr lang="zh-CN" altLang="en-US" dirty="0"/>
          </a:p>
        </p:txBody>
      </p:sp>
      <p:sp>
        <p:nvSpPr>
          <p:cNvPr id="9" name="文本框 8">
            <a:extLst>
              <a:ext uri="{FF2B5EF4-FFF2-40B4-BE49-F238E27FC236}">
                <a16:creationId xmlns:a16="http://schemas.microsoft.com/office/drawing/2014/main" id="{5C71F4E3-19E8-486A-9E56-EB4EECC135EA}"/>
              </a:ext>
            </a:extLst>
          </p:cNvPr>
          <p:cNvSpPr txBox="1"/>
          <p:nvPr/>
        </p:nvSpPr>
        <p:spPr>
          <a:xfrm>
            <a:off x="899592" y="4102842"/>
            <a:ext cx="4578578" cy="369332"/>
          </a:xfrm>
          <a:prstGeom prst="rect">
            <a:avLst/>
          </a:prstGeom>
          <a:noFill/>
        </p:spPr>
        <p:txBody>
          <a:bodyPr wrap="square">
            <a:spAutoFit/>
          </a:bodyPr>
          <a:lstStyle/>
          <a:p>
            <a:r>
              <a:rPr lang="en-US" altLang="zh-CN" b="0" i="0" dirty="0">
                <a:solidFill>
                  <a:srgbClr val="C7254E"/>
                </a:solidFill>
                <a:effectLst/>
                <a:latin typeface="Source Code Pro"/>
              </a:rPr>
              <a:t>public class HashMap&lt;K, V&gt;{}</a:t>
            </a:r>
            <a:endParaRPr lang="zh-CN" altLang="en-US" dirty="0"/>
          </a:p>
        </p:txBody>
      </p:sp>
    </p:spTree>
    <p:extLst>
      <p:ext uri="{BB962C8B-B14F-4D97-AF65-F5344CB8AC3E}">
        <p14:creationId xmlns:p14="http://schemas.microsoft.com/office/powerpoint/2010/main" val="224746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泛型</a:t>
            </a:r>
          </a:p>
        </p:txBody>
      </p:sp>
      <p:sp>
        <p:nvSpPr>
          <p:cNvPr id="3" name="文本框 2">
            <a:extLst>
              <a:ext uri="{FF2B5EF4-FFF2-40B4-BE49-F238E27FC236}">
                <a16:creationId xmlns:a16="http://schemas.microsoft.com/office/drawing/2014/main" id="{E7DC1887-832A-4B64-B7D2-245C08941696}"/>
              </a:ext>
            </a:extLst>
          </p:cNvPr>
          <p:cNvSpPr txBox="1"/>
          <p:nvPr/>
        </p:nvSpPr>
        <p:spPr>
          <a:xfrm>
            <a:off x="823322" y="771550"/>
            <a:ext cx="4578578" cy="369332"/>
          </a:xfrm>
          <a:prstGeom prst="rect">
            <a:avLst/>
          </a:prstGeom>
          <a:noFill/>
        </p:spPr>
        <p:txBody>
          <a:bodyPr wrap="square">
            <a:spAutoFit/>
          </a:bodyPr>
          <a:lstStyle/>
          <a:p>
            <a:pPr algn="l"/>
            <a:r>
              <a:rPr lang="zh-CN" altLang="en-US" b="1" i="0" dirty="0">
                <a:solidFill>
                  <a:srgbClr val="4F4F4F"/>
                </a:solidFill>
                <a:effectLst/>
                <a:latin typeface="PingFang SC"/>
              </a:rPr>
              <a:t>泛型的使用方式</a:t>
            </a:r>
          </a:p>
        </p:txBody>
      </p:sp>
      <p:sp>
        <p:nvSpPr>
          <p:cNvPr id="8" name="文本框 7">
            <a:extLst>
              <a:ext uri="{FF2B5EF4-FFF2-40B4-BE49-F238E27FC236}">
                <a16:creationId xmlns:a16="http://schemas.microsoft.com/office/drawing/2014/main" id="{CDA3D364-1602-4C0C-A9E9-7257B9AD789A}"/>
              </a:ext>
            </a:extLst>
          </p:cNvPr>
          <p:cNvSpPr txBox="1"/>
          <p:nvPr/>
        </p:nvSpPr>
        <p:spPr>
          <a:xfrm>
            <a:off x="823322" y="1140882"/>
            <a:ext cx="4578578" cy="369332"/>
          </a:xfrm>
          <a:prstGeom prst="rect">
            <a:avLst/>
          </a:prstGeom>
          <a:noFill/>
        </p:spPr>
        <p:txBody>
          <a:bodyPr wrap="square">
            <a:spAutoFit/>
          </a:bodyPr>
          <a:lstStyle/>
          <a:p>
            <a:pPr algn="l"/>
            <a:r>
              <a:rPr lang="zh-CN" altLang="en-US" b="1" i="0" dirty="0">
                <a:solidFill>
                  <a:srgbClr val="FF0000"/>
                </a:solidFill>
                <a:effectLst/>
                <a:latin typeface="PingFang SC"/>
              </a:rPr>
              <a:t>泛型接口</a:t>
            </a:r>
          </a:p>
        </p:txBody>
      </p:sp>
      <p:sp>
        <p:nvSpPr>
          <p:cNvPr id="10" name="文本框 9">
            <a:extLst>
              <a:ext uri="{FF2B5EF4-FFF2-40B4-BE49-F238E27FC236}">
                <a16:creationId xmlns:a16="http://schemas.microsoft.com/office/drawing/2014/main" id="{8F61DDE5-2ACE-4F5E-B8CC-6C248E68EC0B}"/>
              </a:ext>
            </a:extLst>
          </p:cNvPr>
          <p:cNvSpPr txBox="1"/>
          <p:nvPr/>
        </p:nvSpPr>
        <p:spPr>
          <a:xfrm>
            <a:off x="833092" y="1510214"/>
            <a:ext cx="7771356" cy="1291379"/>
          </a:xfrm>
          <a:prstGeom prst="rect">
            <a:avLst/>
          </a:prstGeom>
          <a:noFill/>
        </p:spPr>
        <p:txBody>
          <a:bodyPr wrap="square">
            <a:spAutoFit/>
          </a:bodyPr>
          <a:lstStyle/>
          <a:p>
            <a:pPr>
              <a:lnSpc>
                <a:spcPct val="150000"/>
              </a:lnSpc>
            </a:pPr>
            <a:r>
              <a:rPr lang="zh-CN" altLang="en-US" b="0" i="0" dirty="0">
                <a:solidFill>
                  <a:srgbClr val="4D4D4D"/>
                </a:solidFill>
                <a:effectLst/>
                <a:latin typeface="-apple-system"/>
              </a:rPr>
              <a:t>和泛型类一样，泛型接口在接口名后添加类型参数，如</a:t>
            </a:r>
            <a:r>
              <a:rPr lang="en-US" altLang="zh-CN" dirty="0" err="1"/>
              <a:t>GenericInterface</a:t>
            </a:r>
            <a:r>
              <a:rPr lang="en-US" altLang="zh-CN" dirty="0"/>
              <a:t>&lt;T&gt;</a:t>
            </a:r>
            <a:r>
              <a:rPr lang="zh-CN" altLang="en-US" dirty="0"/>
              <a:t>，</a:t>
            </a:r>
            <a:r>
              <a:rPr lang="zh-CN" altLang="en-US" b="0" i="0" dirty="0">
                <a:solidFill>
                  <a:srgbClr val="4D4D4D"/>
                </a:solidFill>
                <a:effectLst/>
                <a:latin typeface="-apple-system"/>
              </a:rPr>
              <a:t>接口声明类型后，接口方法就可以直接使用这个类型。实现类在实现泛型接口时需要指明具体的参数类型</a:t>
            </a:r>
            <a:endParaRPr lang="zh-CN" altLang="en-US" dirty="0"/>
          </a:p>
        </p:txBody>
      </p:sp>
      <p:sp>
        <p:nvSpPr>
          <p:cNvPr id="12" name="文本框 11">
            <a:extLst>
              <a:ext uri="{FF2B5EF4-FFF2-40B4-BE49-F238E27FC236}">
                <a16:creationId xmlns:a16="http://schemas.microsoft.com/office/drawing/2014/main" id="{5D5521F4-183F-40EA-9B5E-496839F8031F}"/>
              </a:ext>
            </a:extLst>
          </p:cNvPr>
          <p:cNvSpPr txBox="1"/>
          <p:nvPr/>
        </p:nvSpPr>
        <p:spPr>
          <a:xfrm>
            <a:off x="804296" y="2787774"/>
            <a:ext cx="4578578" cy="369332"/>
          </a:xfrm>
          <a:prstGeom prst="rect">
            <a:avLst/>
          </a:prstGeom>
          <a:noFill/>
        </p:spPr>
        <p:txBody>
          <a:bodyPr wrap="square">
            <a:spAutoFit/>
          </a:bodyPr>
          <a:lstStyle/>
          <a:p>
            <a:pPr algn="l"/>
            <a:r>
              <a:rPr lang="zh-CN" altLang="en-US" b="1" i="0" dirty="0">
                <a:solidFill>
                  <a:srgbClr val="FF0000"/>
                </a:solidFill>
                <a:effectLst/>
                <a:latin typeface="PingFang SC"/>
              </a:rPr>
              <a:t>泛型方法</a:t>
            </a:r>
          </a:p>
        </p:txBody>
      </p:sp>
      <p:sp>
        <p:nvSpPr>
          <p:cNvPr id="14" name="文本框 13">
            <a:extLst>
              <a:ext uri="{FF2B5EF4-FFF2-40B4-BE49-F238E27FC236}">
                <a16:creationId xmlns:a16="http://schemas.microsoft.com/office/drawing/2014/main" id="{BAAEAA76-813F-4B08-8456-F5EC105A185A}"/>
              </a:ext>
            </a:extLst>
          </p:cNvPr>
          <p:cNvSpPr txBox="1"/>
          <p:nvPr/>
        </p:nvSpPr>
        <p:spPr>
          <a:xfrm>
            <a:off x="795944" y="3111635"/>
            <a:ext cx="7808503" cy="1291379"/>
          </a:xfrm>
          <a:prstGeom prst="rect">
            <a:avLst/>
          </a:prstGeom>
          <a:noFill/>
        </p:spPr>
        <p:txBody>
          <a:bodyPr wrap="square">
            <a:spAutoFit/>
          </a:bodyPr>
          <a:lstStyle/>
          <a:p>
            <a:pPr>
              <a:lnSpc>
                <a:spcPct val="150000"/>
              </a:lnSpc>
            </a:pPr>
            <a:r>
              <a:rPr lang="zh-CN" altLang="en-US" b="0" i="0" dirty="0">
                <a:solidFill>
                  <a:srgbClr val="4D4D4D"/>
                </a:solidFill>
                <a:effectLst/>
                <a:latin typeface="-apple-system"/>
              </a:rPr>
              <a:t>泛型方法是指使用泛型的方法，如果它所在的类是个泛型类，直接使用类声明的参数，如果一个方法所在的类不是泛型类，或者他想要处理不同于泛型类声明类型的数据，那它就需要自己声明类型</a:t>
            </a:r>
            <a:endParaRPr lang="zh-CN" altLang="en-US" dirty="0"/>
          </a:p>
        </p:txBody>
      </p:sp>
      <p:sp>
        <p:nvSpPr>
          <p:cNvPr id="9" name="文本框 8">
            <a:extLst>
              <a:ext uri="{FF2B5EF4-FFF2-40B4-BE49-F238E27FC236}">
                <a16:creationId xmlns:a16="http://schemas.microsoft.com/office/drawing/2014/main" id="{17B70C7E-7F76-4A5D-AEFC-1ACC74882F41}"/>
              </a:ext>
            </a:extLst>
          </p:cNvPr>
          <p:cNvSpPr txBox="1"/>
          <p:nvPr/>
        </p:nvSpPr>
        <p:spPr>
          <a:xfrm>
            <a:off x="1691680" y="3075806"/>
            <a:ext cx="6552727" cy="1477328"/>
          </a:xfrm>
          <a:prstGeom prst="rect">
            <a:avLst/>
          </a:prstGeom>
          <a:noFill/>
        </p:spPr>
        <p:txBody>
          <a:bodyPr wrap="square">
            <a:spAutoFit/>
          </a:bodyPr>
          <a:lstStyle/>
          <a:p>
            <a:r>
              <a:rPr lang="en-US" altLang="zh-CN" b="0" i="0" dirty="0">
                <a:solidFill>
                  <a:srgbClr val="FF0000"/>
                </a:solidFill>
                <a:effectLst/>
                <a:latin typeface="Source Code Pro"/>
              </a:rPr>
              <a:t>public &lt;E&gt; Set&lt;E&gt; union2(Set&lt;E&gt; s1, Set&lt;E&gt; s2){ </a:t>
            </a:r>
          </a:p>
          <a:p>
            <a:r>
              <a:rPr lang="en-US" altLang="zh-CN" b="0" i="0" dirty="0">
                <a:solidFill>
                  <a:srgbClr val="FF0000"/>
                </a:solidFill>
                <a:effectLst/>
                <a:latin typeface="Source Code Pro"/>
              </a:rPr>
              <a:t>	Set&lt;E&gt; result = new HashSet&lt;&gt;(s1); </a:t>
            </a:r>
          </a:p>
          <a:p>
            <a:r>
              <a:rPr lang="en-US" altLang="zh-CN" b="0" i="0" dirty="0">
                <a:solidFill>
                  <a:srgbClr val="FF0000"/>
                </a:solidFill>
                <a:effectLst/>
                <a:latin typeface="Source Code Pro"/>
              </a:rPr>
              <a:t>	</a:t>
            </a:r>
            <a:r>
              <a:rPr lang="en-US" altLang="zh-CN" b="0" i="0" dirty="0" err="1">
                <a:solidFill>
                  <a:srgbClr val="FF0000"/>
                </a:solidFill>
                <a:effectLst/>
                <a:latin typeface="Source Code Pro"/>
              </a:rPr>
              <a:t>result.addAll</a:t>
            </a:r>
            <a:r>
              <a:rPr lang="en-US" altLang="zh-CN" b="0" i="0" dirty="0">
                <a:solidFill>
                  <a:srgbClr val="FF0000"/>
                </a:solidFill>
                <a:effectLst/>
                <a:latin typeface="Source Code Pro"/>
              </a:rPr>
              <a:t>(s2); </a:t>
            </a:r>
          </a:p>
          <a:p>
            <a:r>
              <a:rPr lang="en-US" altLang="zh-CN" b="0" i="0" dirty="0">
                <a:solidFill>
                  <a:srgbClr val="FF0000"/>
                </a:solidFill>
                <a:effectLst/>
                <a:latin typeface="Source Code Pro"/>
              </a:rPr>
              <a:t>	return result; </a:t>
            </a:r>
          </a:p>
          <a:p>
            <a:r>
              <a:rPr lang="en-US" altLang="zh-CN" b="0" i="0" dirty="0">
                <a:solidFill>
                  <a:srgbClr val="FF0000"/>
                </a:solidFill>
                <a:effectLst/>
                <a:latin typeface="Source Code Pro"/>
              </a:rPr>
              <a:t>}</a:t>
            </a:r>
            <a:endParaRPr lang="zh-CN" altLang="en-US" dirty="0">
              <a:solidFill>
                <a:srgbClr val="FF0000"/>
              </a:solidFill>
            </a:endParaRPr>
          </a:p>
        </p:txBody>
      </p:sp>
    </p:spTree>
    <p:extLst>
      <p:ext uri="{BB962C8B-B14F-4D97-AF65-F5344CB8AC3E}">
        <p14:creationId xmlns:p14="http://schemas.microsoft.com/office/powerpoint/2010/main" val="19115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4"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ULTRA_SCORM_SLIDE_COUNT" val="1"/>
  <p:tag name="ISPRING_PRESENTATION_TITLE" val="69 演示文稿"/>
</p:tagLst>
</file>

<file path=ppt/theme/theme1.xml><?xml version="1.0" encoding="utf-8"?>
<a:theme xmlns:a="http://schemas.openxmlformats.org/drawingml/2006/main" name="Office 主题">
  <a:themeElements>
    <a:clrScheme name="自定义 248">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7F7F7F"/>
      </a:accent5>
      <a:accent6>
        <a:srgbClr val="7F7F7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2573</TotalTime>
  <Words>4986</Words>
  <Application>Microsoft Office PowerPoint</Application>
  <PresentationFormat>全屏显示(16:9)</PresentationFormat>
  <Paragraphs>358</Paragraphs>
  <Slides>50</Slides>
  <Notes>50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50</vt:i4>
      </vt:variant>
    </vt:vector>
  </HeadingPairs>
  <TitlesOfParts>
    <vt:vector size="64" baseType="lpstr">
      <vt:lpstr>-apple-system</vt:lpstr>
      <vt:lpstr>PingFang SC</vt:lpstr>
      <vt:lpstr>Source Code Pro</vt:lpstr>
      <vt:lpstr>等线</vt:lpstr>
      <vt:lpstr>等线 Light</vt:lpstr>
      <vt:lpstr>宋体</vt:lpstr>
      <vt:lpstr>微软雅黑</vt:lpstr>
      <vt:lpstr>Arial</vt:lpstr>
      <vt:lpstr>Calibri</vt:lpstr>
      <vt:lpstr>Courier New</vt:lpstr>
      <vt:lpstr>Impact</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69 演示文稿</dc:title>
  <dc:creator>李培俊</dc:creator>
  <cp:lastModifiedBy>陈迪凯</cp:lastModifiedBy>
  <cp:revision>518</cp:revision>
  <dcterms:created xsi:type="dcterms:W3CDTF">2015-10-16T03:54:15Z</dcterms:created>
  <dcterms:modified xsi:type="dcterms:W3CDTF">2020-10-14T15:23:28Z</dcterms:modified>
</cp:coreProperties>
</file>