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sldIdLst>
    <p:sldId id="315" r:id="rId3"/>
    <p:sldId id="321" r:id="rId4"/>
    <p:sldId id="357" r:id="rId5"/>
    <p:sldId id="266" r:id="rId6"/>
    <p:sldId id="406" r:id="rId7"/>
    <p:sldId id="407" r:id="rId8"/>
    <p:sldId id="430" r:id="rId9"/>
    <p:sldId id="432" r:id="rId10"/>
    <p:sldId id="431" r:id="rId11"/>
    <p:sldId id="429" r:id="rId12"/>
    <p:sldId id="428" r:id="rId13"/>
    <p:sldId id="427" r:id="rId14"/>
    <p:sldId id="426" r:id="rId15"/>
    <p:sldId id="425" r:id="rId16"/>
    <p:sldId id="424" r:id="rId17"/>
    <p:sldId id="423" r:id="rId18"/>
    <p:sldId id="422" r:id="rId19"/>
    <p:sldId id="421" r:id="rId20"/>
    <p:sldId id="420" r:id="rId21"/>
    <p:sldId id="419" r:id="rId22"/>
    <p:sldId id="418" r:id="rId23"/>
    <p:sldId id="417" r:id="rId24"/>
    <p:sldId id="438" r:id="rId25"/>
    <p:sldId id="439" r:id="rId26"/>
    <p:sldId id="415" r:id="rId27"/>
    <p:sldId id="437" r:id="rId28"/>
    <p:sldId id="416" r:id="rId29"/>
    <p:sldId id="414" r:id="rId30"/>
    <p:sldId id="413" r:id="rId31"/>
    <p:sldId id="412" r:id="rId32"/>
    <p:sldId id="408" r:id="rId33"/>
    <p:sldId id="433" r:id="rId34"/>
    <p:sldId id="434" r:id="rId35"/>
    <p:sldId id="268" r:id="rId36"/>
  </p:sldIdLst>
  <p:sldSz cx="9144000" cy="5143500" type="screen16x9"/>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EEE"/>
    <a:srgbClr val="FE9800"/>
    <a:srgbClr val="72CD4F"/>
    <a:srgbClr val="F3F3F3"/>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3" autoAdjust="0"/>
    <p:restoredTop sz="78668" autoAdjust="0"/>
  </p:normalViewPr>
  <p:slideViewPr>
    <p:cSldViewPr>
      <p:cViewPr varScale="1">
        <p:scale>
          <a:sx n="116" d="100"/>
          <a:sy n="116" d="100"/>
        </p:scale>
        <p:origin x="547" y="67"/>
      </p:cViewPr>
      <p:guideLst>
        <p:guide orient="horz" pos="1620"/>
        <p:guide pos="2880"/>
      </p:guideLst>
    </p:cSldViewPr>
  </p:slideViewPr>
  <p:notesTextViewPr>
    <p:cViewPr>
      <p:scale>
        <a:sx n="100" d="100"/>
        <a:sy n="100" d="100"/>
      </p:scale>
      <p:origin x="0" y="0"/>
    </p:cViewPr>
  </p:notesTextViewPr>
  <p:notesViewPr>
    <p:cSldViewPr>
      <p:cViewPr varScale="1">
        <p:scale>
          <a:sx n="72" d="100"/>
          <a:sy n="72" d="100"/>
        </p:scale>
        <p:origin x="359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ED5F-AB97-47B5-9F7B-ACDF41A6E0FD}" type="datetimeFigureOut">
              <a:rPr lang="zh-CN" altLang="en-US" smtClean="0"/>
              <a:t>2020-10-21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36312-6A05-4643-B813-780AEBCA5446}" type="slidenum">
              <a:rPr lang="zh-CN" altLang="en-US" smtClean="0"/>
              <a:t>‹#›</a:t>
            </a:fld>
            <a:endParaRPr lang="zh-CN" altLang="en-US"/>
          </a:p>
        </p:txBody>
      </p:sp>
    </p:spTree>
    <p:extLst>
      <p:ext uri="{BB962C8B-B14F-4D97-AF65-F5344CB8AC3E}">
        <p14:creationId xmlns:p14="http://schemas.microsoft.com/office/powerpoint/2010/main" val="1317660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A036312-6A05-4643-B813-780AEBCA5446}" type="slidenum">
              <a:rPr lang="zh-CN" altLang="en-US" smtClean="0"/>
              <a:t>1</a:t>
            </a:fld>
            <a:endParaRPr lang="zh-CN" altLang="en-US"/>
          </a:p>
        </p:txBody>
      </p:sp>
    </p:spTree>
    <p:extLst>
      <p:ext uri="{BB962C8B-B14F-4D97-AF65-F5344CB8AC3E}">
        <p14:creationId xmlns:p14="http://schemas.microsoft.com/office/powerpoint/2010/main" val="54539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extLst>
      <p:ext uri="{BB962C8B-B14F-4D97-AF65-F5344CB8AC3E}">
        <p14:creationId xmlns:p14="http://schemas.microsoft.com/office/powerpoint/2010/main" val="70037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261383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extLst>
      <p:ext uri="{BB962C8B-B14F-4D97-AF65-F5344CB8AC3E}">
        <p14:creationId xmlns:p14="http://schemas.microsoft.com/office/powerpoint/2010/main" val="187893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extLst>
      <p:ext uri="{BB962C8B-B14F-4D97-AF65-F5344CB8AC3E}">
        <p14:creationId xmlns:p14="http://schemas.microsoft.com/office/powerpoint/2010/main" val="3548231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518114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2955373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16</a:t>
            </a:fld>
            <a:endParaRPr lang="zh-CN" altLang="en-US"/>
          </a:p>
        </p:txBody>
      </p:sp>
    </p:spTree>
    <p:extLst>
      <p:ext uri="{BB962C8B-B14F-4D97-AF65-F5344CB8AC3E}">
        <p14:creationId xmlns:p14="http://schemas.microsoft.com/office/powerpoint/2010/main" val="4087546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17</a:t>
            </a:fld>
            <a:endParaRPr lang="zh-CN" altLang="en-US"/>
          </a:p>
        </p:txBody>
      </p:sp>
    </p:spTree>
    <p:extLst>
      <p:ext uri="{BB962C8B-B14F-4D97-AF65-F5344CB8AC3E}">
        <p14:creationId xmlns:p14="http://schemas.microsoft.com/office/powerpoint/2010/main" val="386259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extLst>
      <p:ext uri="{BB962C8B-B14F-4D97-AF65-F5344CB8AC3E}">
        <p14:creationId xmlns:p14="http://schemas.microsoft.com/office/powerpoint/2010/main" val="4034083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19</a:t>
            </a:fld>
            <a:endParaRPr lang="zh-CN" altLang="en-US"/>
          </a:p>
        </p:txBody>
      </p:sp>
    </p:spTree>
    <p:extLst>
      <p:ext uri="{BB962C8B-B14F-4D97-AF65-F5344CB8AC3E}">
        <p14:creationId xmlns:p14="http://schemas.microsoft.com/office/powerpoint/2010/main" val="210570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816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20</a:t>
            </a:fld>
            <a:endParaRPr lang="zh-CN" altLang="en-US"/>
          </a:p>
        </p:txBody>
      </p:sp>
    </p:spTree>
    <p:extLst>
      <p:ext uri="{BB962C8B-B14F-4D97-AF65-F5344CB8AC3E}">
        <p14:creationId xmlns:p14="http://schemas.microsoft.com/office/powerpoint/2010/main" val="3899585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21</a:t>
            </a:fld>
            <a:endParaRPr lang="zh-CN" altLang="en-US"/>
          </a:p>
        </p:txBody>
      </p:sp>
    </p:spTree>
    <p:extLst>
      <p:ext uri="{BB962C8B-B14F-4D97-AF65-F5344CB8AC3E}">
        <p14:creationId xmlns:p14="http://schemas.microsoft.com/office/powerpoint/2010/main" val="1068287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22</a:t>
            </a:fld>
            <a:endParaRPr lang="zh-CN" altLang="en-US"/>
          </a:p>
        </p:txBody>
      </p:sp>
    </p:spTree>
    <p:extLst>
      <p:ext uri="{BB962C8B-B14F-4D97-AF65-F5344CB8AC3E}">
        <p14:creationId xmlns:p14="http://schemas.microsoft.com/office/powerpoint/2010/main" val="872779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23</a:t>
            </a:fld>
            <a:endParaRPr lang="zh-CN" altLang="en-US"/>
          </a:p>
        </p:txBody>
      </p:sp>
    </p:spTree>
    <p:extLst>
      <p:ext uri="{BB962C8B-B14F-4D97-AF65-F5344CB8AC3E}">
        <p14:creationId xmlns:p14="http://schemas.microsoft.com/office/powerpoint/2010/main" val="4043790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24</a:t>
            </a:fld>
            <a:endParaRPr lang="zh-CN" altLang="en-US"/>
          </a:p>
        </p:txBody>
      </p:sp>
    </p:spTree>
    <p:extLst>
      <p:ext uri="{BB962C8B-B14F-4D97-AF65-F5344CB8AC3E}">
        <p14:creationId xmlns:p14="http://schemas.microsoft.com/office/powerpoint/2010/main" val="1146529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1356354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26</a:t>
            </a:fld>
            <a:endParaRPr lang="zh-CN" altLang="en-US"/>
          </a:p>
        </p:txBody>
      </p:sp>
    </p:spTree>
    <p:extLst>
      <p:ext uri="{BB962C8B-B14F-4D97-AF65-F5344CB8AC3E}">
        <p14:creationId xmlns:p14="http://schemas.microsoft.com/office/powerpoint/2010/main" val="1345742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27</a:t>
            </a:fld>
            <a:endParaRPr lang="zh-CN" altLang="en-US"/>
          </a:p>
        </p:txBody>
      </p:sp>
    </p:spTree>
    <p:extLst>
      <p:ext uri="{BB962C8B-B14F-4D97-AF65-F5344CB8AC3E}">
        <p14:creationId xmlns:p14="http://schemas.microsoft.com/office/powerpoint/2010/main" val="2394700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28</a:t>
            </a:fld>
            <a:endParaRPr lang="zh-CN" altLang="en-US"/>
          </a:p>
        </p:txBody>
      </p:sp>
    </p:spTree>
    <p:extLst>
      <p:ext uri="{BB962C8B-B14F-4D97-AF65-F5344CB8AC3E}">
        <p14:creationId xmlns:p14="http://schemas.microsoft.com/office/powerpoint/2010/main" val="1231122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29</a:t>
            </a:fld>
            <a:endParaRPr lang="zh-CN" altLang="en-US"/>
          </a:p>
        </p:txBody>
      </p:sp>
    </p:spTree>
    <p:extLst>
      <p:ext uri="{BB962C8B-B14F-4D97-AF65-F5344CB8AC3E}">
        <p14:creationId xmlns:p14="http://schemas.microsoft.com/office/powerpoint/2010/main" val="137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3314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30</a:t>
            </a:fld>
            <a:endParaRPr lang="zh-CN" altLang="en-US"/>
          </a:p>
        </p:txBody>
      </p:sp>
    </p:spTree>
    <p:extLst>
      <p:ext uri="{BB962C8B-B14F-4D97-AF65-F5344CB8AC3E}">
        <p14:creationId xmlns:p14="http://schemas.microsoft.com/office/powerpoint/2010/main" val="448261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31</a:t>
            </a:fld>
            <a:endParaRPr lang="zh-CN" altLang="en-US"/>
          </a:p>
        </p:txBody>
      </p:sp>
    </p:spTree>
    <p:extLst>
      <p:ext uri="{BB962C8B-B14F-4D97-AF65-F5344CB8AC3E}">
        <p14:creationId xmlns:p14="http://schemas.microsoft.com/office/powerpoint/2010/main" val="185293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32</a:t>
            </a:fld>
            <a:endParaRPr lang="zh-CN" altLang="en-US"/>
          </a:p>
        </p:txBody>
      </p:sp>
    </p:spTree>
    <p:extLst>
      <p:ext uri="{BB962C8B-B14F-4D97-AF65-F5344CB8AC3E}">
        <p14:creationId xmlns:p14="http://schemas.microsoft.com/office/powerpoint/2010/main" val="1267242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33</a:t>
            </a:fld>
            <a:endParaRPr lang="zh-CN" altLang="en-US"/>
          </a:p>
        </p:txBody>
      </p:sp>
    </p:spTree>
    <p:extLst>
      <p:ext uri="{BB962C8B-B14F-4D97-AF65-F5344CB8AC3E}">
        <p14:creationId xmlns:p14="http://schemas.microsoft.com/office/powerpoint/2010/main" val="161513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34</a:t>
            </a:fld>
            <a:endParaRPr lang="zh-CN" altLang="en-US"/>
          </a:p>
        </p:txBody>
      </p:sp>
    </p:spTree>
    <p:extLst>
      <p:ext uri="{BB962C8B-B14F-4D97-AF65-F5344CB8AC3E}">
        <p14:creationId xmlns:p14="http://schemas.microsoft.com/office/powerpoint/2010/main" val="71543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extLst>
      <p:ext uri="{BB962C8B-B14F-4D97-AF65-F5344CB8AC3E}">
        <p14:creationId xmlns:p14="http://schemas.microsoft.com/office/powerpoint/2010/main" val="247707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36312-6A05-4643-B813-780AEBCA544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42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extLst>
      <p:ext uri="{BB962C8B-B14F-4D97-AF65-F5344CB8AC3E}">
        <p14:creationId xmlns:p14="http://schemas.microsoft.com/office/powerpoint/2010/main" val="4017428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extLst>
      <p:ext uri="{BB962C8B-B14F-4D97-AF65-F5344CB8AC3E}">
        <p14:creationId xmlns:p14="http://schemas.microsoft.com/office/powerpoint/2010/main" val="253853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extLst>
      <p:ext uri="{BB962C8B-B14F-4D97-AF65-F5344CB8AC3E}">
        <p14:creationId xmlns:p14="http://schemas.microsoft.com/office/powerpoint/2010/main" val="1196329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extLst>
      <p:ext uri="{BB962C8B-B14F-4D97-AF65-F5344CB8AC3E}">
        <p14:creationId xmlns:p14="http://schemas.microsoft.com/office/powerpoint/2010/main" val="804360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B74F5-3DA5-4CC5-B2D4-7240AADD0E9E}"/>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3BDE26BC-0AE4-40FF-8A08-147244CD0EE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559407-87CB-4B26-A810-1084B7625BE8}"/>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14604924-B09D-4BC4-85D2-9CDCBFC5E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5EB4E-8D61-49D8-87C8-1CCD79C03251}"/>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52546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51F2E-6B28-4577-8C0F-0679CC9CB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B22EF6-BCCC-4CEF-9AC6-90CB90D49B5E}"/>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59189-6F96-4692-B5EB-EF48CBAC6C4A}"/>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2A796FE-1F6F-47E8-B378-B706D08D316C}"/>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AC4BA1F0-BCB6-4A93-B592-A4336A433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4E1774-B720-4530-9CBD-602AACEC7F58}"/>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943271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52A84-8CFC-4EA6-87DE-B9C1879536E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9019A5-C15F-41ED-A285-3A9850437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CBBDDAE-157D-403B-8756-C1F37843705C}"/>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45D739-7118-4B51-82CB-BA55FF7D639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B7931-6A54-4618-9CAA-CCB913A93214}"/>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1F57CF7-A30B-4C02-8BD9-4759D5BFBCD9}"/>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8" name="页脚占位符 7">
            <a:extLst>
              <a:ext uri="{FF2B5EF4-FFF2-40B4-BE49-F238E27FC236}">
                <a16:creationId xmlns:a16="http://schemas.microsoft.com/office/drawing/2014/main" id="{0D9E7859-C597-4090-88D9-E3E0C6B5E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E4C6820-3A59-45BF-9ADD-0032754FD2B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9191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A746A-E742-4ADF-B049-07ADC9D7DC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48EC17-52E7-4BB7-8A21-5AB6D8682AEA}"/>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4" name="页脚占位符 3">
            <a:extLst>
              <a:ext uri="{FF2B5EF4-FFF2-40B4-BE49-F238E27FC236}">
                <a16:creationId xmlns:a16="http://schemas.microsoft.com/office/drawing/2014/main" id="{66E6CC4B-D2C6-44DD-9CEC-36BCD7565B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7CD20E-11BF-469C-A74D-F878D4B43DAE}"/>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183965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7ADFF2-7ED5-4680-80DD-E129ED5B64D8}"/>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3" name="页脚占位符 2">
            <a:extLst>
              <a:ext uri="{FF2B5EF4-FFF2-40B4-BE49-F238E27FC236}">
                <a16:creationId xmlns:a16="http://schemas.microsoft.com/office/drawing/2014/main" id="{A813A21B-F524-4F45-9B35-84AAAE2AF8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634EBE6-94BF-43DC-A95D-5D9D58E568DA}"/>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2703552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C4F31-4975-4F86-AC34-D98C5C47EDA7}"/>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985E4586-6AD4-47F9-BFF1-ABE706BFB15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E74248-376F-4191-B5F0-2C1656CF37D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0B808D-6BAB-49AC-AC6F-E6CE9C4F2CC1}"/>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A08C1FFA-9341-4566-9AA9-873195E95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3AE5EA-1624-491B-8905-A1CC2F6EFE0C}"/>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760768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CB5CC-22B5-427F-B61A-F83A22C10746}"/>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BA7B740-2169-417F-AC46-73F6F7E5A3C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61F011B0-E3DD-490A-8CDC-AAB6ABDD29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EE4387-3CF1-4473-B3CE-B516FD6A6C31}"/>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6" name="页脚占位符 5">
            <a:extLst>
              <a:ext uri="{FF2B5EF4-FFF2-40B4-BE49-F238E27FC236}">
                <a16:creationId xmlns:a16="http://schemas.microsoft.com/office/drawing/2014/main" id="{89D21B45-5A9E-4530-8338-4321164E24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1A913-DD4B-4623-B46C-3E80F1A39174}"/>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57676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F2841-7145-49C5-88FF-90E2D6D495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E393F2-7D7A-4B67-9DFB-D5F9BD8ED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51D3ED-264F-4E7F-B9E0-2C089CD47362}"/>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6224E912-B95F-4F23-99C3-1E05E56324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64D2-A8E5-4B63-A93D-53FF8C25FC7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6267273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90E930-1B86-42DD-A223-51FC24E348F9}"/>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FC6321-85AA-4ABA-A43B-59292E2A6F39}"/>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C76D6-F937-453A-802A-3067CD05C916}"/>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D0264823-CB40-4CC6-9D6E-97CAA47D7C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D7ACBB-5109-44C1-ABFF-8BACD8B87AD0}"/>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407181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extLst>
      <p:ext uri="{BB962C8B-B14F-4D97-AF65-F5344CB8AC3E}">
        <p14:creationId xmlns:p14="http://schemas.microsoft.com/office/powerpoint/2010/main" val="2667798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3F3F3"/>
        </a:solidFill>
        <a:effectLst/>
      </p:bgPr>
    </p:bg>
    <p:spTree>
      <p:nvGrpSpPr>
        <p:cNvPr id="1" name=""/>
        <p:cNvGrpSpPr/>
        <p:nvPr/>
      </p:nvGrpSpPr>
      <p:grpSpPr>
        <a:xfrm>
          <a:off x="0" y="0"/>
          <a:ext cx="0" cy="0"/>
          <a:chOff x="0" y="0"/>
          <a:chExt cx="0" cy="0"/>
        </a:xfrm>
      </p:grpSpPr>
      <p:pic>
        <p:nvPicPr>
          <p:cNvPr id="45" name="图片 44"/>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3000" contrast="-5000"/>
                    </a14:imgEffect>
                  </a14:imgLayer>
                </a14:imgProps>
              </a:ext>
              <a:ext uri="{28A0092B-C50C-407E-A947-70E740481C1C}">
                <a14:useLocalDpi xmlns:a14="http://schemas.microsoft.com/office/drawing/2010/main" val="0"/>
              </a:ext>
            </a:extLst>
          </a:blip>
          <a:srcRect t="25398"/>
          <a:stretch/>
        </p:blipFill>
        <p:spPr>
          <a:xfrm>
            <a:off x="15821" y="219920"/>
            <a:ext cx="9144000" cy="5143500"/>
          </a:xfrm>
          <a:prstGeom prst="rect">
            <a:avLst/>
          </a:prstGeom>
        </p:spPr>
      </p:pic>
      <p:cxnSp>
        <p:nvCxnSpPr>
          <p:cNvPr id="3" name="直接连接符 2"/>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251520" y="208003"/>
            <a:ext cx="432048" cy="419531"/>
            <a:chOff x="298460" y="987574"/>
            <a:chExt cx="288032" cy="279687"/>
          </a:xfrm>
        </p:grpSpPr>
        <p:sp>
          <p:nvSpPr>
            <p:cNvPr id="5" name="矩形 4"/>
            <p:cNvSpPr/>
            <p:nvPr/>
          </p:nvSpPr>
          <p:spPr>
            <a:xfrm>
              <a:off x="298460" y="987574"/>
              <a:ext cx="216024" cy="216024"/>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20272" y="4653745"/>
            <a:ext cx="1944216" cy="48975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3908A-84A2-4309-BB5E-9EABAD36001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B0A51E04-F3B3-4409-863D-DA98E9A200D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27C8FE-5962-4F71-AEEE-3CC7A4C7E36D}"/>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64BF6B95-4E15-4059-BCBD-7C35C3E670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1DEA2-3D65-4FC4-AE58-ABF05B672416}"/>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97333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9B194-75E2-4950-8410-2D4EEC20A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FE811-C953-4758-88A0-AF2BC93E8C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31BB98-4DAD-4766-82EC-511769A9B8E7}"/>
              </a:ext>
            </a:extLst>
          </p:cNvPr>
          <p:cNvSpPr>
            <a:spLocks noGrp="1"/>
          </p:cNvSpPr>
          <p:nvPr>
            <p:ph type="dt" sz="half" idx="10"/>
          </p:nvPr>
        </p:nvSpPr>
        <p:spPr/>
        <p:txBody>
          <a:body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496E453A-0BA7-42CA-A24D-96577C41B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BE82F1-B03F-41B2-9647-8AAC3CDFCA73}"/>
              </a:ext>
            </a:extLst>
          </p:cNvPr>
          <p:cNvSpPr>
            <a:spLocks noGrp="1"/>
          </p:cNvSpPr>
          <p:nvPr>
            <p:ph type="sldNum" sz="quarter" idx="12"/>
          </p:nvPr>
        </p:nvSpPr>
        <p:spPr/>
        <p:txBody>
          <a:body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316886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708DBC-7E28-4EAA-AE93-E559A124D7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04CFE6-5971-4164-A8A3-783F9C3858C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338469-FF0F-4A69-844E-2603D67DD6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806B8A7-D600-4E83-9DF3-6F3D3C09F733}" type="datetimeFigureOut">
              <a:rPr lang="zh-CN" altLang="en-US" smtClean="0"/>
              <a:t>2020-10-21</a:t>
            </a:fld>
            <a:endParaRPr lang="zh-CN" altLang="en-US"/>
          </a:p>
        </p:txBody>
      </p:sp>
      <p:sp>
        <p:nvSpPr>
          <p:cNvPr id="5" name="页脚占位符 4">
            <a:extLst>
              <a:ext uri="{FF2B5EF4-FFF2-40B4-BE49-F238E27FC236}">
                <a16:creationId xmlns:a16="http://schemas.microsoft.com/office/drawing/2014/main" id="{5EEB35FC-D14B-46BB-B3E6-054F167805C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813796-823D-48E7-A688-0E4D65EC564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ED3E7DE-C1BF-44E7-BA3D-AB388BF6CAE6}" type="slidenum">
              <a:rPr lang="zh-CN" altLang="en-US" smtClean="0"/>
              <a:t>‹#›</a:t>
            </a:fld>
            <a:endParaRPr lang="zh-CN" altLang="en-US"/>
          </a:p>
        </p:txBody>
      </p:sp>
    </p:spTree>
    <p:extLst>
      <p:ext uri="{BB962C8B-B14F-4D97-AF65-F5344CB8AC3E}">
        <p14:creationId xmlns:p14="http://schemas.microsoft.com/office/powerpoint/2010/main" val="14933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4" y="257859"/>
            <a:ext cx="1967075" cy="595333"/>
          </a:xfrm>
          <a:prstGeom prst="rect">
            <a:avLst/>
          </a:prstGeom>
          <a:noFill/>
          <a:ln>
            <a:noFill/>
          </a:ln>
        </p:spPr>
      </p:pic>
      <p:sp>
        <p:nvSpPr>
          <p:cNvPr id="20" name="Text Box 2">
            <a:extLst>
              <a:ext uri="{FF2B5EF4-FFF2-40B4-BE49-F238E27FC236}">
                <a16:creationId xmlns:a16="http://schemas.microsoft.com/office/drawing/2014/main" id="{4741BFD8-9DF8-40AF-B5E6-602339C1FC8C}"/>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8BDA1F8E-3644-4218-97BF-71190D2F2B06}"/>
              </a:ext>
            </a:extLst>
          </p:cNvPr>
          <p:cNvSpPr txBox="1"/>
          <p:nvPr/>
        </p:nvSpPr>
        <p:spPr>
          <a:xfrm>
            <a:off x="1981994" y="3231145"/>
            <a:ext cx="5180012" cy="769441"/>
          </a:xfrm>
          <a:prstGeom prst="rect">
            <a:avLst/>
          </a:prstGeom>
          <a:noFill/>
        </p:spPr>
        <p:txBody>
          <a:bodyPr wrap="square" rtlCol="0">
            <a:spAutoFit/>
          </a:bodyPr>
          <a:lstStyle/>
          <a:p>
            <a:r>
              <a:rPr lang="en-US" altLang="zh-CN" sz="4400" dirty="0">
                <a:solidFill>
                  <a:schemeClr val="bg1"/>
                </a:solidFill>
              </a:rPr>
              <a:t>JDBC</a:t>
            </a:r>
            <a:r>
              <a:rPr lang="zh-CN" altLang="en-US" sz="4400" dirty="0">
                <a:solidFill>
                  <a:schemeClr val="bg1"/>
                </a:solidFill>
              </a:rPr>
              <a:t>与</a:t>
            </a:r>
            <a:r>
              <a:rPr lang="en-US" altLang="zh-CN" sz="4400" dirty="0">
                <a:solidFill>
                  <a:schemeClr val="bg1"/>
                </a:solidFill>
              </a:rPr>
              <a:t>MySQL</a:t>
            </a:r>
            <a:r>
              <a:rPr lang="zh-CN" altLang="en-US" sz="4400" dirty="0">
                <a:solidFill>
                  <a:schemeClr val="bg1"/>
                </a:solidFill>
              </a:rPr>
              <a:t>数据库</a:t>
            </a:r>
          </a:p>
        </p:txBody>
      </p:sp>
    </p:spTree>
    <p:extLst>
      <p:ext uri="{BB962C8B-B14F-4D97-AF65-F5344CB8AC3E}">
        <p14:creationId xmlns:p14="http://schemas.microsoft.com/office/powerpoint/2010/main" val="390086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p:cTn id="11" dur="8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0"/>
                                        </p:tgtEl>
                                        <p:attrNameLst>
                                          <p:attrName>ppt_y</p:attrName>
                                        </p:attrNameLst>
                                      </p:cBhvr>
                                      <p:tavLst>
                                        <p:tav tm="0">
                                          <p:val>
                                            <p:strVal val="#ppt_y"/>
                                          </p:val>
                                        </p:tav>
                                        <p:tav tm="100000">
                                          <p:val>
                                            <p:strVal val="#ppt_y"/>
                                          </p:val>
                                        </p:tav>
                                      </p:tavLst>
                                    </p:anim>
                                    <p:anim calcmode="lin" valueType="num">
                                      <p:cBhvr>
                                        <p:cTn id="13" dur="8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F0D1B7BF-9F20-4F6D-9B0A-E204DD0DBA86}"/>
              </a:ext>
            </a:extLst>
          </p:cNvPr>
          <p:cNvSpPr txBox="1"/>
          <p:nvPr/>
        </p:nvSpPr>
        <p:spPr>
          <a:xfrm>
            <a:off x="823322" y="843558"/>
            <a:ext cx="2236510" cy="400110"/>
          </a:xfrm>
          <a:prstGeom prst="rect">
            <a:avLst/>
          </a:prstGeom>
          <a:noFill/>
        </p:spPr>
        <p:txBody>
          <a:bodyPr wrap="square" rtlCol="0">
            <a:spAutoFit/>
          </a:bodyPr>
          <a:lstStyle/>
          <a:p>
            <a:r>
              <a:rPr lang="en-US" altLang="zh-CN" sz="2000" b="1" dirty="0">
                <a:solidFill>
                  <a:srgbClr val="FF0000"/>
                </a:solidFill>
              </a:rPr>
              <a:t>JDBC</a:t>
            </a:r>
            <a:r>
              <a:rPr lang="zh-CN" altLang="en-US" sz="2000" b="1" dirty="0">
                <a:solidFill>
                  <a:srgbClr val="FF0000"/>
                </a:solidFill>
              </a:rPr>
              <a:t>编程六步</a:t>
            </a:r>
          </a:p>
        </p:txBody>
      </p:sp>
      <p:sp>
        <p:nvSpPr>
          <p:cNvPr id="25" name="AutoShape 10">
            <a:extLst>
              <a:ext uri="{FF2B5EF4-FFF2-40B4-BE49-F238E27FC236}">
                <a16:creationId xmlns:a16="http://schemas.microsoft.com/office/drawing/2014/main" id="{6959EF88-BA50-44AC-8161-F801BE5B637D}"/>
              </a:ext>
            </a:extLst>
          </p:cNvPr>
          <p:cNvSpPr>
            <a:spLocks noChangeArrowheads="1"/>
          </p:cNvSpPr>
          <p:nvPr/>
        </p:nvSpPr>
        <p:spPr bwMode="auto">
          <a:xfrm rot="16200000">
            <a:off x="4045857" y="-1392948"/>
            <a:ext cx="1268310" cy="8424936"/>
          </a:xfrm>
          <a:prstGeom prst="downArrow">
            <a:avLst>
              <a:gd name="adj1" fmla="val 49065"/>
              <a:gd name="adj2" fmla="val 44827"/>
            </a:avLst>
          </a:prstGeom>
          <a:solidFill>
            <a:schemeClr val="bg1">
              <a:lumMod val="75000"/>
            </a:schemeClr>
          </a:solidFill>
          <a:ln>
            <a:noFill/>
          </a:ln>
        </p:spPr>
        <p:txBody>
          <a:bodyPr vert="eaVert" lIns="82810" tIns="41405" rIns="82810" bIns="41405"/>
          <a:lstStyle/>
          <a:p>
            <a:endParaRPr lang="zh-CN" altLang="en-US" sz="1900">
              <a:solidFill>
                <a:schemeClr val="bg1"/>
              </a:solidFill>
              <a:latin typeface="微软雅黑" pitchFamily="34" charset="-122"/>
              <a:ea typeface="微软雅黑" pitchFamily="34" charset="-122"/>
            </a:endParaRPr>
          </a:p>
        </p:txBody>
      </p:sp>
      <p:grpSp>
        <p:nvGrpSpPr>
          <p:cNvPr id="35" name="组合 40">
            <a:extLst>
              <a:ext uri="{FF2B5EF4-FFF2-40B4-BE49-F238E27FC236}">
                <a16:creationId xmlns:a16="http://schemas.microsoft.com/office/drawing/2014/main" id="{91DCCF8C-C438-4302-8C21-42669A951D2F}"/>
              </a:ext>
            </a:extLst>
          </p:cNvPr>
          <p:cNvGrpSpPr>
            <a:grpSpLocks/>
          </p:cNvGrpSpPr>
          <p:nvPr/>
        </p:nvGrpSpPr>
        <p:grpSpPr bwMode="auto">
          <a:xfrm>
            <a:off x="707588" y="2385292"/>
            <a:ext cx="1127651" cy="925279"/>
            <a:chOff x="1190203" y="2904671"/>
            <a:chExt cx="1935848" cy="1512816"/>
          </a:xfrm>
        </p:grpSpPr>
        <p:sp>
          <p:nvSpPr>
            <p:cNvPr id="36" name="Oval 8">
              <a:extLst>
                <a:ext uri="{FF2B5EF4-FFF2-40B4-BE49-F238E27FC236}">
                  <a16:creationId xmlns:a16="http://schemas.microsoft.com/office/drawing/2014/main" id="{BB34969D-095F-473E-9703-6268E0F4B224}"/>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37" name="Text Box 9">
              <a:extLst>
                <a:ext uri="{FF2B5EF4-FFF2-40B4-BE49-F238E27FC236}">
                  <a16:creationId xmlns:a16="http://schemas.microsoft.com/office/drawing/2014/main" id="{3AAF1FA2-7FCA-48E1-A764-21D84166963B}"/>
                </a:ext>
              </a:extLst>
            </p:cNvPr>
            <p:cNvSpPr txBox="1">
              <a:spLocks noChangeArrowheads="1"/>
            </p:cNvSpPr>
            <p:nvPr/>
          </p:nvSpPr>
          <p:spPr bwMode="auto">
            <a:xfrm>
              <a:off x="1190203" y="3194380"/>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1</a:t>
              </a:r>
              <a:endParaRPr lang="zh-CN" altLang="en-US" sz="3600" b="1" dirty="0">
                <a:solidFill>
                  <a:schemeClr val="bg1"/>
                </a:solidFill>
                <a:latin typeface="微软雅黑" pitchFamily="34" charset="-122"/>
                <a:ea typeface="微软雅黑" pitchFamily="34" charset="-122"/>
              </a:endParaRPr>
            </a:p>
          </p:txBody>
        </p:sp>
      </p:grpSp>
      <p:sp>
        <p:nvSpPr>
          <p:cNvPr id="38" name="矩形标注 51">
            <a:extLst>
              <a:ext uri="{FF2B5EF4-FFF2-40B4-BE49-F238E27FC236}">
                <a16:creationId xmlns:a16="http://schemas.microsoft.com/office/drawing/2014/main" id="{B7AD9FED-DED0-49AA-BE40-8DA810D242BC}"/>
              </a:ext>
            </a:extLst>
          </p:cNvPr>
          <p:cNvSpPr/>
          <p:nvPr/>
        </p:nvSpPr>
        <p:spPr>
          <a:xfrm>
            <a:off x="2042786" y="3641266"/>
            <a:ext cx="1006164" cy="45719"/>
          </a:xfrm>
          <a:prstGeom prst="wedgeRectCallout">
            <a:avLst>
              <a:gd name="adj1" fmla="val -17526"/>
              <a:gd name="adj2" fmla="val -5094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39" name="矩形标注 52">
            <a:extLst>
              <a:ext uri="{FF2B5EF4-FFF2-40B4-BE49-F238E27FC236}">
                <a16:creationId xmlns:a16="http://schemas.microsoft.com/office/drawing/2014/main" id="{987BC795-F5D9-41F9-AA39-51A11B357D77}"/>
              </a:ext>
            </a:extLst>
          </p:cNvPr>
          <p:cNvSpPr/>
          <p:nvPr/>
        </p:nvSpPr>
        <p:spPr>
          <a:xfrm>
            <a:off x="869107" y="2008537"/>
            <a:ext cx="821486" cy="65955"/>
          </a:xfrm>
          <a:prstGeom prst="wedgeRectCallout">
            <a:avLst>
              <a:gd name="adj1" fmla="val -23398"/>
              <a:gd name="adj2" fmla="val 403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40" name="Rectangle 28">
            <a:extLst>
              <a:ext uri="{FF2B5EF4-FFF2-40B4-BE49-F238E27FC236}">
                <a16:creationId xmlns:a16="http://schemas.microsoft.com/office/drawing/2014/main" id="{2E28FE8E-6432-44A7-A6E8-EF88DA7E3045}"/>
              </a:ext>
            </a:extLst>
          </p:cNvPr>
          <p:cNvSpPr>
            <a:spLocks noChangeArrowheads="1"/>
          </p:cNvSpPr>
          <p:nvPr/>
        </p:nvSpPr>
        <p:spPr bwMode="auto">
          <a:xfrm>
            <a:off x="1982545" y="3693270"/>
            <a:ext cx="1006164" cy="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获取连接</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41" name="Rectangle 28">
            <a:extLst>
              <a:ext uri="{FF2B5EF4-FFF2-40B4-BE49-F238E27FC236}">
                <a16:creationId xmlns:a16="http://schemas.microsoft.com/office/drawing/2014/main" id="{EE10D185-08F9-4AFB-BAE6-09A5F86C0E7A}"/>
              </a:ext>
            </a:extLst>
          </p:cNvPr>
          <p:cNvSpPr>
            <a:spLocks noChangeArrowheads="1"/>
          </p:cNvSpPr>
          <p:nvPr/>
        </p:nvSpPr>
        <p:spPr bwMode="auto">
          <a:xfrm>
            <a:off x="758387" y="1628436"/>
            <a:ext cx="1042926" cy="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注册驱动</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grpSp>
        <p:nvGrpSpPr>
          <p:cNvPr id="46" name="组合 40">
            <a:extLst>
              <a:ext uri="{FF2B5EF4-FFF2-40B4-BE49-F238E27FC236}">
                <a16:creationId xmlns:a16="http://schemas.microsoft.com/office/drawing/2014/main" id="{DB004E57-63E1-495E-9488-400076793754}"/>
              </a:ext>
            </a:extLst>
          </p:cNvPr>
          <p:cNvGrpSpPr>
            <a:grpSpLocks/>
          </p:cNvGrpSpPr>
          <p:nvPr/>
        </p:nvGrpSpPr>
        <p:grpSpPr bwMode="auto">
          <a:xfrm>
            <a:off x="1927564" y="2407498"/>
            <a:ext cx="1127651" cy="925279"/>
            <a:chOff x="1214579" y="2904671"/>
            <a:chExt cx="1935848" cy="1512816"/>
          </a:xfrm>
        </p:grpSpPr>
        <p:sp>
          <p:nvSpPr>
            <p:cNvPr id="47" name="Oval 8">
              <a:extLst>
                <a:ext uri="{FF2B5EF4-FFF2-40B4-BE49-F238E27FC236}">
                  <a16:creationId xmlns:a16="http://schemas.microsoft.com/office/drawing/2014/main" id="{84A8EDB6-E46C-4DC5-81AB-F8750F3054F6}"/>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dirty="0">
                <a:solidFill>
                  <a:schemeClr val="bg1"/>
                </a:solidFill>
                <a:latin typeface="微软雅黑" pitchFamily="34" charset="-122"/>
                <a:ea typeface="微软雅黑" pitchFamily="34" charset="-122"/>
              </a:endParaRPr>
            </a:p>
          </p:txBody>
        </p:sp>
        <p:sp>
          <p:nvSpPr>
            <p:cNvPr id="48" name="Text Box 9">
              <a:extLst>
                <a:ext uri="{FF2B5EF4-FFF2-40B4-BE49-F238E27FC236}">
                  <a16:creationId xmlns:a16="http://schemas.microsoft.com/office/drawing/2014/main" id="{566E3F91-A8A7-408F-AAB6-1A258B8EBAA4}"/>
                </a:ext>
              </a:extLst>
            </p:cNvPr>
            <p:cNvSpPr txBox="1">
              <a:spLocks noChangeArrowheads="1"/>
            </p:cNvSpPr>
            <p:nvPr/>
          </p:nvSpPr>
          <p:spPr bwMode="auto">
            <a:xfrm>
              <a:off x="1214579" y="3173220"/>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2</a:t>
              </a:r>
              <a:endParaRPr lang="zh-CN" altLang="en-US" sz="3600" b="1" dirty="0">
                <a:solidFill>
                  <a:schemeClr val="bg1"/>
                </a:solidFill>
                <a:latin typeface="微软雅黑" pitchFamily="34" charset="-122"/>
                <a:ea typeface="微软雅黑" pitchFamily="34" charset="-122"/>
              </a:endParaRPr>
            </a:p>
          </p:txBody>
        </p:sp>
      </p:grpSp>
      <p:grpSp>
        <p:nvGrpSpPr>
          <p:cNvPr id="49" name="组合 40">
            <a:extLst>
              <a:ext uri="{FF2B5EF4-FFF2-40B4-BE49-F238E27FC236}">
                <a16:creationId xmlns:a16="http://schemas.microsoft.com/office/drawing/2014/main" id="{C814F842-61E0-462F-977B-BFF8F6A42F80}"/>
              </a:ext>
            </a:extLst>
          </p:cNvPr>
          <p:cNvGrpSpPr>
            <a:grpSpLocks/>
          </p:cNvGrpSpPr>
          <p:nvPr/>
        </p:nvGrpSpPr>
        <p:grpSpPr bwMode="auto">
          <a:xfrm>
            <a:off x="3215061" y="2371055"/>
            <a:ext cx="1127651" cy="925279"/>
            <a:chOff x="1226388" y="2904671"/>
            <a:chExt cx="1935848" cy="1512816"/>
          </a:xfrm>
        </p:grpSpPr>
        <p:sp>
          <p:nvSpPr>
            <p:cNvPr id="50" name="Oval 8">
              <a:extLst>
                <a:ext uri="{FF2B5EF4-FFF2-40B4-BE49-F238E27FC236}">
                  <a16:creationId xmlns:a16="http://schemas.microsoft.com/office/drawing/2014/main" id="{48132035-6481-4996-BC8D-B07B195ED2A7}"/>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51" name="Text Box 9">
              <a:extLst>
                <a:ext uri="{FF2B5EF4-FFF2-40B4-BE49-F238E27FC236}">
                  <a16:creationId xmlns:a16="http://schemas.microsoft.com/office/drawing/2014/main" id="{51EF8D3C-5CA8-4CC5-912E-B548A38F9D7B}"/>
                </a:ext>
              </a:extLst>
            </p:cNvPr>
            <p:cNvSpPr txBox="1">
              <a:spLocks noChangeArrowheads="1"/>
            </p:cNvSpPr>
            <p:nvPr/>
          </p:nvSpPr>
          <p:spPr bwMode="auto">
            <a:xfrm>
              <a:off x="1226388" y="3217658"/>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3</a:t>
              </a:r>
              <a:endParaRPr lang="zh-CN" altLang="en-US" sz="3600" b="1" dirty="0">
                <a:solidFill>
                  <a:schemeClr val="bg1"/>
                </a:solidFill>
                <a:latin typeface="微软雅黑" pitchFamily="34" charset="-122"/>
                <a:ea typeface="微软雅黑" pitchFamily="34" charset="-122"/>
              </a:endParaRPr>
            </a:p>
          </p:txBody>
        </p:sp>
      </p:grpSp>
      <p:grpSp>
        <p:nvGrpSpPr>
          <p:cNvPr id="52" name="组合 40">
            <a:extLst>
              <a:ext uri="{FF2B5EF4-FFF2-40B4-BE49-F238E27FC236}">
                <a16:creationId xmlns:a16="http://schemas.microsoft.com/office/drawing/2014/main" id="{07002F45-A21A-4157-94D0-1BBFA7F8B534}"/>
              </a:ext>
            </a:extLst>
          </p:cNvPr>
          <p:cNvGrpSpPr>
            <a:grpSpLocks/>
          </p:cNvGrpSpPr>
          <p:nvPr/>
        </p:nvGrpSpPr>
        <p:grpSpPr bwMode="auto">
          <a:xfrm>
            <a:off x="6920902" y="2356880"/>
            <a:ext cx="1127651" cy="925279"/>
            <a:chOff x="1167441" y="2904671"/>
            <a:chExt cx="1935848" cy="1512816"/>
          </a:xfrm>
        </p:grpSpPr>
        <p:sp>
          <p:nvSpPr>
            <p:cNvPr id="53" name="Oval 8">
              <a:extLst>
                <a:ext uri="{FF2B5EF4-FFF2-40B4-BE49-F238E27FC236}">
                  <a16:creationId xmlns:a16="http://schemas.microsoft.com/office/drawing/2014/main" id="{031E6502-804E-460F-93D2-35FBF5A7AFAB}"/>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54" name="Text Box 9">
              <a:extLst>
                <a:ext uri="{FF2B5EF4-FFF2-40B4-BE49-F238E27FC236}">
                  <a16:creationId xmlns:a16="http://schemas.microsoft.com/office/drawing/2014/main" id="{5740B848-20A5-484B-884B-0435DA24A10D}"/>
                </a:ext>
              </a:extLst>
            </p:cNvPr>
            <p:cNvSpPr txBox="1">
              <a:spLocks noChangeArrowheads="1"/>
            </p:cNvSpPr>
            <p:nvPr/>
          </p:nvSpPr>
          <p:spPr bwMode="auto">
            <a:xfrm>
              <a:off x="1167441" y="3240833"/>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6</a:t>
              </a:r>
              <a:endParaRPr lang="zh-CN" altLang="en-US" sz="3600" b="1" dirty="0">
                <a:solidFill>
                  <a:schemeClr val="bg1"/>
                </a:solidFill>
                <a:latin typeface="微软雅黑" pitchFamily="34" charset="-122"/>
                <a:ea typeface="微软雅黑" pitchFamily="34" charset="-122"/>
              </a:endParaRPr>
            </a:p>
          </p:txBody>
        </p:sp>
      </p:grpSp>
      <p:grpSp>
        <p:nvGrpSpPr>
          <p:cNvPr id="55" name="组合 40">
            <a:extLst>
              <a:ext uri="{FF2B5EF4-FFF2-40B4-BE49-F238E27FC236}">
                <a16:creationId xmlns:a16="http://schemas.microsoft.com/office/drawing/2014/main" id="{DAF1CD70-3FE8-4660-AD6C-9EB3198AE53F}"/>
              </a:ext>
            </a:extLst>
          </p:cNvPr>
          <p:cNvGrpSpPr>
            <a:grpSpLocks/>
          </p:cNvGrpSpPr>
          <p:nvPr/>
        </p:nvGrpSpPr>
        <p:grpSpPr bwMode="auto">
          <a:xfrm>
            <a:off x="4416825" y="2383889"/>
            <a:ext cx="1127651" cy="925279"/>
            <a:chOff x="1204685" y="2904671"/>
            <a:chExt cx="1935848" cy="1512816"/>
          </a:xfrm>
        </p:grpSpPr>
        <p:sp>
          <p:nvSpPr>
            <p:cNvPr id="56" name="Oval 8">
              <a:extLst>
                <a:ext uri="{FF2B5EF4-FFF2-40B4-BE49-F238E27FC236}">
                  <a16:creationId xmlns:a16="http://schemas.microsoft.com/office/drawing/2014/main" id="{6ACFF8F2-52AC-4F16-BFA1-222482A759AF}"/>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57" name="Text Box 9">
              <a:extLst>
                <a:ext uri="{FF2B5EF4-FFF2-40B4-BE49-F238E27FC236}">
                  <a16:creationId xmlns:a16="http://schemas.microsoft.com/office/drawing/2014/main" id="{1F86F38C-998F-4C53-B032-0872422E4C69}"/>
                </a:ext>
              </a:extLst>
            </p:cNvPr>
            <p:cNvSpPr txBox="1">
              <a:spLocks noChangeArrowheads="1"/>
            </p:cNvSpPr>
            <p:nvPr/>
          </p:nvSpPr>
          <p:spPr bwMode="auto">
            <a:xfrm>
              <a:off x="1204685" y="3211821"/>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4</a:t>
              </a:r>
              <a:endParaRPr lang="zh-CN" altLang="en-US" sz="3600" b="1" dirty="0">
                <a:solidFill>
                  <a:schemeClr val="bg1"/>
                </a:solidFill>
                <a:latin typeface="微软雅黑" pitchFamily="34" charset="-122"/>
                <a:ea typeface="微软雅黑" pitchFamily="34" charset="-122"/>
              </a:endParaRPr>
            </a:p>
          </p:txBody>
        </p:sp>
      </p:grpSp>
      <p:grpSp>
        <p:nvGrpSpPr>
          <p:cNvPr id="58" name="组合 40">
            <a:extLst>
              <a:ext uri="{FF2B5EF4-FFF2-40B4-BE49-F238E27FC236}">
                <a16:creationId xmlns:a16="http://schemas.microsoft.com/office/drawing/2014/main" id="{A547B624-A4EC-4557-883B-1A2112514BDD}"/>
              </a:ext>
            </a:extLst>
          </p:cNvPr>
          <p:cNvGrpSpPr>
            <a:grpSpLocks/>
          </p:cNvGrpSpPr>
          <p:nvPr/>
        </p:nvGrpSpPr>
        <p:grpSpPr bwMode="auto">
          <a:xfrm>
            <a:off x="5665687" y="2371055"/>
            <a:ext cx="1127651" cy="925279"/>
            <a:chOff x="1251512" y="2904671"/>
            <a:chExt cx="1935848" cy="1512816"/>
          </a:xfrm>
        </p:grpSpPr>
        <p:sp>
          <p:nvSpPr>
            <p:cNvPr id="59" name="Oval 8">
              <a:extLst>
                <a:ext uri="{FF2B5EF4-FFF2-40B4-BE49-F238E27FC236}">
                  <a16:creationId xmlns:a16="http://schemas.microsoft.com/office/drawing/2014/main" id="{CBA14E85-03D8-47E5-8EA4-AC8A2875E154}"/>
                </a:ext>
              </a:extLst>
            </p:cNvPr>
            <p:cNvSpPr>
              <a:spLocks noChangeArrowheads="1"/>
            </p:cNvSpPr>
            <p:nvPr/>
          </p:nvSpPr>
          <p:spPr bwMode="auto">
            <a:xfrm>
              <a:off x="1415152" y="2904671"/>
              <a:ext cx="1514918" cy="1512816"/>
            </a:xfrm>
            <a:prstGeom prst="ellipse">
              <a:avLst/>
            </a:prstGeom>
            <a:solidFill>
              <a:schemeClr val="accent1"/>
            </a:solidFill>
            <a:ln w="76200">
              <a:solidFill>
                <a:srgbClr val="FFFFFF"/>
              </a:solidFill>
              <a:round/>
              <a:headEnd/>
              <a:tailEnd/>
            </a:ln>
            <a:effectLst>
              <a:outerShdw blurRad="127000" dist="38100" dir="8100000" algn="tr" rotWithShape="0">
                <a:prstClr val="black">
                  <a:alpha val="40000"/>
                </a:prstClr>
              </a:outerShdw>
            </a:effectLst>
          </p:spPr>
          <p:txBody>
            <a:bodyPr/>
            <a:lstStyle/>
            <a:p>
              <a:endParaRPr lang="zh-CN" altLang="en-US" sz="1400">
                <a:solidFill>
                  <a:schemeClr val="bg1"/>
                </a:solidFill>
                <a:latin typeface="微软雅黑" pitchFamily="34" charset="-122"/>
                <a:ea typeface="微软雅黑" pitchFamily="34" charset="-122"/>
              </a:endParaRPr>
            </a:p>
          </p:txBody>
        </p:sp>
        <p:sp>
          <p:nvSpPr>
            <p:cNvPr id="60" name="Text Box 9">
              <a:extLst>
                <a:ext uri="{FF2B5EF4-FFF2-40B4-BE49-F238E27FC236}">
                  <a16:creationId xmlns:a16="http://schemas.microsoft.com/office/drawing/2014/main" id="{F5F2A29C-07BE-47E5-8383-2FA9163739A3}"/>
                </a:ext>
              </a:extLst>
            </p:cNvPr>
            <p:cNvSpPr txBox="1">
              <a:spLocks noChangeArrowheads="1"/>
            </p:cNvSpPr>
            <p:nvPr/>
          </p:nvSpPr>
          <p:spPr bwMode="auto">
            <a:xfrm>
              <a:off x="1251512" y="3232804"/>
              <a:ext cx="1935848" cy="62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3600" b="1" dirty="0">
                  <a:solidFill>
                    <a:schemeClr val="bg1"/>
                  </a:solidFill>
                  <a:latin typeface="微软雅黑" pitchFamily="34" charset="-122"/>
                  <a:ea typeface="微软雅黑" pitchFamily="34" charset="-122"/>
                </a:rPr>
                <a:t>5</a:t>
              </a:r>
              <a:endParaRPr lang="zh-CN" altLang="en-US" sz="3600" b="1" dirty="0">
                <a:solidFill>
                  <a:schemeClr val="bg1"/>
                </a:solidFill>
                <a:latin typeface="微软雅黑" pitchFamily="34" charset="-122"/>
                <a:ea typeface="微软雅黑" pitchFamily="34" charset="-122"/>
              </a:endParaRPr>
            </a:p>
          </p:txBody>
        </p:sp>
      </p:grpSp>
      <p:sp>
        <p:nvSpPr>
          <p:cNvPr id="61" name="矩形标注 52">
            <a:extLst>
              <a:ext uri="{FF2B5EF4-FFF2-40B4-BE49-F238E27FC236}">
                <a16:creationId xmlns:a16="http://schemas.microsoft.com/office/drawing/2014/main" id="{3EC6A8E1-DBBB-4E8C-8039-538195C3BB97}"/>
              </a:ext>
            </a:extLst>
          </p:cNvPr>
          <p:cNvSpPr/>
          <p:nvPr/>
        </p:nvSpPr>
        <p:spPr>
          <a:xfrm>
            <a:off x="3419872" y="2008537"/>
            <a:ext cx="821486" cy="65955"/>
          </a:xfrm>
          <a:prstGeom prst="wedgeRectCallout">
            <a:avLst>
              <a:gd name="adj1" fmla="val -23398"/>
              <a:gd name="adj2" fmla="val 403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62" name="Rectangle 28">
            <a:extLst>
              <a:ext uri="{FF2B5EF4-FFF2-40B4-BE49-F238E27FC236}">
                <a16:creationId xmlns:a16="http://schemas.microsoft.com/office/drawing/2014/main" id="{3E8817ED-B771-45AC-A2C8-1B8F49D69146}"/>
              </a:ext>
            </a:extLst>
          </p:cNvPr>
          <p:cNvSpPr>
            <a:spLocks noChangeArrowheads="1"/>
          </p:cNvSpPr>
          <p:nvPr/>
        </p:nvSpPr>
        <p:spPr bwMode="auto">
          <a:xfrm>
            <a:off x="3206868" y="1378480"/>
            <a:ext cx="1182352" cy="64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获取数据库操作对象</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63" name="矩形标注 51">
            <a:extLst>
              <a:ext uri="{FF2B5EF4-FFF2-40B4-BE49-F238E27FC236}">
                <a16:creationId xmlns:a16="http://schemas.microsoft.com/office/drawing/2014/main" id="{37742980-4241-4D6E-838A-F5E623874390}"/>
              </a:ext>
            </a:extLst>
          </p:cNvPr>
          <p:cNvSpPr/>
          <p:nvPr/>
        </p:nvSpPr>
        <p:spPr>
          <a:xfrm>
            <a:off x="4659523" y="3647551"/>
            <a:ext cx="1006164" cy="45719"/>
          </a:xfrm>
          <a:prstGeom prst="wedgeRectCallout">
            <a:avLst>
              <a:gd name="adj1" fmla="val -17526"/>
              <a:gd name="adj2" fmla="val -5094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64" name="Rectangle 28">
            <a:extLst>
              <a:ext uri="{FF2B5EF4-FFF2-40B4-BE49-F238E27FC236}">
                <a16:creationId xmlns:a16="http://schemas.microsoft.com/office/drawing/2014/main" id="{D7C142BD-AD54-4D84-A8EB-AC3C6F6C6580}"/>
              </a:ext>
            </a:extLst>
          </p:cNvPr>
          <p:cNvSpPr>
            <a:spLocks noChangeArrowheads="1"/>
          </p:cNvSpPr>
          <p:nvPr/>
        </p:nvSpPr>
        <p:spPr bwMode="auto">
          <a:xfrm>
            <a:off x="4558513" y="3693270"/>
            <a:ext cx="1006164" cy="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执行</a:t>
            </a:r>
            <a:r>
              <a:rPr lang="en-US" altLang="zh-CN" sz="1600" b="1" dirty="0" err="1">
                <a:solidFill>
                  <a:srgbClr val="FF0000"/>
                </a:solidFill>
                <a:latin typeface="微软雅黑" panose="020B0503020204020204" pitchFamily="34" charset="-122"/>
                <a:ea typeface="微软雅黑" panose="020B0503020204020204" pitchFamily="34" charset="-122"/>
              </a:rPr>
              <a:t>sql</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65" name="矩形标注 52">
            <a:extLst>
              <a:ext uri="{FF2B5EF4-FFF2-40B4-BE49-F238E27FC236}">
                <a16:creationId xmlns:a16="http://schemas.microsoft.com/office/drawing/2014/main" id="{B25A7FFC-A876-46EF-974E-0BE38CF36C74}"/>
              </a:ext>
            </a:extLst>
          </p:cNvPr>
          <p:cNvSpPr/>
          <p:nvPr/>
        </p:nvSpPr>
        <p:spPr>
          <a:xfrm>
            <a:off x="5905495" y="2017984"/>
            <a:ext cx="821486" cy="65955"/>
          </a:xfrm>
          <a:prstGeom prst="wedgeRectCallout">
            <a:avLst>
              <a:gd name="adj1" fmla="val -23398"/>
              <a:gd name="adj2" fmla="val 40329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66" name="Rectangle 28">
            <a:extLst>
              <a:ext uri="{FF2B5EF4-FFF2-40B4-BE49-F238E27FC236}">
                <a16:creationId xmlns:a16="http://schemas.microsoft.com/office/drawing/2014/main" id="{CAE13116-6C98-4E06-BAD4-023C471DDF26}"/>
              </a:ext>
            </a:extLst>
          </p:cNvPr>
          <p:cNvSpPr>
            <a:spLocks noChangeArrowheads="1"/>
          </p:cNvSpPr>
          <p:nvPr/>
        </p:nvSpPr>
        <p:spPr bwMode="auto">
          <a:xfrm>
            <a:off x="5750412" y="1379797"/>
            <a:ext cx="1042926" cy="649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处理查询结果集</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67" name="矩形标注 51">
            <a:extLst>
              <a:ext uri="{FF2B5EF4-FFF2-40B4-BE49-F238E27FC236}">
                <a16:creationId xmlns:a16="http://schemas.microsoft.com/office/drawing/2014/main" id="{930D0DE9-8E28-49F5-9F80-683C3345A882}"/>
              </a:ext>
            </a:extLst>
          </p:cNvPr>
          <p:cNvSpPr/>
          <p:nvPr/>
        </p:nvSpPr>
        <p:spPr>
          <a:xfrm>
            <a:off x="7164288" y="3617481"/>
            <a:ext cx="1006164" cy="45719"/>
          </a:xfrm>
          <a:prstGeom prst="wedgeRectCallout">
            <a:avLst>
              <a:gd name="adj1" fmla="val -17526"/>
              <a:gd name="adj2" fmla="val -5094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810" tIns="41405" rIns="82810" bIns="41405" rtlCol="0" anchor="ctr"/>
          <a:lstStyle/>
          <a:p>
            <a:pPr algn="ctr"/>
            <a:endParaRPr lang="zh-CN" altLang="en-US">
              <a:solidFill>
                <a:schemeClr val="tx1">
                  <a:lumMod val="85000"/>
                  <a:lumOff val="15000"/>
                </a:schemeClr>
              </a:solidFill>
            </a:endParaRPr>
          </a:p>
        </p:txBody>
      </p:sp>
      <p:sp>
        <p:nvSpPr>
          <p:cNvPr id="68" name="Rectangle 28">
            <a:extLst>
              <a:ext uri="{FF2B5EF4-FFF2-40B4-BE49-F238E27FC236}">
                <a16:creationId xmlns:a16="http://schemas.microsoft.com/office/drawing/2014/main" id="{72572A35-AF71-49CC-BE52-3694A494293F}"/>
              </a:ext>
            </a:extLst>
          </p:cNvPr>
          <p:cNvSpPr>
            <a:spLocks noChangeArrowheads="1"/>
          </p:cNvSpPr>
          <p:nvPr/>
        </p:nvSpPr>
        <p:spPr bwMode="auto">
          <a:xfrm>
            <a:off x="7101214" y="3670410"/>
            <a:ext cx="1006164" cy="35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0" tIns="41405" rIns="82810" bIns="41405">
            <a:spAutoFit/>
          </a:bodyPr>
          <a:lstStyle/>
          <a:p>
            <a:pPr>
              <a:lnSpc>
                <a:spcPct val="120000"/>
              </a:lnSpc>
            </a:pPr>
            <a:r>
              <a:rPr lang="zh-CN" altLang="en-US" sz="1600" b="1" dirty="0">
                <a:solidFill>
                  <a:srgbClr val="FF0000"/>
                </a:solidFill>
                <a:latin typeface="微软雅黑" panose="020B0503020204020204" pitchFamily="34" charset="-122"/>
                <a:ea typeface="微软雅黑" panose="020B0503020204020204" pitchFamily="34" charset="-122"/>
              </a:rPr>
              <a:t>释放资源</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301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15"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1000" fill="hold"/>
                                        <p:tgtEl>
                                          <p:spTgt spid="35"/>
                                        </p:tgtEl>
                                        <p:attrNameLst>
                                          <p:attrName>ppt_w</p:attrName>
                                        </p:attrNameLst>
                                      </p:cBhvr>
                                      <p:tavLst>
                                        <p:tav tm="0">
                                          <p:val>
                                            <p:fltVal val="0"/>
                                          </p:val>
                                        </p:tav>
                                        <p:tav tm="100000">
                                          <p:val>
                                            <p:strVal val="#ppt_w"/>
                                          </p:val>
                                        </p:tav>
                                      </p:tavLst>
                                    </p:anim>
                                    <p:anim calcmode="lin" valueType="num">
                                      <p:cBhvr>
                                        <p:cTn id="12" dur="1000" fill="hold"/>
                                        <p:tgtEl>
                                          <p:spTgt spid="35"/>
                                        </p:tgtEl>
                                        <p:attrNameLst>
                                          <p:attrName>ppt_h</p:attrName>
                                        </p:attrNameLst>
                                      </p:cBhvr>
                                      <p:tavLst>
                                        <p:tav tm="0">
                                          <p:val>
                                            <p:fltVal val="0"/>
                                          </p:val>
                                        </p:tav>
                                        <p:tav tm="100000">
                                          <p:val>
                                            <p:strVal val="#ppt_h"/>
                                          </p:val>
                                        </p:tav>
                                      </p:tavLst>
                                    </p:anim>
                                    <p:anim calcmode="lin" valueType="num">
                                      <p:cBhvr>
                                        <p:cTn id="13"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ppt_x"/>
                                          </p:val>
                                        </p:tav>
                                        <p:tav tm="100000">
                                          <p:val>
                                            <p:strVal val="#ppt_x"/>
                                          </p:val>
                                        </p:tav>
                                      </p:tavLst>
                                    </p:anim>
                                    <p:anim calcmode="lin" valueType="num">
                                      <p:cBhvr additive="base">
                                        <p:cTn id="19" dur="500" fill="hold"/>
                                        <p:tgtEl>
                                          <p:spTgt spid="39"/>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32" presetClass="emph" presetSubtype="0" fill="hold" grpId="1" nodeType="afterEffect">
                                  <p:stCondLst>
                                    <p:cond delay="0"/>
                                  </p:stCondLst>
                                  <p:childTnLst>
                                    <p:animRot by="120000">
                                      <p:cBhvr>
                                        <p:cTn id="22" dur="50" fill="hold">
                                          <p:stCondLst>
                                            <p:cond delay="0"/>
                                          </p:stCondLst>
                                        </p:cTn>
                                        <p:tgtEl>
                                          <p:spTgt spid="39"/>
                                        </p:tgtEl>
                                        <p:attrNameLst>
                                          <p:attrName>r</p:attrName>
                                        </p:attrNameLst>
                                      </p:cBhvr>
                                    </p:animRot>
                                    <p:animRot by="-240000">
                                      <p:cBhvr>
                                        <p:cTn id="23" dur="100" fill="hold">
                                          <p:stCondLst>
                                            <p:cond delay="100"/>
                                          </p:stCondLst>
                                        </p:cTn>
                                        <p:tgtEl>
                                          <p:spTgt spid="39"/>
                                        </p:tgtEl>
                                        <p:attrNameLst>
                                          <p:attrName>r</p:attrName>
                                        </p:attrNameLst>
                                      </p:cBhvr>
                                    </p:animRot>
                                    <p:animRot by="240000">
                                      <p:cBhvr>
                                        <p:cTn id="24" dur="100" fill="hold">
                                          <p:stCondLst>
                                            <p:cond delay="200"/>
                                          </p:stCondLst>
                                        </p:cTn>
                                        <p:tgtEl>
                                          <p:spTgt spid="39"/>
                                        </p:tgtEl>
                                        <p:attrNameLst>
                                          <p:attrName>r</p:attrName>
                                        </p:attrNameLst>
                                      </p:cBhvr>
                                    </p:animRot>
                                    <p:animRot by="-240000">
                                      <p:cBhvr>
                                        <p:cTn id="25" dur="100" fill="hold">
                                          <p:stCondLst>
                                            <p:cond delay="300"/>
                                          </p:stCondLst>
                                        </p:cTn>
                                        <p:tgtEl>
                                          <p:spTgt spid="39"/>
                                        </p:tgtEl>
                                        <p:attrNameLst>
                                          <p:attrName>r</p:attrName>
                                        </p:attrNameLst>
                                      </p:cBhvr>
                                    </p:animRot>
                                    <p:animRot by="120000">
                                      <p:cBhvr>
                                        <p:cTn id="26" dur="100" fill="hold">
                                          <p:stCondLst>
                                            <p:cond delay="400"/>
                                          </p:stCondLst>
                                        </p:cTn>
                                        <p:tgtEl>
                                          <p:spTgt spid="39"/>
                                        </p:tgtEl>
                                        <p:attrNameLst>
                                          <p:attrName>r</p:attrName>
                                        </p:attrNameLst>
                                      </p:cBhvr>
                                    </p:animRot>
                                  </p:childTnLst>
                                </p:cTn>
                              </p:par>
                            </p:childTnLst>
                          </p:cTn>
                        </p:par>
                        <p:par>
                          <p:cTn id="27" fill="hold">
                            <p:stCondLst>
                              <p:cond delay="2500"/>
                            </p:stCondLst>
                            <p:childTnLst>
                              <p:par>
                                <p:cTn id="28" presetID="18" presetClass="entr" presetSubtype="9" fill="hold" grpId="0" nodeType="after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strips(upLeft)">
                                      <p:cBhvr>
                                        <p:cTn id="30" dur="500"/>
                                        <p:tgtEl>
                                          <p:spTgt spid="41"/>
                                        </p:tgtEl>
                                      </p:cBhvr>
                                    </p:animEffect>
                                  </p:childTnLst>
                                </p:cTn>
                              </p:par>
                            </p:childTnLst>
                          </p:cTn>
                        </p:par>
                        <p:par>
                          <p:cTn id="31" fill="hold">
                            <p:stCondLst>
                              <p:cond delay="3000"/>
                            </p:stCondLst>
                            <p:childTnLst>
                              <p:par>
                                <p:cTn id="32" presetID="15" presetClass="entr" presetSubtype="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1000" fill="hold"/>
                                        <p:tgtEl>
                                          <p:spTgt spid="46"/>
                                        </p:tgtEl>
                                        <p:attrNameLst>
                                          <p:attrName>ppt_w</p:attrName>
                                        </p:attrNameLst>
                                      </p:cBhvr>
                                      <p:tavLst>
                                        <p:tav tm="0">
                                          <p:val>
                                            <p:fltVal val="0"/>
                                          </p:val>
                                        </p:tav>
                                        <p:tav tm="100000">
                                          <p:val>
                                            <p:strVal val="#ppt_w"/>
                                          </p:val>
                                        </p:tav>
                                      </p:tavLst>
                                    </p:anim>
                                    <p:anim calcmode="lin" valueType="num">
                                      <p:cBhvr>
                                        <p:cTn id="35" dur="1000" fill="hold"/>
                                        <p:tgtEl>
                                          <p:spTgt spid="46"/>
                                        </p:tgtEl>
                                        <p:attrNameLst>
                                          <p:attrName>ppt_h</p:attrName>
                                        </p:attrNameLst>
                                      </p:cBhvr>
                                      <p:tavLst>
                                        <p:tav tm="0">
                                          <p:val>
                                            <p:fltVal val="0"/>
                                          </p:val>
                                        </p:tav>
                                        <p:tav tm="100000">
                                          <p:val>
                                            <p:strVal val="#ppt_h"/>
                                          </p:val>
                                        </p:tav>
                                      </p:tavLst>
                                    </p:anim>
                                    <p:anim calcmode="lin" valueType="num">
                                      <p:cBhvr>
                                        <p:cTn id="36" dur="1000" fill="hold"/>
                                        <p:tgtEl>
                                          <p:spTgt spid="46"/>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46"/>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4000"/>
                            </p:stCondLst>
                            <p:childTnLst>
                              <p:par>
                                <p:cTn id="39" presetID="2" presetClass="entr" presetSubtype="4"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childTnLst>
                          </p:cTn>
                        </p:par>
                        <p:par>
                          <p:cTn id="43" fill="hold">
                            <p:stCondLst>
                              <p:cond delay="4500"/>
                            </p:stCondLst>
                            <p:childTnLst>
                              <p:par>
                                <p:cTn id="44" presetID="32" presetClass="emph" presetSubtype="0" fill="hold" grpId="1" nodeType="afterEffect">
                                  <p:stCondLst>
                                    <p:cond delay="0"/>
                                  </p:stCondLst>
                                  <p:childTnLst>
                                    <p:animRot by="120000">
                                      <p:cBhvr>
                                        <p:cTn id="45" dur="50" fill="hold">
                                          <p:stCondLst>
                                            <p:cond delay="0"/>
                                          </p:stCondLst>
                                        </p:cTn>
                                        <p:tgtEl>
                                          <p:spTgt spid="38"/>
                                        </p:tgtEl>
                                        <p:attrNameLst>
                                          <p:attrName>r</p:attrName>
                                        </p:attrNameLst>
                                      </p:cBhvr>
                                    </p:animRot>
                                    <p:animRot by="-240000">
                                      <p:cBhvr>
                                        <p:cTn id="46" dur="100" fill="hold">
                                          <p:stCondLst>
                                            <p:cond delay="100"/>
                                          </p:stCondLst>
                                        </p:cTn>
                                        <p:tgtEl>
                                          <p:spTgt spid="38"/>
                                        </p:tgtEl>
                                        <p:attrNameLst>
                                          <p:attrName>r</p:attrName>
                                        </p:attrNameLst>
                                      </p:cBhvr>
                                    </p:animRot>
                                    <p:animRot by="240000">
                                      <p:cBhvr>
                                        <p:cTn id="47" dur="100" fill="hold">
                                          <p:stCondLst>
                                            <p:cond delay="200"/>
                                          </p:stCondLst>
                                        </p:cTn>
                                        <p:tgtEl>
                                          <p:spTgt spid="38"/>
                                        </p:tgtEl>
                                        <p:attrNameLst>
                                          <p:attrName>r</p:attrName>
                                        </p:attrNameLst>
                                      </p:cBhvr>
                                    </p:animRot>
                                    <p:animRot by="-240000">
                                      <p:cBhvr>
                                        <p:cTn id="48" dur="100" fill="hold">
                                          <p:stCondLst>
                                            <p:cond delay="300"/>
                                          </p:stCondLst>
                                        </p:cTn>
                                        <p:tgtEl>
                                          <p:spTgt spid="38"/>
                                        </p:tgtEl>
                                        <p:attrNameLst>
                                          <p:attrName>r</p:attrName>
                                        </p:attrNameLst>
                                      </p:cBhvr>
                                    </p:animRot>
                                    <p:animRot by="120000">
                                      <p:cBhvr>
                                        <p:cTn id="49" dur="100" fill="hold">
                                          <p:stCondLst>
                                            <p:cond delay="400"/>
                                          </p:stCondLst>
                                        </p:cTn>
                                        <p:tgtEl>
                                          <p:spTgt spid="38"/>
                                        </p:tgtEl>
                                        <p:attrNameLst>
                                          <p:attrName>r</p:attrName>
                                        </p:attrNameLst>
                                      </p:cBhvr>
                                    </p:animRot>
                                  </p:childTnLst>
                                </p:cTn>
                              </p:par>
                            </p:childTnLst>
                          </p:cTn>
                        </p:par>
                        <p:par>
                          <p:cTn id="50" fill="hold">
                            <p:stCondLst>
                              <p:cond delay="5000"/>
                            </p:stCondLst>
                            <p:childTnLst>
                              <p:par>
                                <p:cTn id="51" presetID="18" presetClass="entr" presetSubtype="9" fill="hold" grpId="0"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strips(upLeft)">
                                      <p:cBhvr>
                                        <p:cTn id="53" dur="500"/>
                                        <p:tgtEl>
                                          <p:spTgt spid="40"/>
                                        </p:tgtEl>
                                      </p:cBhvr>
                                    </p:animEffect>
                                  </p:childTnLst>
                                </p:cTn>
                              </p:par>
                            </p:childTnLst>
                          </p:cTn>
                        </p:par>
                        <p:par>
                          <p:cTn id="54" fill="hold">
                            <p:stCondLst>
                              <p:cond delay="5500"/>
                            </p:stCondLst>
                            <p:childTnLst>
                              <p:par>
                                <p:cTn id="55" presetID="15" presetClass="entr" presetSubtype="0" fill="hold"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1000" fill="hold"/>
                                        <p:tgtEl>
                                          <p:spTgt spid="49"/>
                                        </p:tgtEl>
                                        <p:attrNameLst>
                                          <p:attrName>ppt_w</p:attrName>
                                        </p:attrNameLst>
                                      </p:cBhvr>
                                      <p:tavLst>
                                        <p:tav tm="0">
                                          <p:val>
                                            <p:fltVal val="0"/>
                                          </p:val>
                                        </p:tav>
                                        <p:tav tm="100000">
                                          <p:val>
                                            <p:strVal val="#ppt_w"/>
                                          </p:val>
                                        </p:tav>
                                      </p:tavLst>
                                    </p:anim>
                                    <p:anim calcmode="lin" valueType="num">
                                      <p:cBhvr>
                                        <p:cTn id="58" dur="1000" fill="hold"/>
                                        <p:tgtEl>
                                          <p:spTgt spid="49"/>
                                        </p:tgtEl>
                                        <p:attrNameLst>
                                          <p:attrName>ppt_h</p:attrName>
                                        </p:attrNameLst>
                                      </p:cBhvr>
                                      <p:tavLst>
                                        <p:tav tm="0">
                                          <p:val>
                                            <p:fltVal val="0"/>
                                          </p:val>
                                        </p:tav>
                                        <p:tav tm="100000">
                                          <p:val>
                                            <p:strVal val="#ppt_h"/>
                                          </p:val>
                                        </p:tav>
                                      </p:tavLst>
                                    </p:anim>
                                    <p:anim calcmode="lin" valueType="num">
                                      <p:cBhvr>
                                        <p:cTn id="59"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49"/>
                                        </p:tgtEl>
                                        <p:attrNameLst>
                                          <p:attrName>ppt_y</p:attrName>
                                        </p:attrNameLst>
                                      </p:cBhvr>
                                      <p:tavLst>
                                        <p:tav tm="0" fmla="#ppt_y+(sin(-2*pi*(1-$))*-#ppt_x+cos(-2*pi*(1-$))*(1-#ppt_y))*(1-$)">
                                          <p:val>
                                            <p:fltVal val="0"/>
                                          </p:val>
                                        </p:tav>
                                        <p:tav tm="100000">
                                          <p:val>
                                            <p:fltVal val="1"/>
                                          </p:val>
                                        </p:tav>
                                      </p:tavLst>
                                    </p:anim>
                                  </p:childTnLst>
                                </p:cTn>
                              </p:par>
                            </p:childTnLst>
                          </p:cTn>
                        </p:par>
                        <p:par>
                          <p:cTn id="61" fill="hold">
                            <p:stCondLst>
                              <p:cond delay="6500"/>
                            </p:stCondLst>
                            <p:childTnLst>
                              <p:par>
                                <p:cTn id="62" presetID="2" presetClass="entr" presetSubtype="1"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 calcmode="lin" valueType="num">
                                      <p:cBhvr additive="base">
                                        <p:cTn id="64" dur="500" fill="hold"/>
                                        <p:tgtEl>
                                          <p:spTgt spid="61"/>
                                        </p:tgtEl>
                                        <p:attrNameLst>
                                          <p:attrName>ppt_x</p:attrName>
                                        </p:attrNameLst>
                                      </p:cBhvr>
                                      <p:tavLst>
                                        <p:tav tm="0">
                                          <p:val>
                                            <p:strVal val="#ppt_x"/>
                                          </p:val>
                                        </p:tav>
                                        <p:tav tm="100000">
                                          <p:val>
                                            <p:strVal val="#ppt_x"/>
                                          </p:val>
                                        </p:tav>
                                      </p:tavLst>
                                    </p:anim>
                                    <p:anim calcmode="lin" valueType="num">
                                      <p:cBhvr additive="base">
                                        <p:cTn id="65" dur="500" fill="hold"/>
                                        <p:tgtEl>
                                          <p:spTgt spid="61"/>
                                        </p:tgtEl>
                                        <p:attrNameLst>
                                          <p:attrName>ppt_y</p:attrName>
                                        </p:attrNameLst>
                                      </p:cBhvr>
                                      <p:tavLst>
                                        <p:tav tm="0">
                                          <p:val>
                                            <p:strVal val="0-#ppt_h/2"/>
                                          </p:val>
                                        </p:tav>
                                        <p:tav tm="100000">
                                          <p:val>
                                            <p:strVal val="#ppt_y"/>
                                          </p:val>
                                        </p:tav>
                                      </p:tavLst>
                                    </p:anim>
                                  </p:childTnLst>
                                </p:cTn>
                              </p:par>
                            </p:childTnLst>
                          </p:cTn>
                        </p:par>
                        <p:par>
                          <p:cTn id="66" fill="hold">
                            <p:stCondLst>
                              <p:cond delay="7000"/>
                            </p:stCondLst>
                            <p:childTnLst>
                              <p:par>
                                <p:cTn id="67" presetID="32" presetClass="emph" presetSubtype="0" fill="hold" grpId="1" nodeType="afterEffect">
                                  <p:stCondLst>
                                    <p:cond delay="0"/>
                                  </p:stCondLst>
                                  <p:childTnLst>
                                    <p:animRot by="120000">
                                      <p:cBhvr>
                                        <p:cTn id="68" dur="50" fill="hold">
                                          <p:stCondLst>
                                            <p:cond delay="0"/>
                                          </p:stCondLst>
                                        </p:cTn>
                                        <p:tgtEl>
                                          <p:spTgt spid="61"/>
                                        </p:tgtEl>
                                        <p:attrNameLst>
                                          <p:attrName>r</p:attrName>
                                        </p:attrNameLst>
                                      </p:cBhvr>
                                    </p:animRot>
                                    <p:animRot by="-240000">
                                      <p:cBhvr>
                                        <p:cTn id="69" dur="100" fill="hold">
                                          <p:stCondLst>
                                            <p:cond delay="100"/>
                                          </p:stCondLst>
                                        </p:cTn>
                                        <p:tgtEl>
                                          <p:spTgt spid="61"/>
                                        </p:tgtEl>
                                        <p:attrNameLst>
                                          <p:attrName>r</p:attrName>
                                        </p:attrNameLst>
                                      </p:cBhvr>
                                    </p:animRot>
                                    <p:animRot by="240000">
                                      <p:cBhvr>
                                        <p:cTn id="70" dur="100" fill="hold">
                                          <p:stCondLst>
                                            <p:cond delay="200"/>
                                          </p:stCondLst>
                                        </p:cTn>
                                        <p:tgtEl>
                                          <p:spTgt spid="61"/>
                                        </p:tgtEl>
                                        <p:attrNameLst>
                                          <p:attrName>r</p:attrName>
                                        </p:attrNameLst>
                                      </p:cBhvr>
                                    </p:animRot>
                                    <p:animRot by="-240000">
                                      <p:cBhvr>
                                        <p:cTn id="71" dur="100" fill="hold">
                                          <p:stCondLst>
                                            <p:cond delay="300"/>
                                          </p:stCondLst>
                                        </p:cTn>
                                        <p:tgtEl>
                                          <p:spTgt spid="61"/>
                                        </p:tgtEl>
                                        <p:attrNameLst>
                                          <p:attrName>r</p:attrName>
                                        </p:attrNameLst>
                                      </p:cBhvr>
                                    </p:animRot>
                                    <p:animRot by="120000">
                                      <p:cBhvr>
                                        <p:cTn id="72" dur="100" fill="hold">
                                          <p:stCondLst>
                                            <p:cond delay="400"/>
                                          </p:stCondLst>
                                        </p:cTn>
                                        <p:tgtEl>
                                          <p:spTgt spid="61"/>
                                        </p:tgtEl>
                                        <p:attrNameLst>
                                          <p:attrName>r</p:attrName>
                                        </p:attrNameLst>
                                      </p:cBhvr>
                                    </p:animRot>
                                  </p:childTnLst>
                                </p:cTn>
                              </p:par>
                            </p:childTnLst>
                          </p:cTn>
                        </p:par>
                        <p:par>
                          <p:cTn id="73" fill="hold">
                            <p:stCondLst>
                              <p:cond delay="7500"/>
                            </p:stCondLst>
                            <p:childTnLst>
                              <p:par>
                                <p:cTn id="74" presetID="18" presetClass="entr" presetSubtype="9" fill="hold" grpId="0" nodeType="after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strips(upLeft)">
                                      <p:cBhvr>
                                        <p:cTn id="76" dur="500"/>
                                        <p:tgtEl>
                                          <p:spTgt spid="62"/>
                                        </p:tgtEl>
                                      </p:cBhvr>
                                    </p:animEffect>
                                  </p:childTnLst>
                                </p:cTn>
                              </p:par>
                            </p:childTnLst>
                          </p:cTn>
                        </p:par>
                        <p:par>
                          <p:cTn id="77" fill="hold">
                            <p:stCondLst>
                              <p:cond delay="8000"/>
                            </p:stCondLst>
                            <p:childTnLst>
                              <p:par>
                                <p:cTn id="78" presetID="15" presetClass="entr" presetSubtype="0" fill="hold"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1000" fill="hold"/>
                                        <p:tgtEl>
                                          <p:spTgt spid="55"/>
                                        </p:tgtEl>
                                        <p:attrNameLst>
                                          <p:attrName>ppt_w</p:attrName>
                                        </p:attrNameLst>
                                      </p:cBhvr>
                                      <p:tavLst>
                                        <p:tav tm="0">
                                          <p:val>
                                            <p:fltVal val="0"/>
                                          </p:val>
                                        </p:tav>
                                        <p:tav tm="100000">
                                          <p:val>
                                            <p:strVal val="#ppt_w"/>
                                          </p:val>
                                        </p:tav>
                                      </p:tavLst>
                                    </p:anim>
                                    <p:anim calcmode="lin" valueType="num">
                                      <p:cBhvr>
                                        <p:cTn id="81" dur="1000" fill="hold"/>
                                        <p:tgtEl>
                                          <p:spTgt spid="55"/>
                                        </p:tgtEl>
                                        <p:attrNameLst>
                                          <p:attrName>ppt_h</p:attrName>
                                        </p:attrNameLst>
                                      </p:cBhvr>
                                      <p:tavLst>
                                        <p:tav tm="0">
                                          <p:val>
                                            <p:fltVal val="0"/>
                                          </p:val>
                                        </p:tav>
                                        <p:tav tm="100000">
                                          <p:val>
                                            <p:strVal val="#ppt_h"/>
                                          </p:val>
                                        </p:tav>
                                      </p:tavLst>
                                    </p:anim>
                                    <p:anim calcmode="lin" valueType="num">
                                      <p:cBhvr>
                                        <p:cTn id="82" dur="1000" fill="hold"/>
                                        <p:tgtEl>
                                          <p:spTgt spid="55"/>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55"/>
                                        </p:tgtEl>
                                        <p:attrNameLst>
                                          <p:attrName>ppt_y</p:attrName>
                                        </p:attrNameLst>
                                      </p:cBhvr>
                                      <p:tavLst>
                                        <p:tav tm="0" fmla="#ppt_y+(sin(-2*pi*(1-$))*-#ppt_x+cos(-2*pi*(1-$))*(1-#ppt_y))*(1-$)">
                                          <p:val>
                                            <p:fltVal val="0"/>
                                          </p:val>
                                        </p:tav>
                                        <p:tav tm="100000">
                                          <p:val>
                                            <p:fltVal val="1"/>
                                          </p:val>
                                        </p:tav>
                                      </p:tavLst>
                                    </p:anim>
                                  </p:childTnLst>
                                </p:cTn>
                              </p:par>
                            </p:childTnLst>
                          </p:cTn>
                        </p:par>
                        <p:par>
                          <p:cTn id="84" fill="hold">
                            <p:stCondLst>
                              <p:cond delay="9000"/>
                            </p:stCondLst>
                            <p:childTnLst>
                              <p:par>
                                <p:cTn id="85" presetID="2" presetClass="entr" presetSubtype="4" fill="hold" grpId="0" nodeType="afterEffect">
                                  <p:stCondLst>
                                    <p:cond delay="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500" fill="hold"/>
                                        <p:tgtEl>
                                          <p:spTgt spid="63"/>
                                        </p:tgtEl>
                                        <p:attrNameLst>
                                          <p:attrName>ppt_x</p:attrName>
                                        </p:attrNameLst>
                                      </p:cBhvr>
                                      <p:tavLst>
                                        <p:tav tm="0">
                                          <p:val>
                                            <p:strVal val="#ppt_x"/>
                                          </p:val>
                                        </p:tav>
                                        <p:tav tm="100000">
                                          <p:val>
                                            <p:strVal val="#ppt_x"/>
                                          </p:val>
                                        </p:tav>
                                      </p:tavLst>
                                    </p:anim>
                                    <p:anim calcmode="lin" valueType="num">
                                      <p:cBhvr additive="base">
                                        <p:cTn id="88" dur="500" fill="hold"/>
                                        <p:tgtEl>
                                          <p:spTgt spid="63"/>
                                        </p:tgtEl>
                                        <p:attrNameLst>
                                          <p:attrName>ppt_y</p:attrName>
                                        </p:attrNameLst>
                                      </p:cBhvr>
                                      <p:tavLst>
                                        <p:tav tm="0">
                                          <p:val>
                                            <p:strVal val="1+#ppt_h/2"/>
                                          </p:val>
                                        </p:tav>
                                        <p:tav tm="100000">
                                          <p:val>
                                            <p:strVal val="#ppt_y"/>
                                          </p:val>
                                        </p:tav>
                                      </p:tavLst>
                                    </p:anim>
                                  </p:childTnLst>
                                </p:cTn>
                              </p:par>
                            </p:childTnLst>
                          </p:cTn>
                        </p:par>
                        <p:par>
                          <p:cTn id="89" fill="hold">
                            <p:stCondLst>
                              <p:cond delay="9500"/>
                            </p:stCondLst>
                            <p:childTnLst>
                              <p:par>
                                <p:cTn id="90" presetID="32" presetClass="emph" presetSubtype="0" fill="hold" grpId="1" nodeType="afterEffect">
                                  <p:stCondLst>
                                    <p:cond delay="0"/>
                                  </p:stCondLst>
                                  <p:childTnLst>
                                    <p:animRot by="120000">
                                      <p:cBhvr>
                                        <p:cTn id="91" dur="50" fill="hold">
                                          <p:stCondLst>
                                            <p:cond delay="0"/>
                                          </p:stCondLst>
                                        </p:cTn>
                                        <p:tgtEl>
                                          <p:spTgt spid="63"/>
                                        </p:tgtEl>
                                        <p:attrNameLst>
                                          <p:attrName>r</p:attrName>
                                        </p:attrNameLst>
                                      </p:cBhvr>
                                    </p:animRot>
                                    <p:animRot by="-240000">
                                      <p:cBhvr>
                                        <p:cTn id="92" dur="100" fill="hold">
                                          <p:stCondLst>
                                            <p:cond delay="100"/>
                                          </p:stCondLst>
                                        </p:cTn>
                                        <p:tgtEl>
                                          <p:spTgt spid="63"/>
                                        </p:tgtEl>
                                        <p:attrNameLst>
                                          <p:attrName>r</p:attrName>
                                        </p:attrNameLst>
                                      </p:cBhvr>
                                    </p:animRot>
                                    <p:animRot by="240000">
                                      <p:cBhvr>
                                        <p:cTn id="93" dur="100" fill="hold">
                                          <p:stCondLst>
                                            <p:cond delay="200"/>
                                          </p:stCondLst>
                                        </p:cTn>
                                        <p:tgtEl>
                                          <p:spTgt spid="63"/>
                                        </p:tgtEl>
                                        <p:attrNameLst>
                                          <p:attrName>r</p:attrName>
                                        </p:attrNameLst>
                                      </p:cBhvr>
                                    </p:animRot>
                                    <p:animRot by="-240000">
                                      <p:cBhvr>
                                        <p:cTn id="94" dur="100" fill="hold">
                                          <p:stCondLst>
                                            <p:cond delay="300"/>
                                          </p:stCondLst>
                                        </p:cTn>
                                        <p:tgtEl>
                                          <p:spTgt spid="63"/>
                                        </p:tgtEl>
                                        <p:attrNameLst>
                                          <p:attrName>r</p:attrName>
                                        </p:attrNameLst>
                                      </p:cBhvr>
                                    </p:animRot>
                                    <p:animRot by="120000">
                                      <p:cBhvr>
                                        <p:cTn id="95" dur="100" fill="hold">
                                          <p:stCondLst>
                                            <p:cond delay="400"/>
                                          </p:stCondLst>
                                        </p:cTn>
                                        <p:tgtEl>
                                          <p:spTgt spid="63"/>
                                        </p:tgtEl>
                                        <p:attrNameLst>
                                          <p:attrName>r</p:attrName>
                                        </p:attrNameLst>
                                      </p:cBhvr>
                                    </p:animRot>
                                  </p:childTnLst>
                                </p:cTn>
                              </p:par>
                            </p:childTnLst>
                          </p:cTn>
                        </p:par>
                        <p:par>
                          <p:cTn id="96" fill="hold">
                            <p:stCondLst>
                              <p:cond delay="10000"/>
                            </p:stCondLst>
                            <p:childTnLst>
                              <p:par>
                                <p:cTn id="97" presetID="18" presetClass="entr" presetSubtype="9" fill="hold" grpId="0"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strips(upLeft)">
                                      <p:cBhvr>
                                        <p:cTn id="99" dur="500"/>
                                        <p:tgtEl>
                                          <p:spTgt spid="64"/>
                                        </p:tgtEl>
                                      </p:cBhvr>
                                    </p:animEffect>
                                  </p:childTnLst>
                                </p:cTn>
                              </p:par>
                            </p:childTnLst>
                          </p:cTn>
                        </p:par>
                        <p:par>
                          <p:cTn id="100" fill="hold">
                            <p:stCondLst>
                              <p:cond delay="10500"/>
                            </p:stCondLst>
                            <p:childTnLst>
                              <p:par>
                                <p:cTn id="101" presetID="15" presetClass="entr" presetSubtype="0"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p:cTn id="103" dur="1000" fill="hold"/>
                                        <p:tgtEl>
                                          <p:spTgt spid="58"/>
                                        </p:tgtEl>
                                        <p:attrNameLst>
                                          <p:attrName>ppt_w</p:attrName>
                                        </p:attrNameLst>
                                      </p:cBhvr>
                                      <p:tavLst>
                                        <p:tav tm="0">
                                          <p:val>
                                            <p:fltVal val="0"/>
                                          </p:val>
                                        </p:tav>
                                        <p:tav tm="100000">
                                          <p:val>
                                            <p:strVal val="#ppt_w"/>
                                          </p:val>
                                        </p:tav>
                                      </p:tavLst>
                                    </p:anim>
                                    <p:anim calcmode="lin" valueType="num">
                                      <p:cBhvr>
                                        <p:cTn id="104" dur="1000" fill="hold"/>
                                        <p:tgtEl>
                                          <p:spTgt spid="58"/>
                                        </p:tgtEl>
                                        <p:attrNameLst>
                                          <p:attrName>ppt_h</p:attrName>
                                        </p:attrNameLst>
                                      </p:cBhvr>
                                      <p:tavLst>
                                        <p:tav tm="0">
                                          <p:val>
                                            <p:fltVal val="0"/>
                                          </p:val>
                                        </p:tav>
                                        <p:tav tm="100000">
                                          <p:val>
                                            <p:strVal val="#ppt_h"/>
                                          </p:val>
                                        </p:tav>
                                      </p:tavLst>
                                    </p:anim>
                                    <p:anim calcmode="lin" valueType="num">
                                      <p:cBhvr>
                                        <p:cTn id="105" dur="1000" fill="hold"/>
                                        <p:tgtEl>
                                          <p:spTgt spid="58"/>
                                        </p:tgtEl>
                                        <p:attrNameLst>
                                          <p:attrName>ppt_x</p:attrName>
                                        </p:attrNameLst>
                                      </p:cBhvr>
                                      <p:tavLst>
                                        <p:tav tm="0" fmla="#ppt_x+(cos(-2*pi*(1-$))*-#ppt_x-sin(-2*pi*(1-$))*(1-#ppt_y))*(1-$)">
                                          <p:val>
                                            <p:fltVal val="0"/>
                                          </p:val>
                                        </p:tav>
                                        <p:tav tm="100000">
                                          <p:val>
                                            <p:fltVal val="1"/>
                                          </p:val>
                                        </p:tav>
                                      </p:tavLst>
                                    </p:anim>
                                    <p:anim calcmode="lin" valueType="num">
                                      <p:cBhvr>
                                        <p:cTn id="106" dur="1000" fill="hold"/>
                                        <p:tgtEl>
                                          <p:spTgt spid="58"/>
                                        </p:tgtEl>
                                        <p:attrNameLst>
                                          <p:attrName>ppt_y</p:attrName>
                                        </p:attrNameLst>
                                      </p:cBhvr>
                                      <p:tavLst>
                                        <p:tav tm="0" fmla="#ppt_y+(sin(-2*pi*(1-$))*-#ppt_x+cos(-2*pi*(1-$))*(1-#ppt_y))*(1-$)">
                                          <p:val>
                                            <p:fltVal val="0"/>
                                          </p:val>
                                        </p:tav>
                                        <p:tav tm="100000">
                                          <p:val>
                                            <p:fltVal val="1"/>
                                          </p:val>
                                        </p:tav>
                                      </p:tavLst>
                                    </p:anim>
                                  </p:childTnLst>
                                </p:cTn>
                              </p:par>
                            </p:childTnLst>
                          </p:cTn>
                        </p:par>
                        <p:par>
                          <p:cTn id="107" fill="hold">
                            <p:stCondLst>
                              <p:cond delay="11500"/>
                            </p:stCondLst>
                            <p:childTnLst>
                              <p:par>
                                <p:cTn id="108" presetID="2" presetClass="entr" presetSubtype="1" fill="hold" grpId="0" nodeType="afterEffect">
                                  <p:stCondLst>
                                    <p:cond delay="0"/>
                                  </p:stCondLst>
                                  <p:childTnLst>
                                    <p:set>
                                      <p:cBhvr>
                                        <p:cTn id="109" dur="1" fill="hold">
                                          <p:stCondLst>
                                            <p:cond delay="0"/>
                                          </p:stCondLst>
                                        </p:cTn>
                                        <p:tgtEl>
                                          <p:spTgt spid="65"/>
                                        </p:tgtEl>
                                        <p:attrNameLst>
                                          <p:attrName>style.visibility</p:attrName>
                                        </p:attrNameLst>
                                      </p:cBhvr>
                                      <p:to>
                                        <p:strVal val="visible"/>
                                      </p:to>
                                    </p:set>
                                    <p:anim calcmode="lin" valueType="num">
                                      <p:cBhvr additive="base">
                                        <p:cTn id="110" dur="500" fill="hold"/>
                                        <p:tgtEl>
                                          <p:spTgt spid="65"/>
                                        </p:tgtEl>
                                        <p:attrNameLst>
                                          <p:attrName>ppt_x</p:attrName>
                                        </p:attrNameLst>
                                      </p:cBhvr>
                                      <p:tavLst>
                                        <p:tav tm="0">
                                          <p:val>
                                            <p:strVal val="#ppt_x"/>
                                          </p:val>
                                        </p:tav>
                                        <p:tav tm="100000">
                                          <p:val>
                                            <p:strVal val="#ppt_x"/>
                                          </p:val>
                                        </p:tav>
                                      </p:tavLst>
                                    </p:anim>
                                    <p:anim calcmode="lin" valueType="num">
                                      <p:cBhvr additive="base">
                                        <p:cTn id="111" dur="500" fill="hold"/>
                                        <p:tgtEl>
                                          <p:spTgt spid="65"/>
                                        </p:tgtEl>
                                        <p:attrNameLst>
                                          <p:attrName>ppt_y</p:attrName>
                                        </p:attrNameLst>
                                      </p:cBhvr>
                                      <p:tavLst>
                                        <p:tav tm="0">
                                          <p:val>
                                            <p:strVal val="0-#ppt_h/2"/>
                                          </p:val>
                                        </p:tav>
                                        <p:tav tm="100000">
                                          <p:val>
                                            <p:strVal val="#ppt_y"/>
                                          </p:val>
                                        </p:tav>
                                      </p:tavLst>
                                    </p:anim>
                                  </p:childTnLst>
                                </p:cTn>
                              </p:par>
                            </p:childTnLst>
                          </p:cTn>
                        </p:par>
                        <p:par>
                          <p:cTn id="112" fill="hold">
                            <p:stCondLst>
                              <p:cond delay="12000"/>
                            </p:stCondLst>
                            <p:childTnLst>
                              <p:par>
                                <p:cTn id="113" presetID="32" presetClass="emph" presetSubtype="0" fill="hold" grpId="1" nodeType="afterEffect">
                                  <p:stCondLst>
                                    <p:cond delay="0"/>
                                  </p:stCondLst>
                                  <p:childTnLst>
                                    <p:animRot by="120000">
                                      <p:cBhvr>
                                        <p:cTn id="114" dur="50" fill="hold">
                                          <p:stCondLst>
                                            <p:cond delay="0"/>
                                          </p:stCondLst>
                                        </p:cTn>
                                        <p:tgtEl>
                                          <p:spTgt spid="65"/>
                                        </p:tgtEl>
                                        <p:attrNameLst>
                                          <p:attrName>r</p:attrName>
                                        </p:attrNameLst>
                                      </p:cBhvr>
                                    </p:animRot>
                                    <p:animRot by="-240000">
                                      <p:cBhvr>
                                        <p:cTn id="115" dur="100" fill="hold">
                                          <p:stCondLst>
                                            <p:cond delay="100"/>
                                          </p:stCondLst>
                                        </p:cTn>
                                        <p:tgtEl>
                                          <p:spTgt spid="65"/>
                                        </p:tgtEl>
                                        <p:attrNameLst>
                                          <p:attrName>r</p:attrName>
                                        </p:attrNameLst>
                                      </p:cBhvr>
                                    </p:animRot>
                                    <p:animRot by="240000">
                                      <p:cBhvr>
                                        <p:cTn id="116" dur="100" fill="hold">
                                          <p:stCondLst>
                                            <p:cond delay="200"/>
                                          </p:stCondLst>
                                        </p:cTn>
                                        <p:tgtEl>
                                          <p:spTgt spid="65"/>
                                        </p:tgtEl>
                                        <p:attrNameLst>
                                          <p:attrName>r</p:attrName>
                                        </p:attrNameLst>
                                      </p:cBhvr>
                                    </p:animRot>
                                    <p:animRot by="-240000">
                                      <p:cBhvr>
                                        <p:cTn id="117" dur="100" fill="hold">
                                          <p:stCondLst>
                                            <p:cond delay="300"/>
                                          </p:stCondLst>
                                        </p:cTn>
                                        <p:tgtEl>
                                          <p:spTgt spid="65"/>
                                        </p:tgtEl>
                                        <p:attrNameLst>
                                          <p:attrName>r</p:attrName>
                                        </p:attrNameLst>
                                      </p:cBhvr>
                                    </p:animRot>
                                    <p:animRot by="120000">
                                      <p:cBhvr>
                                        <p:cTn id="118" dur="100" fill="hold">
                                          <p:stCondLst>
                                            <p:cond delay="400"/>
                                          </p:stCondLst>
                                        </p:cTn>
                                        <p:tgtEl>
                                          <p:spTgt spid="65"/>
                                        </p:tgtEl>
                                        <p:attrNameLst>
                                          <p:attrName>r</p:attrName>
                                        </p:attrNameLst>
                                      </p:cBhvr>
                                    </p:animRot>
                                  </p:childTnLst>
                                </p:cTn>
                              </p:par>
                            </p:childTnLst>
                          </p:cTn>
                        </p:par>
                        <p:par>
                          <p:cTn id="119" fill="hold">
                            <p:stCondLst>
                              <p:cond delay="12500"/>
                            </p:stCondLst>
                            <p:childTnLst>
                              <p:par>
                                <p:cTn id="120" presetID="18" presetClass="entr" presetSubtype="9" fill="hold" grpId="0" nodeType="afterEffect">
                                  <p:stCondLst>
                                    <p:cond delay="0"/>
                                  </p:stCondLst>
                                  <p:childTnLst>
                                    <p:set>
                                      <p:cBhvr>
                                        <p:cTn id="121" dur="1" fill="hold">
                                          <p:stCondLst>
                                            <p:cond delay="0"/>
                                          </p:stCondLst>
                                        </p:cTn>
                                        <p:tgtEl>
                                          <p:spTgt spid="66"/>
                                        </p:tgtEl>
                                        <p:attrNameLst>
                                          <p:attrName>style.visibility</p:attrName>
                                        </p:attrNameLst>
                                      </p:cBhvr>
                                      <p:to>
                                        <p:strVal val="visible"/>
                                      </p:to>
                                    </p:set>
                                    <p:animEffect transition="in" filter="strips(upLeft)">
                                      <p:cBhvr>
                                        <p:cTn id="122" dur="500"/>
                                        <p:tgtEl>
                                          <p:spTgt spid="66"/>
                                        </p:tgtEl>
                                      </p:cBhvr>
                                    </p:animEffect>
                                  </p:childTnLst>
                                </p:cTn>
                              </p:par>
                            </p:childTnLst>
                          </p:cTn>
                        </p:par>
                        <p:par>
                          <p:cTn id="123" fill="hold">
                            <p:stCondLst>
                              <p:cond delay="13000"/>
                            </p:stCondLst>
                            <p:childTnLst>
                              <p:par>
                                <p:cTn id="124" presetID="15" presetClass="entr" presetSubtype="0" fill="hold" nodeType="afterEffect">
                                  <p:stCondLst>
                                    <p:cond delay="0"/>
                                  </p:stCondLst>
                                  <p:childTnLst>
                                    <p:set>
                                      <p:cBhvr>
                                        <p:cTn id="125" dur="1" fill="hold">
                                          <p:stCondLst>
                                            <p:cond delay="0"/>
                                          </p:stCondLst>
                                        </p:cTn>
                                        <p:tgtEl>
                                          <p:spTgt spid="52"/>
                                        </p:tgtEl>
                                        <p:attrNameLst>
                                          <p:attrName>style.visibility</p:attrName>
                                        </p:attrNameLst>
                                      </p:cBhvr>
                                      <p:to>
                                        <p:strVal val="visible"/>
                                      </p:to>
                                    </p:set>
                                    <p:anim calcmode="lin" valueType="num">
                                      <p:cBhvr>
                                        <p:cTn id="126" dur="1000" fill="hold"/>
                                        <p:tgtEl>
                                          <p:spTgt spid="52"/>
                                        </p:tgtEl>
                                        <p:attrNameLst>
                                          <p:attrName>ppt_w</p:attrName>
                                        </p:attrNameLst>
                                      </p:cBhvr>
                                      <p:tavLst>
                                        <p:tav tm="0">
                                          <p:val>
                                            <p:fltVal val="0"/>
                                          </p:val>
                                        </p:tav>
                                        <p:tav tm="100000">
                                          <p:val>
                                            <p:strVal val="#ppt_w"/>
                                          </p:val>
                                        </p:tav>
                                      </p:tavLst>
                                    </p:anim>
                                    <p:anim calcmode="lin" valueType="num">
                                      <p:cBhvr>
                                        <p:cTn id="127" dur="1000" fill="hold"/>
                                        <p:tgtEl>
                                          <p:spTgt spid="52"/>
                                        </p:tgtEl>
                                        <p:attrNameLst>
                                          <p:attrName>ppt_h</p:attrName>
                                        </p:attrNameLst>
                                      </p:cBhvr>
                                      <p:tavLst>
                                        <p:tav tm="0">
                                          <p:val>
                                            <p:fltVal val="0"/>
                                          </p:val>
                                        </p:tav>
                                        <p:tav tm="100000">
                                          <p:val>
                                            <p:strVal val="#ppt_h"/>
                                          </p:val>
                                        </p:tav>
                                      </p:tavLst>
                                    </p:anim>
                                    <p:anim calcmode="lin" valueType="num">
                                      <p:cBhvr>
                                        <p:cTn id="128"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129"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par>
                          <p:cTn id="130" fill="hold">
                            <p:stCondLst>
                              <p:cond delay="14000"/>
                            </p:stCondLst>
                            <p:childTnLst>
                              <p:par>
                                <p:cTn id="131" presetID="2" presetClass="entr" presetSubtype="4" fill="hold" grpId="0" nodeType="afterEffect">
                                  <p:stCondLst>
                                    <p:cond delay="0"/>
                                  </p:stCondLst>
                                  <p:childTnLst>
                                    <p:set>
                                      <p:cBhvr>
                                        <p:cTn id="132" dur="1" fill="hold">
                                          <p:stCondLst>
                                            <p:cond delay="0"/>
                                          </p:stCondLst>
                                        </p:cTn>
                                        <p:tgtEl>
                                          <p:spTgt spid="67"/>
                                        </p:tgtEl>
                                        <p:attrNameLst>
                                          <p:attrName>style.visibility</p:attrName>
                                        </p:attrNameLst>
                                      </p:cBhvr>
                                      <p:to>
                                        <p:strVal val="visible"/>
                                      </p:to>
                                    </p:set>
                                    <p:anim calcmode="lin" valueType="num">
                                      <p:cBhvr additive="base">
                                        <p:cTn id="133" dur="500" fill="hold"/>
                                        <p:tgtEl>
                                          <p:spTgt spid="67"/>
                                        </p:tgtEl>
                                        <p:attrNameLst>
                                          <p:attrName>ppt_x</p:attrName>
                                        </p:attrNameLst>
                                      </p:cBhvr>
                                      <p:tavLst>
                                        <p:tav tm="0">
                                          <p:val>
                                            <p:strVal val="#ppt_x"/>
                                          </p:val>
                                        </p:tav>
                                        <p:tav tm="100000">
                                          <p:val>
                                            <p:strVal val="#ppt_x"/>
                                          </p:val>
                                        </p:tav>
                                      </p:tavLst>
                                    </p:anim>
                                    <p:anim calcmode="lin" valueType="num">
                                      <p:cBhvr additive="base">
                                        <p:cTn id="134" dur="500" fill="hold"/>
                                        <p:tgtEl>
                                          <p:spTgt spid="67"/>
                                        </p:tgtEl>
                                        <p:attrNameLst>
                                          <p:attrName>ppt_y</p:attrName>
                                        </p:attrNameLst>
                                      </p:cBhvr>
                                      <p:tavLst>
                                        <p:tav tm="0">
                                          <p:val>
                                            <p:strVal val="1+#ppt_h/2"/>
                                          </p:val>
                                        </p:tav>
                                        <p:tav tm="100000">
                                          <p:val>
                                            <p:strVal val="#ppt_y"/>
                                          </p:val>
                                        </p:tav>
                                      </p:tavLst>
                                    </p:anim>
                                  </p:childTnLst>
                                </p:cTn>
                              </p:par>
                            </p:childTnLst>
                          </p:cTn>
                        </p:par>
                        <p:par>
                          <p:cTn id="135" fill="hold">
                            <p:stCondLst>
                              <p:cond delay="14500"/>
                            </p:stCondLst>
                            <p:childTnLst>
                              <p:par>
                                <p:cTn id="136" presetID="32" presetClass="emph" presetSubtype="0" fill="hold" grpId="1" nodeType="afterEffect">
                                  <p:stCondLst>
                                    <p:cond delay="0"/>
                                  </p:stCondLst>
                                  <p:childTnLst>
                                    <p:animRot by="120000">
                                      <p:cBhvr>
                                        <p:cTn id="137" dur="50" fill="hold">
                                          <p:stCondLst>
                                            <p:cond delay="0"/>
                                          </p:stCondLst>
                                        </p:cTn>
                                        <p:tgtEl>
                                          <p:spTgt spid="67"/>
                                        </p:tgtEl>
                                        <p:attrNameLst>
                                          <p:attrName>r</p:attrName>
                                        </p:attrNameLst>
                                      </p:cBhvr>
                                    </p:animRot>
                                    <p:animRot by="-240000">
                                      <p:cBhvr>
                                        <p:cTn id="138" dur="100" fill="hold">
                                          <p:stCondLst>
                                            <p:cond delay="100"/>
                                          </p:stCondLst>
                                        </p:cTn>
                                        <p:tgtEl>
                                          <p:spTgt spid="67"/>
                                        </p:tgtEl>
                                        <p:attrNameLst>
                                          <p:attrName>r</p:attrName>
                                        </p:attrNameLst>
                                      </p:cBhvr>
                                    </p:animRot>
                                    <p:animRot by="240000">
                                      <p:cBhvr>
                                        <p:cTn id="139" dur="100" fill="hold">
                                          <p:stCondLst>
                                            <p:cond delay="200"/>
                                          </p:stCondLst>
                                        </p:cTn>
                                        <p:tgtEl>
                                          <p:spTgt spid="67"/>
                                        </p:tgtEl>
                                        <p:attrNameLst>
                                          <p:attrName>r</p:attrName>
                                        </p:attrNameLst>
                                      </p:cBhvr>
                                    </p:animRot>
                                    <p:animRot by="-240000">
                                      <p:cBhvr>
                                        <p:cTn id="140" dur="100" fill="hold">
                                          <p:stCondLst>
                                            <p:cond delay="300"/>
                                          </p:stCondLst>
                                        </p:cTn>
                                        <p:tgtEl>
                                          <p:spTgt spid="67"/>
                                        </p:tgtEl>
                                        <p:attrNameLst>
                                          <p:attrName>r</p:attrName>
                                        </p:attrNameLst>
                                      </p:cBhvr>
                                    </p:animRot>
                                    <p:animRot by="120000">
                                      <p:cBhvr>
                                        <p:cTn id="141" dur="100" fill="hold">
                                          <p:stCondLst>
                                            <p:cond delay="400"/>
                                          </p:stCondLst>
                                        </p:cTn>
                                        <p:tgtEl>
                                          <p:spTgt spid="67"/>
                                        </p:tgtEl>
                                        <p:attrNameLst>
                                          <p:attrName>r</p:attrName>
                                        </p:attrNameLst>
                                      </p:cBhvr>
                                    </p:animRot>
                                  </p:childTnLst>
                                </p:cTn>
                              </p:par>
                            </p:childTnLst>
                          </p:cTn>
                        </p:par>
                        <p:par>
                          <p:cTn id="142" fill="hold">
                            <p:stCondLst>
                              <p:cond delay="15000"/>
                            </p:stCondLst>
                            <p:childTnLst>
                              <p:par>
                                <p:cTn id="143" presetID="18" presetClass="entr" presetSubtype="9" fill="hold" grpId="0" nodeType="after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strips(upLeft)">
                                      <p:cBhvr>
                                        <p:cTn id="1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38" grpId="1" animBg="1"/>
      <p:bldP spid="39" grpId="0" animBg="1"/>
      <p:bldP spid="39" grpId="1" animBg="1"/>
      <p:bldP spid="40" grpId="0"/>
      <p:bldP spid="41" grpId="0"/>
      <p:bldP spid="61" grpId="0" animBg="1"/>
      <p:bldP spid="61" grpId="1" animBg="1"/>
      <p:bldP spid="62" grpId="0"/>
      <p:bldP spid="63" grpId="0" animBg="1"/>
      <p:bldP spid="63" grpId="1" animBg="1"/>
      <p:bldP spid="64" grpId="0"/>
      <p:bldP spid="65" grpId="0" animBg="1"/>
      <p:bldP spid="65" grpId="1" animBg="1"/>
      <p:bldP spid="66" grpId="0"/>
      <p:bldP spid="67" grpId="0" animBg="1"/>
      <p:bldP spid="67" grpId="1" animBg="1"/>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2F09066-2225-45ED-A87E-CAA4FA3A794E}"/>
              </a:ext>
            </a:extLst>
          </p:cNvPr>
          <p:cNvSpPr txBox="1"/>
          <p:nvPr/>
        </p:nvSpPr>
        <p:spPr>
          <a:xfrm>
            <a:off x="823322" y="699542"/>
            <a:ext cx="3244622" cy="400110"/>
          </a:xfrm>
          <a:prstGeom prst="rect">
            <a:avLst/>
          </a:prstGeom>
          <a:noFill/>
        </p:spPr>
        <p:txBody>
          <a:bodyPr wrap="square" rtlCol="0">
            <a:spAutoFit/>
          </a:bodyPr>
          <a:lstStyle/>
          <a:p>
            <a:r>
              <a:rPr lang="zh-CN" altLang="en-US" sz="2000" b="1" dirty="0">
                <a:solidFill>
                  <a:srgbClr val="FF0000"/>
                </a:solidFill>
              </a:rPr>
              <a:t>注册驱动与获取连接</a:t>
            </a:r>
          </a:p>
        </p:txBody>
      </p:sp>
      <p:sp>
        <p:nvSpPr>
          <p:cNvPr id="6" name="文本框 5">
            <a:extLst>
              <a:ext uri="{FF2B5EF4-FFF2-40B4-BE49-F238E27FC236}">
                <a16:creationId xmlns:a16="http://schemas.microsoft.com/office/drawing/2014/main" id="{DB8ACA6B-9B3E-4602-9F99-C5524110DF28}"/>
              </a:ext>
            </a:extLst>
          </p:cNvPr>
          <p:cNvSpPr txBox="1"/>
          <p:nvPr/>
        </p:nvSpPr>
        <p:spPr>
          <a:xfrm>
            <a:off x="1043608" y="1117717"/>
            <a:ext cx="8100392" cy="3970318"/>
          </a:xfrm>
          <a:prstGeom prst="rect">
            <a:avLst/>
          </a:prstGeom>
          <a:noFill/>
        </p:spPr>
        <p:txBody>
          <a:bodyPr wrap="square">
            <a:spAutoFit/>
          </a:bodyPr>
          <a:lstStyle/>
          <a:p>
            <a:r>
              <a:rPr lang="zh-CN" altLang="en-US" sz="1400" dirty="0"/>
              <a:t>public class JdbcTest01 {</a:t>
            </a:r>
          </a:p>
          <a:p>
            <a:r>
              <a:rPr lang="zh-CN" altLang="en-US" sz="1400" dirty="0"/>
              <a:t>    public static void main(String[] args) {</a:t>
            </a:r>
          </a:p>
          <a:p>
            <a:r>
              <a:rPr lang="zh-CN" altLang="en-US" sz="1400" dirty="0"/>
              <a:t>        Connection conn = null;</a:t>
            </a:r>
          </a:p>
          <a:p>
            <a:r>
              <a:rPr lang="zh-CN" altLang="en-US" sz="1400" dirty="0"/>
              <a:t>        try {</a:t>
            </a:r>
          </a:p>
          <a:p>
            <a:r>
              <a:rPr lang="zh-CN" altLang="en-US" sz="1400" dirty="0"/>
              <a:t>            // 1、注册驱动</a:t>
            </a:r>
          </a:p>
          <a:p>
            <a:r>
              <a:rPr lang="zh-CN" altLang="en-US" sz="1400" dirty="0"/>
              <a:t>            DriverManager.registerDriver(new com.mysql.cj.jdbc.Driver());</a:t>
            </a:r>
          </a:p>
          <a:p>
            <a:r>
              <a:rPr lang="zh-CN" altLang="en-US" sz="1400" dirty="0"/>
              <a:t>            // 2、获取连接</a:t>
            </a:r>
          </a:p>
          <a:p>
            <a:r>
              <a:rPr lang="zh-CN" altLang="en-US" sz="1400" dirty="0"/>
              <a:t>            String url = "jdbc:mysql://localhost:3306/yonghedb?serverTimezone=GMT&amp;useSSL=false&amp;characterEncoding=UTF-8";</a:t>
            </a:r>
          </a:p>
          <a:p>
            <a:r>
              <a:rPr lang="zh-CN" altLang="en-US" sz="1400" dirty="0"/>
              <a:t>            String user = "root";</a:t>
            </a:r>
          </a:p>
          <a:p>
            <a:r>
              <a:rPr lang="zh-CN" altLang="en-US" sz="1400" dirty="0"/>
              <a:t>            String password = "chendikai";</a:t>
            </a:r>
          </a:p>
          <a:p>
            <a:r>
              <a:rPr lang="zh-CN" altLang="en-US" sz="1400" dirty="0"/>
              <a:t>            conn = DriverManager.getConnection(url, user, password);</a:t>
            </a:r>
          </a:p>
          <a:p>
            <a:r>
              <a:rPr lang="zh-CN" altLang="en-US" sz="1400" dirty="0"/>
              <a:t>            System.out.println("数据库连接对象：" + conn);</a:t>
            </a:r>
          </a:p>
          <a:p>
            <a:r>
              <a:rPr lang="zh-CN" altLang="en-US" sz="1400" dirty="0"/>
              <a:t>        } catch (SQLException e) {</a:t>
            </a:r>
          </a:p>
          <a:p>
            <a:r>
              <a:rPr lang="zh-CN" altLang="en-US" sz="1400" dirty="0"/>
              <a:t>            e.printStackTrace();</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269944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F96BFE81-5478-4F3A-893D-E39FC1875054}"/>
              </a:ext>
            </a:extLst>
          </p:cNvPr>
          <p:cNvSpPr txBox="1"/>
          <p:nvPr/>
        </p:nvSpPr>
        <p:spPr>
          <a:xfrm>
            <a:off x="823322" y="699542"/>
            <a:ext cx="3244622" cy="400110"/>
          </a:xfrm>
          <a:prstGeom prst="rect">
            <a:avLst/>
          </a:prstGeom>
          <a:noFill/>
        </p:spPr>
        <p:txBody>
          <a:bodyPr wrap="square" rtlCol="0">
            <a:spAutoFit/>
          </a:bodyPr>
          <a:lstStyle/>
          <a:p>
            <a:r>
              <a:rPr lang="zh-CN" altLang="en-US" sz="2000" b="1" dirty="0">
                <a:solidFill>
                  <a:srgbClr val="FF0000"/>
                </a:solidFill>
              </a:rPr>
              <a:t>执行</a:t>
            </a:r>
            <a:r>
              <a:rPr lang="en-US" altLang="zh-CN" sz="2000" b="1" dirty="0" err="1">
                <a:solidFill>
                  <a:srgbClr val="FF0000"/>
                </a:solidFill>
              </a:rPr>
              <a:t>sql</a:t>
            </a:r>
            <a:r>
              <a:rPr lang="zh-CN" altLang="en-US" sz="2000" b="1" dirty="0">
                <a:solidFill>
                  <a:srgbClr val="FF0000"/>
                </a:solidFill>
              </a:rPr>
              <a:t>与释放资源</a:t>
            </a:r>
          </a:p>
        </p:txBody>
      </p:sp>
      <p:sp>
        <p:nvSpPr>
          <p:cNvPr id="13" name="文本框 12">
            <a:extLst>
              <a:ext uri="{FF2B5EF4-FFF2-40B4-BE49-F238E27FC236}">
                <a16:creationId xmlns:a16="http://schemas.microsoft.com/office/drawing/2014/main" id="{DE348A36-6AA2-4FE4-9780-E6F99FDFC2BA}"/>
              </a:ext>
            </a:extLst>
          </p:cNvPr>
          <p:cNvSpPr txBox="1"/>
          <p:nvPr/>
        </p:nvSpPr>
        <p:spPr>
          <a:xfrm>
            <a:off x="863588" y="1193460"/>
            <a:ext cx="7416824" cy="830997"/>
          </a:xfrm>
          <a:prstGeom prst="rect">
            <a:avLst/>
          </a:prstGeom>
          <a:noFill/>
        </p:spPr>
        <p:txBody>
          <a:bodyPr wrap="square">
            <a:spAutoFit/>
          </a:bodyPr>
          <a:lstStyle/>
          <a:p>
            <a:r>
              <a:rPr lang="zh-CN" altLang="en-US" sz="1200" dirty="0"/>
              <a:t>// 4、执行sql语句</a:t>
            </a:r>
          </a:p>
          <a:p>
            <a:r>
              <a:rPr lang="zh-CN" altLang="en-US" sz="1200" dirty="0"/>
              <a:t>String sql = "insert into tb_door(name, tel, addr) values('湖北师范大学', 1867</a:t>
            </a:r>
            <a:r>
              <a:rPr lang="en-US" altLang="zh-CN" sz="1200" dirty="0"/>
              <a:t>87</a:t>
            </a:r>
            <a:r>
              <a:rPr lang="zh-CN" altLang="en-US" sz="1200" dirty="0"/>
              <a:t>2</a:t>
            </a:r>
            <a:r>
              <a:rPr lang="en-US" altLang="zh-CN" sz="1200" dirty="0"/>
              <a:t>157</a:t>
            </a:r>
            <a:r>
              <a:rPr lang="zh-CN" altLang="en-US" sz="1200" dirty="0"/>
              <a:t>7, '湖北省黄石市')";</a:t>
            </a:r>
          </a:p>
          <a:p>
            <a:r>
              <a:rPr lang="zh-CN" altLang="en-US" sz="1200" dirty="0"/>
              <a:t>int count = statement.executeUpdate(sql);</a:t>
            </a:r>
          </a:p>
          <a:p>
            <a:r>
              <a:rPr lang="zh-CN" altLang="en-US" sz="1200" dirty="0"/>
              <a:t>System.out.println("影响的数据量：" + count);</a:t>
            </a:r>
          </a:p>
        </p:txBody>
      </p:sp>
      <p:sp>
        <p:nvSpPr>
          <p:cNvPr id="15" name="文本框 14">
            <a:extLst>
              <a:ext uri="{FF2B5EF4-FFF2-40B4-BE49-F238E27FC236}">
                <a16:creationId xmlns:a16="http://schemas.microsoft.com/office/drawing/2014/main" id="{49D6764D-E4BB-45E6-AFD3-3D2F32C37F1A}"/>
              </a:ext>
            </a:extLst>
          </p:cNvPr>
          <p:cNvSpPr txBox="1"/>
          <p:nvPr/>
        </p:nvSpPr>
        <p:spPr>
          <a:xfrm>
            <a:off x="5580112" y="1777475"/>
            <a:ext cx="2340260" cy="3231654"/>
          </a:xfrm>
          <a:prstGeom prst="rect">
            <a:avLst/>
          </a:prstGeom>
          <a:noFill/>
        </p:spPr>
        <p:txBody>
          <a:bodyPr wrap="square">
            <a:spAutoFit/>
          </a:bodyPr>
          <a:lstStyle/>
          <a:p>
            <a:r>
              <a:rPr lang="zh-CN" altLang="en-US" sz="1200" dirty="0"/>
              <a:t>finally {</a:t>
            </a:r>
          </a:p>
          <a:p>
            <a:r>
              <a:rPr lang="zh-CN" altLang="en-US" sz="1200" dirty="0"/>
              <a:t>            // 6、释放资源</a:t>
            </a:r>
          </a:p>
          <a:p>
            <a:r>
              <a:rPr lang="zh-CN" altLang="en-US" sz="1200" dirty="0"/>
              <a:t>            try {</a:t>
            </a:r>
          </a:p>
          <a:p>
            <a:r>
              <a:rPr lang="zh-CN" altLang="en-US" sz="1200" dirty="0"/>
              <a:t>                if (statement != null) {</a:t>
            </a:r>
          </a:p>
          <a:p>
            <a:r>
              <a:rPr lang="zh-CN" altLang="en-US" sz="1200" dirty="0"/>
              <a:t>                    statement.close();</a:t>
            </a:r>
          </a:p>
          <a:p>
            <a:r>
              <a:rPr lang="zh-CN" altLang="en-US" sz="1200" dirty="0"/>
              <a:t>                }</a:t>
            </a:r>
          </a:p>
          <a:p>
            <a:r>
              <a:rPr lang="zh-CN" altLang="en-US" sz="1200" dirty="0"/>
              <a:t>            } catch (SQLException e) {</a:t>
            </a:r>
          </a:p>
          <a:p>
            <a:r>
              <a:rPr lang="zh-CN" altLang="en-US" sz="1200" dirty="0"/>
              <a:t>                e.printStackTrace();</a:t>
            </a:r>
          </a:p>
          <a:p>
            <a:r>
              <a:rPr lang="zh-CN" altLang="en-US" sz="1200" dirty="0"/>
              <a:t>            }</a:t>
            </a:r>
          </a:p>
          <a:p>
            <a:r>
              <a:rPr lang="zh-CN" altLang="en-US" sz="1200" dirty="0"/>
              <a:t>            try {</a:t>
            </a:r>
          </a:p>
          <a:p>
            <a:r>
              <a:rPr lang="zh-CN" altLang="en-US" sz="1200" dirty="0"/>
              <a:t>                if (conn != null) {</a:t>
            </a:r>
          </a:p>
          <a:p>
            <a:r>
              <a:rPr lang="zh-CN" altLang="en-US" sz="1200" dirty="0"/>
              <a:t>                    conn.close();</a:t>
            </a:r>
          </a:p>
          <a:p>
            <a:r>
              <a:rPr lang="zh-CN" altLang="en-US" sz="1200" dirty="0"/>
              <a:t>                }</a:t>
            </a:r>
          </a:p>
          <a:p>
            <a:r>
              <a:rPr lang="zh-CN" altLang="en-US" sz="1200" dirty="0"/>
              <a:t>            } catch (SQLException e) {</a:t>
            </a:r>
          </a:p>
          <a:p>
            <a:r>
              <a:rPr lang="zh-CN" altLang="en-US" sz="1200" dirty="0"/>
              <a:t>                e.printStackTrace();</a:t>
            </a:r>
          </a:p>
          <a:p>
            <a:r>
              <a:rPr lang="zh-CN" altLang="en-US" sz="1200" dirty="0"/>
              <a:t>            }</a:t>
            </a:r>
          </a:p>
          <a:p>
            <a:r>
              <a:rPr lang="zh-CN" altLang="en-US" sz="1200" dirty="0"/>
              <a:t>        }</a:t>
            </a:r>
          </a:p>
        </p:txBody>
      </p:sp>
      <p:sp>
        <p:nvSpPr>
          <p:cNvPr id="14" name="文本框 13">
            <a:extLst>
              <a:ext uri="{FF2B5EF4-FFF2-40B4-BE49-F238E27FC236}">
                <a16:creationId xmlns:a16="http://schemas.microsoft.com/office/drawing/2014/main" id="{3EF52FE3-1AEA-4E6D-AE01-1696C213F50C}"/>
              </a:ext>
            </a:extLst>
          </p:cNvPr>
          <p:cNvSpPr txBox="1"/>
          <p:nvPr/>
        </p:nvSpPr>
        <p:spPr>
          <a:xfrm>
            <a:off x="863710" y="2155667"/>
            <a:ext cx="4140338" cy="923330"/>
          </a:xfrm>
          <a:prstGeom prst="rect">
            <a:avLst/>
          </a:prstGeom>
          <a:noFill/>
        </p:spPr>
        <p:txBody>
          <a:bodyPr wrap="square" rtlCol="0">
            <a:spAutoFit/>
          </a:bodyPr>
          <a:lstStyle/>
          <a:p>
            <a:pPr algn="just"/>
            <a:r>
              <a:rPr lang="zh-CN" altLang="en-US" dirty="0">
                <a:solidFill>
                  <a:srgbClr val="FF0000"/>
                </a:solidFill>
              </a:rPr>
              <a:t>注意</a:t>
            </a:r>
            <a:r>
              <a:rPr lang="zh-CN" altLang="en-US" dirty="0"/>
              <a:t>：为保证资源一定释放，在</a:t>
            </a:r>
            <a:r>
              <a:rPr lang="en-US" altLang="zh-CN" dirty="0"/>
              <a:t>finally</a:t>
            </a:r>
            <a:r>
              <a:rPr lang="zh-CN" altLang="en-US" dirty="0"/>
              <a:t>语句块中关闭资源，并且要遵循从小到大一次关闭，分别对其</a:t>
            </a:r>
            <a:r>
              <a:rPr lang="en-US" altLang="zh-CN" dirty="0"/>
              <a:t>try…catch</a:t>
            </a:r>
            <a:endParaRPr lang="zh-CN" altLang="en-US" dirty="0"/>
          </a:p>
        </p:txBody>
      </p:sp>
    </p:spTree>
    <p:extLst>
      <p:ext uri="{BB962C8B-B14F-4D97-AF65-F5344CB8AC3E}">
        <p14:creationId xmlns:p14="http://schemas.microsoft.com/office/powerpoint/2010/main" val="127265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0051BF23-BA85-49A8-967A-09336D31A1BC}"/>
              </a:ext>
            </a:extLst>
          </p:cNvPr>
          <p:cNvSpPr txBox="1"/>
          <p:nvPr/>
        </p:nvSpPr>
        <p:spPr>
          <a:xfrm>
            <a:off x="823322" y="699542"/>
            <a:ext cx="3244622" cy="400110"/>
          </a:xfrm>
          <a:prstGeom prst="rect">
            <a:avLst/>
          </a:prstGeom>
          <a:noFill/>
        </p:spPr>
        <p:txBody>
          <a:bodyPr wrap="square" rtlCol="0">
            <a:spAutoFit/>
          </a:bodyPr>
          <a:lstStyle/>
          <a:p>
            <a:r>
              <a:rPr lang="zh-CN" altLang="en-US" sz="2000" b="1" dirty="0">
                <a:solidFill>
                  <a:srgbClr val="FF0000"/>
                </a:solidFill>
              </a:rPr>
              <a:t>执行更新与删除</a:t>
            </a:r>
          </a:p>
        </p:txBody>
      </p:sp>
      <p:sp>
        <p:nvSpPr>
          <p:cNvPr id="4" name="文本框 3">
            <a:extLst>
              <a:ext uri="{FF2B5EF4-FFF2-40B4-BE49-F238E27FC236}">
                <a16:creationId xmlns:a16="http://schemas.microsoft.com/office/drawing/2014/main" id="{23E99725-6770-482B-86E4-D7A2896CE9CC}"/>
              </a:ext>
            </a:extLst>
          </p:cNvPr>
          <p:cNvSpPr txBox="1"/>
          <p:nvPr/>
        </p:nvSpPr>
        <p:spPr>
          <a:xfrm>
            <a:off x="863588" y="1193460"/>
            <a:ext cx="7416824" cy="1323439"/>
          </a:xfrm>
          <a:prstGeom prst="rect">
            <a:avLst/>
          </a:prstGeom>
          <a:noFill/>
        </p:spPr>
        <p:txBody>
          <a:bodyPr wrap="square">
            <a:spAutoFit/>
          </a:bodyPr>
          <a:lstStyle/>
          <a:p>
            <a:r>
              <a:rPr lang="zh-CN" altLang="en-US" sz="2000" dirty="0"/>
              <a:t>// 4、执行sql语句</a:t>
            </a:r>
          </a:p>
          <a:p>
            <a:r>
              <a:rPr lang="zh-CN" altLang="en-US" sz="2000" dirty="0"/>
              <a:t>String sql = </a:t>
            </a:r>
            <a:r>
              <a:rPr lang="en-US" altLang="zh-CN" sz="2000" dirty="0"/>
              <a:t>“delete from </a:t>
            </a:r>
            <a:r>
              <a:rPr lang="en-US" altLang="zh-CN" sz="2000" dirty="0" err="1"/>
              <a:t>tb_door</a:t>
            </a:r>
            <a:r>
              <a:rPr lang="en-US" altLang="zh-CN" sz="2000" dirty="0"/>
              <a:t> where id = 11”</a:t>
            </a:r>
            <a:r>
              <a:rPr lang="zh-CN" altLang="en-US" sz="2000" dirty="0"/>
              <a:t>;</a:t>
            </a:r>
          </a:p>
          <a:p>
            <a:r>
              <a:rPr lang="zh-CN" altLang="en-US" sz="2000" dirty="0"/>
              <a:t>int count = statement.executeUpdate(sql);</a:t>
            </a:r>
          </a:p>
          <a:p>
            <a:r>
              <a:rPr lang="zh-CN" altLang="en-US" sz="2000" dirty="0"/>
              <a:t>System.out.println("影响的数据量：" + count);</a:t>
            </a:r>
          </a:p>
        </p:txBody>
      </p:sp>
      <p:sp>
        <p:nvSpPr>
          <p:cNvPr id="8" name="文本框 7">
            <a:extLst>
              <a:ext uri="{FF2B5EF4-FFF2-40B4-BE49-F238E27FC236}">
                <a16:creationId xmlns:a16="http://schemas.microsoft.com/office/drawing/2014/main" id="{9BF27EA9-F1AB-47E6-BB17-738314FAE946}"/>
              </a:ext>
            </a:extLst>
          </p:cNvPr>
          <p:cNvSpPr txBox="1"/>
          <p:nvPr/>
        </p:nvSpPr>
        <p:spPr>
          <a:xfrm>
            <a:off x="863588" y="2571750"/>
            <a:ext cx="4578578" cy="369332"/>
          </a:xfrm>
          <a:prstGeom prst="rect">
            <a:avLst/>
          </a:prstGeom>
          <a:noFill/>
        </p:spPr>
        <p:txBody>
          <a:bodyPr wrap="square">
            <a:spAutoFit/>
          </a:bodyPr>
          <a:lstStyle/>
          <a:p>
            <a:r>
              <a:rPr lang="zh-CN" altLang="en-US" sz="1800" b="1" dirty="0"/>
              <a:t>更新</a:t>
            </a:r>
            <a:r>
              <a:rPr lang="zh-CN" altLang="en-US" b="1" dirty="0"/>
              <a:t>自己完成</a:t>
            </a:r>
            <a:endParaRPr lang="zh-CN" altLang="en-US" dirty="0"/>
          </a:p>
        </p:txBody>
      </p:sp>
    </p:spTree>
    <p:extLst>
      <p:ext uri="{BB962C8B-B14F-4D97-AF65-F5344CB8AC3E}">
        <p14:creationId xmlns:p14="http://schemas.microsoft.com/office/powerpoint/2010/main" val="153965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8A9D2977-4E65-47E9-AC85-6D77C217AAEE}"/>
              </a:ext>
            </a:extLst>
          </p:cNvPr>
          <p:cNvSpPr txBox="1"/>
          <p:nvPr/>
        </p:nvSpPr>
        <p:spPr>
          <a:xfrm>
            <a:off x="823322" y="699542"/>
            <a:ext cx="3244622" cy="400110"/>
          </a:xfrm>
          <a:prstGeom prst="rect">
            <a:avLst/>
          </a:prstGeom>
          <a:noFill/>
        </p:spPr>
        <p:txBody>
          <a:bodyPr wrap="square" rtlCol="0">
            <a:spAutoFit/>
          </a:bodyPr>
          <a:lstStyle/>
          <a:p>
            <a:r>
              <a:rPr lang="zh-CN" altLang="en-US" sz="2000" b="1" dirty="0">
                <a:solidFill>
                  <a:srgbClr val="FF0000"/>
                </a:solidFill>
              </a:rPr>
              <a:t>注册驱动的第二种方式</a:t>
            </a:r>
          </a:p>
        </p:txBody>
      </p:sp>
      <p:sp>
        <p:nvSpPr>
          <p:cNvPr id="6" name="文本框 5">
            <a:extLst>
              <a:ext uri="{FF2B5EF4-FFF2-40B4-BE49-F238E27FC236}">
                <a16:creationId xmlns:a16="http://schemas.microsoft.com/office/drawing/2014/main" id="{B12AB1C5-933A-448B-A586-CF8CDE97E52B}"/>
              </a:ext>
            </a:extLst>
          </p:cNvPr>
          <p:cNvSpPr txBox="1"/>
          <p:nvPr/>
        </p:nvSpPr>
        <p:spPr>
          <a:xfrm>
            <a:off x="838765" y="1193720"/>
            <a:ext cx="7704856" cy="3970318"/>
          </a:xfrm>
          <a:prstGeom prst="rect">
            <a:avLst/>
          </a:prstGeom>
          <a:noFill/>
        </p:spPr>
        <p:txBody>
          <a:bodyPr wrap="square">
            <a:spAutoFit/>
          </a:bodyPr>
          <a:lstStyle/>
          <a:p>
            <a:r>
              <a:rPr lang="zh-CN" altLang="en-US" sz="1400" dirty="0"/>
              <a:t>public class JdbcTest03 {</a:t>
            </a:r>
          </a:p>
          <a:p>
            <a:r>
              <a:rPr lang="zh-CN" altLang="en-US" sz="1400" dirty="0"/>
              <a:t>    public static void main(String[] args) {</a:t>
            </a:r>
          </a:p>
          <a:p>
            <a:r>
              <a:rPr lang="zh-CN" altLang="en-US" sz="1400" dirty="0"/>
              <a:t>        try {</a:t>
            </a:r>
          </a:p>
          <a:p>
            <a:r>
              <a:rPr lang="zh-CN" altLang="en-US" sz="1400" dirty="0"/>
              <a:t>            // 2、获取连接</a:t>
            </a:r>
          </a:p>
          <a:p>
            <a:r>
              <a:rPr lang="zh-CN" altLang="en-US" sz="1400" dirty="0"/>
              <a:t>            // DriverManager.registerDriver(new com.mysql.cj.jdbc.Driver());</a:t>
            </a:r>
          </a:p>
          <a:p>
            <a:r>
              <a:rPr lang="zh-CN" altLang="en-US" sz="1400" dirty="0"/>
              <a:t>            Class.forName("com.mysql.cj.jdbc.Driver");</a:t>
            </a:r>
          </a:p>
          <a:p>
            <a:r>
              <a:rPr lang="zh-CN" altLang="en-US" sz="1400" dirty="0"/>
              <a:t>            Connection conn = DriverManager.getConnection("jdbc:mysql://127.0.0.1:3306/yonghedb?serverTimezone=UTC&amp;useSSL=false&amp;characterEncoding=utf-8",</a:t>
            </a:r>
          </a:p>
          <a:p>
            <a:r>
              <a:rPr lang="zh-CN" altLang="en-US" sz="1400" dirty="0"/>
              <a:t>                    "root", "chendikai");</a:t>
            </a:r>
          </a:p>
          <a:p>
            <a:r>
              <a:rPr lang="zh-CN" altLang="en-US" sz="1400" dirty="0"/>
              <a:t>            System.out.println(conn);</a:t>
            </a:r>
          </a:p>
          <a:p>
            <a:r>
              <a:rPr lang="zh-CN" altLang="en-US" sz="1400" dirty="0"/>
              <a:t>        } catch (SQLException e) {</a:t>
            </a:r>
          </a:p>
          <a:p>
            <a:r>
              <a:rPr lang="zh-CN" altLang="en-US" sz="1400" dirty="0"/>
              <a:t>            e.printStackTrace();</a:t>
            </a:r>
          </a:p>
          <a:p>
            <a:r>
              <a:rPr lang="zh-CN" altLang="en-US" sz="1400" dirty="0"/>
              <a:t>        } catch (ClassNotFoundException e) {</a:t>
            </a:r>
          </a:p>
          <a:p>
            <a:r>
              <a:rPr lang="zh-CN" altLang="en-US" sz="1400" dirty="0"/>
              <a:t>            e.printStackTrace();</a:t>
            </a:r>
          </a:p>
          <a:p>
            <a:r>
              <a:rPr lang="zh-CN" altLang="en-US" sz="1400" dirty="0"/>
              <a:t>        }</a:t>
            </a:r>
          </a:p>
          <a:p>
            <a:r>
              <a:rPr lang="zh-CN" altLang="en-US" sz="1400" dirty="0"/>
              <a:t>    }</a:t>
            </a:r>
          </a:p>
          <a:p>
            <a:r>
              <a:rPr lang="zh-CN" altLang="en-US" sz="1400" dirty="0"/>
              <a:t>}</a:t>
            </a:r>
          </a:p>
        </p:txBody>
      </p:sp>
    </p:spTree>
    <p:extLst>
      <p:ext uri="{BB962C8B-B14F-4D97-AF65-F5344CB8AC3E}">
        <p14:creationId xmlns:p14="http://schemas.microsoft.com/office/powerpoint/2010/main" val="161863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15390DE-1661-4DF3-8AB8-5FD996F53D5C}"/>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从配置文件读取数据库信息</a:t>
            </a:r>
          </a:p>
        </p:txBody>
      </p:sp>
      <p:sp>
        <p:nvSpPr>
          <p:cNvPr id="4" name="文本框 3">
            <a:extLst>
              <a:ext uri="{FF2B5EF4-FFF2-40B4-BE49-F238E27FC236}">
                <a16:creationId xmlns:a16="http://schemas.microsoft.com/office/drawing/2014/main" id="{A89CEBB2-1B76-4567-9F47-6957746430B7}"/>
              </a:ext>
            </a:extLst>
          </p:cNvPr>
          <p:cNvSpPr txBox="1"/>
          <p:nvPr/>
        </p:nvSpPr>
        <p:spPr>
          <a:xfrm>
            <a:off x="823322" y="1099652"/>
            <a:ext cx="3024336" cy="369332"/>
          </a:xfrm>
          <a:prstGeom prst="rect">
            <a:avLst/>
          </a:prstGeom>
          <a:noFill/>
        </p:spPr>
        <p:txBody>
          <a:bodyPr wrap="square" rtlCol="0">
            <a:spAutoFit/>
          </a:bodyPr>
          <a:lstStyle/>
          <a:p>
            <a:r>
              <a:rPr lang="zh-CN" altLang="en-US" dirty="0"/>
              <a:t>新建</a:t>
            </a:r>
            <a:r>
              <a:rPr lang="en-US" altLang="zh-CN" dirty="0"/>
              <a:t>properties</a:t>
            </a:r>
            <a:r>
              <a:rPr lang="zh-CN" altLang="en-US" dirty="0"/>
              <a:t>配置文件</a:t>
            </a:r>
          </a:p>
        </p:txBody>
      </p:sp>
      <p:sp>
        <p:nvSpPr>
          <p:cNvPr id="5" name="Rectangle 1">
            <a:extLst>
              <a:ext uri="{FF2B5EF4-FFF2-40B4-BE49-F238E27FC236}">
                <a16:creationId xmlns:a16="http://schemas.microsoft.com/office/drawing/2014/main" id="{99DD5009-F8AB-4913-8C43-64EB346F4366}"/>
              </a:ext>
            </a:extLst>
          </p:cNvPr>
          <p:cNvSpPr>
            <a:spLocks noChangeArrowheads="1"/>
          </p:cNvSpPr>
          <p:nvPr/>
        </p:nvSpPr>
        <p:spPr bwMode="auto">
          <a:xfrm>
            <a:off x="823322" y="1419622"/>
            <a:ext cx="7709118"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driver</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com.mysql.cj.jdbc.Driver</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url</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jdbc:mysql://127.0.0.1:3306/yonghedb?serverTimezone=GMT&amp;useSSL=false&amp;characterEncoding=utf-8</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user</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root</a:t>
            </a:r>
            <a:b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br>
            <a:r>
              <a:rPr kumimoji="0" lang="zh-CN" altLang="zh-CN" sz="12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password</a:t>
            </a: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12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chendikai</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606E5209-0978-4E4E-82ED-989786FEA41A}"/>
              </a:ext>
            </a:extLst>
          </p:cNvPr>
          <p:cNvSpPr txBox="1"/>
          <p:nvPr/>
        </p:nvSpPr>
        <p:spPr>
          <a:xfrm>
            <a:off x="842311" y="2283718"/>
            <a:ext cx="8064896" cy="3046988"/>
          </a:xfrm>
          <a:prstGeom prst="rect">
            <a:avLst/>
          </a:prstGeom>
          <a:noFill/>
        </p:spPr>
        <p:txBody>
          <a:bodyPr wrap="square">
            <a:spAutoFit/>
          </a:bodyPr>
          <a:lstStyle/>
          <a:p>
            <a:r>
              <a:rPr lang="zh-CN" altLang="en-US" sz="1200" dirty="0"/>
              <a:t>public class JdbcTest04 {</a:t>
            </a:r>
          </a:p>
          <a:p>
            <a:r>
              <a:rPr lang="zh-CN" altLang="en-US" sz="1200" dirty="0"/>
              <a:t>    public static void main(String[] args) {</a:t>
            </a:r>
          </a:p>
          <a:p>
            <a:r>
              <a:rPr lang="zh-CN" altLang="en-US" sz="1200" dirty="0"/>
              <a:t>        ResourceBundle resourceBundle = ResourceBundle.getBundle("jdbc");</a:t>
            </a:r>
          </a:p>
          <a:p>
            <a:r>
              <a:rPr lang="zh-CN" altLang="en-US" sz="1200" dirty="0"/>
              <a:t>        String driver = resourceBundle.getString("driver");</a:t>
            </a:r>
          </a:p>
          <a:p>
            <a:r>
              <a:rPr lang="zh-CN" altLang="en-US" sz="1200" dirty="0"/>
              <a:t>        String url = resourceBundle.getString("url");</a:t>
            </a:r>
          </a:p>
          <a:p>
            <a:r>
              <a:rPr lang="zh-CN" altLang="en-US" sz="1200" dirty="0"/>
              <a:t>        String user = resourceBundle.getString("user");</a:t>
            </a:r>
          </a:p>
          <a:p>
            <a:r>
              <a:rPr lang="zh-CN" altLang="en-US" sz="1200" dirty="0"/>
              <a:t>        String password = resourceBundle.getString("password");</a:t>
            </a:r>
          </a:p>
          <a:p>
            <a:r>
              <a:rPr lang="zh-CN" altLang="en-US" sz="1200" dirty="0"/>
              <a:t>        Connection conn = null;</a:t>
            </a:r>
          </a:p>
          <a:p>
            <a:r>
              <a:rPr lang="zh-CN" altLang="en-US" sz="1200" dirty="0"/>
              <a:t>        Statement stmt = null;</a:t>
            </a:r>
          </a:p>
          <a:p>
            <a:r>
              <a:rPr lang="zh-CN" altLang="en-US" sz="1200" dirty="0"/>
              <a:t>        try {</a:t>
            </a:r>
          </a:p>
          <a:p>
            <a:r>
              <a:rPr lang="zh-CN" altLang="en-US" sz="1200" dirty="0"/>
              <a:t>            // 1、注册驱动</a:t>
            </a:r>
          </a:p>
          <a:p>
            <a:r>
              <a:rPr lang="zh-CN" altLang="en-US" sz="1200" dirty="0"/>
              <a:t>            Class.forName(driver);</a:t>
            </a:r>
          </a:p>
          <a:p>
            <a:r>
              <a:rPr lang="zh-CN" altLang="en-US" sz="1200" dirty="0"/>
              <a:t>            // 2、获取连接</a:t>
            </a:r>
          </a:p>
          <a:p>
            <a:r>
              <a:rPr lang="zh-CN" altLang="en-US" sz="1200" dirty="0"/>
              <a:t>            conn = DriverManager.getConnection(url, user, password);</a:t>
            </a:r>
          </a:p>
          <a:p>
            <a:r>
              <a:rPr lang="zh-CN" altLang="en-US" sz="1200" dirty="0"/>
              <a:t>        } </a:t>
            </a:r>
          </a:p>
          <a:p>
            <a:r>
              <a:rPr lang="zh-CN" altLang="en-US" sz="1200" dirty="0"/>
              <a:t>}</a:t>
            </a:r>
          </a:p>
        </p:txBody>
      </p:sp>
    </p:spTree>
    <p:extLst>
      <p:ext uri="{BB962C8B-B14F-4D97-AF65-F5344CB8AC3E}">
        <p14:creationId xmlns:p14="http://schemas.microsoft.com/office/powerpoint/2010/main" val="4306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92EA370D-DEFF-4007-AC58-82E2B74D2B1D}"/>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处理查询结果集</a:t>
            </a:r>
          </a:p>
        </p:txBody>
      </p:sp>
      <p:sp>
        <p:nvSpPr>
          <p:cNvPr id="6" name="文本框 5">
            <a:extLst>
              <a:ext uri="{FF2B5EF4-FFF2-40B4-BE49-F238E27FC236}">
                <a16:creationId xmlns:a16="http://schemas.microsoft.com/office/drawing/2014/main" id="{6D2BBFA3-CD04-4F93-AF40-73288C89D723}"/>
              </a:ext>
            </a:extLst>
          </p:cNvPr>
          <p:cNvSpPr txBox="1"/>
          <p:nvPr/>
        </p:nvSpPr>
        <p:spPr>
          <a:xfrm>
            <a:off x="1187624" y="1111627"/>
            <a:ext cx="7704856" cy="4031873"/>
          </a:xfrm>
          <a:prstGeom prst="rect">
            <a:avLst/>
          </a:prstGeom>
          <a:noFill/>
        </p:spPr>
        <p:txBody>
          <a:bodyPr wrap="square">
            <a:spAutoFit/>
          </a:bodyPr>
          <a:lstStyle/>
          <a:p>
            <a:r>
              <a:rPr lang="zh-CN" altLang="en-US" sz="1600" dirty="0"/>
              <a:t>// 1、加载数据库驱动</a:t>
            </a:r>
          </a:p>
          <a:p>
            <a:r>
              <a:rPr lang="zh-CN" altLang="en-US" sz="1600" dirty="0"/>
              <a:t>Class.forName(driver);</a:t>
            </a:r>
          </a:p>
          <a:p>
            <a:r>
              <a:rPr lang="zh-CN" altLang="en-US" sz="1600" dirty="0"/>
              <a:t>// 2、获取数据库连接</a:t>
            </a:r>
          </a:p>
          <a:p>
            <a:r>
              <a:rPr lang="zh-CN" altLang="en-US" sz="1600" dirty="0"/>
              <a:t>connection = DriverManager.getConnection(url, user, password);</a:t>
            </a:r>
          </a:p>
          <a:p>
            <a:r>
              <a:rPr lang="zh-CN" altLang="en-US" sz="1600" dirty="0"/>
              <a:t>// 3、获取数据库操作对象</a:t>
            </a:r>
          </a:p>
          <a:p>
            <a:r>
              <a:rPr lang="zh-CN" altLang="en-US" sz="1600" dirty="0"/>
              <a:t>statement = connection.createStatement();</a:t>
            </a:r>
          </a:p>
          <a:p>
            <a:r>
              <a:rPr lang="zh-CN" altLang="en-US" sz="1600" dirty="0"/>
              <a:t>// 4、执行sql语句</a:t>
            </a:r>
          </a:p>
          <a:p>
            <a:r>
              <a:rPr lang="zh-CN" altLang="en-US" sz="1600" dirty="0"/>
              <a:t>String sql = "select * from tb_door";</a:t>
            </a:r>
          </a:p>
          <a:p>
            <a:r>
              <a:rPr lang="zh-CN" altLang="en-US" sz="1600" dirty="0"/>
              <a:t>resultSet = statement.executeQuery(sql);</a:t>
            </a:r>
          </a:p>
          <a:p>
            <a:r>
              <a:rPr lang="zh-CN" altLang="en-US" sz="1600" dirty="0"/>
              <a:t>while (resultSet.next()) {</a:t>
            </a:r>
          </a:p>
          <a:p>
            <a:r>
              <a:rPr lang="zh-CN" altLang="en-US" sz="1600" dirty="0"/>
              <a:t>     int id = resultSet.getInt("id");</a:t>
            </a:r>
          </a:p>
          <a:p>
            <a:r>
              <a:rPr lang="zh-CN" altLang="en-US" sz="1600" dirty="0"/>
              <a:t>     String name = resultSet.getString("name");</a:t>
            </a:r>
          </a:p>
          <a:p>
            <a:r>
              <a:rPr lang="zh-CN" altLang="en-US" sz="1600" dirty="0"/>
              <a:t>     String tel = resultSet.getString("tel");</a:t>
            </a:r>
          </a:p>
          <a:p>
            <a:r>
              <a:rPr lang="zh-CN" altLang="en-US" sz="1600" dirty="0"/>
              <a:t>     String addr = resultSet.getString("addr");</a:t>
            </a:r>
          </a:p>
          <a:p>
            <a:r>
              <a:rPr lang="zh-CN" altLang="en-US" sz="1600" dirty="0"/>
              <a:t>     System.out.println(id + "\t" + name + "\t" + tel + "\t" + addr);</a:t>
            </a:r>
          </a:p>
          <a:p>
            <a:r>
              <a:rPr lang="zh-CN" altLang="en-US" sz="1600" dirty="0"/>
              <a:t>}</a:t>
            </a:r>
          </a:p>
        </p:txBody>
      </p:sp>
    </p:spTree>
    <p:extLst>
      <p:ext uri="{BB962C8B-B14F-4D97-AF65-F5344CB8AC3E}">
        <p14:creationId xmlns:p14="http://schemas.microsoft.com/office/powerpoint/2010/main" val="385930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D443B72-8227-4239-8AA3-8EB27055B0B4}"/>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小结</a:t>
            </a:r>
          </a:p>
        </p:txBody>
      </p:sp>
      <p:sp>
        <p:nvSpPr>
          <p:cNvPr id="3" name="文本框 2">
            <a:extLst>
              <a:ext uri="{FF2B5EF4-FFF2-40B4-BE49-F238E27FC236}">
                <a16:creationId xmlns:a16="http://schemas.microsoft.com/office/drawing/2014/main" id="{13213A6D-84D6-431E-9B98-E019CEECAF26}"/>
              </a:ext>
            </a:extLst>
          </p:cNvPr>
          <p:cNvSpPr txBox="1"/>
          <p:nvPr/>
        </p:nvSpPr>
        <p:spPr>
          <a:xfrm>
            <a:off x="971600" y="1203598"/>
            <a:ext cx="1656184" cy="369332"/>
          </a:xfrm>
          <a:prstGeom prst="rect">
            <a:avLst/>
          </a:prstGeom>
          <a:noFill/>
        </p:spPr>
        <p:txBody>
          <a:bodyPr wrap="square" rtlCol="0">
            <a:spAutoFit/>
          </a:bodyPr>
          <a:lstStyle/>
          <a:p>
            <a:r>
              <a:rPr lang="en-US" altLang="zh-CN" dirty="0"/>
              <a:t>JDBC</a:t>
            </a:r>
            <a:r>
              <a:rPr lang="zh-CN" altLang="en-US" dirty="0"/>
              <a:t>概述</a:t>
            </a:r>
          </a:p>
        </p:txBody>
      </p:sp>
      <p:sp>
        <p:nvSpPr>
          <p:cNvPr id="4" name="文本框 3">
            <a:extLst>
              <a:ext uri="{FF2B5EF4-FFF2-40B4-BE49-F238E27FC236}">
                <a16:creationId xmlns:a16="http://schemas.microsoft.com/office/drawing/2014/main" id="{1EC76D9F-5101-40DA-95B0-DED177CFA979}"/>
              </a:ext>
            </a:extLst>
          </p:cNvPr>
          <p:cNvSpPr txBox="1"/>
          <p:nvPr/>
        </p:nvSpPr>
        <p:spPr>
          <a:xfrm>
            <a:off x="971600" y="1676876"/>
            <a:ext cx="1656184" cy="369332"/>
          </a:xfrm>
          <a:prstGeom prst="rect">
            <a:avLst/>
          </a:prstGeom>
          <a:noFill/>
        </p:spPr>
        <p:txBody>
          <a:bodyPr wrap="square" rtlCol="0">
            <a:spAutoFit/>
          </a:bodyPr>
          <a:lstStyle/>
          <a:p>
            <a:r>
              <a:rPr lang="en-US" altLang="zh-CN" dirty="0">
                <a:solidFill>
                  <a:srgbClr val="FF0000"/>
                </a:solidFill>
              </a:rPr>
              <a:t>JDBC</a:t>
            </a:r>
            <a:r>
              <a:rPr lang="zh-CN" altLang="en-US" dirty="0">
                <a:solidFill>
                  <a:srgbClr val="FF0000"/>
                </a:solidFill>
              </a:rPr>
              <a:t>编程六步</a:t>
            </a:r>
          </a:p>
        </p:txBody>
      </p:sp>
      <p:sp>
        <p:nvSpPr>
          <p:cNvPr id="6" name="文本框 5">
            <a:extLst>
              <a:ext uri="{FF2B5EF4-FFF2-40B4-BE49-F238E27FC236}">
                <a16:creationId xmlns:a16="http://schemas.microsoft.com/office/drawing/2014/main" id="{FEDA4A52-E99C-4197-978D-D631BD65B2FE}"/>
              </a:ext>
            </a:extLst>
          </p:cNvPr>
          <p:cNvSpPr txBox="1"/>
          <p:nvPr/>
        </p:nvSpPr>
        <p:spPr>
          <a:xfrm>
            <a:off x="971600" y="2150154"/>
            <a:ext cx="2808312" cy="369332"/>
          </a:xfrm>
          <a:prstGeom prst="rect">
            <a:avLst/>
          </a:prstGeom>
          <a:noFill/>
        </p:spPr>
        <p:txBody>
          <a:bodyPr wrap="square" rtlCol="0">
            <a:spAutoFit/>
          </a:bodyPr>
          <a:lstStyle/>
          <a:p>
            <a:r>
              <a:rPr lang="zh-CN" altLang="en-US" dirty="0"/>
              <a:t>注册驱动与获取连接</a:t>
            </a:r>
          </a:p>
        </p:txBody>
      </p:sp>
      <p:sp>
        <p:nvSpPr>
          <p:cNvPr id="8" name="文本框 7">
            <a:extLst>
              <a:ext uri="{FF2B5EF4-FFF2-40B4-BE49-F238E27FC236}">
                <a16:creationId xmlns:a16="http://schemas.microsoft.com/office/drawing/2014/main" id="{BA261ADB-B063-44C0-A69D-47332C66C7D8}"/>
              </a:ext>
            </a:extLst>
          </p:cNvPr>
          <p:cNvSpPr txBox="1"/>
          <p:nvPr/>
        </p:nvSpPr>
        <p:spPr>
          <a:xfrm>
            <a:off x="971918" y="2571750"/>
            <a:ext cx="2808312" cy="369332"/>
          </a:xfrm>
          <a:prstGeom prst="rect">
            <a:avLst/>
          </a:prstGeom>
          <a:noFill/>
        </p:spPr>
        <p:txBody>
          <a:bodyPr wrap="square" rtlCol="0">
            <a:spAutoFit/>
          </a:bodyPr>
          <a:lstStyle/>
          <a:p>
            <a:r>
              <a:rPr lang="zh-CN" altLang="en-US" dirty="0"/>
              <a:t>执行</a:t>
            </a:r>
            <a:r>
              <a:rPr lang="en-US" altLang="zh-CN" dirty="0" err="1"/>
              <a:t>sql</a:t>
            </a:r>
            <a:r>
              <a:rPr lang="zh-CN" altLang="en-US" dirty="0"/>
              <a:t>与释放资源</a:t>
            </a:r>
          </a:p>
        </p:txBody>
      </p:sp>
      <p:sp>
        <p:nvSpPr>
          <p:cNvPr id="10" name="文本框 9">
            <a:extLst>
              <a:ext uri="{FF2B5EF4-FFF2-40B4-BE49-F238E27FC236}">
                <a16:creationId xmlns:a16="http://schemas.microsoft.com/office/drawing/2014/main" id="{E851E83C-66EB-4B0A-B543-5AA5556CADA6}"/>
              </a:ext>
            </a:extLst>
          </p:cNvPr>
          <p:cNvSpPr txBox="1"/>
          <p:nvPr/>
        </p:nvSpPr>
        <p:spPr>
          <a:xfrm>
            <a:off x="971600" y="3009243"/>
            <a:ext cx="2808312" cy="369332"/>
          </a:xfrm>
          <a:prstGeom prst="rect">
            <a:avLst/>
          </a:prstGeom>
          <a:noFill/>
        </p:spPr>
        <p:txBody>
          <a:bodyPr wrap="square" rtlCol="0">
            <a:spAutoFit/>
          </a:bodyPr>
          <a:lstStyle/>
          <a:p>
            <a:r>
              <a:rPr lang="zh-CN" altLang="en-US" dirty="0"/>
              <a:t>执行更新与删除</a:t>
            </a:r>
          </a:p>
        </p:txBody>
      </p:sp>
      <p:sp>
        <p:nvSpPr>
          <p:cNvPr id="12" name="文本框 11">
            <a:extLst>
              <a:ext uri="{FF2B5EF4-FFF2-40B4-BE49-F238E27FC236}">
                <a16:creationId xmlns:a16="http://schemas.microsoft.com/office/drawing/2014/main" id="{0C76A014-E232-46E9-891D-3E06AD173AD0}"/>
              </a:ext>
            </a:extLst>
          </p:cNvPr>
          <p:cNvSpPr txBox="1"/>
          <p:nvPr/>
        </p:nvSpPr>
        <p:spPr>
          <a:xfrm>
            <a:off x="971600" y="3399513"/>
            <a:ext cx="2808312" cy="369332"/>
          </a:xfrm>
          <a:prstGeom prst="rect">
            <a:avLst/>
          </a:prstGeom>
          <a:noFill/>
        </p:spPr>
        <p:txBody>
          <a:bodyPr wrap="square" rtlCol="0">
            <a:spAutoFit/>
          </a:bodyPr>
          <a:lstStyle/>
          <a:p>
            <a:r>
              <a:rPr lang="zh-CN" altLang="en-US" dirty="0">
                <a:solidFill>
                  <a:srgbClr val="FF0000"/>
                </a:solidFill>
              </a:rPr>
              <a:t>驱动的第二种注册方式</a:t>
            </a:r>
          </a:p>
        </p:txBody>
      </p:sp>
      <p:sp>
        <p:nvSpPr>
          <p:cNvPr id="14" name="文本框 13">
            <a:extLst>
              <a:ext uri="{FF2B5EF4-FFF2-40B4-BE49-F238E27FC236}">
                <a16:creationId xmlns:a16="http://schemas.microsoft.com/office/drawing/2014/main" id="{9AD88AEF-E472-4787-9E44-8B80003E8230}"/>
              </a:ext>
            </a:extLst>
          </p:cNvPr>
          <p:cNvSpPr txBox="1"/>
          <p:nvPr/>
        </p:nvSpPr>
        <p:spPr>
          <a:xfrm>
            <a:off x="971600" y="3806918"/>
            <a:ext cx="3208923" cy="369332"/>
          </a:xfrm>
          <a:prstGeom prst="rect">
            <a:avLst/>
          </a:prstGeom>
          <a:noFill/>
        </p:spPr>
        <p:txBody>
          <a:bodyPr wrap="square" rtlCol="0">
            <a:spAutoFit/>
          </a:bodyPr>
          <a:lstStyle/>
          <a:p>
            <a:r>
              <a:rPr lang="zh-CN" altLang="en-US" dirty="0">
                <a:solidFill>
                  <a:srgbClr val="FF0000"/>
                </a:solidFill>
              </a:rPr>
              <a:t>从配置文件读取数据库信息</a:t>
            </a:r>
          </a:p>
        </p:txBody>
      </p:sp>
      <p:sp>
        <p:nvSpPr>
          <p:cNvPr id="16" name="文本框 15">
            <a:extLst>
              <a:ext uri="{FF2B5EF4-FFF2-40B4-BE49-F238E27FC236}">
                <a16:creationId xmlns:a16="http://schemas.microsoft.com/office/drawing/2014/main" id="{BF9845E1-33A9-4F3F-9671-90804BCB716F}"/>
              </a:ext>
            </a:extLst>
          </p:cNvPr>
          <p:cNvSpPr txBox="1"/>
          <p:nvPr/>
        </p:nvSpPr>
        <p:spPr>
          <a:xfrm>
            <a:off x="971600" y="4176250"/>
            <a:ext cx="3208923" cy="369332"/>
          </a:xfrm>
          <a:prstGeom prst="rect">
            <a:avLst/>
          </a:prstGeom>
          <a:noFill/>
        </p:spPr>
        <p:txBody>
          <a:bodyPr wrap="square" rtlCol="0">
            <a:spAutoFit/>
          </a:bodyPr>
          <a:lstStyle/>
          <a:p>
            <a:r>
              <a:rPr lang="zh-CN" altLang="en-US" dirty="0">
                <a:solidFill>
                  <a:srgbClr val="FF0000"/>
                </a:solidFill>
              </a:rPr>
              <a:t>查询结果集的处理</a:t>
            </a:r>
          </a:p>
        </p:txBody>
      </p:sp>
    </p:spTree>
    <p:extLst>
      <p:ext uri="{BB962C8B-B14F-4D97-AF65-F5344CB8AC3E}">
        <p14:creationId xmlns:p14="http://schemas.microsoft.com/office/powerpoint/2010/main" val="25091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0" grpId="0"/>
      <p:bldP spid="12" grpId="0"/>
      <p:bldP spid="14"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88086DDB-F1B5-4DBD-990A-23B974F5B251}"/>
              </a:ext>
            </a:extLst>
          </p:cNvPr>
          <p:cNvSpPr txBox="1"/>
          <p:nvPr/>
        </p:nvSpPr>
        <p:spPr>
          <a:xfrm>
            <a:off x="823322" y="730900"/>
            <a:ext cx="1588438" cy="400110"/>
          </a:xfrm>
          <a:prstGeom prst="rect">
            <a:avLst/>
          </a:prstGeom>
          <a:noFill/>
        </p:spPr>
        <p:txBody>
          <a:bodyPr wrap="square" rtlCol="0">
            <a:spAutoFit/>
          </a:bodyPr>
          <a:lstStyle/>
          <a:p>
            <a:r>
              <a:rPr lang="zh-CN" altLang="en-US" sz="2000" b="1" dirty="0"/>
              <a:t>案例</a:t>
            </a:r>
          </a:p>
        </p:txBody>
      </p:sp>
      <p:sp>
        <p:nvSpPr>
          <p:cNvPr id="3" name="文本框 2">
            <a:extLst>
              <a:ext uri="{FF2B5EF4-FFF2-40B4-BE49-F238E27FC236}">
                <a16:creationId xmlns:a16="http://schemas.microsoft.com/office/drawing/2014/main" id="{BFF82E38-F127-4ADF-8F47-390F8D63C424}"/>
              </a:ext>
            </a:extLst>
          </p:cNvPr>
          <p:cNvSpPr txBox="1"/>
          <p:nvPr/>
        </p:nvSpPr>
        <p:spPr>
          <a:xfrm>
            <a:off x="823322" y="1161986"/>
            <a:ext cx="2016224" cy="369332"/>
          </a:xfrm>
          <a:prstGeom prst="rect">
            <a:avLst/>
          </a:prstGeom>
          <a:noFill/>
        </p:spPr>
        <p:txBody>
          <a:bodyPr wrap="square" rtlCol="0">
            <a:spAutoFit/>
          </a:bodyPr>
          <a:lstStyle/>
          <a:p>
            <a:r>
              <a:rPr lang="zh-CN" altLang="en-US" dirty="0"/>
              <a:t>实现用户登录功能</a:t>
            </a:r>
          </a:p>
        </p:txBody>
      </p:sp>
      <p:sp>
        <p:nvSpPr>
          <p:cNvPr id="4" name="文本框 3">
            <a:extLst>
              <a:ext uri="{FF2B5EF4-FFF2-40B4-BE49-F238E27FC236}">
                <a16:creationId xmlns:a16="http://schemas.microsoft.com/office/drawing/2014/main" id="{C9EDA3ED-2E9B-4F9A-89B3-4F9175F6D5B0}"/>
              </a:ext>
            </a:extLst>
          </p:cNvPr>
          <p:cNvSpPr txBox="1"/>
          <p:nvPr/>
        </p:nvSpPr>
        <p:spPr>
          <a:xfrm>
            <a:off x="827584" y="1491630"/>
            <a:ext cx="7560840" cy="2122376"/>
          </a:xfrm>
          <a:prstGeom prst="rect">
            <a:avLst/>
          </a:prstGeom>
          <a:noFill/>
        </p:spPr>
        <p:txBody>
          <a:bodyPr wrap="square" rtlCol="0">
            <a:spAutoFit/>
          </a:bodyPr>
          <a:lstStyle/>
          <a:p>
            <a:pPr>
              <a:lnSpc>
                <a:spcPct val="150000"/>
              </a:lnSpc>
            </a:pPr>
            <a:r>
              <a:rPr lang="zh-CN" altLang="en-US" dirty="0"/>
              <a:t>业务描述</a:t>
            </a:r>
            <a:endParaRPr lang="en-US" altLang="zh-CN" dirty="0"/>
          </a:p>
          <a:p>
            <a:pPr marL="285750" indent="-285750">
              <a:lnSpc>
                <a:spcPct val="150000"/>
              </a:lnSpc>
              <a:buFont typeface="Wingdings" panose="05000000000000000000" pitchFamily="2" charset="2"/>
              <a:buChar char="Ø"/>
            </a:pPr>
            <a:r>
              <a:rPr lang="zh-CN" altLang="en-US" dirty="0"/>
              <a:t>程序运行时，提供一个输入的入口，可以让用户输入用户名和密码</a:t>
            </a:r>
            <a:endParaRPr lang="en-US" altLang="zh-CN" dirty="0"/>
          </a:p>
          <a:p>
            <a:pPr marL="285750" indent="-285750">
              <a:lnSpc>
                <a:spcPct val="150000"/>
              </a:lnSpc>
              <a:buFont typeface="Wingdings" panose="05000000000000000000" pitchFamily="2" charset="2"/>
              <a:buChar char="Ø"/>
            </a:pPr>
            <a:r>
              <a:rPr lang="zh-CN" altLang="en-US" dirty="0"/>
              <a:t>用户输入用户名和密码后，提交信息，程序收集用户输入的信息</a:t>
            </a:r>
            <a:endParaRPr lang="en-US" altLang="zh-CN" dirty="0"/>
          </a:p>
          <a:p>
            <a:pPr marL="285750" indent="-285750">
              <a:lnSpc>
                <a:spcPct val="150000"/>
              </a:lnSpc>
              <a:buFont typeface="Wingdings" panose="05000000000000000000" pitchFamily="2" charset="2"/>
              <a:buChar char="Ø"/>
            </a:pPr>
            <a:r>
              <a:rPr lang="zh-CN" altLang="en-US" dirty="0"/>
              <a:t>程序连接数据库验证用户名和密码</a:t>
            </a:r>
            <a:endParaRPr lang="en-US" altLang="zh-CN" dirty="0"/>
          </a:p>
          <a:p>
            <a:pPr marL="285750" indent="-285750">
              <a:lnSpc>
                <a:spcPct val="150000"/>
              </a:lnSpc>
              <a:buFont typeface="Wingdings" panose="05000000000000000000" pitchFamily="2" charset="2"/>
              <a:buChar char="Ø"/>
            </a:pPr>
            <a:r>
              <a:rPr lang="zh-CN" altLang="en-US" dirty="0"/>
              <a:t>合法，显示登录成功，非法，显示登录失败</a:t>
            </a:r>
          </a:p>
        </p:txBody>
      </p:sp>
      <p:sp>
        <p:nvSpPr>
          <p:cNvPr id="5" name="文本框 4">
            <a:extLst>
              <a:ext uri="{FF2B5EF4-FFF2-40B4-BE49-F238E27FC236}">
                <a16:creationId xmlns:a16="http://schemas.microsoft.com/office/drawing/2014/main" id="{046D2149-0943-46C9-A6A2-D14ABB99DF3E}"/>
              </a:ext>
            </a:extLst>
          </p:cNvPr>
          <p:cNvSpPr txBox="1"/>
          <p:nvPr/>
        </p:nvSpPr>
        <p:spPr>
          <a:xfrm>
            <a:off x="827584" y="3579862"/>
            <a:ext cx="7560840" cy="875881"/>
          </a:xfrm>
          <a:prstGeom prst="rect">
            <a:avLst/>
          </a:prstGeom>
          <a:noFill/>
        </p:spPr>
        <p:txBody>
          <a:bodyPr wrap="square" rtlCol="0">
            <a:spAutoFit/>
          </a:bodyPr>
          <a:lstStyle/>
          <a:p>
            <a:pPr>
              <a:lnSpc>
                <a:spcPct val="150000"/>
              </a:lnSpc>
            </a:pPr>
            <a:r>
              <a:rPr lang="zh-CN" altLang="en-US" dirty="0"/>
              <a:t>数据准备</a:t>
            </a:r>
            <a:endParaRPr lang="en-US" altLang="zh-CN" dirty="0"/>
          </a:p>
          <a:p>
            <a:pPr>
              <a:lnSpc>
                <a:spcPct val="150000"/>
              </a:lnSpc>
            </a:pPr>
            <a:r>
              <a:rPr lang="zh-CN" altLang="en-US" dirty="0"/>
              <a:t>实际开发中表的设计需要用专业的建模工具</a:t>
            </a:r>
            <a:endParaRPr lang="en-US" altLang="zh-CN" dirty="0"/>
          </a:p>
        </p:txBody>
      </p:sp>
    </p:spTree>
    <p:extLst>
      <p:ext uri="{BB962C8B-B14F-4D97-AF65-F5344CB8AC3E}">
        <p14:creationId xmlns:p14="http://schemas.microsoft.com/office/powerpoint/2010/main" val="73726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DBB9BC8E-80CB-46CE-98AD-3E0BABD77E55}"/>
              </a:ext>
            </a:extLst>
          </p:cNvPr>
          <p:cNvSpPr txBox="1"/>
          <p:nvPr/>
        </p:nvSpPr>
        <p:spPr>
          <a:xfrm>
            <a:off x="1763688" y="1707654"/>
            <a:ext cx="4578578" cy="2862322"/>
          </a:xfrm>
          <a:prstGeom prst="rect">
            <a:avLst/>
          </a:prstGeom>
          <a:noFill/>
        </p:spPr>
        <p:txBody>
          <a:bodyPr wrap="square">
            <a:spAutoFit/>
          </a:bodyPr>
          <a:lstStyle/>
          <a:p>
            <a:r>
              <a:rPr lang="zh-CN" altLang="en-US" dirty="0"/>
              <a:t>public class JdbcTest06 {</a:t>
            </a:r>
          </a:p>
          <a:p>
            <a:r>
              <a:rPr lang="zh-CN" altLang="en-US" dirty="0"/>
              <a:t>    public static void main(String[] args) {</a:t>
            </a:r>
          </a:p>
          <a:p>
            <a:r>
              <a:rPr lang="zh-CN" altLang="en-US" dirty="0"/>
              <a:t>        // 初始化界面</a:t>
            </a:r>
          </a:p>
          <a:p>
            <a:r>
              <a:rPr lang="zh-CN" altLang="en-US" dirty="0"/>
              <a:t>        Map&lt;String, String&gt; userInfo = initUI();</a:t>
            </a:r>
          </a:p>
          <a:p>
            <a:endParaRPr lang="zh-CN" altLang="en-US" dirty="0"/>
          </a:p>
          <a:p>
            <a:r>
              <a:rPr lang="zh-CN" altLang="en-US" dirty="0"/>
              <a:t>        // 校验用户信息</a:t>
            </a:r>
          </a:p>
          <a:p>
            <a:r>
              <a:rPr lang="zh-CN" altLang="en-US" dirty="0"/>
              <a:t>        boolean loginSuccess = login(userInfo);</a:t>
            </a:r>
          </a:p>
          <a:p>
            <a:r>
              <a:rPr lang="zh-CN" altLang="en-US" dirty="0"/>
              <a:t>    }</a:t>
            </a:r>
          </a:p>
          <a:p>
            <a:endParaRPr lang="zh-CN" altLang="en-US" dirty="0"/>
          </a:p>
          <a:p>
            <a:r>
              <a:rPr lang="zh-CN" altLang="en-US" dirty="0"/>
              <a:t>}</a:t>
            </a:r>
          </a:p>
        </p:txBody>
      </p:sp>
      <p:sp>
        <p:nvSpPr>
          <p:cNvPr id="3" name="文本框 2">
            <a:extLst>
              <a:ext uri="{FF2B5EF4-FFF2-40B4-BE49-F238E27FC236}">
                <a16:creationId xmlns:a16="http://schemas.microsoft.com/office/drawing/2014/main" id="{E8FE535B-4225-4510-8B54-95DA99B5D0AA}"/>
              </a:ext>
            </a:extLst>
          </p:cNvPr>
          <p:cNvSpPr txBox="1"/>
          <p:nvPr/>
        </p:nvSpPr>
        <p:spPr>
          <a:xfrm>
            <a:off x="823322" y="730900"/>
            <a:ext cx="1588438" cy="400110"/>
          </a:xfrm>
          <a:prstGeom prst="rect">
            <a:avLst/>
          </a:prstGeom>
          <a:noFill/>
        </p:spPr>
        <p:txBody>
          <a:bodyPr wrap="square" rtlCol="0">
            <a:spAutoFit/>
          </a:bodyPr>
          <a:lstStyle/>
          <a:p>
            <a:r>
              <a:rPr lang="zh-CN" altLang="en-US" sz="2000" b="1" dirty="0"/>
              <a:t>案例</a:t>
            </a:r>
          </a:p>
        </p:txBody>
      </p:sp>
      <p:sp>
        <p:nvSpPr>
          <p:cNvPr id="6" name="文本框 5">
            <a:extLst>
              <a:ext uri="{FF2B5EF4-FFF2-40B4-BE49-F238E27FC236}">
                <a16:creationId xmlns:a16="http://schemas.microsoft.com/office/drawing/2014/main" id="{D1A31363-B4FA-4CC3-B87A-91D6A04AEEC6}"/>
              </a:ext>
            </a:extLst>
          </p:cNvPr>
          <p:cNvSpPr txBox="1"/>
          <p:nvPr/>
        </p:nvSpPr>
        <p:spPr>
          <a:xfrm>
            <a:off x="823322" y="1161986"/>
            <a:ext cx="2016224" cy="369332"/>
          </a:xfrm>
          <a:prstGeom prst="rect">
            <a:avLst/>
          </a:prstGeom>
          <a:noFill/>
        </p:spPr>
        <p:txBody>
          <a:bodyPr wrap="square" rtlCol="0">
            <a:spAutoFit/>
          </a:bodyPr>
          <a:lstStyle/>
          <a:p>
            <a:r>
              <a:rPr lang="zh-CN" altLang="en-US" dirty="0"/>
              <a:t>实现用户登录功能</a:t>
            </a:r>
          </a:p>
        </p:txBody>
      </p:sp>
    </p:spTree>
    <p:extLst>
      <p:ext uri="{BB962C8B-B14F-4D97-AF65-F5344CB8AC3E}">
        <p14:creationId xmlns:p14="http://schemas.microsoft.com/office/powerpoint/2010/main" val="9369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4"/>
          <p:cNvSpPr txBox="1">
            <a:spLocks/>
          </p:cNvSpPr>
          <p:nvPr/>
        </p:nvSpPr>
        <p:spPr>
          <a:xfrm>
            <a:off x="611561" y="346774"/>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buNone/>
            </a:pPr>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目录</a:t>
            </a:r>
            <a:r>
              <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rPr>
              <a:t>/</a:t>
            </a:r>
            <a:r>
              <a:rPr lang="en-US" altLang="zh-CN" sz="1400" b="1" dirty="0">
                <a:solidFill>
                  <a:prstClr val="black">
                    <a:lumMod val="65000"/>
                    <a:lumOff val="35000"/>
                  </a:prstClr>
                </a:solidFill>
                <a:latin typeface="微软雅黑" panose="020B0503020204020204" pitchFamily="34" charset="-122"/>
                <a:ea typeface="微软雅黑" panose="020B0503020204020204" pitchFamily="34" charset="-122"/>
              </a:rPr>
              <a:t>Contents</a:t>
            </a:r>
            <a:endParaRPr lang="en-GB" sz="1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738573" y="843558"/>
            <a:ext cx="764985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596589" y="3130659"/>
            <a:ext cx="1036261" cy="1036518"/>
            <a:chOff x="2501743" y="1635646"/>
            <a:chExt cx="1036261" cy="1036518"/>
          </a:xfrm>
        </p:grpSpPr>
        <p:sp>
          <p:nvSpPr>
            <p:cNvPr id="29" name="Oval 53"/>
            <p:cNvSpPr>
              <a:spLocks noChangeArrowheads="1"/>
            </p:cNvSpPr>
            <p:nvPr/>
          </p:nvSpPr>
          <p:spPr bwMode="auto">
            <a:xfrm>
              <a:off x="2501743" y="1635646"/>
              <a:ext cx="1036261" cy="1036518"/>
            </a:xfrm>
            <a:prstGeom prst="ellipse">
              <a:avLst/>
            </a:prstGeom>
            <a:solidFill>
              <a:schemeClr val="accent2"/>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Text Box 59"/>
            <p:cNvSpPr txBox="1">
              <a:spLocks noChangeArrowheads="1"/>
            </p:cNvSpPr>
            <p:nvPr/>
          </p:nvSpPr>
          <p:spPr bwMode="auto">
            <a:xfrm>
              <a:off x="2639226" y="1835816"/>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02</a:t>
              </a:r>
            </a:p>
          </p:txBody>
        </p:sp>
      </p:grpSp>
      <p:grpSp>
        <p:nvGrpSpPr>
          <p:cNvPr id="5" name="组合 4"/>
          <p:cNvGrpSpPr/>
          <p:nvPr/>
        </p:nvGrpSpPr>
        <p:grpSpPr>
          <a:xfrm>
            <a:off x="1596590" y="1590085"/>
            <a:ext cx="1036261" cy="1036518"/>
            <a:chOff x="1041891" y="2887277"/>
            <a:chExt cx="1036261" cy="1036518"/>
          </a:xfrm>
        </p:grpSpPr>
        <p:sp>
          <p:nvSpPr>
            <p:cNvPr id="33"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8" name="Text Box 58"/>
            <p:cNvSpPr txBox="1">
              <a:spLocks noChangeArrowheads="1"/>
            </p:cNvSpPr>
            <p:nvPr/>
          </p:nvSpPr>
          <p:spPr bwMode="auto">
            <a:xfrm>
              <a:off x="1177282" y="3105837"/>
              <a:ext cx="782803" cy="6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3800" b="1" dirty="0">
                  <a:solidFill>
                    <a:prstClr val="white"/>
                  </a:solidFill>
                  <a:latin typeface="微软雅黑" panose="020B0503020204020204" pitchFamily="34" charset="-122"/>
                  <a:ea typeface="微软雅黑" panose="020B0503020204020204" pitchFamily="34" charset="-122"/>
                </a:rPr>
                <a:t>01</a:t>
              </a:r>
            </a:p>
          </p:txBody>
        </p:sp>
      </p:grpSp>
      <p:sp>
        <p:nvSpPr>
          <p:cNvPr id="2" name="文本框 1">
            <a:extLst>
              <a:ext uri="{FF2B5EF4-FFF2-40B4-BE49-F238E27FC236}">
                <a16:creationId xmlns:a16="http://schemas.microsoft.com/office/drawing/2014/main" id="{F560CC3A-2A22-43F3-AF6F-03C884D8EDA3}"/>
              </a:ext>
            </a:extLst>
          </p:cNvPr>
          <p:cNvSpPr txBox="1"/>
          <p:nvPr/>
        </p:nvSpPr>
        <p:spPr>
          <a:xfrm>
            <a:off x="2987824" y="1923678"/>
            <a:ext cx="3240360" cy="369332"/>
          </a:xfrm>
          <a:prstGeom prst="rect">
            <a:avLst/>
          </a:prstGeom>
          <a:noFill/>
        </p:spPr>
        <p:txBody>
          <a:bodyPr wrap="square" rtlCol="0">
            <a:spAutoFit/>
          </a:bodyPr>
          <a:lstStyle/>
          <a:p>
            <a:r>
              <a:rPr lang="en-US" altLang="zh-CN" dirty="0"/>
              <a:t>MySQL</a:t>
            </a:r>
            <a:r>
              <a:rPr lang="zh-CN" altLang="en-US" dirty="0"/>
              <a:t>数据库安装</a:t>
            </a:r>
          </a:p>
        </p:txBody>
      </p:sp>
      <p:sp>
        <p:nvSpPr>
          <p:cNvPr id="3" name="文本框 2">
            <a:extLst>
              <a:ext uri="{FF2B5EF4-FFF2-40B4-BE49-F238E27FC236}">
                <a16:creationId xmlns:a16="http://schemas.microsoft.com/office/drawing/2014/main" id="{663CBF00-43E8-48D7-AC18-CF281FCEF727}"/>
              </a:ext>
            </a:extLst>
          </p:cNvPr>
          <p:cNvSpPr txBox="1"/>
          <p:nvPr/>
        </p:nvSpPr>
        <p:spPr>
          <a:xfrm>
            <a:off x="2982176" y="3420958"/>
            <a:ext cx="3168352" cy="369332"/>
          </a:xfrm>
          <a:prstGeom prst="rect">
            <a:avLst/>
          </a:prstGeom>
          <a:noFill/>
        </p:spPr>
        <p:txBody>
          <a:bodyPr wrap="square" rtlCol="0">
            <a:spAutoFit/>
          </a:bodyPr>
          <a:lstStyle/>
          <a:p>
            <a:r>
              <a:rPr lang="en-US" altLang="zh-CN" dirty="0"/>
              <a:t>JDBC</a:t>
            </a:r>
            <a:r>
              <a:rPr lang="zh-CN" altLang="en-US" dirty="0"/>
              <a:t>与</a:t>
            </a:r>
            <a:r>
              <a:rPr lang="en-US" altLang="zh-CN" dirty="0"/>
              <a:t>MySQL</a:t>
            </a:r>
            <a:endParaRPr lang="zh-CN" altLang="en-US" dirty="0"/>
          </a:p>
        </p:txBody>
      </p:sp>
    </p:spTree>
    <p:extLst>
      <p:ext uri="{BB962C8B-B14F-4D97-AF65-F5344CB8AC3E}">
        <p14:creationId xmlns:p14="http://schemas.microsoft.com/office/powerpoint/2010/main" val="31992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dissolve">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28962A8-9A0B-4B1B-87A9-174B509920BE}"/>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SQL</a:t>
            </a:r>
            <a:r>
              <a:rPr lang="zh-CN" altLang="en-US" sz="2000" b="1" dirty="0">
                <a:solidFill>
                  <a:srgbClr val="FF0000"/>
                </a:solidFill>
              </a:rPr>
              <a:t>注入</a:t>
            </a:r>
          </a:p>
        </p:txBody>
      </p:sp>
      <p:sp>
        <p:nvSpPr>
          <p:cNvPr id="6" name="文本框 5">
            <a:extLst>
              <a:ext uri="{FF2B5EF4-FFF2-40B4-BE49-F238E27FC236}">
                <a16:creationId xmlns:a16="http://schemas.microsoft.com/office/drawing/2014/main" id="{23515337-B202-464B-BCF6-61011A4FF790}"/>
              </a:ext>
            </a:extLst>
          </p:cNvPr>
          <p:cNvSpPr txBox="1"/>
          <p:nvPr/>
        </p:nvSpPr>
        <p:spPr>
          <a:xfrm>
            <a:off x="823322" y="1099652"/>
            <a:ext cx="7853134" cy="1291379"/>
          </a:xfrm>
          <a:prstGeom prst="rect">
            <a:avLst/>
          </a:prstGeom>
          <a:noFill/>
        </p:spPr>
        <p:txBody>
          <a:bodyPr wrap="square">
            <a:spAutoFit/>
          </a:bodyPr>
          <a:lstStyle/>
          <a:p>
            <a:pPr>
              <a:lnSpc>
                <a:spcPct val="150000"/>
              </a:lnSpc>
            </a:pPr>
            <a:r>
              <a:rPr lang="en-US" altLang="zh-CN" b="0" i="0" dirty="0">
                <a:solidFill>
                  <a:srgbClr val="333333"/>
                </a:solidFill>
                <a:effectLst/>
                <a:latin typeface="verdana" panose="020B0604030504040204" pitchFamily="34" charset="0"/>
              </a:rPr>
              <a:t>      SQL</a:t>
            </a:r>
            <a:r>
              <a:rPr lang="zh-CN" altLang="en-US" b="0" i="0" dirty="0">
                <a:solidFill>
                  <a:srgbClr val="333333"/>
                </a:solidFill>
                <a:effectLst/>
                <a:latin typeface="verdana" panose="020B0604030504040204" pitchFamily="34" charset="0"/>
              </a:rPr>
              <a:t>注入是比较常见的网络攻击方式之一，它不是利用操作系统的</a:t>
            </a:r>
            <a:r>
              <a:rPr lang="en-US" altLang="zh-CN" b="0" i="0" dirty="0">
                <a:solidFill>
                  <a:srgbClr val="333333"/>
                </a:solidFill>
                <a:effectLst/>
                <a:latin typeface="verdana" panose="020B0604030504040204" pitchFamily="34" charset="0"/>
              </a:rPr>
              <a:t>BUG</a:t>
            </a:r>
            <a:r>
              <a:rPr lang="zh-CN" altLang="en-US" b="0" i="0" dirty="0">
                <a:solidFill>
                  <a:srgbClr val="333333"/>
                </a:solidFill>
                <a:effectLst/>
                <a:latin typeface="verdana" panose="020B0604030504040204" pitchFamily="34" charset="0"/>
              </a:rPr>
              <a:t>来实现攻击，而是针对程序员编写时的疏忽，通过</a:t>
            </a:r>
            <a:r>
              <a:rPr lang="en-US" altLang="zh-CN" b="0" i="0" dirty="0">
                <a:solidFill>
                  <a:srgbClr val="333333"/>
                </a:solidFill>
                <a:effectLst/>
                <a:latin typeface="verdana" panose="020B0604030504040204" pitchFamily="34" charset="0"/>
              </a:rPr>
              <a:t>SQL</a:t>
            </a:r>
            <a:r>
              <a:rPr lang="zh-CN" altLang="en-US" b="0" i="0" dirty="0">
                <a:solidFill>
                  <a:srgbClr val="333333"/>
                </a:solidFill>
                <a:effectLst/>
                <a:latin typeface="verdana" panose="020B0604030504040204" pitchFamily="34" charset="0"/>
              </a:rPr>
              <a:t>语句，实现无账号登录，甚至篡改数据库</a:t>
            </a:r>
            <a:endParaRPr lang="zh-CN" altLang="en-US" dirty="0"/>
          </a:p>
        </p:txBody>
      </p:sp>
      <p:sp>
        <p:nvSpPr>
          <p:cNvPr id="8" name="文本框 7">
            <a:extLst>
              <a:ext uri="{FF2B5EF4-FFF2-40B4-BE49-F238E27FC236}">
                <a16:creationId xmlns:a16="http://schemas.microsoft.com/office/drawing/2014/main" id="{28285855-56E1-434A-B775-FA39CABE63B7}"/>
              </a:ext>
            </a:extLst>
          </p:cNvPr>
          <p:cNvSpPr txBox="1"/>
          <p:nvPr/>
        </p:nvSpPr>
        <p:spPr>
          <a:xfrm>
            <a:off x="823322" y="2389602"/>
            <a:ext cx="4578578" cy="369332"/>
          </a:xfrm>
          <a:prstGeom prst="rect">
            <a:avLst/>
          </a:prstGeom>
          <a:noFill/>
        </p:spPr>
        <p:txBody>
          <a:bodyPr wrap="square">
            <a:spAutoFit/>
          </a:bodyPr>
          <a:lstStyle/>
          <a:p>
            <a:r>
              <a:rPr lang="en-US" altLang="zh-CN" b="1" i="0" dirty="0">
                <a:solidFill>
                  <a:srgbClr val="0000FF"/>
                </a:solidFill>
                <a:effectLst/>
                <a:latin typeface="verdana" panose="020B0604030504040204" pitchFamily="34" charset="0"/>
              </a:rPr>
              <a:t>SQL</a:t>
            </a:r>
            <a:r>
              <a:rPr lang="zh-CN" altLang="en-US" b="1" i="0" dirty="0">
                <a:solidFill>
                  <a:srgbClr val="0000FF"/>
                </a:solidFill>
                <a:effectLst/>
                <a:latin typeface="verdana" panose="020B0604030504040204" pitchFamily="34" charset="0"/>
              </a:rPr>
              <a:t>注入攻击的总体思路</a:t>
            </a:r>
            <a:endParaRPr lang="zh-CN" altLang="en-US" dirty="0"/>
          </a:p>
        </p:txBody>
      </p:sp>
      <p:sp>
        <p:nvSpPr>
          <p:cNvPr id="10" name="文本框 9">
            <a:extLst>
              <a:ext uri="{FF2B5EF4-FFF2-40B4-BE49-F238E27FC236}">
                <a16:creationId xmlns:a16="http://schemas.microsoft.com/office/drawing/2014/main" id="{5AD0BB9C-0D3B-49A4-81E1-170913D7E3EC}"/>
              </a:ext>
            </a:extLst>
          </p:cNvPr>
          <p:cNvSpPr txBox="1"/>
          <p:nvPr/>
        </p:nvSpPr>
        <p:spPr>
          <a:xfrm>
            <a:off x="815484" y="2758942"/>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333333"/>
                </a:solidFill>
                <a:effectLst/>
                <a:latin typeface="verdana" panose="020B0604030504040204" pitchFamily="34" charset="0"/>
              </a:rPr>
              <a:t>寻找到</a:t>
            </a:r>
            <a:r>
              <a:rPr lang="en-US" altLang="zh-CN" b="0" i="0" dirty="0">
                <a:solidFill>
                  <a:srgbClr val="333333"/>
                </a:solidFill>
                <a:effectLst/>
                <a:latin typeface="verdana" panose="020B0604030504040204" pitchFamily="34" charset="0"/>
              </a:rPr>
              <a:t>SQL</a:t>
            </a:r>
            <a:r>
              <a:rPr lang="zh-CN" altLang="en-US" b="0" i="0" dirty="0">
                <a:solidFill>
                  <a:srgbClr val="333333"/>
                </a:solidFill>
                <a:effectLst/>
                <a:latin typeface="verdana" panose="020B0604030504040204" pitchFamily="34" charset="0"/>
              </a:rPr>
              <a:t>注入的位置</a:t>
            </a:r>
            <a:endParaRPr lang="zh-CN" altLang="en-US" dirty="0"/>
          </a:p>
        </p:txBody>
      </p:sp>
      <p:sp>
        <p:nvSpPr>
          <p:cNvPr id="12" name="文本框 11">
            <a:extLst>
              <a:ext uri="{FF2B5EF4-FFF2-40B4-BE49-F238E27FC236}">
                <a16:creationId xmlns:a16="http://schemas.microsoft.com/office/drawing/2014/main" id="{17777249-EC26-42D4-8564-DC67CD0CF134}"/>
              </a:ext>
            </a:extLst>
          </p:cNvPr>
          <p:cNvSpPr txBox="1"/>
          <p:nvPr/>
        </p:nvSpPr>
        <p:spPr>
          <a:xfrm>
            <a:off x="788265" y="3129230"/>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333333"/>
                </a:solidFill>
                <a:effectLst/>
                <a:latin typeface="verdana" panose="020B0604030504040204" pitchFamily="34" charset="0"/>
              </a:rPr>
              <a:t>判断服务器类型和后台数据库类型</a:t>
            </a:r>
            <a:endParaRPr lang="zh-CN" altLang="en-US" dirty="0"/>
          </a:p>
        </p:txBody>
      </p:sp>
      <p:sp>
        <p:nvSpPr>
          <p:cNvPr id="14" name="文本框 13">
            <a:extLst>
              <a:ext uri="{FF2B5EF4-FFF2-40B4-BE49-F238E27FC236}">
                <a16:creationId xmlns:a16="http://schemas.microsoft.com/office/drawing/2014/main" id="{7AC52E4F-84A4-4FC5-9246-D45CCD59F732}"/>
              </a:ext>
            </a:extLst>
          </p:cNvPr>
          <p:cNvSpPr txBox="1"/>
          <p:nvPr/>
        </p:nvSpPr>
        <p:spPr>
          <a:xfrm>
            <a:off x="810436" y="3498562"/>
            <a:ext cx="5849795"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333333"/>
                </a:solidFill>
                <a:effectLst/>
                <a:latin typeface="verdana" panose="020B0604030504040204" pitchFamily="34" charset="0"/>
              </a:rPr>
              <a:t>针对不同的服务器和数据库特点进行</a:t>
            </a:r>
            <a:r>
              <a:rPr lang="en-US" altLang="zh-CN" b="0" i="0" dirty="0">
                <a:solidFill>
                  <a:srgbClr val="333333"/>
                </a:solidFill>
                <a:effectLst/>
                <a:latin typeface="verdana" panose="020B0604030504040204" pitchFamily="34" charset="0"/>
              </a:rPr>
              <a:t>SQL</a:t>
            </a:r>
            <a:r>
              <a:rPr lang="zh-CN" altLang="en-US" b="0" i="0" dirty="0">
                <a:solidFill>
                  <a:srgbClr val="333333"/>
                </a:solidFill>
                <a:effectLst/>
                <a:latin typeface="verdana" panose="020B0604030504040204" pitchFamily="34" charset="0"/>
              </a:rPr>
              <a:t>注入攻击</a:t>
            </a:r>
            <a:endParaRPr lang="zh-CN" altLang="en-US" dirty="0"/>
          </a:p>
        </p:txBody>
      </p:sp>
    </p:spTree>
    <p:extLst>
      <p:ext uri="{BB962C8B-B14F-4D97-AF65-F5344CB8AC3E}">
        <p14:creationId xmlns:p14="http://schemas.microsoft.com/office/powerpoint/2010/main" val="202035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ED255AA8-F91D-47AC-9E5E-3F20172F8008}"/>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SQL</a:t>
            </a:r>
            <a:r>
              <a:rPr lang="zh-CN" altLang="en-US" sz="2000" b="1" dirty="0">
                <a:solidFill>
                  <a:srgbClr val="FF0000"/>
                </a:solidFill>
              </a:rPr>
              <a:t>注入</a:t>
            </a:r>
          </a:p>
        </p:txBody>
      </p:sp>
      <p:sp>
        <p:nvSpPr>
          <p:cNvPr id="6" name="文本框 5">
            <a:extLst>
              <a:ext uri="{FF2B5EF4-FFF2-40B4-BE49-F238E27FC236}">
                <a16:creationId xmlns:a16="http://schemas.microsoft.com/office/drawing/2014/main" id="{E1222DCF-A5D7-4BB9-BD87-6A629A6ED81B}"/>
              </a:ext>
            </a:extLst>
          </p:cNvPr>
          <p:cNvSpPr txBox="1"/>
          <p:nvPr/>
        </p:nvSpPr>
        <p:spPr>
          <a:xfrm>
            <a:off x="808514" y="2686492"/>
            <a:ext cx="4578578" cy="369332"/>
          </a:xfrm>
          <a:prstGeom prst="rect">
            <a:avLst/>
          </a:prstGeom>
          <a:noFill/>
        </p:spPr>
        <p:txBody>
          <a:bodyPr wrap="square">
            <a:spAutoFit/>
          </a:bodyPr>
          <a:lstStyle/>
          <a:p>
            <a:r>
              <a:rPr lang="zh-CN" altLang="en-US" b="1" i="0" dirty="0">
                <a:solidFill>
                  <a:srgbClr val="0000FF"/>
                </a:solidFill>
                <a:effectLst/>
                <a:latin typeface="verdana" panose="020B0604030504040204" pitchFamily="34" charset="0"/>
              </a:rPr>
              <a:t>如何防御</a:t>
            </a:r>
            <a:r>
              <a:rPr lang="en-US" altLang="zh-CN" b="1" i="0" dirty="0">
                <a:solidFill>
                  <a:srgbClr val="0000FF"/>
                </a:solidFill>
                <a:effectLst/>
                <a:latin typeface="verdana" panose="020B0604030504040204" pitchFamily="34" charset="0"/>
              </a:rPr>
              <a:t>SQL</a:t>
            </a:r>
            <a:r>
              <a:rPr lang="zh-CN" altLang="en-US" b="1" i="0" dirty="0">
                <a:solidFill>
                  <a:srgbClr val="0000FF"/>
                </a:solidFill>
                <a:effectLst/>
                <a:latin typeface="verdana" panose="020B0604030504040204" pitchFamily="34" charset="0"/>
              </a:rPr>
              <a:t>注入</a:t>
            </a:r>
            <a:endParaRPr lang="zh-CN" altLang="en-US" dirty="0"/>
          </a:p>
        </p:txBody>
      </p:sp>
      <p:sp>
        <p:nvSpPr>
          <p:cNvPr id="8" name="文本框 7">
            <a:extLst>
              <a:ext uri="{FF2B5EF4-FFF2-40B4-BE49-F238E27FC236}">
                <a16:creationId xmlns:a16="http://schemas.microsoft.com/office/drawing/2014/main" id="{23F45F16-98F8-45DF-8999-32F8F42C12F0}"/>
              </a:ext>
            </a:extLst>
          </p:cNvPr>
          <p:cNvSpPr txBox="1"/>
          <p:nvPr/>
        </p:nvSpPr>
        <p:spPr>
          <a:xfrm>
            <a:off x="807059" y="3081479"/>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1" i="0" dirty="0">
                <a:solidFill>
                  <a:srgbClr val="800080"/>
                </a:solidFill>
                <a:effectLst/>
                <a:latin typeface="verdana" panose="020B0604030504040204" pitchFamily="34" charset="0"/>
              </a:rPr>
              <a:t>检查变量数据类型和格式</a:t>
            </a:r>
            <a:endParaRPr lang="zh-CN" altLang="en-US" dirty="0"/>
          </a:p>
        </p:txBody>
      </p:sp>
      <p:sp>
        <p:nvSpPr>
          <p:cNvPr id="10" name="文本框 9">
            <a:extLst>
              <a:ext uri="{FF2B5EF4-FFF2-40B4-BE49-F238E27FC236}">
                <a16:creationId xmlns:a16="http://schemas.microsoft.com/office/drawing/2014/main" id="{CF1ABDF8-04B5-4B94-9E54-0B9C523492D2}"/>
              </a:ext>
            </a:extLst>
          </p:cNvPr>
          <p:cNvSpPr txBox="1"/>
          <p:nvPr/>
        </p:nvSpPr>
        <p:spPr>
          <a:xfrm>
            <a:off x="823322" y="3476466"/>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1" i="0" dirty="0">
                <a:solidFill>
                  <a:srgbClr val="800080"/>
                </a:solidFill>
                <a:effectLst/>
                <a:latin typeface="verdana" panose="020B0604030504040204" pitchFamily="34" charset="0"/>
              </a:rPr>
              <a:t>过滤特殊符号</a:t>
            </a:r>
            <a:endParaRPr lang="zh-CN" altLang="en-US" dirty="0"/>
          </a:p>
        </p:txBody>
      </p:sp>
      <p:sp>
        <p:nvSpPr>
          <p:cNvPr id="12" name="文本框 11">
            <a:extLst>
              <a:ext uri="{FF2B5EF4-FFF2-40B4-BE49-F238E27FC236}">
                <a16:creationId xmlns:a16="http://schemas.microsoft.com/office/drawing/2014/main" id="{B60B02FE-C156-4E07-BB6A-FB521EE7335D}"/>
              </a:ext>
            </a:extLst>
          </p:cNvPr>
          <p:cNvSpPr txBox="1"/>
          <p:nvPr/>
        </p:nvSpPr>
        <p:spPr>
          <a:xfrm>
            <a:off x="807059" y="3845798"/>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1" i="0" dirty="0">
                <a:solidFill>
                  <a:srgbClr val="FF0000"/>
                </a:solidFill>
                <a:effectLst/>
                <a:latin typeface="verdana" panose="020B0604030504040204" pitchFamily="34" charset="0"/>
              </a:rPr>
              <a:t>绑定变量，使用预编译语句</a:t>
            </a:r>
            <a:endParaRPr lang="zh-CN" altLang="en-US" dirty="0"/>
          </a:p>
        </p:txBody>
      </p:sp>
      <p:sp>
        <p:nvSpPr>
          <p:cNvPr id="14" name="文本框 13">
            <a:extLst>
              <a:ext uri="{FF2B5EF4-FFF2-40B4-BE49-F238E27FC236}">
                <a16:creationId xmlns:a16="http://schemas.microsoft.com/office/drawing/2014/main" id="{CCEC4E29-C314-41EF-8494-FE875BC23501}"/>
              </a:ext>
            </a:extLst>
          </p:cNvPr>
          <p:cNvSpPr txBox="1"/>
          <p:nvPr/>
        </p:nvSpPr>
        <p:spPr>
          <a:xfrm>
            <a:off x="829705" y="1066070"/>
            <a:ext cx="4578578" cy="369332"/>
          </a:xfrm>
          <a:prstGeom prst="rect">
            <a:avLst/>
          </a:prstGeom>
          <a:noFill/>
        </p:spPr>
        <p:txBody>
          <a:bodyPr wrap="square">
            <a:spAutoFit/>
          </a:bodyPr>
          <a:lstStyle/>
          <a:p>
            <a:r>
              <a:rPr lang="en-US" altLang="zh-CN" b="0" i="0" dirty="0" err="1">
                <a:solidFill>
                  <a:srgbClr val="404040"/>
                </a:solidFill>
                <a:effectLst/>
                <a:latin typeface="-apple-system"/>
              </a:rPr>
              <a:t>Sql</a:t>
            </a:r>
            <a:r>
              <a:rPr lang="en-US" altLang="zh-CN" b="0" i="0" dirty="0">
                <a:solidFill>
                  <a:srgbClr val="404040"/>
                </a:solidFill>
                <a:effectLst/>
                <a:latin typeface="-apple-system"/>
              </a:rPr>
              <a:t> </a:t>
            </a:r>
            <a:r>
              <a:rPr lang="zh-CN" altLang="en-US" b="0" i="0" dirty="0">
                <a:solidFill>
                  <a:srgbClr val="404040"/>
                </a:solidFill>
                <a:effectLst/>
                <a:latin typeface="-apple-system"/>
              </a:rPr>
              <a:t>注入带来的威胁主要有如下几点</a:t>
            </a:r>
            <a:endParaRPr lang="zh-CN" altLang="en-US" dirty="0"/>
          </a:p>
        </p:txBody>
      </p:sp>
      <p:sp>
        <p:nvSpPr>
          <p:cNvPr id="16" name="文本框 15">
            <a:extLst>
              <a:ext uri="{FF2B5EF4-FFF2-40B4-BE49-F238E27FC236}">
                <a16:creationId xmlns:a16="http://schemas.microsoft.com/office/drawing/2014/main" id="{81B27E5C-F75E-4525-BA12-8979749F213B}"/>
              </a:ext>
            </a:extLst>
          </p:cNvPr>
          <p:cNvSpPr txBox="1"/>
          <p:nvPr/>
        </p:nvSpPr>
        <p:spPr>
          <a:xfrm>
            <a:off x="829704" y="1450527"/>
            <a:ext cx="7774743" cy="369332"/>
          </a:xfrm>
          <a:prstGeom prst="rect">
            <a:avLst/>
          </a:prstGeom>
          <a:noFill/>
        </p:spPr>
        <p:txBody>
          <a:bodyPr wrap="square">
            <a:spAutoFit/>
          </a:bodyPr>
          <a:lstStyle/>
          <a:p>
            <a:pPr marL="285750" indent="-285750">
              <a:buFont typeface="Wingdings" panose="05000000000000000000" pitchFamily="2" charset="2"/>
              <a:buChar char="Ø"/>
            </a:pPr>
            <a:r>
              <a:rPr lang="zh-CN" altLang="en-US" dirty="0">
                <a:solidFill>
                  <a:srgbClr val="404040"/>
                </a:solidFill>
                <a:latin typeface="-apple-system"/>
              </a:rPr>
              <a:t>拆解</a:t>
            </a:r>
            <a:r>
              <a:rPr lang="zh-CN" altLang="en-US" b="0" i="0" dirty="0">
                <a:solidFill>
                  <a:srgbClr val="404040"/>
                </a:solidFill>
                <a:effectLst/>
                <a:latin typeface="-apple-system"/>
              </a:rPr>
              <a:t>后台数据库，这是利用最多的方式，盗取网站的敏感信息</a:t>
            </a:r>
            <a:endParaRPr lang="zh-CN" altLang="en-US" dirty="0"/>
          </a:p>
        </p:txBody>
      </p:sp>
      <p:sp>
        <p:nvSpPr>
          <p:cNvPr id="18" name="文本框 17">
            <a:extLst>
              <a:ext uri="{FF2B5EF4-FFF2-40B4-BE49-F238E27FC236}">
                <a16:creationId xmlns:a16="http://schemas.microsoft.com/office/drawing/2014/main" id="{19411CA9-6C7F-4622-866C-9A578BF0D4FA}"/>
              </a:ext>
            </a:extLst>
          </p:cNvPr>
          <p:cNvSpPr txBox="1"/>
          <p:nvPr/>
        </p:nvSpPr>
        <p:spPr>
          <a:xfrm>
            <a:off x="823322" y="1861681"/>
            <a:ext cx="457857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04040"/>
                </a:solidFill>
                <a:effectLst/>
                <a:latin typeface="-apple-system"/>
              </a:rPr>
              <a:t>绕过认证，列如绕过验证登录网站后台</a:t>
            </a:r>
            <a:endParaRPr lang="zh-CN" altLang="en-US" dirty="0"/>
          </a:p>
        </p:txBody>
      </p:sp>
      <p:sp>
        <p:nvSpPr>
          <p:cNvPr id="20" name="文本框 19">
            <a:extLst>
              <a:ext uri="{FF2B5EF4-FFF2-40B4-BE49-F238E27FC236}">
                <a16:creationId xmlns:a16="http://schemas.microsoft.com/office/drawing/2014/main" id="{0315BD2A-29AA-4FDC-9452-604AF7370B31}"/>
              </a:ext>
            </a:extLst>
          </p:cNvPr>
          <p:cNvSpPr txBox="1"/>
          <p:nvPr/>
        </p:nvSpPr>
        <p:spPr>
          <a:xfrm>
            <a:off x="810324" y="2244113"/>
            <a:ext cx="6569988" cy="369332"/>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solidFill>
                  <a:srgbClr val="404040"/>
                </a:solidFill>
                <a:effectLst/>
                <a:latin typeface="-apple-system"/>
              </a:rPr>
              <a:t>注入可以借助数据库的存储过程进行提权等操作</a:t>
            </a:r>
            <a:endParaRPr lang="zh-CN" altLang="en-US" dirty="0"/>
          </a:p>
        </p:txBody>
      </p:sp>
    </p:spTree>
    <p:extLst>
      <p:ext uri="{BB962C8B-B14F-4D97-AF65-F5344CB8AC3E}">
        <p14:creationId xmlns:p14="http://schemas.microsoft.com/office/powerpoint/2010/main" val="26332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C02D367-308B-4C33-A6C0-479A0EA53294}"/>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SQL</a:t>
            </a:r>
            <a:r>
              <a:rPr lang="zh-CN" altLang="en-US" sz="2000" b="1" dirty="0">
                <a:solidFill>
                  <a:srgbClr val="FF0000"/>
                </a:solidFill>
              </a:rPr>
              <a:t>注入</a:t>
            </a:r>
          </a:p>
        </p:txBody>
      </p:sp>
      <p:sp>
        <p:nvSpPr>
          <p:cNvPr id="3" name="文本框 2">
            <a:extLst>
              <a:ext uri="{FF2B5EF4-FFF2-40B4-BE49-F238E27FC236}">
                <a16:creationId xmlns:a16="http://schemas.microsoft.com/office/drawing/2014/main" id="{08F1901B-13EE-4EC2-9DB7-B280A71E45FE}"/>
              </a:ext>
            </a:extLst>
          </p:cNvPr>
          <p:cNvSpPr txBox="1"/>
          <p:nvPr/>
        </p:nvSpPr>
        <p:spPr>
          <a:xfrm>
            <a:off x="832382" y="1193460"/>
            <a:ext cx="7988090" cy="875881"/>
          </a:xfrm>
          <a:prstGeom prst="rect">
            <a:avLst/>
          </a:prstGeom>
          <a:noFill/>
        </p:spPr>
        <p:txBody>
          <a:bodyPr wrap="square" rtlCol="0">
            <a:spAutoFit/>
          </a:bodyPr>
          <a:lstStyle/>
          <a:p>
            <a:pPr>
              <a:lnSpc>
                <a:spcPct val="150000"/>
              </a:lnSpc>
            </a:pPr>
            <a:r>
              <a:rPr lang="en-US" altLang="zh-CN" dirty="0"/>
              <a:t>SQL</a:t>
            </a:r>
            <a:r>
              <a:rPr lang="zh-CN" altLang="en-US" dirty="0"/>
              <a:t>注入演示</a:t>
            </a:r>
            <a:endParaRPr lang="en-US" altLang="zh-CN" dirty="0"/>
          </a:p>
          <a:p>
            <a:pPr>
              <a:lnSpc>
                <a:spcPct val="150000"/>
              </a:lnSpc>
            </a:pPr>
            <a:r>
              <a:rPr lang="zh-CN" altLang="en-US" dirty="0"/>
              <a:t>输入错误密码时，密码中含有</a:t>
            </a:r>
            <a:r>
              <a:rPr lang="zh-CN" altLang="en-US" dirty="0">
                <a:solidFill>
                  <a:srgbClr val="FF0000"/>
                </a:solidFill>
              </a:rPr>
              <a:t>错误密码</a:t>
            </a:r>
            <a:r>
              <a:rPr lang="en-US" altLang="zh-CN" dirty="0">
                <a:solidFill>
                  <a:srgbClr val="FF0000"/>
                </a:solidFill>
              </a:rPr>
              <a:t>’ or  ’1’=‘1</a:t>
            </a:r>
            <a:r>
              <a:rPr lang="zh-CN" altLang="en-US" dirty="0"/>
              <a:t>，结果显示成功登录</a:t>
            </a:r>
          </a:p>
        </p:txBody>
      </p:sp>
    </p:spTree>
    <p:extLst>
      <p:ext uri="{BB962C8B-B14F-4D97-AF65-F5344CB8AC3E}">
        <p14:creationId xmlns:p14="http://schemas.microsoft.com/office/powerpoint/2010/main" val="315313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C02D367-308B-4C33-A6C0-479A0EA53294}"/>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解决</a:t>
            </a:r>
            <a:r>
              <a:rPr lang="en-US" altLang="zh-CN" sz="2000" b="1" dirty="0">
                <a:solidFill>
                  <a:srgbClr val="FF0000"/>
                </a:solidFill>
              </a:rPr>
              <a:t>SQL</a:t>
            </a:r>
            <a:r>
              <a:rPr lang="zh-CN" altLang="en-US" sz="2000" b="1" dirty="0">
                <a:solidFill>
                  <a:srgbClr val="FF0000"/>
                </a:solidFill>
              </a:rPr>
              <a:t>注入</a:t>
            </a:r>
          </a:p>
        </p:txBody>
      </p:sp>
      <p:sp>
        <p:nvSpPr>
          <p:cNvPr id="5" name="文本框 4">
            <a:extLst>
              <a:ext uri="{FF2B5EF4-FFF2-40B4-BE49-F238E27FC236}">
                <a16:creationId xmlns:a16="http://schemas.microsoft.com/office/drawing/2014/main" id="{CE742095-7E79-4130-BE0D-DF0D319F7B24}"/>
              </a:ext>
            </a:extLst>
          </p:cNvPr>
          <p:cNvSpPr txBox="1"/>
          <p:nvPr/>
        </p:nvSpPr>
        <p:spPr>
          <a:xfrm>
            <a:off x="828640" y="1099652"/>
            <a:ext cx="7847815" cy="875881"/>
          </a:xfrm>
          <a:prstGeom prst="rect">
            <a:avLst/>
          </a:prstGeom>
          <a:noFill/>
        </p:spPr>
        <p:txBody>
          <a:bodyPr wrap="square">
            <a:spAutoFit/>
          </a:bodyPr>
          <a:lstStyle/>
          <a:p>
            <a:pPr>
              <a:lnSpc>
                <a:spcPct val="150000"/>
              </a:lnSpc>
            </a:pPr>
            <a:r>
              <a:rPr lang="en-US" altLang="zh-CN" b="0" i="0" dirty="0">
                <a:solidFill>
                  <a:srgbClr val="F33B45"/>
                </a:solidFill>
                <a:effectLst/>
                <a:latin typeface="-apple-system"/>
              </a:rPr>
              <a:t>         </a:t>
            </a:r>
            <a:r>
              <a:rPr lang="en-US" altLang="zh-CN" b="0" i="0" dirty="0" err="1">
                <a:solidFill>
                  <a:srgbClr val="F33B45"/>
                </a:solidFill>
                <a:effectLst/>
                <a:latin typeface="-apple-system"/>
              </a:rPr>
              <a:t>sql</a:t>
            </a:r>
            <a:r>
              <a:rPr lang="zh-CN" altLang="en-US" b="0" i="0" dirty="0">
                <a:solidFill>
                  <a:srgbClr val="F33B45"/>
                </a:solidFill>
                <a:effectLst/>
                <a:latin typeface="-apple-system"/>
              </a:rPr>
              <a:t>注入只会发生在</a:t>
            </a:r>
            <a:r>
              <a:rPr lang="en-US" altLang="zh-CN" b="0" i="0" dirty="0" err="1">
                <a:solidFill>
                  <a:srgbClr val="F33B45"/>
                </a:solidFill>
                <a:effectLst/>
                <a:latin typeface="-apple-system"/>
              </a:rPr>
              <a:t>sql</a:t>
            </a:r>
            <a:r>
              <a:rPr lang="zh-CN" altLang="en-US" b="0" i="0" dirty="0">
                <a:solidFill>
                  <a:srgbClr val="F33B45"/>
                </a:solidFill>
                <a:effectLst/>
                <a:latin typeface="-apple-system"/>
              </a:rPr>
              <a:t>编译的过程中，那么避免非法</a:t>
            </a:r>
            <a:r>
              <a:rPr lang="en-US" altLang="zh-CN" b="0" i="0" dirty="0" err="1">
                <a:solidFill>
                  <a:srgbClr val="F33B45"/>
                </a:solidFill>
                <a:effectLst/>
                <a:latin typeface="-apple-system"/>
              </a:rPr>
              <a:t>sql</a:t>
            </a:r>
            <a:r>
              <a:rPr lang="zh-CN" altLang="en-US" b="0" i="0" dirty="0">
                <a:solidFill>
                  <a:srgbClr val="F33B45"/>
                </a:solidFill>
                <a:effectLst/>
                <a:latin typeface="-apple-system"/>
              </a:rPr>
              <a:t>语句被编译，就是我们要做的事情</a:t>
            </a:r>
            <a:endParaRPr lang="zh-CN" altLang="en-US" dirty="0"/>
          </a:p>
        </p:txBody>
      </p:sp>
      <p:sp>
        <p:nvSpPr>
          <p:cNvPr id="7" name="文本框 6">
            <a:extLst>
              <a:ext uri="{FF2B5EF4-FFF2-40B4-BE49-F238E27FC236}">
                <a16:creationId xmlns:a16="http://schemas.microsoft.com/office/drawing/2014/main" id="{0631C4BA-FCEE-472B-A895-ADC94426B06A}"/>
              </a:ext>
            </a:extLst>
          </p:cNvPr>
          <p:cNvSpPr txBox="1"/>
          <p:nvPr/>
        </p:nvSpPr>
        <p:spPr>
          <a:xfrm>
            <a:off x="801618" y="2058402"/>
            <a:ext cx="7082750" cy="369332"/>
          </a:xfrm>
          <a:prstGeom prst="rect">
            <a:avLst/>
          </a:prstGeom>
          <a:noFill/>
        </p:spPr>
        <p:txBody>
          <a:bodyPr wrap="square">
            <a:spAutoFit/>
          </a:bodyPr>
          <a:lstStyle/>
          <a:p>
            <a:r>
              <a:rPr lang="zh-CN" altLang="en-US" b="0" i="0" dirty="0">
                <a:solidFill>
                  <a:srgbClr val="4D4D4D"/>
                </a:solidFill>
                <a:effectLst/>
                <a:latin typeface="-apple-system"/>
              </a:rPr>
              <a:t>在</a:t>
            </a:r>
            <a:r>
              <a:rPr lang="en-US" altLang="zh-CN" b="0" i="0" dirty="0">
                <a:solidFill>
                  <a:srgbClr val="4D4D4D"/>
                </a:solidFill>
                <a:effectLst/>
                <a:latin typeface="-apple-system"/>
              </a:rPr>
              <a:t>JDBC</a:t>
            </a:r>
            <a:r>
              <a:rPr lang="zh-CN" altLang="en-US" b="0" i="0" dirty="0">
                <a:solidFill>
                  <a:srgbClr val="4D4D4D"/>
                </a:solidFill>
                <a:effectLst/>
                <a:latin typeface="-apple-system"/>
              </a:rPr>
              <a:t>中，使用</a:t>
            </a:r>
            <a:r>
              <a:rPr lang="en-US" altLang="zh-CN" b="0" i="0" dirty="0">
                <a:solidFill>
                  <a:srgbClr val="4D4D4D"/>
                </a:solidFill>
                <a:effectLst/>
                <a:latin typeface="-apple-system"/>
              </a:rPr>
              <a:t>Statement</a:t>
            </a:r>
            <a:r>
              <a:rPr lang="zh-CN" altLang="en-US" b="0" i="0" dirty="0">
                <a:solidFill>
                  <a:srgbClr val="4D4D4D"/>
                </a:solidFill>
                <a:effectLst/>
                <a:latin typeface="-apple-system"/>
              </a:rPr>
              <a:t>的子类</a:t>
            </a:r>
            <a:r>
              <a:rPr lang="en-US" altLang="zh-CN" b="0" i="0" dirty="0">
                <a:solidFill>
                  <a:srgbClr val="4D4D4D"/>
                </a:solidFill>
                <a:effectLst/>
                <a:latin typeface="-apple-system"/>
              </a:rPr>
              <a:t>PreparedStatement</a:t>
            </a:r>
            <a:endParaRPr lang="zh-CN" altLang="en-US" dirty="0"/>
          </a:p>
        </p:txBody>
      </p:sp>
      <p:sp>
        <p:nvSpPr>
          <p:cNvPr id="9" name="文本框 8">
            <a:extLst>
              <a:ext uri="{FF2B5EF4-FFF2-40B4-BE49-F238E27FC236}">
                <a16:creationId xmlns:a16="http://schemas.microsoft.com/office/drawing/2014/main" id="{3A32C3FC-D3A5-43C4-A4FB-35A908CA8828}"/>
              </a:ext>
            </a:extLst>
          </p:cNvPr>
          <p:cNvSpPr txBox="1"/>
          <p:nvPr/>
        </p:nvSpPr>
        <p:spPr>
          <a:xfrm>
            <a:off x="801618" y="2375643"/>
            <a:ext cx="7946846" cy="875881"/>
          </a:xfrm>
          <a:prstGeom prst="rect">
            <a:avLst/>
          </a:prstGeom>
          <a:noFill/>
        </p:spPr>
        <p:txBody>
          <a:bodyPr wrap="square">
            <a:spAutoFit/>
          </a:bodyPr>
          <a:lstStyle/>
          <a:p>
            <a:pPr algn="just">
              <a:lnSpc>
                <a:spcPct val="150000"/>
              </a:lnSpc>
            </a:pPr>
            <a:r>
              <a:rPr lang="zh-CN" altLang="en-US" b="0" i="0" dirty="0">
                <a:solidFill>
                  <a:srgbClr val="494949"/>
                </a:solidFill>
                <a:effectLst/>
                <a:latin typeface="Arial" panose="020B0604020202020204" pitchFamily="34" charset="0"/>
              </a:rPr>
              <a:t>        采用预编译语句集，它内置了处理</a:t>
            </a:r>
            <a:r>
              <a:rPr lang="en-US" altLang="zh-CN" b="0" i="0" dirty="0">
                <a:solidFill>
                  <a:srgbClr val="494949"/>
                </a:solidFill>
                <a:effectLst/>
                <a:latin typeface="Arial" panose="020B0604020202020204" pitchFamily="34" charset="0"/>
              </a:rPr>
              <a:t>SQL</a:t>
            </a:r>
            <a:r>
              <a:rPr lang="zh-CN" altLang="en-US" b="0" i="0" dirty="0">
                <a:solidFill>
                  <a:srgbClr val="494949"/>
                </a:solidFill>
                <a:effectLst/>
                <a:latin typeface="Arial" panose="020B0604020202020204" pitchFamily="34" charset="0"/>
              </a:rPr>
              <a:t>注入的能力，只要使用它的</a:t>
            </a:r>
            <a:r>
              <a:rPr lang="en-US" altLang="zh-CN" b="0" i="0" dirty="0" err="1">
                <a:solidFill>
                  <a:srgbClr val="494949"/>
                </a:solidFill>
                <a:effectLst/>
                <a:latin typeface="Arial" panose="020B0604020202020204" pitchFamily="34" charset="0"/>
              </a:rPr>
              <a:t>setXXX</a:t>
            </a:r>
            <a:r>
              <a:rPr lang="zh-CN" altLang="en-US" b="0" i="0" dirty="0">
                <a:solidFill>
                  <a:srgbClr val="494949"/>
                </a:solidFill>
                <a:effectLst/>
                <a:latin typeface="Arial" panose="020B0604020202020204" pitchFamily="34" charset="0"/>
              </a:rPr>
              <a:t>方法传值即可</a:t>
            </a:r>
            <a:endParaRPr lang="zh-CN" altLang="en-US" dirty="0"/>
          </a:p>
        </p:txBody>
      </p:sp>
    </p:spTree>
    <p:extLst>
      <p:ext uri="{BB962C8B-B14F-4D97-AF65-F5344CB8AC3E}">
        <p14:creationId xmlns:p14="http://schemas.microsoft.com/office/powerpoint/2010/main" val="38541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C02D367-308B-4C33-A6C0-479A0EA53294}"/>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解决</a:t>
            </a:r>
            <a:r>
              <a:rPr lang="en-US" altLang="zh-CN" sz="2000" b="1" dirty="0">
                <a:solidFill>
                  <a:srgbClr val="FF0000"/>
                </a:solidFill>
              </a:rPr>
              <a:t>SQL</a:t>
            </a:r>
            <a:r>
              <a:rPr lang="zh-CN" altLang="en-US" sz="2000" b="1" dirty="0">
                <a:solidFill>
                  <a:srgbClr val="FF0000"/>
                </a:solidFill>
              </a:rPr>
              <a:t>注入</a:t>
            </a:r>
          </a:p>
        </p:txBody>
      </p:sp>
      <p:sp>
        <p:nvSpPr>
          <p:cNvPr id="11" name="文本框 10">
            <a:extLst>
              <a:ext uri="{FF2B5EF4-FFF2-40B4-BE49-F238E27FC236}">
                <a16:creationId xmlns:a16="http://schemas.microsoft.com/office/drawing/2014/main" id="{76160007-9D1E-4FD0-993C-E887E5D85F8D}"/>
              </a:ext>
            </a:extLst>
          </p:cNvPr>
          <p:cNvSpPr txBox="1"/>
          <p:nvPr/>
        </p:nvSpPr>
        <p:spPr>
          <a:xfrm>
            <a:off x="823322" y="1193460"/>
            <a:ext cx="4578578" cy="369332"/>
          </a:xfrm>
          <a:prstGeom prst="rect">
            <a:avLst/>
          </a:prstGeom>
          <a:noFill/>
        </p:spPr>
        <p:txBody>
          <a:bodyPr wrap="square">
            <a:spAutoFit/>
          </a:bodyPr>
          <a:lstStyle/>
          <a:p>
            <a:r>
              <a:rPr lang="zh-CN" altLang="en-US" b="0" i="0" dirty="0">
                <a:solidFill>
                  <a:srgbClr val="494949"/>
                </a:solidFill>
                <a:effectLst/>
                <a:latin typeface="Arial" panose="020B0604020202020204" pitchFamily="34" charset="0"/>
              </a:rPr>
              <a:t>使用</a:t>
            </a:r>
            <a:r>
              <a:rPr lang="en-US" altLang="zh-CN" b="0" i="0" dirty="0">
                <a:solidFill>
                  <a:srgbClr val="4D4D4D"/>
                </a:solidFill>
                <a:effectLst/>
                <a:latin typeface="-apple-system"/>
              </a:rPr>
              <a:t>PreparedStatement</a:t>
            </a:r>
            <a:r>
              <a:rPr lang="zh-CN" altLang="en-US" b="0" i="0" dirty="0">
                <a:solidFill>
                  <a:srgbClr val="494949"/>
                </a:solidFill>
                <a:effectLst/>
                <a:latin typeface="Arial" panose="020B0604020202020204" pitchFamily="34" charset="0"/>
              </a:rPr>
              <a:t>好处</a:t>
            </a:r>
            <a:endParaRPr lang="zh-CN" altLang="en-US" dirty="0"/>
          </a:p>
        </p:txBody>
      </p:sp>
      <p:sp>
        <p:nvSpPr>
          <p:cNvPr id="13" name="文本框 12">
            <a:extLst>
              <a:ext uri="{FF2B5EF4-FFF2-40B4-BE49-F238E27FC236}">
                <a16:creationId xmlns:a16="http://schemas.microsoft.com/office/drawing/2014/main" id="{A0DA3A4A-A853-4A1D-876D-70D4E490208A}"/>
              </a:ext>
            </a:extLst>
          </p:cNvPr>
          <p:cNvSpPr txBox="1"/>
          <p:nvPr/>
        </p:nvSpPr>
        <p:spPr>
          <a:xfrm>
            <a:off x="823322" y="1491630"/>
            <a:ext cx="4578578" cy="12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494949"/>
                </a:solidFill>
                <a:effectLst/>
                <a:latin typeface="Arial" panose="020B0604020202020204" pitchFamily="34" charset="0"/>
              </a:rPr>
              <a:t>代码的可读性和可维护性</a:t>
            </a:r>
            <a:endParaRPr lang="en-US" altLang="zh-CN" b="0" i="0" dirty="0">
              <a:solidFill>
                <a:srgbClr val="494949"/>
              </a:solidFill>
              <a:effectLst/>
              <a:latin typeface="Arial" panose="020B0604020202020204" pitchFamily="34" charset="0"/>
            </a:endParaRPr>
          </a:p>
          <a:p>
            <a:pPr marL="285750" indent="-285750">
              <a:lnSpc>
                <a:spcPct val="150000"/>
              </a:lnSpc>
              <a:buFont typeface="Arial" panose="020B0604020202020204" pitchFamily="34" charset="0"/>
              <a:buChar char="•"/>
            </a:pPr>
            <a:r>
              <a:rPr lang="en-US" altLang="zh-CN" b="0" i="0" dirty="0">
                <a:solidFill>
                  <a:srgbClr val="494949"/>
                </a:solidFill>
                <a:effectLst/>
                <a:latin typeface="Arial" panose="020B0604020202020204" pitchFamily="34" charset="0"/>
              </a:rPr>
              <a:t>PreparedStatement</a:t>
            </a:r>
            <a:r>
              <a:rPr lang="zh-CN" altLang="en-US" b="0" i="0" dirty="0">
                <a:solidFill>
                  <a:srgbClr val="494949"/>
                </a:solidFill>
                <a:effectLst/>
                <a:latin typeface="Arial" panose="020B0604020202020204" pitchFamily="34" charset="0"/>
              </a:rPr>
              <a:t>尽最大可能提高性能</a:t>
            </a:r>
            <a:endParaRPr lang="en-US" altLang="zh-CN" dirty="0">
              <a:solidFill>
                <a:srgbClr val="494949"/>
              </a:solidFill>
              <a:latin typeface="Arial" panose="020B0604020202020204" pitchFamily="34" charset="0"/>
            </a:endParaRPr>
          </a:p>
          <a:p>
            <a:pPr marL="285750" indent="-285750">
              <a:lnSpc>
                <a:spcPct val="150000"/>
              </a:lnSpc>
              <a:buFont typeface="Arial" panose="020B0604020202020204" pitchFamily="34" charset="0"/>
              <a:buChar char="•"/>
            </a:pPr>
            <a:r>
              <a:rPr lang="zh-CN" altLang="en-US" b="0" i="0" dirty="0">
                <a:solidFill>
                  <a:srgbClr val="494949"/>
                </a:solidFill>
                <a:effectLst/>
                <a:latin typeface="Arial" panose="020B0604020202020204" pitchFamily="34" charset="0"/>
              </a:rPr>
              <a:t>最重要的一点是极大地提高了安全性</a:t>
            </a:r>
            <a:endParaRPr lang="zh-CN" altLang="en-US" dirty="0"/>
          </a:p>
        </p:txBody>
      </p:sp>
      <p:sp>
        <p:nvSpPr>
          <p:cNvPr id="15" name="文本框 14">
            <a:extLst>
              <a:ext uri="{FF2B5EF4-FFF2-40B4-BE49-F238E27FC236}">
                <a16:creationId xmlns:a16="http://schemas.microsoft.com/office/drawing/2014/main" id="{61B48198-02F5-49D6-9728-05DE6BDD60AA}"/>
              </a:ext>
            </a:extLst>
          </p:cNvPr>
          <p:cNvSpPr txBox="1"/>
          <p:nvPr/>
        </p:nvSpPr>
        <p:spPr>
          <a:xfrm>
            <a:off x="823322" y="2783009"/>
            <a:ext cx="7997150" cy="1700530"/>
          </a:xfrm>
          <a:prstGeom prst="rect">
            <a:avLst/>
          </a:prstGeom>
          <a:noFill/>
        </p:spPr>
        <p:txBody>
          <a:bodyPr wrap="square">
            <a:spAutoFit/>
          </a:bodyPr>
          <a:lstStyle/>
          <a:p>
            <a:pPr algn="just">
              <a:lnSpc>
                <a:spcPct val="150000"/>
              </a:lnSpc>
            </a:pPr>
            <a:r>
              <a:rPr lang="zh-CN" altLang="en-US" b="1" i="0" dirty="0">
                <a:solidFill>
                  <a:srgbClr val="FF0000"/>
                </a:solidFill>
                <a:effectLst/>
                <a:latin typeface="Arial" panose="020B0604020202020204" pitchFamily="34" charset="0"/>
              </a:rPr>
              <a:t>原理</a:t>
            </a:r>
            <a:endParaRPr lang="en-US" altLang="zh-CN" b="1" i="0" dirty="0">
              <a:solidFill>
                <a:srgbClr val="FF0000"/>
              </a:solidFill>
              <a:effectLst/>
              <a:latin typeface="Arial" panose="020B0604020202020204" pitchFamily="34" charset="0"/>
            </a:endParaRPr>
          </a:p>
          <a:p>
            <a:pPr algn="just">
              <a:lnSpc>
                <a:spcPct val="150000"/>
              </a:lnSpc>
            </a:pPr>
            <a:r>
              <a:rPr lang="en-US" altLang="zh-CN" b="0" i="0" dirty="0">
                <a:solidFill>
                  <a:srgbClr val="494949"/>
                </a:solidFill>
                <a:effectLst/>
                <a:latin typeface="Arial" panose="020B0604020202020204" pitchFamily="34" charset="0"/>
              </a:rPr>
              <a:t>        </a:t>
            </a:r>
            <a:r>
              <a:rPr lang="en-US" altLang="zh-CN" b="0" i="0" dirty="0" err="1">
                <a:solidFill>
                  <a:srgbClr val="494949"/>
                </a:solidFill>
                <a:effectLst/>
                <a:latin typeface="Arial" panose="020B0604020202020204" pitchFamily="34" charset="0"/>
              </a:rPr>
              <a:t>sql</a:t>
            </a:r>
            <a:r>
              <a:rPr lang="zh-CN" altLang="en-US" b="0" i="0" dirty="0">
                <a:solidFill>
                  <a:srgbClr val="494949"/>
                </a:solidFill>
                <a:effectLst/>
                <a:latin typeface="Arial" panose="020B0604020202020204" pitchFamily="34" charset="0"/>
              </a:rPr>
              <a:t>注入只对</a:t>
            </a:r>
            <a:r>
              <a:rPr lang="en-US" altLang="zh-CN" b="0" i="0" dirty="0" err="1">
                <a:solidFill>
                  <a:srgbClr val="494949"/>
                </a:solidFill>
                <a:effectLst/>
                <a:latin typeface="Arial" panose="020B0604020202020204" pitchFamily="34" charset="0"/>
              </a:rPr>
              <a:t>sql</a:t>
            </a:r>
            <a:r>
              <a:rPr lang="zh-CN" altLang="en-US" b="0" i="0" dirty="0">
                <a:solidFill>
                  <a:srgbClr val="494949"/>
                </a:solidFill>
                <a:effectLst/>
                <a:latin typeface="Arial" panose="020B0604020202020204" pitchFamily="34" charset="0"/>
              </a:rPr>
              <a:t>语句的准备</a:t>
            </a:r>
            <a:r>
              <a:rPr lang="en-US" altLang="zh-CN" b="0" i="0" dirty="0">
                <a:solidFill>
                  <a:srgbClr val="494949"/>
                </a:solidFill>
                <a:effectLst/>
                <a:latin typeface="Arial" panose="020B0604020202020204" pitchFamily="34" charset="0"/>
              </a:rPr>
              <a:t>(</a:t>
            </a:r>
            <a:r>
              <a:rPr lang="zh-CN" altLang="en-US" b="0" i="0" dirty="0">
                <a:solidFill>
                  <a:srgbClr val="494949"/>
                </a:solidFill>
                <a:effectLst/>
                <a:latin typeface="Arial" panose="020B0604020202020204" pitchFamily="34" charset="0"/>
              </a:rPr>
              <a:t>编译</a:t>
            </a:r>
            <a:r>
              <a:rPr lang="en-US" altLang="zh-CN" b="0" i="0" dirty="0">
                <a:solidFill>
                  <a:srgbClr val="494949"/>
                </a:solidFill>
                <a:effectLst/>
                <a:latin typeface="Arial" panose="020B0604020202020204" pitchFamily="34" charset="0"/>
              </a:rPr>
              <a:t>)</a:t>
            </a:r>
            <a:r>
              <a:rPr lang="zh-CN" altLang="en-US" b="0" i="0" dirty="0">
                <a:solidFill>
                  <a:srgbClr val="494949"/>
                </a:solidFill>
                <a:effectLst/>
                <a:latin typeface="Arial" panose="020B0604020202020204" pitchFamily="34" charset="0"/>
              </a:rPr>
              <a:t>过程有破坏作用，而</a:t>
            </a:r>
            <a:r>
              <a:rPr lang="en-US" altLang="zh-CN" b="0" i="0" dirty="0">
                <a:solidFill>
                  <a:srgbClr val="494949"/>
                </a:solidFill>
                <a:effectLst/>
                <a:latin typeface="Arial" panose="020B0604020202020204" pitchFamily="34" charset="0"/>
              </a:rPr>
              <a:t>PreparedStatement</a:t>
            </a:r>
            <a:r>
              <a:rPr lang="zh-CN" altLang="en-US" b="0" i="0" dirty="0">
                <a:solidFill>
                  <a:srgbClr val="494949"/>
                </a:solidFill>
                <a:effectLst/>
                <a:latin typeface="Arial" panose="020B0604020202020204" pitchFamily="34" charset="0"/>
              </a:rPr>
              <a:t>已经准备好了</a:t>
            </a:r>
            <a:r>
              <a:rPr lang="zh-CN" altLang="en-US" dirty="0">
                <a:solidFill>
                  <a:srgbClr val="494949"/>
                </a:solidFill>
                <a:latin typeface="Arial" panose="020B0604020202020204" pitchFamily="34" charset="0"/>
              </a:rPr>
              <a:t>，</a:t>
            </a:r>
            <a:r>
              <a:rPr lang="zh-CN" altLang="en-US" b="0" i="0" dirty="0">
                <a:solidFill>
                  <a:srgbClr val="494949"/>
                </a:solidFill>
                <a:effectLst/>
                <a:latin typeface="Arial" panose="020B0604020202020204" pitchFamily="34" charset="0"/>
              </a:rPr>
              <a:t>执行阶段只是把输入串作为数据处理</a:t>
            </a:r>
            <a:r>
              <a:rPr lang="zh-CN" altLang="en-US" dirty="0">
                <a:solidFill>
                  <a:srgbClr val="494949"/>
                </a:solidFill>
                <a:latin typeface="Arial" panose="020B0604020202020204" pitchFamily="34" charset="0"/>
              </a:rPr>
              <a:t>，</a:t>
            </a:r>
            <a:r>
              <a:rPr lang="zh-CN" altLang="en-US" b="0" i="0" dirty="0">
                <a:solidFill>
                  <a:srgbClr val="494949"/>
                </a:solidFill>
                <a:effectLst/>
                <a:latin typeface="Arial" panose="020B0604020202020204" pitchFamily="34" charset="0"/>
              </a:rPr>
              <a:t>而不再对</a:t>
            </a:r>
            <a:r>
              <a:rPr lang="en-US" altLang="zh-CN" b="0" i="0" dirty="0" err="1">
                <a:solidFill>
                  <a:srgbClr val="494949"/>
                </a:solidFill>
                <a:effectLst/>
                <a:latin typeface="Arial" panose="020B0604020202020204" pitchFamily="34" charset="0"/>
              </a:rPr>
              <a:t>sql</a:t>
            </a:r>
            <a:r>
              <a:rPr lang="zh-CN" altLang="en-US" b="0" i="0" dirty="0">
                <a:solidFill>
                  <a:srgbClr val="494949"/>
                </a:solidFill>
                <a:effectLst/>
                <a:latin typeface="Arial" panose="020B0604020202020204" pitchFamily="34" charset="0"/>
              </a:rPr>
              <a:t>语句进行解析，准备</a:t>
            </a:r>
            <a:r>
              <a:rPr lang="zh-CN" altLang="en-US" dirty="0">
                <a:solidFill>
                  <a:srgbClr val="494949"/>
                </a:solidFill>
                <a:latin typeface="Arial" panose="020B0604020202020204" pitchFamily="34" charset="0"/>
              </a:rPr>
              <a:t>，</a:t>
            </a:r>
            <a:r>
              <a:rPr lang="zh-CN" altLang="en-US" b="0" i="0" dirty="0">
                <a:solidFill>
                  <a:srgbClr val="494949"/>
                </a:solidFill>
                <a:effectLst/>
                <a:latin typeface="Arial" panose="020B0604020202020204" pitchFamily="34" charset="0"/>
              </a:rPr>
              <a:t>因此也就避免了</a:t>
            </a:r>
            <a:r>
              <a:rPr lang="en-US" altLang="zh-CN" b="0" i="0" dirty="0" err="1">
                <a:solidFill>
                  <a:srgbClr val="494949"/>
                </a:solidFill>
                <a:effectLst/>
                <a:latin typeface="Arial" panose="020B0604020202020204" pitchFamily="34" charset="0"/>
              </a:rPr>
              <a:t>sql</a:t>
            </a:r>
            <a:r>
              <a:rPr lang="zh-CN" altLang="en-US" b="0" i="0" dirty="0">
                <a:solidFill>
                  <a:srgbClr val="494949"/>
                </a:solidFill>
                <a:effectLst/>
                <a:latin typeface="Arial" panose="020B0604020202020204" pitchFamily="34" charset="0"/>
              </a:rPr>
              <a:t>注入问题</a:t>
            </a:r>
            <a:endParaRPr lang="en-US" altLang="zh-CN" b="0" i="0" dirty="0">
              <a:solidFill>
                <a:srgbClr val="494949"/>
              </a:solidFill>
              <a:effectLst/>
              <a:latin typeface="Arial" panose="020B0604020202020204" pitchFamily="34" charset="0"/>
            </a:endParaRPr>
          </a:p>
        </p:txBody>
      </p:sp>
    </p:spTree>
    <p:extLst>
      <p:ext uri="{BB962C8B-B14F-4D97-AF65-F5344CB8AC3E}">
        <p14:creationId xmlns:p14="http://schemas.microsoft.com/office/powerpoint/2010/main" val="224912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7E567AE9-A7AA-401B-9A92-01632F740863}"/>
              </a:ext>
            </a:extLst>
          </p:cNvPr>
          <p:cNvSpPr txBox="1"/>
          <p:nvPr/>
        </p:nvSpPr>
        <p:spPr>
          <a:xfrm>
            <a:off x="823322" y="699542"/>
            <a:ext cx="4612774" cy="400110"/>
          </a:xfrm>
          <a:prstGeom prst="rect">
            <a:avLst/>
          </a:prstGeom>
          <a:noFill/>
        </p:spPr>
        <p:txBody>
          <a:bodyPr wrap="square" rtlCol="0">
            <a:spAutoFit/>
          </a:bodyPr>
          <a:lstStyle/>
          <a:p>
            <a:r>
              <a:rPr lang="en-US" altLang="zh-CN" sz="2000" b="1" dirty="0">
                <a:solidFill>
                  <a:srgbClr val="FF0000"/>
                </a:solidFill>
              </a:rPr>
              <a:t>Statement</a:t>
            </a:r>
            <a:r>
              <a:rPr lang="zh-CN" altLang="en-US" sz="2000" b="1" dirty="0">
                <a:solidFill>
                  <a:srgbClr val="FF0000"/>
                </a:solidFill>
              </a:rPr>
              <a:t>和</a:t>
            </a:r>
            <a:r>
              <a:rPr lang="en-US" altLang="zh-CN" sz="2000" b="1" dirty="0" err="1">
                <a:solidFill>
                  <a:srgbClr val="FF0000"/>
                </a:solidFill>
              </a:rPr>
              <a:t>Preparedstatement</a:t>
            </a:r>
            <a:r>
              <a:rPr lang="zh-CN" altLang="en-US" sz="2000" b="1" dirty="0">
                <a:solidFill>
                  <a:srgbClr val="FF0000"/>
                </a:solidFill>
              </a:rPr>
              <a:t>对比</a:t>
            </a:r>
          </a:p>
        </p:txBody>
      </p:sp>
      <p:sp>
        <p:nvSpPr>
          <p:cNvPr id="3" name="文本框 2">
            <a:extLst>
              <a:ext uri="{FF2B5EF4-FFF2-40B4-BE49-F238E27FC236}">
                <a16:creationId xmlns:a16="http://schemas.microsoft.com/office/drawing/2014/main" id="{A17D7779-C318-4D53-B9E5-ABD930416123}"/>
              </a:ext>
            </a:extLst>
          </p:cNvPr>
          <p:cNvSpPr txBox="1"/>
          <p:nvPr/>
        </p:nvSpPr>
        <p:spPr>
          <a:xfrm>
            <a:off x="823322" y="1099652"/>
            <a:ext cx="7022628" cy="1295868"/>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sz="1800" dirty="0"/>
              <a:t>Statement</a:t>
            </a:r>
            <a:r>
              <a:rPr lang="zh-CN" altLang="en-US" sz="1800" dirty="0"/>
              <a:t>存在</a:t>
            </a:r>
            <a:r>
              <a:rPr lang="en-US" altLang="zh-CN" sz="1800" dirty="0" err="1"/>
              <a:t>sql</a:t>
            </a:r>
            <a:r>
              <a:rPr lang="zh-CN" altLang="en-US" sz="1800" dirty="0"/>
              <a:t>注入，而</a:t>
            </a:r>
            <a:r>
              <a:rPr lang="en-US" altLang="zh-CN" sz="1800" dirty="0" err="1"/>
              <a:t>Preparedstatement</a:t>
            </a:r>
            <a:r>
              <a:rPr lang="zh-CN" altLang="en-US" sz="1800" dirty="0"/>
              <a:t>解决了</a:t>
            </a:r>
            <a:r>
              <a:rPr lang="en-US" altLang="zh-CN" sz="1800" dirty="0" err="1"/>
              <a:t>sql</a:t>
            </a:r>
            <a:r>
              <a:rPr lang="zh-CN" altLang="en-US" sz="1800" dirty="0"/>
              <a:t>注入的问题</a:t>
            </a:r>
            <a:endParaRPr lang="en-US" altLang="zh-CN" sz="1800" dirty="0"/>
          </a:p>
          <a:p>
            <a:pPr marL="285750" indent="-285750">
              <a:lnSpc>
                <a:spcPct val="150000"/>
              </a:lnSpc>
              <a:buFont typeface="Wingdings" panose="05000000000000000000" pitchFamily="2" charset="2"/>
              <a:buChar char="Ø"/>
            </a:pPr>
            <a:r>
              <a:rPr lang="en-US" altLang="zh-CN" sz="1800" dirty="0" err="1"/>
              <a:t>Preparedstatement</a:t>
            </a:r>
            <a:r>
              <a:rPr lang="zh-CN" altLang="en-US" dirty="0"/>
              <a:t>的执行效率比</a:t>
            </a:r>
            <a:r>
              <a:rPr lang="en-US" altLang="zh-CN" sz="1800" dirty="0"/>
              <a:t>Statement</a:t>
            </a:r>
            <a:r>
              <a:rPr lang="zh-CN" altLang="en-US" sz="1800" dirty="0"/>
              <a:t>效率高</a:t>
            </a:r>
            <a:endParaRPr lang="en-US" altLang="zh-CN" sz="1800" dirty="0"/>
          </a:p>
          <a:p>
            <a:pPr marL="285750" indent="-285750">
              <a:lnSpc>
                <a:spcPct val="150000"/>
              </a:lnSpc>
              <a:buFont typeface="Wingdings" panose="05000000000000000000" pitchFamily="2" charset="2"/>
              <a:buChar char="Ø"/>
            </a:pPr>
            <a:r>
              <a:rPr lang="en-US" altLang="zh-CN" sz="1800" dirty="0" err="1"/>
              <a:t>Preparedstatement</a:t>
            </a:r>
            <a:r>
              <a:rPr lang="zh-CN" altLang="en-US" dirty="0"/>
              <a:t>会在编译器做类型检查</a:t>
            </a:r>
          </a:p>
        </p:txBody>
      </p:sp>
    </p:spTree>
    <p:extLst>
      <p:ext uri="{BB962C8B-B14F-4D97-AF65-F5344CB8AC3E}">
        <p14:creationId xmlns:p14="http://schemas.microsoft.com/office/powerpoint/2010/main" val="53035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 name="文本框 3">
            <a:extLst>
              <a:ext uri="{FF2B5EF4-FFF2-40B4-BE49-F238E27FC236}">
                <a16:creationId xmlns:a16="http://schemas.microsoft.com/office/drawing/2014/main" id="{96C280A5-2721-4686-802E-3B577B243C5B}"/>
              </a:ext>
            </a:extLst>
          </p:cNvPr>
          <p:cNvSpPr txBox="1"/>
          <p:nvPr/>
        </p:nvSpPr>
        <p:spPr>
          <a:xfrm>
            <a:off x="823322" y="771550"/>
            <a:ext cx="4578578" cy="369332"/>
          </a:xfrm>
          <a:prstGeom prst="rect">
            <a:avLst/>
          </a:prstGeom>
          <a:noFill/>
        </p:spPr>
        <p:txBody>
          <a:bodyPr wrap="square">
            <a:spAutoFit/>
          </a:bodyPr>
          <a:lstStyle/>
          <a:p>
            <a:r>
              <a:rPr lang="zh-CN" altLang="en-US" b="1" dirty="0">
                <a:solidFill>
                  <a:srgbClr val="FF0000"/>
                </a:solidFill>
              </a:rPr>
              <a:t>使用</a:t>
            </a:r>
            <a:r>
              <a:rPr lang="en-US" altLang="zh-CN" sz="1800" b="1" dirty="0" err="1">
                <a:solidFill>
                  <a:srgbClr val="FF0000"/>
                </a:solidFill>
              </a:rPr>
              <a:t>Preparedstatement</a:t>
            </a:r>
            <a:r>
              <a:rPr lang="zh-CN" altLang="en-US" sz="1800" b="1" dirty="0">
                <a:solidFill>
                  <a:srgbClr val="FF0000"/>
                </a:solidFill>
              </a:rPr>
              <a:t>进行增删改操作</a:t>
            </a:r>
            <a:endParaRPr lang="zh-CN" altLang="en-US" dirty="0"/>
          </a:p>
        </p:txBody>
      </p:sp>
      <p:sp>
        <p:nvSpPr>
          <p:cNvPr id="5" name="文本框 4">
            <a:extLst>
              <a:ext uri="{FF2B5EF4-FFF2-40B4-BE49-F238E27FC236}">
                <a16:creationId xmlns:a16="http://schemas.microsoft.com/office/drawing/2014/main" id="{6257C0D5-A438-4855-8027-213CEE620733}"/>
              </a:ext>
            </a:extLst>
          </p:cNvPr>
          <p:cNvSpPr txBox="1"/>
          <p:nvPr/>
        </p:nvSpPr>
        <p:spPr>
          <a:xfrm>
            <a:off x="1763688" y="1140882"/>
            <a:ext cx="6480720" cy="3785652"/>
          </a:xfrm>
          <a:prstGeom prst="rect">
            <a:avLst/>
          </a:prstGeom>
          <a:noFill/>
        </p:spPr>
        <p:txBody>
          <a:bodyPr wrap="square">
            <a:spAutoFit/>
          </a:bodyPr>
          <a:lstStyle/>
          <a:p>
            <a:r>
              <a:rPr lang="zh-CN" altLang="en-US" sz="1200" dirty="0"/>
              <a:t>// 3、获取数据库操作对象</a:t>
            </a:r>
          </a:p>
          <a:p>
            <a:r>
              <a:rPr lang="zh-CN" altLang="en-US" sz="1200" dirty="0"/>
              <a:t>// String sql = "insert into loginuser(username,password,realname) values(?,?,?)"; // 新增数据</a:t>
            </a:r>
          </a:p>
          <a:p>
            <a:r>
              <a:rPr lang="zh-CN" altLang="en-US" sz="1200" dirty="0"/>
              <a:t>// String sql = "update loginuser set realname = ? where id = ?"; // 修改数据</a:t>
            </a:r>
          </a:p>
          <a:p>
            <a:r>
              <a:rPr lang="zh-CN" altLang="en-US" sz="1200" dirty="0"/>
              <a:t>String sql = "delete from loginuser where id = ?"; // 删除数据</a:t>
            </a:r>
          </a:p>
          <a:p>
            <a:r>
              <a:rPr lang="zh-CN" altLang="en-US" sz="1200" dirty="0"/>
              <a:t>ps = conn.prepareStatement(sql);</a:t>
            </a:r>
          </a:p>
          <a:p>
            <a:r>
              <a:rPr lang="zh-CN" altLang="en-US" sz="1200" dirty="0"/>
              <a:t>// 4、执行sql语句</a:t>
            </a:r>
          </a:p>
          <a:p>
            <a:r>
              <a:rPr lang="zh-CN" altLang="en-US" sz="1200" dirty="0"/>
              <a:t>/*</a:t>
            </a:r>
          </a:p>
          <a:p>
            <a:r>
              <a:rPr lang="zh-CN" altLang="en-US" sz="1200" dirty="0"/>
              <a:t>// 新增数据</a:t>
            </a:r>
          </a:p>
          <a:p>
            <a:r>
              <a:rPr lang="zh-CN" altLang="en-US" sz="1200" dirty="0"/>
              <a:t>ps.setString(1, "chendikai2");</a:t>
            </a:r>
          </a:p>
          <a:p>
            <a:r>
              <a:rPr lang="zh-CN" altLang="en-US" sz="1200" dirty="0"/>
              <a:t>ps.setString(2, "cdk4562");</a:t>
            </a:r>
          </a:p>
          <a:p>
            <a:r>
              <a:rPr lang="zh-CN" altLang="en-US" sz="1200" dirty="0"/>
              <a:t>ps.setString(3, "陈迪凯2");</a:t>
            </a:r>
          </a:p>
          <a:p>
            <a:r>
              <a:rPr lang="zh-CN" altLang="en-US" sz="1200" dirty="0"/>
              <a:t>*/</a:t>
            </a:r>
          </a:p>
          <a:p>
            <a:r>
              <a:rPr lang="zh-CN" altLang="en-US" sz="1200" dirty="0"/>
              <a:t>/*</a:t>
            </a:r>
          </a:p>
          <a:p>
            <a:r>
              <a:rPr lang="zh-CN" altLang="en-US" sz="1200" dirty="0"/>
              <a:t>// 修改数据</a:t>
            </a:r>
          </a:p>
          <a:p>
            <a:r>
              <a:rPr lang="zh-CN" altLang="en-US" sz="1200" dirty="0"/>
              <a:t>ps.setString(1, "张三丰");</a:t>
            </a:r>
          </a:p>
          <a:p>
            <a:r>
              <a:rPr lang="zh-CN" altLang="en-US" sz="1200" dirty="0"/>
              <a:t>ps.setInt(2, 5);</a:t>
            </a:r>
          </a:p>
          <a:p>
            <a:r>
              <a:rPr lang="zh-CN" altLang="en-US" sz="1200" dirty="0"/>
              <a:t>*/</a:t>
            </a:r>
          </a:p>
          <a:p>
            <a:r>
              <a:rPr lang="zh-CN" altLang="en-US" sz="1200" dirty="0"/>
              <a:t>ps.setInt(1, 5);</a:t>
            </a:r>
          </a:p>
          <a:p>
            <a:r>
              <a:rPr lang="zh-CN" altLang="en-US" sz="1200" dirty="0"/>
              <a:t>int count = ps.executeUpdate();</a:t>
            </a:r>
          </a:p>
          <a:p>
            <a:r>
              <a:rPr lang="zh-CN" altLang="en-US" sz="1200" dirty="0"/>
              <a:t>System.out.println("影响的行数：" + count);</a:t>
            </a:r>
          </a:p>
        </p:txBody>
      </p:sp>
    </p:spTree>
    <p:extLst>
      <p:ext uri="{BB962C8B-B14F-4D97-AF65-F5344CB8AC3E}">
        <p14:creationId xmlns:p14="http://schemas.microsoft.com/office/powerpoint/2010/main" val="28885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F0A35073-AACD-4D57-B9A7-8E42E590CE68}"/>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JDBC</a:t>
            </a:r>
            <a:r>
              <a:rPr lang="zh-CN" altLang="en-US" sz="2000" b="1" dirty="0">
                <a:solidFill>
                  <a:srgbClr val="FF0000"/>
                </a:solidFill>
              </a:rPr>
              <a:t>事务提交</a:t>
            </a:r>
          </a:p>
        </p:txBody>
      </p:sp>
      <p:sp>
        <p:nvSpPr>
          <p:cNvPr id="3" name="文本框 2">
            <a:extLst>
              <a:ext uri="{FF2B5EF4-FFF2-40B4-BE49-F238E27FC236}">
                <a16:creationId xmlns:a16="http://schemas.microsoft.com/office/drawing/2014/main" id="{72326792-00C1-43E6-BB16-0BEF7A6DC8AE}"/>
              </a:ext>
            </a:extLst>
          </p:cNvPr>
          <p:cNvSpPr txBox="1"/>
          <p:nvPr/>
        </p:nvSpPr>
        <p:spPr>
          <a:xfrm>
            <a:off x="823322" y="1059582"/>
            <a:ext cx="6264696" cy="875881"/>
          </a:xfrm>
          <a:prstGeom prst="rect">
            <a:avLst/>
          </a:prstGeom>
          <a:noFill/>
        </p:spPr>
        <p:txBody>
          <a:bodyPr wrap="square" rtlCol="0">
            <a:spAutoFit/>
          </a:bodyPr>
          <a:lstStyle/>
          <a:p>
            <a:pPr>
              <a:lnSpc>
                <a:spcPct val="150000"/>
              </a:lnSpc>
            </a:pPr>
            <a:r>
              <a:rPr lang="en-US" altLang="zh-CN" dirty="0"/>
              <a:t>JDBC</a:t>
            </a:r>
            <a:r>
              <a:rPr lang="zh-CN" altLang="en-US" dirty="0"/>
              <a:t>事务机制</a:t>
            </a:r>
            <a:endParaRPr lang="en-US" altLang="zh-CN" dirty="0"/>
          </a:p>
          <a:p>
            <a:pPr>
              <a:lnSpc>
                <a:spcPct val="150000"/>
              </a:lnSpc>
            </a:pPr>
            <a:r>
              <a:rPr lang="en-US" altLang="zh-CN" dirty="0"/>
              <a:t>1</a:t>
            </a:r>
            <a:r>
              <a:rPr lang="zh-CN" altLang="en-US" dirty="0"/>
              <a:t>、</a:t>
            </a:r>
            <a:r>
              <a:rPr lang="en-US" altLang="zh-CN" dirty="0"/>
              <a:t>JDBC</a:t>
            </a:r>
            <a:r>
              <a:rPr lang="zh-CN" altLang="en-US" dirty="0"/>
              <a:t>中的事务是自动提交的，这是</a:t>
            </a:r>
            <a:r>
              <a:rPr lang="en-US" altLang="zh-CN" dirty="0"/>
              <a:t>JDBC</a:t>
            </a:r>
            <a:r>
              <a:rPr lang="zh-CN" altLang="en-US" dirty="0"/>
              <a:t>默认的事务行为</a:t>
            </a:r>
          </a:p>
        </p:txBody>
      </p:sp>
      <p:sp>
        <p:nvSpPr>
          <p:cNvPr id="5" name="文本框 4">
            <a:extLst>
              <a:ext uri="{FF2B5EF4-FFF2-40B4-BE49-F238E27FC236}">
                <a16:creationId xmlns:a16="http://schemas.microsoft.com/office/drawing/2014/main" id="{557ABE11-6CD6-4EF6-B5F7-6B89D19ED82C}"/>
              </a:ext>
            </a:extLst>
          </p:cNvPr>
          <p:cNvSpPr txBox="1"/>
          <p:nvPr/>
        </p:nvSpPr>
        <p:spPr>
          <a:xfrm>
            <a:off x="823322" y="2137693"/>
            <a:ext cx="1872208" cy="369332"/>
          </a:xfrm>
          <a:prstGeom prst="rect">
            <a:avLst/>
          </a:prstGeom>
          <a:noFill/>
        </p:spPr>
        <p:txBody>
          <a:bodyPr wrap="square" rtlCol="0">
            <a:spAutoFit/>
          </a:bodyPr>
          <a:lstStyle/>
          <a:p>
            <a:r>
              <a:rPr lang="zh-CN" altLang="en-US" dirty="0"/>
              <a:t>自动提交演示</a:t>
            </a:r>
          </a:p>
        </p:txBody>
      </p:sp>
      <p:sp>
        <p:nvSpPr>
          <p:cNvPr id="8" name="文本框 7">
            <a:extLst>
              <a:ext uri="{FF2B5EF4-FFF2-40B4-BE49-F238E27FC236}">
                <a16:creationId xmlns:a16="http://schemas.microsoft.com/office/drawing/2014/main" id="{39CAAC61-F8BA-4BC9-9BC5-7DA9907E3FCD}"/>
              </a:ext>
            </a:extLst>
          </p:cNvPr>
          <p:cNvSpPr txBox="1"/>
          <p:nvPr/>
        </p:nvSpPr>
        <p:spPr>
          <a:xfrm>
            <a:off x="2483768" y="1995686"/>
            <a:ext cx="6465753" cy="2862322"/>
          </a:xfrm>
          <a:prstGeom prst="rect">
            <a:avLst/>
          </a:prstGeom>
          <a:noFill/>
        </p:spPr>
        <p:txBody>
          <a:bodyPr wrap="square">
            <a:spAutoFit/>
          </a:bodyPr>
          <a:lstStyle/>
          <a:p>
            <a:r>
              <a:rPr lang="zh-CN" altLang="en-US" dirty="0"/>
              <a:t>String sql = "update userInfo set salary=? where realname=?";</a:t>
            </a:r>
          </a:p>
          <a:p>
            <a:r>
              <a:rPr lang="zh-CN" altLang="en-US" dirty="0"/>
              <a:t>ps = conn.prepareStatement(sql);</a:t>
            </a:r>
          </a:p>
          <a:p>
            <a:r>
              <a:rPr lang="zh-CN" altLang="en-US" dirty="0"/>
              <a:t>ps.setDouble(1, 20000);</a:t>
            </a:r>
          </a:p>
          <a:p>
            <a:r>
              <a:rPr lang="zh-CN" altLang="en-US" dirty="0"/>
              <a:t>ps.setString(2, "陈迪凯");</a:t>
            </a:r>
          </a:p>
          <a:p>
            <a:r>
              <a:rPr lang="zh-CN" altLang="en-US" dirty="0"/>
              <a:t>// 4、执行sql语句</a:t>
            </a:r>
          </a:p>
          <a:p>
            <a:r>
              <a:rPr lang="zh-CN" altLang="en-US" dirty="0"/>
              <a:t>int count = ps.executeUpdate();</a:t>
            </a:r>
          </a:p>
          <a:p>
            <a:r>
              <a:rPr lang="zh-CN" altLang="en-US" dirty="0"/>
              <a:t>ps.setDouble(1, 25000);</a:t>
            </a:r>
          </a:p>
          <a:p>
            <a:r>
              <a:rPr lang="zh-CN" altLang="en-US" dirty="0"/>
              <a:t>ps.setString(2, "张三");</a:t>
            </a:r>
          </a:p>
          <a:p>
            <a:r>
              <a:rPr lang="zh-CN" altLang="en-US" dirty="0"/>
              <a:t>count += ps.executeUpdate();</a:t>
            </a:r>
          </a:p>
          <a:p>
            <a:r>
              <a:rPr lang="zh-CN" altLang="en-US" dirty="0"/>
              <a:t>System.out.println(count == 2 ? "修改成功" : "修改失败");</a:t>
            </a:r>
          </a:p>
        </p:txBody>
      </p:sp>
    </p:spTree>
    <p:extLst>
      <p:ext uri="{BB962C8B-B14F-4D97-AF65-F5344CB8AC3E}">
        <p14:creationId xmlns:p14="http://schemas.microsoft.com/office/powerpoint/2010/main" val="39961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758E3BE2-BE06-4F4A-913D-BDE44067C541}"/>
              </a:ext>
            </a:extLst>
          </p:cNvPr>
          <p:cNvSpPr txBox="1"/>
          <p:nvPr/>
        </p:nvSpPr>
        <p:spPr>
          <a:xfrm>
            <a:off x="823322" y="771550"/>
            <a:ext cx="2668558" cy="369332"/>
          </a:xfrm>
          <a:prstGeom prst="rect">
            <a:avLst/>
          </a:prstGeom>
          <a:noFill/>
        </p:spPr>
        <p:txBody>
          <a:bodyPr wrap="square" rtlCol="0">
            <a:spAutoFit/>
          </a:bodyPr>
          <a:lstStyle/>
          <a:p>
            <a:r>
              <a:rPr lang="zh-CN" altLang="en-US" dirty="0"/>
              <a:t>银行转账案例</a:t>
            </a:r>
          </a:p>
        </p:txBody>
      </p:sp>
      <p:grpSp>
        <p:nvGrpSpPr>
          <p:cNvPr id="6" name="组合 5">
            <a:extLst>
              <a:ext uri="{FF2B5EF4-FFF2-40B4-BE49-F238E27FC236}">
                <a16:creationId xmlns:a16="http://schemas.microsoft.com/office/drawing/2014/main" id="{97D215DE-ED72-4D1F-B7BA-B908FDB011F3}"/>
              </a:ext>
            </a:extLst>
          </p:cNvPr>
          <p:cNvGrpSpPr/>
          <p:nvPr/>
        </p:nvGrpSpPr>
        <p:grpSpPr>
          <a:xfrm>
            <a:off x="3347864" y="2067694"/>
            <a:ext cx="1918068" cy="680813"/>
            <a:chOff x="3666731" y="1984470"/>
            <a:chExt cx="2636520" cy="1447800"/>
          </a:xfrm>
          <a:effectLst>
            <a:outerShdw blurRad="127000" dist="38100" dir="5400000" algn="t" rotWithShape="0">
              <a:prstClr val="black">
                <a:alpha val="40000"/>
              </a:prstClr>
            </a:outerShdw>
          </a:effectLst>
        </p:grpSpPr>
        <p:sp>
          <p:nvSpPr>
            <p:cNvPr id="7" name="任意多边形 3">
              <a:extLst>
                <a:ext uri="{FF2B5EF4-FFF2-40B4-BE49-F238E27FC236}">
                  <a16:creationId xmlns:a16="http://schemas.microsoft.com/office/drawing/2014/main" id="{E4393E48-9E06-47F1-BC89-76CF8F10F5B0}"/>
                </a:ext>
              </a:extLst>
            </p:cNvPr>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2"/>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8" name="文本框 35">
              <a:extLst>
                <a:ext uri="{FF2B5EF4-FFF2-40B4-BE49-F238E27FC236}">
                  <a16:creationId xmlns:a16="http://schemas.microsoft.com/office/drawing/2014/main" id="{B225F973-3679-4EEE-891C-189DF0A4E471}"/>
                </a:ext>
              </a:extLst>
            </p:cNvPr>
            <p:cNvSpPr txBox="1"/>
            <p:nvPr/>
          </p:nvSpPr>
          <p:spPr>
            <a:xfrm>
              <a:off x="3971726" y="2364755"/>
              <a:ext cx="2230360" cy="687235"/>
            </a:xfrm>
            <a:prstGeom prst="rect">
              <a:avLst/>
            </a:prstGeom>
            <a:noFill/>
            <a:ln w="50800">
              <a:noFill/>
            </a:ln>
          </p:spPr>
          <p:txBody>
            <a:bodyPr wrap="square" rtlCol="0" anchor="ctr">
              <a:spAutoFit/>
            </a:bodyPr>
            <a:lstStyle/>
            <a:p>
              <a:pPr algn="ct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提交事务</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9" name="组合 8">
            <a:extLst>
              <a:ext uri="{FF2B5EF4-FFF2-40B4-BE49-F238E27FC236}">
                <a16:creationId xmlns:a16="http://schemas.microsoft.com/office/drawing/2014/main" id="{543F4917-BF75-41EA-97C4-6345CF1533BA}"/>
              </a:ext>
            </a:extLst>
          </p:cNvPr>
          <p:cNvGrpSpPr/>
          <p:nvPr/>
        </p:nvGrpSpPr>
        <p:grpSpPr>
          <a:xfrm>
            <a:off x="1561173" y="2067694"/>
            <a:ext cx="1918068" cy="680813"/>
            <a:chOff x="1436370" y="1984470"/>
            <a:chExt cx="2636520" cy="1447800"/>
          </a:xfrm>
          <a:effectLst>
            <a:outerShdw blurRad="127000" dist="38100" dir="5400000" algn="t" rotWithShape="0">
              <a:prstClr val="black">
                <a:alpha val="40000"/>
              </a:prstClr>
            </a:outerShdw>
          </a:effectLst>
        </p:grpSpPr>
        <p:sp>
          <p:nvSpPr>
            <p:cNvPr id="10" name="任意多边形 6">
              <a:extLst>
                <a:ext uri="{FF2B5EF4-FFF2-40B4-BE49-F238E27FC236}">
                  <a16:creationId xmlns:a16="http://schemas.microsoft.com/office/drawing/2014/main" id="{A556086E-C20C-45D0-AE2A-90A4A2FF0BEF}"/>
                </a:ext>
              </a:extLst>
            </p:cNvPr>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1" name="文本框 43">
              <a:extLst>
                <a:ext uri="{FF2B5EF4-FFF2-40B4-BE49-F238E27FC236}">
                  <a16:creationId xmlns:a16="http://schemas.microsoft.com/office/drawing/2014/main" id="{D5B49951-B703-4945-93C6-63BFE7490434}"/>
                </a:ext>
              </a:extLst>
            </p:cNvPr>
            <p:cNvSpPr txBox="1"/>
            <p:nvPr/>
          </p:nvSpPr>
          <p:spPr>
            <a:xfrm>
              <a:off x="1709209" y="2340618"/>
              <a:ext cx="2293960"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开启事务</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grpSp>
        <p:nvGrpSpPr>
          <p:cNvPr id="12" name="组合 11">
            <a:extLst>
              <a:ext uri="{FF2B5EF4-FFF2-40B4-BE49-F238E27FC236}">
                <a16:creationId xmlns:a16="http://schemas.microsoft.com/office/drawing/2014/main" id="{6AC314E5-3DE4-4EE1-8009-442C69B249D0}"/>
              </a:ext>
            </a:extLst>
          </p:cNvPr>
          <p:cNvGrpSpPr/>
          <p:nvPr/>
        </p:nvGrpSpPr>
        <p:grpSpPr>
          <a:xfrm>
            <a:off x="5167028" y="2067694"/>
            <a:ext cx="1918068" cy="680813"/>
            <a:chOff x="5897092" y="1984470"/>
            <a:chExt cx="2636520" cy="1447800"/>
          </a:xfrm>
          <a:effectLst>
            <a:outerShdw blurRad="127000" dist="38100" dir="5400000" algn="t" rotWithShape="0">
              <a:prstClr val="black">
                <a:alpha val="40000"/>
              </a:prstClr>
            </a:outerShdw>
          </a:effectLst>
        </p:grpSpPr>
        <p:sp>
          <p:nvSpPr>
            <p:cNvPr id="13" name="任意多边形 13">
              <a:extLst>
                <a:ext uri="{FF2B5EF4-FFF2-40B4-BE49-F238E27FC236}">
                  <a16:creationId xmlns:a16="http://schemas.microsoft.com/office/drawing/2014/main" id="{6EEA774F-69F8-4ACC-8327-97A97D77DDEA}"/>
                </a:ext>
              </a:extLst>
            </p:cNvPr>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3"/>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14" name="文本框 49">
              <a:extLst>
                <a:ext uri="{FF2B5EF4-FFF2-40B4-BE49-F238E27FC236}">
                  <a16:creationId xmlns:a16="http://schemas.microsoft.com/office/drawing/2014/main" id="{E114E81A-DF2C-4EB9-84A5-FCD8F532B17B}"/>
                </a:ext>
              </a:extLst>
            </p:cNvPr>
            <p:cNvSpPr txBox="1"/>
            <p:nvPr/>
          </p:nvSpPr>
          <p:spPr>
            <a:xfrm>
              <a:off x="6227711" y="2340622"/>
              <a:ext cx="2205655" cy="735506"/>
            </a:xfrm>
            <a:prstGeom prst="rect">
              <a:avLst/>
            </a:prstGeom>
            <a:noFill/>
            <a:ln w="50800">
              <a:noFill/>
            </a:ln>
          </p:spPr>
          <p:txBody>
            <a:bodyPr wrap="square" rtlCol="0" anchor="ctr">
              <a:spAutoFit/>
            </a:bodyPr>
            <a:lstStyle/>
            <a:p>
              <a:pPr algn="ctr">
                <a:lnSpc>
                  <a:spcPct val="120000"/>
                </a:lnSpc>
              </a:pPr>
              <a:r>
                <a:rPr lang="zh-CN" altLang="en-US" sz="1500" b="1" dirty="0">
                  <a:solidFill>
                    <a:schemeClr val="bg1"/>
                  </a:solidFill>
                  <a:latin typeface="Arial" panose="020B0604020202020204" pitchFamily="34" charset="0"/>
                  <a:ea typeface="微软雅黑" pitchFamily="34" charset="-122"/>
                  <a:cs typeface="Arial" panose="020B0604020202020204" pitchFamily="34" charset="0"/>
                </a:rPr>
                <a:t>回滚事务</a:t>
              </a:r>
              <a:endParaRPr lang="zh-CN" altLang="en-US" sz="1500" b="1" baseline="-3000" dirty="0">
                <a:solidFill>
                  <a:schemeClr val="bg1"/>
                </a:solidFill>
                <a:latin typeface="Arial" panose="020B0604020202020204" pitchFamily="34" charset="0"/>
                <a:ea typeface="微软雅黑" pitchFamily="34" charset="-122"/>
                <a:cs typeface="Arial" panose="020B0604020202020204" pitchFamily="34" charset="0"/>
              </a:endParaRPr>
            </a:p>
          </p:txBody>
        </p:sp>
      </p:grpSp>
      <p:sp>
        <p:nvSpPr>
          <p:cNvPr id="16" name="矩形 47">
            <a:extLst>
              <a:ext uri="{FF2B5EF4-FFF2-40B4-BE49-F238E27FC236}">
                <a16:creationId xmlns:a16="http://schemas.microsoft.com/office/drawing/2014/main" id="{A1A5BDEC-4029-4E35-874E-958659EC9674}"/>
              </a:ext>
            </a:extLst>
          </p:cNvPr>
          <p:cNvSpPr>
            <a:spLocks noChangeArrowheads="1"/>
          </p:cNvSpPr>
          <p:nvPr/>
        </p:nvSpPr>
        <p:spPr bwMode="auto">
          <a:xfrm>
            <a:off x="1500290" y="3043667"/>
            <a:ext cx="1918068"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100" dirty="0" err="1">
                <a:solidFill>
                  <a:schemeClr val="tx1">
                    <a:lumMod val="75000"/>
                    <a:lumOff val="25000"/>
                  </a:schemeClr>
                </a:solidFill>
                <a:sym typeface="微软雅黑" pitchFamily="34" charset="-122"/>
              </a:rPr>
              <a:t>conn.setAutoCommit</a:t>
            </a:r>
            <a:r>
              <a:rPr lang="en-US" altLang="zh-CN" sz="1100" dirty="0">
                <a:solidFill>
                  <a:schemeClr val="tx1">
                    <a:lumMod val="75000"/>
                    <a:lumOff val="25000"/>
                  </a:schemeClr>
                </a:solidFill>
                <a:sym typeface="微软雅黑" pitchFamily="34" charset="-122"/>
              </a:rPr>
              <a:t>(false)</a:t>
            </a:r>
            <a:endParaRPr lang="zh-CN" altLang="en-US" sz="1100" dirty="0">
              <a:solidFill>
                <a:schemeClr val="tx1">
                  <a:lumMod val="75000"/>
                  <a:lumOff val="25000"/>
                </a:schemeClr>
              </a:solidFill>
              <a:sym typeface="微软雅黑" pitchFamily="34" charset="-122"/>
            </a:endParaRPr>
          </a:p>
        </p:txBody>
      </p:sp>
      <p:sp>
        <p:nvSpPr>
          <p:cNvPr id="18" name="矩形 47">
            <a:extLst>
              <a:ext uri="{FF2B5EF4-FFF2-40B4-BE49-F238E27FC236}">
                <a16:creationId xmlns:a16="http://schemas.microsoft.com/office/drawing/2014/main" id="{9C706F8E-7C8C-4F2B-AD00-A17CEE22E29E}"/>
              </a:ext>
            </a:extLst>
          </p:cNvPr>
          <p:cNvSpPr>
            <a:spLocks noChangeArrowheads="1"/>
          </p:cNvSpPr>
          <p:nvPr/>
        </p:nvSpPr>
        <p:spPr bwMode="auto">
          <a:xfrm>
            <a:off x="3677213" y="3043667"/>
            <a:ext cx="1656509"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100" dirty="0" err="1">
                <a:solidFill>
                  <a:schemeClr val="tx1">
                    <a:lumMod val="75000"/>
                    <a:lumOff val="25000"/>
                  </a:schemeClr>
                </a:solidFill>
                <a:sym typeface="微软雅黑" pitchFamily="34" charset="-122"/>
              </a:rPr>
              <a:t>conn.commit</a:t>
            </a:r>
            <a:r>
              <a:rPr lang="en-US" altLang="zh-CN" sz="1100" dirty="0">
                <a:solidFill>
                  <a:schemeClr val="tx1">
                    <a:lumMod val="75000"/>
                    <a:lumOff val="25000"/>
                  </a:schemeClr>
                </a:solidFill>
                <a:sym typeface="微软雅黑" pitchFamily="34" charset="-122"/>
              </a:rPr>
              <a:t>()</a:t>
            </a:r>
            <a:endParaRPr lang="zh-CN" altLang="en-US" sz="1100" dirty="0">
              <a:solidFill>
                <a:schemeClr val="tx1">
                  <a:lumMod val="75000"/>
                  <a:lumOff val="25000"/>
                </a:schemeClr>
              </a:solidFill>
              <a:sym typeface="微软雅黑" pitchFamily="34" charset="-122"/>
            </a:endParaRPr>
          </a:p>
        </p:txBody>
      </p:sp>
      <p:sp>
        <p:nvSpPr>
          <p:cNvPr id="20" name="矩形 47">
            <a:extLst>
              <a:ext uri="{FF2B5EF4-FFF2-40B4-BE49-F238E27FC236}">
                <a16:creationId xmlns:a16="http://schemas.microsoft.com/office/drawing/2014/main" id="{2F689FC1-22D4-4181-971D-50C964835A08}"/>
              </a:ext>
            </a:extLst>
          </p:cNvPr>
          <p:cNvSpPr>
            <a:spLocks noChangeArrowheads="1"/>
          </p:cNvSpPr>
          <p:nvPr/>
        </p:nvSpPr>
        <p:spPr bwMode="auto">
          <a:xfrm>
            <a:off x="5508104" y="3043667"/>
            <a:ext cx="1671742" cy="25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100" dirty="0" err="1">
                <a:solidFill>
                  <a:schemeClr val="tx1">
                    <a:lumMod val="75000"/>
                    <a:lumOff val="25000"/>
                  </a:schemeClr>
                </a:solidFill>
                <a:sym typeface="微软雅黑" pitchFamily="34" charset="-122"/>
              </a:rPr>
              <a:t>conn.rollback</a:t>
            </a:r>
            <a:r>
              <a:rPr lang="en-US" altLang="zh-CN" sz="1100" dirty="0">
                <a:solidFill>
                  <a:schemeClr val="tx1">
                    <a:lumMod val="75000"/>
                    <a:lumOff val="25000"/>
                  </a:schemeClr>
                </a:solidFill>
                <a:sym typeface="微软雅黑" pitchFamily="34" charset="-122"/>
              </a:rPr>
              <a:t>()</a:t>
            </a:r>
            <a:endParaRPr lang="zh-CN" altLang="en-US" sz="11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322878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0-#ppt_w/2"/>
                                          </p:val>
                                        </p:tav>
                                        <p:tav tm="100000">
                                          <p:val>
                                            <p:strVal val="#ppt_x"/>
                                          </p:val>
                                        </p:tav>
                                      </p:tavLst>
                                    </p:anim>
                                    <p:anim calcmode="lin" valueType="num">
                                      <p:cBhvr additive="base">
                                        <p:cTn id="8" dur="2000" fill="hold"/>
                                        <p:tgtEl>
                                          <p:spTgt spid="9"/>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000"/>
                                        <p:tgtEl>
                                          <p:spTgt spid="16"/>
                                        </p:tgtEl>
                                        <p:attrNameLst>
                                          <p:attrName>ppt_y</p:attrName>
                                        </p:attrNameLst>
                                      </p:cBhvr>
                                      <p:tavLst>
                                        <p:tav tm="0">
                                          <p:val>
                                            <p:strVal val="#ppt_y-#ppt_h*1.125000"/>
                                          </p:val>
                                        </p:tav>
                                        <p:tav tm="100000">
                                          <p:val>
                                            <p:strVal val="#ppt_y"/>
                                          </p:val>
                                        </p:tav>
                                      </p:tavLst>
                                    </p:anim>
                                    <p:animEffect transition="in" filter="wipe(down)">
                                      <p:cBhvr>
                                        <p:cTn id="12" dur="2000"/>
                                        <p:tgtEl>
                                          <p:spTgt spid="16"/>
                                        </p:tgtEl>
                                      </p:cBhvr>
                                    </p:animEffect>
                                  </p:childTnLst>
                                </p:cTn>
                              </p:par>
                            </p:childTnLst>
                          </p:cTn>
                        </p:par>
                        <p:par>
                          <p:cTn id="13" fill="hold">
                            <p:stCondLst>
                              <p:cond delay="2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2000"/>
                                        <p:tgtEl>
                                          <p:spTgt spid="6"/>
                                        </p:tgtEl>
                                        <p:attrNameLst>
                                          <p:attrName>ppt_x</p:attrName>
                                        </p:attrNameLst>
                                      </p:cBhvr>
                                      <p:tavLst>
                                        <p:tav tm="0">
                                          <p:val>
                                            <p:strVal val="#ppt_x-#ppt_w*1.125000"/>
                                          </p:val>
                                        </p:tav>
                                        <p:tav tm="100000">
                                          <p:val>
                                            <p:strVal val="#ppt_x"/>
                                          </p:val>
                                        </p:tav>
                                      </p:tavLst>
                                    </p:anim>
                                    <p:animEffect transition="in" filter="wipe(right)">
                                      <p:cBhvr>
                                        <p:cTn id="17" dur="2000"/>
                                        <p:tgtEl>
                                          <p:spTgt spid="6"/>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000"/>
                                        <p:tgtEl>
                                          <p:spTgt spid="18"/>
                                        </p:tgtEl>
                                        <p:attrNameLst>
                                          <p:attrName>ppt_y</p:attrName>
                                        </p:attrNameLst>
                                      </p:cBhvr>
                                      <p:tavLst>
                                        <p:tav tm="0">
                                          <p:val>
                                            <p:strVal val="#ppt_y-#ppt_h*1.125000"/>
                                          </p:val>
                                        </p:tav>
                                        <p:tav tm="100000">
                                          <p:val>
                                            <p:strVal val="#ppt_y"/>
                                          </p:val>
                                        </p:tav>
                                      </p:tavLst>
                                    </p:anim>
                                    <p:animEffect transition="in" filter="wipe(down)">
                                      <p:cBhvr>
                                        <p:cTn id="21" dur="2000"/>
                                        <p:tgtEl>
                                          <p:spTgt spid="18"/>
                                        </p:tgtEl>
                                      </p:cBhvr>
                                    </p:animEffect>
                                  </p:childTnLst>
                                </p:cTn>
                              </p:par>
                            </p:childTnLst>
                          </p:cTn>
                        </p:par>
                        <p:par>
                          <p:cTn id="22" fill="hold">
                            <p:stCondLst>
                              <p:cond delay="5000"/>
                            </p:stCondLst>
                            <p:childTnLst>
                              <p:par>
                                <p:cTn id="23" presetID="1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000"/>
                                        <p:tgtEl>
                                          <p:spTgt spid="12"/>
                                        </p:tgtEl>
                                        <p:attrNameLst>
                                          <p:attrName>ppt_x</p:attrName>
                                        </p:attrNameLst>
                                      </p:cBhvr>
                                      <p:tavLst>
                                        <p:tav tm="0">
                                          <p:val>
                                            <p:strVal val="#ppt_x-#ppt_w*1.125000"/>
                                          </p:val>
                                        </p:tav>
                                        <p:tav tm="100000">
                                          <p:val>
                                            <p:strVal val="#ppt_x"/>
                                          </p:val>
                                        </p:tav>
                                      </p:tavLst>
                                    </p:anim>
                                    <p:animEffect transition="in" filter="wipe(right)">
                                      <p:cBhvr>
                                        <p:cTn id="26" dur="2000"/>
                                        <p:tgtEl>
                                          <p:spTgt spid="12"/>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2000"/>
                                        <p:tgtEl>
                                          <p:spTgt spid="20"/>
                                        </p:tgtEl>
                                        <p:attrNameLst>
                                          <p:attrName>ppt_y</p:attrName>
                                        </p:attrNameLst>
                                      </p:cBhvr>
                                      <p:tavLst>
                                        <p:tav tm="0">
                                          <p:val>
                                            <p:strVal val="#ppt_y-#ppt_h*1.125000"/>
                                          </p:val>
                                        </p:tav>
                                        <p:tav tm="100000">
                                          <p:val>
                                            <p:strVal val="#ppt_y"/>
                                          </p:val>
                                        </p:tav>
                                      </p:tavLst>
                                    </p:anim>
                                    <p:animEffect transition="in" filter="wipe(down)">
                                      <p:cBhvr>
                                        <p:cTn id="3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416CED25-1DFF-419D-99F9-CF633688C60E}"/>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JDBC</a:t>
            </a:r>
            <a:r>
              <a:rPr lang="zh-CN" altLang="en-US" sz="2000" b="1" dirty="0">
                <a:solidFill>
                  <a:srgbClr val="FF0000"/>
                </a:solidFill>
              </a:rPr>
              <a:t>工具类的封装</a:t>
            </a:r>
          </a:p>
        </p:txBody>
      </p:sp>
      <p:sp>
        <p:nvSpPr>
          <p:cNvPr id="3" name="文本框 2">
            <a:extLst>
              <a:ext uri="{FF2B5EF4-FFF2-40B4-BE49-F238E27FC236}">
                <a16:creationId xmlns:a16="http://schemas.microsoft.com/office/drawing/2014/main" id="{52D5C650-070E-48AA-80FF-A4E5AB3827B6}"/>
              </a:ext>
            </a:extLst>
          </p:cNvPr>
          <p:cNvSpPr txBox="1"/>
          <p:nvPr/>
        </p:nvSpPr>
        <p:spPr>
          <a:xfrm>
            <a:off x="861457" y="1099652"/>
            <a:ext cx="3960440" cy="12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封装注册驱动</a:t>
            </a:r>
            <a:endParaRPr lang="en-US" altLang="zh-CN" dirty="0"/>
          </a:p>
          <a:p>
            <a:pPr marL="285750" indent="-285750">
              <a:lnSpc>
                <a:spcPct val="150000"/>
              </a:lnSpc>
              <a:buFont typeface="Wingdings" panose="05000000000000000000" pitchFamily="2" charset="2"/>
              <a:buChar char="Ø"/>
            </a:pPr>
            <a:r>
              <a:rPr lang="zh-CN" altLang="en-US" dirty="0"/>
              <a:t>封装获取连接的方法</a:t>
            </a:r>
            <a:endParaRPr lang="en-US" altLang="zh-CN" dirty="0"/>
          </a:p>
          <a:p>
            <a:pPr marL="285750" indent="-285750">
              <a:lnSpc>
                <a:spcPct val="150000"/>
              </a:lnSpc>
              <a:buFont typeface="Wingdings" panose="05000000000000000000" pitchFamily="2" charset="2"/>
              <a:buChar char="Ø"/>
            </a:pPr>
            <a:r>
              <a:rPr lang="zh-CN" altLang="en-US" dirty="0"/>
              <a:t>封装关闭资源方法</a:t>
            </a:r>
          </a:p>
        </p:txBody>
      </p:sp>
    </p:spTree>
    <p:extLst>
      <p:ext uri="{BB962C8B-B14F-4D97-AF65-F5344CB8AC3E}">
        <p14:creationId xmlns:p14="http://schemas.microsoft.com/office/powerpoint/2010/main" val="208477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3970720" cy="584775"/>
          </a:xfrm>
          <a:prstGeom prst="rect">
            <a:avLst/>
          </a:prstGeom>
          <a:noFill/>
        </p:spPr>
        <p:txBody>
          <a:bodyPr wrap="square" rtlCol="0">
            <a:spAutoFit/>
          </a:bodyPr>
          <a:lstStyle/>
          <a:p>
            <a:pPr defTabSz="685800"/>
            <a:r>
              <a:rPr lang="en-US" altLang="zh-CN" sz="3200" b="1" dirty="0">
                <a:solidFill>
                  <a:prstClr val="white"/>
                </a:solidFill>
                <a:latin typeface="微软雅黑" panose="020B0503020204020204" pitchFamily="34" charset="-122"/>
                <a:ea typeface="微软雅黑" panose="020B0503020204020204" pitchFamily="34" charset="-122"/>
              </a:rPr>
              <a:t>MySQL</a:t>
            </a:r>
            <a:r>
              <a:rPr lang="zh-CN" altLang="en-US" sz="3200" b="1" dirty="0">
                <a:solidFill>
                  <a:prstClr val="white"/>
                </a:solidFill>
                <a:latin typeface="微软雅黑" panose="020B0503020204020204" pitchFamily="34" charset="-122"/>
                <a:ea typeface="微软雅黑" panose="020B0503020204020204" pitchFamily="34" charset="-122"/>
              </a:rPr>
              <a:t>数据库安装</a:t>
            </a:r>
            <a:endParaRPr lang="en-US" altLang="zh-CN" sz="3200" b="1" dirty="0">
              <a:solidFill>
                <a:prstClr val="white"/>
              </a:solidFill>
              <a:latin typeface="微软雅黑" panose="020B0503020204020204" pitchFamily="34" charset="-122"/>
              <a:ea typeface="微软雅黑" panose="020B0503020204020204" pitchFamily="34" charset="-122"/>
            </a:endParaRP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01</a:t>
              </a:r>
            </a:p>
          </p:txBody>
        </p:sp>
      </p:grpSp>
    </p:spTree>
    <p:extLst>
      <p:ext uri="{BB962C8B-B14F-4D97-AF65-F5344CB8AC3E}">
        <p14:creationId xmlns:p14="http://schemas.microsoft.com/office/powerpoint/2010/main" val="169655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08AE4035-F942-493E-A23E-0E37B745026A}"/>
              </a:ext>
            </a:extLst>
          </p:cNvPr>
          <p:cNvSpPr txBox="1"/>
          <p:nvPr/>
        </p:nvSpPr>
        <p:spPr>
          <a:xfrm>
            <a:off x="823322" y="699542"/>
            <a:ext cx="4036710" cy="400110"/>
          </a:xfrm>
          <a:prstGeom prst="rect">
            <a:avLst/>
          </a:prstGeom>
          <a:noFill/>
        </p:spPr>
        <p:txBody>
          <a:bodyPr wrap="square" rtlCol="0">
            <a:spAutoFit/>
          </a:bodyPr>
          <a:lstStyle/>
          <a:p>
            <a:r>
              <a:rPr lang="en-US" altLang="zh-CN" sz="2000" b="1" dirty="0">
                <a:solidFill>
                  <a:srgbClr val="FF0000"/>
                </a:solidFill>
              </a:rPr>
              <a:t>JDBC</a:t>
            </a:r>
            <a:r>
              <a:rPr lang="zh-CN" altLang="en-US" sz="2000" b="1" dirty="0">
                <a:solidFill>
                  <a:srgbClr val="FF0000"/>
                </a:solidFill>
              </a:rPr>
              <a:t>实现模糊查询</a:t>
            </a:r>
          </a:p>
        </p:txBody>
      </p:sp>
      <p:sp>
        <p:nvSpPr>
          <p:cNvPr id="5" name="文本框 4">
            <a:extLst>
              <a:ext uri="{FF2B5EF4-FFF2-40B4-BE49-F238E27FC236}">
                <a16:creationId xmlns:a16="http://schemas.microsoft.com/office/drawing/2014/main" id="{80D90AD6-8109-467E-A6AB-B18FA4EA77E8}"/>
              </a:ext>
            </a:extLst>
          </p:cNvPr>
          <p:cNvSpPr txBox="1"/>
          <p:nvPr/>
        </p:nvSpPr>
        <p:spPr>
          <a:xfrm>
            <a:off x="1043608" y="1107079"/>
            <a:ext cx="8352928" cy="3754874"/>
          </a:xfrm>
          <a:prstGeom prst="rect">
            <a:avLst/>
          </a:prstGeom>
          <a:noFill/>
        </p:spPr>
        <p:txBody>
          <a:bodyPr wrap="square">
            <a:spAutoFit/>
          </a:bodyPr>
          <a:lstStyle/>
          <a:p>
            <a:r>
              <a:rPr lang="zh-CN" altLang="en-US" sz="1400" dirty="0"/>
              <a:t>            // 1、注册驱动与获取连接</a:t>
            </a:r>
          </a:p>
          <a:p>
            <a:r>
              <a:rPr lang="zh-CN" altLang="en-US" sz="1400" dirty="0"/>
              <a:t>            conn = JdbcUtils.getConnection();</a:t>
            </a:r>
          </a:p>
          <a:p>
            <a:endParaRPr lang="zh-CN" altLang="en-US" sz="1400" dirty="0"/>
          </a:p>
          <a:p>
            <a:r>
              <a:rPr lang="zh-CN" altLang="en-US" sz="1400" dirty="0"/>
              <a:t>            // 3、获取数据库操作对象</a:t>
            </a:r>
          </a:p>
          <a:p>
            <a:r>
              <a:rPr lang="zh-CN" altLang="en-US" sz="1400" dirty="0"/>
              <a:t>            String sql = "select stuNo,name,sex,class from student where stuNo like ?";</a:t>
            </a:r>
          </a:p>
          <a:p>
            <a:r>
              <a:rPr lang="zh-CN" altLang="en-US" sz="1400" dirty="0"/>
              <a:t>            ps = conn.prepareStatement(sql);</a:t>
            </a:r>
          </a:p>
          <a:p>
            <a:r>
              <a:rPr lang="zh-CN" altLang="en-US" sz="1400" dirty="0"/>
              <a:t>            ps.setString(1, "%01");</a:t>
            </a:r>
          </a:p>
          <a:p>
            <a:endParaRPr lang="zh-CN" altLang="en-US" sz="1400" dirty="0"/>
          </a:p>
          <a:p>
            <a:r>
              <a:rPr lang="zh-CN" altLang="en-US" sz="1400" dirty="0"/>
              <a:t>            rs = ps.executeQuery();</a:t>
            </a:r>
          </a:p>
          <a:p>
            <a:r>
              <a:rPr lang="zh-CN" altLang="en-US" sz="1400" dirty="0"/>
              <a:t>            System.out.println("\t学号\t\t\t" + " 姓名\t" + "性别\t\t" + "班级");</a:t>
            </a:r>
          </a:p>
          <a:p>
            <a:r>
              <a:rPr lang="zh-CN" altLang="en-US" sz="1400" dirty="0"/>
              <a:t>            while (rs.next()) {</a:t>
            </a:r>
          </a:p>
          <a:p>
            <a:r>
              <a:rPr lang="zh-CN" altLang="en-US" sz="1400" dirty="0"/>
              <a:t>                String stuNo = rs.getString("stuNo");</a:t>
            </a:r>
          </a:p>
          <a:p>
            <a:r>
              <a:rPr lang="zh-CN" altLang="en-US" sz="1400" dirty="0"/>
              <a:t>                String name = rs.getString("name");</a:t>
            </a:r>
          </a:p>
          <a:p>
            <a:r>
              <a:rPr lang="zh-CN" altLang="en-US" sz="1400" dirty="0"/>
              <a:t>                String sex = rs.getString("sex");</a:t>
            </a:r>
          </a:p>
          <a:p>
            <a:r>
              <a:rPr lang="zh-CN" altLang="en-US" sz="1400" dirty="0"/>
              <a:t>                String clazz = rs.getString("class");</a:t>
            </a:r>
          </a:p>
          <a:p>
            <a:r>
              <a:rPr lang="zh-CN" altLang="en-US" sz="1400" dirty="0"/>
              <a:t>                System.out.println(stuNo + "\t" + name + "\t " + sex + "\t\t" + clazz);</a:t>
            </a:r>
          </a:p>
          <a:p>
            <a:r>
              <a:rPr lang="zh-CN" altLang="en-US" sz="1400" dirty="0"/>
              <a:t>            }</a:t>
            </a:r>
          </a:p>
        </p:txBody>
      </p:sp>
    </p:spTree>
    <p:extLst>
      <p:ext uri="{BB962C8B-B14F-4D97-AF65-F5344CB8AC3E}">
        <p14:creationId xmlns:p14="http://schemas.microsoft.com/office/powerpoint/2010/main" val="3841588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DE7B6C70-436E-437A-A21B-8E4BD24632F8}"/>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悲观锁和乐观锁</a:t>
            </a:r>
          </a:p>
        </p:txBody>
      </p:sp>
      <p:sp>
        <p:nvSpPr>
          <p:cNvPr id="3" name="文本框 2">
            <a:extLst>
              <a:ext uri="{FF2B5EF4-FFF2-40B4-BE49-F238E27FC236}">
                <a16:creationId xmlns:a16="http://schemas.microsoft.com/office/drawing/2014/main" id="{E1C209A9-A56C-4AAF-B715-5E7C4063D140}"/>
              </a:ext>
            </a:extLst>
          </p:cNvPr>
          <p:cNvSpPr txBox="1"/>
          <p:nvPr/>
        </p:nvSpPr>
        <p:spPr>
          <a:xfrm>
            <a:off x="823322" y="1149525"/>
            <a:ext cx="7853134" cy="1291379"/>
          </a:xfrm>
          <a:prstGeom prst="rect">
            <a:avLst/>
          </a:prstGeom>
          <a:noFill/>
        </p:spPr>
        <p:txBody>
          <a:bodyPr wrap="square" rtlCol="0">
            <a:spAutoFit/>
          </a:bodyPr>
          <a:lstStyle/>
          <a:p>
            <a:pPr>
              <a:lnSpc>
                <a:spcPct val="150000"/>
              </a:lnSpc>
            </a:pPr>
            <a:r>
              <a:rPr lang="zh-CN" altLang="en-US" b="1" dirty="0">
                <a:solidFill>
                  <a:srgbClr val="FF0000"/>
                </a:solidFill>
              </a:rPr>
              <a:t>悲观锁</a:t>
            </a:r>
            <a:endParaRPr lang="en-US" altLang="zh-CN" b="1" dirty="0">
              <a:solidFill>
                <a:srgbClr val="FF0000"/>
              </a:solidFill>
            </a:endParaRPr>
          </a:p>
          <a:p>
            <a:pPr>
              <a:lnSpc>
                <a:spcPct val="150000"/>
              </a:lnSpc>
            </a:pPr>
            <a:r>
              <a:rPr lang="zh-CN" altLang="en-US" dirty="0"/>
              <a:t>         查询语句后面加</a:t>
            </a:r>
            <a:r>
              <a:rPr lang="en-US" altLang="zh-CN" dirty="0"/>
              <a:t>for update,</a:t>
            </a:r>
            <a:r>
              <a:rPr lang="zh-CN" altLang="en-US" dirty="0"/>
              <a:t>行级锁，事务必须排队执行，数据被锁住了，不允许并发执行，不能够处理高并发的情况</a:t>
            </a:r>
          </a:p>
        </p:txBody>
      </p:sp>
      <p:sp>
        <p:nvSpPr>
          <p:cNvPr id="4" name="文本框 3">
            <a:extLst>
              <a:ext uri="{FF2B5EF4-FFF2-40B4-BE49-F238E27FC236}">
                <a16:creationId xmlns:a16="http://schemas.microsoft.com/office/drawing/2014/main" id="{9478DBCC-6373-4B6D-87EE-1086E752504E}"/>
              </a:ext>
            </a:extLst>
          </p:cNvPr>
          <p:cNvSpPr txBox="1"/>
          <p:nvPr/>
        </p:nvSpPr>
        <p:spPr>
          <a:xfrm>
            <a:off x="823322" y="2355726"/>
            <a:ext cx="7853134" cy="880369"/>
          </a:xfrm>
          <a:prstGeom prst="rect">
            <a:avLst/>
          </a:prstGeom>
          <a:noFill/>
        </p:spPr>
        <p:txBody>
          <a:bodyPr wrap="square" rtlCol="0">
            <a:spAutoFit/>
          </a:bodyPr>
          <a:lstStyle/>
          <a:p>
            <a:pPr>
              <a:lnSpc>
                <a:spcPct val="150000"/>
              </a:lnSpc>
            </a:pPr>
            <a:r>
              <a:rPr lang="zh-CN" altLang="en-US" b="1" dirty="0">
                <a:solidFill>
                  <a:srgbClr val="FF0000"/>
                </a:solidFill>
              </a:rPr>
              <a:t>乐观锁</a:t>
            </a:r>
            <a:endParaRPr lang="en-US" altLang="zh-CN" b="1" dirty="0">
              <a:solidFill>
                <a:srgbClr val="FF0000"/>
              </a:solidFill>
            </a:endParaRPr>
          </a:p>
          <a:p>
            <a:pPr>
              <a:lnSpc>
                <a:spcPct val="150000"/>
              </a:lnSpc>
            </a:pPr>
            <a:r>
              <a:rPr lang="zh-CN" altLang="en-US" dirty="0"/>
              <a:t>         通过数据库中的版本号进行控制，有利于处理高并发</a:t>
            </a:r>
            <a:endParaRPr lang="en-US" altLang="zh-CN" dirty="0"/>
          </a:p>
        </p:txBody>
      </p:sp>
    </p:spTree>
    <p:extLst>
      <p:ext uri="{BB962C8B-B14F-4D97-AF65-F5344CB8AC3E}">
        <p14:creationId xmlns:p14="http://schemas.microsoft.com/office/powerpoint/2010/main" val="16961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F15A42C1-8BB6-4612-BDBC-32FBB1BD9716}"/>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悲观锁和乐观锁演示</a:t>
            </a:r>
          </a:p>
        </p:txBody>
      </p:sp>
      <p:sp>
        <p:nvSpPr>
          <p:cNvPr id="4" name="文本框 3">
            <a:extLst>
              <a:ext uri="{FF2B5EF4-FFF2-40B4-BE49-F238E27FC236}">
                <a16:creationId xmlns:a16="http://schemas.microsoft.com/office/drawing/2014/main" id="{3EE44D57-82F5-4507-A02B-900831B708BD}"/>
              </a:ext>
            </a:extLst>
          </p:cNvPr>
          <p:cNvSpPr txBox="1"/>
          <p:nvPr/>
        </p:nvSpPr>
        <p:spPr>
          <a:xfrm>
            <a:off x="826318" y="1193460"/>
            <a:ext cx="6552728" cy="369332"/>
          </a:xfrm>
          <a:prstGeom prst="rect">
            <a:avLst/>
          </a:prstGeom>
          <a:noFill/>
        </p:spPr>
        <p:txBody>
          <a:bodyPr wrap="square" rtlCol="0">
            <a:spAutoFit/>
          </a:bodyPr>
          <a:lstStyle/>
          <a:p>
            <a:r>
              <a:rPr lang="zh-CN" altLang="en-US" dirty="0"/>
              <a:t>一个程序执行查询语句，另一个程序执行跟新语句</a:t>
            </a:r>
          </a:p>
        </p:txBody>
      </p:sp>
      <p:sp>
        <p:nvSpPr>
          <p:cNvPr id="6" name="文本框 5">
            <a:extLst>
              <a:ext uri="{FF2B5EF4-FFF2-40B4-BE49-F238E27FC236}">
                <a16:creationId xmlns:a16="http://schemas.microsoft.com/office/drawing/2014/main" id="{51C967C9-EBFB-44F0-B21F-DDE499269517}"/>
              </a:ext>
            </a:extLst>
          </p:cNvPr>
          <p:cNvSpPr txBox="1"/>
          <p:nvPr/>
        </p:nvSpPr>
        <p:spPr>
          <a:xfrm>
            <a:off x="935596" y="1562792"/>
            <a:ext cx="7848872" cy="3539430"/>
          </a:xfrm>
          <a:prstGeom prst="rect">
            <a:avLst/>
          </a:prstGeom>
          <a:noFill/>
        </p:spPr>
        <p:txBody>
          <a:bodyPr wrap="square">
            <a:spAutoFit/>
          </a:bodyPr>
          <a:lstStyle/>
          <a:p>
            <a:r>
              <a:rPr lang="zh-CN" altLang="en-US" sz="1600" dirty="0"/>
              <a:t>conn = DBUtils.getConnection();</a:t>
            </a:r>
          </a:p>
          <a:p>
            <a:r>
              <a:rPr lang="zh-CN" altLang="en-US" sz="1600" dirty="0"/>
              <a:t>conn.setAutoCommit(false);</a:t>
            </a:r>
          </a:p>
          <a:p>
            <a:endParaRPr lang="zh-CN" altLang="en-US" sz="1600" dirty="0"/>
          </a:p>
          <a:p>
            <a:r>
              <a:rPr lang="zh-CN" altLang="en-US" sz="1600" dirty="0"/>
              <a:t>String sql = "select stuNo,name,sex,class from student where stuNo like ? for update ";</a:t>
            </a:r>
          </a:p>
          <a:p>
            <a:r>
              <a:rPr lang="zh-CN" altLang="en-US" sz="1600" dirty="0"/>
              <a:t>ps = conn.prepareStatement(sql);</a:t>
            </a:r>
          </a:p>
          <a:p>
            <a:r>
              <a:rPr lang="zh-CN" altLang="en-US" sz="1600" dirty="0"/>
              <a:t>ps.setString(1, "%01");</a:t>
            </a:r>
          </a:p>
          <a:p>
            <a:endParaRPr lang="zh-CN" altLang="en-US" sz="1600" dirty="0"/>
          </a:p>
          <a:p>
            <a:r>
              <a:rPr lang="zh-CN" altLang="en-US" sz="1600" dirty="0"/>
              <a:t>rs = ps.executeQuery();</a:t>
            </a:r>
          </a:p>
          <a:p>
            <a:r>
              <a:rPr lang="zh-CN" altLang="en-US" sz="1600" dirty="0"/>
              <a:t>while (rs.next()) {</a:t>
            </a:r>
          </a:p>
          <a:p>
            <a:r>
              <a:rPr lang="zh-CN" altLang="en-US" sz="1600" dirty="0"/>
              <a:t>    System.out.println(rs.getString("stuNo") + "\t" + rs.getString("name")</a:t>
            </a:r>
          </a:p>
          <a:p>
            <a:r>
              <a:rPr lang="zh-CN" altLang="en-US" sz="1600" dirty="0"/>
              <a:t>     + "\t" + rs.getString("sex") + "\t" + rs.getString("class"));</a:t>
            </a:r>
          </a:p>
          <a:p>
            <a:r>
              <a:rPr lang="zh-CN" altLang="en-US" sz="1600" dirty="0"/>
              <a:t>}</a:t>
            </a:r>
          </a:p>
          <a:p>
            <a:endParaRPr lang="zh-CN" altLang="en-US" sz="1600" dirty="0"/>
          </a:p>
          <a:p>
            <a:r>
              <a:rPr lang="zh-CN" altLang="en-US" sz="1600" dirty="0"/>
              <a:t>conn.commit();</a:t>
            </a:r>
          </a:p>
        </p:txBody>
      </p:sp>
    </p:spTree>
    <p:extLst>
      <p:ext uri="{BB962C8B-B14F-4D97-AF65-F5344CB8AC3E}">
        <p14:creationId xmlns:p14="http://schemas.microsoft.com/office/powerpoint/2010/main" val="197129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C3847C78-A273-43D2-8416-44CF3FC4BA76}"/>
              </a:ext>
            </a:extLst>
          </p:cNvPr>
          <p:cNvSpPr txBox="1"/>
          <p:nvPr/>
        </p:nvSpPr>
        <p:spPr>
          <a:xfrm>
            <a:off x="823322" y="699542"/>
            <a:ext cx="4036710" cy="400110"/>
          </a:xfrm>
          <a:prstGeom prst="rect">
            <a:avLst/>
          </a:prstGeom>
          <a:noFill/>
        </p:spPr>
        <p:txBody>
          <a:bodyPr wrap="square" rtlCol="0">
            <a:spAutoFit/>
          </a:bodyPr>
          <a:lstStyle/>
          <a:p>
            <a:r>
              <a:rPr lang="zh-CN" altLang="en-US" sz="2000" b="1" dirty="0">
                <a:solidFill>
                  <a:srgbClr val="FF0000"/>
                </a:solidFill>
              </a:rPr>
              <a:t>悲观锁和乐观锁演示</a:t>
            </a:r>
          </a:p>
        </p:txBody>
      </p:sp>
      <p:sp>
        <p:nvSpPr>
          <p:cNvPr id="4" name="文本框 3">
            <a:extLst>
              <a:ext uri="{FF2B5EF4-FFF2-40B4-BE49-F238E27FC236}">
                <a16:creationId xmlns:a16="http://schemas.microsoft.com/office/drawing/2014/main" id="{D0AD347D-BD17-40B8-A44B-70D2C7F711FA}"/>
              </a:ext>
            </a:extLst>
          </p:cNvPr>
          <p:cNvSpPr txBox="1"/>
          <p:nvPr/>
        </p:nvSpPr>
        <p:spPr>
          <a:xfrm>
            <a:off x="826318" y="1193460"/>
            <a:ext cx="6552728" cy="369332"/>
          </a:xfrm>
          <a:prstGeom prst="rect">
            <a:avLst/>
          </a:prstGeom>
          <a:noFill/>
        </p:spPr>
        <p:txBody>
          <a:bodyPr wrap="square" rtlCol="0">
            <a:spAutoFit/>
          </a:bodyPr>
          <a:lstStyle/>
          <a:p>
            <a:r>
              <a:rPr lang="zh-CN" altLang="en-US" dirty="0"/>
              <a:t>一个程序执行查询语句，另一个程序执行跟新语句</a:t>
            </a:r>
          </a:p>
        </p:txBody>
      </p:sp>
      <p:sp>
        <p:nvSpPr>
          <p:cNvPr id="8" name="文本框 7">
            <a:extLst>
              <a:ext uri="{FF2B5EF4-FFF2-40B4-BE49-F238E27FC236}">
                <a16:creationId xmlns:a16="http://schemas.microsoft.com/office/drawing/2014/main" id="{810C6C94-8B9D-45D4-994A-63CA346D4128}"/>
              </a:ext>
            </a:extLst>
          </p:cNvPr>
          <p:cNvSpPr txBox="1"/>
          <p:nvPr/>
        </p:nvSpPr>
        <p:spPr>
          <a:xfrm>
            <a:off x="1251484" y="1707654"/>
            <a:ext cx="6996809" cy="2862322"/>
          </a:xfrm>
          <a:prstGeom prst="rect">
            <a:avLst/>
          </a:prstGeom>
          <a:noFill/>
        </p:spPr>
        <p:txBody>
          <a:bodyPr wrap="square">
            <a:spAutoFit/>
          </a:bodyPr>
          <a:lstStyle/>
          <a:p>
            <a:r>
              <a:rPr lang="zh-CN" altLang="en-US" dirty="0"/>
              <a:t>conn = DBUtils.getConnection();</a:t>
            </a:r>
          </a:p>
          <a:p>
            <a:r>
              <a:rPr lang="zh-CN" altLang="en-US" dirty="0"/>
              <a:t>conn.setAutoCommit(false);</a:t>
            </a:r>
          </a:p>
          <a:p>
            <a:endParaRPr lang="zh-CN" altLang="en-US" dirty="0"/>
          </a:p>
          <a:p>
            <a:r>
              <a:rPr lang="zh-CN" altLang="en-US" dirty="0"/>
              <a:t>String sql = "update student set class = '1810_1' where stuNo like ?";</a:t>
            </a:r>
          </a:p>
          <a:p>
            <a:r>
              <a:rPr lang="zh-CN" altLang="en-US" dirty="0"/>
              <a:t>ps = conn.prepareStatement(sql);</a:t>
            </a:r>
          </a:p>
          <a:p>
            <a:r>
              <a:rPr lang="zh-CN" altLang="en-US" dirty="0"/>
              <a:t>ps.setString(1, "%01");</a:t>
            </a:r>
          </a:p>
          <a:p>
            <a:endParaRPr lang="zh-CN" altLang="en-US" dirty="0"/>
          </a:p>
          <a:p>
            <a:r>
              <a:rPr lang="zh-CN" altLang="en-US" dirty="0"/>
              <a:t>int count = ps.executeUpdate();</a:t>
            </a:r>
          </a:p>
          <a:p>
            <a:r>
              <a:rPr lang="zh-CN" altLang="en-US" dirty="0"/>
              <a:t>System.out.println(count);</a:t>
            </a:r>
          </a:p>
          <a:p>
            <a:r>
              <a:rPr lang="zh-CN" altLang="en-US" dirty="0"/>
              <a:t>conn.commit();</a:t>
            </a:r>
          </a:p>
        </p:txBody>
      </p:sp>
    </p:spTree>
    <p:extLst>
      <p:ext uri="{BB962C8B-B14F-4D97-AF65-F5344CB8AC3E}">
        <p14:creationId xmlns:p14="http://schemas.microsoft.com/office/powerpoint/2010/main" val="62264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矩形 172"/>
          <p:cNvSpPr/>
          <p:nvPr/>
        </p:nvSpPr>
        <p:spPr>
          <a:xfrm>
            <a:off x="0" y="2787774"/>
            <a:ext cx="9144000" cy="1656184"/>
          </a:xfrm>
          <a:prstGeom prst="rect">
            <a:avLst/>
          </a:prstGeom>
          <a:solidFill>
            <a:srgbClr val="0070C0"/>
          </a:solidFill>
          <a:ln>
            <a:noFill/>
          </a:ln>
          <a:effectLst>
            <a:outerShdw blurRad="50800" dist="381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Text Box 2"/>
          <p:cNvSpPr txBox="1">
            <a:spLocks noChangeArrowheads="1"/>
          </p:cNvSpPr>
          <p:nvPr/>
        </p:nvSpPr>
        <p:spPr bwMode="auto">
          <a:xfrm>
            <a:off x="2402086" y="3245641"/>
            <a:ext cx="4308154" cy="646331"/>
          </a:xfrm>
          <a:prstGeom prst="rect">
            <a:avLst/>
          </a:prstGeom>
          <a:noFill/>
          <a:ln w="9525">
            <a:noFill/>
            <a:miter lim="800000"/>
            <a:headEnd/>
            <a:tailEnd/>
          </a:ln>
        </p:spPr>
        <p:txBody>
          <a:bodyPr wrap="square">
            <a:spAutoFit/>
          </a:bodyPr>
          <a:lstStyle/>
          <a:p>
            <a:r>
              <a:rPr lang="en-US" altLang="zh-CN" sz="3600" dirty="0">
                <a:solidFill>
                  <a:schemeClr val="bg1"/>
                </a:solidFill>
              </a:rPr>
              <a:t>JDBC</a:t>
            </a:r>
            <a:r>
              <a:rPr lang="zh-CN" altLang="en-US" sz="3600" dirty="0">
                <a:solidFill>
                  <a:schemeClr val="bg1"/>
                </a:solidFill>
              </a:rPr>
              <a:t>与</a:t>
            </a:r>
            <a:r>
              <a:rPr lang="en-US" altLang="zh-CN" sz="3600" dirty="0">
                <a:solidFill>
                  <a:schemeClr val="bg1"/>
                </a:solidFill>
              </a:rPr>
              <a:t>MySQL</a:t>
            </a:r>
            <a:r>
              <a:rPr lang="zh-CN" altLang="en-US" sz="3600" dirty="0">
                <a:solidFill>
                  <a:schemeClr val="bg1"/>
                </a:solidFill>
              </a:rPr>
              <a:t>数据库</a:t>
            </a:r>
          </a:p>
        </p:txBody>
      </p:sp>
      <p:grpSp>
        <p:nvGrpSpPr>
          <p:cNvPr id="226" name="组合 225"/>
          <p:cNvGrpSpPr/>
          <p:nvPr/>
        </p:nvGrpSpPr>
        <p:grpSpPr>
          <a:xfrm>
            <a:off x="2893329" y="3914275"/>
            <a:ext cx="3349775" cy="62334"/>
            <a:chOff x="2768751" y="4109175"/>
            <a:chExt cx="3349775" cy="62334"/>
          </a:xfrm>
        </p:grpSpPr>
        <p:cxnSp>
          <p:nvCxnSpPr>
            <p:cNvPr id="227" name="直接连接符 226"/>
            <p:cNvCxnSpPr/>
            <p:nvPr/>
          </p:nvCxnSpPr>
          <p:spPr>
            <a:xfrm>
              <a:off x="2799918" y="4140342"/>
              <a:ext cx="32874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8" name="椭圆 227"/>
            <p:cNvSpPr/>
            <p:nvPr/>
          </p:nvSpPr>
          <p:spPr>
            <a:xfrm>
              <a:off x="2768751"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9" name="椭圆 228"/>
            <p:cNvSpPr/>
            <p:nvPr/>
          </p:nvSpPr>
          <p:spPr>
            <a:xfrm>
              <a:off x="6056192" y="4109175"/>
              <a:ext cx="62334" cy="62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230" name="Text Box 2"/>
          <p:cNvSpPr txBox="1">
            <a:spLocks noChangeArrowheads="1"/>
          </p:cNvSpPr>
          <p:nvPr/>
        </p:nvSpPr>
        <p:spPr bwMode="auto">
          <a:xfrm>
            <a:off x="3635896" y="3998913"/>
            <a:ext cx="1840534" cy="276999"/>
          </a:xfrm>
          <a:prstGeom prst="rect">
            <a:avLst/>
          </a:prstGeom>
          <a:noFill/>
          <a:ln w="9525">
            <a:noFill/>
            <a:miter lim="800000"/>
            <a:headEnd/>
            <a:tailEnd/>
          </a:ln>
        </p:spPr>
        <p:txBody>
          <a:bodyPr wrap="square">
            <a:spAutoFit/>
          </a:bodyPr>
          <a:lstStyle/>
          <a:p>
            <a:pPr algn="dist">
              <a:defRPr/>
            </a:pPr>
            <a:r>
              <a:rPr lang="zh-CN" altLang="en-US" sz="1200" dirty="0">
                <a:solidFill>
                  <a:schemeClr val="bg1"/>
                </a:solidFill>
                <a:latin typeface="微软雅黑" pitchFamily="34" charset="-122"/>
                <a:ea typeface="微软雅黑" pitchFamily="34" charset="-122"/>
              </a:rPr>
              <a:t>谢谢聆听</a:t>
            </a:r>
          </a:p>
        </p:txBody>
      </p:sp>
      <p:sp>
        <p:nvSpPr>
          <p:cNvPr id="11" name="Text Box 2">
            <a:extLst>
              <a:ext uri="{FF2B5EF4-FFF2-40B4-BE49-F238E27FC236}">
                <a16:creationId xmlns:a16="http://schemas.microsoft.com/office/drawing/2014/main" id="{2E17FEAB-44E9-4AAB-8E49-01D834C4D0AF}"/>
              </a:ext>
            </a:extLst>
          </p:cNvPr>
          <p:cNvSpPr txBox="1">
            <a:spLocks noChangeArrowheads="1"/>
          </p:cNvSpPr>
          <p:nvPr/>
        </p:nvSpPr>
        <p:spPr bwMode="auto">
          <a:xfrm>
            <a:off x="539552" y="1194077"/>
            <a:ext cx="7838816" cy="830997"/>
          </a:xfrm>
          <a:prstGeom prst="rect">
            <a:avLst/>
          </a:prstGeom>
          <a:noFill/>
          <a:ln w="9525">
            <a:noFill/>
            <a:miter lim="800000"/>
            <a:headEnd/>
            <a:tailEnd/>
          </a:ln>
        </p:spPr>
        <p:txBody>
          <a:bodyPr wrap="square">
            <a:spAutoFit/>
          </a:bodyPr>
          <a:lstStyle/>
          <a:p>
            <a:pPr algn="ctr"/>
            <a:r>
              <a:rPr lang="zh-CN" altLang="en-US" sz="4800" b="1" dirty="0">
                <a:solidFill>
                  <a:schemeClr val="accent1"/>
                </a:solidFill>
                <a:latin typeface="微软雅黑" pitchFamily="34" charset="-122"/>
                <a:ea typeface="微软雅黑" pitchFamily="34" charset="-122"/>
              </a:rPr>
              <a:t>面向对象程序设计</a:t>
            </a:r>
            <a:endParaRPr lang="en-US" altLang="zh-CN" sz="48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486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arn(outVertical)">
                                      <p:cBhvr>
                                        <p:cTn id="7" dur="500"/>
                                        <p:tgtEl>
                                          <p:spTgt spid="17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25"/>
                                        </p:tgtEl>
                                        <p:attrNameLst>
                                          <p:attrName>style.visibility</p:attrName>
                                        </p:attrNameLst>
                                      </p:cBhvr>
                                      <p:to>
                                        <p:strVal val="visible"/>
                                      </p:to>
                                    </p:set>
                                    <p:anim calcmode="lin" valueType="num">
                                      <p:cBhvr>
                                        <p:cTn id="11" dur="800" fill="hold"/>
                                        <p:tgtEl>
                                          <p:spTgt spid="225"/>
                                        </p:tgtEl>
                                        <p:attrNameLst>
                                          <p:attrName>ppt_x</p:attrName>
                                        </p:attrNameLst>
                                      </p:cBhvr>
                                      <p:tavLst>
                                        <p:tav tm="0">
                                          <p:val>
                                            <p:strVal val="#ppt_x"/>
                                          </p:val>
                                        </p:tav>
                                        <p:tav tm="50000">
                                          <p:val>
                                            <p:strVal val="#ppt_x+.1"/>
                                          </p:val>
                                        </p:tav>
                                        <p:tav tm="100000">
                                          <p:val>
                                            <p:strVal val="#ppt_x"/>
                                          </p:val>
                                        </p:tav>
                                      </p:tavLst>
                                    </p:anim>
                                    <p:anim calcmode="lin" valueType="num">
                                      <p:cBhvr>
                                        <p:cTn id="12" dur="800" fill="hold"/>
                                        <p:tgtEl>
                                          <p:spTgt spid="225"/>
                                        </p:tgtEl>
                                        <p:attrNameLst>
                                          <p:attrName>ppt_y</p:attrName>
                                        </p:attrNameLst>
                                      </p:cBhvr>
                                      <p:tavLst>
                                        <p:tav tm="0">
                                          <p:val>
                                            <p:strVal val="#ppt_y"/>
                                          </p:val>
                                        </p:tav>
                                        <p:tav tm="100000">
                                          <p:val>
                                            <p:strVal val="#ppt_y"/>
                                          </p:val>
                                        </p:tav>
                                      </p:tavLst>
                                    </p:anim>
                                    <p:anim calcmode="lin" valueType="num">
                                      <p:cBhvr>
                                        <p:cTn id="13" dur="800" fill="hold"/>
                                        <p:tgtEl>
                                          <p:spTgt spid="225"/>
                                        </p:tgtEl>
                                        <p:attrNameLst>
                                          <p:attrName>ppt_h</p:attrName>
                                        </p:attrNameLst>
                                      </p:cBhvr>
                                      <p:tavLst>
                                        <p:tav tm="0">
                                          <p:val>
                                            <p:strVal val="#ppt_h/10"/>
                                          </p:val>
                                        </p:tav>
                                        <p:tav tm="50000">
                                          <p:val>
                                            <p:strVal val="#ppt_h+.01"/>
                                          </p:val>
                                        </p:tav>
                                        <p:tav tm="100000">
                                          <p:val>
                                            <p:strVal val="#ppt_h"/>
                                          </p:val>
                                        </p:tav>
                                      </p:tavLst>
                                    </p:anim>
                                    <p:anim calcmode="lin" valueType="num">
                                      <p:cBhvr>
                                        <p:cTn id="14" dur="800" fill="hold"/>
                                        <p:tgtEl>
                                          <p:spTgt spid="22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800" tmFilter="0,0; .5, 1; 1, 1"/>
                                        <p:tgtEl>
                                          <p:spTgt spid="225"/>
                                        </p:tgtEl>
                                      </p:cBhvr>
                                    </p:animEffect>
                                  </p:childTnLst>
                                </p:cTn>
                              </p:par>
                            </p:childTnLst>
                          </p:cTn>
                        </p:par>
                        <p:par>
                          <p:cTn id="16" fill="hold">
                            <p:stCondLst>
                              <p:cond delay="2260"/>
                            </p:stCondLst>
                            <p:childTnLst>
                              <p:par>
                                <p:cTn id="17" presetID="16" presetClass="entr" presetSubtype="21" fill="hold" nodeType="afterEffect">
                                  <p:stCondLst>
                                    <p:cond delay="0"/>
                                  </p:stCondLst>
                                  <p:childTnLst>
                                    <p:set>
                                      <p:cBhvr>
                                        <p:cTn id="18" dur="1" fill="hold">
                                          <p:stCondLst>
                                            <p:cond delay="0"/>
                                          </p:stCondLst>
                                        </p:cTn>
                                        <p:tgtEl>
                                          <p:spTgt spid="226"/>
                                        </p:tgtEl>
                                        <p:attrNameLst>
                                          <p:attrName>style.visibility</p:attrName>
                                        </p:attrNameLst>
                                      </p:cBhvr>
                                      <p:to>
                                        <p:strVal val="visible"/>
                                      </p:to>
                                    </p:set>
                                    <p:animEffect transition="in" filter="barn(inVertical)">
                                      <p:cBhvr>
                                        <p:cTn id="19" dur="500"/>
                                        <p:tgtEl>
                                          <p:spTgt spid="226"/>
                                        </p:tgtEl>
                                      </p:cBhvr>
                                    </p:animEffect>
                                  </p:childTnLst>
                                </p:cTn>
                              </p:par>
                            </p:childTnLst>
                          </p:cTn>
                        </p:par>
                        <p:par>
                          <p:cTn id="20" fill="hold">
                            <p:stCondLst>
                              <p:cond delay="2760"/>
                            </p:stCondLst>
                            <p:childTnLst>
                              <p:par>
                                <p:cTn id="21" presetID="22" presetClass="entr" presetSubtype="4" fill="hold" grpId="0" nodeType="afterEffect">
                                  <p:stCondLst>
                                    <p:cond delay="0"/>
                                  </p:stCondLst>
                                  <p:childTnLst>
                                    <p:set>
                                      <p:cBhvr>
                                        <p:cTn id="22" dur="1" fill="hold">
                                          <p:stCondLst>
                                            <p:cond delay="0"/>
                                          </p:stCondLst>
                                        </p:cTn>
                                        <p:tgtEl>
                                          <p:spTgt spid="230"/>
                                        </p:tgtEl>
                                        <p:attrNameLst>
                                          <p:attrName>style.visibility</p:attrName>
                                        </p:attrNameLst>
                                      </p:cBhvr>
                                      <p:to>
                                        <p:strVal val="visible"/>
                                      </p:to>
                                    </p:set>
                                    <p:animEffect transition="in" filter="wipe(down)">
                                      <p:cBhvr>
                                        <p:cTn id="23" dur="500"/>
                                        <p:tgtEl>
                                          <p:spTgt spid="230"/>
                                        </p:tgtEl>
                                      </p:cBhvr>
                                    </p:animEffect>
                                  </p:childTnLst>
                                </p:cTn>
                              </p:par>
                            </p:childTnLst>
                          </p:cTn>
                        </p:par>
                        <p:par>
                          <p:cTn id="24" fill="hold">
                            <p:stCondLst>
                              <p:cond delay="326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1"/>
                                        </p:tgtEl>
                                        <p:attrNameLst>
                                          <p:attrName>style.visibility</p:attrName>
                                        </p:attrNameLst>
                                      </p:cBhvr>
                                      <p:to>
                                        <p:strVal val="visible"/>
                                      </p:to>
                                    </p:set>
                                    <p:anim calcmode="lin" valueType="num">
                                      <p:cBhvr>
                                        <p:cTn id="27" dur="8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28" dur="800" fill="hold"/>
                                        <p:tgtEl>
                                          <p:spTgt spid="11"/>
                                        </p:tgtEl>
                                        <p:attrNameLst>
                                          <p:attrName>ppt_y</p:attrName>
                                        </p:attrNameLst>
                                      </p:cBhvr>
                                      <p:tavLst>
                                        <p:tav tm="0">
                                          <p:val>
                                            <p:strVal val="#ppt_y"/>
                                          </p:val>
                                        </p:tav>
                                        <p:tav tm="100000">
                                          <p:val>
                                            <p:strVal val="#ppt_y"/>
                                          </p:val>
                                        </p:tav>
                                      </p:tavLst>
                                    </p:anim>
                                    <p:anim calcmode="lin" valueType="num">
                                      <p:cBhvr>
                                        <p:cTn id="29" dur="8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0" dur="8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8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225" grpId="0"/>
      <p:bldP spid="23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1609351"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MySQL</a:t>
            </a:r>
            <a:r>
              <a:rPr lang="zh-CN" altLang="en-US" sz="2000" b="1" dirty="0">
                <a:solidFill>
                  <a:schemeClr val="tx1">
                    <a:lumMod val="75000"/>
                    <a:lumOff val="25000"/>
                  </a:schemeClr>
                </a:solidFill>
                <a:latin typeface="微软雅黑" pitchFamily="34" charset="-122"/>
                <a:ea typeface="微软雅黑" pitchFamily="34" charset="-122"/>
              </a:rPr>
              <a:t>安装</a:t>
            </a:r>
          </a:p>
        </p:txBody>
      </p:sp>
      <p:sp>
        <p:nvSpPr>
          <p:cNvPr id="2" name="文本框 1">
            <a:extLst>
              <a:ext uri="{FF2B5EF4-FFF2-40B4-BE49-F238E27FC236}">
                <a16:creationId xmlns:a16="http://schemas.microsoft.com/office/drawing/2014/main" id="{7DDABCB8-4C1B-475A-AEC3-467CA8F4B345}"/>
              </a:ext>
            </a:extLst>
          </p:cNvPr>
          <p:cNvSpPr txBox="1"/>
          <p:nvPr/>
        </p:nvSpPr>
        <p:spPr>
          <a:xfrm>
            <a:off x="2915816" y="2571750"/>
            <a:ext cx="3456384" cy="400110"/>
          </a:xfrm>
          <a:prstGeom prst="rect">
            <a:avLst/>
          </a:prstGeom>
          <a:noFill/>
        </p:spPr>
        <p:txBody>
          <a:bodyPr wrap="square" rtlCol="0">
            <a:spAutoFit/>
          </a:bodyPr>
          <a:lstStyle/>
          <a:p>
            <a:r>
              <a:rPr lang="en-US" altLang="zh-CN" sz="2000" b="1" dirty="0">
                <a:solidFill>
                  <a:srgbClr val="FF0000"/>
                </a:solidFill>
              </a:rPr>
              <a:t>MySQL</a:t>
            </a:r>
            <a:r>
              <a:rPr lang="zh-CN" altLang="en-US" sz="2000" b="1" dirty="0">
                <a:solidFill>
                  <a:srgbClr val="FF0000"/>
                </a:solidFill>
              </a:rPr>
              <a:t>安装见安装指导文档</a:t>
            </a:r>
          </a:p>
        </p:txBody>
      </p:sp>
    </p:spTree>
    <p:extLst>
      <p:ext uri="{BB962C8B-B14F-4D97-AF65-F5344CB8AC3E}">
        <p14:creationId xmlns:p14="http://schemas.microsoft.com/office/powerpoint/2010/main" val="272730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91818"/>
            <a:ext cx="9144000" cy="969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latin typeface="等线" panose="020F0502020204030204"/>
              <a:ea typeface="等线" panose="02010600030101010101" pitchFamily="2" charset="-122"/>
            </a:endParaRPr>
          </a:p>
        </p:txBody>
      </p:sp>
      <p:sp>
        <p:nvSpPr>
          <p:cNvPr id="40" name="文本框 17"/>
          <p:cNvSpPr txBox="1"/>
          <p:nvPr/>
        </p:nvSpPr>
        <p:spPr>
          <a:xfrm>
            <a:off x="3337584" y="2014976"/>
            <a:ext cx="4439460" cy="584775"/>
          </a:xfrm>
          <a:prstGeom prst="rect">
            <a:avLst/>
          </a:prstGeom>
          <a:noFill/>
        </p:spPr>
        <p:txBody>
          <a:bodyPr wrap="square" rtlCol="0">
            <a:spAutoFit/>
          </a:bodyPr>
          <a:lstStyle/>
          <a:p>
            <a:r>
              <a:rPr lang="en-US" altLang="zh-CN" sz="3200" b="1" dirty="0">
                <a:solidFill>
                  <a:schemeClr val="bg1"/>
                </a:solidFill>
                <a:latin typeface="微软雅黑" pitchFamily="34" charset="-122"/>
                <a:ea typeface="微软雅黑" pitchFamily="34" charset="-122"/>
              </a:rPr>
              <a:t>JDBC</a:t>
            </a:r>
            <a:r>
              <a:rPr lang="zh-CN" altLang="en-US" sz="3200" b="1" dirty="0">
                <a:solidFill>
                  <a:schemeClr val="bg1"/>
                </a:solidFill>
                <a:latin typeface="微软雅黑" pitchFamily="34" charset="-122"/>
                <a:ea typeface="微软雅黑" pitchFamily="34" charset="-122"/>
              </a:rPr>
              <a:t>与</a:t>
            </a:r>
            <a:r>
              <a:rPr lang="en-US" altLang="zh-CN" sz="3200" b="1" dirty="0">
                <a:solidFill>
                  <a:schemeClr val="bg1"/>
                </a:solidFill>
                <a:latin typeface="微软雅黑" pitchFamily="34" charset="-122"/>
                <a:ea typeface="微软雅黑" pitchFamily="34" charset="-122"/>
              </a:rPr>
              <a:t>MySQL</a:t>
            </a:r>
            <a:r>
              <a:rPr lang="zh-CN" altLang="en-US" sz="3200" b="1" dirty="0">
                <a:solidFill>
                  <a:schemeClr val="bg1"/>
                </a:solidFill>
                <a:latin typeface="微软雅黑" pitchFamily="34" charset="-122"/>
                <a:ea typeface="微软雅黑" pitchFamily="34" charset="-122"/>
              </a:rPr>
              <a:t>数据库</a:t>
            </a:r>
          </a:p>
        </p:txBody>
      </p:sp>
      <p:grpSp>
        <p:nvGrpSpPr>
          <p:cNvPr id="76" name="组合 75"/>
          <p:cNvGrpSpPr/>
          <p:nvPr/>
        </p:nvGrpSpPr>
        <p:grpSpPr>
          <a:xfrm>
            <a:off x="3491880" y="1149122"/>
            <a:ext cx="414516" cy="414516"/>
            <a:chOff x="3543574" y="4265651"/>
            <a:chExt cx="414516" cy="414516"/>
          </a:xfrm>
        </p:grpSpPr>
        <p:sp>
          <p:nvSpPr>
            <p:cNvPr id="44" name="椭圆 43"/>
            <p:cNvSpPr/>
            <p:nvPr/>
          </p:nvSpPr>
          <p:spPr>
            <a:xfrm>
              <a:off x="3543574" y="4265651"/>
              <a:ext cx="414516" cy="414516"/>
            </a:xfrm>
            <a:prstGeom prst="ellipse">
              <a:avLst/>
            </a:prstGeom>
            <a:solidFill>
              <a:schemeClr val="accent1"/>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7" name="组合 46"/>
            <p:cNvGrpSpPr/>
            <p:nvPr/>
          </p:nvGrpSpPr>
          <p:grpSpPr>
            <a:xfrm>
              <a:off x="3629640" y="4325788"/>
              <a:ext cx="259976" cy="261734"/>
              <a:chOff x="5042691" y="2273922"/>
              <a:chExt cx="702937" cy="707690"/>
            </a:xfrm>
            <a:solidFill>
              <a:schemeClr val="bg1"/>
            </a:solidFill>
          </p:grpSpPr>
          <p:sp>
            <p:nvSpPr>
              <p:cNvPr id="74"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5" name="Freeform 13"/>
              <p:cNvSpPr>
                <a:spLocks noEditPoints="1"/>
              </p:cNvSpPr>
              <p:nvPr/>
            </p:nvSpPr>
            <p:spPr bwMode="auto">
              <a:xfrm>
                <a:off x="5042691" y="2273922"/>
                <a:ext cx="529215" cy="655759"/>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7" name="组合 76"/>
          <p:cNvGrpSpPr/>
          <p:nvPr/>
        </p:nvGrpSpPr>
        <p:grpSpPr>
          <a:xfrm>
            <a:off x="4050431" y="1149122"/>
            <a:ext cx="414516" cy="414516"/>
            <a:chOff x="4102125" y="4265651"/>
            <a:chExt cx="414516" cy="414516"/>
          </a:xfrm>
        </p:grpSpPr>
        <p:sp>
          <p:nvSpPr>
            <p:cNvPr id="45" name="椭圆 44"/>
            <p:cNvSpPr/>
            <p:nvPr/>
          </p:nvSpPr>
          <p:spPr>
            <a:xfrm>
              <a:off x="4102125" y="4265651"/>
              <a:ext cx="414516" cy="414516"/>
            </a:xfrm>
            <a:prstGeom prst="ellipse">
              <a:avLst/>
            </a:prstGeom>
            <a:solidFill>
              <a:schemeClr val="accent2"/>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48" name="组合 47"/>
            <p:cNvGrpSpPr/>
            <p:nvPr/>
          </p:nvGrpSpPr>
          <p:grpSpPr>
            <a:xfrm>
              <a:off x="4199233" y="4358783"/>
              <a:ext cx="238761" cy="198211"/>
              <a:chOff x="3132963" y="3140191"/>
              <a:chExt cx="645573" cy="535933"/>
            </a:xfrm>
            <a:solidFill>
              <a:schemeClr val="bg1"/>
            </a:solidFill>
          </p:grpSpPr>
          <p:sp>
            <p:nvSpPr>
              <p:cNvPr id="68"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9"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0"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1"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2"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73"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9" name="组合 78"/>
          <p:cNvGrpSpPr/>
          <p:nvPr/>
        </p:nvGrpSpPr>
        <p:grpSpPr>
          <a:xfrm>
            <a:off x="5129792" y="1149122"/>
            <a:ext cx="414516" cy="414516"/>
            <a:chOff x="5181486" y="4265651"/>
            <a:chExt cx="414516" cy="414516"/>
          </a:xfrm>
        </p:grpSpPr>
        <p:sp>
          <p:nvSpPr>
            <p:cNvPr id="46" name="椭圆 45"/>
            <p:cNvSpPr/>
            <p:nvPr/>
          </p:nvSpPr>
          <p:spPr>
            <a:xfrm>
              <a:off x="5181486" y="4265651"/>
              <a:ext cx="414516" cy="414516"/>
            </a:xfrm>
            <a:prstGeom prst="ellipse">
              <a:avLst/>
            </a:prstGeom>
            <a:solidFill>
              <a:schemeClr val="accent4"/>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srgbClr val="FFFFFF"/>
                </a:solidFill>
                <a:latin typeface="Calibri"/>
                <a:ea typeface="宋体" panose="02010600030101010101" pitchFamily="2" charset="-122"/>
              </a:endParaRPr>
            </a:p>
          </p:txBody>
        </p:sp>
        <p:grpSp>
          <p:nvGrpSpPr>
            <p:cNvPr id="50" name="组合 49"/>
            <p:cNvGrpSpPr/>
            <p:nvPr/>
          </p:nvGrpSpPr>
          <p:grpSpPr>
            <a:xfrm>
              <a:off x="5287222" y="4375239"/>
              <a:ext cx="253419" cy="172633"/>
              <a:chOff x="4895160" y="4287159"/>
              <a:chExt cx="571418" cy="389258"/>
            </a:xfrm>
            <a:solidFill>
              <a:schemeClr val="bg1"/>
            </a:solidFill>
          </p:grpSpPr>
          <p:sp>
            <p:nvSpPr>
              <p:cNvPr id="59"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0"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1"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2"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3"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4"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5"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6"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sp>
            <p:nvSpPr>
              <p:cNvPr id="67"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prstClr val="white"/>
                  </a:solidFill>
                  <a:latin typeface="等线" panose="020F0502020204030204"/>
                  <a:ea typeface="等线" panose="02010600030101010101" pitchFamily="2" charset="-122"/>
                </a:endParaRPr>
              </a:p>
            </p:txBody>
          </p:sp>
        </p:grpSp>
      </p:grpSp>
      <p:grpSp>
        <p:nvGrpSpPr>
          <p:cNvPr id="78" name="组合 77"/>
          <p:cNvGrpSpPr/>
          <p:nvPr/>
        </p:nvGrpSpPr>
        <p:grpSpPr>
          <a:xfrm>
            <a:off x="4574743" y="1149122"/>
            <a:ext cx="414516" cy="414516"/>
            <a:chOff x="4626437" y="4265651"/>
            <a:chExt cx="414516" cy="414516"/>
          </a:xfrm>
        </p:grpSpPr>
        <p:sp>
          <p:nvSpPr>
            <p:cNvPr id="49" name="椭圆 48"/>
            <p:cNvSpPr/>
            <p:nvPr/>
          </p:nvSpPr>
          <p:spPr>
            <a:xfrm>
              <a:off x="4626437" y="4265651"/>
              <a:ext cx="414516" cy="414516"/>
            </a:xfrm>
            <a:prstGeom prst="ellipse">
              <a:avLst/>
            </a:prstGeom>
            <a:solidFill>
              <a:schemeClr val="accent3"/>
            </a:solidFill>
            <a:ln w="25400">
              <a:gradFill flip="none" rotWithShape="1">
                <a:gsLst>
                  <a:gs pos="0">
                    <a:schemeClr val="bg1">
                      <a:lumMod val="75000"/>
                    </a:schemeClr>
                  </a:gs>
                  <a:gs pos="100000">
                    <a:schemeClr val="bg1"/>
                  </a:gs>
                </a:gsLst>
                <a:lin ang="2700000" scaled="1"/>
                <a:tileRect/>
              </a:gradFill>
            </a:ln>
            <a:effectLst>
              <a:innerShdw blurRad="127000" dist="25400" dir="13500000">
                <a:srgbClr val="000000">
                  <a:alpha val="43137"/>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Calibri"/>
                <a:ea typeface="宋体" panose="02010600030101010101" pitchFamily="2" charset="-122"/>
              </a:endParaRPr>
            </a:p>
          </p:txBody>
        </p:sp>
        <p:grpSp>
          <p:nvGrpSpPr>
            <p:cNvPr id="51" name="组合 50"/>
            <p:cNvGrpSpPr/>
            <p:nvPr/>
          </p:nvGrpSpPr>
          <p:grpSpPr>
            <a:xfrm>
              <a:off x="4710891" y="4356960"/>
              <a:ext cx="232896" cy="199705"/>
              <a:chOff x="3546346" y="2339026"/>
              <a:chExt cx="897787" cy="769842"/>
            </a:xfrm>
            <a:solidFill>
              <a:schemeClr val="bg1"/>
            </a:solidFill>
          </p:grpSpPr>
          <p:sp>
            <p:nvSpPr>
              <p:cNvPr id="52"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3"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4"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5"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6"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7"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sp>
            <p:nvSpPr>
              <p:cNvPr id="58"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00"/>
                <a:endParaRPr lang="zh-CN" altLang="en-US">
                  <a:solidFill>
                    <a:srgbClr val="000000"/>
                  </a:solidFill>
                  <a:latin typeface="等线" panose="020F0502020204030204"/>
                  <a:ea typeface="等线" panose="02010600030101010101" pitchFamily="2" charset="-122"/>
                </a:endParaRPr>
              </a:p>
            </p:txBody>
          </p:sp>
        </p:grpSp>
      </p:grpSp>
      <p:grpSp>
        <p:nvGrpSpPr>
          <p:cNvPr id="83" name="组合 82"/>
          <p:cNvGrpSpPr/>
          <p:nvPr/>
        </p:nvGrpSpPr>
        <p:grpSpPr>
          <a:xfrm>
            <a:off x="1366956" y="1489360"/>
            <a:ext cx="1586056" cy="1586450"/>
            <a:chOff x="1041891" y="2887277"/>
            <a:chExt cx="1036261" cy="1036518"/>
          </a:xfrm>
        </p:grpSpPr>
        <p:sp>
          <p:nvSpPr>
            <p:cNvPr id="84" name="Oval 53"/>
            <p:cNvSpPr>
              <a:spLocks noChangeArrowheads="1"/>
            </p:cNvSpPr>
            <p:nvPr/>
          </p:nvSpPr>
          <p:spPr bwMode="auto">
            <a:xfrm>
              <a:off x="1041891" y="2887277"/>
              <a:ext cx="1036261" cy="1036518"/>
            </a:xfrm>
            <a:prstGeom prst="ellipse">
              <a:avLst/>
            </a:prstGeom>
            <a:solidFill>
              <a:schemeClr val="accent1"/>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defTabSz="685800">
                <a:defRPr/>
              </a:pPr>
              <a:endParaRPr lang="zh-CN" altLang="en-US" sz="4400">
                <a:solidFill>
                  <a:prstClr val="white"/>
                </a:solidFill>
                <a:latin typeface="微软雅黑" panose="020B0503020204020204" pitchFamily="34" charset="-122"/>
                <a:ea typeface="微软雅黑" panose="020B0503020204020204" pitchFamily="34" charset="-122"/>
              </a:endParaRPr>
            </a:p>
          </p:txBody>
        </p:sp>
        <p:sp>
          <p:nvSpPr>
            <p:cNvPr id="85" name="Text Box 58"/>
            <p:cNvSpPr txBox="1">
              <a:spLocks noChangeArrowheads="1"/>
            </p:cNvSpPr>
            <p:nvPr/>
          </p:nvSpPr>
          <p:spPr bwMode="auto">
            <a:xfrm>
              <a:off x="1168620" y="3067308"/>
              <a:ext cx="782803" cy="70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spAutoFit/>
            </a:bodyPr>
            <a:lstStyle/>
            <a:p>
              <a:pPr algn="ctr" defTabSz="685800"/>
              <a:r>
                <a:rPr lang="en-US" altLang="zh-CN" sz="6600" dirty="0">
                  <a:solidFill>
                    <a:prstClr val="white"/>
                  </a:solidFill>
                  <a:latin typeface="Impact" panose="020B0806030902050204" pitchFamily="34" charset="0"/>
                  <a:ea typeface="微软雅黑" panose="020B0503020204020204" pitchFamily="34" charset="-122"/>
                </a:rPr>
                <a:t>02</a:t>
              </a:r>
            </a:p>
          </p:txBody>
        </p:sp>
      </p:grpSp>
    </p:spTree>
    <p:extLst>
      <p:ext uri="{BB962C8B-B14F-4D97-AF65-F5344CB8AC3E}">
        <p14:creationId xmlns:p14="http://schemas.microsoft.com/office/powerpoint/2010/main" val="38162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heel(1)">
                                      <p:cBhvr>
                                        <p:cTn id="11" dur="650"/>
                                        <p:tgtEl>
                                          <p:spTgt spid="83"/>
                                        </p:tgtEl>
                                      </p:cBhvr>
                                    </p:animEffect>
                                  </p:childTnLst>
                                </p:cTn>
                              </p:par>
                            </p:childTnLst>
                          </p:cTn>
                        </p:par>
                        <p:par>
                          <p:cTn id="12" fill="hold">
                            <p:stCondLst>
                              <p:cond delay="1150"/>
                            </p:stCondLst>
                            <p:childTnLst>
                              <p:par>
                                <p:cTn id="13" presetID="53" presetClass="entr" presetSubtype="16"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p:cTn id="15" dur="500" fill="hold"/>
                                        <p:tgtEl>
                                          <p:spTgt spid="76"/>
                                        </p:tgtEl>
                                        <p:attrNameLst>
                                          <p:attrName>ppt_w</p:attrName>
                                        </p:attrNameLst>
                                      </p:cBhvr>
                                      <p:tavLst>
                                        <p:tav tm="0">
                                          <p:val>
                                            <p:fltVal val="0"/>
                                          </p:val>
                                        </p:tav>
                                        <p:tav tm="100000">
                                          <p:val>
                                            <p:strVal val="#ppt_w"/>
                                          </p:val>
                                        </p:tav>
                                      </p:tavLst>
                                    </p:anim>
                                    <p:anim calcmode="lin" valueType="num">
                                      <p:cBhvr>
                                        <p:cTn id="16" dur="500" fill="hold"/>
                                        <p:tgtEl>
                                          <p:spTgt spid="76"/>
                                        </p:tgtEl>
                                        <p:attrNameLst>
                                          <p:attrName>ppt_h</p:attrName>
                                        </p:attrNameLst>
                                      </p:cBhvr>
                                      <p:tavLst>
                                        <p:tav tm="0">
                                          <p:val>
                                            <p:fltVal val="0"/>
                                          </p:val>
                                        </p:tav>
                                        <p:tav tm="100000">
                                          <p:val>
                                            <p:strVal val="#ppt_h"/>
                                          </p:val>
                                        </p:tav>
                                      </p:tavLst>
                                    </p:anim>
                                    <p:animEffect transition="in" filter="fade">
                                      <p:cBhvr>
                                        <p:cTn id="17" dur="500"/>
                                        <p:tgtEl>
                                          <p:spTgt spid="76"/>
                                        </p:tgtEl>
                                      </p:cBhvr>
                                    </p:animEffect>
                                  </p:childTnLst>
                                </p:cTn>
                              </p:par>
                              <p:par>
                                <p:cTn id="18" presetID="53" presetClass="entr" presetSubtype="16" fill="hold" nodeType="withEffect">
                                  <p:stCondLst>
                                    <p:cond delay="3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600"/>
                                  </p:stCondLst>
                                  <p:childTnLst>
                                    <p:set>
                                      <p:cBhvr>
                                        <p:cTn id="24" dur="1" fill="hold">
                                          <p:stCondLst>
                                            <p:cond delay="0"/>
                                          </p:stCondLst>
                                        </p:cTn>
                                        <p:tgtEl>
                                          <p:spTgt spid="78"/>
                                        </p:tgtEl>
                                        <p:attrNameLst>
                                          <p:attrName>style.visibility</p:attrName>
                                        </p:attrNameLst>
                                      </p:cBhvr>
                                      <p:to>
                                        <p:strVal val="visible"/>
                                      </p:to>
                                    </p:set>
                                    <p:anim calcmode="lin" valueType="num">
                                      <p:cBhvr>
                                        <p:cTn id="25" dur="500" fill="hold"/>
                                        <p:tgtEl>
                                          <p:spTgt spid="78"/>
                                        </p:tgtEl>
                                        <p:attrNameLst>
                                          <p:attrName>ppt_w</p:attrName>
                                        </p:attrNameLst>
                                      </p:cBhvr>
                                      <p:tavLst>
                                        <p:tav tm="0">
                                          <p:val>
                                            <p:fltVal val="0"/>
                                          </p:val>
                                        </p:tav>
                                        <p:tav tm="100000">
                                          <p:val>
                                            <p:strVal val="#ppt_w"/>
                                          </p:val>
                                        </p:tav>
                                      </p:tavLst>
                                    </p:anim>
                                    <p:anim calcmode="lin" valueType="num">
                                      <p:cBhvr>
                                        <p:cTn id="26" dur="500" fill="hold"/>
                                        <p:tgtEl>
                                          <p:spTgt spid="78"/>
                                        </p:tgtEl>
                                        <p:attrNameLst>
                                          <p:attrName>ppt_h</p:attrName>
                                        </p:attrNameLst>
                                      </p:cBhvr>
                                      <p:tavLst>
                                        <p:tav tm="0">
                                          <p:val>
                                            <p:fltVal val="0"/>
                                          </p:val>
                                        </p:tav>
                                        <p:tav tm="100000">
                                          <p:val>
                                            <p:strVal val="#ppt_h"/>
                                          </p:val>
                                        </p:tav>
                                      </p:tavLst>
                                    </p:anim>
                                    <p:animEffect transition="in" filter="fade">
                                      <p:cBhvr>
                                        <p:cTn id="27" dur="500"/>
                                        <p:tgtEl>
                                          <p:spTgt spid="78"/>
                                        </p:tgtEl>
                                      </p:cBhvr>
                                    </p:animEffect>
                                  </p:childTnLst>
                                </p:cTn>
                              </p:par>
                              <p:par>
                                <p:cTn id="28" presetID="53" presetClass="entr" presetSubtype="16" fill="hold" nodeType="withEffect">
                                  <p:stCondLst>
                                    <p:cond delay="900"/>
                                  </p:stCondLst>
                                  <p:childTnLst>
                                    <p:set>
                                      <p:cBhvr>
                                        <p:cTn id="29" dur="1" fill="hold">
                                          <p:stCondLst>
                                            <p:cond delay="0"/>
                                          </p:stCondLst>
                                        </p:cTn>
                                        <p:tgtEl>
                                          <p:spTgt spid="79"/>
                                        </p:tgtEl>
                                        <p:attrNameLst>
                                          <p:attrName>style.visibility</p:attrName>
                                        </p:attrNameLst>
                                      </p:cBhvr>
                                      <p:to>
                                        <p:strVal val="visible"/>
                                      </p:to>
                                    </p:set>
                                    <p:anim calcmode="lin" valueType="num">
                                      <p:cBhvr>
                                        <p:cTn id="30" dur="500" fill="hold"/>
                                        <p:tgtEl>
                                          <p:spTgt spid="79"/>
                                        </p:tgtEl>
                                        <p:attrNameLst>
                                          <p:attrName>ppt_w</p:attrName>
                                        </p:attrNameLst>
                                      </p:cBhvr>
                                      <p:tavLst>
                                        <p:tav tm="0">
                                          <p:val>
                                            <p:fltVal val="0"/>
                                          </p:val>
                                        </p:tav>
                                        <p:tav tm="100000">
                                          <p:val>
                                            <p:strVal val="#ppt_w"/>
                                          </p:val>
                                        </p:tav>
                                      </p:tavLst>
                                    </p:anim>
                                    <p:anim calcmode="lin" valueType="num">
                                      <p:cBhvr>
                                        <p:cTn id="31" dur="500" fill="hold"/>
                                        <p:tgtEl>
                                          <p:spTgt spid="79"/>
                                        </p:tgtEl>
                                        <p:attrNameLst>
                                          <p:attrName>ppt_h</p:attrName>
                                        </p:attrNameLst>
                                      </p:cBhvr>
                                      <p:tavLst>
                                        <p:tav tm="0">
                                          <p:val>
                                            <p:fltVal val="0"/>
                                          </p:val>
                                        </p:tav>
                                        <p:tav tm="100000">
                                          <p:val>
                                            <p:strVal val="#ppt_h"/>
                                          </p:val>
                                        </p:tav>
                                      </p:tavLst>
                                    </p:anim>
                                    <p:animEffect transition="in" filter="fade">
                                      <p:cBhvr>
                                        <p:cTn id="32" dur="500"/>
                                        <p:tgtEl>
                                          <p:spTgt spid="79"/>
                                        </p:tgtEl>
                                      </p:cBhvr>
                                    </p:animEffect>
                                  </p:childTnLst>
                                </p:cTn>
                              </p:par>
                            </p:childTnLst>
                          </p:cTn>
                        </p:par>
                        <p:par>
                          <p:cTn id="33" fill="hold">
                            <p:stCondLst>
                              <p:cond delay="255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674FD0A2-0AA5-4C37-AF78-EDBC1EA1438D}"/>
              </a:ext>
            </a:extLst>
          </p:cNvPr>
          <p:cNvSpPr txBox="1"/>
          <p:nvPr/>
        </p:nvSpPr>
        <p:spPr>
          <a:xfrm>
            <a:off x="899592" y="843558"/>
            <a:ext cx="6120680" cy="369332"/>
          </a:xfrm>
          <a:prstGeom prst="rect">
            <a:avLst/>
          </a:prstGeom>
          <a:noFill/>
        </p:spPr>
        <p:txBody>
          <a:bodyPr wrap="square" rtlCol="0">
            <a:spAutoFit/>
          </a:bodyPr>
          <a:lstStyle/>
          <a:p>
            <a:r>
              <a:rPr lang="en-US" altLang="zh-CN" dirty="0"/>
              <a:t>JDBC</a:t>
            </a:r>
            <a:r>
              <a:rPr lang="zh-CN" altLang="en-US" dirty="0"/>
              <a:t>（</a:t>
            </a:r>
            <a:r>
              <a:rPr lang="en-US" altLang="zh-CN" dirty="0"/>
              <a:t>Java Database Connectivity</a:t>
            </a:r>
            <a:r>
              <a:rPr lang="zh-CN" altLang="en-US" dirty="0"/>
              <a:t>）</a:t>
            </a:r>
            <a:r>
              <a:rPr lang="en-US" altLang="zh-CN" dirty="0"/>
              <a:t>-----</a:t>
            </a:r>
            <a:r>
              <a:rPr lang="en-US" altLang="zh-CN" b="0" i="0" dirty="0">
                <a:solidFill>
                  <a:srgbClr val="4D4D4D"/>
                </a:solidFill>
                <a:effectLst/>
                <a:latin typeface="-apple-system"/>
              </a:rPr>
              <a:t>Java</a:t>
            </a:r>
            <a:r>
              <a:rPr lang="zh-CN" altLang="en-US" b="0" i="0" dirty="0">
                <a:solidFill>
                  <a:srgbClr val="4D4D4D"/>
                </a:solidFill>
                <a:effectLst/>
                <a:latin typeface="-apple-system"/>
              </a:rPr>
              <a:t>数据库连接</a:t>
            </a:r>
            <a:endParaRPr lang="zh-CN" altLang="en-US" dirty="0"/>
          </a:p>
        </p:txBody>
      </p:sp>
      <p:sp>
        <p:nvSpPr>
          <p:cNvPr id="6" name="文本框 5">
            <a:extLst>
              <a:ext uri="{FF2B5EF4-FFF2-40B4-BE49-F238E27FC236}">
                <a16:creationId xmlns:a16="http://schemas.microsoft.com/office/drawing/2014/main" id="{DA29C8AA-4CDE-4BBF-8228-99184B184ED2}"/>
              </a:ext>
            </a:extLst>
          </p:cNvPr>
          <p:cNvSpPr txBox="1"/>
          <p:nvPr/>
        </p:nvSpPr>
        <p:spPr>
          <a:xfrm>
            <a:off x="899592" y="1212890"/>
            <a:ext cx="7848872" cy="875881"/>
          </a:xfrm>
          <a:prstGeom prst="rect">
            <a:avLst/>
          </a:prstGeom>
          <a:noFill/>
        </p:spPr>
        <p:txBody>
          <a:bodyPr wrap="square">
            <a:spAutoFit/>
          </a:bodyPr>
          <a:lstStyle/>
          <a:p>
            <a:pPr algn="just">
              <a:lnSpc>
                <a:spcPct val="150000"/>
              </a:lnSpc>
            </a:pPr>
            <a:r>
              <a:rPr lang="en-US" altLang="zh-CN" b="0" i="0" dirty="0">
                <a:solidFill>
                  <a:srgbClr val="4D4D4D"/>
                </a:solidFill>
                <a:effectLst/>
                <a:latin typeface="-apple-system"/>
              </a:rPr>
              <a:t>         JDBC</a:t>
            </a:r>
            <a:r>
              <a:rPr lang="zh-CN" altLang="en-US" b="0" i="0" dirty="0">
                <a:solidFill>
                  <a:srgbClr val="4D4D4D"/>
                </a:solidFill>
                <a:effectLst/>
                <a:latin typeface="-apple-system"/>
              </a:rPr>
              <a:t>是一种可用于执行</a:t>
            </a:r>
            <a:r>
              <a:rPr lang="en-US" altLang="zh-CN" b="0" i="0" dirty="0">
                <a:solidFill>
                  <a:srgbClr val="4D4D4D"/>
                </a:solidFill>
                <a:effectLst/>
                <a:latin typeface="-apple-system"/>
              </a:rPr>
              <a:t>SQL</a:t>
            </a:r>
            <a:r>
              <a:rPr lang="zh-CN" altLang="en-US" b="0" i="0" dirty="0">
                <a:solidFill>
                  <a:srgbClr val="4D4D4D"/>
                </a:solidFill>
                <a:effectLst/>
                <a:latin typeface="-apple-system"/>
              </a:rPr>
              <a:t>语句的</a:t>
            </a:r>
            <a:r>
              <a:rPr lang="en-US" altLang="zh-CN" b="0" i="0" dirty="0">
                <a:solidFill>
                  <a:srgbClr val="4D4D4D"/>
                </a:solidFill>
                <a:effectLst/>
                <a:latin typeface="-apple-system"/>
              </a:rPr>
              <a:t>JAVA API</a:t>
            </a:r>
            <a:r>
              <a:rPr lang="zh-CN" altLang="en-US" b="0" i="0" dirty="0">
                <a:solidFill>
                  <a:srgbClr val="4D4D4D"/>
                </a:solidFill>
                <a:effectLst/>
                <a:latin typeface="-apple-system"/>
              </a:rPr>
              <a:t>（</a:t>
            </a:r>
            <a:r>
              <a:rPr lang="en-US" altLang="zh-CN" b="0" i="0" dirty="0">
                <a:solidFill>
                  <a:srgbClr val="4D4D4D"/>
                </a:solidFill>
                <a:effectLst/>
                <a:latin typeface="-apple-system"/>
              </a:rPr>
              <a:t>Application Programming Interface</a:t>
            </a:r>
            <a:r>
              <a:rPr lang="zh-CN" altLang="en-US" b="0" i="0" dirty="0">
                <a:solidFill>
                  <a:srgbClr val="4D4D4D"/>
                </a:solidFill>
                <a:effectLst/>
                <a:latin typeface="-apple-system"/>
              </a:rPr>
              <a:t>应用程序设计接口）。它由一些</a:t>
            </a:r>
            <a:r>
              <a:rPr lang="en-US" altLang="zh-CN" b="0" i="0" dirty="0">
                <a:solidFill>
                  <a:srgbClr val="4D4D4D"/>
                </a:solidFill>
                <a:effectLst/>
                <a:latin typeface="-apple-system"/>
              </a:rPr>
              <a:t>Java</a:t>
            </a:r>
            <a:r>
              <a:rPr lang="zh-CN" altLang="en-US" b="0" i="0" dirty="0">
                <a:solidFill>
                  <a:srgbClr val="4D4D4D"/>
                </a:solidFill>
                <a:effectLst/>
                <a:latin typeface="-apple-system"/>
              </a:rPr>
              <a:t>语言编写的类和界面组成</a:t>
            </a:r>
            <a:endParaRPr lang="zh-CN" altLang="en-US" dirty="0"/>
          </a:p>
        </p:txBody>
      </p:sp>
      <p:sp>
        <p:nvSpPr>
          <p:cNvPr id="8" name="文本框 7">
            <a:extLst>
              <a:ext uri="{FF2B5EF4-FFF2-40B4-BE49-F238E27FC236}">
                <a16:creationId xmlns:a16="http://schemas.microsoft.com/office/drawing/2014/main" id="{D00AF00E-E9C2-4881-AF00-DD0F4162F4CA}"/>
              </a:ext>
            </a:extLst>
          </p:cNvPr>
          <p:cNvSpPr txBox="1"/>
          <p:nvPr/>
        </p:nvSpPr>
        <p:spPr>
          <a:xfrm>
            <a:off x="899592" y="2111919"/>
            <a:ext cx="7776864" cy="1291379"/>
          </a:xfrm>
          <a:prstGeom prst="rect">
            <a:avLst/>
          </a:prstGeom>
          <a:noFill/>
        </p:spPr>
        <p:txBody>
          <a:bodyPr wrap="square">
            <a:spAutoFit/>
          </a:bodyPr>
          <a:lstStyle/>
          <a:p>
            <a:pPr>
              <a:lnSpc>
                <a:spcPct val="150000"/>
              </a:lnSpc>
            </a:pPr>
            <a:r>
              <a:rPr lang="en-US" altLang="zh-CN" b="0" i="0" dirty="0">
                <a:solidFill>
                  <a:srgbClr val="4D4D4D"/>
                </a:solidFill>
                <a:effectLst/>
                <a:latin typeface="-apple-system"/>
              </a:rPr>
              <a:t>         JDBC</a:t>
            </a:r>
            <a:r>
              <a:rPr lang="zh-CN" altLang="en-US" b="0" i="0" dirty="0">
                <a:solidFill>
                  <a:srgbClr val="4D4D4D"/>
                </a:solidFill>
                <a:effectLst/>
                <a:latin typeface="-apple-system"/>
              </a:rPr>
              <a:t>为数据库应用开发人员和数据库前台工具开发人员提供了一种标准的应用程序设计接口，使开发人员可以用纯</a:t>
            </a:r>
            <a:r>
              <a:rPr lang="en-US" altLang="zh-CN" b="0" i="0" dirty="0">
                <a:solidFill>
                  <a:srgbClr val="4D4D4D"/>
                </a:solidFill>
                <a:effectLst/>
                <a:latin typeface="-apple-system"/>
              </a:rPr>
              <a:t>JAVA</a:t>
            </a:r>
            <a:r>
              <a:rPr lang="zh-CN" altLang="en-US" b="0" i="0" dirty="0">
                <a:solidFill>
                  <a:srgbClr val="4D4D4D"/>
                </a:solidFill>
                <a:effectLst/>
                <a:latin typeface="-apple-system"/>
              </a:rPr>
              <a:t>语言编写完整的数据库应用程序</a:t>
            </a:r>
            <a:endParaRPr lang="zh-CN" altLang="en-US" dirty="0"/>
          </a:p>
        </p:txBody>
      </p:sp>
      <p:sp>
        <p:nvSpPr>
          <p:cNvPr id="7" name="文本框 6">
            <a:extLst>
              <a:ext uri="{FF2B5EF4-FFF2-40B4-BE49-F238E27FC236}">
                <a16:creationId xmlns:a16="http://schemas.microsoft.com/office/drawing/2014/main" id="{0CE7CB25-AD2A-4595-BE83-69D862F9A887}"/>
              </a:ext>
            </a:extLst>
          </p:cNvPr>
          <p:cNvSpPr txBox="1"/>
          <p:nvPr/>
        </p:nvSpPr>
        <p:spPr>
          <a:xfrm>
            <a:off x="899592" y="3354546"/>
            <a:ext cx="2808312" cy="369332"/>
          </a:xfrm>
          <a:prstGeom prst="rect">
            <a:avLst/>
          </a:prstGeom>
          <a:noFill/>
        </p:spPr>
        <p:txBody>
          <a:bodyPr wrap="square" rtlCol="0">
            <a:spAutoFit/>
          </a:bodyPr>
          <a:lstStyle/>
          <a:p>
            <a:r>
              <a:rPr lang="en-US" altLang="zh-CN" dirty="0"/>
              <a:t>JDBC</a:t>
            </a:r>
            <a:r>
              <a:rPr lang="zh-CN" altLang="en-US" dirty="0"/>
              <a:t>的主要功能</a:t>
            </a:r>
          </a:p>
        </p:txBody>
      </p:sp>
      <p:sp>
        <p:nvSpPr>
          <p:cNvPr id="9" name="文本框 8">
            <a:extLst>
              <a:ext uri="{FF2B5EF4-FFF2-40B4-BE49-F238E27FC236}">
                <a16:creationId xmlns:a16="http://schemas.microsoft.com/office/drawing/2014/main" id="{ABB9C855-CBD9-40B7-849F-460C7B71E269}"/>
              </a:ext>
            </a:extLst>
          </p:cNvPr>
          <p:cNvSpPr txBox="1"/>
          <p:nvPr/>
        </p:nvSpPr>
        <p:spPr>
          <a:xfrm>
            <a:off x="935321" y="3656635"/>
            <a:ext cx="4320480" cy="12913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t>建立与数据库或其他数据源的连接</a:t>
            </a:r>
            <a:endParaRPr lang="en-US" altLang="zh-CN" dirty="0"/>
          </a:p>
          <a:p>
            <a:pPr marL="285750" indent="-285750">
              <a:lnSpc>
                <a:spcPct val="150000"/>
              </a:lnSpc>
              <a:buFont typeface="Wingdings" panose="05000000000000000000" pitchFamily="2" charset="2"/>
              <a:buChar char="Ø"/>
            </a:pPr>
            <a:r>
              <a:rPr lang="zh-CN" altLang="en-US" dirty="0"/>
              <a:t>向数据库发送</a:t>
            </a:r>
            <a:r>
              <a:rPr lang="en-US" altLang="zh-CN" dirty="0"/>
              <a:t>SQL</a:t>
            </a:r>
            <a:r>
              <a:rPr lang="zh-CN" altLang="en-US" dirty="0"/>
              <a:t>语句</a:t>
            </a:r>
            <a:endParaRPr lang="en-US" altLang="zh-CN" dirty="0"/>
          </a:p>
          <a:p>
            <a:pPr marL="285750" indent="-285750">
              <a:lnSpc>
                <a:spcPct val="150000"/>
              </a:lnSpc>
              <a:buFont typeface="Wingdings" panose="05000000000000000000" pitchFamily="2" charset="2"/>
              <a:buChar char="Ø"/>
            </a:pPr>
            <a:r>
              <a:rPr lang="zh-CN" altLang="en-US" dirty="0"/>
              <a:t>处理数据库返回的结果集</a:t>
            </a:r>
          </a:p>
        </p:txBody>
      </p:sp>
    </p:spTree>
    <p:extLst>
      <p:ext uri="{BB962C8B-B14F-4D97-AF65-F5344CB8AC3E}">
        <p14:creationId xmlns:p14="http://schemas.microsoft.com/office/powerpoint/2010/main" val="370727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DA15FC5-CB20-4876-B4A2-F1967641E7A1}"/>
              </a:ext>
            </a:extLst>
          </p:cNvPr>
          <p:cNvSpPr txBox="1"/>
          <p:nvPr/>
        </p:nvSpPr>
        <p:spPr>
          <a:xfrm>
            <a:off x="823322" y="771550"/>
            <a:ext cx="2232248" cy="369332"/>
          </a:xfrm>
          <a:prstGeom prst="rect">
            <a:avLst/>
          </a:prstGeom>
          <a:noFill/>
        </p:spPr>
        <p:txBody>
          <a:bodyPr wrap="square" rtlCol="0">
            <a:spAutoFit/>
          </a:bodyPr>
          <a:lstStyle/>
          <a:p>
            <a:r>
              <a:rPr lang="zh-CN" altLang="en-US" dirty="0"/>
              <a:t>面向抽象编程</a:t>
            </a:r>
          </a:p>
        </p:txBody>
      </p:sp>
      <p:sp>
        <p:nvSpPr>
          <p:cNvPr id="3" name="文本框 2">
            <a:extLst>
              <a:ext uri="{FF2B5EF4-FFF2-40B4-BE49-F238E27FC236}">
                <a16:creationId xmlns:a16="http://schemas.microsoft.com/office/drawing/2014/main" id="{DDA79249-C725-4FA1-B0A2-BFCB9B68A78F}"/>
              </a:ext>
            </a:extLst>
          </p:cNvPr>
          <p:cNvSpPr txBox="1"/>
          <p:nvPr/>
        </p:nvSpPr>
        <p:spPr>
          <a:xfrm>
            <a:off x="823322" y="1140882"/>
            <a:ext cx="2020486" cy="369332"/>
          </a:xfrm>
          <a:prstGeom prst="rect">
            <a:avLst/>
          </a:prstGeom>
          <a:noFill/>
        </p:spPr>
        <p:txBody>
          <a:bodyPr wrap="square" rtlCol="0">
            <a:spAutoFit/>
          </a:bodyPr>
          <a:lstStyle/>
          <a:p>
            <a:r>
              <a:rPr lang="zh-CN" altLang="en-US" dirty="0"/>
              <a:t>面向接口编程目的</a:t>
            </a:r>
          </a:p>
        </p:txBody>
      </p:sp>
      <p:sp>
        <p:nvSpPr>
          <p:cNvPr id="5" name="文本框 4">
            <a:extLst>
              <a:ext uri="{FF2B5EF4-FFF2-40B4-BE49-F238E27FC236}">
                <a16:creationId xmlns:a16="http://schemas.microsoft.com/office/drawing/2014/main" id="{74691994-7161-478E-A145-5138A17CCA6A}"/>
              </a:ext>
            </a:extLst>
          </p:cNvPr>
          <p:cNvSpPr txBox="1"/>
          <p:nvPr/>
        </p:nvSpPr>
        <p:spPr>
          <a:xfrm>
            <a:off x="823322" y="1510214"/>
            <a:ext cx="7349078" cy="369332"/>
          </a:xfrm>
          <a:prstGeom prst="rect">
            <a:avLst/>
          </a:prstGeom>
          <a:noFill/>
        </p:spPr>
        <p:txBody>
          <a:bodyPr wrap="square" rtlCol="0">
            <a:spAutoFit/>
          </a:bodyPr>
          <a:lstStyle/>
          <a:p>
            <a:r>
              <a:rPr lang="zh-CN" altLang="en-US" dirty="0"/>
              <a:t>多态机制就是非常典型的面向抽象编程思想（不要面向具体编程）</a:t>
            </a:r>
          </a:p>
        </p:txBody>
      </p:sp>
      <p:sp>
        <p:nvSpPr>
          <p:cNvPr id="7" name="文本框 6">
            <a:extLst>
              <a:ext uri="{FF2B5EF4-FFF2-40B4-BE49-F238E27FC236}">
                <a16:creationId xmlns:a16="http://schemas.microsoft.com/office/drawing/2014/main" id="{43ED8C1A-60CE-4359-A7EA-CBEF84C43FCA}"/>
              </a:ext>
            </a:extLst>
          </p:cNvPr>
          <p:cNvSpPr txBox="1"/>
          <p:nvPr/>
        </p:nvSpPr>
        <p:spPr>
          <a:xfrm>
            <a:off x="823322" y="1901352"/>
            <a:ext cx="7349078" cy="1754326"/>
          </a:xfrm>
          <a:prstGeom prst="rect">
            <a:avLst/>
          </a:prstGeom>
          <a:noFill/>
        </p:spPr>
        <p:txBody>
          <a:bodyPr wrap="square" rtlCol="0">
            <a:spAutoFit/>
          </a:bodyPr>
          <a:lstStyle/>
          <a:p>
            <a:r>
              <a:rPr lang="zh-CN" altLang="en-US" dirty="0"/>
              <a:t>建议：</a:t>
            </a:r>
            <a:endParaRPr lang="en-US" altLang="zh-CN" dirty="0"/>
          </a:p>
          <a:p>
            <a:r>
              <a:rPr lang="en-US" altLang="zh-CN" dirty="0"/>
              <a:t>Heroes heroes1 = new </a:t>
            </a:r>
            <a:r>
              <a:rPr lang="en-US" altLang="zh-CN" dirty="0" err="1"/>
              <a:t>DaJi</a:t>
            </a:r>
            <a:r>
              <a:rPr lang="en-US" altLang="zh-CN" dirty="0"/>
              <a:t>();</a:t>
            </a:r>
          </a:p>
          <a:p>
            <a:r>
              <a:rPr lang="en-US" altLang="zh-CN" dirty="0"/>
              <a:t>Heroes heroes1 = new </a:t>
            </a:r>
            <a:r>
              <a:rPr lang="en-US" altLang="zh-CN" dirty="0" err="1"/>
              <a:t>HouYi</a:t>
            </a:r>
            <a:r>
              <a:rPr lang="en-US" altLang="zh-CN" dirty="0"/>
              <a:t>();</a:t>
            </a:r>
          </a:p>
          <a:p>
            <a:endParaRPr lang="en-US" altLang="zh-CN" dirty="0"/>
          </a:p>
          <a:p>
            <a:r>
              <a:rPr lang="en-US" altLang="zh-CN" dirty="0"/>
              <a:t>// </a:t>
            </a:r>
            <a:r>
              <a:rPr lang="zh-CN" altLang="en-US" dirty="0"/>
              <a:t>干架</a:t>
            </a:r>
            <a:endParaRPr lang="en-US" altLang="zh-CN" dirty="0"/>
          </a:p>
          <a:p>
            <a:r>
              <a:rPr lang="en-US" altLang="zh-CN" dirty="0"/>
              <a:t>public void fighting(Heroes heroes){}  </a:t>
            </a:r>
            <a:endParaRPr lang="zh-CN" altLang="en-US" dirty="0"/>
          </a:p>
        </p:txBody>
      </p:sp>
      <p:sp>
        <p:nvSpPr>
          <p:cNvPr id="9" name="文本框 8">
            <a:extLst>
              <a:ext uri="{FF2B5EF4-FFF2-40B4-BE49-F238E27FC236}">
                <a16:creationId xmlns:a16="http://schemas.microsoft.com/office/drawing/2014/main" id="{55F62E5B-0012-4AB1-A5C6-2C7D75115C62}"/>
              </a:ext>
            </a:extLst>
          </p:cNvPr>
          <p:cNvSpPr txBox="1"/>
          <p:nvPr/>
        </p:nvSpPr>
        <p:spPr>
          <a:xfrm>
            <a:off x="823322" y="3677484"/>
            <a:ext cx="7349078" cy="923330"/>
          </a:xfrm>
          <a:prstGeom prst="rect">
            <a:avLst/>
          </a:prstGeom>
          <a:noFill/>
        </p:spPr>
        <p:txBody>
          <a:bodyPr wrap="square" rtlCol="0">
            <a:spAutoFit/>
          </a:bodyPr>
          <a:lstStyle/>
          <a:p>
            <a:r>
              <a:rPr lang="zh-CN" altLang="en-US" dirty="0"/>
              <a:t>不建议：</a:t>
            </a:r>
            <a:endParaRPr lang="en-US" altLang="zh-CN" dirty="0"/>
          </a:p>
          <a:p>
            <a:r>
              <a:rPr lang="en-US" altLang="zh-CN" dirty="0" err="1"/>
              <a:t>DaJi</a:t>
            </a:r>
            <a:r>
              <a:rPr lang="en-US" altLang="zh-CN" dirty="0"/>
              <a:t> </a:t>
            </a:r>
            <a:r>
              <a:rPr lang="en-US" altLang="zh-CN" dirty="0" err="1"/>
              <a:t>daji</a:t>
            </a:r>
            <a:r>
              <a:rPr lang="en-US" altLang="zh-CN" dirty="0"/>
              <a:t> = new </a:t>
            </a:r>
            <a:r>
              <a:rPr lang="en-US" altLang="zh-CN" dirty="0" err="1"/>
              <a:t>DaJi</a:t>
            </a:r>
            <a:r>
              <a:rPr lang="en-US" altLang="zh-CN" dirty="0"/>
              <a:t>();</a:t>
            </a:r>
          </a:p>
          <a:p>
            <a:r>
              <a:rPr lang="en-US" altLang="zh-CN" dirty="0" err="1"/>
              <a:t>HouYi</a:t>
            </a:r>
            <a:r>
              <a:rPr lang="en-US" altLang="zh-CN" dirty="0"/>
              <a:t> </a:t>
            </a:r>
            <a:r>
              <a:rPr lang="en-US" altLang="zh-CN" dirty="0" err="1"/>
              <a:t>houyi</a:t>
            </a:r>
            <a:r>
              <a:rPr lang="en-US" altLang="zh-CN" dirty="0"/>
              <a:t> = new </a:t>
            </a:r>
            <a:r>
              <a:rPr lang="en-US" altLang="zh-CN" dirty="0" err="1"/>
              <a:t>HouYi</a:t>
            </a:r>
            <a:r>
              <a:rPr lang="en-US" altLang="zh-CN" dirty="0"/>
              <a:t>();</a:t>
            </a:r>
          </a:p>
        </p:txBody>
      </p:sp>
      <p:sp>
        <p:nvSpPr>
          <p:cNvPr id="10" name="文本框 9">
            <a:extLst>
              <a:ext uri="{FF2B5EF4-FFF2-40B4-BE49-F238E27FC236}">
                <a16:creationId xmlns:a16="http://schemas.microsoft.com/office/drawing/2014/main" id="{391F62D4-FB8A-47D3-B944-BE07389D7A35}"/>
              </a:ext>
            </a:extLst>
          </p:cNvPr>
          <p:cNvSpPr txBox="1"/>
          <p:nvPr/>
        </p:nvSpPr>
        <p:spPr>
          <a:xfrm>
            <a:off x="2801734" y="1140882"/>
            <a:ext cx="4578578" cy="369332"/>
          </a:xfrm>
          <a:prstGeom prst="rect">
            <a:avLst/>
          </a:prstGeom>
          <a:noFill/>
        </p:spPr>
        <p:txBody>
          <a:bodyPr wrap="square">
            <a:spAutoFit/>
          </a:bodyPr>
          <a:lstStyle/>
          <a:p>
            <a:r>
              <a:rPr lang="zh-CN" altLang="en-US" dirty="0">
                <a:solidFill>
                  <a:srgbClr val="FF0000"/>
                </a:solidFill>
              </a:rPr>
              <a:t>降低程序的耦合度，提高程序的扩展能力</a:t>
            </a:r>
          </a:p>
        </p:txBody>
      </p:sp>
    </p:spTree>
    <p:extLst>
      <p:ext uri="{BB962C8B-B14F-4D97-AF65-F5344CB8AC3E}">
        <p14:creationId xmlns:p14="http://schemas.microsoft.com/office/powerpoint/2010/main" val="193525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矩形: 圆角 1">
            <a:extLst>
              <a:ext uri="{FF2B5EF4-FFF2-40B4-BE49-F238E27FC236}">
                <a16:creationId xmlns:a16="http://schemas.microsoft.com/office/drawing/2014/main" id="{609021B3-5FB5-4D60-81F9-C3FDA79EA9DC}"/>
              </a:ext>
            </a:extLst>
          </p:cNvPr>
          <p:cNvSpPr/>
          <p:nvPr/>
        </p:nvSpPr>
        <p:spPr>
          <a:xfrm>
            <a:off x="3851920" y="1635646"/>
            <a:ext cx="1152128" cy="2016224"/>
          </a:xfrm>
          <a:prstGeom prst="round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SUN</a:t>
            </a:r>
            <a:r>
              <a:rPr lang="zh-CN" altLang="en-US" dirty="0">
                <a:solidFill>
                  <a:schemeClr val="tx1"/>
                </a:solidFill>
              </a:rPr>
              <a:t>公司</a:t>
            </a:r>
            <a:endParaRPr lang="en-US" altLang="zh-CN" dirty="0">
              <a:solidFill>
                <a:schemeClr val="tx1"/>
              </a:solidFill>
            </a:endParaRPr>
          </a:p>
          <a:p>
            <a:pPr algn="ctr"/>
            <a:r>
              <a:rPr lang="en-US" altLang="zh-CN" dirty="0">
                <a:solidFill>
                  <a:schemeClr val="tx1"/>
                </a:solidFill>
              </a:rPr>
              <a:t>API</a:t>
            </a:r>
            <a:r>
              <a:rPr lang="zh-CN" altLang="en-US" dirty="0">
                <a:solidFill>
                  <a:schemeClr val="tx1"/>
                </a:solidFill>
              </a:rPr>
              <a:t>接口</a:t>
            </a:r>
          </a:p>
        </p:txBody>
      </p:sp>
      <p:sp>
        <p:nvSpPr>
          <p:cNvPr id="3" name="矩形 2">
            <a:extLst>
              <a:ext uri="{FF2B5EF4-FFF2-40B4-BE49-F238E27FC236}">
                <a16:creationId xmlns:a16="http://schemas.microsoft.com/office/drawing/2014/main" id="{3B28CC84-F25B-4FE9-A40D-C08E78338BD9}"/>
              </a:ext>
            </a:extLst>
          </p:cNvPr>
          <p:cNvSpPr/>
          <p:nvPr/>
        </p:nvSpPr>
        <p:spPr>
          <a:xfrm>
            <a:off x="6444208" y="1059582"/>
            <a:ext cx="1296144" cy="57606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MySQL</a:t>
            </a:r>
            <a:r>
              <a:rPr lang="zh-CN" altLang="en-US" dirty="0">
                <a:solidFill>
                  <a:schemeClr val="tx1"/>
                </a:solidFill>
              </a:rPr>
              <a:t>公司</a:t>
            </a:r>
          </a:p>
        </p:txBody>
      </p:sp>
      <p:sp>
        <p:nvSpPr>
          <p:cNvPr id="4" name="矩形 3">
            <a:extLst>
              <a:ext uri="{FF2B5EF4-FFF2-40B4-BE49-F238E27FC236}">
                <a16:creationId xmlns:a16="http://schemas.microsoft.com/office/drawing/2014/main" id="{8F1E0F7D-C05F-4A55-97B1-DDC647D86C1F}"/>
              </a:ext>
            </a:extLst>
          </p:cNvPr>
          <p:cNvSpPr/>
          <p:nvPr/>
        </p:nvSpPr>
        <p:spPr>
          <a:xfrm>
            <a:off x="6444208" y="2355726"/>
            <a:ext cx="1440160" cy="57606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Oracle</a:t>
            </a:r>
            <a:r>
              <a:rPr lang="zh-CN" altLang="en-US" dirty="0">
                <a:solidFill>
                  <a:schemeClr val="tx1"/>
                </a:solidFill>
              </a:rPr>
              <a:t>公司</a:t>
            </a:r>
          </a:p>
        </p:txBody>
      </p:sp>
      <p:sp>
        <p:nvSpPr>
          <p:cNvPr id="6" name="矩形 5">
            <a:extLst>
              <a:ext uri="{FF2B5EF4-FFF2-40B4-BE49-F238E27FC236}">
                <a16:creationId xmlns:a16="http://schemas.microsoft.com/office/drawing/2014/main" id="{D317E41E-43C8-46F7-89C0-AA8006385592}"/>
              </a:ext>
            </a:extLst>
          </p:cNvPr>
          <p:cNvSpPr/>
          <p:nvPr/>
        </p:nvSpPr>
        <p:spPr>
          <a:xfrm>
            <a:off x="6444208" y="3651870"/>
            <a:ext cx="1656184" cy="576064"/>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SQL Server</a:t>
            </a:r>
            <a:r>
              <a:rPr lang="zh-CN" altLang="en-US" dirty="0">
                <a:solidFill>
                  <a:schemeClr val="tx1"/>
                </a:solidFill>
              </a:rPr>
              <a:t>公司</a:t>
            </a:r>
          </a:p>
        </p:txBody>
      </p:sp>
      <p:sp>
        <p:nvSpPr>
          <p:cNvPr id="14" name="椭圆 13">
            <a:extLst>
              <a:ext uri="{FF2B5EF4-FFF2-40B4-BE49-F238E27FC236}">
                <a16:creationId xmlns:a16="http://schemas.microsoft.com/office/drawing/2014/main" id="{2E0507BE-F284-42C6-81CD-E7ACFDE77717}"/>
              </a:ext>
            </a:extLst>
          </p:cNvPr>
          <p:cNvSpPr/>
          <p:nvPr/>
        </p:nvSpPr>
        <p:spPr>
          <a:xfrm>
            <a:off x="899592" y="2067694"/>
            <a:ext cx="2232248" cy="1152128"/>
          </a:xfrm>
          <a:prstGeom prst="ellipse">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 Programmer</a:t>
            </a:r>
            <a:endParaRPr lang="zh-CN" altLang="en-US" dirty="0">
              <a:solidFill>
                <a:schemeClr val="tx1"/>
              </a:solidFill>
            </a:endParaRPr>
          </a:p>
        </p:txBody>
      </p:sp>
      <p:cxnSp>
        <p:nvCxnSpPr>
          <p:cNvPr id="16" name="直接箭头连接符 15">
            <a:extLst>
              <a:ext uri="{FF2B5EF4-FFF2-40B4-BE49-F238E27FC236}">
                <a16:creationId xmlns:a16="http://schemas.microsoft.com/office/drawing/2014/main" id="{4B34F182-B2FE-4753-BE3F-67709C5A67D2}"/>
              </a:ext>
            </a:extLst>
          </p:cNvPr>
          <p:cNvCxnSpPr>
            <a:stCxn id="14" idx="6"/>
            <a:endCxn id="2" idx="1"/>
          </p:cNvCxnSpPr>
          <p:nvPr/>
        </p:nvCxnSpPr>
        <p:spPr>
          <a:xfrm>
            <a:off x="3131840" y="2643758"/>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97F9DC1-3937-42B1-BA31-A787613CACE5}"/>
              </a:ext>
            </a:extLst>
          </p:cNvPr>
          <p:cNvCxnSpPr>
            <a:stCxn id="3" idx="1"/>
            <a:endCxn id="2" idx="3"/>
          </p:cNvCxnSpPr>
          <p:nvPr/>
        </p:nvCxnSpPr>
        <p:spPr>
          <a:xfrm flipH="1">
            <a:off x="5004048" y="1347614"/>
            <a:ext cx="1440160"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D5B538C-04EB-46C8-BBE5-0CF55A3327D1}"/>
              </a:ext>
            </a:extLst>
          </p:cNvPr>
          <p:cNvCxnSpPr>
            <a:stCxn id="4" idx="1"/>
            <a:endCxn id="2" idx="3"/>
          </p:cNvCxnSpPr>
          <p:nvPr/>
        </p:nvCxnSpPr>
        <p:spPr>
          <a:xfrm flipH="1">
            <a:off x="5004048" y="2643758"/>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143FDFE-EEF5-49BB-890C-FBBB764BFE84}"/>
              </a:ext>
            </a:extLst>
          </p:cNvPr>
          <p:cNvCxnSpPr>
            <a:stCxn id="6" idx="1"/>
            <a:endCxn id="2" idx="3"/>
          </p:cNvCxnSpPr>
          <p:nvPr/>
        </p:nvCxnSpPr>
        <p:spPr>
          <a:xfrm flipH="1" flipV="1">
            <a:off x="5004048" y="2643758"/>
            <a:ext cx="1440160" cy="1296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67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23322" y="205624"/>
            <a:ext cx="856325" cy="400110"/>
          </a:xfrm>
          <a:prstGeom prst="rect">
            <a:avLst/>
          </a:prstGeom>
          <a:noFill/>
        </p:spPr>
        <p:txBody>
          <a:bodyPr wrap="none"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JDBC</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A5DAB6E5-F08A-451F-9454-D6B2A4204397}"/>
              </a:ext>
            </a:extLst>
          </p:cNvPr>
          <p:cNvSpPr txBox="1"/>
          <p:nvPr/>
        </p:nvSpPr>
        <p:spPr>
          <a:xfrm>
            <a:off x="823322" y="843558"/>
            <a:ext cx="1876470" cy="369332"/>
          </a:xfrm>
          <a:prstGeom prst="rect">
            <a:avLst/>
          </a:prstGeom>
          <a:noFill/>
        </p:spPr>
        <p:txBody>
          <a:bodyPr wrap="square" rtlCol="0">
            <a:spAutoFit/>
          </a:bodyPr>
          <a:lstStyle/>
          <a:p>
            <a:r>
              <a:rPr lang="zh-CN" altLang="en-US" dirty="0"/>
              <a:t>模拟</a:t>
            </a:r>
            <a:r>
              <a:rPr lang="en-US" altLang="zh-CN" dirty="0"/>
              <a:t>JDBC</a:t>
            </a:r>
            <a:r>
              <a:rPr lang="zh-CN" altLang="en-US" dirty="0"/>
              <a:t>的本质</a:t>
            </a:r>
          </a:p>
        </p:txBody>
      </p:sp>
      <p:sp>
        <p:nvSpPr>
          <p:cNvPr id="3" name="文本框 2">
            <a:extLst>
              <a:ext uri="{FF2B5EF4-FFF2-40B4-BE49-F238E27FC236}">
                <a16:creationId xmlns:a16="http://schemas.microsoft.com/office/drawing/2014/main" id="{07FA6C45-8B6F-4DB1-A40F-DCE7B625F523}"/>
              </a:ext>
            </a:extLst>
          </p:cNvPr>
          <p:cNvSpPr txBox="1"/>
          <p:nvPr/>
        </p:nvSpPr>
        <p:spPr>
          <a:xfrm>
            <a:off x="823322" y="1347614"/>
            <a:ext cx="5472608" cy="369332"/>
          </a:xfrm>
          <a:prstGeom prst="rect">
            <a:avLst/>
          </a:prstGeom>
          <a:noFill/>
        </p:spPr>
        <p:txBody>
          <a:bodyPr wrap="square" rtlCol="0">
            <a:spAutoFit/>
          </a:bodyPr>
          <a:lstStyle/>
          <a:p>
            <a:r>
              <a:rPr lang="zh-CN" altLang="en-US" dirty="0"/>
              <a:t>三个角色（</a:t>
            </a:r>
            <a:r>
              <a:rPr lang="en-US" altLang="zh-CN" dirty="0"/>
              <a:t>SUN</a:t>
            </a:r>
            <a:r>
              <a:rPr lang="zh-CN" altLang="en-US" dirty="0"/>
              <a:t>公司、数据库厂商、</a:t>
            </a:r>
            <a:r>
              <a:rPr lang="en-US" altLang="zh-CN" dirty="0"/>
              <a:t>Java</a:t>
            </a:r>
            <a:r>
              <a:rPr lang="zh-CN" altLang="en-US" dirty="0"/>
              <a:t>程序员）</a:t>
            </a:r>
          </a:p>
        </p:txBody>
      </p:sp>
    </p:spTree>
    <p:extLst>
      <p:ext uri="{BB962C8B-B14F-4D97-AF65-F5344CB8AC3E}">
        <p14:creationId xmlns:p14="http://schemas.microsoft.com/office/powerpoint/2010/main" val="3882494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ULTRA_SCORM_SLIDE_COUNT" val="1"/>
  <p:tag name="ISPRING_PRESENTATION_TITLE" val="69 演示文稿"/>
</p:tagLst>
</file>

<file path=ppt/theme/theme1.xml><?xml version="1.0" encoding="utf-8"?>
<a:theme xmlns:a="http://schemas.openxmlformats.org/drawingml/2006/main" name="Office 主题">
  <a:themeElements>
    <a:clrScheme name="自定义 248">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7F7F7F"/>
      </a:accent5>
      <a:accent6>
        <a:srgbClr val="7F7F7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3293</TotalTime>
  <Words>2564</Words>
  <Application>Microsoft Office PowerPoint</Application>
  <PresentationFormat>全屏显示(16:9)</PresentationFormat>
  <Paragraphs>379</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34</vt:i4>
      </vt:variant>
    </vt:vector>
  </HeadingPairs>
  <TitlesOfParts>
    <vt:vector size="46" baseType="lpstr">
      <vt:lpstr>-apple-system</vt:lpstr>
      <vt:lpstr>等线</vt:lpstr>
      <vt:lpstr>等线 Light</vt:lpstr>
      <vt:lpstr>宋体</vt:lpstr>
      <vt:lpstr>微软雅黑</vt:lpstr>
      <vt:lpstr>Arial</vt:lpstr>
      <vt:lpstr>Calibri</vt:lpstr>
      <vt:lpstr>Impact</vt:lpstr>
      <vt:lpstr>verdana</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69 演示文稿</dc:title>
  <dc:creator>李培俊</dc:creator>
  <cp:lastModifiedBy>陈迪凯</cp:lastModifiedBy>
  <cp:revision>606</cp:revision>
  <dcterms:created xsi:type="dcterms:W3CDTF">2015-10-16T03:54:15Z</dcterms:created>
  <dcterms:modified xsi:type="dcterms:W3CDTF">2020-10-21T15:32:13Z</dcterms:modified>
</cp:coreProperties>
</file>