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315" r:id="rId3"/>
    <p:sldId id="321" r:id="rId4"/>
    <p:sldId id="357" r:id="rId5"/>
    <p:sldId id="266" r:id="rId6"/>
    <p:sldId id="440" r:id="rId7"/>
    <p:sldId id="455" r:id="rId8"/>
    <p:sldId id="471" r:id="rId9"/>
    <p:sldId id="472" r:id="rId10"/>
    <p:sldId id="456" r:id="rId11"/>
    <p:sldId id="454" r:id="rId12"/>
    <p:sldId id="453" r:id="rId13"/>
    <p:sldId id="452" r:id="rId14"/>
    <p:sldId id="451" r:id="rId15"/>
    <p:sldId id="457" r:id="rId16"/>
    <p:sldId id="458" r:id="rId17"/>
    <p:sldId id="459" r:id="rId18"/>
    <p:sldId id="449" r:id="rId19"/>
    <p:sldId id="441" r:id="rId20"/>
    <p:sldId id="450" r:id="rId21"/>
    <p:sldId id="448" r:id="rId22"/>
    <p:sldId id="462" r:id="rId23"/>
    <p:sldId id="447" r:id="rId24"/>
    <p:sldId id="463" r:id="rId25"/>
    <p:sldId id="460" r:id="rId26"/>
    <p:sldId id="461" r:id="rId27"/>
    <p:sldId id="465" r:id="rId28"/>
    <p:sldId id="466" r:id="rId29"/>
    <p:sldId id="446" r:id="rId30"/>
    <p:sldId id="445" r:id="rId31"/>
    <p:sldId id="444" r:id="rId32"/>
    <p:sldId id="470" r:id="rId33"/>
    <p:sldId id="443" r:id="rId34"/>
    <p:sldId id="442" r:id="rId35"/>
    <p:sldId id="467" r:id="rId36"/>
    <p:sldId id="469" r:id="rId37"/>
    <p:sldId id="268" r:id="rId38"/>
  </p:sldIdLst>
  <p:sldSz cx="9144000" cy="5143500" type="screen16x9"/>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EEE"/>
    <a:srgbClr val="FE9800"/>
    <a:srgbClr val="72CD4F"/>
    <a:srgbClr val="F3F3F3"/>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3" autoAdjust="0"/>
    <p:restoredTop sz="78668" autoAdjust="0"/>
  </p:normalViewPr>
  <p:slideViewPr>
    <p:cSldViewPr>
      <p:cViewPr varScale="1">
        <p:scale>
          <a:sx n="116" d="100"/>
          <a:sy n="116" d="100"/>
        </p:scale>
        <p:origin x="547" y="58"/>
      </p:cViewPr>
      <p:guideLst>
        <p:guide orient="horz" pos="1620"/>
        <p:guide pos="2880"/>
      </p:guideLst>
    </p:cSldViewPr>
  </p:slideViewPr>
  <p:notesTextViewPr>
    <p:cViewPr>
      <p:scale>
        <a:sx n="100" d="100"/>
        <a:sy n="100" d="100"/>
      </p:scale>
      <p:origin x="0" y="0"/>
    </p:cViewPr>
  </p:notesTextViewPr>
  <p:notesViewPr>
    <p:cSldViewPr>
      <p:cViewPr varScale="1">
        <p:scale>
          <a:sx n="72" d="100"/>
          <a:sy n="72" d="100"/>
        </p:scale>
        <p:origin x="359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1ED5F-AB97-47B5-9F7B-ACDF41A6E0FD}" type="datetimeFigureOut">
              <a:rPr lang="zh-CN" altLang="en-US" smtClean="0"/>
              <a:t>2020-11-08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36312-6A05-4643-B813-780AEBCA5446}" type="slidenum">
              <a:rPr lang="zh-CN" altLang="en-US" smtClean="0"/>
              <a:t>‹#›</a:t>
            </a:fld>
            <a:endParaRPr lang="zh-CN" altLang="en-US"/>
          </a:p>
        </p:txBody>
      </p:sp>
    </p:spTree>
    <p:extLst>
      <p:ext uri="{BB962C8B-B14F-4D97-AF65-F5344CB8AC3E}">
        <p14:creationId xmlns:p14="http://schemas.microsoft.com/office/powerpoint/2010/main" val="131766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1</a:t>
            </a:fld>
            <a:endParaRPr lang="zh-CN" altLang="en-US"/>
          </a:p>
        </p:txBody>
      </p:sp>
    </p:spTree>
    <p:extLst>
      <p:ext uri="{BB962C8B-B14F-4D97-AF65-F5344CB8AC3E}">
        <p14:creationId xmlns:p14="http://schemas.microsoft.com/office/powerpoint/2010/main" val="545392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2369640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262808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3512815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1119008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546567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3671247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7440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17</a:t>
            </a:fld>
            <a:endParaRPr lang="zh-CN" altLang="en-US"/>
          </a:p>
        </p:txBody>
      </p:sp>
    </p:spTree>
    <p:extLst>
      <p:ext uri="{BB962C8B-B14F-4D97-AF65-F5344CB8AC3E}">
        <p14:creationId xmlns:p14="http://schemas.microsoft.com/office/powerpoint/2010/main" val="1649884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1430058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19</a:t>
            </a:fld>
            <a:endParaRPr lang="zh-CN" altLang="en-US"/>
          </a:p>
        </p:txBody>
      </p:sp>
    </p:spTree>
    <p:extLst>
      <p:ext uri="{BB962C8B-B14F-4D97-AF65-F5344CB8AC3E}">
        <p14:creationId xmlns:p14="http://schemas.microsoft.com/office/powerpoint/2010/main" val="242738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20</a:t>
            </a:fld>
            <a:endParaRPr lang="zh-CN" altLang="en-US"/>
          </a:p>
        </p:txBody>
      </p:sp>
    </p:spTree>
    <p:extLst>
      <p:ext uri="{BB962C8B-B14F-4D97-AF65-F5344CB8AC3E}">
        <p14:creationId xmlns:p14="http://schemas.microsoft.com/office/powerpoint/2010/main" val="3926470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21</a:t>
            </a:fld>
            <a:endParaRPr lang="zh-CN" altLang="en-US"/>
          </a:p>
        </p:txBody>
      </p:sp>
    </p:spTree>
    <p:extLst>
      <p:ext uri="{BB962C8B-B14F-4D97-AF65-F5344CB8AC3E}">
        <p14:creationId xmlns:p14="http://schemas.microsoft.com/office/powerpoint/2010/main" val="1306714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22</a:t>
            </a:fld>
            <a:endParaRPr lang="zh-CN" altLang="en-US"/>
          </a:p>
        </p:txBody>
      </p:sp>
    </p:spTree>
    <p:extLst>
      <p:ext uri="{BB962C8B-B14F-4D97-AF65-F5344CB8AC3E}">
        <p14:creationId xmlns:p14="http://schemas.microsoft.com/office/powerpoint/2010/main" val="398430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23</a:t>
            </a:fld>
            <a:endParaRPr lang="zh-CN" altLang="en-US"/>
          </a:p>
        </p:txBody>
      </p:sp>
    </p:spTree>
    <p:extLst>
      <p:ext uri="{BB962C8B-B14F-4D97-AF65-F5344CB8AC3E}">
        <p14:creationId xmlns:p14="http://schemas.microsoft.com/office/powerpoint/2010/main" val="64942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24</a:t>
            </a:fld>
            <a:endParaRPr lang="zh-CN" altLang="en-US"/>
          </a:p>
        </p:txBody>
      </p:sp>
    </p:spTree>
    <p:extLst>
      <p:ext uri="{BB962C8B-B14F-4D97-AF65-F5344CB8AC3E}">
        <p14:creationId xmlns:p14="http://schemas.microsoft.com/office/powerpoint/2010/main" val="3972606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25</a:t>
            </a:fld>
            <a:endParaRPr lang="zh-CN" altLang="en-US"/>
          </a:p>
        </p:txBody>
      </p:sp>
    </p:spTree>
    <p:extLst>
      <p:ext uri="{BB962C8B-B14F-4D97-AF65-F5344CB8AC3E}">
        <p14:creationId xmlns:p14="http://schemas.microsoft.com/office/powerpoint/2010/main" val="884279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26</a:t>
            </a:fld>
            <a:endParaRPr lang="zh-CN" altLang="en-US"/>
          </a:p>
        </p:txBody>
      </p:sp>
    </p:spTree>
    <p:extLst>
      <p:ext uri="{BB962C8B-B14F-4D97-AF65-F5344CB8AC3E}">
        <p14:creationId xmlns:p14="http://schemas.microsoft.com/office/powerpoint/2010/main" val="14591530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27</a:t>
            </a:fld>
            <a:endParaRPr lang="zh-CN" altLang="en-US"/>
          </a:p>
        </p:txBody>
      </p:sp>
    </p:spTree>
    <p:extLst>
      <p:ext uri="{BB962C8B-B14F-4D97-AF65-F5344CB8AC3E}">
        <p14:creationId xmlns:p14="http://schemas.microsoft.com/office/powerpoint/2010/main" val="3992967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28</a:t>
            </a:fld>
            <a:endParaRPr lang="zh-CN" altLang="en-US"/>
          </a:p>
        </p:txBody>
      </p:sp>
    </p:spTree>
    <p:extLst>
      <p:ext uri="{BB962C8B-B14F-4D97-AF65-F5344CB8AC3E}">
        <p14:creationId xmlns:p14="http://schemas.microsoft.com/office/powerpoint/2010/main" val="4209149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29</a:t>
            </a:fld>
            <a:endParaRPr lang="zh-CN" altLang="en-US"/>
          </a:p>
        </p:txBody>
      </p:sp>
    </p:spTree>
    <p:extLst>
      <p:ext uri="{BB962C8B-B14F-4D97-AF65-F5344CB8AC3E}">
        <p14:creationId xmlns:p14="http://schemas.microsoft.com/office/powerpoint/2010/main" val="95975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331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30</a:t>
            </a:fld>
            <a:endParaRPr lang="zh-CN" altLang="en-US"/>
          </a:p>
        </p:txBody>
      </p:sp>
    </p:spTree>
    <p:extLst>
      <p:ext uri="{BB962C8B-B14F-4D97-AF65-F5344CB8AC3E}">
        <p14:creationId xmlns:p14="http://schemas.microsoft.com/office/powerpoint/2010/main" val="3306847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31</a:t>
            </a:fld>
            <a:endParaRPr lang="zh-CN" altLang="en-US"/>
          </a:p>
        </p:txBody>
      </p:sp>
    </p:spTree>
    <p:extLst>
      <p:ext uri="{BB962C8B-B14F-4D97-AF65-F5344CB8AC3E}">
        <p14:creationId xmlns:p14="http://schemas.microsoft.com/office/powerpoint/2010/main" val="1304875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32</a:t>
            </a:fld>
            <a:endParaRPr lang="zh-CN" altLang="en-US"/>
          </a:p>
        </p:txBody>
      </p:sp>
    </p:spTree>
    <p:extLst>
      <p:ext uri="{BB962C8B-B14F-4D97-AF65-F5344CB8AC3E}">
        <p14:creationId xmlns:p14="http://schemas.microsoft.com/office/powerpoint/2010/main" val="4537307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33</a:t>
            </a:fld>
            <a:endParaRPr lang="zh-CN" altLang="en-US"/>
          </a:p>
        </p:txBody>
      </p:sp>
    </p:spTree>
    <p:extLst>
      <p:ext uri="{BB962C8B-B14F-4D97-AF65-F5344CB8AC3E}">
        <p14:creationId xmlns:p14="http://schemas.microsoft.com/office/powerpoint/2010/main" val="1455058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34</a:t>
            </a:fld>
            <a:endParaRPr lang="zh-CN" altLang="en-US"/>
          </a:p>
        </p:txBody>
      </p:sp>
    </p:spTree>
    <p:extLst>
      <p:ext uri="{BB962C8B-B14F-4D97-AF65-F5344CB8AC3E}">
        <p14:creationId xmlns:p14="http://schemas.microsoft.com/office/powerpoint/2010/main" val="2435554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35</a:t>
            </a:fld>
            <a:endParaRPr lang="zh-CN" altLang="en-US"/>
          </a:p>
        </p:txBody>
      </p:sp>
    </p:spTree>
    <p:extLst>
      <p:ext uri="{BB962C8B-B14F-4D97-AF65-F5344CB8AC3E}">
        <p14:creationId xmlns:p14="http://schemas.microsoft.com/office/powerpoint/2010/main" val="2317052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36</a:t>
            </a:fld>
            <a:endParaRPr lang="zh-CN" altLang="en-US"/>
          </a:p>
        </p:txBody>
      </p:sp>
    </p:spTree>
    <p:extLst>
      <p:ext uri="{BB962C8B-B14F-4D97-AF65-F5344CB8AC3E}">
        <p14:creationId xmlns:p14="http://schemas.microsoft.com/office/powerpoint/2010/main" val="71543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247707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a:t>
            </a:fld>
            <a:endParaRPr lang="zh-CN" altLang="en-US"/>
          </a:p>
        </p:txBody>
      </p:sp>
    </p:spTree>
    <p:extLst>
      <p:ext uri="{BB962C8B-B14F-4D97-AF65-F5344CB8AC3E}">
        <p14:creationId xmlns:p14="http://schemas.microsoft.com/office/powerpoint/2010/main" val="195081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3445773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extLst>
      <p:ext uri="{BB962C8B-B14F-4D97-AF65-F5344CB8AC3E}">
        <p14:creationId xmlns:p14="http://schemas.microsoft.com/office/powerpoint/2010/main" val="2300445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805759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9019341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B74F5-3DA5-4CC5-B2D4-7240AADD0E9E}"/>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3BDE26BC-0AE4-40FF-8A08-147244CD0EE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559407-87CB-4B26-A810-1084B7625BE8}"/>
              </a:ext>
            </a:extLst>
          </p:cNvPr>
          <p:cNvSpPr>
            <a:spLocks noGrp="1"/>
          </p:cNvSpPr>
          <p:nvPr>
            <p:ph type="dt" sz="half" idx="10"/>
          </p:nvPr>
        </p:nvSpPr>
        <p:spPr/>
        <p:txBody>
          <a:bodyPr/>
          <a:lstStyle/>
          <a:p>
            <a:fld id="{B806B8A7-D600-4E83-9DF3-6F3D3C09F733}" type="datetimeFigureOut">
              <a:rPr lang="zh-CN" altLang="en-US" smtClean="0"/>
              <a:t>2020-11-08</a:t>
            </a:fld>
            <a:endParaRPr lang="zh-CN" altLang="en-US"/>
          </a:p>
        </p:txBody>
      </p:sp>
      <p:sp>
        <p:nvSpPr>
          <p:cNvPr id="5" name="页脚占位符 4">
            <a:extLst>
              <a:ext uri="{FF2B5EF4-FFF2-40B4-BE49-F238E27FC236}">
                <a16:creationId xmlns:a16="http://schemas.microsoft.com/office/drawing/2014/main" id="{14604924-B09D-4BC4-85D2-9CDCBFC5E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F5EB4E-8D61-49D8-87C8-1CCD79C03251}"/>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52546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51F2E-6B28-4577-8C0F-0679CC9CB0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22EF6-BCCC-4CEF-9AC6-90CB90D49B5E}"/>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C59189-6F96-4692-B5EB-EF48CBAC6C4A}"/>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2A796FE-1F6F-47E8-B378-B706D08D316C}"/>
              </a:ext>
            </a:extLst>
          </p:cNvPr>
          <p:cNvSpPr>
            <a:spLocks noGrp="1"/>
          </p:cNvSpPr>
          <p:nvPr>
            <p:ph type="dt" sz="half" idx="10"/>
          </p:nvPr>
        </p:nvSpPr>
        <p:spPr/>
        <p:txBody>
          <a:bodyPr/>
          <a:lstStyle/>
          <a:p>
            <a:fld id="{B806B8A7-D600-4E83-9DF3-6F3D3C09F733}" type="datetimeFigureOut">
              <a:rPr lang="zh-CN" altLang="en-US" smtClean="0"/>
              <a:t>2020-11-08</a:t>
            </a:fld>
            <a:endParaRPr lang="zh-CN" altLang="en-US"/>
          </a:p>
        </p:txBody>
      </p:sp>
      <p:sp>
        <p:nvSpPr>
          <p:cNvPr id="6" name="页脚占位符 5">
            <a:extLst>
              <a:ext uri="{FF2B5EF4-FFF2-40B4-BE49-F238E27FC236}">
                <a16:creationId xmlns:a16="http://schemas.microsoft.com/office/drawing/2014/main" id="{AC4BA1F0-BCB6-4A93-B592-A4336A433C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4E1774-B720-4530-9CBD-602AACEC7F58}"/>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943271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52A84-8CFC-4EA6-87DE-B9C1879536E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9019A5-C15F-41ED-A285-3A985043772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BBDDAE-157D-403B-8756-C1F37843705C}"/>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45D739-7118-4B51-82CB-BA55FF7D639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ADB7931-6A54-4618-9CAA-CCB913A93214}"/>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F57CF7-A30B-4C02-8BD9-4759D5BFBCD9}"/>
              </a:ext>
            </a:extLst>
          </p:cNvPr>
          <p:cNvSpPr>
            <a:spLocks noGrp="1"/>
          </p:cNvSpPr>
          <p:nvPr>
            <p:ph type="dt" sz="half" idx="10"/>
          </p:nvPr>
        </p:nvSpPr>
        <p:spPr/>
        <p:txBody>
          <a:bodyPr/>
          <a:lstStyle/>
          <a:p>
            <a:fld id="{B806B8A7-D600-4E83-9DF3-6F3D3C09F733}" type="datetimeFigureOut">
              <a:rPr lang="zh-CN" altLang="en-US" smtClean="0"/>
              <a:t>2020-11-08</a:t>
            </a:fld>
            <a:endParaRPr lang="zh-CN" altLang="en-US"/>
          </a:p>
        </p:txBody>
      </p:sp>
      <p:sp>
        <p:nvSpPr>
          <p:cNvPr id="8" name="页脚占位符 7">
            <a:extLst>
              <a:ext uri="{FF2B5EF4-FFF2-40B4-BE49-F238E27FC236}">
                <a16:creationId xmlns:a16="http://schemas.microsoft.com/office/drawing/2014/main" id="{0D9E7859-C597-4090-88D9-E3E0C6B5E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4C6820-3A59-45BF-9ADD-0032754FD2B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91910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A746A-E742-4ADF-B049-07ADC9D7DC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48EC17-52E7-4BB7-8A21-5AB6D8682AEA}"/>
              </a:ext>
            </a:extLst>
          </p:cNvPr>
          <p:cNvSpPr>
            <a:spLocks noGrp="1"/>
          </p:cNvSpPr>
          <p:nvPr>
            <p:ph type="dt" sz="half" idx="10"/>
          </p:nvPr>
        </p:nvSpPr>
        <p:spPr/>
        <p:txBody>
          <a:bodyPr/>
          <a:lstStyle/>
          <a:p>
            <a:fld id="{B806B8A7-D600-4E83-9DF3-6F3D3C09F733}" type="datetimeFigureOut">
              <a:rPr lang="zh-CN" altLang="en-US" smtClean="0"/>
              <a:t>2020-11-08</a:t>
            </a:fld>
            <a:endParaRPr lang="zh-CN" altLang="en-US"/>
          </a:p>
        </p:txBody>
      </p:sp>
      <p:sp>
        <p:nvSpPr>
          <p:cNvPr id="4" name="页脚占位符 3">
            <a:extLst>
              <a:ext uri="{FF2B5EF4-FFF2-40B4-BE49-F238E27FC236}">
                <a16:creationId xmlns:a16="http://schemas.microsoft.com/office/drawing/2014/main" id="{66E6CC4B-D2C6-44DD-9CEC-36BCD7565B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7CD20E-11BF-469C-A74D-F878D4B43DA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18396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7ADFF2-7ED5-4680-80DD-E129ED5B64D8}"/>
              </a:ext>
            </a:extLst>
          </p:cNvPr>
          <p:cNvSpPr>
            <a:spLocks noGrp="1"/>
          </p:cNvSpPr>
          <p:nvPr>
            <p:ph type="dt" sz="half" idx="10"/>
          </p:nvPr>
        </p:nvSpPr>
        <p:spPr/>
        <p:txBody>
          <a:bodyPr/>
          <a:lstStyle/>
          <a:p>
            <a:fld id="{B806B8A7-D600-4E83-9DF3-6F3D3C09F733}" type="datetimeFigureOut">
              <a:rPr lang="zh-CN" altLang="en-US" smtClean="0"/>
              <a:t>2020-11-08</a:t>
            </a:fld>
            <a:endParaRPr lang="zh-CN" altLang="en-US"/>
          </a:p>
        </p:txBody>
      </p:sp>
      <p:sp>
        <p:nvSpPr>
          <p:cNvPr id="3" name="页脚占位符 2">
            <a:extLst>
              <a:ext uri="{FF2B5EF4-FFF2-40B4-BE49-F238E27FC236}">
                <a16:creationId xmlns:a16="http://schemas.microsoft.com/office/drawing/2014/main" id="{A813A21B-F524-4F45-9B35-84AAAE2AF8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34EBE6-94BF-43DC-A95D-5D9D58E568DA}"/>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70355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C4F31-4975-4F86-AC34-D98C5C47EDA7}"/>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985E4586-6AD4-47F9-BFF1-ABE706BFB15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E74248-376F-4191-B5F0-2C1656CF37D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0B808D-6BAB-49AC-AC6F-E6CE9C4F2CC1}"/>
              </a:ext>
            </a:extLst>
          </p:cNvPr>
          <p:cNvSpPr>
            <a:spLocks noGrp="1"/>
          </p:cNvSpPr>
          <p:nvPr>
            <p:ph type="dt" sz="half" idx="10"/>
          </p:nvPr>
        </p:nvSpPr>
        <p:spPr/>
        <p:txBody>
          <a:bodyPr/>
          <a:lstStyle/>
          <a:p>
            <a:fld id="{B806B8A7-D600-4E83-9DF3-6F3D3C09F733}" type="datetimeFigureOut">
              <a:rPr lang="zh-CN" altLang="en-US" smtClean="0"/>
              <a:t>2020-11-08</a:t>
            </a:fld>
            <a:endParaRPr lang="zh-CN" altLang="en-US"/>
          </a:p>
        </p:txBody>
      </p:sp>
      <p:sp>
        <p:nvSpPr>
          <p:cNvPr id="6" name="页脚占位符 5">
            <a:extLst>
              <a:ext uri="{FF2B5EF4-FFF2-40B4-BE49-F238E27FC236}">
                <a16:creationId xmlns:a16="http://schemas.microsoft.com/office/drawing/2014/main" id="{A08C1FFA-9341-4566-9AA9-873195E951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3AE5EA-1624-491B-8905-A1CC2F6EFE0C}"/>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76076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CB5CC-22B5-427F-B61A-F83A22C10746}"/>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BBA7B740-2169-417F-AC46-73F6F7E5A3C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61F011B0-E3DD-490A-8CDC-AAB6ABDD299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EE4387-3CF1-4473-B3CE-B516FD6A6C31}"/>
              </a:ext>
            </a:extLst>
          </p:cNvPr>
          <p:cNvSpPr>
            <a:spLocks noGrp="1"/>
          </p:cNvSpPr>
          <p:nvPr>
            <p:ph type="dt" sz="half" idx="10"/>
          </p:nvPr>
        </p:nvSpPr>
        <p:spPr/>
        <p:txBody>
          <a:bodyPr/>
          <a:lstStyle/>
          <a:p>
            <a:fld id="{B806B8A7-D600-4E83-9DF3-6F3D3C09F733}" type="datetimeFigureOut">
              <a:rPr lang="zh-CN" altLang="en-US" smtClean="0"/>
              <a:t>2020-11-08</a:t>
            </a:fld>
            <a:endParaRPr lang="zh-CN" altLang="en-US"/>
          </a:p>
        </p:txBody>
      </p:sp>
      <p:sp>
        <p:nvSpPr>
          <p:cNvPr id="6" name="页脚占位符 5">
            <a:extLst>
              <a:ext uri="{FF2B5EF4-FFF2-40B4-BE49-F238E27FC236}">
                <a16:creationId xmlns:a16="http://schemas.microsoft.com/office/drawing/2014/main" id="{89D21B45-5A9E-4530-8338-4321164E24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91A913-DD4B-4623-B46C-3E80F1A39174}"/>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57676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F2841-7145-49C5-88FF-90E2D6D495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E393F2-7D7A-4B67-9DFB-D5F9BD8ED3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51D3ED-264F-4E7F-B9E0-2C089CD47362}"/>
              </a:ext>
            </a:extLst>
          </p:cNvPr>
          <p:cNvSpPr>
            <a:spLocks noGrp="1"/>
          </p:cNvSpPr>
          <p:nvPr>
            <p:ph type="dt" sz="half" idx="10"/>
          </p:nvPr>
        </p:nvSpPr>
        <p:spPr/>
        <p:txBody>
          <a:bodyPr/>
          <a:lstStyle/>
          <a:p>
            <a:fld id="{B806B8A7-D600-4E83-9DF3-6F3D3C09F733}" type="datetimeFigureOut">
              <a:rPr lang="zh-CN" altLang="en-US" smtClean="0"/>
              <a:t>2020-11-08</a:t>
            </a:fld>
            <a:endParaRPr lang="zh-CN" altLang="en-US"/>
          </a:p>
        </p:txBody>
      </p:sp>
      <p:sp>
        <p:nvSpPr>
          <p:cNvPr id="5" name="页脚占位符 4">
            <a:extLst>
              <a:ext uri="{FF2B5EF4-FFF2-40B4-BE49-F238E27FC236}">
                <a16:creationId xmlns:a16="http://schemas.microsoft.com/office/drawing/2014/main" id="{6224E912-B95F-4F23-99C3-1E05E56324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64D2-A8E5-4B63-A93D-53FF8C25FC7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626727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0E930-1B86-42DD-A223-51FC24E348F9}"/>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FC6321-85AA-4ABA-A43B-59292E2A6F39}"/>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0C76D6-F937-453A-802A-3067CD05C916}"/>
              </a:ext>
            </a:extLst>
          </p:cNvPr>
          <p:cNvSpPr>
            <a:spLocks noGrp="1"/>
          </p:cNvSpPr>
          <p:nvPr>
            <p:ph type="dt" sz="half" idx="10"/>
          </p:nvPr>
        </p:nvSpPr>
        <p:spPr/>
        <p:txBody>
          <a:bodyPr/>
          <a:lstStyle/>
          <a:p>
            <a:fld id="{B806B8A7-D600-4E83-9DF3-6F3D3C09F733}" type="datetimeFigureOut">
              <a:rPr lang="zh-CN" altLang="en-US" smtClean="0"/>
              <a:t>2020-11-08</a:t>
            </a:fld>
            <a:endParaRPr lang="zh-CN" altLang="en-US"/>
          </a:p>
        </p:txBody>
      </p:sp>
      <p:sp>
        <p:nvSpPr>
          <p:cNvPr id="5" name="页脚占位符 4">
            <a:extLst>
              <a:ext uri="{FF2B5EF4-FFF2-40B4-BE49-F238E27FC236}">
                <a16:creationId xmlns:a16="http://schemas.microsoft.com/office/drawing/2014/main" id="{D0264823-CB40-4CC6-9D6E-97CAA47D7C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D7ACBB-5109-44C1-ABFF-8BACD8B87AD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407181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extLst>
      <p:ext uri="{BB962C8B-B14F-4D97-AF65-F5344CB8AC3E}">
        <p14:creationId xmlns:p14="http://schemas.microsoft.com/office/powerpoint/2010/main" val="266779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3F3F3"/>
        </a:solidFill>
        <a:effectLst/>
      </p:bgPr>
    </p:bg>
    <p:spTree>
      <p:nvGrpSpPr>
        <p:cNvPr id="1" name=""/>
        <p:cNvGrpSpPr/>
        <p:nvPr/>
      </p:nvGrpSpPr>
      <p:grpSpPr>
        <a:xfrm>
          <a:off x="0" y="0"/>
          <a:ext cx="0" cy="0"/>
          <a:chOff x="0" y="0"/>
          <a:chExt cx="0" cy="0"/>
        </a:xfrm>
      </p:grpSpPr>
      <p:pic>
        <p:nvPicPr>
          <p:cNvPr id="45" name="图片 44"/>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15821" y="219920"/>
            <a:ext cx="9144000" cy="5143500"/>
          </a:xfrm>
          <a:prstGeom prst="rect">
            <a:avLst/>
          </a:prstGeom>
        </p:spPr>
      </p:pic>
      <p:cxnSp>
        <p:nvCxnSpPr>
          <p:cNvPr id="3" name="直接连接符 2"/>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251520" y="208003"/>
            <a:ext cx="432048" cy="419531"/>
            <a:chOff x="298460" y="987574"/>
            <a:chExt cx="288032" cy="279687"/>
          </a:xfrm>
        </p:grpSpPr>
        <p:sp>
          <p:nvSpPr>
            <p:cNvPr id="5" name="矩形 4"/>
            <p:cNvSpPr/>
            <p:nvPr/>
          </p:nvSpPr>
          <p:spPr>
            <a:xfrm>
              <a:off x="298460" y="987574"/>
              <a:ext cx="216024" cy="216024"/>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20272" y="4653745"/>
            <a:ext cx="1944216" cy="4897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3908A-84A2-4309-BB5E-9EABAD36001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B0A51E04-F3B3-4409-863D-DA98E9A200D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7C8FE-5962-4F71-AEEE-3CC7A4C7E36D}"/>
              </a:ext>
            </a:extLst>
          </p:cNvPr>
          <p:cNvSpPr>
            <a:spLocks noGrp="1"/>
          </p:cNvSpPr>
          <p:nvPr>
            <p:ph type="dt" sz="half" idx="10"/>
          </p:nvPr>
        </p:nvSpPr>
        <p:spPr/>
        <p:txBody>
          <a:bodyPr/>
          <a:lstStyle/>
          <a:p>
            <a:fld id="{B806B8A7-D600-4E83-9DF3-6F3D3C09F733}" type="datetimeFigureOut">
              <a:rPr lang="zh-CN" altLang="en-US" smtClean="0"/>
              <a:t>2020-11-08</a:t>
            </a:fld>
            <a:endParaRPr lang="zh-CN" altLang="en-US"/>
          </a:p>
        </p:txBody>
      </p:sp>
      <p:sp>
        <p:nvSpPr>
          <p:cNvPr id="5" name="页脚占位符 4">
            <a:extLst>
              <a:ext uri="{FF2B5EF4-FFF2-40B4-BE49-F238E27FC236}">
                <a16:creationId xmlns:a16="http://schemas.microsoft.com/office/drawing/2014/main" id="{64BF6B95-4E15-4059-BCBD-7C35C3E670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1DEA2-3D65-4FC4-AE58-ABF05B672416}"/>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97333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9B194-75E2-4950-8410-2D4EEC20A9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2FE811-C953-4758-88A0-AF2BC93E8C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31BB98-4DAD-4766-82EC-511769A9B8E7}"/>
              </a:ext>
            </a:extLst>
          </p:cNvPr>
          <p:cNvSpPr>
            <a:spLocks noGrp="1"/>
          </p:cNvSpPr>
          <p:nvPr>
            <p:ph type="dt" sz="half" idx="10"/>
          </p:nvPr>
        </p:nvSpPr>
        <p:spPr/>
        <p:txBody>
          <a:bodyPr/>
          <a:lstStyle/>
          <a:p>
            <a:fld id="{B806B8A7-D600-4E83-9DF3-6F3D3C09F733}" type="datetimeFigureOut">
              <a:rPr lang="zh-CN" altLang="en-US" smtClean="0"/>
              <a:t>2020-11-08</a:t>
            </a:fld>
            <a:endParaRPr lang="zh-CN" altLang="en-US"/>
          </a:p>
        </p:txBody>
      </p:sp>
      <p:sp>
        <p:nvSpPr>
          <p:cNvPr id="5" name="页脚占位符 4">
            <a:extLst>
              <a:ext uri="{FF2B5EF4-FFF2-40B4-BE49-F238E27FC236}">
                <a16:creationId xmlns:a16="http://schemas.microsoft.com/office/drawing/2014/main" id="{496E453A-0BA7-42CA-A24D-96577C41BB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BE82F1-B03F-41B2-9647-8AAC3CDFCA73}"/>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16886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2020-11-08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 id="2147483659"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708DBC-7E28-4EAA-AE93-E559A124D7C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04CFE6-5971-4164-A8A3-783F9C3858C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338469-FF0F-4A69-844E-2603D67DD6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806B8A7-D600-4E83-9DF3-6F3D3C09F733}" type="datetimeFigureOut">
              <a:rPr lang="zh-CN" altLang="en-US" smtClean="0"/>
              <a:t>2020-11-08</a:t>
            </a:fld>
            <a:endParaRPr lang="zh-CN" altLang="en-US"/>
          </a:p>
        </p:txBody>
      </p:sp>
      <p:sp>
        <p:nvSpPr>
          <p:cNvPr id="5" name="页脚占位符 4">
            <a:extLst>
              <a:ext uri="{FF2B5EF4-FFF2-40B4-BE49-F238E27FC236}">
                <a16:creationId xmlns:a16="http://schemas.microsoft.com/office/drawing/2014/main" id="{5EEB35FC-D14B-46BB-B3E6-054F167805C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813796-823D-48E7-A688-0E4D65EC564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4933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74" y="257859"/>
            <a:ext cx="1967075" cy="595333"/>
          </a:xfrm>
          <a:prstGeom prst="rect">
            <a:avLst/>
          </a:prstGeom>
          <a:noFill/>
          <a:ln>
            <a:noFill/>
          </a:ln>
        </p:spPr>
      </p:pic>
      <p:sp>
        <p:nvSpPr>
          <p:cNvPr id="20" name="Text Box 2">
            <a:extLst>
              <a:ext uri="{FF2B5EF4-FFF2-40B4-BE49-F238E27FC236}">
                <a16:creationId xmlns:a16="http://schemas.microsoft.com/office/drawing/2014/main" id="{4741BFD8-9DF8-40AF-B5E6-602339C1FC8C}"/>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8BDA1F8E-3644-4218-97BF-71190D2F2B06}"/>
              </a:ext>
            </a:extLst>
          </p:cNvPr>
          <p:cNvSpPr txBox="1"/>
          <p:nvPr/>
        </p:nvSpPr>
        <p:spPr>
          <a:xfrm>
            <a:off x="2859866" y="3231145"/>
            <a:ext cx="3424267" cy="769441"/>
          </a:xfrm>
          <a:prstGeom prst="rect">
            <a:avLst/>
          </a:prstGeom>
          <a:noFill/>
        </p:spPr>
        <p:txBody>
          <a:bodyPr wrap="square" rtlCol="0">
            <a:spAutoFit/>
          </a:bodyPr>
          <a:lstStyle/>
          <a:p>
            <a:r>
              <a:rPr lang="en-US" altLang="zh-CN" sz="4400" dirty="0">
                <a:solidFill>
                  <a:schemeClr val="bg1"/>
                </a:solidFill>
              </a:rPr>
              <a:t>Java</a:t>
            </a:r>
            <a:r>
              <a:rPr lang="zh-CN" altLang="en-US" sz="4400" dirty="0">
                <a:solidFill>
                  <a:schemeClr val="bg1"/>
                </a:solidFill>
              </a:rPr>
              <a:t>网络编程</a:t>
            </a:r>
          </a:p>
        </p:txBody>
      </p:sp>
    </p:spTree>
    <p:extLst>
      <p:ext uri="{BB962C8B-B14F-4D97-AF65-F5344CB8AC3E}">
        <p14:creationId xmlns:p14="http://schemas.microsoft.com/office/powerpoint/2010/main" val="390086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p:cTn id="11" dur="8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0"/>
                                        </p:tgtEl>
                                        <p:attrNameLst>
                                          <p:attrName>ppt_y</p:attrName>
                                        </p:attrNameLst>
                                      </p:cBhvr>
                                      <p:tavLst>
                                        <p:tav tm="0">
                                          <p:val>
                                            <p:strVal val="#ppt_y"/>
                                          </p:val>
                                        </p:tav>
                                        <p:tav tm="100000">
                                          <p:val>
                                            <p:strVal val="#ppt_y"/>
                                          </p:val>
                                        </p:tav>
                                      </p:tavLst>
                                    </p:anim>
                                    <p:anim calcmode="lin" valueType="num">
                                      <p:cBhvr>
                                        <p:cTn id="13" dur="8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48043"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网络编程步骤</a:t>
            </a:r>
          </a:p>
        </p:txBody>
      </p:sp>
      <p:sp>
        <p:nvSpPr>
          <p:cNvPr id="4" name="文本框 3">
            <a:extLst>
              <a:ext uri="{FF2B5EF4-FFF2-40B4-BE49-F238E27FC236}">
                <a16:creationId xmlns:a16="http://schemas.microsoft.com/office/drawing/2014/main" id="{41DF0303-F17C-428C-AB6A-D1BACE732DC1}"/>
              </a:ext>
            </a:extLst>
          </p:cNvPr>
          <p:cNvSpPr txBox="1"/>
          <p:nvPr/>
        </p:nvSpPr>
        <p:spPr>
          <a:xfrm>
            <a:off x="823322" y="771550"/>
            <a:ext cx="2308518" cy="369332"/>
          </a:xfrm>
          <a:prstGeom prst="rect">
            <a:avLst/>
          </a:prstGeom>
          <a:noFill/>
        </p:spPr>
        <p:txBody>
          <a:bodyPr wrap="square">
            <a:spAutoFit/>
          </a:bodyPr>
          <a:lstStyle/>
          <a:p>
            <a:pPr algn="l"/>
            <a:r>
              <a:rPr lang="zh-CN" altLang="en-US" b="1" i="0" dirty="0">
                <a:solidFill>
                  <a:srgbClr val="4D4D4D"/>
                </a:solidFill>
                <a:effectLst/>
                <a:latin typeface="宋体" panose="02010600030101010101" pitchFamily="2" charset="-122"/>
                <a:ea typeface="宋体" panose="02010600030101010101" pitchFamily="2" charset="-122"/>
              </a:rPr>
              <a:t>客户端网络编程步骤</a:t>
            </a:r>
            <a:endParaRPr lang="zh-CN" altLang="en-US" b="1" i="0" dirty="0">
              <a:solidFill>
                <a:srgbClr val="4D4D4D"/>
              </a:solidFill>
              <a:effectLst/>
              <a:latin typeface="Tahoma" panose="020B0604030504040204" pitchFamily="34" charset="0"/>
            </a:endParaRPr>
          </a:p>
        </p:txBody>
      </p:sp>
      <p:sp>
        <p:nvSpPr>
          <p:cNvPr id="6" name="文本框 5">
            <a:extLst>
              <a:ext uri="{FF2B5EF4-FFF2-40B4-BE49-F238E27FC236}">
                <a16:creationId xmlns:a16="http://schemas.microsoft.com/office/drawing/2014/main" id="{EFC46924-6B70-4544-8525-321021067FF2}"/>
              </a:ext>
            </a:extLst>
          </p:cNvPr>
          <p:cNvSpPr txBox="1"/>
          <p:nvPr/>
        </p:nvSpPr>
        <p:spPr>
          <a:xfrm>
            <a:off x="755576" y="1140882"/>
            <a:ext cx="7848872" cy="1291379"/>
          </a:xfrm>
          <a:prstGeom prst="rect">
            <a:avLst/>
          </a:prstGeom>
          <a:noFill/>
        </p:spPr>
        <p:txBody>
          <a:bodyPr wrap="square">
            <a:spAutoFit/>
          </a:bodyPr>
          <a:lstStyle/>
          <a:p>
            <a:pPr algn="just">
              <a:lnSpc>
                <a:spcPct val="150000"/>
              </a:lnSpc>
            </a:pPr>
            <a:r>
              <a:rPr lang="zh-CN" altLang="en-US" b="0" i="0" dirty="0">
                <a:solidFill>
                  <a:srgbClr val="4D4D4D"/>
                </a:solidFill>
                <a:effectLst/>
                <a:latin typeface="Calibri" panose="020F0502020204030204" pitchFamily="34" charset="0"/>
              </a:rPr>
              <a:t>      </a:t>
            </a:r>
            <a:r>
              <a:rPr lang="zh-CN" altLang="en-US" b="0" i="0" dirty="0">
                <a:solidFill>
                  <a:srgbClr val="4D4D4D"/>
                </a:solidFill>
                <a:effectLst/>
                <a:latin typeface="宋体" panose="02010600030101010101" pitchFamily="2" charset="-122"/>
                <a:ea typeface="宋体" panose="02010600030101010101" pitchFamily="2" charset="-122"/>
              </a:rPr>
              <a:t>客户端</a:t>
            </a:r>
            <a:r>
              <a:rPr lang="en-US" altLang="zh-CN" b="0" i="0" dirty="0">
                <a:solidFill>
                  <a:srgbClr val="4D4D4D"/>
                </a:solidFill>
                <a:effectLst/>
                <a:latin typeface="Calibri" panose="020F0502020204030204" pitchFamily="34" charset="0"/>
              </a:rPr>
              <a:t>(Client)</a:t>
            </a:r>
            <a:r>
              <a:rPr lang="zh-CN" altLang="en-US" b="0" i="0" dirty="0">
                <a:solidFill>
                  <a:srgbClr val="4D4D4D"/>
                </a:solidFill>
                <a:effectLst/>
                <a:latin typeface="宋体" panose="02010600030101010101" pitchFamily="2" charset="-122"/>
                <a:ea typeface="宋体" panose="02010600030101010101" pitchFamily="2" charset="-122"/>
              </a:rPr>
              <a:t>是指网络编程中首先发起连接的程序，客户端一般实现程序界面和基本逻辑实现，在进行实际的客户端编程时，无论客户端复杂还是简单，以及客户端实现的方式，客户端的编程主要由三个步骤实现</a:t>
            </a:r>
            <a:endParaRPr lang="zh-CN" altLang="en-US" dirty="0"/>
          </a:p>
        </p:txBody>
      </p:sp>
      <p:sp>
        <p:nvSpPr>
          <p:cNvPr id="8" name="文本框 7">
            <a:extLst>
              <a:ext uri="{FF2B5EF4-FFF2-40B4-BE49-F238E27FC236}">
                <a16:creationId xmlns:a16="http://schemas.microsoft.com/office/drawing/2014/main" id="{A5C8B89D-6546-47A0-8577-A45641272445}"/>
              </a:ext>
            </a:extLst>
          </p:cNvPr>
          <p:cNvSpPr txBox="1"/>
          <p:nvPr/>
        </p:nvSpPr>
        <p:spPr>
          <a:xfrm>
            <a:off x="721424" y="2526574"/>
            <a:ext cx="2122384"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D4D4D"/>
                </a:solidFill>
                <a:effectLst/>
                <a:latin typeface="Calibri" panose="020F0502020204030204" pitchFamily="34" charset="0"/>
              </a:rPr>
              <a:t> </a:t>
            </a:r>
            <a:r>
              <a:rPr lang="zh-CN" altLang="en-US" b="0" i="0" dirty="0">
                <a:solidFill>
                  <a:srgbClr val="4D4D4D"/>
                </a:solidFill>
                <a:effectLst/>
                <a:latin typeface="宋体" panose="02010600030101010101" pitchFamily="2" charset="-122"/>
                <a:ea typeface="宋体" panose="02010600030101010101" pitchFamily="2" charset="-122"/>
              </a:rPr>
              <a:t>建立网络连接</a:t>
            </a:r>
            <a:endParaRPr lang="zh-CN" altLang="en-US" dirty="0"/>
          </a:p>
        </p:txBody>
      </p:sp>
      <p:sp>
        <p:nvSpPr>
          <p:cNvPr id="10" name="文本框 9">
            <a:extLst>
              <a:ext uri="{FF2B5EF4-FFF2-40B4-BE49-F238E27FC236}">
                <a16:creationId xmlns:a16="http://schemas.microsoft.com/office/drawing/2014/main" id="{4F3883F7-B2B4-4479-BCCD-B3695FDDBDE0}"/>
              </a:ext>
            </a:extLst>
          </p:cNvPr>
          <p:cNvSpPr txBox="1"/>
          <p:nvPr/>
        </p:nvSpPr>
        <p:spPr>
          <a:xfrm>
            <a:off x="787050" y="2864510"/>
            <a:ext cx="7848872" cy="1291379"/>
          </a:xfrm>
          <a:prstGeom prst="rect">
            <a:avLst/>
          </a:prstGeom>
          <a:noFill/>
        </p:spPr>
        <p:txBody>
          <a:bodyPr wrap="square">
            <a:spAutoFit/>
          </a:bodyPr>
          <a:lstStyle/>
          <a:p>
            <a:pPr>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客户端网络编程的第一步都是建立网络连接。在建立网络连接时需要指定连接到的服务器的</a:t>
            </a:r>
            <a:r>
              <a:rPr lang="en-US" altLang="zh-CN" b="0" i="0" dirty="0">
                <a:solidFill>
                  <a:srgbClr val="4D4D4D"/>
                </a:solidFill>
                <a:effectLst/>
                <a:latin typeface="Calibri" panose="020F0502020204030204" pitchFamily="34" charset="0"/>
              </a:rPr>
              <a:t>IP</a:t>
            </a:r>
            <a:r>
              <a:rPr lang="zh-CN" altLang="en-US" b="0" i="0" dirty="0">
                <a:solidFill>
                  <a:srgbClr val="4D4D4D"/>
                </a:solidFill>
                <a:effectLst/>
                <a:latin typeface="宋体" panose="02010600030101010101" pitchFamily="2" charset="-122"/>
                <a:ea typeface="宋体" panose="02010600030101010101" pitchFamily="2" charset="-122"/>
              </a:rPr>
              <a:t>地址和端口号，建立完成以后，会形成一条虚拟的连接，后续的操作就可以通过该连接实现数据交换了</a:t>
            </a:r>
            <a:endParaRPr lang="zh-CN" altLang="en-US" dirty="0"/>
          </a:p>
        </p:txBody>
      </p:sp>
    </p:spTree>
    <p:extLst>
      <p:ext uri="{BB962C8B-B14F-4D97-AF65-F5344CB8AC3E}">
        <p14:creationId xmlns:p14="http://schemas.microsoft.com/office/powerpoint/2010/main" val="285335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48043"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网络编程步骤</a:t>
            </a:r>
          </a:p>
        </p:txBody>
      </p:sp>
      <p:sp>
        <p:nvSpPr>
          <p:cNvPr id="2" name="文本框 1">
            <a:extLst>
              <a:ext uri="{FF2B5EF4-FFF2-40B4-BE49-F238E27FC236}">
                <a16:creationId xmlns:a16="http://schemas.microsoft.com/office/drawing/2014/main" id="{88172F3D-E94C-426C-BB0C-B3A841A73636}"/>
              </a:ext>
            </a:extLst>
          </p:cNvPr>
          <p:cNvSpPr txBox="1"/>
          <p:nvPr/>
        </p:nvSpPr>
        <p:spPr>
          <a:xfrm>
            <a:off x="823322" y="771550"/>
            <a:ext cx="2308518" cy="369332"/>
          </a:xfrm>
          <a:prstGeom prst="rect">
            <a:avLst/>
          </a:prstGeom>
          <a:noFill/>
        </p:spPr>
        <p:txBody>
          <a:bodyPr wrap="square">
            <a:spAutoFit/>
          </a:bodyPr>
          <a:lstStyle/>
          <a:p>
            <a:pPr algn="l"/>
            <a:r>
              <a:rPr lang="zh-CN" altLang="en-US" b="1" i="0" dirty="0">
                <a:solidFill>
                  <a:srgbClr val="4D4D4D"/>
                </a:solidFill>
                <a:effectLst/>
                <a:latin typeface="宋体" panose="02010600030101010101" pitchFamily="2" charset="-122"/>
                <a:ea typeface="宋体" panose="02010600030101010101" pitchFamily="2" charset="-122"/>
              </a:rPr>
              <a:t>客户端网络编程步骤</a:t>
            </a:r>
            <a:endParaRPr lang="zh-CN" altLang="en-US" b="1" i="0" dirty="0">
              <a:solidFill>
                <a:srgbClr val="4D4D4D"/>
              </a:solidFill>
              <a:effectLst/>
              <a:latin typeface="Tahoma" panose="020B0604030504040204" pitchFamily="34" charset="0"/>
            </a:endParaRPr>
          </a:p>
        </p:txBody>
      </p:sp>
      <p:sp>
        <p:nvSpPr>
          <p:cNvPr id="6" name="文本框 5">
            <a:extLst>
              <a:ext uri="{FF2B5EF4-FFF2-40B4-BE49-F238E27FC236}">
                <a16:creationId xmlns:a16="http://schemas.microsoft.com/office/drawing/2014/main" id="{D79CF3A9-AE73-4147-8E38-5C26D26D006A}"/>
              </a:ext>
            </a:extLst>
          </p:cNvPr>
          <p:cNvSpPr txBox="1"/>
          <p:nvPr/>
        </p:nvSpPr>
        <p:spPr>
          <a:xfrm>
            <a:off x="824545" y="1203598"/>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D4D4D"/>
                </a:solidFill>
                <a:effectLst/>
                <a:latin typeface="宋体" panose="02010600030101010101" pitchFamily="2" charset="-122"/>
                <a:ea typeface="宋体" panose="02010600030101010101" pitchFamily="2" charset="-122"/>
              </a:rPr>
              <a:t>交换数据</a:t>
            </a:r>
            <a:endParaRPr lang="zh-CN" altLang="en-US" dirty="0"/>
          </a:p>
        </p:txBody>
      </p:sp>
      <p:sp>
        <p:nvSpPr>
          <p:cNvPr id="8" name="文本框 7">
            <a:extLst>
              <a:ext uri="{FF2B5EF4-FFF2-40B4-BE49-F238E27FC236}">
                <a16:creationId xmlns:a16="http://schemas.microsoft.com/office/drawing/2014/main" id="{F3D75CAB-652E-45C9-9DB7-797B09A215BD}"/>
              </a:ext>
            </a:extLst>
          </p:cNvPr>
          <p:cNvSpPr txBox="1"/>
          <p:nvPr/>
        </p:nvSpPr>
        <p:spPr>
          <a:xfrm>
            <a:off x="539552" y="1491630"/>
            <a:ext cx="8064896" cy="1696490"/>
          </a:xfrm>
          <a:prstGeom prst="rect">
            <a:avLst/>
          </a:prstGeom>
          <a:noFill/>
        </p:spPr>
        <p:txBody>
          <a:bodyPr wrap="square">
            <a:spAutoFit/>
          </a:bodyPr>
          <a:lstStyle/>
          <a:p>
            <a:pPr marL="266700" indent="228600" algn="just">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连接建立以后，就可以通过这个连接交换数据了。交换数据严格按照请求响应模型进行，由客户端发送一个请求数据到服务器，服务器反馈一个响应数据给客户端，如果客户端不发送请求则服务器端就不响应。</a:t>
            </a:r>
            <a:endParaRPr lang="zh-CN" altLang="en-US" b="0" i="0" dirty="0">
              <a:solidFill>
                <a:srgbClr val="4D4D4D"/>
              </a:solidFill>
              <a:effectLst/>
              <a:latin typeface="Tahoma" panose="020B0604030504040204" pitchFamily="34" charset="0"/>
            </a:endParaRPr>
          </a:p>
          <a:p>
            <a:pPr marL="266700" indent="228600" algn="just">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根据逻辑需要，可以多次交换数据，但是还是必须遵循请求响应模型</a:t>
            </a:r>
            <a:endParaRPr lang="zh-CN" altLang="en-US" b="0" i="0" dirty="0">
              <a:solidFill>
                <a:srgbClr val="4D4D4D"/>
              </a:solidFill>
              <a:effectLst/>
              <a:latin typeface="Tahoma" panose="020B0604030504040204" pitchFamily="34" charset="0"/>
            </a:endParaRPr>
          </a:p>
        </p:txBody>
      </p:sp>
      <p:sp>
        <p:nvSpPr>
          <p:cNvPr id="10" name="文本框 9">
            <a:extLst>
              <a:ext uri="{FF2B5EF4-FFF2-40B4-BE49-F238E27FC236}">
                <a16:creationId xmlns:a16="http://schemas.microsoft.com/office/drawing/2014/main" id="{9AC17D5A-B1B0-4A67-BBAA-25F64BA16193}"/>
              </a:ext>
            </a:extLst>
          </p:cNvPr>
          <p:cNvSpPr txBox="1"/>
          <p:nvPr/>
        </p:nvSpPr>
        <p:spPr>
          <a:xfrm>
            <a:off x="823322" y="3291486"/>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D4D4D"/>
                </a:solidFill>
                <a:effectLst/>
                <a:latin typeface="宋体" panose="02010600030101010101" pitchFamily="2" charset="-122"/>
                <a:ea typeface="宋体" panose="02010600030101010101" pitchFamily="2" charset="-122"/>
              </a:rPr>
              <a:t>关闭网络连接</a:t>
            </a:r>
            <a:endParaRPr lang="zh-CN" altLang="en-US" dirty="0"/>
          </a:p>
        </p:txBody>
      </p:sp>
      <p:sp>
        <p:nvSpPr>
          <p:cNvPr id="12" name="文本框 11">
            <a:extLst>
              <a:ext uri="{FF2B5EF4-FFF2-40B4-BE49-F238E27FC236}">
                <a16:creationId xmlns:a16="http://schemas.microsoft.com/office/drawing/2014/main" id="{88CFFE58-020E-4932-B1AB-7B6A41DCDC48}"/>
              </a:ext>
            </a:extLst>
          </p:cNvPr>
          <p:cNvSpPr txBox="1"/>
          <p:nvPr/>
        </p:nvSpPr>
        <p:spPr>
          <a:xfrm>
            <a:off x="842550" y="3670727"/>
            <a:ext cx="8064896" cy="875881"/>
          </a:xfrm>
          <a:prstGeom prst="rect">
            <a:avLst/>
          </a:prstGeom>
          <a:noFill/>
        </p:spPr>
        <p:txBody>
          <a:bodyPr wrap="square">
            <a:spAutoFit/>
          </a:bodyPr>
          <a:lstStyle/>
          <a:p>
            <a:pPr algn="just">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在数据交换完成以后，关闭网络连接，释放程序占用的端口、内存等系统资源，结束网络编程</a:t>
            </a:r>
            <a:endParaRPr lang="zh-CN" altLang="en-US" dirty="0"/>
          </a:p>
        </p:txBody>
      </p:sp>
    </p:spTree>
    <p:extLst>
      <p:ext uri="{BB962C8B-B14F-4D97-AF65-F5344CB8AC3E}">
        <p14:creationId xmlns:p14="http://schemas.microsoft.com/office/powerpoint/2010/main" val="50787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48043"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网络编程步骤</a:t>
            </a:r>
          </a:p>
        </p:txBody>
      </p:sp>
      <p:sp>
        <p:nvSpPr>
          <p:cNvPr id="2" name="文本框 1">
            <a:extLst>
              <a:ext uri="{FF2B5EF4-FFF2-40B4-BE49-F238E27FC236}">
                <a16:creationId xmlns:a16="http://schemas.microsoft.com/office/drawing/2014/main" id="{3DE954FC-9A29-4BC1-9837-35882A08BA37}"/>
              </a:ext>
            </a:extLst>
          </p:cNvPr>
          <p:cNvSpPr txBox="1"/>
          <p:nvPr/>
        </p:nvSpPr>
        <p:spPr>
          <a:xfrm>
            <a:off x="823322" y="771550"/>
            <a:ext cx="2308518" cy="369332"/>
          </a:xfrm>
          <a:prstGeom prst="rect">
            <a:avLst/>
          </a:prstGeom>
          <a:noFill/>
        </p:spPr>
        <p:txBody>
          <a:bodyPr wrap="square">
            <a:spAutoFit/>
          </a:bodyPr>
          <a:lstStyle/>
          <a:p>
            <a:pPr algn="l"/>
            <a:r>
              <a:rPr lang="zh-CN" altLang="en-US" b="1" dirty="0">
                <a:solidFill>
                  <a:srgbClr val="4D4D4D"/>
                </a:solidFill>
                <a:latin typeface="宋体" panose="02010600030101010101" pitchFamily="2" charset="-122"/>
                <a:ea typeface="宋体" panose="02010600030101010101" pitchFamily="2" charset="-122"/>
              </a:rPr>
              <a:t>服务</a:t>
            </a:r>
            <a:r>
              <a:rPr lang="zh-CN" altLang="en-US" b="1" i="0" dirty="0">
                <a:solidFill>
                  <a:srgbClr val="4D4D4D"/>
                </a:solidFill>
                <a:effectLst/>
                <a:latin typeface="宋体" panose="02010600030101010101" pitchFamily="2" charset="-122"/>
                <a:ea typeface="宋体" panose="02010600030101010101" pitchFamily="2" charset="-122"/>
              </a:rPr>
              <a:t>端网络编程步骤</a:t>
            </a:r>
            <a:endParaRPr lang="zh-CN" altLang="en-US" b="1" i="0" dirty="0">
              <a:solidFill>
                <a:srgbClr val="4D4D4D"/>
              </a:solidFill>
              <a:effectLst/>
              <a:latin typeface="Tahoma" panose="020B0604030504040204" pitchFamily="34" charset="0"/>
            </a:endParaRPr>
          </a:p>
        </p:txBody>
      </p:sp>
      <p:sp>
        <p:nvSpPr>
          <p:cNvPr id="6" name="文本框 5">
            <a:extLst>
              <a:ext uri="{FF2B5EF4-FFF2-40B4-BE49-F238E27FC236}">
                <a16:creationId xmlns:a16="http://schemas.microsoft.com/office/drawing/2014/main" id="{2F5F400E-03C0-42DF-86C1-17D2A6900F32}"/>
              </a:ext>
            </a:extLst>
          </p:cNvPr>
          <p:cNvSpPr txBox="1"/>
          <p:nvPr/>
        </p:nvSpPr>
        <p:spPr>
          <a:xfrm>
            <a:off x="835574" y="1140882"/>
            <a:ext cx="7912890" cy="1291379"/>
          </a:xfrm>
          <a:prstGeom prst="rect">
            <a:avLst/>
          </a:prstGeom>
          <a:noFill/>
        </p:spPr>
        <p:txBody>
          <a:bodyPr wrap="square">
            <a:spAutoFit/>
          </a:bodyPr>
          <a:lstStyle/>
          <a:p>
            <a:pPr algn="just">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服务器端</a:t>
            </a:r>
            <a:r>
              <a:rPr lang="en-US" altLang="zh-CN" b="0" i="0" dirty="0">
                <a:solidFill>
                  <a:srgbClr val="4D4D4D"/>
                </a:solidFill>
                <a:effectLst/>
                <a:latin typeface="Calibri" panose="020F0502020204030204" pitchFamily="34" charset="0"/>
              </a:rPr>
              <a:t>(Server)</a:t>
            </a:r>
            <a:r>
              <a:rPr lang="zh-CN" altLang="en-US" b="0" i="0" dirty="0">
                <a:solidFill>
                  <a:srgbClr val="4D4D4D"/>
                </a:solidFill>
                <a:effectLst/>
                <a:latin typeface="宋体" panose="02010600030101010101" pitchFamily="2" charset="-122"/>
                <a:ea typeface="宋体" panose="02010600030101010101" pitchFamily="2" charset="-122"/>
              </a:rPr>
              <a:t>是指在网络编程中被动等待连接的程序，服务器端一般实现程序的核心逻辑以及数据存储等核心功能。服务器端的编程步骤和客户端不同，是由四个步骤实现，依次是</a:t>
            </a:r>
            <a:endParaRPr lang="zh-CN" altLang="en-US" dirty="0"/>
          </a:p>
        </p:txBody>
      </p:sp>
      <p:sp>
        <p:nvSpPr>
          <p:cNvPr id="8" name="文本框 7">
            <a:extLst>
              <a:ext uri="{FF2B5EF4-FFF2-40B4-BE49-F238E27FC236}">
                <a16:creationId xmlns:a16="http://schemas.microsoft.com/office/drawing/2014/main" id="{ACA187C2-BBF3-4048-B9B4-867E06E18486}"/>
              </a:ext>
            </a:extLst>
          </p:cNvPr>
          <p:cNvSpPr txBox="1"/>
          <p:nvPr/>
        </p:nvSpPr>
        <p:spPr>
          <a:xfrm>
            <a:off x="755576" y="2451940"/>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D4D4D"/>
                </a:solidFill>
                <a:effectLst/>
                <a:latin typeface="Calibri" panose="020F0502020204030204" pitchFamily="34" charset="0"/>
              </a:rPr>
              <a:t> </a:t>
            </a:r>
            <a:r>
              <a:rPr lang="zh-CN" altLang="en-US" b="0" i="0" dirty="0">
                <a:solidFill>
                  <a:srgbClr val="4D4D4D"/>
                </a:solidFill>
                <a:effectLst/>
                <a:latin typeface="宋体" panose="02010600030101010101" pitchFamily="2" charset="-122"/>
                <a:ea typeface="宋体" panose="02010600030101010101" pitchFamily="2" charset="-122"/>
              </a:rPr>
              <a:t>监听端口</a:t>
            </a:r>
            <a:endParaRPr lang="zh-CN" altLang="en-US" dirty="0"/>
          </a:p>
        </p:txBody>
      </p:sp>
      <p:sp>
        <p:nvSpPr>
          <p:cNvPr id="10" name="文本框 9">
            <a:extLst>
              <a:ext uri="{FF2B5EF4-FFF2-40B4-BE49-F238E27FC236}">
                <a16:creationId xmlns:a16="http://schemas.microsoft.com/office/drawing/2014/main" id="{8E383823-49A0-4846-A582-B2FB155A59B8}"/>
              </a:ext>
            </a:extLst>
          </p:cNvPr>
          <p:cNvSpPr txBox="1"/>
          <p:nvPr/>
        </p:nvSpPr>
        <p:spPr>
          <a:xfrm>
            <a:off x="788656" y="2715766"/>
            <a:ext cx="7959807" cy="1706878"/>
          </a:xfrm>
          <a:prstGeom prst="rect">
            <a:avLst/>
          </a:prstGeom>
          <a:noFill/>
        </p:spPr>
        <p:txBody>
          <a:bodyPr wrap="square">
            <a:spAutoFit/>
          </a:bodyPr>
          <a:lstStyle/>
          <a:p>
            <a:pPr algn="just">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服务器端属于被动等待连接，所以服务器端启动以后，不需要发起连接，而只需要监听本地计算机的某个固定端口即可</a:t>
            </a:r>
            <a:endParaRPr lang="en-US" altLang="zh-CN" b="0" i="0" dirty="0">
              <a:solidFill>
                <a:srgbClr val="4D4D4D"/>
              </a:solidFill>
              <a:effectLst/>
              <a:latin typeface="宋体" panose="02010600030101010101" pitchFamily="2" charset="-122"/>
              <a:ea typeface="宋体" panose="02010600030101010101" pitchFamily="2" charset="-122"/>
            </a:endParaRPr>
          </a:p>
          <a:p>
            <a:pPr algn="just">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这个端口就是服务器端开放给客户端的端口，服务器端程序运行的本地计算机的</a:t>
            </a:r>
            <a:r>
              <a:rPr lang="en-US" altLang="zh-CN" b="0" i="0" dirty="0">
                <a:solidFill>
                  <a:srgbClr val="4D4D4D"/>
                </a:solidFill>
                <a:effectLst/>
                <a:latin typeface="Calibri" panose="020F0502020204030204" pitchFamily="34" charset="0"/>
              </a:rPr>
              <a:t>IP</a:t>
            </a:r>
            <a:r>
              <a:rPr lang="zh-CN" altLang="en-US" b="0" i="0" dirty="0">
                <a:solidFill>
                  <a:srgbClr val="4D4D4D"/>
                </a:solidFill>
                <a:effectLst/>
                <a:latin typeface="宋体" panose="02010600030101010101" pitchFamily="2" charset="-122"/>
                <a:ea typeface="宋体" panose="02010600030101010101" pitchFamily="2" charset="-122"/>
              </a:rPr>
              <a:t>地址就是服务器端程序的</a:t>
            </a:r>
            <a:r>
              <a:rPr lang="en-US" altLang="zh-CN" b="0" i="0" dirty="0">
                <a:solidFill>
                  <a:srgbClr val="4D4D4D"/>
                </a:solidFill>
                <a:effectLst/>
                <a:latin typeface="Calibri" panose="020F0502020204030204" pitchFamily="34" charset="0"/>
              </a:rPr>
              <a:t>IP</a:t>
            </a:r>
            <a:r>
              <a:rPr lang="zh-CN" altLang="en-US" b="0" i="0" dirty="0">
                <a:solidFill>
                  <a:srgbClr val="4D4D4D"/>
                </a:solidFill>
                <a:effectLst/>
                <a:latin typeface="宋体" panose="02010600030101010101" pitchFamily="2" charset="-122"/>
                <a:ea typeface="宋体" panose="02010600030101010101" pitchFamily="2" charset="-122"/>
              </a:rPr>
              <a:t>地址</a:t>
            </a:r>
            <a:endParaRPr lang="zh-CN" altLang="en-US" dirty="0"/>
          </a:p>
        </p:txBody>
      </p:sp>
    </p:spTree>
    <p:extLst>
      <p:ext uri="{BB962C8B-B14F-4D97-AF65-F5344CB8AC3E}">
        <p14:creationId xmlns:p14="http://schemas.microsoft.com/office/powerpoint/2010/main" val="149001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48043"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网络编程步骤</a:t>
            </a:r>
          </a:p>
        </p:txBody>
      </p:sp>
      <p:sp>
        <p:nvSpPr>
          <p:cNvPr id="2" name="文本框 1">
            <a:extLst>
              <a:ext uri="{FF2B5EF4-FFF2-40B4-BE49-F238E27FC236}">
                <a16:creationId xmlns:a16="http://schemas.microsoft.com/office/drawing/2014/main" id="{72925927-D1D6-45B6-8600-AD4A11997EDE}"/>
              </a:ext>
            </a:extLst>
          </p:cNvPr>
          <p:cNvSpPr txBox="1"/>
          <p:nvPr/>
        </p:nvSpPr>
        <p:spPr>
          <a:xfrm>
            <a:off x="823322" y="771550"/>
            <a:ext cx="2308518" cy="369332"/>
          </a:xfrm>
          <a:prstGeom prst="rect">
            <a:avLst/>
          </a:prstGeom>
          <a:noFill/>
        </p:spPr>
        <p:txBody>
          <a:bodyPr wrap="square">
            <a:spAutoFit/>
          </a:bodyPr>
          <a:lstStyle/>
          <a:p>
            <a:pPr algn="l"/>
            <a:r>
              <a:rPr lang="zh-CN" altLang="en-US" b="1" dirty="0">
                <a:solidFill>
                  <a:srgbClr val="4D4D4D"/>
                </a:solidFill>
                <a:latin typeface="宋体" panose="02010600030101010101" pitchFamily="2" charset="-122"/>
                <a:ea typeface="宋体" panose="02010600030101010101" pitchFamily="2" charset="-122"/>
              </a:rPr>
              <a:t>服务</a:t>
            </a:r>
            <a:r>
              <a:rPr lang="zh-CN" altLang="en-US" b="1" i="0" dirty="0">
                <a:solidFill>
                  <a:srgbClr val="4D4D4D"/>
                </a:solidFill>
                <a:effectLst/>
                <a:latin typeface="宋体" panose="02010600030101010101" pitchFamily="2" charset="-122"/>
                <a:ea typeface="宋体" panose="02010600030101010101" pitchFamily="2" charset="-122"/>
              </a:rPr>
              <a:t>端网络编程步骤</a:t>
            </a:r>
            <a:endParaRPr lang="zh-CN" altLang="en-US" b="1" i="0" dirty="0">
              <a:solidFill>
                <a:srgbClr val="4D4D4D"/>
              </a:solidFill>
              <a:effectLst/>
              <a:latin typeface="Tahoma" panose="020B0604030504040204" pitchFamily="34" charset="0"/>
            </a:endParaRPr>
          </a:p>
        </p:txBody>
      </p:sp>
      <p:sp>
        <p:nvSpPr>
          <p:cNvPr id="10" name="文本框 9">
            <a:extLst>
              <a:ext uri="{FF2B5EF4-FFF2-40B4-BE49-F238E27FC236}">
                <a16:creationId xmlns:a16="http://schemas.microsoft.com/office/drawing/2014/main" id="{67BBE712-DD21-4A7E-B3FA-C7E1596A4825}"/>
              </a:ext>
            </a:extLst>
          </p:cNvPr>
          <p:cNvSpPr txBox="1"/>
          <p:nvPr/>
        </p:nvSpPr>
        <p:spPr>
          <a:xfrm>
            <a:off x="857518" y="1167139"/>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D4D4D"/>
                </a:solidFill>
                <a:effectLst/>
                <a:latin typeface="Calibri" panose="020F0502020204030204" pitchFamily="34" charset="0"/>
              </a:rPr>
              <a:t> </a:t>
            </a:r>
            <a:r>
              <a:rPr lang="zh-CN" altLang="en-US" b="0" i="0" dirty="0">
                <a:solidFill>
                  <a:srgbClr val="4D4D4D"/>
                </a:solidFill>
                <a:effectLst/>
                <a:latin typeface="宋体" panose="02010600030101010101" pitchFamily="2" charset="-122"/>
                <a:ea typeface="宋体" panose="02010600030101010101" pitchFamily="2" charset="-122"/>
              </a:rPr>
              <a:t>获得连接</a:t>
            </a:r>
            <a:endParaRPr lang="zh-CN" altLang="en-US" dirty="0"/>
          </a:p>
        </p:txBody>
      </p:sp>
      <p:sp>
        <p:nvSpPr>
          <p:cNvPr id="12" name="文本框 11">
            <a:extLst>
              <a:ext uri="{FF2B5EF4-FFF2-40B4-BE49-F238E27FC236}">
                <a16:creationId xmlns:a16="http://schemas.microsoft.com/office/drawing/2014/main" id="{66C10CFE-ABC5-4F6E-BB26-AE838A91B663}"/>
              </a:ext>
            </a:extLst>
          </p:cNvPr>
          <p:cNvSpPr txBox="1"/>
          <p:nvPr/>
        </p:nvSpPr>
        <p:spPr>
          <a:xfrm>
            <a:off x="823322" y="1497711"/>
            <a:ext cx="7925142" cy="2122376"/>
          </a:xfrm>
          <a:prstGeom prst="rect">
            <a:avLst/>
          </a:prstGeom>
          <a:noFill/>
        </p:spPr>
        <p:txBody>
          <a:bodyPr wrap="square">
            <a:spAutoFit/>
          </a:bodyPr>
          <a:lstStyle/>
          <a:p>
            <a:pPr algn="just">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当客户端连接到服务器端时，服务器端就可以获得一个连接，这个连接包含客户端的信息，例如客户端</a:t>
            </a:r>
            <a:r>
              <a:rPr lang="en-US" altLang="zh-CN" b="0" i="0" dirty="0">
                <a:solidFill>
                  <a:srgbClr val="4D4D4D"/>
                </a:solidFill>
                <a:effectLst/>
                <a:latin typeface="Calibri" panose="020F0502020204030204" pitchFamily="34" charset="0"/>
              </a:rPr>
              <a:t>IP</a:t>
            </a:r>
            <a:r>
              <a:rPr lang="zh-CN" altLang="en-US" b="0" i="0" dirty="0">
                <a:solidFill>
                  <a:srgbClr val="4D4D4D"/>
                </a:solidFill>
                <a:effectLst/>
                <a:latin typeface="宋体" panose="02010600030101010101" pitchFamily="2" charset="-122"/>
                <a:ea typeface="宋体" panose="02010600030101010101" pitchFamily="2" charset="-122"/>
              </a:rPr>
              <a:t>地址等等，服务器端和客户端也通过该连接进行数据交换</a:t>
            </a:r>
            <a:endParaRPr lang="en-US" altLang="zh-CN" b="0" i="0" dirty="0">
              <a:solidFill>
                <a:srgbClr val="4D4D4D"/>
              </a:solidFill>
              <a:effectLst/>
              <a:latin typeface="宋体" panose="02010600030101010101" pitchFamily="2" charset="-122"/>
              <a:ea typeface="宋体" panose="02010600030101010101" pitchFamily="2" charset="-122"/>
            </a:endParaRPr>
          </a:p>
          <a:p>
            <a:pPr algn="just">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一般在服务器端编程中，当获得连接时，需要开启专门的线程处理该连接，每个连接都由独立的线程实现</a:t>
            </a:r>
            <a:endParaRPr lang="zh-CN" altLang="en-US" dirty="0"/>
          </a:p>
        </p:txBody>
      </p:sp>
    </p:spTree>
    <p:extLst>
      <p:ext uri="{BB962C8B-B14F-4D97-AF65-F5344CB8AC3E}">
        <p14:creationId xmlns:p14="http://schemas.microsoft.com/office/powerpoint/2010/main" val="63730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48043"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网络编程步骤</a:t>
            </a:r>
          </a:p>
        </p:txBody>
      </p:sp>
      <p:sp>
        <p:nvSpPr>
          <p:cNvPr id="2" name="文本框 1">
            <a:extLst>
              <a:ext uri="{FF2B5EF4-FFF2-40B4-BE49-F238E27FC236}">
                <a16:creationId xmlns:a16="http://schemas.microsoft.com/office/drawing/2014/main" id="{72925927-D1D6-45B6-8600-AD4A11997EDE}"/>
              </a:ext>
            </a:extLst>
          </p:cNvPr>
          <p:cNvSpPr txBox="1"/>
          <p:nvPr/>
        </p:nvSpPr>
        <p:spPr>
          <a:xfrm>
            <a:off x="823322" y="771550"/>
            <a:ext cx="2308518" cy="369332"/>
          </a:xfrm>
          <a:prstGeom prst="rect">
            <a:avLst/>
          </a:prstGeom>
          <a:noFill/>
        </p:spPr>
        <p:txBody>
          <a:bodyPr wrap="square">
            <a:spAutoFit/>
          </a:bodyPr>
          <a:lstStyle/>
          <a:p>
            <a:pPr algn="l"/>
            <a:r>
              <a:rPr lang="zh-CN" altLang="en-US" b="1" dirty="0">
                <a:solidFill>
                  <a:srgbClr val="4D4D4D"/>
                </a:solidFill>
                <a:latin typeface="宋体" panose="02010600030101010101" pitchFamily="2" charset="-122"/>
                <a:ea typeface="宋体" panose="02010600030101010101" pitchFamily="2" charset="-122"/>
              </a:rPr>
              <a:t>服务</a:t>
            </a:r>
            <a:r>
              <a:rPr lang="zh-CN" altLang="en-US" b="1" i="0" dirty="0">
                <a:solidFill>
                  <a:srgbClr val="4D4D4D"/>
                </a:solidFill>
                <a:effectLst/>
                <a:latin typeface="宋体" panose="02010600030101010101" pitchFamily="2" charset="-122"/>
                <a:ea typeface="宋体" panose="02010600030101010101" pitchFamily="2" charset="-122"/>
              </a:rPr>
              <a:t>端网络编程步骤</a:t>
            </a:r>
            <a:endParaRPr lang="zh-CN" altLang="en-US" b="1" i="0" dirty="0">
              <a:solidFill>
                <a:srgbClr val="4D4D4D"/>
              </a:solidFill>
              <a:effectLst/>
              <a:latin typeface="Tahoma" panose="020B0604030504040204" pitchFamily="34" charset="0"/>
            </a:endParaRPr>
          </a:p>
        </p:txBody>
      </p:sp>
      <p:sp>
        <p:nvSpPr>
          <p:cNvPr id="10" name="文本框 9">
            <a:extLst>
              <a:ext uri="{FF2B5EF4-FFF2-40B4-BE49-F238E27FC236}">
                <a16:creationId xmlns:a16="http://schemas.microsoft.com/office/drawing/2014/main" id="{67BBE712-DD21-4A7E-B3FA-C7E1596A4825}"/>
              </a:ext>
            </a:extLst>
          </p:cNvPr>
          <p:cNvSpPr txBox="1"/>
          <p:nvPr/>
        </p:nvSpPr>
        <p:spPr>
          <a:xfrm>
            <a:off x="857518" y="1167139"/>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D4D4D"/>
                </a:solidFill>
                <a:effectLst/>
                <a:latin typeface="宋体" panose="02010600030101010101" pitchFamily="2" charset="-122"/>
                <a:ea typeface="宋体" panose="02010600030101010101" pitchFamily="2" charset="-122"/>
              </a:rPr>
              <a:t>交换数据</a:t>
            </a:r>
            <a:endParaRPr lang="zh-CN" altLang="en-US" dirty="0"/>
          </a:p>
        </p:txBody>
      </p:sp>
      <p:sp>
        <p:nvSpPr>
          <p:cNvPr id="12" name="文本框 11">
            <a:extLst>
              <a:ext uri="{FF2B5EF4-FFF2-40B4-BE49-F238E27FC236}">
                <a16:creationId xmlns:a16="http://schemas.microsoft.com/office/drawing/2014/main" id="{66C10CFE-ABC5-4F6E-BB26-AE838A91B663}"/>
              </a:ext>
            </a:extLst>
          </p:cNvPr>
          <p:cNvSpPr txBox="1"/>
          <p:nvPr/>
        </p:nvSpPr>
        <p:spPr>
          <a:xfrm>
            <a:off x="823322" y="1497711"/>
            <a:ext cx="7925142" cy="2537874"/>
          </a:xfrm>
          <a:prstGeom prst="rect">
            <a:avLst/>
          </a:prstGeom>
          <a:noFill/>
        </p:spPr>
        <p:txBody>
          <a:bodyPr wrap="square">
            <a:spAutoFit/>
          </a:bodyPr>
          <a:lstStyle/>
          <a:p>
            <a:pPr algn="just">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服务器端通过获得的连接进行数据交换。服务器端的数据交换步骤是首先接收客户端发送过来的数据，然后进行逻辑处理，再把处理以后的结果数据发送给客户端。简单来说，就是先接收再发送，这个和客户端的数据交换数序不同</a:t>
            </a:r>
            <a:endParaRPr lang="en-US" altLang="zh-CN" b="0" i="0" dirty="0">
              <a:solidFill>
                <a:srgbClr val="4D4D4D"/>
              </a:solidFill>
              <a:effectLst/>
              <a:latin typeface="宋体" panose="02010600030101010101" pitchFamily="2" charset="-122"/>
              <a:ea typeface="宋体" panose="02010600030101010101" pitchFamily="2" charset="-122"/>
            </a:endParaRPr>
          </a:p>
          <a:p>
            <a:pPr algn="just">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其实，服务器端获得的连接和客户端连接是一样的，只是数据交换的步骤不同</a:t>
            </a:r>
            <a:endParaRPr lang="zh-CN" altLang="en-US" dirty="0"/>
          </a:p>
        </p:txBody>
      </p:sp>
    </p:spTree>
    <p:extLst>
      <p:ext uri="{BB962C8B-B14F-4D97-AF65-F5344CB8AC3E}">
        <p14:creationId xmlns:p14="http://schemas.microsoft.com/office/powerpoint/2010/main" val="120054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48043"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网络编程步骤</a:t>
            </a:r>
          </a:p>
        </p:txBody>
      </p:sp>
      <p:sp>
        <p:nvSpPr>
          <p:cNvPr id="2" name="文本框 1">
            <a:extLst>
              <a:ext uri="{FF2B5EF4-FFF2-40B4-BE49-F238E27FC236}">
                <a16:creationId xmlns:a16="http://schemas.microsoft.com/office/drawing/2014/main" id="{72925927-D1D6-45B6-8600-AD4A11997EDE}"/>
              </a:ext>
            </a:extLst>
          </p:cNvPr>
          <p:cNvSpPr txBox="1"/>
          <p:nvPr/>
        </p:nvSpPr>
        <p:spPr>
          <a:xfrm>
            <a:off x="823322" y="771550"/>
            <a:ext cx="2308518" cy="369332"/>
          </a:xfrm>
          <a:prstGeom prst="rect">
            <a:avLst/>
          </a:prstGeom>
          <a:noFill/>
        </p:spPr>
        <p:txBody>
          <a:bodyPr wrap="square">
            <a:spAutoFit/>
          </a:bodyPr>
          <a:lstStyle/>
          <a:p>
            <a:pPr algn="l"/>
            <a:r>
              <a:rPr lang="zh-CN" altLang="en-US" b="1" dirty="0">
                <a:solidFill>
                  <a:srgbClr val="4D4D4D"/>
                </a:solidFill>
                <a:latin typeface="宋体" panose="02010600030101010101" pitchFamily="2" charset="-122"/>
                <a:ea typeface="宋体" panose="02010600030101010101" pitchFamily="2" charset="-122"/>
              </a:rPr>
              <a:t>服务</a:t>
            </a:r>
            <a:r>
              <a:rPr lang="zh-CN" altLang="en-US" b="1" i="0" dirty="0">
                <a:solidFill>
                  <a:srgbClr val="4D4D4D"/>
                </a:solidFill>
                <a:effectLst/>
                <a:latin typeface="宋体" panose="02010600030101010101" pitchFamily="2" charset="-122"/>
                <a:ea typeface="宋体" panose="02010600030101010101" pitchFamily="2" charset="-122"/>
              </a:rPr>
              <a:t>端网络编程步骤</a:t>
            </a:r>
            <a:endParaRPr lang="zh-CN" altLang="en-US" b="1" i="0" dirty="0">
              <a:solidFill>
                <a:srgbClr val="4D4D4D"/>
              </a:solidFill>
              <a:effectLst/>
              <a:latin typeface="Tahoma" panose="020B0604030504040204" pitchFamily="34" charset="0"/>
            </a:endParaRPr>
          </a:p>
        </p:txBody>
      </p:sp>
      <p:sp>
        <p:nvSpPr>
          <p:cNvPr id="10" name="文本框 9">
            <a:extLst>
              <a:ext uri="{FF2B5EF4-FFF2-40B4-BE49-F238E27FC236}">
                <a16:creationId xmlns:a16="http://schemas.microsoft.com/office/drawing/2014/main" id="{67BBE712-DD21-4A7E-B3FA-C7E1596A4825}"/>
              </a:ext>
            </a:extLst>
          </p:cNvPr>
          <p:cNvSpPr txBox="1"/>
          <p:nvPr/>
        </p:nvSpPr>
        <p:spPr>
          <a:xfrm>
            <a:off x="857518" y="1167139"/>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D4D4D"/>
                </a:solidFill>
                <a:effectLst/>
                <a:latin typeface="宋体" panose="02010600030101010101" pitchFamily="2" charset="-122"/>
                <a:ea typeface="宋体" panose="02010600030101010101" pitchFamily="2" charset="-122"/>
              </a:rPr>
              <a:t>关闭连接</a:t>
            </a:r>
            <a:endParaRPr lang="zh-CN" altLang="en-US" dirty="0"/>
          </a:p>
        </p:txBody>
      </p:sp>
      <p:sp>
        <p:nvSpPr>
          <p:cNvPr id="12" name="文本框 11">
            <a:extLst>
              <a:ext uri="{FF2B5EF4-FFF2-40B4-BE49-F238E27FC236}">
                <a16:creationId xmlns:a16="http://schemas.microsoft.com/office/drawing/2014/main" id="{66C10CFE-ABC5-4F6E-BB26-AE838A91B663}"/>
              </a:ext>
            </a:extLst>
          </p:cNvPr>
          <p:cNvSpPr txBox="1"/>
          <p:nvPr/>
        </p:nvSpPr>
        <p:spPr>
          <a:xfrm>
            <a:off x="823322" y="1497711"/>
            <a:ext cx="7925142" cy="875881"/>
          </a:xfrm>
          <a:prstGeom prst="rect">
            <a:avLst/>
          </a:prstGeom>
          <a:noFill/>
        </p:spPr>
        <p:txBody>
          <a:bodyPr wrap="square">
            <a:spAutoFit/>
          </a:bodyPr>
          <a:lstStyle/>
          <a:p>
            <a:pPr algn="just">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当服务器程序关闭时，需要关闭服务器端，通过关闭服务器端使得服务器监听的端口以及占用的内存可以释放出来，实现了连接的关闭</a:t>
            </a:r>
            <a:endParaRPr lang="zh-CN" altLang="en-US" dirty="0"/>
          </a:p>
        </p:txBody>
      </p:sp>
    </p:spTree>
    <p:extLst>
      <p:ext uri="{BB962C8B-B14F-4D97-AF65-F5344CB8AC3E}">
        <p14:creationId xmlns:p14="http://schemas.microsoft.com/office/powerpoint/2010/main" val="45962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970720" cy="584775"/>
          </a:xfrm>
          <a:prstGeom prst="rect">
            <a:avLst/>
          </a:prstGeom>
          <a:noFill/>
        </p:spPr>
        <p:txBody>
          <a:bodyPr wrap="square" rtlCol="0">
            <a:spAutoFit/>
          </a:bodyPr>
          <a:lstStyle/>
          <a:p>
            <a:pPr defTabSz="685800"/>
            <a:r>
              <a:rPr lang="en-US" altLang="zh-CN" sz="3200" b="1" dirty="0">
                <a:solidFill>
                  <a:prstClr val="white"/>
                </a:solidFill>
                <a:latin typeface="微软雅黑" panose="020B0503020204020204" pitchFamily="34" charset="-122"/>
                <a:ea typeface="微软雅黑" panose="020B0503020204020204" pitchFamily="34" charset="-122"/>
              </a:rPr>
              <a:t>Java</a:t>
            </a:r>
            <a:r>
              <a:rPr lang="zh-CN" altLang="en-US" sz="3200" b="1" dirty="0">
                <a:solidFill>
                  <a:prstClr val="white"/>
                </a:solidFill>
                <a:latin typeface="微软雅黑" panose="020B0503020204020204" pitchFamily="34" charset="-122"/>
                <a:ea typeface="微软雅黑" panose="020B0503020204020204" pitchFamily="34" charset="-122"/>
              </a:rPr>
              <a:t>网络编程技术</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03</a:t>
              </a:r>
            </a:p>
          </p:txBody>
        </p:sp>
      </p:grpSp>
    </p:spTree>
    <p:extLst>
      <p:ext uri="{BB962C8B-B14F-4D97-AF65-F5344CB8AC3E}">
        <p14:creationId xmlns:p14="http://schemas.microsoft.com/office/powerpoint/2010/main" val="163590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043042"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Socket</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2734659C-A971-4B99-854B-B555492C8C06}"/>
              </a:ext>
            </a:extLst>
          </p:cNvPr>
          <p:cNvSpPr txBox="1"/>
          <p:nvPr/>
        </p:nvSpPr>
        <p:spPr>
          <a:xfrm>
            <a:off x="899592" y="1275606"/>
            <a:ext cx="7704856" cy="170687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zh-CN" dirty="0"/>
              <a:t>Socket</a:t>
            </a:r>
            <a:r>
              <a:rPr lang="zh-CN" altLang="en-US" dirty="0"/>
              <a:t>就是为网络服务提供的一种机制</a:t>
            </a:r>
            <a:endParaRPr lang="en-US" altLang="zh-CN" dirty="0"/>
          </a:p>
          <a:p>
            <a:pPr marL="285750" indent="-285750">
              <a:lnSpc>
                <a:spcPct val="150000"/>
              </a:lnSpc>
              <a:buFont typeface="Wingdings" panose="05000000000000000000" pitchFamily="2" charset="2"/>
              <a:buChar char="ü"/>
            </a:pPr>
            <a:r>
              <a:rPr lang="zh-CN" altLang="en-US" dirty="0"/>
              <a:t>通信的两端都要有</a:t>
            </a:r>
            <a:r>
              <a:rPr lang="en-US" altLang="zh-CN" dirty="0"/>
              <a:t>Socket</a:t>
            </a:r>
          </a:p>
          <a:p>
            <a:pPr marL="285750" indent="-285750">
              <a:lnSpc>
                <a:spcPct val="150000"/>
              </a:lnSpc>
              <a:buFont typeface="Wingdings" panose="05000000000000000000" pitchFamily="2" charset="2"/>
              <a:buChar char="ü"/>
            </a:pPr>
            <a:r>
              <a:rPr lang="zh-CN" altLang="en-US" dirty="0"/>
              <a:t>网络通信其实就是</a:t>
            </a:r>
            <a:r>
              <a:rPr lang="en-US" altLang="zh-CN" dirty="0"/>
              <a:t>Socket</a:t>
            </a:r>
            <a:r>
              <a:rPr lang="zh-CN" altLang="en-US" dirty="0"/>
              <a:t>间的通信</a:t>
            </a:r>
            <a:endParaRPr lang="en-US" altLang="zh-CN" dirty="0"/>
          </a:p>
          <a:p>
            <a:pPr marL="285750" indent="-285750">
              <a:lnSpc>
                <a:spcPct val="150000"/>
              </a:lnSpc>
              <a:buFont typeface="Wingdings" panose="05000000000000000000" pitchFamily="2" charset="2"/>
              <a:buChar char="ü"/>
            </a:pPr>
            <a:r>
              <a:rPr lang="zh-CN" altLang="en-US" dirty="0"/>
              <a:t>数据在两个</a:t>
            </a:r>
            <a:r>
              <a:rPr lang="en-US" altLang="zh-CN" dirty="0"/>
              <a:t>Socket</a:t>
            </a:r>
            <a:r>
              <a:rPr lang="zh-CN" altLang="en-US" dirty="0"/>
              <a:t>间通过</a:t>
            </a:r>
            <a:r>
              <a:rPr lang="en-US" altLang="zh-CN" dirty="0"/>
              <a:t>IO</a:t>
            </a:r>
            <a:r>
              <a:rPr lang="zh-CN" altLang="en-US" dirty="0"/>
              <a:t>传输</a:t>
            </a:r>
          </a:p>
        </p:txBody>
      </p:sp>
    </p:spTree>
    <p:extLst>
      <p:ext uri="{BB962C8B-B14F-4D97-AF65-F5344CB8AC3E}">
        <p14:creationId xmlns:p14="http://schemas.microsoft.com/office/powerpoint/2010/main" val="383226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043042"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Socket</a:t>
            </a:r>
            <a:endParaRPr lang="zh-CN" altLang="en-US" sz="2000" b="1" dirty="0">
              <a:solidFill>
                <a:schemeClr val="tx1">
                  <a:lumMod val="75000"/>
                  <a:lumOff val="25000"/>
                </a:schemeClr>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0D85E2FA-336E-4539-9B22-D70964E2B409}"/>
              </a:ext>
            </a:extLst>
          </p:cNvPr>
          <p:cNvPicPr>
            <a:picLocks noChangeAspect="1"/>
          </p:cNvPicPr>
          <p:nvPr/>
        </p:nvPicPr>
        <p:blipFill>
          <a:blip r:embed="rId3"/>
          <a:stretch>
            <a:fillRect/>
          </a:stretch>
        </p:blipFill>
        <p:spPr>
          <a:xfrm>
            <a:off x="1979712" y="731480"/>
            <a:ext cx="4464496" cy="4332756"/>
          </a:xfrm>
          <a:prstGeom prst="rect">
            <a:avLst/>
          </a:prstGeom>
        </p:spPr>
      </p:pic>
    </p:spTree>
    <p:extLst>
      <p:ext uri="{BB962C8B-B14F-4D97-AF65-F5344CB8AC3E}">
        <p14:creationId xmlns:p14="http://schemas.microsoft.com/office/powerpoint/2010/main" val="1709032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20536" cy="400110"/>
          </a:xfrm>
          <a:prstGeom prst="rect">
            <a:avLst/>
          </a:prstGeom>
          <a:noFill/>
        </p:spPr>
        <p:txBody>
          <a:bodyPr wrap="none" rtlCol="0">
            <a:spAutoFit/>
          </a:bodyPr>
          <a:lstStyle/>
          <a:p>
            <a:r>
              <a:rPr lang="en-US" altLang="zh-CN" sz="2000" b="1" i="0" dirty="0">
                <a:solidFill>
                  <a:srgbClr val="4D4D4D"/>
                </a:solidFill>
                <a:effectLst/>
                <a:latin typeface="Calibri" panose="020F0502020204030204" pitchFamily="34" charset="0"/>
              </a:rPr>
              <a:t>InetAddress</a:t>
            </a:r>
            <a:r>
              <a:rPr lang="zh-CN" altLang="en-US" sz="2000" b="1" i="0" dirty="0">
                <a:solidFill>
                  <a:srgbClr val="4D4D4D"/>
                </a:solidFill>
                <a:effectLst/>
                <a:latin typeface="宋体" panose="02010600030101010101" pitchFamily="2" charset="-122"/>
                <a:ea typeface="宋体" panose="02010600030101010101" pitchFamily="2" charset="-122"/>
              </a:rPr>
              <a:t>类</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4" name="文本框 3">
            <a:extLst>
              <a:ext uri="{FF2B5EF4-FFF2-40B4-BE49-F238E27FC236}">
                <a16:creationId xmlns:a16="http://schemas.microsoft.com/office/drawing/2014/main" id="{ABE02295-C7DD-4A59-A64E-49C26E4AB610}"/>
              </a:ext>
            </a:extLst>
          </p:cNvPr>
          <p:cNvSpPr txBox="1"/>
          <p:nvPr/>
        </p:nvSpPr>
        <p:spPr>
          <a:xfrm>
            <a:off x="755576" y="771550"/>
            <a:ext cx="4578578" cy="369332"/>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网络类</a:t>
            </a:r>
            <a:r>
              <a:rPr lang="en-US" altLang="zh-CN" b="0" i="0" dirty="0">
                <a:solidFill>
                  <a:srgbClr val="4D4D4D"/>
                </a:solidFill>
                <a:effectLst/>
                <a:latin typeface="宋体" panose="02010600030101010101" pitchFamily="2" charset="-122"/>
                <a:ea typeface="宋体" panose="02010600030101010101" pitchFamily="2" charset="-122"/>
              </a:rPr>
              <a:t>——</a:t>
            </a:r>
            <a:r>
              <a:rPr lang="en-US" altLang="zh-CN" b="0" i="0" dirty="0">
                <a:solidFill>
                  <a:srgbClr val="4D4D4D"/>
                </a:solidFill>
                <a:effectLst/>
                <a:latin typeface="Calibri" panose="020F0502020204030204" pitchFamily="34" charset="0"/>
              </a:rPr>
              <a:t>InetAddress</a:t>
            </a:r>
            <a:r>
              <a:rPr lang="zh-CN" altLang="en-US" b="0" i="0" dirty="0">
                <a:solidFill>
                  <a:srgbClr val="4D4D4D"/>
                </a:solidFill>
                <a:effectLst/>
                <a:latin typeface="宋体" panose="02010600030101010101" pitchFamily="2" charset="-122"/>
                <a:ea typeface="宋体" panose="02010600030101010101" pitchFamily="2" charset="-122"/>
              </a:rPr>
              <a:t>类</a:t>
            </a:r>
            <a:endParaRPr lang="zh-CN" altLang="en-US" dirty="0"/>
          </a:p>
        </p:txBody>
      </p:sp>
      <p:sp>
        <p:nvSpPr>
          <p:cNvPr id="6" name="文本框 5">
            <a:extLst>
              <a:ext uri="{FF2B5EF4-FFF2-40B4-BE49-F238E27FC236}">
                <a16:creationId xmlns:a16="http://schemas.microsoft.com/office/drawing/2014/main" id="{02E61CDE-89A0-48F0-BE17-15B01F0A4E5D}"/>
              </a:ext>
            </a:extLst>
          </p:cNvPr>
          <p:cNvSpPr txBox="1"/>
          <p:nvPr/>
        </p:nvSpPr>
        <p:spPr>
          <a:xfrm>
            <a:off x="2051720" y="1140882"/>
            <a:ext cx="5400600" cy="3970318"/>
          </a:xfrm>
          <a:prstGeom prst="rect">
            <a:avLst/>
          </a:prstGeom>
          <a:noFill/>
        </p:spPr>
        <p:txBody>
          <a:bodyPr wrap="square">
            <a:spAutoFit/>
          </a:bodyPr>
          <a:lstStyle/>
          <a:p>
            <a:r>
              <a:rPr lang="zh-CN" altLang="en-US" sz="1400" dirty="0"/>
              <a:t>public class IPDemo {</a:t>
            </a:r>
          </a:p>
          <a:p>
            <a:r>
              <a:rPr lang="zh-CN" altLang="en-US" sz="1400" dirty="0"/>
              <a:t>    public static void main(String[] args) {</a:t>
            </a:r>
          </a:p>
          <a:p>
            <a:r>
              <a:rPr lang="zh-CN" altLang="en-US" sz="1400" dirty="0"/>
              <a:t>        try {</a:t>
            </a:r>
          </a:p>
          <a:p>
            <a:r>
              <a:rPr lang="zh-CN" altLang="en-US" sz="1400" dirty="0"/>
              <a:t>            InetAddress inetAddress = InetAddress.getLocalHost();</a:t>
            </a:r>
          </a:p>
          <a:p>
            <a:r>
              <a:rPr lang="zh-CN" altLang="en-US" sz="1400" dirty="0"/>
              <a:t>            System.out.println(inetAddress.toString());</a:t>
            </a:r>
          </a:p>
          <a:p>
            <a:r>
              <a:rPr lang="zh-CN" altLang="en-US" sz="1400" dirty="0"/>
              <a:t>            System.out.println(inetAddress.getHostAddress());</a:t>
            </a:r>
          </a:p>
          <a:p>
            <a:r>
              <a:rPr lang="zh-CN" altLang="en-US" sz="1400" dirty="0"/>
              <a:t>            System.out.println(inetAddress.getHostName());</a:t>
            </a:r>
          </a:p>
          <a:p>
            <a:endParaRPr lang="zh-CN" altLang="en-US" sz="1400" dirty="0"/>
          </a:p>
          <a:p>
            <a:r>
              <a:rPr lang="zh-CN" altLang="en-US" sz="1400" dirty="0"/>
              <a:t>            InetAddress ia = InetAddress.getByName("localhost");</a:t>
            </a:r>
          </a:p>
          <a:p>
            <a:r>
              <a:rPr lang="zh-CN" altLang="en-US" sz="1400" dirty="0"/>
              <a:t>            System.out.println(ia.getHostAddress());</a:t>
            </a:r>
          </a:p>
          <a:p>
            <a:r>
              <a:rPr lang="zh-CN" altLang="en-US" sz="1400" dirty="0"/>
              <a:t>            System.out.println(ia.getHostName());</a:t>
            </a:r>
          </a:p>
          <a:p>
            <a:endParaRPr lang="zh-CN" altLang="en-US" sz="1400" dirty="0"/>
          </a:p>
          <a:p>
            <a:endParaRPr lang="zh-CN" altLang="en-US" sz="1400" dirty="0"/>
          </a:p>
          <a:p>
            <a:r>
              <a:rPr lang="zh-CN" altLang="en-US" sz="1400" dirty="0"/>
              <a:t>        } catch (UnknownHostException e) {</a:t>
            </a:r>
          </a:p>
          <a:p>
            <a:r>
              <a:rPr lang="zh-CN" altLang="en-US" sz="1400" dirty="0"/>
              <a:t>            e.printStackTrace();</a:t>
            </a:r>
          </a:p>
          <a:p>
            <a:r>
              <a:rPr lang="zh-CN" altLang="en-US" sz="1400" dirty="0"/>
              <a:t>        }</a:t>
            </a:r>
          </a:p>
          <a:p>
            <a:r>
              <a:rPr lang="zh-CN" altLang="en-US" sz="1400" dirty="0"/>
              <a:t>    }</a:t>
            </a:r>
          </a:p>
          <a:p>
            <a:r>
              <a:rPr lang="zh-CN" altLang="en-US" sz="1400" dirty="0"/>
              <a:t>}</a:t>
            </a:r>
          </a:p>
        </p:txBody>
      </p:sp>
    </p:spTree>
    <p:extLst>
      <p:ext uri="{BB962C8B-B14F-4D97-AF65-F5344CB8AC3E}">
        <p14:creationId xmlns:p14="http://schemas.microsoft.com/office/powerpoint/2010/main" val="264286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
          <p:cNvSpPr txBox="1">
            <a:spLocks/>
          </p:cNvSpPr>
          <p:nvPr/>
        </p:nvSpPr>
        <p:spPr>
          <a:xfrm>
            <a:off x="611561" y="346774"/>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00">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目录</a:t>
            </a:r>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1400" b="1" dirty="0">
                <a:solidFill>
                  <a:prstClr val="black">
                    <a:lumMod val="65000"/>
                    <a:lumOff val="35000"/>
                  </a:prstClr>
                </a:solidFill>
                <a:latin typeface="微软雅黑" panose="020B0503020204020204" pitchFamily="34" charset="-122"/>
                <a:ea typeface="微软雅黑" panose="020B0503020204020204" pitchFamily="34" charset="-122"/>
              </a:rPr>
              <a:t>Contents</a:t>
            </a:r>
            <a:endParaRPr lang="en-GB" sz="14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738573" y="843558"/>
            <a:ext cx="76498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665328" y="2616731"/>
            <a:ext cx="898779" cy="918944"/>
            <a:chOff x="2501743" y="1635646"/>
            <a:chExt cx="1036261" cy="1036518"/>
          </a:xfrm>
        </p:grpSpPr>
        <p:sp>
          <p:nvSpPr>
            <p:cNvPr id="29" name="Oval 53"/>
            <p:cNvSpPr>
              <a:spLocks noChangeArrowheads="1"/>
            </p:cNvSpPr>
            <p:nvPr/>
          </p:nvSpPr>
          <p:spPr bwMode="auto">
            <a:xfrm>
              <a:off x="2501743" y="163564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4" name="Text Box 59"/>
            <p:cNvSpPr txBox="1">
              <a:spLocks noChangeArrowheads="1"/>
            </p:cNvSpPr>
            <p:nvPr/>
          </p:nvSpPr>
          <p:spPr bwMode="auto">
            <a:xfrm>
              <a:off x="2639226" y="1835816"/>
              <a:ext cx="782803" cy="737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2</a:t>
              </a:r>
            </a:p>
          </p:txBody>
        </p:sp>
      </p:grpSp>
      <p:grpSp>
        <p:nvGrpSpPr>
          <p:cNvPr id="5" name="组合 4"/>
          <p:cNvGrpSpPr/>
          <p:nvPr/>
        </p:nvGrpSpPr>
        <p:grpSpPr>
          <a:xfrm>
            <a:off x="1734070" y="1304937"/>
            <a:ext cx="898779" cy="918949"/>
            <a:chOff x="1041891" y="2887277"/>
            <a:chExt cx="1036261" cy="1036518"/>
          </a:xfrm>
        </p:grpSpPr>
        <p:sp>
          <p:nvSpPr>
            <p:cNvPr id="33"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8" name="Text Box 58"/>
            <p:cNvSpPr txBox="1">
              <a:spLocks noChangeArrowheads="1"/>
            </p:cNvSpPr>
            <p:nvPr/>
          </p:nvSpPr>
          <p:spPr bwMode="auto">
            <a:xfrm>
              <a:off x="1151993" y="3020325"/>
              <a:ext cx="782803" cy="73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1</a:t>
              </a:r>
            </a:p>
          </p:txBody>
        </p:sp>
      </p:grpSp>
      <p:sp>
        <p:nvSpPr>
          <p:cNvPr id="2" name="文本框 1">
            <a:extLst>
              <a:ext uri="{FF2B5EF4-FFF2-40B4-BE49-F238E27FC236}">
                <a16:creationId xmlns:a16="http://schemas.microsoft.com/office/drawing/2014/main" id="{F560CC3A-2A22-43F3-AF6F-03C884D8EDA3}"/>
              </a:ext>
            </a:extLst>
          </p:cNvPr>
          <p:cNvSpPr txBox="1"/>
          <p:nvPr/>
        </p:nvSpPr>
        <p:spPr>
          <a:xfrm>
            <a:off x="3059832" y="1540309"/>
            <a:ext cx="2810458" cy="369332"/>
          </a:xfrm>
          <a:prstGeom prst="rect">
            <a:avLst/>
          </a:prstGeom>
          <a:noFill/>
        </p:spPr>
        <p:txBody>
          <a:bodyPr wrap="square" rtlCol="0">
            <a:spAutoFit/>
          </a:bodyPr>
          <a:lstStyle/>
          <a:p>
            <a:r>
              <a:rPr lang="zh-CN" altLang="en-US" b="1" dirty="0">
                <a:solidFill>
                  <a:srgbClr val="56A7C1"/>
                </a:solidFill>
                <a:latin typeface="宋体" panose="02010600030101010101" pitchFamily="2" charset="-122"/>
                <a:ea typeface="宋体" panose="02010600030101010101" pitchFamily="2" charset="-122"/>
              </a:rPr>
              <a:t>网络编程的概述</a:t>
            </a:r>
          </a:p>
        </p:txBody>
      </p:sp>
      <p:sp>
        <p:nvSpPr>
          <p:cNvPr id="13" name="文本框 12">
            <a:extLst>
              <a:ext uri="{FF2B5EF4-FFF2-40B4-BE49-F238E27FC236}">
                <a16:creationId xmlns:a16="http://schemas.microsoft.com/office/drawing/2014/main" id="{55772849-986D-4B01-9E7A-1E255E95B104}"/>
              </a:ext>
            </a:extLst>
          </p:cNvPr>
          <p:cNvSpPr txBox="1"/>
          <p:nvPr/>
        </p:nvSpPr>
        <p:spPr>
          <a:xfrm>
            <a:off x="3059832" y="2936541"/>
            <a:ext cx="4572000" cy="369332"/>
          </a:xfrm>
          <a:prstGeom prst="rect">
            <a:avLst/>
          </a:prstGeom>
          <a:noFill/>
        </p:spPr>
        <p:txBody>
          <a:bodyPr wrap="square">
            <a:spAutoFit/>
          </a:bodyPr>
          <a:lstStyle/>
          <a:p>
            <a:pPr algn="l"/>
            <a:r>
              <a:rPr lang="zh-CN" altLang="en-US" b="1" i="0" dirty="0">
                <a:solidFill>
                  <a:srgbClr val="56A7C1"/>
                </a:solidFill>
                <a:effectLst/>
                <a:latin typeface="宋体" panose="02010600030101010101" pitchFamily="2" charset="-122"/>
                <a:ea typeface="宋体" panose="02010600030101010101" pitchFamily="2" charset="-122"/>
              </a:rPr>
              <a:t>网络编程步骤</a:t>
            </a:r>
            <a:endParaRPr lang="zh-CN" altLang="en-US" b="1" i="0" dirty="0">
              <a:solidFill>
                <a:srgbClr val="56A7C1"/>
              </a:solidFill>
              <a:effectLst/>
              <a:latin typeface="Tahoma" panose="020B0604030504040204" pitchFamily="34" charset="0"/>
            </a:endParaRPr>
          </a:p>
        </p:txBody>
      </p:sp>
      <p:sp>
        <p:nvSpPr>
          <p:cNvPr id="15" name="文本框 14">
            <a:extLst>
              <a:ext uri="{FF2B5EF4-FFF2-40B4-BE49-F238E27FC236}">
                <a16:creationId xmlns:a16="http://schemas.microsoft.com/office/drawing/2014/main" id="{495F246C-2E7C-4A2A-87A5-540A8E5DD25B}"/>
              </a:ext>
            </a:extLst>
          </p:cNvPr>
          <p:cNvSpPr txBox="1"/>
          <p:nvPr/>
        </p:nvSpPr>
        <p:spPr>
          <a:xfrm>
            <a:off x="3063732" y="4148107"/>
            <a:ext cx="4572000" cy="369332"/>
          </a:xfrm>
          <a:prstGeom prst="rect">
            <a:avLst/>
          </a:prstGeom>
          <a:noFill/>
        </p:spPr>
        <p:txBody>
          <a:bodyPr wrap="square">
            <a:spAutoFit/>
          </a:bodyPr>
          <a:lstStyle/>
          <a:p>
            <a:pPr algn="l"/>
            <a:r>
              <a:rPr lang="en-US" altLang="zh-CN" b="1" i="0" dirty="0">
                <a:solidFill>
                  <a:srgbClr val="56A7C1"/>
                </a:solidFill>
                <a:effectLst/>
                <a:latin typeface="Calibri" panose="020F0502020204030204" pitchFamily="34" charset="0"/>
              </a:rPr>
              <a:t>Java</a:t>
            </a:r>
            <a:r>
              <a:rPr lang="zh-CN" altLang="en-US" b="1" i="0" dirty="0">
                <a:solidFill>
                  <a:srgbClr val="56A7C1"/>
                </a:solidFill>
                <a:effectLst/>
                <a:latin typeface="宋体" panose="02010600030101010101" pitchFamily="2" charset="-122"/>
                <a:ea typeface="宋体" panose="02010600030101010101" pitchFamily="2" charset="-122"/>
              </a:rPr>
              <a:t>网络编程技术</a:t>
            </a:r>
            <a:endParaRPr lang="zh-CN" altLang="en-US" b="1" i="0" dirty="0">
              <a:solidFill>
                <a:srgbClr val="56A7C1"/>
              </a:solidFill>
              <a:effectLst/>
              <a:latin typeface="Tahoma" panose="020B0604030504040204" pitchFamily="34" charset="0"/>
            </a:endParaRPr>
          </a:p>
        </p:txBody>
      </p:sp>
      <p:grpSp>
        <p:nvGrpSpPr>
          <p:cNvPr id="14" name="组合 13">
            <a:extLst>
              <a:ext uri="{FF2B5EF4-FFF2-40B4-BE49-F238E27FC236}">
                <a16:creationId xmlns:a16="http://schemas.microsoft.com/office/drawing/2014/main" id="{F2432C2A-FB1C-4805-A2A8-2D5800493303}"/>
              </a:ext>
            </a:extLst>
          </p:cNvPr>
          <p:cNvGrpSpPr/>
          <p:nvPr/>
        </p:nvGrpSpPr>
        <p:grpSpPr>
          <a:xfrm>
            <a:off x="1665327" y="3850091"/>
            <a:ext cx="898779" cy="968110"/>
            <a:chOff x="2501743" y="1635646"/>
            <a:chExt cx="1036261" cy="1036518"/>
          </a:xfrm>
        </p:grpSpPr>
        <p:sp>
          <p:nvSpPr>
            <p:cNvPr id="16" name="Oval 53">
              <a:extLst>
                <a:ext uri="{FF2B5EF4-FFF2-40B4-BE49-F238E27FC236}">
                  <a16:creationId xmlns:a16="http://schemas.microsoft.com/office/drawing/2014/main" id="{98630E98-AF49-41CF-B478-D911A088C7BE}"/>
                </a:ext>
              </a:extLst>
            </p:cNvPr>
            <p:cNvSpPr>
              <a:spLocks noChangeArrowheads="1"/>
            </p:cNvSpPr>
            <p:nvPr/>
          </p:nvSpPr>
          <p:spPr bwMode="auto">
            <a:xfrm>
              <a:off x="2501743" y="1635646"/>
              <a:ext cx="1036261" cy="1036518"/>
            </a:xfrm>
            <a:prstGeom prst="ellipse">
              <a:avLst/>
            </a:prstGeom>
            <a:solidFill>
              <a:srgbClr val="FFFF00"/>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7" name="Text Box 59">
              <a:extLst>
                <a:ext uri="{FF2B5EF4-FFF2-40B4-BE49-F238E27FC236}">
                  <a16:creationId xmlns:a16="http://schemas.microsoft.com/office/drawing/2014/main" id="{633E1FCB-B5C1-47DD-BCED-EEDCC70B7F67}"/>
                </a:ext>
              </a:extLst>
            </p:cNvPr>
            <p:cNvSpPr txBox="1">
              <a:spLocks noChangeArrowheads="1"/>
            </p:cNvSpPr>
            <p:nvPr/>
          </p:nvSpPr>
          <p:spPr bwMode="auto">
            <a:xfrm>
              <a:off x="2628471" y="1802315"/>
              <a:ext cx="782802" cy="70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31992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ssolve">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 grpId="0"/>
      <p:bldP spid="13"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68296"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UDP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8AED201A-6E93-466F-9F27-300475AD88BA}"/>
              </a:ext>
            </a:extLst>
          </p:cNvPr>
          <p:cNvSpPr txBox="1"/>
          <p:nvPr/>
        </p:nvSpPr>
        <p:spPr>
          <a:xfrm>
            <a:off x="823322" y="732066"/>
            <a:ext cx="1368152" cy="369332"/>
          </a:xfrm>
          <a:prstGeom prst="rect">
            <a:avLst/>
          </a:prstGeom>
          <a:noFill/>
        </p:spPr>
        <p:txBody>
          <a:bodyPr wrap="square" rtlCol="0">
            <a:spAutoFit/>
          </a:bodyPr>
          <a:lstStyle/>
          <a:p>
            <a:r>
              <a:rPr lang="en-US" altLang="zh-CN" dirty="0"/>
              <a:t>UDP</a:t>
            </a:r>
            <a:r>
              <a:rPr lang="zh-CN" altLang="en-US" dirty="0"/>
              <a:t>发送端</a:t>
            </a:r>
          </a:p>
        </p:txBody>
      </p:sp>
      <p:sp>
        <p:nvSpPr>
          <p:cNvPr id="3" name="Rectangle 1">
            <a:extLst>
              <a:ext uri="{FF2B5EF4-FFF2-40B4-BE49-F238E27FC236}">
                <a16:creationId xmlns:a16="http://schemas.microsoft.com/office/drawing/2014/main" id="{58B0FC20-BE24-4B60-9676-1D65D82DF0C0}"/>
              </a:ext>
            </a:extLst>
          </p:cNvPr>
          <p:cNvSpPr>
            <a:spLocks noChangeArrowheads="1"/>
          </p:cNvSpPr>
          <p:nvPr/>
        </p:nvSpPr>
        <p:spPr bwMode="auto">
          <a:xfrm>
            <a:off x="823322" y="1697995"/>
            <a:ext cx="4860032" cy="152182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t>1、建立udpsocket服务</a:t>
            </a:r>
            <a:b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t>2、提供数据，并将数据封装到数据包中</a:t>
            </a:r>
            <a:b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t>3、通过socket服务的发送功能将数据包发送出去</a:t>
            </a:r>
            <a:b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t>4、关闭资源</a:t>
            </a:r>
            <a:endParaRPr kumimoji="0" lang="zh-CN" altLang="zh-CN" sz="3600" b="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4C55818F-E895-4088-8598-8F6F1C1A0F93}"/>
              </a:ext>
            </a:extLst>
          </p:cNvPr>
          <p:cNvSpPr txBox="1"/>
          <p:nvPr/>
        </p:nvSpPr>
        <p:spPr>
          <a:xfrm>
            <a:off x="823322" y="1266314"/>
            <a:ext cx="2092494" cy="369332"/>
          </a:xfrm>
          <a:prstGeom prst="rect">
            <a:avLst/>
          </a:prstGeom>
          <a:noFill/>
        </p:spPr>
        <p:txBody>
          <a:bodyPr wrap="square" rtlCol="0">
            <a:spAutoFit/>
          </a:bodyPr>
          <a:lstStyle/>
          <a:p>
            <a:r>
              <a:rPr lang="zh-CN" altLang="en-US" dirty="0"/>
              <a:t>步骤</a:t>
            </a:r>
          </a:p>
        </p:txBody>
      </p:sp>
    </p:spTree>
    <p:extLst>
      <p:ext uri="{BB962C8B-B14F-4D97-AF65-F5344CB8AC3E}">
        <p14:creationId xmlns:p14="http://schemas.microsoft.com/office/powerpoint/2010/main" val="131769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68296"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UDP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8AED201A-6E93-466F-9F27-300475AD88BA}"/>
              </a:ext>
            </a:extLst>
          </p:cNvPr>
          <p:cNvSpPr txBox="1"/>
          <p:nvPr/>
        </p:nvSpPr>
        <p:spPr>
          <a:xfrm>
            <a:off x="823322" y="732066"/>
            <a:ext cx="1368152" cy="369332"/>
          </a:xfrm>
          <a:prstGeom prst="rect">
            <a:avLst/>
          </a:prstGeom>
          <a:noFill/>
        </p:spPr>
        <p:txBody>
          <a:bodyPr wrap="square" rtlCol="0">
            <a:spAutoFit/>
          </a:bodyPr>
          <a:lstStyle/>
          <a:p>
            <a:r>
              <a:rPr lang="en-US" altLang="zh-CN" dirty="0"/>
              <a:t>UDP</a:t>
            </a:r>
            <a:r>
              <a:rPr lang="zh-CN" altLang="en-US" dirty="0"/>
              <a:t>发送端</a:t>
            </a:r>
          </a:p>
        </p:txBody>
      </p:sp>
      <p:sp>
        <p:nvSpPr>
          <p:cNvPr id="6" name="文本框 5">
            <a:extLst>
              <a:ext uri="{FF2B5EF4-FFF2-40B4-BE49-F238E27FC236}">
                <a16:creationId xmlns:a16="http://schemas.microsoft.com/office/drawing/2014/main" id="{5C5E5A6D-BF90-4864-B268-A4A52F8AC0AB}"/>
              </a:ext>
            </a:extLst>
          </p:cNvPr>
          <p:cNvSpPr txBox="1"/>
          <p:nvPr/>
        </p:nvSpPr>
        <p:spPr>
          <a:xfrm>
            <a:off x="1043608" y="1100632"/>
            <a:ext cx="7768475" cy="3985706"/>
          </a:xfrm>
          <a:prstGeom prst="rect">
            <a:avLst/>
          </a:prstGeom>
          <a:noFill/>
        </p:spPr>
        <p:txBody>
          <a:bodyPr wrap="square">
            <a:spAutoFit/>
          </a:bodyPr>
          <a:lstStyle/>
          <a:p>
            <a:r>
              <a:rPr lang="zh-CN" altLang="en-US" sz="1100" dirty="0"/>
              <a:t>public class UdpSend {</a:t>
            </a:r>
          </a:p>
          <a:p>
            <a:r>
              <a:rPr lang="zh-CN" altLang="en-US" sz="1100" dirty="0"/>
              <a:t>    public static void main(String[] args) {</a:t>
            </a:r>
          </a:p>
          <a:p>
            <a:r>
              <a:rPr lang="zh-CN" altLang="en-US" sz="1100" dirty="0"/>
              <a:t>        DatagramSocket datagramSocket = null;</a:t>
            </a:r>
          </a:p>
          <a:p>
            <a:r>
              <a:rPr lang="zh-CN" altLang="en-US" sz="1100" dirty="0"/>
              <a:t>        try {</a:t>
            </a:r>
          </a:p>
          <a:p>
            <a:r>
              <a:rPr lang="zh-CN" altLang="en-US" sz="1100" dirty="0"/>
              <a:t>            // 1、创建udp服务，通过DatagramSocket对象</a:t>
            </a:r>
          </a:p>
          <a:p>
            <a:r>
              <a:rPr lang="zh-CN" altLang="en-US" sz="1100" dirty="0"/>
              <a:t>            datagramSocket = new DatagramSocket(8888);</a:t>
            </a:r>
          </a:p>
          <a:p>
            <a:endParaRPr lang="zh-CN" altLang="en-US" sz="1100" dirty="0"/>
          </a:p>
          <a:p>
            <a:r>
              <a:rPr lang="zh-CN" altLang="en-US" sz="1100" dirty="0"/>
              <a:t>            // 2、确定数据，并封装到数据包</a:t>
            </a:r>
          </a:p>
          <a:p>
            <a:r>
              <a:rPr lang="zh-CN" altLang="en-US" sz="1100" dirty="0"/>
              <a:t>            byte[] data = “</a:t>
            </a:r>
            <a:r>
              <a:rPr lang="en-US" altLang="zh-CN" sz="1100" dirty="0"/>
              <a:t>Hello </a:t>
            </a:r>
            <a:r>
              <a:rPr lang="en-US" altLang="zh-CN" sz="1100" dirty="0" err="1"/>
              <a:t>everyone,,guys</a:t>
            </a:r>
            <a:r>
              <a:rPr lang="zh-CN" altLang="en-US" sz="1100" dirty="0"/>
              <a:t>".getBytes();</a:t>
            </a:r>
          </a:p>
          <a:p>
            <a:r>
              <a:rPr lang="zh-CN" altLang="en-US" sz="1100" dirty="0"/>
              <a:t>            DatagramPacket datagramPacket = new DatagramPacket(data, data.length, InetAddress.getByName("192.168.50.35"), 9999);</a:t>
            </a:r>
          </a:p>
          <a:p>
            <a:endParaRPr lang="zh-CN" altLang="en-US" sz="1100" dirty="0"/>
          </a:p>
          <a:p>
            <a:r>
              <a:rPr lang="zh-CN" altLang="en-US" sz="1100" dirty="0"/>
              <a:t>            //3、通过socket服务，将已有的数据包发送出去</a:t>
            </a:r>
          </a:p>
          <a:p>
            <a:r>
              <a:rPr lang="zh-CN" altLang="en-US" sz="1100" dirty="0"/>
              <a:t>            datagramSocket.send(datagramPacket);</a:t>
            </a:r>
          </a:p>
          <a:p>
            <a:r>
              <a:rPr lang="zh-CN" altLang="en-US" sz="1100" dirty="0"/>
              <a:t>        } catch (Exception e) {</a:t>
            </a:r>
          </a:p>
          <a:p>
            <a:r>
              <a:rPr lang="zh-CN" altLang="en-US" sz="1100" dirty="0"/>
              <a:t>            e.printStackTrace();</a:t>
            </a:r>
          </a:p>
          <a:p>
            <a:r>
              <a:rPr lang="zh-CN" altLang="en-US" sz="1100" dirty="0"/>
              <a:t>        } finally {</a:t>
            </a:r>
          </a:p>
          <a:p>
            <a:r>
              <a:rPr lang="zh-CN" altLang="en-US" sz="1100" dirty="0"/>
              <a:t>            // 4、关闭资源</a:t>
            </a:r>
          </a:p>
          <a:p>
            <a:r>
              <a:rPr lang="zh-CN" altLang="en-US" sz="1100" dirty="0"/>
              <a:t>            if (datagramSocket != null) {</a:t>
            </a:r>
          </a:p>
          <a:p>
            <a:r>
              <a:rPr lang="zh-CN" altLang="en-US" sz="1100" dirty="0"/>
              <a:t>                datagramSocket.close();</a:t>
            </a:r>
          </a:p>
          <a:p>
            <a:r>
              <a:rPr lang="zh-CN" altLang="en-US" sz="1100" dirty="0"/>
              <a:t>            }</a:t>
            </a:r>
          </a:p>
          <a:p>
            <a:r>
              <a:rPr lang="zh-CN" altLang="en-US" sz="1100" dirty="0"/>
              <a:t>        }</a:t>
            </a:r>
          </a:p>
          <a:p>
            <a:r>
              <a:rPr lang="zh-CN" altLang="en-US" sz="1100" dirty="0"/>
              <a:t>    }</a:t>
            </a:r>
          </a:p>
          <a:p>
            <a:r>
              <a:rPr lang="zh-CN" altLang="en-US" sz="1100" dirty="0"/>
              <a:t>}</a:t>
            </a:r>
          </a:p>
        </p:txBody>
      </p:sp>
    </p:spTree>
    <p:extLst>
      <p:ext uri="{BB962C8B-B14F-4D97-AF65-F5344CB8AC3E}">
        <p14:creationId xmlns:p14="http://schemas.microsoft.com/office/powerpoint/2010/main" val="346424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68296"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UDP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B95E453F-DABC-4D6F-A659-E50ADB34994B}"/>
              </a:ext>
            </a:extLst>
          </p:cNvPr>
          <p:cNvSpPr txBox="1"/>
          <p:nvPr/>
        </p:nvSpPr>
        <p:spPr>
          <a:xfrm>
            <a:off x="823322" y="732066"/>
            <a:ext cx="1368152" cy="369332"/>
          </a:xfrm>
          <a:prstGeom prst="rect">
            <a:avLst/>
          </a:prstGeom>
          <a:noFill/>
        </p:spPr>
        <p:txBody>
          <a:bodyPr wrap="square" rtlCol="0">
            <a:spAutoFit/>
          </a:bodyPr>
          <a:lstStyle/>
          <a:p>
            <a:r>
              <a:rPr lang="en-US" altLang="zh-CN" dirty="0"/>
              <a:t>UDP</a:t>
            </a:r>
            <a:r>
              <a:rPr lang="zh-CN" altLang="en-US" dirty="0"/>
              <a:t>接收端</a:t>
            </a:r>
          </a:p>
        </p:txBody>
      </p:sp>
      <p:sp>
        <p:nvSpPr>
          <p:cNvPr id="4" name="Rectangle 1">
            <a:extLst>
              <a:ext uri="{FF2B5EF4-FFF2-40B4-BE49-F238E27FC236}">
                <a16:creationId xmlns:a16="http://schemas.microsoft.com/office/drawing/2014/main" id="{9852435C-492B-43C8-8FBB-B245F7F3B648}"/>
              </a:ext>
            </a:extLst>
          </p:cNvPr>
          <p:cNvSpPr>
            <a:spLocks noChangeArrowheads="1"/>
          </p:cNvSpPr>
          <p:nvPr/>
        </p:nvSpPr>
        <p:spPr bwMode="auto">
          <a:xfrm>
            <a:off x="823322" y="1707654"/>
            <a:ext cx="8069158" cy="226049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t>1、定义udpsocket服务，通常会监听一个端口</a:t>
            </a:r>
            <a:b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t>2、定义数据包，因为要存储接收到的数据，数据包中有更多的功能可以提取字节数据中不同的数据信息</a:t>
            </a:r>
            <a:b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t>3、通过receive方法将接收的到的数据存入已定义好的数据包中</a:t>
            </a:r>
            <a:b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t>4、通过数据包对象特有的功能，将数据</a:t>
            </a:r>
            <a:r>
              <a:rPr kumimoji="0" lang="zh-CN" altLang="en-US"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t>取出</a:t>
            </a:r>
            <a:b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br>
            <a:r>
              <a:rPr kumimoji="0" lang="zh-CN" altLang="zh-CN" sz="1600" b="0" u="none" strike="noStrike" cap="none" normalizeH="0" baseline="0" dirty="0">
                <a:ln>
                  <a:noFill/>
                </a:ln>
                <a:solidFill>
                  <a:srgbClr val="808080"/>
                </a:solidFill>
                <a:effectLst/>
                <a:latin typeface="宋体" panose="02010600030101010101" pitchFamily="2" charset="-122"/>
                <a:ea typeface="宋体" panose="02010600030101010101" pitchFamily="2" charset="-122"/>
              </a:rPr>
              <a:t>5、关闭资源</a:t>
            </a:r>
            <a:endParaRPr kumimoji="0" lang="zh-CN" altLang="zh-CN" sz="3600" b="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BBE6AD3A-5828-4E61-B78F-51AFC00B8A67}"/>
              </a:ext>
            </a:extLst>
          </p:cNvPr>
          <p:cNvSpPr txBox="1"/>
          <p:nvPr/>
        </p:nvSpPr>
        <p:spPr>
          <a:xfrm>
            <a:off x="823322" y="1266314"/>
            <a:ext cx="2092494" cy="369332"/>
          </a:xfrm>
          <a:prstGeom prst="rect">
            <a:avLst/>
          </a:prstGeom>
          <a:noFill/>
        </p:spPr>
        <p:txBody>
          <a:bodyPr wrap="square" rtlCol="0">
            <a:spAutoFit/>
          </a:bodyPr>
          <a:lstStyle/>
          <a:p>
            <a:r>
              <a:rPr lang="zh-CN" altLang="en-US" dirty="0"/>
              <a:t>步骤</a:t>
            </a:r>
          </a:p>
        </p:txBody>
      </p:sp>
    </p:spTree>
    <p:extLst>
      <p:ext uri="{BB962C8B-B14F-4D97-AF65-F5344CB8AC3E}">
        <p14:creationId xmlns:p14="http://schemas.microsoft.com/office/powerpoint/2010/main" val="264425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68296"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UDP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B95E453F-DABC-4D6F-A659-E50ADB34994B}"/>
              </a:ext>
            </a:extLst>
          </p:cNvPr>
          <p:cNvSpPr txBox="1"/>
          <p:nvPr/>
        </p:nvSpPr>
        <p:spPr>
          <a:xfrm>
            <a:off x="823322" y="732066"/>
            <a:ext cx="1368152" cy="369332"/>
          </a:xfrm>
          <a:prstGeom prst="rect">
            <a:avLst/>
          </a:prstGeom>
          <a:noFill/>
        </p:spPr>
        <p:txBody>
          <a:bodyPr wrap="square" rtlCol="0">
            <a:spAutoFit/>
          </a:bodyPr>
          <a:lstStyle/>
          <a:p>
            <a:r>
              <a:rPr lang="en-US" altLang="zh-CN" dirty="0"/>
              <a:t>UDP</a:t>
            </a:r>
            <a:r>
              <a:rPr lang="zh-CN" altLang="en-US" dirty="0"/>
              <a:t>接收端</a:t>
            </a:r>
          </a:p>
        </p:txBody>
      </p:sp>
      <p:sp>
        <p:nvSpPr>
          <p:cNvPr id="5" name="文本框 4">
            <a:extLst>
              <a:ext uri="{FF2B5EF4-FFF2-40B4-BE49-F238E27FC236}">
                <a16:creationId xmlns:a16="http://schemas.microsoft.com/office/drawing/2014/main" id="{0101774D-8087-4917-B13B-60870EA84601}"/>
              </a:ext>
            </a:extLst>
          </p:cNvPr>
          <p:cNvSpPr txBox="1"/>
          <p:nvPr/>
        </p:nvSpPr>
        <p:spPr>
          <a:xfrm>
            <a:off x="2191474" y="721241"/>
            <a:ext cx="7920879" cy="4662815"/>
          </a:xfrm>
          <a:prstGeom prst="rect">
            <a:avLst/>
          </a:prstGeom>
          <a:noFill/>
        </p:spPr>
        <p:txBody>
          <a:bodyPr wrap="square">
            <a:spAutoFit/>
          </a:bodyPr>
          <a:lstStyle/>
          <a:p>
            <a:r>
              <a:rPr lang="en-US" altLang="zh-CN" sz="1100" dirty="0"/>
              <a:t>public class </a:t>
            </a:r>
            <a:r>
              <a:rPr lang="en-US" altLang="zh-CN" sz="1100" dirty="0" err="1"/>
              <a:t>UdpReceive</a:t>
            </a:r>
            <a:r>
              <a:rPr lang="en-US" altLang="zh-CN" sz="1100" dirty="0"/>
              <a:t> {</a:t>
            </a:r>
          </a:p>
          <a:p>
            <a:r>
              <a:rPr lang="en-US" altLang="zh-CN" sz="1100" dirty="0"/>
              <a:t>    public static void main(String[] args) {</a:t>
            </a:r>
          </a:p>
          <a:p>
            <a:r>
              <a:rPr lang="en-US" altLang="zh-CN" sz="1100" dirty="0"/>
              <a:t>        </a:t>
            </a:r>
            <a:r>
              <a:rPr lang="en-US" altLang="zh-CN" sz="1100" dirty="0" err="1"/>
              <a:t>DatagramSocket</a:t>
            </a:r>
            <a:r>
              <a:rPr lang="en-US" altLang="zh-CN" sz="1100" dirty="0"/>
              <a:t> </a:t>
            </a:r>
            <a:r>
              <a:rPr lang="en-US" altLang="zh-CN" sz="1100" dirty="0" err="1"/>
              <a:t>datagramSocket</a:t>
            </a:r>
            <a:r>
              <a:rPr lang="en-US" altLang="zh-CN" sz="1100" dirty="0"/>
              <a:t> = null;</a:t>
            </a:r>
          </a:p>
          <a:p>
            <a:r>
              <a:rPr lang="en-US" altLang="zh-CN" sz="1100" dirty="0"/>
              <a:t>        try {</a:t>
            </a:r>
          </a:p>
          <a:p>
            <a:r>
              <a:rPr lang="en-US" altLang="zh-CN" sz="1100" dirty="0"/>
              <a:t>            </a:t>
            </a:r>
            <a:r>
              <a:rPr lang="en-US" altLang="zh-CN" sz="1100" dirty="0" err="1"/>
              <a:t>datagramSocket</a:t>
            </a:r>
            <a:r>
              <a:rPr lang="en-US" altLang="zh-CN" sz="1100" dirty="0"/>
              <a:t> = new </a:t>
            </a:r>
            <a:r>
              <a:rPr lang="en-US" altLang="zh-CN" sz="1100" dirty="0" err="1"/>
              <a:t>DatagramSocket</a:t>
            </a:r>
            <a:r>
              <a:rPr lang="en-US" altLang="zh-CN" sz="1100" dirty="0"/>
              <a:t>(9999);</a:t>
            </a:r>
          </a:p>
          <a:p>
            <a:r>
              <a:rPr lang="en-US" altLang="zh-CN" sz="1100" dirty="0"/>
              <a:t>            // 2</a:t>
            </a:r>
            <a:r>
              <a:rPr lang="zh-CN" altLang="en-US" sz="1100" dirty="0"/>
              <a:t>、定义数据包用于存储数据</a:t>
            </a:r>
          </a:p>
          <a:p>
            <a:r>
              <a:rPr lang="zh-CN" altLang="en-US" sz="1100" dirty="0"/>
              <a:t>            </a:t>
            </a:r>
            <a:r>
              <a:rPr lang="en-US" altLang="zh-CN" sz="1100" dirty="0"/>
              <a:t>byte[] bytes = new byte[1024];</a:t>
            </a:r>
          </a:p>
          <a:p>
            <a:r>
              <a:rPr lang="en-US" altLang="zh-CN" sz="1100" dirty="0"/>
              <a:t>            </a:t>
            </a:r>
            <a:r>
              <a:rPr lang="en-US" altLang="zh-CN" sz="1100" dirty="0" err="1"/>
              <a:t>DatagramPacket</a:t>
            </a:r>
            <a:r>
              <a:rPr lang="en-US" altLang="zh-CN" sz="1100" dirty="0"/>
              <a:t> </a:t>
            </a:r>
            <a:r>
              <a:rPr lang="en-US" altLang="zh-CN" sz="1100" dirty="0" err="1"/>
              <a:t>datagramPacket</a:t>
            </a:r>
            <a:r>
              <a:rPr lang="en-US" altLang="zh-CN" sz="1100" dirty="0"/>
              <a:t> = new </a:t>
            </a:r>
            <a:r>
              <a:rPr lang="en-US" altLang="zh-CN" sz="1100" dirty="0" err="1"/>
              <a:t>DatagramPacket</a:t>
            </a:r>
            <a:r>
              <a:rPr lang="en-US" altLang="zh-CN" sz="1100" dirty="0"/>
              <a:t>(bytes, </a:t>
            </a:r>
            <a:r>
              <a:rPr lang="en-US" altLang="zh-CN" sz="1100" dirty="0" err="1"/>
              <a:t>bytes.length</a:t>
            </a:r>
            <a:r>
              <a:rPr lang="en-US" altLang="zh-CN" sz="1100" dirty="0"/>
              <a:t>);</a:t>
            </a:r>
          </a:p>
          <a:p>
            <a:endParaRPr lang="en-US" altLang="zh-CN" sz="1100" dirty="0"/>
          </a:p>
          <a:p>
            <a:r>
              <a:rPr lang="en-US" altLang="zh-CN" sz="1100" dirty="0"/>
              <a:t>            // 3</a:t>
            </a:r>
            <a:r>
              <a:rPr lang="zh-CN" altLang="en-US" sz="1100" dirty="0"/>
              <a:t>、通过服务的</a:t>
            </a:r>
            <a:r>
              <a:rPr lang="en-US" altLang="zh-CN" sz="1100" dirty="0"/>
              <a:t>receive</a:t>
            </a:r>
            <a:r>
              <a:rPr lang="zh-CN" altLang="en-US" sz="1100" dirty="0"/>
              <a:t>方法将受到的数据存入数据包中</a:t>
            </a:r>
          </a:p>
          <a:p>
            <a:r>
              <a:rPr lang="zh-CN" altLang="en-US" sz="1100" dirty="0"/>
              <a:t>            </a:t>
            </a:r>
            <a:r>
              <a:rPr lang="en-US" altLang="zh-CN" sz="1100" dirty="0" err="1"/>
              <a:t>datagramSocket.receive</a:t>
            </a:r>
            <a:r>
              <a:rPr lang="en-US" altLang="zh-CN" sz="1100" dirty="0"/>
              <a:t>(</a:t>
            </a:r>
            <a:r>
              <a:rPr lang="en-US" altLang="zh-CN" sz="1100" dirty="0" err="1"/>
              <a:t>datagramPacket</a:t>
            </a:r>
            <a:r>
              <a:rPr lang="en-US" altLang="zh-CN" sz="1100" dirty="0"/>
              <a:t>);  // </a:t>
            </a:r>
            <a:r>
              <a:rPr lang="zh-CN" altLang="en-US" sz="1100" dirty="0"/>
              <a:t>阻塞式方法</a:t>
            </a:r>
          </a:p>
          <a:p>
            <a:endParaRPr lang="zh-CN" altLang="en-US" sz="1100" dirty="0"/>
          </a:p>
          <a:p>
            <a:r>
              <a:rPr lang="zh-CN" altLang="en-US" sz="1100" dirty="0"/>
              <a:t>            </a:t>
            </a:r>
            <a:r>
              <a:rPr lang="en-US" altLang="zh-CN" sz="1100" dirty="0"/>
              <a:t>// 4</a:t>
            </a:r>
            <a:r>
              <a:rPr lang="zh-CN" altLang="en-US" sz="1100" dirty="0"/>
              <a:t>、通过数据包的方法获取数据包中的数据</a:t>
            </a:r>
          </a:p>
          <a:p>
            <a:r>
              <a:rPr lang="zh-CN" altLang="en-US" sz="1100" dirty="0"/>
              <a:t>            </a:t>
            </a:r>
            <a:r>
              <a:rPr lang="en-US" altLang="zh-CN" sz="1100" dirty="0"/>
              <a:t>String </a:t>
            </a:r>
            <a:r>
              <a:rPr lang="en-US" altLang="zh-CN" sz="1100" dirty="0" err="1"/>
              <a:t>ip</a:t>
            </a:r>
            <a:r>
              <a:rPr lang="en-US" altLang="zh-CN" sz="1100" dirty="0"/>
              <a:t> = </a:t>
            </a:r>
            <a:r>
              <a:rPr lang="en-US" altLang="zh-CN" sz="1100" dirty="0" err="1"/>
              <a:t>datagramPacket.getAddress</a:t>
            </a:r>
            <a:r>
              <a:rPr lang="en-US" altLang="zh-CN" sz="1100" dirty="0"/>
              <a:t>().</a:t>
            </a:r>
            <a:r>
              <a:rPr lang="en-US" altLang="zh-CN" sz="1100" dirty="0" err="1"/>
              <a:t>getHostAddress</a:t>
            </a:r>
            <a:r>
              <a:rPr lang="en-US" altLang="zh-CN" sz="1100" dirty="0"/>
              <a:t>().</a:t>
            </a:r>
            <a:r>
              <a:rPr lang="en-US" altLang="zh-CN" sz="1100" dirty="0" err="1"/>
              <a:t>toString</a:t>
            </a:r>
            <a:r>
              <a:rPr lang="en-US" altLang="zh-CN" sz="1100" dirty="0"/>
              <a:t>(); // </a:t>
            </a:r>
            <a:r>
              <a:rPr lang="zh-CN" altLang="en-US" sz="1100" dirty="0"/>
              <a:t>获取地址</a:t>
            </a:r>
          </a:p>
          <a:p>
            <a:r>
              <a:rPr lang="zh-CN" altLang="en-US" sz="1100" dirty="0"/>
              <a:t>            </a:t>
            </a:r>
            <a:r>
              <a:rPr lang="en-US" altLang="zh-CN" sz="1100" dirty="0"/>
              <a:t>String data = new String(</a:t>
            </a:r>
            <a:r>
              <a:rPr lang="en-US" altLang="zh-CN" sz="1100" dirty="0" err="1"/>
              <a:t>datagramPacket.getData</a:t>
            </a:r>
            <a:r>
              <a:rPr lang="en-US" altLang="zh-CN" sz="1100" dirty="0"/>
              <a:t>(), 0, </a:t>
            </a:r>
            <a:r>
              <a:rPr lang="en-US" altLang="zh-CN" sz="1100" dirty="0" err="1"/>
              <a:t>datagramPacket.getLength</a:t>
            </a:r>
            <a:r>
              <a:rPr lang="en-US" altLang="zh-CN" sz="1100" dirty="0"/>
              <a:t>());</a:t>
            </a:r>
          </a:p>
          <a:p>
            <a:r>
              <a:rPr lang="en-US" altLang="zh-CN" sz="1100" dirty="0"/>
              <a:t>            int port = </a:t>
            </a:r>
            <a:r>
              <a:rPr lang="en-US" altLang="zh-CN" sz="1100" dirty="0" err="1"/>
              <a:t>datagramPacket.getPort</a:t>
            </a:r>
            <a:r>
              <a:rPr lang="en-US" altLang="zh-CN" sz="1100" dirty="0"/>
              <a:t>();</a:t>
            </a:r>
          </a:p>
          <a:p>
            <a:r>
              <a:rPr lang="en-US" altLang="zh-CN" sz="1100" dirty="0"/>
              <a:t>            System.out.println(</a:t>
            </a:r>
            <a:r>
              <a:rPr lang="en-US" altLang="zh-CN" sz="1100" dirty="0" err="1"/>
              <a:t>ip</a:t>
            </a:r>
            <a:r>
              <a:rPr lang="en-US" altLang="zh-CN" sz="1100" dirty="0"/>
              <a:t> + "::" + data + "::" + port);</a:t>
            </a:r>
          </a:p>
          <a:p>
            <a:endParaRPr lang="en-US" altLang="zh-CN" sz="1100" dirty="0"/>
          </a:p>
          <a:p>
            <a:r>
              <a:rPr lang="en-US" altLang="zh-CN" sz="1100" dirty="0"/>
              <a:t>        } catch (Exception e) {</a:t>
            </a:r>
          </a:p>
          <a:p>
            <a:r>
              <a:rPr lang="en-US" altLang="zh-CN" sz="1100" dirty="0"/>
              <a:t>            </a:t>
            </a:r>
            <a:r>
              <a:rPr lang="en-US" altLang="zh-CN" sz="1100" dirty="0" err="1"/>
              <a:t>e.printStackTrace</a:t>
            </a:r>
            <a:r>
              <a:rPr lang="en-US" altLang="zh-CN" sz="1100" dirty="0"/>
              <a:t>();</a:t>
            </a:r>
          </a:p>
          <a:p>
            <a:r>
              <a:rPr lang="en-US" altLang="zh-CN" sz="1100" dirty="0"/>
              <a:t>        } finally {</a:t>
            </a:r>
          </a:p>
          <a:p>
            <a:r>
              <a:rPr lang="en-US" altLang="zh-CN" sz="1100" dirty="0"/>
              <a:t>            if (</a:t>
            </a:r>
            <a:r>
              <a:rPr lang="en-US" altLang="zh-CN" sz="1100" dirty="0" err="1"/>
              <a:t>datagramSocket</a:t>
            </a:r>
            <a:r>
              <a:rPr lang="en-US" altLang="zh-CN" sz="1100" dirty="0"/>
              <a:t> != null) {</a:t>
            </a:r>
          </a:p>
          <a:p>
            <a:r>
              <a:rPr lang="en-US" altLang="zh-CN" sz="1100" dirty="0"/>
              <a:t>                </a:t>
            </a:r>
            <a:r>
              <a:rPr lang="en-US" altLang="zh-CN" sz="1100" dirty="0" err="1"/>
              <a:t>datagramSocket.close</a:t>
            </a:r>
            <a:r>
              <a:rPr lang="en-US" altLang="zh-CN" sz="1100" dirty="0"/>
              <a:t>();</a:t>
            </a:r>
          </a:p>
          <a:p>
            <a:r>
              <a:rPr lang="en-US" altLang="zh-CN" sz="1100" dirty="0"/>
              <a:t>            }</a:t>
            </a:r>
          </a:p>
          <a:p>
            <a:r>
              <a:rPr lang="en-US" altLang="zh-CN" sz="1100" dirty="0"/>
              <a:t>        }</a:t>
            </a:r>
          </a:p>
          <a:p>
            <a:r>
              <a:rPr lang="en-US" altLang="zh-CN" sz="1100" dirty="0"/>
              <a:t>    }</a:t>
            </a:r>
          </a:p>
          <a:p>
            <a:r>
              <a:rPr lang="en-US" altLang="zh-CN" sz="1100" dirty="0"/>
              <a:t>}</a:t>
            </a:r>
            <a:endParaRPr lang="zh-CN" altLang="en-US" sz="1100" dirty="0"/>
          </a:p>
        </p:txBody>
      </p:sp>
    </p:spTree>
    <p:extLst>
      <p:ext uri="{BB962C8B-B14F-4D97-AF65-F5344CB8AC3E}">
        <p14:creationId xmlns:p14="http://schemas.microsoft.com/office/powerpoint/2010/main" val="257543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68296"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UDP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B95E453F-DABC-4D6F-A659-E50ADB34994B}"/>
              </a:ext>
            </a:extLst>
          </p:cNvPr>
          <p:cNvSpPr txBox="1"/>
          <p:nvPr/>
        </p:nvSpPr>
        <p:spPr>
          <a:xfrm>
            <a:off x="823322" y="732066"/>
            <a:ext cx="1660446" cy="369332"/>
          </a:xfrm>
          <a:prstGeom prst="rect">
            <a:avLst/>
          </a:prstGeom>
          <a:noFill/>
        </p:spPr>
        <p:txBody>
          <a:bodyPr wrap="square" rtlCol="0">
            <a:spAutoFit/>
          </a:bodyPr>
          <a:lstStyle/>
          <a:p>
            <a:r>
              <a:rPr lang="en-US" altLang="zh-CN" dirty="0"/>
              <a:t>UDP</a:t>
            </a:r>
            <a:r>
              <a:rPr lang="zh-CN" altLang="en-US" dirty="0"/>
              <a:t>键盘录入</a:t>
            </a:r>
          </a:p>
        </p:txBody>
      </p:sp>
      <p:sp>
        <p:nvSpPr>
          <p:cNvPr id="5" name="文本框 4">
            <a:extLst>
              <a:ext uri="{FF2B5EF4-FFF2-40B4-BE49-F238E27FC236}">
                <a16:creationId xmlns:a16="http://schemas.microsoft.com/office/drawing/2014/main" id="{0B12DC1C-CF85-4FF8-BC23-9CB65ADD9F88}"/>
              </a:ext>
            </a:extLst>
          </p:cNvPr>
          <p:cNvSpPr txBox="1"/>
          <p:nvPr/>
        </p:nvSpPr>
        <p:spPr>
          <a:xfrm>
            <a:off x="899592" y="1227730"/>
            <a:ext cx="7920880" cy="3647152"/>
          </a:xfrm>
          <a:prstGeom prst="rect">
            <a:avLst/>
          </a:prstGeom>
          <a:noFill/>
        </p:spPr>
        <p:txBody>
          <a:bodyPr wrap="square">
            <a:spAutoFit/>
          </a:bodyPr>
          <a:lstStyle/>
          <a:p>
            <a:r>
              <a:rPr lang="zh-CN" altLang="en-US" sz="1100" dirty="0"/>
              <a:t>public class UdpSend02 {</a:t>
            </a:r>
          </a:p>
          <a:p>
            <a:r>
              <a:rPr lang="zh-CN" altLang="en-US" sz="1100" dirty="0"/>
              <a:t>    public static void main(String[] args) {</a:t>
            </a:r>
          </a:p>
          <a:p>
            <a:r>
              <a:rPr lang="zh-CN" altLang="en-US" sz="1100" dirty="0"/>
              <a:t>        DatagramSocket datagramSocket = null;</a:t>
            </a:r>
          </a:p>
          <a:p>
            <a:r>
              <a:rPr lang="zh-CN" altLang="en-US" sz="1100" dirty="0"/>
              <a:t>        try {</a:t>
            </a:r>
          </a:p>
          <a:p>
            <a:r>
              <a:rPr lang="zh-CN" altLang="en-US" sz="1100" dirty="0"/>
              <a:t>            // 1、创建udp服务，通过DatagramSocket对象</a:t>
            </a:r>
          </a:p>
          <a:p>
            <a:r>
              <a:rPr lang="zh-CN" altLang="en-US" sz="1100" dirty="0"/>
              <a:t>            datagramSocket = new DatagramSocket(8888);</a:t>
            </a:r>
          </a:p>
          <a:p>
            <a:r>
              <a:rPr lang="zh-CN" altLang="en-US" sz="1100" dirty="0"/>
              <a:t>            // 2、确定数据，并封装到数据包</a:t>
            </a:r>
          </a:p>
          <a:p>
            <a:r>
              <a:rPr lang="zh-CN" altLang="en-US" sz="1100" dirty="0"/>
              <a:t>            BufferedReader bufr = new BufferedReader(new InputStreamReader(System.in));</a:t>
            </a:r>
          </a:p>
          <a:p>
            <a:r>
              <a:rPr lang="zh-CN" altLang="en-US" sz="1100" dirty="0"/>
              <a:t>            String line = null;</a:t>
            </a:r>
          </a:p>
          <a:p>
            <a:r>
              <a:rPr lang="zh-CN" altLang="en-US" sz="1100" dirty="0"/>
              <a:t>            while ((line = bufr.readLine()) != null) {</a:t>
            </a:r>
          </a:p>
          <a:p>
            <a:r>
              <a:rPr lang="zh-CN" altLang="en-US" sz="1100" dirty="0"/>
              <a:t>                if ("bye".equals(line)) {</a:t>
            </a:r>
          </a:p>
          <a:p>
            <a:r>
              <a:rPr lang="zh-CN" altLang="en-US" sz="1100" dirty="0"/>
              <a:t>                    break;</a:t>
            </a:r>
          </a:p>
          <a:p>
            <a:r>
              <a:rPr lang="zh-CN" altLang="en-US" sz="1100" dirty="0"/>
              <a:t>                }</a:t>
            </a:r>
          </a:p>
          <a:p>
            <a:r>
              <a:rPr lang="zh-CN" altLang="en-US" sz="1100" dirty="0"/>
              <a:t>                byte[] data = line.getBytes();</a:t>
            </a:r>
          </a:p>
          <a:p>
            <a:r>
              <a:rPr lang="zh-CN" altLang="en-US" sz="1100" dirty="0"/>
              <a:t>                DatagramPacket datagramPacket = new DatagramPacket(data, data.length, InetAddress.getByName("192.168.50.35"), 10000);</a:t>
            </a:r>
          </a:p>
          <a:p>
            <a:r>
              <a:rPr lang="zh-CN" altLang="en-US" sz="1100" dirty="0"/>
              <a:t>                //3、通过socket服务，将已有的数据包发送出去</a:t>
            </a:r>
          </a:p>
          <a:p>
            <a:r>
              <a:rPr lang="zh-CN" altLang="en-US" sz="1100" dirty="0"/>
              <a:t>                datagramSocket.send(datagramPacket);</a:t>
            </a:r>
          </a:p>
          <a:p>
            <a:r>
              <a:rPr lang="zh-CN" altLang="en-US" sz="1100" dirty="0"/>
              <a:t>            }</a:t>
            </a:r>
          </a:p>
          <a:p>
            <a:r>
              <a:rPr lang="zh-CN" altLang="en-US" sz="1100" dirty="0"/>
              <a:t>        } </a:t>
            </a:r>
            <a:endParaRPr lang="en-US" altLang="zh-CN" sz="1100" dirty="0"/>
          </a:p>
          <a:p>
            <a:r>
              <a:rPr lang="en-US" altLang="zh-CN" sz="1100" dirty="0"/>
              <a:t>    </a:t>
            </a:r>
            <a:r>
              <a:rPr lang="zh-CN" altLang="en-US" sz="1100" dirty="0"/>
              <a:t>}</a:t>
            </a:r>
          </a:p>
          <a:p>
            <a:r>
              <a:rPr lang="zh-CN" altLang="en-US" sz="1100" dirty="0"/>
              <a:t>}</a:t>
            </a:r>
          </a:p>
        </p:txBody>
      </p:sp>
    </p:spTree>
    <p:extLst>
      <p:ext uri="{BB962C8B-B14F-4D97-AF65-F5344CB8AC3E}">
        <p14:creationId xmlns:p14="http://schemas.microsoft.com/office/powerpoint/2010/main" val="285805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68296"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UDP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B95E453F-DABC-4D6F-A659-E50ADB34994B}"/>
              </a:ext>
            </a:extLst>
          </p:cNvPr>
          <p:cNvSpPr txBox="1"/>
          <p:nvPr/>
        </p:nvSpPr>
        <p:spPr>
          <a:xfrm>
            <a:off x="823322" y="732066"/>
            <a:ext cx="1660446" cy="369332"/>
          </a:xfrm>
          <a:prstGeom prst="rect">
            <a:avLst/>
          </a:prstGeom>
          <a:noFill/>
        </p:spPr>
        <p:txBody>
          <a:bodyPr wrap="square" rtlCol="0">
            <a:spAutoFit/>
          </a:bodyPr>
          <a:lstStyle/>
          <a:p>
            <a:r>
              <a:rPr lang="en-US" altLang="zh-CN" dirty="0"/>
              <a:t>UDP</a:t>
            </a:r>
            <a:r>
              <a:rPr lang="zh-CN" altLang="en-US" dirty="0"/>
              <a:t>聊天</a:t>
            </a:r>
          </a:p>
        </p:txBody>
      </p:sp>
      <p:sp>
        <p:nvSpPr>
          <p:cNvPr id="5" name="文本框 4">
            <a:extLst>
              <a:ext uri="{FF2B5EF4-FFF2-40B4-BE49-F238E27FC236}">
                <a16:creationId xmlns:a16="http://schemas.microsoft.com/office/drawing/2014/main" id="{5D87EE08-4839-4533-85D3-85C7571F59DD}"/>
              </a:ext>
            </a:extLst>
          </p:cNvPr>
          <p:cNvSpPr txBox="1"/>
          <p:nvPr/>
        </p:nvSpPr>
        <p:spPr>
          <a:xfrm>
            <a:off x="899592" y="1101398"/>
            <a:ext cx="8136904" cy="3985706"/>
          </a:xfrm>
          <a:prstGeom prst="rect">
            <a:avLst/>
          </a:prstGeom>
          <a:noFill/>
        </p:spPr>
        <p:txBody>
          <a:bodyPr wrap="square">
            <a:spAutoFit/>
          </a:bodyPr>
          <a:lstStyle/>
          <a:p>
            <a:r>
              <a:rPr lang="zh-CN" altLang="en-US" sz="1100" dirty="0"/>
              <a:t>public class Send implements Runnable {</a:t>
            </a:r>
          </a:p>
          <a:p>
            <a:r>
              <a:rPr lang="zh-CN" altLang="en-US" sz="1100" dirty="0"/>
              <a:t>    private DatagramSocket datagramSocket;</a:t>
            </a:r>
          </a:p>
          <a:p>
            <a:r>
              <a:rPr lang="zh-CN" altLang="en-US" sz="1100" dirty="0"/>
              <a:t>    public Send(DatagramSocket datagramSocket) {</a:t>
            </a:r>
          </a:p>
          <a:p>
            <a:r>
              <a:rPr lang="zh-CN" altLang="en-US" sz="1100" dirty="0"/>
              <a:t>        this.datagramSocket = datagramSocket;</a:t>
            </a:r>
          </a:p>
          <a:p>
            <a:r>
              <a:rPr lang="zh-CN" altLang="en-US" sz="1100" dirty="0"/>
              <a:t>    }</a:t>
            </a:r>
          </a:p>
          <a:p>
            <a:r>
              <a:rPr lang="zh-CN" altLang="en-US" sz="1100" dirty="0"/>
              <a:t>    @Override</a:t>
            </a:r>
          </a:p>
          <a:p>
            <a:r>
              <a:rPr lang="zh-CN" altLang="en-US" sz="1100" dirty="0"/>
              <a:t>    public void run() {</a:t>
            </a:r>
          </a:p>
          <a:p>
            <a:r>
              <a:rPr lang="zh-CN" altLang="en-US" sz="1100" dirty="0"/>
              <a:t>        try {</a:t>
            </a:r>
          </a:p>
          <a:p>
            <a:r>
              <a:rPr lang="zh-CN" altLang="en-US" sz="1100" dirty="0"/>
              <a:t>            BufferedReader bufr = new BufferedReader(new InputStreamReader(System.in));</a:t>
            </a:r>
          </a:p>
          <a:p>
            <a:r>
              <a:rPr lang="zh-CN" altLang="en-US" sz="1100" dirty="0"/>
              <a:t>            String line = null;</a:t>
            </a:r>
          </a:p>
          <a:p>
            <a:r>
              <a:rPr lang="zh-CN" altLang="en-US" sz="1100" dirty="0"/>
              <a:t>            while ((line = bufr.readLine()) != null) {</a:t>
            </a:r>
          </a:p>
          <a:p>
            <a:r>
              <a:rPr lang="zh-CN" altLang="en-US" sz="1100" dirty="0"/>
              <a:t>                byte[] data = line.getBytes();</a:t>
            </a:r>
          </a:p>
          <a:p>
            <a:r>
              <a:rPr lang="zh-CN" altLang="en-US" sz="1100" dirty="0"/>
              <a:t>                DatagramPacket datagramPacket = new DatagramPacket(data, data.length, InetAddress.getByName("192.168.50.255"), 10000);</a:t>
            </a:r>
          </a:p>
          <a:p>
            <a:r>
              <a:rPr lang="zh-CN" altLang="en-US" sz="1100" dirty="0"/>
              <a:t>                datagramSocket.send(datagramPacket);</a:t>
            </a:r>
          </a:p>
          <a:p>
            <a:r>
              <a:rPr lang="zh-CN" altLang="en-US" sz="1100" dirty="0"/>
              <a:t>                if ("bye".equals(line)) {</a:t>
            </a:r>
          </a:p>
          <a:p>
            <a:r>
              <a:rPr lang="zh-CN" altLang="en-US" sz="1100" dirty="0"/>
              <a:t>                    break;</a:t>
            </a:r>
          </a:p>
          <a:p>
            <a:r>
              <a:rPr lang="zh-CN" altLang="en-US" sz="1100" dirty="0"/>
              <a:t>                }</a:t>
            </a:r>
          </a:p>
          <a:p>
            <a:r>
              <a:rPr lang="zh-CN" altLang="en-US" sz="1100" dirty="0"/>
              <a:t>            }</a:t>
            </a:r>
          </a:p>
          <a:p>
            <a:r>
              <a:rPr lang="zh-CN" altLang="en-US" sz="1100" dirty="0"/>
              <a:t>        } catch (Exception e) {</a:t>
            </a:r>
          </a:p>
          <a:p>
            <a:r>
              <a:rPr lang="zh-CN" altLang="en-US" sz="1100" dirty="0"/>
              <a:t>            e.printStackTrace();</a:t>
            </a:r>
          </a:p>
          <a:p>
            <a:r>
              <a:rPr lang="zh-CN" altLang="en-US" sz="1100" dirty="0"/>
              <a:t>        }</a:t>
            </a:r>
          </a:p>
          <a:p>
            <a:r>
              <a:rPr lang="zh-CN" altLang="en-US" sz="1100" dirty="0"/>
              <a:t>    }</a:t>
            </a:r>
          </a:p>
          <a:p>
            <a:r>
              <a:rPr lang="zh-CN" altLang="en-US" sz="1100" dirty="0"/>
              <a:t>}</a:t>
            </a:r>
          </a:p>
        </p:txBody>
      </p:sp>
    </p:spTree>
    <p:extLst>
      <p:ext uri="{BB962C8B-B14F-4D97-AF65-F5344CB8AC3E}">
        <p14:creationId xmlns:p14="http://schemas.microsoft.com/office/powerpoint/2010/main" val="265106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68296"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UDP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B95E453F-DABC-4D6F-A659-E50ADB34994B}"/>
              </a:ext>
            </a:extLst>
          </p:cNvPr>
          <p:cNvSpPr txBox="1"/>
          <p:nvPr/>
        </p:nvSpPr>
        <p:spPr>
          <a:xfrm>
            <a:off x="823322" y="732066"/>
            <a:ext cx="1660446" cy="369332"/>
          </a:xfrm>
          <a:prstGeom prst="rect">
            <a:avLst/>
          </a:prstGeom>
          <a:noFill/>
        </p:spPr>
        <p:txBody>
          <a:bodyPr wrap="square" rtlCol="0">
            <a:spAutoFit/>
          </a:bodyPr>
          <a:lstStyle/>
          <a:p>
            <a:r>
              <a:rPr lang="en-US" altLang="zh-CN" dirty="0"/>
              <a:t>UDP</a:t>
            </a:r>
            <a:r>
              <a:rPr lang="zh-CN" altLang="en-US" dirty="0"/>
              <a:t>聊天</a:t>
            </a:r>
          </a:p>
        </p:txBody>
      </p:sp>
      <p:sp>
        <p:nvSpPr>
          <p:cNvPr id="5" name="文本框 4">
            <a:extLst>
              <a:ext uri="{FF2B5EF4-FFF2-40B4-BE49-F238E27FC236}">
                <a16:creationId xmlns:a16="http://schemas.microsoft.com/office/drawing/2014/main" id="{00FCCC67-7C74-4810-855F-9DA4B5DE573C}"/>
              </a:ext>
            </a:extLst>
          </p:cNvPr>
          <p:cNvSpPr txBox="1"/>
          <p:nvPr/>
        </p:nvSpPr>
        <p:spPr>
          <a:xfrm>
            <a:off x="964231" y="1217036"/>
            <a:ext cx="8213174" cy="3816429"/>
          </a:xfrm>
          <a:prstGeom prst="rect">
            <a:avLst/>
          </a:prstGeom>
          <a:noFill/>
        </p:spPr>
        <p:txBody>
          <a:bodyPr wrap="square">
            <a:spAutoFit/>
          </a:bodyPr>
          <a:lstStyle/>
          <a:p>
            <a:r>
              <a:rPr lang="zh-CN" altLang="en-US" sz="1100" dirty="0"/>
              <a:t>public class Receive implements Runnable {</a:t>
            </a:r>
          </a:p>
          <a:p>
            <a:r>
              <a:rPr lang="zh-CN" altLang="en-US" sz="1100" dirty="0"/>
              <a:t>    private DatagramSocket datagramSocket;</a:t>
            </a:r>
          </a:p>
          <a:p>
            <a:endParaRPr lang="zh-CN" altLang="en-US" sz="1100" dirty="0"/>
          </a:p>
          <a:p>
            <a:r>
              <a:rPr lang="zh-CN" altLang="en-US" sz="1100" dirty="0"/>
              <a:t>    public Receive(DatagramSocket datagramSocket) {</a:t>
            </a:r>
          </a:p>
          <a:p>
            <a:r>
              <a:rPr lang="zh-CN" altLang="en-US" sz="1100" dirty="0"/>
              <a:t>        this.datagramSocket = datagramSocket;</a:t>
            </a:r>
          </a:p>
          <a:p>
            <a:r>
              <a:rPr lang="zh-CN" altLang="en-US" sz="1100" dirty="0"/>
              <a:t>    }</a:t>
            </a:r>
          </a:p>
          <a:p>
            <a:r>
              <a:rPr lang="zh-CN" altLang="en-US" sz="1100" dirty="0"/>
              <a:t>    @Override</a:t>
            </a:r>
          </a:p>
          <a:p>
            <a:r>
              <a:rPr lang="zh-CN" altLang="en-US" sz="1100" dirty="0"/>
              <a:t>    public void run() {</a:t>
            </a:r>
          </a:p>
          <a:p>
            <a:r>
              <a:rPr lang="zh-CN" altLang="en-US" sz="1100" dirty="0"/>
              <a:t>        try {</a:t>
            </a:r>
          </a:p>
          <a:p>
            <a:r>
              <a:rPr lang="zh-CN" altLang="en-US" sz="1100" dirty="0"/>
              <a:t>            while (true) {</a:t>
            </a:r>
          </a:p>
          <a:p>
            <a:r>
              <a:rPr lang="zh-CN" altLang="en-US" sz="1100" dirty="0"/>
              <a:t>                byte[] bytes = new byte[1024];</a:t>
            </a:r>
          </a:p>
          <a:p>
            <a:r>
              <a:rPr lang="zh-CN" altLang="en-US" sz="1100" dirty="0"/>
              <a:t>                DatagramPacket datagramPacket = new DatagramPacket(bytes, bytes.length);</a:t>
            </a:r>
          </a:p>
          <a:p>
            <a:r>
              <a:rPr lang="zh-CN" altLang="en-US" sz="1100" dirty="0"/>
              <a:t>                datagramSocket.receive(datagramPacket);</a:t>
            </a:r>
          </a:p>
          <a:p>
            <a:r>
              <a:rPr lang="zh-CN" altLang="en-US" sz="1100" dirty="0"/>
              <a:t>                String ip = datagramPacket.getAddress().getHostAddress();</a:t>
            </a:r>
          </a:p>
          <a:p>
            <a:r>
              <a:rPr lang="zh-CN" altLang="en-US" sz="1100" dirty="0"/>
              <a:t>                String data = new String(datagramPacket.getData(), 0, datagramPacket.getLength());   </a:t>
            </a:r>
          </a:p>
          <a:p>
            <a:r>
              <a:rPr lang="zh-CN" altLang="en-US" sz="1100" dirty="0"/>
              <a:t>                System.out.println(ip + "&gt;&gt;&gt;:" + data);</a:t>
            </a:r>
          </a:p>
          <a:p>
            <a:r>
              <a:rPr lang="zh-CN" altLang="en-US" sz="1100" dirty="0"/>
              <a:t>            }</a:t>
            </a:r>
          </a:p>
          <a:p>
            <a:r>
              <a:rPr lang="zh-CN" altLang="en-US" sz="1100" dirty="0"/>
              <a:t>        } catch (Exception e) {</a:t>
            </a:r>
          </a:p>
          <a:p>
            <a:r>
              <a:rPr lang="zh-CN" altLang="en-US" sz="1100" dirty="0"/>
              <a:t>            e.printStackTrace();</a:t>
            </a:r>
          </a:p>
          <a:p>
            <a:r>
              <a:rPr lang="zh-CN" altLang="en-US" sz="1100" dirty="0"/>
              <a:t>        }</a:t>
            </a:r>
          </a:p>
          <a:p>
            <a:r>
              <a:rPr lang="zh-CN" altLang="en-US" sz="1100" dirty="0"/>
              <a:t>    }</a:t>
            </a:r>
          </a:p>
          <a:p>
            <a:r>
              <a:rPr lang="zh-CN" altLang="en-US" sz="1100" dirty="0"/>
              <a:t>}</a:t>
            </a:r>
          </a:p>
        </p:txBody>
      </p:sp>
    </p:spTree>
    <p:extLst>
      <p:ext uri="{BB962C8B-B14F-4D97-AF65-F5344CB8AC3E}">
        <p14:creationId xmlns:p14="http://schemas.microsoft.com/office/powerpoint/2010/main" val="353837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268296"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UDP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B95E453F-DABC-4D6F-A659-E50ADB34994B}"/>
              </a:ext>
            </a:extLst>
          </p:cNvPr>
          <p:cNvSpPr txBox="1"/>
          <p:nvPr/>
        </p:nvSpPr>
        <p:spPr>
          <a:xfrm>
            <a:off x="823322" y="732066"/>
            <a:ext cx="1660446" cy="369332"/>
          </a:xfrm>
          <a:prstGeom prst="rect">
            <a:avLst/>
          </a:prstGeom>
          <a:noFill/>
        </p:spPr>
        <p:txBody>
          <a:bodyPr wrap="square" rtlCol="0">
            <a:spAutoFit/>
          </a:bodyPr>
          <a:lstStyle/>
          <a:p>
            <a:r>
              <a:rPr lang="en-US" altLang="zh-CN" dirty="0"/>
              <a:t>UDP</a:t>
            </a:r>
            <a:r>
              <a:rPr lang="zh-CN" altLang="en-US" dirty="0"/>
              <a:t>聊天</a:t>
            </a:r>
          </a:p>
        </p:txBody>
      </p:sp>
      <p:sp>
        <p:nvSpPr>
          <p:cNvPr id="5" name="文本框 4">
            <a:extLst>
              <a:ext uri="{FF2B5EF4-FFF2-40B4-BE49-F238E27FC236}">
                <a16:creationId xmlns:a16="http://schemas.microsoft.com/office/drawing/2014/main" id="{7DD95BD0-EB1D-4902-AD91-4E4E878B27F9}"/>
              </a:ext>
            </a:extLst>
          </p:cNvPr>
          <p:cNvSpPr txBox="1"/>
          <p:nvPr/>
        </p:nvSpPr>
        <p:spPr>
          <a:xfrm>
            <a:off x="1043608" y="1133366"/>
            <a:ext cx="7497356" cy="3693319"/>
          </a:xfrm>
          <a:prstGeom prst="rect">
            <a:avLst/>
          </a:prstGeom>
          <a:noFill/>
        </p:spPr>
        <p:txBody>
          <a:bodyPr wrap="square">
            <a:spAutoFit/>
          </a:bodyPr>
          <a:lstStyle/>
          <a:p>
            <a:r>
              <a:rPr lang="zh-CN" altLang="en-US" dirty="0"/>
              <a:t>public class ChatDemo {</a:t>
            </a:r>
          </a:p>
          <a:p>
            <a:r>
              <a:rPr lang="zh-CN" altLang="en-US" dirty="0"/>
              <a:t>    public static void main(String[] args) {</a:t>
            </a:r>
          </a:p>
          <a:p>
            <a:r>
              <a:rPr lang="zh-CN" altLang="en-US" dirty="0"/>
              <a:t>        try {</a:t>
            </a:r>
          </a:p>
          <a:p>
            <a:r>
              <a:rPr lang="zh-CN" altLang="en-US" dirty="0"/>
              <a:t>            DatagramSocket sendSocket = new DatagramSocket();</a:t>
            </a:r>
          </a:p>
          <a:p>
            <a:r>
              <a:rPr lang="zh-CN" altLang="en-US" dirty="0"/>
              <a:t>            DatagramSocket receiveSocket = new DatagramSocket(10000);</a:t>
            </a:r>
          </a:p>
          <a:p>
            <a:endParaRPr lang="zh-CN" altLang="en-US" dirty="0"/>
          </a:p>
          <a:p>
            <a:r>
              <a:rPr lang="zh-CN" altLang="en-US" dirty="0"/>
              <a:t>            new Thread(new Send(sendSocket)).start();</a:t>
            </a:r>
          </a:p>
          <a:p>
            <a:r>
              <a:rPr lang="zh-CN" altLang="en-US" dirty="0"/>
              <a:t>            new Thread(new Receive(receiveSocket)).start();</a:t>
            </a:r>
          </a:p>
          <a:p>
            <a:r>
              <a:rPr lang="zh-CN" altLang="en-US" dirty="0"/>
              <a:t>        } catch (SocketException e) {</a:t>
            </a:r>
          </a:p>
          <a:p>
            <a:r>
              <a:rPr lang="zh-CN" altLang="en-US" dirty="0"/>
              <a:t>            e.printStackTrace();</a:t>
            </a:r>
          </a:p>
          <a:p>
            <a:r>
              <a:rPr lang="zh-CN" altLang="en-US" dirty="0"/>
              <a:t>        }</a:t>
            </a:r>
          </a:p>
          <a:p>
            <a:r>
              <a:rPr lang="zh-CN" altLang="en-US" dirty="0"/>
              <a:t>    }</a:t>
            </a:r>
          </a:p>
          <a:p>
            <a:r>
              <a:rPr lang="zh-CN" altLang="en-US" dirty="0"/>
              <a:t>}</a:t>
            </a:r>
          </a:p>
        </p:txBody>
      </p:sp>
    </p:spTree>
    <p:extLst>
      <p:ext uri="{BB962C8B-B14F-4D97-AF65-F5344CB8AC3E}">
        <p14:creationId xmlns:p14="http://schemas.microsoft.com/office/powerpoint/2010/main" val="298083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18936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TCP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B6986CAA-5C1B-4FCF-B6D6-84D4EF92C5C3}"/>
              </a:ext>
            </a:extLst>
          </p:cNvPr>
          <p:cNvSpPr txBox="1"/>
          <p:nvPr/>
        </p:nvSpPr>
        <p:spPr>
          <a:xfrm>
            <a:off x="899592" y="1718311"/>
            <a:ext cx="7781126" cy="170687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altLang="zh-CN" dirty="0"/>
              <a:t>Socket</a:t>
            </a:r>
            <a:r>
              <a:rPr lang="zh-CN" altLang="en-US" dirty="0"/>
              <a:t>和</a:t>
            </a:r>
            <a:r>
              <a:rPr lang="en-US" altLang="zh-CN" dirty="0"/>
              <a:t>ServerSocket</a:t>
            </a:r>
          </a:p>
          <a:p>
            <a:pPr marL="285750" indent="-285750">
              <a:lnSpc>
                <a:spcPct val="150000"/>
              </a:lnSpc>
              <a:buFont typeface="Wingdings" panose="05000000000000000000" pitchFamily="2" charset="2"/>
              <a:buChar char="ü"/>
            </a:pPr>
            <a:r>
              <a:rPr lang="zh-CN" altLang="en-US" dirty="0"/>
              <a:t>建立客户端和服务端</a:t>
            </a:r>
            <a:endParaRPr lang="en-US" altLang="zh-CN" dirty="0"/>
          </a:p>
          <a:p>
            <a:pPr marL="285750" indent="-285750">
              <a:lnSpc>
                <a:spcPct val="150000"/>
              </a:lnSpc>
              <a:buFont typeface="Wingdings" panose="05000000000000000000" pitchFamily="2" charset="2"/>
              <a:buChar char="ü"/>
            </a:pPr>
            <a:r>
              <a:rPr lang="zh-CN" altLang="en-US" dirty="0"/>
              <a:t>建立连接后，通过</a:t>
            </a:r>
            <a:r>
              <a:rPr lang="en-US" altLang="zh-CN" dirty="0"/>
              <a:t>Socket</a:t>
            </a:r>
            <a:r>
              <a:rPr lang="zh-CN" altLang="en-US" dirty="0"/>
              <a:t>中的</a:t>
            </a:r>
            <a:r>
              <a:rPr lang="en-US" altLang="zh-CN" dirty="0"/>
              <a:t>IO</a:t>
            </a:r>
            <a:r>
              <a:rPr lang="zh-CN" altLang="en-US" dirty="0"/>
              <a:t>流进行数据的传输</a:t>
            </a:r>
            <a:endParaRPr lang="en-US" altLang="zh-CN" dirty="0"/>
          </a:p>
          <a:p>
            <a:pPr marL="285750" indent="-285750">
              <a:lnSpc>
                <a:spcPct val="150000"/>
              </a:lnSpc>
              <a:buFont typeface="Wingdings" panose="05000000000000000000" pitchFamily="2" charset="2"/>
              <a:buChar char="ü"/>
            </a:pPr>
            <a:r>
              <a:rPr lang="zh-CN" altLang="en-US" dirty="0"/>
              <a:t>关闭</a:t>
            </a:r>
            <a:r>
              <a:rPr lang="en-US" altLang="zh-CN" dirty="0"/>
              <a:t>Socket</a:t>
            </a:r>
            <a:endParaRPr lang="zh-CN" altLang="en-US" dirty="0"/>
          </a:p>
        </p:txBody>
      </p:sp>
    </p:spTree>
    <p:extLst>
      <p:ext uri="{BB962C8B-B14F-4D97-AF65-F5344CB8AC3E}">
        <p14:creationId xmlns:p14="http://schemas.microsoft.com/office/powerpoint/2010/main" val="150590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18936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TCP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9BD29181-FCB4-4BD0-B5BE-85006EDD9431}"/>
              </a:ext>
            </a:extLst>
          </p:cNvPr>
          <p:cNvSpPr txBox="1"/>
          <p:nvPr/>
        </p:nvSpPr>
        <p:spPr>
          <a:xfrm>
            <a:off x="823322" y="771550"/>
            <a:ext cx="7565102" cy="369332"/>
          </a:xfrm>
          <a:prstGeom prst="rect">
            <a:avLst/>
          </a:prstGeom>
          <a:noFill/>
        </p:spPr>
        <p:txBody>
          <a:bodyPr wrap="square" rtlCol="0">
            <a:spAutoFit/>
          </a:bodyPr>
          <a:lstStyle/>
          <a:p>
            <a:r>
              <a:rPr lang="zh-CN" altLang="en-US" dirty="0"/>
              <a:t>客户端发送一次数据，服务端接收一次数据</a:t>
            </a:r>
          </a:p>
        </p:txBody>
      </p:sp>
    </p:spTree>
    <p:extLst>
      <p:ext uri="{BB962C8B-B14F-4D97-AF65-F5344CB8AC3E}">
        <p14:creationId xmlns:p14="http://schemas.microsoft.com/office/powerpoint/2010/main" val="173022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970720" cy="584775"/>
          </a:xfrm>
          <a:prstGeom prst="rect">
            <a:avLst/>
          </a:prstGeom>
          <a:noFill/>
        </p:spPr>
        <p:txBody>
          <a:bodyPr wrap="square" rtlCol="0">
            <a:spAutoFit/>
          </a:bodyPr>
          <a:lstStyle/>
          <a:p>
            <a:pPr defTabSz="685800"/>
            <a:r>
              <a:rPr lang="zh-CN" altLang="en-US" sz="3200" b="1" dirty="0">
                <a:solidFill>
                  <a:prstClr val="white"/>
                </a:solidFill>
                <a:latin typeface="微软雅黑" panose="020B0503020204020204" pitchFamily="34" charset="-122"/>
                <a:ea typeface="微软雅黑" panose="020B0503020204020204" pitchFamily="34" charset="-122"/>
              </a:rPr>
              <a:t>网络编程概述</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01</a:t>
              </a:r>
            </a:p>
          </p:txBody>
        </p:sp>
      </p:grpSp>
    </p:spTree>
    <p:extLst>
      <p:ext uri="{BB962C8B-B14F-4D97-AF65-F5344CB8AC3E}">
        <p14:creationId xmlns:p14="http://schemas.microsoft.com/office/powerpoint/2010/main" val="169655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18936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TCP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7C7172E9-91C0-488E-B8D4-27BEEF79A718}"/>
              </a:ext>
            </a:extLst>
          </p:cNvPr>
          <p:cNvSpPr txBox="1"/>
          <p:nvPr/>
        </p:nvSpPr>
        <p:spPr>
          <a:xfrm>
            <a:off x="755576" y="605734"/>
            <a:ext cx="7565102" cy="2953373"/>
          </a:xfrm>
          <a:prstGeom prst="rect">
            <a:avLst/>
          </a:prstGeom>
          <a:noFill/>
        </p:spPr>
        <p:txBody>
          <a:bodyPr wrap="square" rtlCol="0">
            <a:spAutoFit/>
          </a:bodyPr>
          <a:lstStyle/>
          <a:p>
            <a:pPr>
              <a:lnSpc>
                <a:spcPct val="150000"/>
              </a:lnSpc>
            </a:pPr>
            <a:r>
              <a:rPr lang="zh-CN" altLang="en-US" dirty="0"/>
              <a:t>客户端和服务端交互</a:t>
            </a:r>
            <a:endParaRPr lang="en-US" altLang="zh-CN" dirty="0"/>
          </a:p>
          <a:p>
            <a:pPr>
              <a:lnSpc>
                <a:spcPct val="150000"/>
              </a:lnSpc>
            </a:pPr>
            <a:r>
              <a:rPr lang="zh-CN" altLang="en-US" dirty="0"/>
              <a:t>分析：</a:t>
            </a:r>
            <a:endParaRPr lang="en-US" altLang="zh-CN" dirty="0"/>
          </a:p>
          <a:p>
            <a:pPr>
              <a:lnSpc>
                <a:spcPct val="150000"/>
              </a:lnSpc>
            </a:pPr>
            <a:r>
              <a:rPr lang="en-US" altLang="zh-CN" dirty="0"/>
              <a:t>        </a:t>
            </a:r>
            <a:r>
              <a:rPr lang="zh-CN" altLang="en-US" dirty="0"/>
              <a:t>客户端</a:t>
            </a:r>
            <a:endParaRPr lang="en-US" altLang="zh-CN" dirty="0"/>
          </a:p>
          <a:p>
            <a:pPr>
              <a:lnSpc>
                <a:spcPct val="150000"/>
              </a:lnSpc>
            </a:pPr>
            <a:r>
              <a:rPr lang="en-US" altLang="zh-CN" dirty="0"/>
              <a:t>        1</a:t>
            </a:r>
            <a:r>
              <a:rPr lang="zh-CN" altLang="en-US" dirty="0"/>
              <a:t>、建立</a:t>
            </a:r>
            <a:r>
              <a:rPr lang="en-US" altLang="zh-CN" dirty="0"/>
              <a:t>socket</a:t>
            </a:r>
            <a:r>
              <a:rPr lang="zh-CN" altLang="en-US" dirty="0"/>
              <a:t>服务</a:t>
            </a:r>
          </a:p>
          <a:p>
            <a:pPr>
              <a:lnSpc>
                <a:spcPct val="150000"/>
              </a:lnSpc>
            </a:pPr>
            <a:r>
              <a:rPr lang="en-US" altLang="zh-CN" dirty="0"/>
              <a:t>        2</a:t>
            </a:r>
            <a:r>
              <a:rPr lang="zh-CN" altLang="en-US" dirty="0"/>
              <a:t>、获取</a:t>
            </a:r>
            <a:r>
              <a:rPr lang="en-US" altLang="zh-CN" dirty="0"/>
              <a:t>socket</a:t>
            </a:r>
            <a:r>
              <a:rPr lang="zh-CN" altLang="en-US" dirty="0"/>
              <a:t>输出流</a:t>
            </a:r>
          </a:p>
          <a:p>
            <a:pPr>
              <a:lnSpc>
                <a:spcPct val="150000"/>
              </a:lnSpc>
            </a:pPr>
            <a:r>
              <a:rPr lang="en-US" altLang="zh-CN" dirty="0"/>
              <a:t>        3</a:t>
            </a:r>
            <a:r>
              <a:rPr lang="zh-CN" altLang="en-US" dirty="0"/>
              <a:t>、获取</a:t>
            </a:r>
            <a:r>
              <a:rPr lang="en-US" altLang="zh-CN" dirty="0"/>
              <a:t>socket</a:t>
            </a:r>
            <a:r>
              <a:rPr lang="zh-CN" altLang="en-US" dirty="0"/>
              <a:t>输入流</a:t>
            </a:r>
          </a:p>
          <a:p>
            <a:pPr>
              <a:lnSpc>
                <a:spcPct val="150000"/>
              </a:lnSpc>
            </a:pPr>
            <a:r>
              <a:rPr lang="en-US" altLang="zh-CN" dirty="0"/>
              <a:t>        4</a:t>
            </a:r>
            <a:r>
              <a:rPr lang="zh-CN" altLang="en-US" dirty="0"/>
              <a:t>、关闭客户端资源</a:t>
            </a:r>
            <a:endParaRPr lang="en-US" altLang="zh-CN" dirty="0"/>
          </a:p>
        </p:txBody>
      </p:sp>
    </p:spTree>
    <p:extLst>
      <p:ext uri="{BB962C8B-B14F-4D97-AF65-F5344CB8AC3E}">
        <p14:creationId xmlns:p14="http://schemas.microsoft.com/office/powerpoint/2010/main" val="2300605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18936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TCP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7C7172E9-91C0-488E-B8D4-27BEEF79A718}"/>
              </a:ext>
            </a:extLst>
          </p:cNvPr>
          <p:cNvSpPr txBox="1"/>
          <p:nvPr/>
        </p:nvSpPr>
        <p:spPr>
          <a:xfrm>
            <a:off x="755576" y="605734"/>
            <a:ext cx="7565102" cy="3368871"/>
          </a:xfrm>
          <a:prstGeom prst="rect">
            <a:avLst/>
          </a:prstGeom>
          <a:noFill/>
        </p:spPr>
        <p:txBody>
          <a:bodyPr wrap="square" rtlCol="0">
            <a:spAutoFit/>
          </a:bodyPr>
          <a:lstStyle/>
          <a:p>
            <a:pPr>
              <a:lnSpc>
                <a:spcPct val="150000"/>
              </a:lnSpc>
            </a:pPr>
            <a:r>
              <a:rPr lang="zh-CN" altLang="en-US" dirty="0"/>
              <a:t>客户端和服务端交互</a:t>
            </a:r>
            <a:endParaRPr lang="en-US" altLang="zh-CN" dirty="0"/>
          </a:p>
          <a:p>
            <a:pPr>
              <a:lnSpc>
                <a:spcPct val="150000"/>
              </a:lnSpc>
            </a:pPr>
            <a:r>
              <a:rPr lang="zh-CN" altLang="en-US" dirty="0"/>
              <a:t>分析：</a:t>
            </a:r>
            <a:endParaRPr lang="en-US" altLang="zh-CN" dirty="0"/>
          </a:p>
          <a:p>
            <a:pPr>
              <a:lnSpc>
                <a:spcPct val="150000"/>
              </a:lnSpc>
            </a:pPr>
            <a:r>
              <a:rPr lang="en-US" altLang="zh-CN" dirty="0"/>
              <a:t>        </a:t>
            </a:r>
            <a:r>
              <a:rPr lang="zh-CN" altLang="en-US" dirty="0"/>
              <a:t>服务端</a:t>
            </a:r>
            <a:endParaRPr lang="en-US" altLang="zh-CN" dirty="0"/>
          </a:p>
          <a:p>
            <a:pPr>
              <a:lnSpc>
                <a:spcPct val="150000"/>
              </a:lnSpc>
            </a:pPr>
            <a:r>
              <a:rPr lang="en-US" altLang="zh-CN" dirty="0"/>
              <a:t>        1</a:t>
            </a:r>
            <a:r>
              <a:rPr lang="zh-CN" altLang="en-US" dirty="0"/>
              <a:t>、建立</a:t>
            </a:r>
            <a:r>
              <a:rPr lang="en-US" altLang="zh-CN" dirty="0"/>
              <a:t>ServerSocket</a:t>
            </a:r>
            <a:r>
              <a:rPr lang="zh-CN" altLang="en-US" dirty="0"/>
              <a:t>服务，监听端口</a:t>
            </a:r>
            <a:endParaRPr lang="en-US" altLang="zh-CN" dirty="0"/>
          </a:p>
          <a:p>
            <a:pPr>
              <a:lnSpc>
                <a:spcPct val="150000"/>
              </a:lnSpc>
            </a:pPr>
            <a:r>
              <a:rPr lang="en-US" altLang="zh-CN" dirty="0"/>
              <a:t>        2</a:t>
            </a:r>
            <a:r>
              <a:rPr lang="zh-CN" altLang="en-US" dirty="0"/>
              <a:t>、获取</a:t>
            </a:r>
            <a:r>
              <a:rPr lang="en-US" altLang="zh-CN" dirty="0"/>
              <a:t>socket</a:t>
            </a:r>
            <a:r>
              <a:rPr lang="zh-CN" altLang="en-US" dirty="0"/>
              <a:t>对象</a:t>
            </a:r>
          </a:p>
          <a:p>
            <a:pPr>
              <a:lnSpc>
                <a:spcPct val="150000"/>
              </a:lnSpc>
            </a:pPr>
            <a:r>
              <a:rPr lang="en-US" altLang="zh-CN" dirty="0"/>
              <a:t>        3</a:t>
            </a:r>
            <a:r>
              <a:rPr lang="zh-CN" altLang="en-US" dirty="0"/>
              <a:t>、获取</a:t>
            </a:r>
            <a:r>
              <a:rPr lang="en-US" altLang="zh-CN" dirty="0"/>
              <a:t>socket</a:t>
            </a:r>
            <a:r>
              <a:rPr lang="zh-CN" altLang="en-US" dirty="0"/>
              <a:t>输出流</a:t>
            </a:r>
          </a:p>
          <a:p>
            <a:pPr>
              <a:lnSpc>
                <a:spcPct val="150000"/>
              </a:lnSpc>
            </a:pPr>
            <a:r>
              <a:rPr lang="en-US" altLang="zh-CN" dirty="0"/>
              <a:t>        4</a:t>
            </a:r>
            <a:r>
              <a:rPr lang="zh-CN" altLang="en-US" dirty="0"/>
              <a:t>、获取</a:t>
            </a:r>
            <a:r>
              <a:rPr lang="en-US" altLang="zh-CN" dirty="0"/>
              <a:t>socket</a:t>
            </a:r>
            <a:r>
              <a:rPr lang="zh-CN" altLang="en-US" dirty="0"/>
              <a:t>输入流</a:t>
            </a:r>
          </a:p>
          <a:p>
            <a:pPr>
              <a:lnSpc>
                <a:spcPct val="150000"/>
              </a:lnSpc>
            </a:pPr>
            <a:r>
              <a:rPr lang="en-US" altLang="zh-CN" dirty="0"/>
              <a:t>        5</a:t>
            </a:r>
            <a:r>
              <a:rPr lang="zh-CN" altLang="en-US" dirty="0"/>
              <a:t>、关闭客户端资源</a:t>
            </a:r>
            <a:endParaRPr lang="en-US" altLang="zh-CN" dirty="0"/>
          </a:p>
        </p:txBody>
      </p:sp>
    </p:spTree>
    <p:extLst>
      <p:ext uri="{BB962C8B-B14F-4D97-AF65-F5344CB8AC3E}">
        <p14:creationId xmlns:p14="http://schemas.microsoft.com/office/powerpoint/2010/main" val="244797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18936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TCP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C6FFC3E0-55D4-4EF6-B7F2-D78A5E9B6407}"/>
              </a:ext>
            </a:extLst>
          </p:cNvPr>
          <p:cNvSpPr txBox="1"/>
          <p:nvPr/>
        </p:nvSpPr>
        <p:spPr>
          <a:xfrm>
            <a:off x="899592" y="843558"/>
            <a:ext cx="7704856" cy="1706878"/>
          </a:xfrm>
          <a:prstGeom prst="rect">
            <a:avLst/>
          </a:prstGeom>
          <a:noFill/>
        </p:spPr>
        <p:txBody>
          <a:bodyPr wrap="square" rtlCol="0">
            <a:spAutoFit/>
          </a:bodyPr>
          <a:lstStyle/>
          <a:p>
            <a:pPr>
              <a:lnSpc>
                <a:spcPct val="150000"/>
              </a:lnSpc>
            </a:pPr>
            <a:r>
              <a:rPr lang="zh-CN" altLang="en-US" dirty="0"/>
              <a:t>练习</a:t>
            </a:r>
            <a:endParaRPr lang="en-US" altLang="zh-CN" dirty="0"/>
          </a:p>
          <a:p>
            <a:pPr>
              <a:lnSpc>
                <a:spcPct val="150000"/>
              </a:lnSpc>
            </a:pPr>
            <a:r>
              <a:rPr lang="zh-CN" altLang="en-US" dirty="0"/>
              <a:t>建立一个文本转换服务器，客户端给服务端发送文本数据，服务端收到数据后将文本转为大写返回给客户端，客户端可以不断输入文本数据，当客户端输入</a:t>
            </a:r>
            <a:r>
              <a:rPr lang="en-US" altLang="zh-CN" dirty="0"/>
              <a:t>over</a:t>
            </a:r>
            <a:r>
              <a:rPr lang="zh-CN" altLang="en-US" dirty="0"/>
              <a:t>时，转换结束</a:t>
            </a:r>
            <a:endParaRPr lang="en-US" altLang="zh-CN" dirty="0"/>
          </a:p>
        </p:txBody>
      </p:sp>
    </p:spTree>
    <p:extLst>
      <p:ext uri="{BB962C8B-B14F-4D97-AF65-F5344CB8AC3E}">
        <p14:creationId xmlns:p14="http://schemas.microsoft.com/office/powerpoint/2010/main" val="2116795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18936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TCP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BB980627-7BC7-4402-AFF3-106C2256F884}"/>
              </a:ext>
            </a:extLst>
          </p:cNvPr>
          <p:cNvSpPr txBox="1"/>
          <p:nvPr/>
        </p:nvSpPr>
        <p:spPr>
          <a:xfrm>
            <a:off x="789449" y="896982"/>
            <a:ext cx="7565102" cy="369332"/>
          </a:xfrm>
          <a:prstGeom prst="rect">
            <a:avLst/>
          </a:prstGeom>
          <a:noFill/>
        </p:spPr>
        <p:txBody>
          <a:bodyPr wrap="square" rtlCol="0">
            <a:spAutoFit/>
          </a:bodyPr>
          <a:lstStyle/>
          <a:p>
            <a:r>
              <a:rPr lang="zh-CN" altLang="en-US" dirty="0"/>
              <a:t>文件上传</a:t>
            </a:r>
          </a:p>
        </p:txBody>
      </p:sp>
      <p:sp>
        <p:nvSpPr>
          <p:cNvPr id="4" name="文本框 3">
            <a:extLst>
              <a:ext uri="{FF2B5EF4-FFF2-40B4-BE49-F238E27FC236}">
                <a16:creationId xmlns:a16="http://schemas.microsoft.com/office/drawing/2014/main" id="{A5D4FFE6-5239-4EF6-B71F-712F511F4353}"/>
              </a:ext>
            </a:extLst>
          </p:cNvPr>
          <p:cNvSpPr txBox="1"/>
          <p:nvPr/>
        </p:nvSpPr>
        <p:spPr>
          <a:xfrm>
            <a:off x="789449" y="1266314"/>
            <a:ext cx="7565102" cy="369332"/>
          </a:xfrm>
          <a:prstGeom prst="rect">
            <a:avLst/>
          </a:prstGeom>
          <a:noFill/>
        </p:spPr>
        <p:txBody>
          <a:bodyPr wrap="square" rtlCol="0">
            <a:spAutoFit/>
          </a:bodyPr>
          <a:lstStyle/>
          <a:p>
            <a:r>
              <a:rPr lang="zh-CN" altLang="en-US" dirty="0"/>
              <a:t>图片上传</a:t>
            </a:r>
          </a:p>
        </p:txBody>
      </p:sp>
      <p:sp>
        <p:nvSpPr>
          <p:cNvPr id="6" name="文本框 5">
            <a:extLst>
              <a:ext uri="{FF2B5EF4-FFF2-40B4-BE49-F238E27FC236}">
                <a16:creationId xmlns:a16="http://schemas.microsoft.com/office/drawing/2014/main" id="{71526CE1-00E1-4AB3-943B-A4B1E2193946}"/>
              </a:ext>
            </a:extLst>
          </p:cNvPr>
          <p:cNvSpPr txBox="1"/>
          <p:nvPr/>
        </p:nvSpPr>
        <p:spPr>
          <a:xfrm>
            <a:off x="789449" y="1635646"/>
            <a:ext cx="7565102" cy="369332"/>
          </a:xfrm>
          <a:prstGeom prst="rect">
            <a:avLst/>
          </a:prstGeom>
          <a:noFill/>
        </p:spPr>
        <p:txBody>
          <a:bodyPr wrap="square" rtlCol="0">
            <a:spAutoFit/>
          </a:bodyPr>
          <a:lstStyle/>
          <a:p>
            <a:r>
              <a:rPr lang="zh-CN" altLang="en-US" dirty="0"/>
              <a:t>并发上传图片</a:t>
            </a:r>
          </a:p>
        </p:txBody>
      </p:sp>
    </p:spTree>
    <p:extLst>
      <p:ext uri="{BB962C8B-B14F-4D97-AF65-F5344CB8AC3E}">
        <p14:creationId xmlns:p14="http://schemas.microsoft.com/office/powerpoint/2010/main" val="300774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18936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TCP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3" name="文本框 2">
            <a:extLst>
              <a:ext uri="{FF2B5EF4-FFF2-40B4-BE49-F238E27FC236}">
                <a16:creationId xmlns:a16="http://schemas.microsoft.com/office/drawing/2014/main" id="{F742A7EC-AF25-466C-8DBC-4EA3584D7EAF}"/>
              </a:ext>
            </a:extLst>
          </p:cNvPr>
          <p:cNvSpPr txBox="1"/>
          <p:nvPr/>
        </p:nvSpPr>
        <p:spPr>
          <a:xfrm>
            <a:off x="899592" y="843558"/>
            <a:ext cx="7704856" cy="880369"/>
          </a:xfrm>
          <a:prstGeom prst="rect">
            <a:avLst/>
          </a:prstGeom>
          <a:noFill/>
        </p:spPr>
        <p:txBody>
          <a:bodyPr wrap="square" rtlCol="0">
            <a:spAutoFit/>
          </a:bodyPr>
          <a:lstStyle/>
          <a:p>
            <a:pPr>
              <a:lnSpc>
                <a:spcPct val="150000"/>
              </a:lnSpc>
            </a:pPr>
            <a:r>
              <a:rPr lang="zh-CN" altLang="en-US" dirty="0"/>
              <a:t>练习</a:t>
            </a:r>
            <a:endParaRPr lang="en-US" altLang="zh-CN" dirty="0"/>
          </a:p>
          <a:p>
            <a:pPr>
              <a:lnSpc>
                <a:spcPct val="150000"/>
              </a:lnSpc>
            </a:pPr>
            <a:r>
              <a:rPr lang="zh-CN" altLang="en-US" dirty="0"/>
              <a:t>客户端通过键盘录入用户名，服务端对用户名进行校验，最多登录三次</a:t>
            </a:r>
            <a:endParaRPr lang="en-US" altLang="zh-CN" dirty="0"/>
          </a:p>
        </p:txBody>
      </p:sp>
    </p:spTree>
    <p:extLst>
      <p:ext uri="{BB962C8B-B14F-4D97-AF65-F5344CB8AC3E}">
        <p14:creationId xmlns:p14="http://schemas.microsoft.com/office/powerpoint/2010/main" val="198807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18936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TCP</a:t>
            </a:r>
            <a:r>
              <a:rPr lang="zh-CN" altLang="en-US" sz="2000" b="1" dirty="0">
                <a:solidFill>
                  <a:schemeClr val="tx1">
                    <a:lumMod val="75000"/>
                    <a:lumOff val="25000"/>
                  </a:schemeClr>
                </a:solidFill>
                <a:latin typeface="微软雅黑" pitchFamily="34" charset="-122"/>
                <a:ea typeface="微软雅黑" pitchFamily="34" charset="-122"/>
              </a:rPr>
              <a:t>编程</a:t>
            </a:r>
          </a:p>
        </p:txBody>
      </p:sp>
      <p:sp>
        <p:nvSpPr>
          <p:cNvPr id="2" name="文本框 1">
            <a:extLst>
              <a:ext uri="{FF2B5EF4-FFF2-40B4-BE49-F238E27FC236}">
                <a16:creationId xmlns:a16="http://schemas.microsoft.com/office/drawing/2014/main" id="{0C7BAF1F-3062-4CBC-9E66-7135B04DE783}"/>
              </a:ext>
            </a:extLst>
          </p:cNvPr>
          <p:cNvSpPr txBox="1"/>
          <p:nvPr/>
        </p:nvSpPr>
        <p:spPr>
          <a:xfrm>
            <a:off x="831990" y="730900"/>
            <a:ext cx="2011817" cy="369332"/>
          </a:xfrm>
          <a:prstGeom prst="rect">
            <a:avLst/>
          </a:prstGeom>
          <a:noFill/>
        </p:spPr>
        <p:txBody>
          <a:bodyPr wrap="square" rtlCol="0">
            <a:spAutoFit/>
          </a:bodyPr>
          <a:lstStyle/>
          <a:p>
            <a:r>
              <a:rPr lang="en-US" altLang="zh-CN" dirty="0"/>
              <a:t>URL</a:t>
            </a:r>
            <a:r>
              <a:rPr lang="zh-CN" altLang="en-US" dirty="0"/>
              <a:t>下载网络资源</a:t>
            </a:r>
          </a:p>
        </p:txBody>
      </p:sp>
      <p:sp>
        <p:nvSpPr>
          <p:cNvPr id="3" name="文本框 2">
            <a:extLst>
              <a:ext uri="{FF2B5EF4-FFF2-40B4-BE49-F238E27FC236}">
                <a16:creationId xmlns:a16="http://schemas.microsoft.com/office/drawing/2014/main" id="{154AE0E1-9BBB-4128-9493-A53BC1DF82A3}"/>
              </a:ext>
            </a:extLst>
          </p:cNvPr>
          <p:cNvSpPr txBox="1"/>
          <p:nvPr/>
        </p:nvSpPr>
        <p:spPr>
          <a:xfrm>
            <a:off x="831990" y="1225398"/>
            <a:ext cx="6984776" cy="369332"/>
          </a:xfrm>
          <a:prstGeom prst="rect">
            <a:avLst/>
          </a:prstGeom>
          <a:noFill/>
        </p:spPr>
        <p:txBody>
          <a:bodyPr wrap="square" rtlCol="0">
            <a:spAutoFit/>
          </a:bodyPr>
          <a:lstStyle/>
          <a:p>
            <a:r>
              <a:rPr lang="en-US" altLang="zh-CN" dirty="0"/>
              <a:t>URL:</a:t>
            </a:r>
            <a:r>
              <a:rPr lang="zh-CN" altLang="en-US" dirty="0"/>
              <a:t>统一资源定位符，定位资源的，定位互联网上的某一个资源</a:t>
            </a:r>
          </a:p>
        </p:txBody>
      </p:sp>
      <p:sp>
        <p:nvSpPr>
          <p:cNvPr id="4" name="文本框 3">
            <a:extLst>
              <a:ext uri="{FF2B5EF4-FFF2-40B4-BE49-F238E27FC236}">
                <a16:creationId xmlns:a16="http://schemas.microsoft.com/office/drawing/2014/main" id="{232F3493-976A-47ED-84E1-9AF1C58AA1F0}"/>
              </a:ext>
            </a:extLst>
          </p:cNvPr>
          <p:cNvSpPr txBox="1"/>
          <p:nvPr/>
        </p:nvSpPr>
        <p:spPr>
          <a:xfrm>
            <a:off x="823322" y="1779662"/>
            <a:ext cx="7416824" cy="369332"/>
          </a:xfrm>
          <a:prstGeom prst="rect">
            <a:avLst/>
          </a:prstGeom>
          <a:noFill/>
        </p:spPr>
        <p:txBody>
          <a:bodyPr wrap="square" rtlCol="0">
            <a:spAutoFit/>
          </a:bodyPr>
          <a:lstStyle/>
          <a:p>
            <a:r>
              <a:rPr lang="zh-CN" altLang="en-US" dirty="0"/>
              <a:t>协议</a:t>
            </a:r>
            <a:r>
              <a:rPr lang="en-US" altLang="zh-CN" dirty="0"/>
              <a:t>://</a:t>
            </a:r>
            <a:r>
              <a:rPr lang="en-US" altLang="zh-CN" dirty="0" err="1"/>
              <a:t>ip</a:t>
            </a:r>
            <a:r>
              <a:rPr lang="zh-CN" altLang="en-US" dirty="0"/>
              <a:t>地址：端口</a:t>
            </a:r>
            <a:r>
              <a:rPr lang="en-US" altLang="zh-CN" dirty="0"/>
              <a:t>/</a:t>
            </a:r>
            <a:r>
              <a:rPr lang="zh-CN" altLang="en-US" dirty="0"/>
              <a:t>项目名</a:t>
            </a:r>
            <a:r>
              <a:rPr lang="en-US" altLang="zh-CN" dirty="0"/>
              <a:t>/</a:t>
            </a:r>
            <a:r>
              <a:rPr lang="zh-CN" altLang="en-US" dirty="0"/>
              <a:t>资源</a:t>
            </a:r>
          </a:p>
        </p:txBody>
      </p:sp>
    </p:spTree>
    <p:extLst>
      <p:ext uri="{BB962C8B-B14F-4D97-AF65-F5344CB8AC3E}">
        <p14:creationId xmlns:p14="http://schemas.microsoft.com/office/powerpoint/2010/main" val="265668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6" name="组合 225"/>
          <p:cNvGrpSpPr/>
          <p:nvPr/>
        </p:nvGrpSpPr>
        <p:grpSpPr>
          <a:xfrm>
            <a:off x="2893329" y="3914275"/>
            <a:ext cx="3349775" cy="62334"/>
            <a:chOff x="2768751" y="4109175"/>
            <a:chExt cx="3349775" cy="62334"/>
          </a:xfrm>
        </p:grpSpPr>
        <p:cxnSp>
          <p:nvCxnSpPr>
            <p:cNvPr id="227" name="直接连接符 226"/>
            <p:cNvCxnSpPr/>
            <p:nvPr/>
          </p:nvCxnSpPr>
          <p:spPr>
            <a:xfrm>
              <a:off x="2799918" y="4140342"/>
              <a:ext cx="32874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a:off x="2768751"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9" name="椭圆 228"/>
            <p:cNvSpPr/>
            <p:nvPr/>
          </p:nvSpPr>
          <p:spPr>
            <a:xfrm>
              <a:off x="6056192"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30" name="Text Box 2"/>
          <p:cNvSpPr txBox="1">
            <a:spLocks noChangeArrowheads="1"/>
          </p:cNvSpPr>
          <p:nvPr/>
        </p:nvSpPr>
        <p:spPr bwMode="auto">
          <a:xfrm>
            <a:off x="3635896" y="3998913"/>
            <a:ext cx="1840534" cy="276999"/>
          </a:xfrm>
          <a:prstGeom prst="rect">
            <a:avLst/>
          </a:prstGeom>
          <a:noFill/>
          <a:ln w="9525">
            <a:noFill/>
            <a:miter lim="800000"/>
            <a:headEnd/>
            <a:tailEnd/>
          </a:ln>
        </p:spPr>
        <p:txBody>
          <a:bodyPr wrap="square">
            <a:spAutoFit/>
          </a:bodyPr>
          <a:lstStyle/>
          <a:p>
            <a:pPr algn="dist">
              <a:defRPr/>
            </a:pPr>
            <a:r>
              <a:rPr lang="zh-CN" altLang="en-US" sz="1200" dirty="0">
                <a:solidFill>
                  <a:schemeClr val="bg1"/>
                </a:solidFill>
                <a:latin typeface="微软雅黑" pitchFamily="34" charset="-122"/>
                <a:ea typeface="微软雅黑" pitchFamily="34" charset="-122"/>
              </a:rPr>
              <a:t>谢谢聆听</a:t>
            </a:r>
          </a:p>
        </p:txBody>
      </p:sp>
      <p:sp>
        <p:nvSpPr>
          <p:cNvPr id="11" name="Text Box 2">
            <a:extLst>
              <a:ext uri="{FF2B5EF4-FFF2-40B4-BE49-F238E27FC236}">
                <a16:creationId xmlns:a16="http://schemas.microsoft.com/office/drawing/2014/main" id="{2E17FEAB-44E9-4AAB-8E49-01D834C4D0AF}"/>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
        <p:nvSpPr>
          <p:cNvPr id="12" name="文本框 11">
            <a:extLst>
              <a:ext uri="{FF2B5EF4-FFF2-40B4-BE49-F238E27FC236}">
                <a16:creationId xmlns:a16="http://schemas.microsoft.com/office/drawing/2014/main" id="{ED3BD67E-C7BF-4C4D-A324-A15C67569A0D}"/>
              </a:ext>
            </a:extLst>
          </p:cNvPr>
          <p:cNvSpPr txBox="1"/>
          <p:nvPr/>
        </p:nvSpPr>
        <p:spPr>
          <a:xfrm>
            <a:off x="2859866" y="3231145"/>
            <a:ext cx="3424267" cy="769441"/>
          </a:xfrm>
          <a:prstGeom prst="rect">
            <a:avLst/>
          </a:prstGeom>
          <a:noFill/>
        </p:spPr>
        <p:txBody>
          <a:bodyPr wrap="square" rtlCol="0">
            <a:spAutoFit/>
          </a:bodyPr>
          <a:lstStyle/>
          <a:p>
            <a:r>
              <a:rPr lang="en-US" altLang="zh-CN" sz="4400" dirty="0">
                <a:solidFill>
                  <a:schemeClr val="bg1"/>
                </a:solidFill>
              </a:rPr>
              <a:t>Java</a:t>
            </a:r>
            <a:r>
              <a:rPr lang="zh-CN" altLang="en-US" sz="4400" dirty="0">
                <a:solidFill>
                  <a:schemeClr val="bg1"/>
                </a:solidFill>
              </a:rPr>
              <a:t>网络编程</a:t>
            </a:r>
          </a:p>
        </p:txBody>
      </p:sp>
    </p:spTree>
    <p:extLst>
      <p:ext uri="{BB962C8B-B14F-4D97-AF65-F5344CB8AC3E}">
        <p14:creationId xmlns:p14="http://schemas.microsoft.com/office/powerpoint/2010/main" val="44863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barn(outVertical)">
                                      <p:cBhvr>
                                        <p:cTn id="7" dur="500"/>
                                        <p:tgtEl>
                                          <p:spTgt spid="173"/>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26"/>
                                        </p:tgtEl>
                                        <p:attrNameLst>
                                          <p:attrName>style.visibility</p:attrName>
                                        </p:attrNameLst>
                                      </p:cBhvr>
                                      <p:to>
                                        <p:strVal val="visible"/>
                                      </p:to>
                                    </p:set>
                                    <p:animEffect transition="in" filter="barn(inVertical)">
                                      <p:cBhvr>
                                        <p:cTn id="11" dur="500"/>
                                        <p:tgtEl>
                                          <p:spTgt spid="22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0"/>
                                        </p:tgtEl>
                                        <p:attrNameLst>
                                          <p:attrName>style.visibility</p:attrName>
                                        </p:attrNameLst>
                                      </p:cBhvr>
                                      <p:to>
                                        <p:strVal val="visible"/>
                                      </p:to>
                                    </p:set>
                                    <p:animEffect transition="in" filter="wipe(down)">
                                      <p:cBhvr>
                                        <p:cTn id="15" dur="500"/>
                                        <p:tgtEl>
                                          <p:spTgt spid="230"/>
                                        </p:tgtEl>
                                      </p:cBhvr>
                                    </p:animEffect>
                                  </p:childTnLst>
                                </p:cTn>
                              </p:par>
                            </p:childTnLst>
                          </p:cTn>
                        </p:par>
                        <p:par>
                          <p:cTn id="16" fill="hold">
                            <p:stCondLst>
                              <p:cond delay="1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1"/>
                                        </p:tgtEl>
                                        <p:attrNameLst>
                                          <p:attrName>style.visibility</p:attrName>
                                        </p:attrNameLst>
                                      </p:cBhvr>
                                      <p:to>
                                        <p:strVal val="visible"/>
                                      </p:to>
                                    </p:set>
                                    <p:anim calcmode="lin" valueType="num">
                                      <p:cBhvr>
                                        <p:cTn id="19" dur="8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0" dur="800" fill="hold"/>
                                        <p:tgtEl>
                                          <p:spTgt spid="11"/>
                                        </p:tgtEl>
                                        <p:attrNameLst>
                                          <p:attrName>ppt_y</p:attrName>
                                        </p:attrNameLst>
                                      </p:cBhvr>
                                      <p:tavLst>
                                        <p:tav tm="0">
                                          <p:val>
                                            <p:strVal val="#ppt_y"/>
                                          </p:val>
                                        </p:tav>
                                        <p:tav tm="100000">
                                          <p:val>
                                            <p:strVal val="#ppt_y"/>
                                          </p:val>
                                        </p:tav>
                                      </p:tavLst>
                                    </p:anim>
                                    <p:anim calcmode="lin" valueType="num">
                                      <p:cBhvr>
                                        <p:cTn id="21" dur="8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2" dur="8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3" dur="800" tmFilter="0,0; .5, 1; 1, 1"/>
                                        <p:tgtEl>
                                          <p:spTgt spid="11"/>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23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2354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网络编程概述</a:t>
            </a:r>
          </a:p>
        </p:txBody>
      </p:sp>
      <p:sp>
        <p:nvSpPr>
          <p:cNvPr id="5" name="文本框 4">
            <a:extLst>
              <a:ext uri="{FF2B5EF4-FFF2-40B4-BE49-F238E27FC236}">
                <a16:creationId xmlns:a16="http://schemas.microsoft.com/office/drawing/2014/main" id="{1F2FAA41-FDCA-4E2F-BA6B-8285E28D657F}"/>
              </a:ext>
            </a:extLst>
          </p:cNvPr>
          <p:cNvSpPr txBox="1"/>
          <p:nvPr/>
        </p:nvSpPr>
        <p:spPr>
          <a:xfrm>
            <a:off x="820644" y="699542"/>
            <a:ext cx="7855812" cy="1706878"/>
          </a:xfrm>
          <a:prstGeom prst="rect">
            <a:avLst/>
          </a:prstGeom>
          <a:noFill/>
        </p:spPr>
        <p:txBody>
          <a:bodyPr wrap="square">
            <a:spAutoFit/>
          </a:bodyPr>
          <a:lstStyle/>
          <a:p>
            <a:pPr>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网络编程就是两个或多个设备之间的数据交换，其实更具体的说，网络编程就是两个或多个程序之间的数据交换，和普通的单机程序相比，网络程序最大的不同就是需要交换数据的程序运行在不同的计算机上，这样就造成了数据交换的复杂</a:t>
            </a:r>
            <a:endParaRPr lang="zh-CN" altLang="en-US" dirty="0"/>
          </a:p>
        </p:txBody>
      </p:sp>
      <p:sp>
        <p:nvSpPr>
          <p:cNvPr id="7" name="文本框 6">
            <a:extLst>
              <a:ext uri="{FF2B5EF4-FFF2-40B4-BE49-F238E27FC236}">
                <a16:creationId xmlns:a16="http://schemas.microsoft.com/office/drawing/2014/main" id="{34B9D96E-CAD7-4283-82B8-169E799E8857}"/>
              </a:ext>
            </a:extLst>
          </p:cNvPr>
          <p:cNvSpPr txBox="1"/>
          <p:nvPr/>
        </p:nvSpPr>
        <p:spPr>
          <a:xfrm>
            <a:off x="827584" y="2500228"/>
            <a:ext cx="1800200" cy="369332"/>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网络通讯的过程</a:t>
            </a:r>
            <a:endParaRPr lang="zh-CN" altLang="en-US" dirty="0"/>
          </a:p>
        </p:txBody>
      </p:sp>
      <p:sp>
        <p:nvSpPr>
          <p:cNvPr id="9" name="文本框 8">
            <a:extLst>
              <a:ext uri="{FF2B5EF4-FFF2-40B4-BE49-F238E27FC236}">
                <a16:creationId xmlns:a16="http://schemas.microsoft.com/office/drawing/2014/main" id="{765CDD7F-2232-4EBB-8672-A3BAACA6B046}"/>
              </a:ext>
            </a:extLst>
          </p:cNvPr>
          <p:cNvSpPr txBox="1"/>
          <p:nvPr/>
        </p:nvSpPr>
        <p:spPr>
          <a:xfrm>
            <a:off x="2546871" y="2500228"/>
            <a:ext cx="4578578" cy="369332"/>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网络通讯基于“请求</a:t>
            </a:r>
            <a:r>
              <a:rPr lang="en-US" altLang="zh-CN" b="0" i="0" dirty="0">
                <a:solidFill>
                  <a:srgbClr val="4D4D4D"/>
                </a:solidFill>
                <a:effectLst/>
                <a:latin typeface="Calibri" panose="020F0502020204030204" pitchFamily="34" charset="0"/>
              </a:rPr>
              <a:t>-</a:t>
            </a:r>
            <a:r>
              <a:rPr lang="zh-CN" altLang="en-US" b="0" i="0" dirty="0">
                <a:solidFill>
                  <a:srgbClr val="4D4D4D"/>
                </a:solidFill>
                <a:effectLst/>
                <a:latin typeface="宋体" panose="02010600030101010101" pitchFamily="2" charset="-122"/>
                <a:ea typeface="宋体" panose="02010600030101010101" pitchFamily="2" charset="-122"/>
              </a:rPr>
              <a:t>响应”模型</a:t>
            </a:r>
            <a:endParaRPr lang="zh-CN" altLang="en-US" dirty="0"/>
          </a:p>
        </p:txBody>
      </p:sp>
      <p:sp>
        <p:nvSpPr>
          <p:cNvPr id="11" name="文本框 10">
            <a:extLst>
              <a:ext uri="{FF2B5EF4-FFF2-40B4-BE49-F238E27FC236}">
                <a16:creationId xmlns:a16="http://schemas.microsoft.com/office/drawing/2014/main" id="{3B616504-038D-41CD-AA95-92C1F486E5E2}"/>
              </a:ext>
            </a:extLst>
          </p:cNvPr>
          <p:cNvSpPr txBox="1"/>
          <p:nvPr/>
        </p:nvSpPr>
        <p:spPr>
          <a:xfrm>
            <a:off x="899592" y="2963368"/>
            <a:ext cx="4578578" cy="369332"/>
          </a:xfrm>
          <a:prstGeom prst="rect">
            <a:avLst/>
          </a:prstGeom>
          <a:noFill/>
        </p:spPr>
        <p:txBody>
          <a:bodyPr wrap="square">
            <a:spAutoFit/>
          </a:bodyPr>
          <a:lstStyle/>
          <a:p>
            <a:r>
              <a:rPr lang="en-US" altLang="zh-CN" b="0" i="0" dirty="0">
                <a:solidFill>
                  <a:srgbClr val="4D4D4D"/>
                </a:solidFill>
                <a:effectLst/>
                <a:latin typeface="Calibri" panose="020F0502020204030204" pitchFamily="34" charset="0"/>
              </a:rPr>
              <a:t>C/S</a:t>
            </a:r>
            <a:r>
              <a:rPr lang="zh-CN" altLang="en-US" b="0" i="0" dirty="0">
                <a:solidFill>
                  <a:srgbClr val="4D4D4D"/>
                </a:solidFill>
                <a:effectLst/>
                <a:latin typeface="宋体" panose="02010600030101010101" pitchFamily="2" charset="-122"/>
                <a:ea typeface="宋体" panose="02010600030101010101" pitchFamily="2" charset="-122"/>
              </a:rPr>
              <a:t>结构</a:t>
            </a:r>
            <a:endParaRPr lang="zh-CN" altLang="en-US" dirty="0"/>
          </a:p>
        </p:txBody>
      </p:sp>
      <p:sp>
        <p:nvSpPr>
          <p:cNvPr id="13" name="文本框 12">
            <a:extLst>
              <a:ext uri="{FF2B5EF4-FFF2-40B4-BE49-F238E27FC236}">
                <a16:creationId xmlns:a16="http://schemas.microsoft.com/office/drawing/2014/main" id="{19B31C6C-F0C5-46CA-9B45-336C0187FCC8}"/>
              </a:ext>
            </a:extLst>
          </p:cNvPr>
          <p:cNvSpPr txBox="1"/>
          <p:nvPr/>
        </p:nvSpPr>
        <p:spPr>
          <a:xfrm>
            <a:off x="914876" y="3426508"/>
            <a:ext cx="4578578" cy="369332"/>
          </a:xfrm>
          <a:prstGeom prst="rect">
            <a:avLst/>
          </a:prstGeom>
          <a:noFill/>
        </p:spPr>
        <p:txBody>
          <a:bodyPr wrap="square">
            <a:spAutoFit/>
          </a:bodyPr>
          <a:lstStyle/>
          <a:p>
            <a:r>
              <a:rPr lang="en-US" altLang="zh-CN" b="0" i="0" dirty="0">
                <a:solidFill>
                  <a:srgbClr val="4D4D4D"/>
                </a:solidFill>
                <a:effectLst/>
                <a:latin typeface="Calibri" panose="020F0502020204030204" pitchFamily="34" charset="0"/>
              </a:rPr>
              <a:t>B/S</a:t>
            </a:r>
            <a:r>
              <a:rPr lang="zh-CN" altLang="en-US" b="0" i="0" dirty="0">
                <a:solidFill>
                  <a:srgbClr val="4D4D4D"/>
                </a:solidFill>
                <a:effectLst/>
                <a:latin typeface="宋体" panose="02010600030101010101" pitchFamily="2" charset="-122"/>
                <a:ea typeface="宋体" panose="02010600030101010101" pitchFamily="2" charset="-122"/>
              </a:rPr>
              <a:t>结构</a:t>
            </a:r>
            <a:endParaRPr lang="zh-CN" altLang="en-US" dirty="0"/>
          </a:p>
        </p:txBody>
      </p:sp>
      <p:sp>
        <p:nvSpPr>
          <p:cNvPr id="12" name="文本框 11">
            <a:extLst>
              <a:ext uri="{FF2B5EF4-FFF2-40B4-BE49-F238E27FC236}">
                <a16:creationId xmlns:a16="http://schemas.microsoft.com/office/drawing/2014/main" id="{B5DB3E09-065A-4AA7-9614-06670B82F0FB}"/>
              </a:ext>
            </a:extLst>
          </p:cNvPr>
          <p:cNvSpPr txBox="1"/>
          <p:nvPr/>
        </p:nvSpPr>
        <p:spPr>
          <a:xfrm>
            <a:off x="914876" y="3889648"/>
            <a:ext cx="4578578" cy="369332"/>
          </a:xfrm>
          <a:prstGeom prst="rect">
            <a:avLst/>
          </a:prstGeom>
          <a:noFill/>
        </p:spPr>
        <p:txBody>
          <a:bodyPr wrap="square">
            <a:spAutoFit/>
          </a:bodyPr>
          <a:lstStyle/>
          <a:p>
            <a:r>
              <a:rPr lang="en-US" altLang="zh-CN" b="0" i="0" dirty="0">
                <a:solidFill>
                  <a:srgbClr val="4D4D4D"/>
                </a:solidFill>
                <a:effectLst/>
                <a:latin typeface="Calibri" panose="020F0502020204030204" pitchFamily="34" charset="0"/>
              </a:rPr>
              <a:t>P2P</a:t>
            </a:r>
            <a:r>
              <a:rPr lang="zh-CN" altLang="en-US" b="0" i="0" dirty="0">
                <a:solidFill>
                  <a:srgbClr val="4D4D4D"/>
                </a:solidFill>
                <a:effectLst/>
                <a:latin typeface="Calibri" panose="020F0502020204030204" pitchFamily="34" charset="0"/>
              </a:rPr>
              <a:t>程序</a:t>
            </a:r>
            <a:endParaRPr lang="zh-CN" altLang="en-US" dirty="0"/>
          </a:p>
        </p:txBody>
      </p:sp>
      <p:sp>
        <p:nvSpPr>
          <p:cNvPr id="17" name="文本框 16">
            <a:extLst>
              <a:ext uri="{FF2B5EF4-FFF2-40B4-BE49-F238E27FC236}">
                <a16:creationId xmlns:a16="http://schemas.microsoft.com/office/drawing/2014/main" id="{7C097101-529A-460E-8257-2F7AA8B53B31}"/>
              </a:ext>
            </a:extLst>
          </p:cNvPr>
          <p:cNvSpPr txBox="1"/>
          <p:nvPr/>
        </p:nvSpPr>
        <p:spPr>
          <a:xfrm>
            <a:off x="899592" y="4352788"/>
            <a:ext cx="1647279" cy="369332"/>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协议</a:t>
            </a:r>
            <a:r>
              <a:rPr lang="en-US" altLang="zh-CN" b="0" i="0" dirty="0">
                <a:solidFill>
                  <a:srgbClr val="4D4D4D"/>
                </a:solidFill>
                <a:effectLst/>
                <a:latin typeface="Calibri" panose="020F0502020204030204" pitchFamily="34" charset="0"/>
              </a:rPr>
              <a:t>(Protocol)</a:t>
            </a:r>
            <a:endParaRPr lang="zh-CN" altLang="en-US" dirty="0"/>
          </a:p>
        </p:txBody>
      </p:sp>
      <p:sp>
        <p:nvSpPr>
          <p:cNvPr id="19" name="文本框 18">
            <a:extLst>
              <a:ext uri="{FF2B5EF4-FFF2-40B4-BE49-F238E27FC236}">
                <a16:creationId xmlns:a16="http://schemas.microsoft.com/office/drawing/2014/main" id="{B53A59A9-BF13-453A-A1A5-272F7C8FCCAC}"/>
              </a:ext>
            </a:extLst>
          </p:cNvPr>
          <p:cNvSpPr txBox="1"/>
          <p:nvPr/>
        </p:nvSpPr>
        <p:spPr>
          <a:xfrm>
            <a:off x="2411760" y="4349969"/>
            <a:ext cx="4578578" cy="369332"/>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网络编程中最重要，也是最复杂的概念</a:t>
            </a:r>
            <a:endParaRPr lang="zh-CN" altLang="en-US" dirty="0"/>
          </a:p>
        </p:txBody>
      </p:sp>
    </p:spTree>
    <p:extLst>
      <p:ext uri="{BB962C8B-B14F-4D97-AF65-F5344CB8AC3E}">
        <p14:creationId xmlns:p14="http://schemas.microsoft.com/office/powerpoint/2010/main" val="27273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2" grpId="0"/>
      <p:bldP spid="1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2354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网络通讯方式</a:t>
            </a:r>
          </a:p>
        </p:txBody>
      </p:sp>
      <p:sp>
        <p:nvSpPr>
          <p:cNvPr id="5" name="文本框 4">
            <a:extLst>
              <a:ext uri="{FF2B5EF4-FFF2-40B4-BE49-F238E27FC236}">
                <a16:creationId xmlns:a16="http://schemas.microsoft.com/office/drawing/2014/main" id="{F7D9184F-C2B9-425B-9F49-29D38C4646EB}"/>
              </a:ext>
            </a:extLst>
          </p:cNvPr>
          <p:cNvSpPr txBox="1"/>
          <p:nvPr/>
        </p:nvSpPr>
        <p:spPr>
          <a:xfrm>
            <a:off x="823322" y="771550"/>
            <a:ext cx="4972814" cy="369332"/>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在现有的网络中，网络通讯的方式主要有两种</a:t>
            </a:r>
            <a:endParaRPr lang="zh-CN" altLang="en-US" dirty="0"/>
          </a:p>
        </p:txBody>
      </p:sp>
      <p:sp>
        <p:nvSpPr>
          <p:cNvPr id="7" name="文本框 6">
            <a:extLst>
              <a:ext uri="{FF2B5EF4-FFF2-40B4-BE49-F238E27FC236}">
                <a16:creationId xmlns:a16="http://schemas.microsoft.com/office/drawing/2014/main" id="{7D654853-D744-43A3-94B3-0A8676F96CEF}"/>
              </a:ext>
            </a:extLst>
          </p:cNvPr>
          <p:cNvSpPr txBox="1"/>
          <p:nvPr/>
        </p:nvSpPr>
        <p:spPr>
          <a:xfrm>
            <a:off x="823322" y="1203598"/>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D4D4D"/>
                </a:solidFill>
                <a:effectLst/>
                <a:latin typeface="Calibri" panose="020F0502020204030204" pitchFamily="34" charset="0"/>
              </a:rPr>
              <a:t> </a:t>
            </a:r>
            <a:r>
              <a:rPr lang="en-US" altLang="zh-CN" b="0" i="0" dirty="0">
                <a:solidFill>
                  <a:srgbClr val="4D4D4D"/>
                </a:solidFill>
                <a:effectLst/>
                <a:latin typeface="Calibri" panose="020F0502020204030204" pitchFamily="34" charset="0"/>
              </a:rPr>
              <a:t>TCP(</a:t>
            </a:r>
            <a:r>
              <a:rPr lang="zh-CN" altLang="en-US" b="0" i="0" dirty="0">
                <a:solidFill>
                  <a:srgbClr val="4D4D4D"/>
                </a:solidFill>
                <a:effectLst/>
                <a:latin typeface="宋体" panose="02010600030101010101" pitchFamily="2" charset="-122"/>
                <a:ea typeface="宋体" panose="02010600030101010101" pitchFamily="2" charset="-122"/>
              </a:rPr>
              <a:t>传输控制协议</a:t>
            </a:r>
            <a:r>
              <a:rPr lang="en-US" altLang="zh-CN" b="0" i="0" dirty="0">
                <a:solidFill>
                  <a:srgbClr val="4D4D4D"/>
                </a:solidFill>
                <a:effectLst/>
                <a:latin typeface="Calibri" panose="020F0502020204030204" pitchFamily="34" charset="0"/>
              </a:rPr>
              <a:t>)</a:t>
            </a:r>
            <a:r>
              <a:rPr lang="zh-CN" altLang="en-US" b="0" i="0" dirty="0">
                <a:solidFill>
                  <a:srgbClr val="4D4D4D"/>
                </a:solidFill>
                <a:effectLst/>
                <a:latin typeface="宋体" panose="02010600030101010101" pitchFamily="2" charset="-122"/>
                <a:ea typeface="宋体" panose="02010600030101010101" pitchFamily="2" charset="-122"/>
              </a:rPr>
              <a:t>方式</a:t>
            </a:r>
            <a:endParaRPr lang="zh-CN" altLang="en-US" dirty="0"/>
          </a:p>
        </p:txBody>
      </p:sp>
      <p:sp>
        <p:nvSpPr>
          <p:cNvPr id="9" name="文本框 8">
            <a:extLst>
              <a:ext uri="{FF2B5EF4-FFF2-40B4-BE49-F238E27FC236}">
                <a16:creationId xmlns:a16="http://schemas.microsoft.com/office/drawing/2014/main" id="{3C7DDA7D-FD3E-4E34-8D1D-1E2610FC2150}"/>
              </a:ext>
            </a:extLst>
          </p:cNvPr>
          <p:cNvSpPr txBox="1"/>
          <p:nvPr/>
        </p:nvSpPr>
        <p:spPr>
          <a:xfrm>
            <a:off x="843842" y="1635646"/>
            <a:ext cx="4578578" cy="369332"/>
          </a:xfrm>
          <a:prstGeom prst="rect">
            <a:avLst/>
          </a:prstGeom>
          <a:noFill/>
        </p:spPr>
        <p:txBody>
          <a:bodyPr wrap="square">
            <a:spAutoFit/>
          </a:bodyPr>
          <a:lstStyle/>
          <a:p>
            <a:pPr marL="285750" indent="-285750">
              <a:buFont typeface="Wingdings" panose="05000000000000000000" pitchFamily="2" charset="2"/>
              <a:buChar char="Ø"/>
            </a:pPr>
            <a:r>
              <a:rPr lang="en-US" altLang="zh-CN" b="0" i="0" dirty="0">
                <a:solidFill>
                  <a:srgbClr val="4D4D4D"/>
                </a:solidFill>
                <a:effectLst/>
                <a:latin typeface="Calibri" panose="020F0502020204030204" pitchFamily="34" charset="0"/>
              </a:rPr>
              <a:t>UDP(</a:t>
            </a:r>
            <a:r>
              <a:rPr lang="zh-CN" altLang="en-US" b="0" i="0" dirty="0">
                <a:solidFill>
                  <a:srgbClr val="4D4D4D"/>
                </a:solidFill>
                <a:effectLst/>
                <a:latin typeface="宋体" panose="02010600030101010101" pitchFamily="2" charset="-122"/>
                <a:ea typeface="宋体" panose="02010600030101010101" pitchFamily="2" charset="-122"/>
              </a:rPr>
              <a:t>用户数据报协议</a:t>
            </a:r>
            <a:r>
              <a:rPr lang="en-US" altLang="zh-CN" b="0" i="0" dirty="0">
                <a:solidFill>
                  <a:srgbClr val="4D4D4D"/>
                </a:solidFill>
                <a:effectLst/>
                <a:latin typeface="Calibri" panose="020F0502020204030204" pitchFamily="34" charset="0"/>
              </a:rPr>
              <a:t>)</a:t>
            </a:r>
            <a:r>
              <a:rPr lang="zh-CN" altLang="en-US" b="0" i="0" dirty="0">
                <a:solidFill>
                  <a:srgbClr val="4D4D4D"/>
                </a:solidFill>
                <a:effectLst/>
                <a:latin typeface="宋体" panose="02010600030101010101" pitchFamily="2" charset="-122"/>
                <a:ea typeface="宋体" panose="02010600030101010101" pitchFamily="2" charset="-122"/>
              </a:rPr>
              <a:t>方式</a:t>
            </a:r>
            <a:endParaRPr lang="zh-CN" altLang="en-US" dirty="0"/>
          </a:p>
        </p:txBody>
      </p:sp>
      <p:sp>
        <p:nvSpPr>
          <p:cNvPr id="11" name="文本框 10">
            <a:extLst>
              <a:ext uri="{FF2B5EF4-FFF2-40B4-BE49-F238E27FC236}">
                <a16:creationId xmlns:a16="http://schemas.microsoft.com/office/drawing/2014/main" id="{873A44D6-DB37-4666-8C4B-ECE61AE2C909}"/>
              </a:ext>
            </a:extLst>
          </p:cNvPr>
          <p:cNvSpPr txBox="1"/>
          <p:nvPr/>
        </p:nvSpPr>
        <p:spPr>
          <a:xfrm>
            <a:off x="823322" y="2067694"/>
            <a:ext cx="7853134" cy="2122376"/>
          </a:xfrm>
          <a:prstGeom prst="rect">
            <a:avLst/>
          </a:prstGeom>
          <a:noFill/>
        </p:spPr>
        <p:txBody>
          <a:bodyPr wrap="square">
            <a:spAutoFit/>
          </a:bodyPr>
          <a:lstStyle/>
          <a:p>
            <a:pPr>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在网络通讯中，</a:t>
            </a:r>
            <a:r>
              <a:rPr lang="en-US" altLang="zh-CN" b="0" i="0" dirty="0">
                <a:solidFill>
                  <a:srgbClr val="4D4D4D"/>
                </a:solidFill>
                <a:effectLst/>
                <a:latin typeface="Calibri" panose="020F0502020204030204" pitchFamily="34" charset="0"/>
              </a:rPr>
              <a:t>TCP</a:t>
            </a:r>
            <a:r>
              <a:rPr lang="zh-CN" altLang="en-US" b="0" i="0" dirty="0">
                <a:solidFill>
                  <a:srgbClr val="4D4D4D"/>
                </a:solidFill>
                <a:effectLst/>
                <a:latin typeface="宋体" panose="02010600030101010101" pitchFamily="2" charset="-122"/>
                <a:ea typeface="宋体" panose="02010600030101010101" pitchFamily="2" charset="-122"/>
              </a:rPr>
              <a:t>方式就类似于拨打电话，使用该种方式进行网络通讯时，需要建立专门的虚拟连接，然后进行可靠的数据传输，如果数据发送失败，则客户端会自动重发该数据。而</a:t>
            </a:r>
            <a:r>
              <a:rPr lang="en-US" altLang="zh-CN" b="0" i="0" dirty="0">
                <a:solidFill>
                  <a:srgbClr val="4D4D4D"/>
                </a:solidFill>
                <a:effectLst/>
                <a:latin typeface="Calibri" panose="020F0502020204030204" pitchFamily="34" charset="0"/>
              </a:rPr>
              <a:t>UDP</a:t>
            </a:r>
            <a:r>
              <a:rPr lang="zh-CN" altLang="en-US" b="0" i="0" dirty="0">
                <a:solidFill>
                  <a:srgbClr val="4D4D4D"/>
                </a:solidFill>
                <a:effectLst/>
                <a:latin typeface="宋体" panose="02010600030101010101" pitchFamily="2" charset="-122"/>
                <a:ea typeface="宋体" panose="02010600030101010101" pitchFamily="2" charset="-122"/>
              </a:rPr>
              <a:t>方式就类似于发送短信，使用这种方式进行网络通讯时，不需要建立专门的虚拟连接，传输也不是很可靠，如果发送失败则客户端无法获得</a:t>
            </a:r>
            <a:endParaRPr lang="zh-CN" altLang="en-US" dirty="0"/>
          </a:p>
        </p:txBody>
      </p:sp>
    </p:spTree>
    <p:extLst>
      <p:ext uri="{BB962C8B-B14F-4D97-AF65-F5344CB8AC3E}">
        <p14:creationId xmlns:p14="http://schemas.microsoft.com/office/powerpoint/2010/main" val="56234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2354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网络通讯方式</a:t>
            </a:r>
          </a:p>
        </p:txBody>
      </p:sp>
      <p:sp>
        <p:nvSpPr>
          <p:cNvPr id="4" name="文本框 3">
            <a:extLst>
              <a:ext uri="{FF2B5EF4-FFF2-40B4-BE49-F238E27FC236}">
                <a16:creationId xmlns:a16="http://schemas.microsoft.com/office/drawing/2014/main" id="{73042918-305B-47AA-AF9C-C51E5104DEE7}"/>
              </a:ext>
            </a:extLst>
          </p:cNvPr>
          <p:cNvSpPr txBox="1"/>
          <p:nvPr/>
        </p:nvSpPr>
        <p:spPr>
          <a:xfrm>
            <a:off x="839316" y="771550"/>
            <a:ext cx="7765132" cy="1291379"/>
          </a:xfrm>
          <a:prstGeom prst="rect">
            <a:avLst/>
          </a:prstGeom>
          <a:noFill/>
        </p:spPr>
        <p:txBody>
          <a:bodyPr wrap="square">
            <a:spAutoFit/>
          </a:bodyPr>
          <a:lstStyle/>
          <a:p>
            <a:pPr>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这两种传输方式都是实际的网络编程中进行使用，重要的数据一般使用</a:t>
            </a:r>
            <a:r>
              <a:rPr lang="en-US" altLang="zh-CN" b="0" i="0" dirty="0">
                <a:solidFill>
                  <a:srgbClr val="4D4D4D"/>
                </a:solidFill>
                <a:effectLst/>
                <a:latin typeface="Calibri" panose="020F0502020204030204" pitchFamily="34" charset="0"/>
              </a:rPr>
              <a:t>TCP</a:t>
            </a:r>
            <a:r>
              <a:rPr lang="zh-CN" altLang="en-US" b="0" i="0" dirty="0">
                <a:solidFill>
                  <a:srgbClr val="4D4D4D"/>
                </a:solidFill>
                <a:effectLst/>
                <a:latin typeface="宋体" panose="02010600030101010101" pitchFamily="2" charset="-122"/>
                <a:ea typeface="宋体" panose="02010600030101010101" pitchFamily="2" charset="-122"/>
              </a:rPr>
              <a:t>方式进行数据传输，而大量的非核心数据则都通过</a:t>
            </a:r>
            <a:r>
              <a:rPr lang="en-US" altLang="zh-CN" b="0" i="0" dirty="0">
                <a:solidFill>
                  <a:srgbClr val="4D4D4D"/>
                </a:solidFill>
                <a:effectLst/>
                <a:latin typeface="Calibri" panose="020F0502020204030204" pitchFamily="34" charset="0"/>
              </a:rPr>
              <a:t>UDP</a:t>
            </a:r>
            <a:r>
              <a:rPr lang="zh-CN" altLang="en-US" b="0" i="0" dirty="0">
                <a:solidFill>
                  <a:srgbClr val="4D4D4D"/>
                </a:solidFill>
                <a:effectLst/>
                <a:latin typeface="宋体" panose="02010600030101010101" pitchFamily="2" charset="-122"/>
                <a:ea typeface="宋体" panose="02010600030101010101" pitchFamily="2" charset="-122"/>
              </a:rPr>
              <a:t>方式进行传递，在一些程序中甚至结合使用这两种方式进行数据的传递</a:t>
            </a:r>
            <a:endParaRPr lang="zh-CN" altLang="en-US" dirty="0"/>
          </a:p>
        </p:txBody>
      </p:sp>
      <p:sp>
        <p:nvSpPr>
          <p:cNvPr id="6" name="文本框 5">
            <a:extLst>
              <a:ext uri="{FF2B5EF4-FFF2-40B4-BE49-F238E27FC236}">
                <a16:creationId xmlns:a16="http://schemas.microsoft.com/office/drawing/2014/main" id="{0568F685-B5E9-4C05-BC53-272A853AC2DD}"/>
              </a:ext>
            </a:extLst>
          </p:cNvPr>
          <p:cNvSpPr txBox="1"/>
          <p:nvPr/>
        </p:nvSpPr>
        <p:spPr>
          <a:xfrm>
            <a:off x="839316" y="2057712"/>
            <a:ext cx="7765132" cy="875881"/>
          </a:xfrm>
          <a:prstGeom prst="rect">
            <a:avLst/>
          </a:prstGeom>
          <a:noFill/>
        </p:spPr>
        <p:txBody>
          <a:bodyPr wrap="square">
            <a:spAutoFit/>
          </a:bodyPr>
          <a:lstStyle/>
          <a:p>
            <a:pPr>
              <a:lnSpc>
                <a:spcPct val="150000"/>
              </a:lnSpc>
            </a:pPr>
            <a:r>
              <a:rPr lang="zh-CN" altLang="en-US" b="0" i="0" dirty="0">
                <a:solidFill>
                  <a:srgbClr val="4D4D4D"/>
                </a:solidFill>
                <a:effectLst/>
                <a:latin typeface="宋体" panose="02010600030101010101" pitchFamily="2" charset="-122"/>
                <a:ea typeface="宋体" panose="02010600030101010101" pitchFamily="2" charset="-122"/>
              </a:rPr>
              <a:t>    </a:t>
            </a:r>
            <a:r>
              <a:rPr lang="en-US" altLang="zh-CN" b="0" i="0" dirty="0">
                <a:solidFill>
                  <a:srgbClr val="4D4D4D"/>
                </a:solidFill>
                <a:effectLst/>
                <a:latin typeface="Calibri" panose="020F0502020204030204" pitchFamily="34" charset="0"/>
              </a:rPr>
              <a:t>TCP</a:t>
            </a:r>
            <a:r>
              <a:rPr lang="zh-CN" altLang="en-US" b="0" i="0" dirty="0">
                <a:solidFill>
                  <a:srgbClr val="4D4D4D"/>
                </a:solidFill>
                <a:effectLst/>
                <a:latin typeface="宋体" panose="02010600030101010101" pitchFamily="2" charset="-122"/>
                <a:ea typeface="宋体" panose="02010600030101010101" pitchFamily="2" charset="-122"/>
              </a:rPr>
              <a:t>需要建立专用的虚拟连接以及确认传输是否正确，所以使用</a:t>
            </a:r>
            <a:r>
              <a:rPr lang="en-US" altLang="zh-CN" b="0" i="0" dirty="0">
                <a:solidFill>
                  <a:srgbClr val="4D4D4D"/>
                </a:solidFill>
                <a:effectLst/>
                <a:latin typeface="Calibri" panose="020F0502020204030204" pitchFamily="34" charset="0"/>
              </a:rPr>
              <a:t>TCP</a:t>
            </a:r>
            <a:r>
              <a:rPr lang="zh-CN" altLang="en-US" b="0" i="0" dirty="0">
                <a:solidFill>
                  <a:srgbClr val="4D4D4D"/>
                </a:solidFill>
                <a:effectLst/>
                <a:latin typeface="宋体" panose="02010600030101010101" pitchFamily="2" charset="-122"/>
                <a:ea typeface="宋体" panose="02010600030101010101" pitchFamily="2" charset="-122"/>
              </a:rPr>
              <a:t>方式的速度稍微慢一些，而且传输时产生的数据量要比</a:t>
            </a:r>
            <a:r>
              <a:rPr lang="en-US" altLang="zh-CN" b="0" i="0" dirty="0">
                <a:solidFill>
                  <a:srgbClr val="4D4D4D"/>
                </a:solidFill>
                <a:effectLst/>
                <a:latin typeface="Calibri" panose="020F0502020204030204" pitchFamily="34" charset="0"/>
              </a:rPr>
              <a:t>UDP</a:t>
            </a:r>
            <a:r>
              <a:rPr lang="zh-CN" altLang="en-US" b="0" i="0" dirty="0">
                <a:solidFill>
                  <a:srgbClr val="4D4D4D"/>
                </a:solidFill>
                <a:effectLst/>
                <a:latin typeface="宋体" panose="02010600030101010101" pitchFamily="2" charset="-122"/>
                <a:ea typeface="宋体" panose="02010600030101010101" pitchFamily="2" charset="-122"/>
              </a:rPr>
              <a:t>稍微大一些</a:t>
            </a:r>
            <a:endParaRPr lang="zh-CN" altLang="en-US" dirty="0"/>
          </a:p>
        </p:txBody>
      </p:sp>
    </p:spTree>
    <p:extLst>
      <p:ext uri="{BB962C8B-B14F-4D97-AF65-F5344CB8AC3E}">
        <p14:creationId xmlns:p14="http://schemas.microsoft.com/office/powerpoint/2010/main" val="16679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2354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网络通讯方式</a:t>
            </a:r>
          </a:p>
        </p:txBody>
      </p:sp>
      <p:sp>
        <p:nvSpPr>
          <p:cNvPr id="7" name="文本框 6">
            <a:extLst>
              <a:ext uri="{FF2B5EF4-FFF2-40B4-BE49-F238E27FC236}">
                <a16:creationId xmlns:a16="http://schemas.microsoft.com/office/drawing/2014/main" id="{7E8EA970-AAF9-4709-96B5-87F6E9AD4038}"/>
              </a:ext>
            </a:extLst>
          </p:cNvPr>
          <p:cNvSpPr txBox="1"/>
          <p:nvPr/>
        </p:nvSpPr>
        <p:spPr>
          <a:xfrm>
            <a:off x="823322" y="695546"/>
            <a:ext cx="7853134" cy="3784369"/>
          </a:xfrm>
          <a:prstGeom prst="rect">
            <a:avLst/>
          </a:prstGeom>
          <a:noFill/>
        </p:spPr>
        <p:txBody>
          <a:bodyPr wrap="square">
            <a:spAutoFit/>
          </a:bodyPr>
          <a:lstStyle/>
          <a:p>
            <a:pPr algn="just">
              <a:lnSpc>
                <a:spcPct val="150000"/>
              </a:lnSpc>
            </a:pPr>
            <a:r>
              <a:rPr lang="en-US" altLang="zh-CN" b="0" i="0" dirty="0">
                <a:solidFill>
                  <a:srgbClr val="000000"/>
                </a:solidFill>
                <a:effectLst/>
                <a:latin typeface="PingFang SC"/>
              </a:rPr>
              <a:t>         UDP</a:t>
            </a:r>
            <a:r>
              <a:rPr lang="zh-CN" altLang="en-US" b="0" i="0" dirty="0">
                <a:solidFill>
                  <a:srgbClr val="000000"/>
                </a:solidFill>
                <a:effectLst/>
                <a:latin typeface="宋体" panose="02010600030101010101" pitchFamily="2" charset="-122"/>
                <a:ea typeface="宋体" panose="02010600030101010101" pitchFamily="2" charset="-122"/>
              </a:rPr>
              <a:t>是无连接通信协议，即在数据传输时，数据的发送端和接收端不建立逻辑连接。简单来说，当一台计算机向另外一台计算机发送数据时，发送端不会确认接收端是否存在，就会发出数据，同样接收端在收到数据时，也不会向发送端反馈是否收到数据。</a:t>
            </a:r>
            <a:endParaRPr lang="zh-CN" altLang="en-US" b="0" i="0" dirty="0">
              <a:solidFill>
                <a:srgbClr val="000000"/>
              </a:solidFill>
              <a:effectLst/>
              <a:latin typeface="PingFang SC"/>
            </a:endParaRPr>
          </a:p>
          <a:p>
            <a:pPr algn="just">
              <a:lnSpc>
                <a:spcPct val="150000"/>
              </a:lnSpc>
            </a:pPr>
            <a:r>
              <a:rPr lang="zh-CN" altLang="en-US" b="0" i="0" dirty="0">
                <a:solidFill>
                  <a:srgbClr val="000000"/>
                </a:solidFill>
                <a:effectLst/>
                <a:latin typeface="宋体" panose="02010600030101010101" pitchFamily="2" charset="-122"/>
                <a:ea typeface="宋体" panose="02010600030101010101" pitchFamily="2" charset="-122"/>
              </a:rPr>
              <a:t>    由于使用</a:t>
            </a:r>
            <a:r>
              <a:rPr lang="en-US" altLang="zh-CN" b="0" i="0" dirty="0">
                <a:solidFill>
                  <a:srgbClr val="000000"/>
                </a:solidFill>
                <a:effectLst/>
                <a:latin typeface="PingFang SC"/>
              </a:rPr>
              <a:t>UDP</a:t>
            </a:r>
            <a:r>
              <a:rPr lang="zh-CN" altLang="en-US" b="0" i="0" dirty="0">
                <a:solidFill>
                  <a:srgbClr val="000000"/>
                </a:solidFill>
                <a:effectLst/>
                <a:latin typeface="宋体" panose="02010600030101010101" pitchFamily="2" charset="-122"/>
                <a:ea typeface="宋体" panose="02010600030101010101" pitchFamily="2" charset="-122"/>
              </a:rPr>
              <a:t>协议消耗资源小，通信效率高，所以通常都会用于音频、视频和普通数据的传输，例如视频会议都使用</a:t>
            </a:r>
            <a:r>
              <a:rPr lang="en-US" altLang="zh-CN" b="0" i="0" dirty="0">
                <a:solidFill>
                  <a:srgbClr val="000000"/>
                </a:solidFill>
                <a:effectLst/>
                <a:latin typeface="Times New Roman" panose="02020603050405020304" pitchFamily="18" charset="0"/>
              </a:rPr>
              <a:t>UDP</a:t>
            </a:r>
            <a:r>
              <a:rPr lang="zh-CN" altLang="en-US" b="0" i="0" dirty="0">
                <a:solidFill>
                  <a:srgbClr val="000000"/>
                </a:solidFill>
                <a:effectLst/>
                <a:latin typeface="宋体" panose="02010600030101010101" pitchFamily="2" charset="-122"/>
                <a:ea typeface="宋体" panose="02010600030101010101" pitchFamily="2" charset="-122"/>
              </a:rPr>
              <a:t>协议，因为这种情况即使偶尔丢失一两个数据包，也不会对接收结果产生太大影响。</a:t>
            </a:r>
            <a:endParaRPr lang="zh-CN" altLang="en-US" b="0" i="0" dirty="0">
              <a:solidFill>
                <a:srgbClr val="000000"/>
              </a:solidFill>
              <a:effectLst/>
              <a:latin typeface="PingFang SC"/>
            </a:endParaRPr>
          </a:p>
          <a:p>
            <a:pPr algn="just">
              <a:lnSpc>
                <a:spcPct val="150000"/>
              </a:lnSpc>
            </a:pPr>
            <a:r>
              <a:rPr lang="zh-CN" altLang="en-US" b="0" i="0" dirty="0">
                <a:solidFill>
                  <a:srgbClr val="000000"/>
                </a:solidFill>
                <a:effectLst/>
                <a:latin typeface="宋体" panose="02010600030101010101" pitchFamily="2" charset="-122"/>
                <a:ea typeface="宋体" panose="02010600030101010101" pitchFamily="2" charset="-122"/>
              </a:rPr>
              <a:t>    但是在使用</a:t>
            </a:r>
            <a:r>
              <a:rPr lang="en-US" altLang="zh-CN" b="0" i="0" dirty="0">
                <a:solidFill>
                  <a:srgbClr val="000000"/>
                </a:solidFill>
                <a:effectLst/>
                <a:latin typeface="PingFang SC"/>
              </a:rPr>
              <a:t>UDP</a:t>
            </a:r>
            <a:r>
              <a:rPr lang="zh-CN" altLang="en-US" b="0" i="0" dirty="0">
                <a:solidFill>
                  <a:srgbClr val="000000"/>
                </a:solidFill>
                <a:effectLst/>
                <a:latin typeface="宋体" panose="02010600030101010101" pitchFamily="2" charset="-122"/>
                <a:ea typeface="宋体" panose="02010600030101010101" pitchFamily="2" charset="-122"/>
              </a:rPr>
              <a:t>协议传送数据时，由于</a:t>
            </a:r>
            <a:r>
              <a:rPr lang="en-US" altLang="zh-CN" b="0" i="0" dirty="0">
                <a:solidFill>
                  <a:srgbClr val="000000"/>
                </a:solidFill>
                <a:effectLst/>
                <a:latin typeface="Times New Roman" panose="02020603050405020304" pitchFamily="18" charset="0"/>
              </a:rPr>
              <a:t>UDP</a:t>
            </a:r>
            <a:r>
              <a:rPr lang="zh-CN" altLang="en-US" b="0" i="0" dirty="0">
                <a:solidFill>
                  <a:srgbClr val="000000"/>
                </a:solidFill>
                <a:effectLst/>
                <a:latin typeface="宋体" panose="02010600030101010101" pitchFamily="2" charset="-122"/>
                <a:ea typeface="宋体" panose="02010600030101010101" pitchFamily="2" charset="-122"/>
              </a:rPr>
              <a:t>的面向无连接性，不能保证数据的完整性，因此在传输重要数据时不建议使用</a:t>
            </a:r>
            <a:r>
              <a:rPr lang="en-US" altLang="zh-CN" b="0" i="0" dirty="0">
                <a:solidFill>
                  <a:srgbClr val="000000"/>
                </a:solidFill>
                <a:effectLst/>
                <a:latin typeface="Times New Roman" panose="02020603050405020304" pitchFamily="18" charset="0"/>
              </a:rPr>
              <a:t>UDP</a:t>
            </a:r>
            <a:r>
              <a:rPr lang="zh-CN" altLang="en-US" b="0" i="0" dirty="0">
                <a:solidFill>
                  <a:srgbClr val="000000"/>
                </a:solidFill>
                <a:effectLst/>
                <a:latin typeface="宋体" panose="02010600030101010101" pitchFamily="2" charset="-122"/>
                <a:ea typeface="宋体" panose="02010600030101010101" pitchFamily="2" charset="-122"/>
              </a:rPr>
              <a:t>协议</a:t>
            </a:r>
            <a:endParaRPr lang="zh-CN" altLang="en-US" b="0" i="0" dirty="0">
              <a:solidFill>
                <a:srgbClr val="000000"/>
              </a:solidFill>
              <a:effectLst/>
              <a:latin typeface="PingFang SC"/>
            </a:endParaRPr>
          </a:p>
        </p:txBody>
      </p:sp>
    </p:spTree>
    <p:extLst>
      <p:ext uri="{BB962C8B-B14F-4D97-AF65-F5344CB8AC3E}">
        <p14:creationId xmlns:p14="http://schemas.microsoft.com/office/powerpoint/2010/main" val="302165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723549"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网络通讯方式</a:t>
            </a:r>
          </a:p>
        </p:txBody>
      </p:sp>
      <p:sp>
        <p:nvSpPr>
          <p:cNvPr id="5" name="文本框 4">
            <a:extLst>
              <a:ext uri="{FF2B5EF4-FFF2-40B4-BE49-F238E27FC236}">
                <a16:creationId xmlns:a16="http://schemas.microsoft.com/office/drawing/2014/main" id="{6821779C-DFDE-4C09-A581-003EE14E9E3A}"/>
              </a:ext>
            </a:extLst>
          </p:cNvPr>
          <p:cNvSpPr txBox="1"/>
          <p:nvPr/>
        </p:nvSpPr>
        <p:spPr>
          <a:xfrm>
            <a:off x="820289" y="771550"/>
            <a:ext cx="7853134" cy="2953373"/>
          </a:xfrm>
          <a:prstGeom prst="rect">
            <a:avLst/>
          </a:prstGeom>
          <a:noFill/>
        </p:spPr>
        <p:txBody>
          <a:bodyPr wrap="square">
            <a:spAutoFit/>
          </a:bodyPr>
          <a:lstStyle/>
          <a:p>
            <a:pPr algn="just">
              <a:lnSpc>
                <a:spcPct val="150000"/>
              </a:lnSpc>
            </a:pPr>
            <a:r>
              <a:rPr lang="en-US" altLang="zh-CN" b="0" i="0" dirty="0">
                <a:solidFill>
                  <a:srgbClr val="000000"/>
                </a:solidFill>
                <a:effectLst/>
                <a:latin typeface="PingFang SC"/>
              </a:rPr>
              <a:t>         TCP</a:t>
            </a:r>
            <a:r>
              <a:rPr lang="zh-CN" altLang="en-US" b="0" i="0" dirty="0">
                <a:solidFill>
                  <a:srgbClr val="000000"/>
                </a:solidFill>
                <a:effectLst/>
                <a:latin typeface="宋体" panose="02010600030101010101" pitchFamily="2" charset="-122"/>
                <a:ea typeface="宋体" panose="02010600030101010101" pitchFamily="2" charset="-122"/>
              </a:rPr>
              <a:t>协议是面向连接的通信协议，即在传输数据前先在发送端和接收端建立逻辑连接，然后再传输数据，它提供了两台计算机之间可靠无差错的数据传输。在</a:t>
            </a:r>
            <a:r>
              <a:rPr lang="en-US" altLang="zh-CN" b="0" i="0" dirty="0">
                <a:solidFill>
                  <a:srgbClr val="000000"/>
                </a:solidFill>
                <a:effectLst/>
                <a:latin typeface="Times New Roman" panose="02020603050405020304" pitchFamily="18" charset="0"/>
              </a:rPr>
              <a:t>TCP</a:t>
            </a:r>
            <a:r>
              <a:rPr lang="zh-CN" altLang="en-US" b="0" i="0" dirty="0">
                <a:solidFill>
                  <a:srgbClr val="000000"/>
                </a:solidFill>
                <a:effectLst/>
                <a:latin typeface="宋体" panose="02010600030101010101" pitchFamily="2" charset="-122"/>
                <a:ea typeface="宋体" panose="02010600030101010101" pitchFamily="2" charset="-122"/>
              </a:rPr>
              <a:t>连接中必须要明确客户端与服务器端，由客户端向服务端发出连接请求，每次连接的创建都需要经过“三次握手”。第一次握手，客户端向服务器端发出连接请求，等待服务器确认，第二次握手，服务器端向客户端回送一个响应，通知客户端收到了连接请求，第三次握手，客户端再次向服务器端发送确认信息，确认连接</a:t>
            </a:r>
            <a:endParaRPr lang="zh-CN" altLang="en-US" dirty="0"/>
          </a:p>
        </p:txBody>
      </p:sp>
      <p:sp>
        <p:nvSpPr>
          <p:cNvPr id="8" name="文本框 7">
            <a:extLst>
              <a:ext uri="{FF2B5EF4-FFF2-40B4-BE49-F238E27FC236}">
                <a16:creationId xmlns:a16="http://schemas.microsoft.com/office/drawing/2014/main" id="{1467EF0D-E896-464D-B4C1-9090062A1D47}"/>
              </a:ext>
            </a:extLst>
          </p:cNvPr>
          <p:cNvSpPr txBox="1"/>
          <p:nvPr/>
        </p:nvSpPr>
        <p:spPr>
          <a:xfrm>
            <a:off x="820288" y="3579862"/>
            <a:ext cx="7853133" cy="1291379"/>
          </a:xfrm>
          <a:prstGeom prst="rect">
            <a:avLst/>
          </a:prstGeom>
          <a:noFill/>
        </p:spPr>
        <p:txBody>
          <a:bodyPr wrap="square">
            <a:spAutoFit/>
          </a:bodyPr>
          <a:lstStyle/>
          <a:p>
            <a:pPr algn="just">
              <a:lnSpc>
                <a:spcPct val="150000"/>
              </a:lnSpc>
            </a:pPr>
            <a:r>
              <a:rPr lang="zh-CN" altLang="en-US" b="0" i="0" dirty="0">
                <a:solidFill>
                  <a:srgbClr val="000000"/>
                </a:solidFill>
                <a:effectLst/>
                <a:latin typeface="宋体" panose="02010600030101010101" pitchFamily="2" charset="-122"/>
                <a:ea typeface="宋体" panose="02010600030101010101" pitchFamily="2" charset="-122"/>
              </a:rPr>
              <a:t>    由于</a:t>
            </a:r>
            <a:r>
              <a:rPr lang="en-US" altLang="zh-CN" b="0" i="0" dirty="0">
                <a:solidFill>
                  <a:srgbClr val="000000"/>
                </a:solidFill>
                <a:effectLst/>
                <a:latin typeface="PingFang SC"/>
              </a:rPr>
              <a:t>TCP</a:t>
            </a:r>
            <a:r>
              <a:rPr lang="zh-CN" altLang="en-US" b="0" i="0" dirty="0">
                <a:solidFill>
                  <a:srgbClr val="000000"/>
                </a:solidFill>
                <a:effectLst/>
                <a:latin typeface="宋体" panose="02010600030101010101" pitchFamily="2" charset="-122"/>
                <a:ea typeface="宋体" panose="02010600030101010101" pitchFamily="2" charset="-122"/>
              </a:rPr>
              <a:t>协议的面向连接特性，它可以保证传输数据的安全性，所以是一个被广泛采用的协议，例如在下载文件时，如果数据接收不完整，将会导致文件数据丢失而不能被打开，因此，下载文件时必须采用</a:t>
            </a:r>
            <a:r>
              <a:rPr lang="en-US" altLang="zh-CN" b="0" i="0" dirty="0">
                <a:solidFill>
                  <a:srgbClr val="000000"/>
                </a:solidFill>
                <a:effectLst/>
                <a:latin typeface="Calibri" panose="020F0502020204030204" pitchFamily="34" charset="0"/>
              </a:rPr>
              <a:t>TCP</a:t>
            </a:r>
            <a:r>
              <a:rPr lang="zh-CN" altLang="en-US" b="0" i="0" dirty="0">
                <a:solidFill>
                  <a:srgbClr val="000000"/>
                </a:solidFill>
                <a:effectLst/>
                <a:latin typeface="宋体" panose="02010600030101010101" pitchFamily="2" charset="-122"/>
                <a:ea typeface="宋体" panose="02010600030101010101" pitchFamily="2" charset="-122"/>
              </a:rPr>
              <a:t>协议</a:t>
            </a:r>
            <a:endParaRPr lang="zh-CN" altLang="en-US" dirty="0"/>
          </a:p>
        </p:txBody>
      </p:sp>
    </p:spTree>
    <p:extLst>
      <p:ext uri="{BB962C8B-B14F-4D97-AF65-F5344CB8AC3E}">
        <p14:creationId xmlns:p14="http://schemas.microsoft.com/office/powerpoint/2010/main" val="259812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970720" cy="584775"/>
          </a:xfrm>
          <a:prstGeom prst="rect">
            <a:avLst/>
          </a:prstGeom>
          <a:noFill/>
        </p:spPr>
        <p:txBody>
          <a:bodyPr wrap="square" rtlCol="0">
            <a:spAutoFit/>
          </a:bodyPr>
          <a:lstStyle/>
          <a:p>
            <a:pPr defTabSz="685800"/>
            <a:r>
              <a:rPr lang="zh-CN" altLang="en-US" sz="3200" b="1" dirty="0">
                <a:solidFill>
                  <a:prstClr val="white"/>
                </a:solidFill>
                <a:latin typeface="微软雅黑" panose="020B0503020204020204" pitchFamily="34" charset="-122"/>
                <a:ea typeface="微软雅黑" panose="020B0503020204020204" pitchFamily="34" charset="-122"/>
              </a:rPr>
              <a:t>网络编程步骤</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02</a:t>
              </a:r>
            </a:p>
          </p:txBody>
        </p:sp>
      </p:grpSp>
    </p:spTree>
    <p:extLst>
      <p:ext uri="{BB962C8B-B14F-4D97-AF65-F5344CB8AC3E}">
        <p14:creationId xmlns:p14="http://schemas.microsoft.com/office/powerpoint/2010/main" val="307959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ULTRA_SCORM_SLIDE_COUNT" val="1"/>
  <p:tag name="ISPRING_PRESENTATION_TITLE" val="69 演示文稿"/>
</p:tagLst>
</file>

<file path=ppt/theme/theme1.xml><?xml version="1.0" encoding="utf-8"?>
<a:theme xmlns:a="http://schemas.openxmlformats.org/drawingml/2006/main" name="Office 主题">
  <a:themeElements>
    <a:clrScheme name="自定义 248">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7F7F7F"/>
      </a:accent5>
      <a:accent6>
        <a:srgbClr val="7F7F7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4306</TotalTime>
  <Words>2779</Words>
  <Application>Microsoft Office PowerPoint</Application>
  <PresentationFormat>全屏显示(16:9)</PresentationFormat>
  <Paragraphs>323</Paragraphs>
  <Slides>36</Slides>
  <Notes>36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36</vt:i4>
      </vt:variant>
    </vt:vector>
  </HeadingPairs>
  <TitlesOfParts>
    <vt:vector size="49" baseType="lpstr">
      <vt:lpstr>PingFang SC</vt:lpstr>
      <vt:lpstr>等线</vt:lpstr>
      <vt:lpstr>等线 Light</vt:lpstr>
      <vt:lpstr>宋体</vt:lpstr>
      <vt:lpstr>微软雅黑</vt:lpstr>
      <vt:lpstr>Arial</vt:lpstr>
      <vt:lpstr>Calibri</vt:lpstr>
      <vt:lpstr>Impact</vt:lpstr>
      <vt:lpstr>Tahoma</vt:lpstr>
      <vt:lpstr>Times New Roman</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69 演示文稿</dc:title>
  <dc:creator>李培俊</dc:creator>
  <cp:lastModifiedBy>陈迪凯</cp:lastModifiedBy>
  <cp:revision>681</cp:revision>
  <dcterms:created xsi:type="dcterms:W3CDTF">2015-10-16T03:54:15Z</dcterms:created>
  <dcterms:modified xsi:type="dcterms:W3CDTF">2020-11-08T08:39:00Z</dcterms:modified>
</cp:coreProperties>
</file>