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315" r:id="rId2"/>
    <p:sldId id="266" r:id="rId3"/>
    <p:sldId id="440" r:id="rId4"/>
    <p:sldId id="441" r:id="rId5"/>
    <p:sldId id="442" r:id="rId6"/>
    <p:sldId id="443" r:id="rId7"/>
    <p:sldId id="444" r:id="rId8"/>
    <p:sldId id="445" r:id="rId9"/>
    <p:sldId id="451" r:id="rId10"/>
    <p:sldId id="446" r:id="rId11"/>
    <p:sldId id="447" r:id="rId12"/>
    <p:sldId id="448" r:id="rId13"/>
    <p:sldId id="449" r:id="rId14"/>
    <p:sldId id="450" r:id="rId15"/>
    <p:sldId id="481" r:id="rId16"/>
    <p:sldId id="479" r:id="rId17"/>
    <p:sldId id="480" r:id="rId18"/>
    <p:sldId id="452" r:id="rId19"/>
    <p:sldId id="453" r:id="rId20"/>
    <p:sldId id="454" r:id="rId21"/>
    <p:sldId id="460" r:id="rId22"/>
    <p:sldId id="459" r:id="rId23"/>
    <p:sldId id="456" r:id="rId24"/>
    <p:sldId id="457" r:id="rId25"/>
    <p:sldId id="458" r:id="rId26"/>
    <p:sldId id="467" r:id="rId27"/>
    <p:sldId id="468" r:id="rId28"/>
    <p:sldId id="469" r:id="rId29"/>
    <p:sldId id="470" r:id="rId30"/>
    <p:sldId id="461" r:id="rId31"/>
    <p:sldId id="462" r:id="rId32"/>
    <p:sldId id="463" r:id="rId33"/>
    <p:sldId id="474" r:id="rId34"/>
    <p:sldId id="471" r:id="rId35"/>
    <p:sldId id="407" r:id="rId36"/>
    <p:sldId id="430" r:id="rId37"/>
    <p:sldId id="475" r:id="rId38"/>
    <p:sldId id="478" r:id="rId39"/>
    <p:sldId id="268" r:id="rId40"/>
  </p:sldIdLst>
  <p:sldSz cx="9144000" cy="5143500" type="screen16x9"/>
  <p:notesSz cx="6858000" cy="9144000"/>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AEEE"/>
    <a:srgbClr val="FE9800"/>
    <a:srgbClr val="72CD4F"/>
    <a:srgbClr val="F3F3F3"/>
    <a:srgbClr val="F1F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78668" autoAdjust="0"/>
  </p:normalViewPr>
  <p:slideViewPr>
    <p:cSldViewPr>
      <p:cViewPr varScale="1">
        <p:scale>
          <a:sx n="131" d="100"/>
          <a:sy n="131" d="100"/>
        </p:scale>
        <p:origin x="86" y="-43"/>
      </p:cViewPr>
      <p:guideLst>
        <p:guide orient="horz" pos="1620"/>
        <p:guide pos="2880"/>
      </p:guideLst>
    </p:cSldViewPr>
  </p:slideViewPr>
  <p:notesTextViewPr>
    <p:cViewPr>
      <p:scale>
        <a:sx n="100" d="100"/>
        <a:sy n="100" d="100"/>
      </p:scale>
      <p:origin x="0" y="0"/>
    </p:cViewPr>
  </p:notesTextViewPr>
  <p:notesViewPr>
    <p:cSldViewPr>
      <p:cViewPr varScale="1">
        <p:scale>
          <a:sx n="72" d="100"/>
          <a:sy n="72" d="100"/>
        </p:scale>
        <p:origin x="3592"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D1ED5F-AB97-47B5-9F7B-ACDF41A6E0FD}" type="datetimeFigureOut">
              <a:rPr lang="zh-CN" altLang="en-US" smtClean="0"/>
              <a:t>2020-10-28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036312-6A05-4643-B813-780AEBCA5446}" type="slidenum">
              <a:rPr lang="zh-CN" altLang="en-US" smtClean="0"/>
              <a:t>‹#›</a:t>
            </a:fld>
            <a:endParaRPr lang="zh-CN" altLang="en-US"/>
          </a:p>
        </p:txBody>
      </p:sp>
    </p:spTree>
    <p:extLst>
      <p:ext uri="{BB962C8B-B14F-4D97-AF65-F5344CB8AC3E}">
        <p14:creationId xmlns:p14="http://schemas.microsoft.com/office/powerpoint/2010/main" val="1317660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036312-6A05-4643-B813-780AEBCA5446}" type="slidenum">
              <a:rPr lang="zh-CN" altLang="en-US" smtClean="0"/>
              <a:t>1</a:t>
            </a:fld>
            <a:endParaRPr lang="zh-CN" altLang="en-US"/>
          </a:p>
        </p:txBody>
      </p:sp>
    </p:spTree>
    <p:extLst>
      <p:ext uri="{BB962C8B-B14F-4D97-AF65-F5344CB8AC3E}">
        <p14:creationId xmlns:p14="http://schemas.microsoft.com/office/powerpoint/2010/main" val="545392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10</a:t>
            </a:fld>
            <a:endParaRPr lang="zh-CN" altLang="en-US"/>
          </a:p>
        </p:txBody>
      </p:sp>
    </p:spTree>
    <p:extLst>
      <p:ext uri="{BB962C8B-B14F-4D97-AF65-F5344CB8AC3E}">
        <p14:creationId xmlns:p14="http://schemas.microsoft.com/office/powerpoint/2010/main" val="3438109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11</a:t>
            </a:fld>
            <a:endParaRPr lang="zh-CN" altLang="en-US"/>
          </a:p>
        </p:txBody>
      </p:sp>
    </p:spTree>
    <p:extLst>
      <p:ext uri="{BB962C8B-B14F-4D97-AF65-F5344CB8AC3E}">
        <p14:creationId xmlns:p14="http://schemas.microsoft.com/office/powerpoint/2010/main" val="1894337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12</a:t>
            </a:fld>
            <a:endParaRPr lang="zh-CN" altLang="en-US"/>
          </a:p>
        </p:txBody>
      </p:sp>
    </p:spTree>
    <p:extLst>
      <p:ext uri="{BB962C8B-B14F-4D97-AF65-F5344CB8AC3E}">
        <p14:creationId xmlns:p14="http://schemas.microsoft.com/office/powerpoint/2010/main" val="218403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13</a:t>
            </a:fld>
            <a:endParaRPr lang="zh-CN" altLang="en-US"/>
          </a:p>
        </p:txBody>
      </p:sp>
    </p:spTree>
    <p:extLst>
      <p:ext uri="{BB962C8B-B14F-4D97-AF65-F5344CB8AC3E}">
        <p14:creationId xmlns:p14="http://schemas.microsoft.com/office/powerpoint/2010/main" val="1148656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14</a:t>
            </a:fld>
            <a:endParaRPr lang="zh-CN" altLang="en-US"/>
          </a:p>
        </p:txBody>
      </p:sp>
    </p:spTree>
    <p:extLst>
      <p:ext uri="{BB962C8B-B14F-4D97-AF65-F5344CB8AC3E}">
        <p14:creationId xmlns:p14="http://schemas.microsoft.com/office/powerpoint/2010/main" val="2876157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15</a:t>
            </a:fld>
            <a:endParaRPr lang="zh-CN" altLang="en-US"/>
          </a:p>
        </p:txBody>
      </p:sp>
    </p:spTree>
    <p:extLst>
      <p:ext uri="{BB962C8B-B14F-4D97-AF65-F5344CB8AC3E}">
        <p14:creationId xmlns:p14="http://schemas.microsoft.com/office/powerpoint/2010/main" val="4867200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16</a:t>
            </a:fld>
            <a:endParaRPr lang="zh-CN" altLang="en-US"/>
          </a:p>
        </p:txBody>
      </p:sp>
    </p:spTree>
    <p:extLst>
      <p:ext uri="{BB962C8B-B14F-4D97-AF65-F5344CB8AC3E}">
        <p14:creationId xmlns:p14="http://schemas.microsoft.com/office/powerpoint/2010/main" val="24354999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17</a:t>
            </a:fld>
            <a:endParaRPr lang="zh-CN" altLang="en-US"/>
          </a:p>
        </p:txBody>
      </p:sp>
    </p:spTree>
    <p:extLst>
      <p:ext uri="{BB962C8B-B14F-4D97-AF65-F5344CB8AC3E}">
        <p14:creationId xmlns:p14="http://schemas.microsoft.com/office/powerpoint/2010/main" val="15896636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18</a:t>
            </a:fld>
            <a:endParaRPr lang="zh-CN" altLang="en-US"/>
          </a:p>
        </p:txBody>
      </p:sp>
    </p:spTree>
    <p:extLst>
      <p:ext uri="{BB962C8B-B14F-4D97-AF65-F5344CB8AC3E}">
        <p14:creationId xmlns:p14="http://schemas.microsoft.com/office/powerpoint/2010/main" val="26866260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19</a:t>
            </a:fld>
            <a:endParaRPr lang="zh-CN" altLang="en-US"/>
          </a:p>
        </p:txBody>
      </p:sp>
    </p:spTree>
    <p:extLst>
      <p:ext uri="{BB962C8B-B14F-4D97-AF65-F5344CB8AC3E}">
        <p14:creationId xmlns:p14="http://schemas.microsoft.com/office/powerpoint/2010/main" val="1141093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a:t>
            </a:fld>
            <a:endParaRPr lang="zh-CN" altLang="en-US"/>
          </a:p>
        </p:txBody>
      </p:sp>
    </p:spTree>
    <p:extLst>
      <p:ext uri="{BB962C8B-B14F-4D97-AF65-F5344CB8AC3E}">
        <p14:creationId xmlns:p14="http://schemas.microsoft.com/office/powerpoint/2010/main" val="24770735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20</a:t>
            </a:fld>
            <a:endParaRPr lang="zh-CN" altLang="en-US"/>
          </a:p>
        </p:txBody>
      </p:sp>
    </p:spTree>
    <p:extLst>
      <p:ext uri="{BB962C8B-B14F-4D97-AF65-F5344CB8AC3E}">
        <p14:creationId xmlns:p14="http://schemas.microsoft.com/office/powerpoint/2010/main" val="24089153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21</a:t>
            </a:fld>
            <a:endParaRPr lang="zh-CN" altLang="en-US"/>
          </a:p>
        </p:txBody>
      </p:sp>
    </p:spTree>
    <p:extLst>
      <p:ext uri="{BB962C8B-B14F-4D97-AF65-F5344CB8AC3E}">
        <p14:creationId xmlns:p14="http://schemas.microsoft.com/office/powerpoint/2010/main" val="19495277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22</a:t>
            </a:fld>
            <a:endParaRPr lang="zh-CN" altLang="en-US"/>
          </a:p>
        </p:txBody>
      </p:sp>
    </p:spTree>
    <p:extLst>
      <p:ext uri="{BB962C8B-B14F-4D97-AF65-F5344CB8AC3E}">
        <p14:creationId xmlns:p14="http://schemas.microsoft.com/office/powerpoint/2010/main" val="298738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23</a:t>
            </a:fld>
            <a:endParaRPr lang="zh-CN" altLang="en-US"/>
          </a:p>
        </p:txBody>
      </p:sp>
    </p:spTree>
    <p:extLst>
      <p:ext uri="{BB962C8B-B14F-4D97-AF65-F5344CB8AC3E}">
        <p14:creationId xmlns:p14="http://schemas.microsoft.com/office/powerpoint/2010/main" val="2883296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24</a:t>
            </a:fld>
            <a:endParaRPr lang="zh-CN" altLang="en-US"/>
          </a:p>
        </p:txBody>
      </p:sp>
    </p:spTree>
    <p:extLst>
      <p:ext uri="{BB962C8B-B14F-4D97-AF65-F5344CB8AC3E}">
        <p14:creationId xmlns:p14="http://schemas.microsoft.com/office/powerpoint/2010/main" val="7251650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25</a:t>
            </a:fld>
            <a:endParaRPr lang="zh-CN" altLang="en-US"/>
          </a:p>
        </p:txBody>
      </p:sp>
    </p:spTree>
    <p:extLst>
      <p:ext uri="{BB962C8B-B14F-4D97-AF65-F5344CB8AC3E}">
        <p14:creationId xmlns:p14="http://schemas.microsoft.com/office/powerpoint/2010/main" val="14438284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26</a:t>
            </a:fld>
            <a:endParaRPr lang="zh-CN" altLang="en-US"/>
          </a:p>
        </p:txBody>
      </p:sp>
    </p:spTree>
    <p:extLst>
      <p:ext uri="{BB962C8B-B14F-4D97-AF65-F5344CB8AC3E}">
        <p14:creationId xmlns:p14="http://schemas.microsoft.com/office/powerpoint/2010/main" val="9188915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27</a:t>
            </a:fld>
            <a:endParaRPr lang="zh-CN" altLang="en-US"/>
          </a:p>
        </p:txBody>
      </p:sp>
    </p:spTree>
    <p:extLst>
      <p:ext uri="{BB962C8B-B14F-4D97-AF65-F5344CB8AC3E}">
        <p14:creationId xmlns:p14="http://schemas.microsoft.com/office/powerpoint/2010/main" val="14632813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28</a:t>
            </a:fld>
            <a:endParaRPr lang="zh-CN" altLang="en-US"/>
          </a:p>
        </p:txBody>
      </p:sp>
    </p:spTree>
    <p:extLst>
      <p:ext uri="{BB962C8B-B14F-4D97-AF65-F5344CB8AC3E}">
        <p14:creationId xmlns:p14="http://schemas.microsoft.com/office/powerpoint/2010/main" val="4027008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29</a:t>
            </a:fld>
            <a:endParaRPr lang="zh-CN" altLang="en-US"/>
          </a:p>
        </p:txBody>
      </p:sp>
    </p:spTree>
    <p:extLst>
      <p:ext uri="{BB962C8B-B14F-4D97-AF65-F5344CB8AC3E}">
        <p14:creationId xmlns:p14="http://schemas.microsoft.com/office/powerpoint/2010/main" val="165198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a:t>
            </a:fld>
            <a:endParaRPr lang="zh-CN" altLang="en-US"/>
          </a:p>
        </p:txBody>
      </p:sp>
    </p:spTree>
    <p:extLst>
      <p:ext uri="{BB962C8B-B14F-4D97-AF65-F5344CB8AC3E}">
        <p14:creationId xmlns:p14="http://schemas.microsoft.com/office/powerpoint/2010/main" val="16312802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30</a:t>
            </a:fld>
            <a:endParaRPr lang="zh-CN" altLang="en-US"/>
          </a:p>
        </p:txBody>
      </p:sp>
    </p:spTree>
    <p:extLst>
      <p:ext uri="{BB962C8B-B14F-4D97-AF65-F5344CB8AC3E}">
        <p14:creationId xmlns:p14="http://schemas.microsoft.com/office/powerpoint/2010/main" val="9090949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31</a:t>
            </a:fld>
            <a:endParaRPr lang="zh-CN" altLang="en-US"/>
          </a:p>
        </p:txBody>
      </p:sp>
    </p:spTree>
    <p:extLst>
      <p:ext uri="{BB962C8B-B14F-4D97-AF65-F5344CB8AC3E}">
        <p14:creationId xmlns:p14="http://schemas.microsoft.com/office/powerpoint/2010/main" val="6868904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32</a:t>
            </a:fld>
            <a:endParaRPr lang="zh-CN" altLang="en-US"/>
          </a:p>
        </p:txBody>
      </p:sp>
    </p:spTree>
    <p:extLst>
      <p:ext uri="{BB962C8B-B14F-4D97-AF65-F5344CB8AC3E}">
        <p14:creationId xmlns:p14="http://schemas.microsoft.com/office/powerpoint/2010/main" val="42655069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33</a:t>
            </a:fld>
            <a:endParaRPr lang="zh-CN" altLang="en-US"/>
          </a:p>
        </p:txBody>
      </p:sp>
    </p:spTree>
    <p:extLst>
      <p:ext uri="{BB962C8B-B14F-4D97-AF65-F5344CB8AC3E}">
        <p14:creationId xmlns:p14="http://schemas.microsoft.com/office/powerpoint/2010/main" val="7470677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34</a:t>
            </a:fld>
            <a:endParaRPr lang="zh-CN" altLang="en-US"/>
          </a:p>
        </p:txBody>
      </p:sp>
    </p:spTree>
    <p:extLst>
      <p:ext uri="{BB962C8B-B14F-4D97-AF65-F5344CB8AC3E}">
        <p14:creationId xmlns:p14="http://schemas.microsoft.com/office/powerpoint/2010/main" val="14188046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35</a:t>
            </a:fld>
            <a:endParaRPr lang="zh-CN" altLang="en-US"/>
          </a:p>
        </p:txBody>
      </p:sp>
    </p:spTree>
    <p:extLst>
      <p:ext uri="{BB962C8B-B14F-4D97-AF65-F5344CB8AC3E}">
        <p14:creationId xmlns:p14="http://schemas.microsoft.com/office/powerpoint/2010/main" val="40174288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36</a:t>
            </a:fld>
            <a:endParaRPr lang="zh-CN" altLang="en-US"/>
          </a:p>
        </p:txBody>
      </p:sp>
    </p:spTree>
    <p:extLst>
      <p:ext uri="{BB962C8B-B14F-4D97-AF65-F5344CB8AC3E}">
        <p14:creationId xmlns:p14="http://schemas.microsoft.com/office/powerpoint/2010/main" val="25385327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37</a:t>
            </a:fld>
            <a:endParaRPr lang="zh-CN" altLang="en-US"/>
          </a:p>
        </p:txBody>
      </p:sp>
    </p:spTree>
    <p:extLst>
      <p:ext uri="{BB962C8B-B14F-4D97-AF65-F5344CB8AC3E}">
        <p14:creationId xmlns:p14="http://schemas.microsoft.com/office/powerpoint/2010/main" val="41957738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39</a:t>
            </a:fld>
            <a:endParaRPr lang="zh-CN" altLang="en-US"/>
          </a:p>
        </p:txBody>
      </p:sp>
    </p:spTree>
    <p:extLst>
      <p:ext uri="{BB962C8B-B14F-4D97-AF65-F5344CB8AC3E}">
        <p14:creationId xmlns:p14="http://schemas.microsoft.com/office/powerpoint/2010/main" val="715437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4</a:t>
            </a:fld>
            <a:endParaRPr lang="zh-CN" altLang="en-US"/>
          </a:p>
        </p:txBody>
      </p:sp>
    </p:spTree>
    <p:extLst>
      <p:ext uri="{BB962C8B-B14F-4D97-AF65-F5344CB8AC3E}">
        <p14:creationId xmlns:p14="http://schemas.microsoft.com/office/powerpoint/2010/main" val="3304997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5</a:t>
            </a:fld>
            <a:endParaRPr lang="zh-CN" altLang="en-US"/>
          </a:p>
        </p:txBody>
      </p:sp>
    </p:spTree>
    <p:extLst>
      <p:ext uri="{BB962C8B-B14F-4D97-AF65-F5344CB8AC3E}">
        <p14:creationId xmlns:p14="http://schemas.microsoft.com/office/powerpoint/2010/main" val="1894423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6</a:t>
            </a:fld>
            <a:endParaRPr lang="zh-CN" altLang="en-US"/>
          </a:p>
        </p:txBody>
      </p:sp>
    </p:spTree>
    <p:extLst>
      <p:ext uri="{BB962C8B-B14F-4D97-AF65-F5344CB8AC3E}">
        <p14:creationId xmlns:p14="http://schemas.microsoft.com/office/powerpoint/2010/main" val="1534489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7</a:t>
            </a:fld>
            <a:endParaRPr lang="zh-CN" altLang="en-US"/>
          </a:p>
        </p:txBody>
      </p:sp>
    </p:spTree>
    <p:extLst>
      <p:ext uri="{BB962C8B-B14F-4D97-AF65-F5344CB8AC3E}">
        <p14:creationId xmlns:p14="http://schemas.microsoft.com/office/powerpoint/2010/main" val="4197757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8</a:t>
            </a:fld>
            <a:endParaRPr lang="zh-CN" altLang="en-US"/>
          </a:p>
        </p:txBody>
      </p:sp>
    </p:spTree>
    <p:extLst>
      <p:ext uri="{BB962C8B-B14F-4D97-AF65-F5344CB8AC3E}">
        <p14:creationId xmlns:p14="http://schemas.microsoft.com/office/powerpoint/2010/main" val="904177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9</a:t>
            </a:fld>
            <a:endParaRPr lang="zh-CN" altLang="en-US"/>
          </a:p>
        </p:txBody>
      </p:sp>
    </p:spTree>
    <p:extLst>
      <p:ext uri="{BB962C8B-B14F-4D97-AF65-F5344CB8AC3E}">
        <p14:creationId xmlns:p14="http://schemas.microsoft.com/office/powerpoint/2010/main" val="96797234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F3F3F3"/>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val="0"/>
              </a:ext>
            </a:extLst>
          </a:blip>
          <a:srcRect t="25398"/>
          <a:stretch/>
        </p:blipFill>
        <p:spPr>
          <a:xfrm>
            <a:off x="0" y="0"/>
            <a:ext cx="9144000" cy="51435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F3F3F3"/>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val="0"/>
              </a:ext>
            </a:extLst>
          </a:blip>
          <a:srcRect t="25398"/>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3F3F3"/>
        </a:solidFill>
        <a:effectLst/>
      </p:bgPr>
    </p:bg>
    <p:spTree>
      <p:nvGrpSpPr>
        <p:cNvPr id="1" name=""/>
        <p:cNvGrpSpPr/>
        <p:nvPr/>
      </p:nvGrpSpPr>
      <p:grpSpPr>
        <a:xfrm>
          <a:off x="0" y="0"/>
          <a:ext cx="0" cy="0"/>
          <a:chOff x="0" y="0"/>
          <a:chExt cx="0" cy="0"/>
        </a:xfrm>
      </p:grpSpPr>
      <p:pic>
        <p:nvPicPr>
          <p:cNvPr id="45" name="图片 44"/>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val="0"/>
              </a:ext>
            </a:extLst>
          </a:blip>
          <a:srcRect t="25398"/>
          <a:stretch/>
        </p:blipFill>
        <p:spPr>
          <a:xfrm>
            <a:off x="15821" y="219920"/>
            <a:ext cx="9144000" cy="5143500"/>
          </a:xfrm>
          <a:prstGeom prst="rect">
            <a:avLst/>
          </a:prstGeom>
        </p:spPr>
      </p:pic>
      <p:cxnSp>
        <p:nvCxnSpPr>
          <p:cNvPr id="3" name="直接连接符 2"/>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userDrawn="1"/>
        </p:nvGrpSpPr>
        <p:grpSpPr>
          <a:xfrm>
            <a:off x="251520" y="208003"/>
            <a:ext cx="432048" cy="419531"/>
            <a:chOff x="298460" y="987574"/>
            <a:chExt cx="288032" cy="279687"/>
          </a:xfrm>
        </p:grpSpPr>
        <p:sp>
          <p:nvSpPr>
            <p:cNvPr id="5" name="矩形 4"/>
            <p:cNvSpPr/>
            <p:nvPr/>
          </p:nvSpPr>
          <p:spPr>
            <a:xfrm>
              <a:off x="298460" y="987574"/>
              <a:ext cx="216024" cy="216024"/>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06472" y="1087241"/>
              <a:ext cx="180020" cy="180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020272" y="4653745"/>
            <a:ext cx="1944216" cy="48975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2020-10-28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 id="2147483657" r:id="rId5"/>
    <p:sldLayoutId id="2147483658" r:id="rId6"/>
    <p:sldLayoutId id="2147483659"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 53"/>
          <p:cNvSpPr/>
          <p:nvPr/>
        </p:nvSpPr>
        <p:spPr>
          <a:xfrm>
            <a:off x="0" y="2787774"/>
            <a:ext cx="9144000" cy="1656184"/>
          </a:xfrm>
          <a:prstGeom prst="rect">
            <a:avLst/>
          </a:prstGeom>
          <a:solidFill>
            <a:srgbClr val="0070C0"/>
          </a:solidFill>
          <a:ln>
            <a:noFill/>
          </a:ln>
          <a:effectLst>
            <a:outerShdw blurRad="50800" dist="38100" dir="5400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 Box 2">
            <a:extLst>
              <a:ext uri="{FF2B5EF4-FFF2-40B4-BE49-F238E27FC236}">
                <a16:creationId xmlns:a16="http://schemas.microsoft.com/office/drawing/2014/main" id="{4741BFD8-9DF8-40AF-B5E6-602339C1FC8C}"/>
              </a:ext>
            </a:extLst>
          </p:cNvPr>
          <p:cNvSpPr txBox="1">
            <a:spLocks noChangeArrowheads="1"/>
          </p:cNvSpPr>
          <p:nvPr/>
        </p:nvSpPr>
        <p:spPr bwMode="auto">
          <a:xfrm>
            <a:off x="539552" y="1194077"/>
            <a:ext cx="7838816" cy="830997"/>
          </a:xfrm>
          <a:prstGeom prst="rect">
            <a:avLst/>
          </a:prstGeom>
          <a:noFill/>
          <a:ln w="9525">
            <a:noFill/>
            <a:miter lim="800000"/>
            <a:headEnd/>
            <a:tailEnd/>
          </a:ln>
        </p:spPr>
        <p:txBody>
          <a:bodyPr wrap="square">
            <a:spAutoFit/>
          </a:bodyPr>
          <a:lstStyle/>
          <a:p>
            <a:pPr algn="ctr"/>
            <a:r>
              <a:rPr lang="zh-CN" altLang="en-US" sz="4800" b="1" dirty="0">
                <a:solidFill>
                  <a:schemeClr val="accent1"/>
                </a:solidFill>
                <a:latin typeface="微软雅黑" pitchFamily="34" charset="-122"/>
                <a:ea typeface="微软雅黑" pitchFamily="34" charset="-122"/>
              </a:rPr>
              <a:t>面向对象程序设计</a:t>
            </a:r>
            <a:endParaRPr lang="en-US" altLang="zh-CN" sz="4800" dirty="0">
              <a:solidFill>
                <a:schemeClr val="accent1"/>
              </a:solidFill>
              <a:latin typeface="微软雅黑" pitchFamily="34" charset="-122"/>
              <a:ea typeface="微软雅黑" pitchFamily="34" charset="-122"/>
            </a:endParaRPr>
          </a:p>
        </p:txBody>
      </p:sp>
      <p:sp>
        <p:nvSpPr>
          <p:cNvPr id="3" name="文本框 2">
            <a:extLst>
              <a:ext uri="{FF2B5EF4-FFF2-40B4-BE49-F238E27FC236}">
                <a16:creationId xmlns:a16="http://schemas.microsoft.com/office/drawing/2014/main" id="{8BDA1F8E-3644-4218-97BF-71190D2F2B06}"/>
              </a:ext>
            </a:extLst>
          </p:cNvPr>
          <p:cNvSpPr txBox="1"/>
          <p:nvPr/>
        </p:nvSpPr>
        <p:spPr>
          <a:xfrm>
            <a:off x="3601033" y="3231145"/>
            <a:ext cx="1941934" cy="769441"/>
          </a:xfrm>
          <a:prstGeom prst="rect">
            <a:avLst/>
          </a:prstGeom>
          <a:noFill/>
        </p:spPr>
        <p:txBody>
          <a:bodyPr wrap="square" rtlCol="0">
            <a:spAutoFit/>
          </a:bodyPr>
          <a:lstStyle/>
          <a:p>
            <a:pPr algn="ctr"/>
            <a:r>
              <a:rPr lang="zh-CN" altLang="en-US" sz="4400" dirty="0">
                <a:solidFill>
                  <a:schemeClr val="bg1"/>
                </a:solidFill>
              </a:rPr>
              <a:t>多线程</a:t>
            </a:r>
          </a:p>
        </p:txBody>
      </p:sp>
    </p:spTree>
    <p:extLst>
      <p:ext uri="{BB962C8B-B14F-4D97-AF65-F5344CB8AC3E}">
        <p14:creationId xmlns:p14="http://schemas.microsoft.com/office/powerpoint/2010/main" val="3900865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outVertical)">
                                      <p:cBhvr>
                                        <p:cTn id="7" dur="500"/>
                                        <p:tgtEl>
                                          <p:spTgt spid="5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p:cTn id="11" dur="8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12" dur="800" fill="hold"/>
                                        <p:tgtEl>
                                          <p:spTgt spid="20"/>
                                        </p:tgtEl>
                                        <p:attrNameLst>
                                          <p:attrName>ppt_y</p:attrName>
                                        </p:attrNameLst>
                                      </p:cBhvr>
                                      <p:tavLst>
                                        <p:tav tm="0">
                                          <p:val>
                                            <p:strVal val="#ppt_y"/>
                                          </p:val>
                                        </p:tav>
                                        <p:tav tm="100000">
                                          <p:val>
                                            <p:strVal val="#ppt_y"/>
                                          </p:val>
                                        </p:tav>
                                      </p:tavLst>
                                    </p:anim>
                                    <p:anim calcmode="lin" valueType="num">
                                      <p:cBhvr>
                                        <p:cTn id="13" dur="8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14" dur="8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15" dur="800" tmFilter="0,0; .5, 1; 1, 1"/>
                                        <p:tgtEl>
                                          <p:spTgt spid="20"/>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arn(inVertical)">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0"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3198311"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多线程</a:t>
            </a:r>
            <a:r>
              <a:rPr lang="en-US" altLang="zh-CN" sz="2000" b="1" dirty="0">
                <a:solidFill>
                  <a:schemeClr val="tx1">
                    <a:lumMod val="75000"/>
                    <a:lumOff val="25000"/>
                  </a:schemeClr>
                </a:solidFill>
                <a:latin typeface="微软雅黑" pitchFamily="34" charset="-122"/>
                <a:ea typeface="微软雅黑" pitchFamily="34" charset="-122"/>
              </a:rPr>
              <a:t>-</a:t>
            </a:r>
            <a:r>
              <a:rPr lang="zh-CN" altLang="en-US" sz="2000" b="1" dirty="0">
                <a:solidFill>
                  <a:schemeClr val="tx1">
                    <a:lumMod val="75000"/>
                    <a:lumOff val="25000"/>
                  </a:schemeClr>
                </a:solidFill>
                <a:latin typeface="微软雅黑" pitchFamily="34" charset="-122"/>
                <a:ea typeface="微软雅黑" pitchFamily="34" charset="-122"/>
              </a:rPr>
              <a:t>线程的创建和使用</a:t>
            </a:r>
          </a:p>
        </p:txBody>
      </p:sp>
      <p:sp>
        <p:nvSpPr>
          <p:cNvPr id="3" name="矩形 2"/>
          <p:cNvSpPr/>
          <p:nvPr/>
        </p:nvSpPr>
        <p:spPr>
          <a:xfrm>
            <a:off x="3005970" y="771550"/>
            <a:ext cx="2646878" cy="461665"/>
          </a:xfrm>
          <a:prstGeom prst="rect">
            <a:avLst/>
          </a:prstGeom>
        </p:spPr>
        <p:txBody>
          <a:bodyPr wrap="none">
            <a:spAutoFit/>
          </a:bodyPr>
          <a:lstStyle/>
          <a:p>
            <a:r>
              <a:rPr lang="zh-CN" altLang="en-US" sz="2400" b="1" dirty="0"/>
              <a:t>线程的创建和启动</a:t>
            </a:r>
          </a:p>
        </p:txBody>
      </p:sp>
      <p:sp>
        <p:nvSpPr>
          <p:cNvPr id="4" name="矩形 3"/>
          <p:cNvSpPr/>
          <p:nvPr/>
        </p:nvSpPr>
        <p:spPr>
          <a:xfrm>
            <a:off x="1259632" y="1635646"/>
            <a:ext cx="5814392" cy="2031325"/>
          </a:xfrm>
          <a:prstGeom prst="rect">
            <a:avLst/>
          </a:prstGeom>
        </p:spPr>
        <p:txBody>
          <a:bodyPr wrap="square">
            <a:spAutoFit/>
          </a:bodyPr>
          <a:lstStyle/>
          <a:p>
            <a:r>
              <a:rPr lang="zh-CN" altLang="en-US" dirty="0"/>
              <a:t>创建新执行线程有</a:t>
            </a:r>
            <a:r>
              <a:rPr lang="en-US" altLang="zh-CN" dirty="0"/>
              <a:t>3</a:t>
            </a:r>
            <a:r>
              <a:rPr lang="zh-CN" altLang="en-US" dirty="0"/>
              <a:t>种方法：</a:t>
            </a:r>
            <a:endParaRPr lang="en-US" altLang="zh-CN" dirty="0"/>
          </a:p>
          <a:p>
            <a:r>
              <a:rPr lang="zh-CN" altLang="en-US" dirty="0"/>
              <a:t> </a:t>
            </a:r>
            <a:endParaRPr lang="en-US" altLang="zh-CN" dirty="0"/>
          </a:p>
          <a:p>
            <a:pPr marL="800100" lvl="1" indent="-342900">
              <a:buFont typeface="Wingdings" panose="05000000000000000000" pitchFamily="2" charset="2"/>
              <a:buChar char="Ø"/>
            </a:pPr>
            <a:r>
              <a:rPr lang="zh-CN" altLang="en-US" dirty="0"/>
              <a:t>继承</a:t>
            </a:r>
            <a:r>
              <a:rPr lang="en-US" altLang="zh-CN" dirty="0"/>
              <a:t>Thread</a:t>
            </a:r>
            <a:r>
              <a:rPr lang="zh-CN" altLang="en-US" dirty="0"/>
              <a:t>类的方式 </a:t>
            </a:r>
            <a:r>
              <a:rPr lang="zh-CN" altLang="en-US" b="1" dirty="0">
                <a:solidFill>
                  <a:srgbClr val="FF0000"/>
                </a:solidFill>
              </a:rPr>
              <a:t>（重点）</a:t>
            </a:r>
            <a:endParaRPr lang="en-US" altLang="zh-CN" b="1" dirty="0">
              <a:solidFill>
                <a:srgbClr val="FF0000"/>
              </a:solidFill>
            </a:endParaRPr>
          </a:p>
          <a:p>
            <a:pPr marL="800100" lvl="1" indent="-342900">
              <a:buFont typeface="Wingdings" panose="05000000000000000000" pitchFamily="2" charset="2"/>
              <a:buChar char="Ø"/>
            </a:pPr>
            <a:endParaRPr lang="en-US" altLang="zh-CN" dirty="0"/>
          </a:p>
          <a:p>
            <a:pPr marL="800100" lvl="1" indent="-342900">
              <a:buFont typeface="Wingdings" panose="05000000000000000000" pitchFamily="2" charset="2"/>
              <a:buChar char="Ø"/>
            </a:pPr>
            <a:r>
              <a:rPr lang="zh-CN" altLang="en-US" dirty="0"/>
              <a:t> 实现</a:t>
            </a:r>
            <a:r>
              <a:rPr lang="en-US" altLang="zh-CN" dirty="0"/>
              <a:t>Runnable</a:t>
            </a:r>
            <a:r>
              <a:rPr lang="zh-CN" altLang="en-US" dirty="0"/>
              <a:t>接口的方式</a:t>
            </a:r>
            <a:r>
              <a:rPr lang="zh-CN" altLang="en-US" b="1" dirty="0">
                <a:solidFill>
                  <a:srgbClr val="FF0000"/>
                </a:solidFill>
              </a:rPr>
              <a:t>（重点）</a:t>
            </a:r>
            <a:endParaRPr lang="en-US" altLang="zh-CN" b="1" dirty="0">
              <a:solidFill>
                <a:srgbClr val="FF0000"/>
              </a:solidFill>
            </a:endParaRPr>
          </a:p>
          <a:p>
            <a:pPr marL="800100" lvl="1" indent="-342900">
              <a:buFont typeface="Wingdings" panose="05000000000000000000" pitchFamily="2" charset="2"/>
              <a:buChar char="Ø"/>
            </a:pPr>
            <a:endParaRPr lang="en-US" altLang="zh-CN" dirty="0"/>
          </a:p>
          <a:p>
            <a:pPr marL="800100" lvl="1" indent="-342900">
              <a:buFont typeface="Wingdings" panose="05000000000000000000" pitchFamily="2" charset="2"/>
              <a:buChar char="Ø"/>
            </a:pPr>
            <a:r>
              <a:rPr lang="zh-CN" altLang="en-US" dirty="0"/>
              <a:t>实现</a:t>
            </a:r>
            <a:r>
              <a:rPr lang="en-US" altLang="zh-CN" dirty="0"/>
              <a:t>Callable</a:t>
            </a:r>
            <a:r>
              <a:rPr lang="zh-CN" altLang="en-US" dirty="0"/>
              <a:t>接口（</a:t>
            </a:r>
            <a:r>
              <a:rPr lang="en-US" altLang="zh-CN" dirty="0"/>
              <a:t>JDK1.5</a:t>
            </a:r>
            <a:r>
              <a:rPr lang="zh-CN" altLang="en-US" dirty="0"/>
              <a:t>之后）（了解）</a:t>
            </a:r>
          </a:p>
        </p:txBody>
      </p:sp>
    </p:spTree>
    <p:extLst>
      <p:ext uri="{BB962C8B-B14F-4D97-AF65-F5344CB8AC3E}">
        <p14:creationId xmlns:p14="http://schemas.microsoft.com/office/powerpoint/2010/main" val="108143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 calcmode="lin" valueType="num">
                                      <p:cBhvr additive="base">
                                        <p:cTn id="1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 calcmode="lin" valueType="num">
                                      <p:cBhvr additive="base">
                                        <p:cTn id="1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3198311"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多线程</a:t>
            </a:r>
            <a:r>
              <a:rPr lang="en-US" altLang="zh-CN" sz="2000" b="1" dirty="0">
                <a:solidFill>
                  <a:schemeClr val="tx1">
                    <a:lumMod val="75000"/>
                    <a:lumOff val="25000"/>
                  </a:schemeClr>
                </a:solidFill>
                <a:latin typeface="微软雅黑" pitchFamily="34" charset="-122"/>
                <a:ea typeface="微软雅黑" pitchFamily="34" charset="-122"/>
              </a:rPr>
              <a:t>-</a:t>
            </a:r>
            <a:r>
              <a:rPr lang="zh-CN" altLang="en-US" sz="2000" b="1" dirty="0">
                <a:solidFill>
                  <a:schemeClr val="tx1">
                    <a:lumMod val="75000"/>
                    <a:lumOff val="25000"/>
                  </a:schemeClr>
                </a:solidFill>
                <a:latin typeface="微软雅黑" pitchFamily="34" charset="-122"/>
                <a:ea typeface="微软雅黑" pitchFamily="34" charset="-122"/>
              </a:rPr>
              <a:t>线程的创建和使用</a:t>
            </a:r>
          </a:p>
        </p:txBody>
      </p:sp>
      <p:sp>
        <p:nvSpPr>
          <p:cNvPr id="3" name="矩形 2"/>
          <p:cNvSpPr/>
          <p:nvPr/>
        </p:nvSpPr>
        <p:spPr>
          <a:xfrm>
            <a:off x="2627784" y="673833"/>
            <a:ext cx="2659702" cy="461665"/>
          </a:xfrm>
          <a:prstGeom prst="rect">
            <a:avLst/>
          </a:prstGeom>
        </p:spPr>
        <p:txBody>
          <a:bodyPr wrap="none">
            <a:spAutoFit/>
          </a:bodyPr>
          <a:lstStyle/>
          <a:p>
            <a:r>
              <a:rPr lang="zh-CN" altLang="en-US" sz="2400" b="1" dirty="0"/>
              <a:t>线程的创建和启动</a:t>
            </a:r>
          </a:p>
        </p:txBody>
      </p:sp>
      <p:sp>
        <p:nvSpPr>
          <p:cNvPr id="4" name="矩形 3"/>
          <p:cNvSpPr/>
          <p:nvPr/>
        </p:nvSpPr>
        <p:spPr>
          <a:xfrm>
            <a:off x="899592" y="1275606"/>
            <a:ext cx="5814392" cy="2339102"/>
          </a:xfrm>
          <a:prstGeom prst="rect">
            <a:avLst/>
          </a:prstGeom>
        </p:spPr>
        <p:txBody>
          <a:bodyPr wrap="square">
            <a:spAutoFit/>
          </a:bodyPr>
          <a:lstStyle/>
          <a:p>
            <a:r>
              <a:rPr lang="zh-CN" altLang="en-US" sz="1600" dirty="0"/>
              <a:t>方式一：继承</a:t>
            </a:r>
            <a:r>
              <a:rPr lang="en-US" altLang="zh-CN" sz="1600" dirty="0"/>
              <a:t>Thread</a:t>
            </a:r>
            <a:r>
              <a:rPr lang="zh-CN" altLang="en-US" sz="1600" dirty="0"/>
              <a:t>类 </a:t>
            </a:r>
            <a:endParaRPr lang="en-US" altLang="zh-CN" sz="1600" dirty="0"/>
          </a:p>
          <a:p>
            <a:endParaRPr lang="en-US" altLang="zh-CN" sz="1600" dirty="0"/>
          </a:p>
          <a:p>
            <a:pPr marL="800100" lvl="1" indent="-342900">
              <a:buFont typeface="+mj-lt"/>
              <a:buAutoNum type="arabicPeriod"/>
            </a:pPr>
            <a:r>
              <a:rPr lang="zh-CN" altLang="en-US" sz="1600" dirty="0"/>
              <a:t>定义一个类继承</a:t>
            </a:r>
            <a:r>
              <a:rPr lang="en-US" altLang="zh-CN" sz="1600" dirty="0"/>
              <a:t>Thread</a:t>
            </a:r>
            <a:r>
              <a:rPr lang="zh-CN" altLang="en-US" sz="1600" dirty="0"/>
              <a:t>类。</a:t>
            </a:r>
            <a:endParaRPr lang="en-US" altLang="zh-CN" sz="1600" dirty="0"/>
          </a:p>
          <a:p>
            <a:pPr marL="800100" lvl="1" indent="-342900">
              <a:buFont typeface="+mj-lt"/>
              <a:buAutoNum type="arabicPeriod"/>
            </a:pPr>
            <a:endParaRPr lang="en-US" altLang="zh-CN" sz="1600" dirty="0"/>
          </a:p>
          <a:p>
            <a:pPr marL="800100" lvl="1" indent="-342900">
              <a:buFont typeface="+mj-lt"/>
              <a:buAutoNum type="arabicPeriod"/>
            </a:pPr>
            <a:r>
              <a:rPr lang="zh-CN" altLang="en-US" sz="1600" dirty="0"/>
              <a:t>子类中重写</a:t>
            </a:r>
            <a:r>
              <a:rPr lang="en-US" altLang="zh-CN" sz="1600" dirty="0"/>
              <a:t>Thread</a:t>
            </a:r>
            <a:r>
              <a:rPr lang="zh-CN" altLang="en-US" sz="1600" dirty="0"/>
              <a:t>类中的</a:t>
            </a:r>
            <a:r>
              <a:rPr lang="en-US" altLang="zh-CN" sz="1600" dirty="0"/>
              <a:t>run</a:t>
            </a:r>
            <a:r>
              <a:rPr lang="zh-CN" altLang="en-US" sz="1600" dirty="0"/>
              <a:t>方法。</a:t>
            </a:r>
            <a:endParaRPr lang="en-US" altLang="zh-CN" sz="1600" dirty="0"/>
          </a:p>
          <a:p>
            <a:pPr marL="800100" lvl="1" indent="-342900">
              <a:buFont typeface="+mj-lt"/>
              <a:buAutoNum type="arabicPeriod"/>
            </a:pPr>
            <a:endParaRPr lang="en-US" altLang="zh-CN" sz="1600" dirty="0"/>
          </a:p>
          <a:p>
            <a:pPr marL="800100" lvl="1" indent="-342900">
              <a:buFont typeface="+mj-lt"/>
              <a:buAutoNum type="arabicPeriod"/>
            </a:pPr>
            <a:r>
              <a:rPr lang="zh-CN" altLang="en-US" sz="1600" dirty="0"/>
              <a:t>创建</a:t>
            </a:r>
            <a:r>
              <a:rPr lang="en-US" altLang="zh-CN" sz="1600" dirty="0"/>
              <a:t>Thread</a:t>
            </a:r>
            <a:r>
              <a:rPr lang="zh-CN" altLang="en-US" sz="1600" dirty="0"/>
              <a:t>子类对象，即创建了线程对象。</a:t>
            </a:r>
            <a:endParaRPr lang="en-US" altLang="zh-CN" sz="1600" dirty="0"/>
          </a:p>
          <a:p>
            <a:pPr marL="800100" lvl="1" indent="-342900">
              <a:buFont typeface="+mj-lt"/>
              <a:buAutoNum type="arabicPeriod"/>
            </a:pPr>
            <a:endParaRPr lang="en-US" altLang="zh-CN" sz="1600" dirty="0"/>
          </a:p>
          <a:p>
            <a:pPr marL="800100" lvl="1" indent="-342900">
              <a:buFont typeface="+mj-lt"/>
              <a:buAutoNum type="arabicPeriod"/>
            </a:pPr>
            <a:r>
              <a:rPr lang="zh-CN" altLang="en-US" sz="1600" dirty="0"/>
              <a:t>调用线程对象</a:t>
            </a:r>
            <a:r>
              <a:rPr lang="en-US" altLang="zh-CN" sz="1600" dirty="0"/>
              <a:t>start</a:t>
            </a:r>
            <a:r>
              <a:rPr lang="zh-CN" altLang="en-US" sz="1600" dirty="0"/>
              <a:t>方法：启动线程，调用</a:t>
            </a:r>
            <a:r>
              <a:rPr lang="en-US" altLang="zh-CN" sz="1600" dirty="0"/>
              <a:t>run</a:t>
            </a:r>
            <a:r>
              <a:rPr lang="zh-CN" altLang="en-US" sz="1600" dirty="0"/>
              <a:t>方法。 </a:t>
            </a:r>
          </a:p>
        </p:txBody>
      </p:sp>
      <p:sp>
        <p:nvSpPr>
          <p:cNvPr id="5" name="矩形 4"/>
          <p:cNvSpPr/>
          <p:nvPr/>
        </p:nvSpPr>
        <p:spPr>
          <a:xfrm>
            <a:off x="1187624" y="3596923"/>
            <a:ext cx="6768752" cy="1546577"/>
          </a:xfrm>
          <a:prstGeom prst="rect">
            <a:avLst/>
          </a:prstGeom>
        </p:spPr>
        <p:txBody>
          <a:bodyPr wrap="square">
            <a:spAutoFit/>
          </a:bodyPr>
          <a:lstStyle/>
          <a:p>
            <a:pPr fontAlgn="auto">
              <a:lnSpc>
                <a:spcPct val="150000"/>
              </a:lnSpc>
              <a:spcBef>
                <a:spcPts val="0"/>
              </a:spcBef>
              <a:spcAft>
                <a:spcPts val="0"/>
              </a:spcAft>
              <a:defRPr/>
            </a:pPr>
            <a:r>
              <a:rPr lang="zh-CN" altLang="en-US" sz="1050" dirty="0">
                <a:latin typeface="微软雅黑" pitchFamily="34" charset="-122"/>
                <a:ea typeface="微软雅黑" pitchFamily="34" charset="-122"/>
              </a:rPr>
              <a:t>两个小问题：</a:t>
            </a:r>
            <a:endParaRPr lang="en-US" altLang="zh-CN" sz="1050" dirty="0">
              <a:latin typeface="微软雅黑" pitchFamily="34" charset="-122"/>
              <a:ea typeface="微软雅黑" pitchFamily="34" charset="-122"/>
            </a:endParaRPr>
          </a:p>
          <a:p>
            <a:pPr marL="268288" indent="-268288" fontAlgn="auto">
              <a:lnSpc>
                <a:spcPct val="150000"/>
              </a:lnSpc>
              <a:spcBef>
                <a:spcPts val="0"/>
              </a:spcBef>
              <a:spcAft>
                <a:spcPts val="0"/>
              </a:spcAft>
              <a:buFont typeface="Wingdings" pitchFamily="2" charset="2"/>
              <a:buChar char="l"/>
              <a:defRPr/>
            </a:pPr>
            <a:r>
              <a:rPr lang="zh-CN" altLang="en-US" sz="1050" dirty="0">
                <a:latin typeface="微软雅黑" pitchFamily="34" charset="-122"/>
                <a:ea typeface="微软雅黑" pitchFamily="34" charset="-122"/>
              </a:rPr>
              <a:t>为什么要重写</a:t>
            </a:r>
            <a:r>
              <a:rPr lang="en-US" altLang="zh-CN" sz="1050" dirty="0">
                <a:latin typeface="微软雅黑" pitchFamily="34" charset="-122"/>
                <a:ea typeface="微软雅黑" pitchFamily="34" charset="-122"/>
              </a:rPr>
              <a:t>run()</a:t>
            </a:r>
            <a:r>
              <a:rPr lang="zh-CN" altLang="en-US" sz="1050" dirty="0">
                <a:latin typeface="微软雅黑" pitchFamily="34" charset="-122"/>
                <a:ea typeface="微软雅黑" pitchFamily="34" charset="-122"/>
              </a:rPr>
              <a:t>方法？</a:t>
            </a:r>
            <a:endParaRPr lang="en-US" altLang="zh-CN" sz="1050" dirty="0">
              <a:latin typeface="微软雅黑" pitchFamily="34" charset="-122"/>
              <a:ea typeface="微软雅黑" pitchFamily="34" charset="-122"/>
            </a:endParaRPr>
          </a:p>
          <a:p>
            <a:pPr lvl="1" fontAlgn="auto">
              <a:lnSpc>
                <a:spcPct val="150000"/>
              </a:lnSpc>
              <a:spcBef>
                <a:spcPts val="0"/>
              </a:spcBef>
              <a:spcAft>
                <a:spcPts val="0"/>
              </a:spcAft>
              <a:defRPr/>
            </a:pPr>
            <a:r>
              <a:rPr lang="zh-CN" altLang="en-US" sz="1050" dirty="0">
                <a:latin typeface="微软雅黑" pitchFamily="34" charset="-122"/>
                <a:ea typeface="微软雅黑" pitchFamily="34" charset="-122"/>
              </a:rPr>
              <a:t>因为</a:t>
            </a:r>
            <a:r>
              <a:rPr lang="en-US" altLang="zh-CN" sz="1050" dirty="0">
                <a:latin typeface="微软雅黑" pitchFamily="34" charset="-122"/>
                <a:ea typeface="微软雅黑" pitchFamily="34" charset="-122"/>
              </a:rPr>
              <a:t>run()</a:t>
            </a:r>
            <a:r>
              <a:rPr lang="zh-CN" altLang="en-US" sz="1050" dirty="0">
                <a:latin typeface="微软雅黑" pitchFamily="34" charset="-122"/>
                <a:ea typeface="微软雅黑" pitchFamily="34" charset="-122"/>
              </a:rPr>
              <a:t>是用来封装被线程执行的代码</a:t>
            </a:r>
            <a:endParaRPr lang="en-US" altLang="zh-CN" sz="1050" dirty="0">
              <a:latin typeface="微软雅黑" pitchFamily="34" charset="-122"/>
              <a:ea typeface="微软雅黑" pitchFamily="34" charset="-122"/>
            </a:endParaRPr>
          </a:p>
          <a:p>
            <a:pPr marL="268288" indent="-268288" fontAlgn="auto">
              <a:lnSpc>
                <a:spcPct val="150000"/>
              </a:lnSpc>
              <a:spcBef>
                <a:spcPts val="0"/>
              </a:spcBef>
              <a:spcAft>
                <a:spcPts val="0"/>
              </a:spcAft>
              <a:buFont typeface="Wingdings" pitchFamily="2" charset="2"/>
              <a:buChar char="l"/>
              <a:defRPr/>
            </a:pPr>
            <a:r>
              <a:rPr lang="en-US" altLang="zh-CN" sz="1050" dirty="0">
                <a:latin typeface="微软雅黑" pitchFamily="34" charset="-122"/>
                <a:ea typeface="微软雅黑" pitchFamily="34" charset="-122"/>
              </a:rPr>
              <a:t>run()</a:t>
            </a:r>
            <a:r>
              <a:rPr lang="zh-CN" altLang="en-US" sz="1050" dirty="0">
                <a:latin typeface="微软雅黑" pitchFamily="34" charset="-122"/>
                <a:ea typeface="微软雅黑" pitchFamily="34" charset="-122"/>
              </a:rPr>
              <a:t>方法和</a:t>
            </a:r>
            <a:r>
              <a:rPr lang="en-US" altLang="zh-CN" sz="1050" dirty="0">
                <a:latin typeface="微软雅黑" pitchFamily="34" charset="-122"/>
                <a:ea typeface="微软雅黑" pitchFamily="34" charset="-122"/>
              </a:rPr>
              <a:t>start()</a:t>
            </a:r>
            <a:r>
              <a:rPr lang="zh-CN" altLang="en-US" sz="1050" dirty="0">
                <a:latin typeface="微软雅黑" pitchFamily="34" charset="-122"/>
                <a:ea typeface="微软雅黑" pitchFamily="34" charset="-122"/>
              </a:rPr>
              <a:t>方法的区别？</a:t>
            </a:r>
            <a:endParaRPr lang="en-US" altLang="zh-CN" sz="1050" dirty="0">
              <a:latin typeface="微软雅黑" pitchFamily="34" charset="-122"/>
              <a:ea typeface="微软雅黑" pitchFamily="34" charset="-122"/>
            </a:endParaRPr>
          </a:p>
          <a:p>
            <a:pPr lvl="1" fontAlgn="auto">
              <a:lnSpc>
                <a:spcPct val="150000"/>
              </a:lnSpc>
              <a:spcBef>
                <a:spcPts val="0"/>
              </a:spcBef>
              <a:spcAft>
                <a:spcPts val="0"/>
              </a:spcAft>
              <a:defRPr/>
            </a:pPr>
            <a:r>
              <a:rPr lang="en-US" altLang="zh-CN" sz="1050" dirty="0">
                <a:latin typeface="微软雅黑" pitchFamily="34" charset="-122"/>
                <a:ea typeface="微软雅黑" pitchFamily="34" charset="-122"/>
              </a:rPr>
              <a:t>run()</a:t>
            </a:r>
            <a:r>
              <a:rPr lang="zh-CN" altLang="en-US" sz="1050" dirty="0">
                <a:latin typeface="微软雅黑" pitchFamily="34" charset="-122"/>
                <a:ea typeface="微软雅黑" pitchFamily="34" charset="-122"/>
              </a:rPr>
              <a:t>：封装线程执行的代码，直接调用，相当于普通方法的调用</a:t>
            </a:r>
            <a:endParaRPr lang="en-US" altLang="zh-CN" sz="1050" dirty="0">
              <a:latin typeface="微软雅黑" pitchFamily="34" charset="-122"/>
              <a:ea typeface="微软雅黑" pitchFamily="34" charset="-122"/>
            </a:endParaRPr>
          </a:p>
          <a:p>
            <a:pPr lvl="1" fontAlgn="auto">
              <a:lnSpc>
                <a:spcPct val="150000"/>
              </a:lnSpc>
              <a:spcBef>
                <a:spcPts val="0"/>
              </a:spcBef>
              <a:spcAft>
                <a:spcPts val="0"/>
              </a:spcAft>
              <a:defRPr/>
            </a:pPr>
            <a:r>
              <a:rPr lang="en-US" altLang="zh-CN" sz="1050" dirty="0">
                <a:latin typeface="微软雅黑" pitchFamily="34" charset="-122"/>
                <a:ea typeface="微软雅黑" pitchFamily="34" charset="-122"/>
              </a:rPr>
              <a:t>start()</a:t>
            </a:r>
            <a:r>
              <a:rPr lang="zh-CN" altLang="en-US" sz="1050" dirty="0">
                <a:latin typeface="微软雅黑" pitchFamily="34" charset="-122"/>
                <a:ea typeface="微软雅黑" pitchFamily="34" charset="-122"/>
              </a:rPr>
              <a:t>：启动线程；然后由</a:t>
            </a:r>
            <a:r>
              <a:rPr lang="en-US" altLang="zh-CN" sz="1050" dirty="0">
                <a:latin typeface="微软雅黑" pitchFamily="34" charset="-122"/>
                <a:ea typeface="微软雅黑" pitchFamily="34" charset="-122"/>
              </a:rPr>
              <a:t>JVM</a:t>
            </a:r>
            <a:r>
              <a:rPr lang="zh-CN" altLang="en-US" sz="1050" dirty="0">
                <a:latin typeface="微软雅黑" pitchFamily="34" charset="-122"/>
                <a:ea typeface="微软雅黑" pitchFamily="34" charset="-122"/>
              </a:rPr>
              <a:t>调用此线程的</a:t>
            </a:r>
            <a:r>
              <a:rPr lang="en-US" altLang="zh-CN" sz="1050" dirty="0">
                <a:latin typeface="微软雅黑" pitchFamily="34" charset="-122"/>
                <a:ea typeface="微软雅黑" pitchFamily="34" charset="-122"/>
              </a:rPr>
              <a:t>run()</a:t>
            </a:r>
            <a:r>
              <a:rPr lang="zh-CN" altLang="en-US" sz="1050" dirty="0">
                <a:latin typeface="微软雅黑" pitchFamily="34" charset="-122"/>
                <a:ea typeface="微软雅黑" pitchFamily="34" charset="-122"/>
              </a:rPr>
              <a:t>方法</a:t>
            </a:r>
            <a:endParaRPr lang="en-US" altLang="zh-CN" sz="1050" dirty="0">
              <a:latin typeface="微软雅黑" pitchFamily="34" charset="-122"/>
              <a:ea typeface="微软雅黑" pitchFamily="34" charset="-122"/>
            </a:endParaRPr>
          </a:p>
        </p:txBody>
      </p:sp>
    </p:spTree>
    <p:extLst>
      <p:ext uri="{BB962C8B-B14F-4D97-AF65-F5344CB8AC3E}">
        <p14:creationId xmlns:p14="http://schemas.microsoft.com/office/powerpoint/2010/main" val="55028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000"/>
                                        <p:tgtEl>
                                          <p:spTgt spid="4">
                                            <p:txEl>
                                              <p:pRg st="2" end="2"/>
                                            </p:txEl>
                                          </p:spTgt>
                                        </p:tgtEl>
                                      </p:cBhvr>
                                    </p:animEffect>
                                    <p:anim calcmode="lin" valueType="num">
                                      <p:cBhvr>
                                        <p:cTn id="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4" end="4"/>
                                            </p:txEl>
                                          </p:spTgt>
                                        </p:tgtEl>
                                        <p:attrNameLst>
                                          <p:attrName>style.visibility</p:attrName>
                                        </p:attrNameLst>
                                      </p:cBhvr>
                                      <p:to>
                                        <p:strVal val="visible"/>
                                      </p:to>
                                    </p:set>
                                    <p:animEffect transition="in" filter="fade">
                                      <p:cBhvr>
                                        <p:cTn id="14" dur="1000"/>
                                        <p:tgtEl>
                                          <p:spTgt spid="4">
                                            <p:txEl>
                                              <p:pRg st="4" end="4"/>
                                            </p:txEl>
                                          </p:spTgt>
                                        </p:tgtEl>
                                      </p:cBhvr>
                                    </p:animEffect>
                                    <p:anim calcmode="lin" valueType="num">
                                      <p:cBhvr>
                                        <p:cTn id="15"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animEffect transition="in" filter="fade">
                                      <p:cBhvr>
                                        <p:cTn id="21" dur="1000"/>
                                        <p:tgtEl>
                                          <p:spTgt spid="4">
                                            <p:txEl>
                                              <p:pRg st="6" end="6"/>
                                            </p:txEl>
                                          </p:spTgt>
                                        </p:tgtEl>
                                      </p:cBhvr>
                                    </p:animEffect>
                                    <p:anim calcmode="lin" valueType="num">
                                      <p:cBhvr>
                                        <p:cTn id="22"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8" end="8"/>
                                            </p:txEl>
                                          </p:spTgt>
                                        </p:tgtEl>
                                        <p:attrNameLst>
                                          <p:attrName>style.visibility</p:attrName>
                                        </p:attrNameLst>
                                      </p:cBhvr>
                                      <p:to>
                                        <p:strVal val="visible"/>
                                      </p:to>
                                    </p:set>
                                    <p:animEffect transition="in" filter="fade">
                                      <p:cBhvr>
                                        <p:cTn id="28" dur="1000"/>
                                        <p:tgtEl>
                                          <p:spTgt spid="4">
                                            <p:txEl>
                                              <p:pRg st="8" end="8"/>
                                            </p:txEl>
                                          </p:spTgt>
                                        </p:tgtEl>
                                      </p:cBhvr>
                                    </p:animEffect>
                                    <p:anim calcmode="lin" valueType="num">
                                      <p:cBhvr>
                                        <p:cTn id="29"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anim calcmode="lin" valueType="num">
                                      <p:cBhvr additive="base">
                                        <p:cTn id="3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5">
                                            <p:txEl>
                                              <p:pRg st="1" end="1"/>
                                            </p:txEl>
                                          </p:spTgt>
                                        </p:tgtEl>
                                        <p:attrNameLst>
                                          <p:attrName>style.visibility</p:attrName>
                                        </p:attrNameLst>
                                      </p:cBhvr>
                                      <p:to>
                                        <p:strVal val="visible"/>
                                      </p:to>
                                    </p:set>
                                    <p:animEffect transition="in" filter="fade">
                                      <p:cBhvr>
                                        <p:cTn id="41" dur="1000"/>
                                        <p:tgtEl>
                                          <p:spTgt spid="5">
                                            <p:txEl>
                                              <p:pRg st="1" end="1"/>
                                            </p:txEl>
                                          </p:spTgt>
                                        </p:tgtEl>
                                      </p:cBhvr>
                                    </p:animEffect>
                                    <p:anim calcmode="lin" valueType="num">
                                      <p:cBhvr>
                                        <p:cTn id="42"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43"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5">
                                            <p:txEl>
                                              <p:pRg st="2" end="2"/>
                                            </p:txEl>
                                          </p:spTgt>
                                        </p:tgtEl>
                                        <p:attrNameLst>
                                          <p:attrName>style.visibility</p:attrName>
                                        </p:attrNameLst>
                                      </p:cBhvr>
                                      <p:to>
                                        <p:strVal val="visible"/>
                                      </p:to>
                                    </p:set>
                                    <p:animEffect transition="in" filter="fade">
                                      <p:cBhvr>
                                        <p:cTn id="48" dur="1000"/>
                                        <p:tgtEl>
                                          <p:spTgt spid="5">
                                            <p:txEl>
                                              <p:pRg st="2" end="2"/>
                                            </p:txEl>
                                          </p:spTgt>
                                        </p:tgtEl>
                                      </p:cBhvr>
                                    </p:animEffect>
                                    <p:anim calcmode="lin" valueType="num">
                                      <p:cBhvr>
                                        <p:cTn id="49"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50"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3" end="3"/>
                                            </p:txEl>
                                          </p:spTgt>
                                        </p:tgtEl>
                                        <p:attrNameLst>
                                          <p:attrName>style.visibility</p:attrName>
                                        </p:attrNameLst>
                                      </p:cBhvr>
                                      <p:to>
                                        <p:strVal val="visible"/>
                                      </p:to>
                                    </p:set>
                                    <p:anim calcmode="lin" valueType="num">
                                      <p:cBhvr additive="base">
                                        <p:cTn id="5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5">
                                            <p:txEl>
                                              <p:pRg st="4" end="4"/>
                                            </p:txEl>
                                          </p:spTgt>
                                        </p:tgtEl>
                                        <p:attrNameLst>
                                          <p:attrName>style.visibility</p:attrName>
                                        </p:attrNameLst>
                                      </p:cBhvr>
                                      <p:to>
                                        <p:strVal val="visible"/>
                                      </p:to>
                                    </p:set>
                                    <p:animEffect transition="in" filter="fade">
                                      <p:cBhvr>
                                        <p:cTn id="61" dur="1000"/>
                                        <p:tgtEl>
                                          <p:spTgt spid="5">
                                            <p:txEl>
                                              <p:pRg st="4" end="4"/>
                                            </p:txEl>
                                          </p:spTgt>
                                        </p:tgtEl>
                                      </p:cBhvr>
                                    </p:animEffect>
                                    <p:anim calcmode="lin" valueType="num">
                                      <p:cBhvr>
                                        <p:cTn id="6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63" dur="1000" fill="hold"/>
                                        <p:tgtEl>
                                          <p:spTgt spid="5">
                                            <p:txEl>
                                              <p:pRg st="4" end="4"/>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5">
                                            <p:txEl>
                                              <p:pRg st="5" end="5"/>
                                            </p:txEl>
                                          </p:spTgt>
                                        </p:tgtEl>
                                        <p:attrNameLst>
                                          <p:attrName>style.visibility</p:attrName>
                                        </p:attrNameLst>
                                      </p:cBhvr>
                                      <p:to>
                                        <p:strVal val="visible"/>
                                      </p:to>
                                    </p:set>
                                    <p:animEffect transition="in" filter="fade">
                                      <p:cBhvr>
                                        <p:cTn id="66" dur="1000"/>
                                        <p:tgtEl>
                                          <p:spTgt spid="5">
                                            <p:txEl>
                                              <p:pRg st="5" end="5"/>
                                            </p:txEl>
                                          </p:spTgt>
                                        </p:tgtEl>
                                      </p:cBhvr>
                                    </p:animEffect>
                                    <p:anim calcmode="lin" valueType="num">
                                      <p:cBhvr>
                                        <p:cTn id="67"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68"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3198311"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多线程</a:t>
            </a:r>
            <a:r>
              <a:rPr lang="en-US" altLang="zh-CN" sz="2000" b="1" dirty="0">
                <a:solidFill>
                  <a:schemeClr val="tx1">
                    <a:lumMod val="75000"/>
                    <a:lumOff val="25000"/>
                  </a:schemeClr>
                </a:solidFill>
                <a:latin typeface="微软雅黑" pitchFamily="34" charset="-122"/>
                <a:ea typeface="微软雅黑" pitchFamily="34" charset="-122"/>
              </a:rPr>
              <a:t>-</a:t>
            </a:r>
            <a:r>
              <a:rPr lang="zh-CN" altLang="en-US" sz="2000" b="1" dirty="0">
                <a:solidFill>
                  <a:schemeClr val="tx1">
                    <a:lumMod val="75000"/>
                    <a:lumOff val="25000"/>
                  </a:schemeClr>
                </a:solidFill>
                <a:latin typeface="微软雅黑" pitchFamily="34" charset="-122"/>
                <a:ea typeface="微软雅黑" pitchFamily="34" charset="-122"/>
              </a:rPr>
              <a:t>线程的创建和使用</a:t>
            </a:r>
          </a:p>
        </p:txBody>
      </p:sp>
      <p:sp>
        <p:nvSpPr>
          <p:cNvPr id="3" name="矩形 2"/>
          <p:cNvSpPr/>
          <p:nvPr/>
        </p:nvSpPr>
        <p:spPr>
          <a:xfrm>
            <a:off x="3005970" y="771550"/>
            <a:ext cx="2646878" cy="461665"/>
          </a:xfrm>
          <a:prstGeom prst="rect">
            <a:avLst/>
          </a:prstGeom>
        </p:spPr>
        <p:txBody>
          <a:bodyPr wrap="none">
            <a:spAutoFit/>
          </a:bodyPr>
          <a:lstStyle/>
          <a:p>
            <a:r>
              <a:rPr lang="zh-CN" altLang="en-US" sz="2400" b="1" dirty="0"/>
              <a:t>线程的创建和启动</a:t>
            </a:r>
          </a:p>
        </p:txBody>
      </p:sp>
      <p:sp>
        <p:nvSpPr>
          <p:cNvPr id="4" name="矩形 3"/>
          <p:cNvSpPr/>
          <p:nvPr/>
        </p:nvSpPr>
        <p:spPr>
          <a:xfrm>
            <a:off x="539552" y="1203598"/>
            <a:ext cx="5472608" cy="3970318"/>
          </a:xfrm>
          <a:prstGeom prst="rect">
            <a:avLst/>
          </a:prstGeom>
        </p:spPr>
        <p:txBody>
          <a:bodyPr wrap="square">
            <a:spAutoFit/>
          </a:bodyPr>
          <a:lstStyle/>
          <a:p>
            <a:pPr lvl="0" eaLnBrk="0" fontAlgn="base" hangingPunct="0">
              <a:spcBef>
                <a:spcPct val="0"/>
              </a:spcBef>
              <a:spcAft>
                <a:spcPct val="0"/>
              </a:spcAft>
            </a:pPr>
            <a:r>
              <a:rPr lang="zh-CN" altLang="zh-CN" sz="1400" b="1" dirty="0">
                <a:solidFill>
                  <a:srgbClr val="000080"/>
                </a:solidFill>
                <a:latin typeface="Consolas" panose="020B0609020204030204" pitchFamily="49" charset="0"/>
              </a:rPr>
              <a:t>class </a:t>
            </a:r>
            <a:r>
              <a:rPr lang="zh-CN" altLang="zh-CN" sz="1400" dirty="0">
                <a:solidFill>
                  <a:srgbClr val="000000"/>
                </a:solidFill>
                <a:latin typeface="Consolas" panose="020B0609020204030204" pitchFamily="49" charset="0"/>
              </a:rPr>
              <a:t>MyThread </a:t>
            </a:r>
            <a:r>
              <a:rPr lang="zh-CN" altLang="zh-CN" sz="1400" b="1" dirty="0">
                <a:solidFill>
                  <a:srgbClr val="000080"/>
                </a:solidFill>
                <a:latin typeface="Consolas" panose="020B0609020204030204" pitchFamily="49" charset="0"/>
              </a:rPr>
              <a:t>extends </a:t>
            </a:r>
            <a:r>
              <a:rPr lang="zh-CN" altLang="zh-CN" sz="1400" dirty="0">
                <a:solidFill>
                  <a:srgbClr val="000000"/>
                </a:solidFill>
                <a:latin typeface="Consolas" panose="020B0609020204030204" pitchFamily="49" charset="0"/>
              </a:rPr>
              <a:t>Thread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a:t>
            </a:r>
            <a:r>
              <a:rPr lang="zh-CN" altLang="zh-CN" sz="1400" dirty="0">
                <a:solidFill>
                  <a:srgbClr val="000000"/>
                </a:solidFill>
                <a:latin typeface="Consolas" panose="020B0609020204030204" pitchFamily="49" charset="0"/>
              </a:rPr>
              <a:t>MyThread(){</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super</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dirty="0">
                <a:solidFill>
                  <a:srgbClr val="808000"/>
                </a:solidFill>
                <a:latin typeface="Consolas" panose="020B0609020204030204" pitchFamily="49" charset="0"/>
              </a:rPr>
              <a:t>@Override</a:t>
            </a:r>
            <a:br>
              <a:rPr lang="zh-CN" altLang="zh-CN" sz="1400" dirty="0">
                <a:solidFill>
                  <a:srgbClr val="808000"/>
                </a:solidFill>
                <a:latin typeface="Consolas" panose="020B0609020204030204" pitchFamily="49" charset="0"/>
              </a:rPr>
            </a:br>
            <a:r>
              <a:rPr lang="zh-CN" altLang="zh-CN" sz="1400" dirty="0">
                <a:solidFill>
                  <a:srgbClr val="808000"/>
                </a:solidFill>
                <a:latin typeface="Consolas" panose="020B0609020204030204" pitchFamily="49" charset="0"/>
              </a:rPr>
              <a:t>    </a:t>
            </a:r>
            <a:r>
              <a:rPr lang="zh-CN" altLang="zh-CN" sz="1400" b="1" dirty="0">
                <a:solidFill>
                  <a:srgbClr val="000080"/>
                </a:solidFill>
                <a:latin typeface="Consolas" panose="020B0609020204030204" pitchFamily="49" charset="0"/>
              </a:rPr>
              <a:t>public void </a:t>
            </a:r>
            <a:r>
              <a:rPr lang="zh-CN" altLang="zh-CN" sz="1400" dirty="0">
                <a:solidFill>
                  <a:srgbClr val="000000"/>
                </a:solidFill>
                <a:latin typeface="Consolas" panose="020B0609020204030204" pitchFamily="49" charset="0"/>
              </a:rPr>
              <a:t>run() {</a:t>
            </a:r>
            <a:br>
              <a:rPr lang="zh-CN" altLang="zh-CN" sz="1400" dirty="0">
                <a:solidFill>
                  <a:srgbClr val="000000"/>
                </a:solidFill>
                <a:latin typeface="Consolas" panose="020B0609020204030204" pitchFamily="49" charset="0"/>
              </a:rPr>
            </a:br>
            <a:r>
              <a:rPr lang="en-US" altLang="zh-CN" sz="1400" dirty="0">
                <a:solidFill>
                  <a:srgbClr val="000000"/>
                </a:solidFill>
                <a:latin typeface="Consolas" panose="020B0609020204030204" pitchFamily="49" charset="0"/>
              </a:rPr>
              <a:t>        </a:t>
            </a:r>
            <a:r>
              <a:rPr lang="zh-CN" altLang="zh-CN" sz="1400" dirty="0">
                <a:solidFill>
                  <a:srgbClr val="000000"/>
                </a:solidFill>
                <a:latin typeface="Consolas" panose="020B0609020204030204" pitchFamily="49" charset="0"/>
              </a:rPr>
              <a:t>System.</a:t>
            </a:r>
            <a:r>
              <a:rPr lang="zh-CN" altLang="zh-CN" sz="1400" b="1" i="1" dirty="0">
                <a:solidFill>
                  <a:srgbClr val="660E7A"/>
                </a:solidFill>
                <a:latin typeface="Consolas" panose="020B0609020204030204" pitchFamily="49" charset="0"/>
              </a:rPr>
              <a:t>out</a:t>
            </a:r>
            <a:r>
              <a:rPr lang="zh-CN" altLang="zh-CN" sz="1400" dirty="0">
                <a:solidFill>
                  <a:srgbClr val="000000"/>
                </a:solidFill>
                <a:latin typeface="Consolas" panose="020B0609020204030204" pitchFamily="49" charset="0"/>
              </a:rPr>
              <a:t>.println(</a:t>
            </a:r>
            <a:r>
              <a:rPr lang="zh-CN" altLang="zh-CN" sz="1400" b="1" dirty="0">
                <a:solidFill>
                  <a:srgbClr val="008000"/>
                </a:solidFill>
                <a:latin typeface="Consolas" panose="020B0609020204030204" pitchFamily="49" charset="0"/>
              </a:rPr>
              <a:t>"</a:t>
            </a:r>
            <a:r>
              <a:rPr lang="zh-CN" altLang="zh-CN" sz="1400" b="1" dirty="0">
                <a:solidFill>
                  <a:srgbClr val="008000"/>
                </a:solidFill>
                <a:latin typeface="Arial Unicode MS" panose="020B0604020202020204" pitchFamily="34" charset="-122"/>
                <a:ea typeface="Arial Unicode MS" panose="020B0604020202020204" pitchFamily="34" charset="-122"/>
                <a:cs typeface="Arial Unicode MS" panose="020B0604020202020204" pitchFamily="34" charset="-122"/>
              </a:rPr>
              <a:t>子线程开始运行</a:t>
            </a:r>
            <a:r>
              <a:rPr lang="zh-CN" altLang="zh-CN" sz="1400" b="1" dirty="0">
                <a:solidFill>
                  <a:srgbClr val="008000"/>
                </a:solidFill>
                <a:latin typeface="Consolas" panose="020B0609020204030204" pitchFamily="49" charset="0"/>
              </a:rPr>
              <a:t>"</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br>
              <a:rPr lang="zh-CN" altLang="zh-CN" sz="1400" dirty="0">
                <a:solidFill>
                  <a:srgbClr val="000000"/>
                </a:solidFill>
                <a:latin typeface="Consolas" panose="020B0609020204030204" pitchFamily="49" charset="0"/>
              </a:rPr>
            </a:br>
            <a:r>
              <a:rPr lang="zh-CN" altLang="zh-CN" sz="1400" b="1" dirty="0">
                <a:solidFill>
                  <a:srgbClr val="000080"/>
                </a:solidFill>
                <a:latin typeface="Consolas" panose="020B0609020204030204" pitchFamily="49" charset="0"/>
              </a:rPr>
              <a:t>public class </a:t>
            </a:r>
            <a:r>
              <a:rPr lang="zh-CN" altLang="zh-CN" sz="1400" dirty="0">
                <a:solidFill>
                  <a:srgbClr val="000000"/>
                </a:solidFill>
                <a:latin typeface="Consolas" panose="020B0609020204030204" pitchFamily="49" charset="0"/>
              </a:rPr>
              <a:t>TestThread{</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static void </a:t>
            </a:r>
            <a:r>
              <a:rPr lang="zh-CN" altLang="zh-CN" sz="1400" dirty="0">
                <a:solidFill>
                  <a:srgbClr val="000000"/>
                </a:solidFill>
                <a:latin typeface="Consolas" panose="020B0609020204030204" pitchFamily="49" charset="0"/>
              </a:rPr>
              <a:t>main(String[] args)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MyThread myThread = </a:t>
            </a:r>
            <a:r>
              <a:rPr lang="zh-CN" altLang="zh-CN" sz="1400" b="1" dirty="0">
                <a:solidFill>
                  <a:srgbClr val="000080"/>
                </a:solidFill>
                <a:latin typeface="Consolas" panose="020B0609020204030204" pitchFamily="49" charset="0"/>
              </a:rPr>
              <a:t>new </a:t>
            </a:r>
            <a:r>
              <a:rPr lang="zh-CN" altLang="zh-CN" sz="1400" dirty="0">
                <a:solidFill>
                  <a:srgbClr val="000000"/>
                </a:solidFill>
                <a:latin typeface="Consolas" panose="020B0609020204030204" pitchFamily="49" charset="0"/>
              </a:rPr>
              <a:t>MyThread();</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myThread.start();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System.</a:t>
            </a:r>
            <a:r>
              <a:rPr lang="zh-CN" altLang="zh-CN" sz="1400" b="1" i="1" dirty="0">
                <a:solidFill>
                  <a:srgbClr val="660E7A"/>
                </a:solidFill>
                <a:latin typeface="Consolas" panose="020B0609020204030204" pitchFamily="49" charset="0"/>
              </a:rPr>
              <a:t>out</a:t>
            </a:r>
            <a:r>
              <a:rPr lang="zh-CN" altLang="zh-CN" sz="1400" dirty="0">
                <a:solidFill>
                  <a:srgbClr val="000000"/>
                </a:solidFill>
                <a:latin typeface="Consolas" panose="020B0609020204030204" pitchFamily="49" charset="0"/>
              </a:rPr>
              <a:t>.println(</a:t>
            </a:r>
            <a:r>
              <a:rPr lang="zh-CN" altLang="zh-CN" sz="1400" b="1" dirty="0">
                <a:solidFill>
                  <a:srgbClr val="008000"/>
                </a:solidFill>
                <a:latin typeface="Consolas" panose="020B0609020204030204" pitchFamily="49" charset="0"/>
              </a:rPr>
              <a:t>"</a:t>
            </a:r>
            <a:r>
              <a:rPr lang="zh-CN" altLang="zh-CN" sz="1400" b="1" dirty="0">
                <a:solidFill>
                  <a:srgbClr val="008000"/>
                </a:solidFill>
                <a:latin typeface="Arial Unicode MS" panose="020B0604020202020204" pitchFamily="34" charset="-122"/>
                <a:ea typeface="Arial Unicode MS" panose="020B0604020202020204" pitchFamily="34" charset="-122"/>
                <a:cs typeface="Arial Unicode MS" panose="020B0604020202020204" pitchFamily="34" charset="-122"/>
              </a:rPr>
              <a:t>主线程</a:t>
            </a:r>
            <a:r>
              <a:rPr lang="zh-CN" altLang="zh-CN" sz="1400" b="1" dirty="0">
                <a:solidFill>
                  <a:srgbClr val="008000"/>
                </a:solidFill>
                <a:latin typeface="Consolas" panose="020B0609020204030204" pitchFamily="49" charset="0"/>
              </a:rPr>
              <a:t>"</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a:t>
            </a:r>
            <a:endParaRPr lang="zh-CN" altLang="zh-CN" sz="2000" dirty="0">
              <a:latin typeface="Arial" panose="020B0604020202020204" pitchFamily="34" charset="0"/>
            </a:endParaRPr>
          </a:p>
        </p:txBody>
      </p:sp>
    </p:spTree>
    <p:extLst>
      <p:ext uri="{BB962C8B-B14F-4D97-AF65-F5344CB8AC3E}">
        <p14:creationId xmlns:p14="http://schemas.microsoft.com/office/powerpoint/2010/main" val="4106186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3198311"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多线程</a:t>
            </a:r>
            <a:r>
              <a:rPr lang="en-US" altLang="zh-CN" sz="2000" b="1" dirty="0">
                <a:solidFill>
                  <a:schemeClr val="tx1">
                    <a:lumMod val="75000"/>
                    <a:lumOff val="25000"/>
                  </a:schemeClr>
                </a:solidFill>
                <a:latin typeface="微软雅黑" pitchFamily="34" charset="-122"/>
                <a:ea typeface="微软雅黑" pitchFamily="34" charset="-122"/>
              </a:rPr>
              <a:t>-</a:t>
            </a:r>
            <a:r>
              <a:rPr lang="zh-CN" altLang="en-US" sz="2000" b="1" dirty="0">
                <a:solidFill>
                  <a:schemeClr val="tx1">
                    <a:lumMod val="75000"/>
                    <a:lumOff val="25000"/>
                  </a:schemeClr>
                </a:solidFill>
                <a:latin typeface="微软雅黑" pitchFamily="34" charset="-122"/>
                <a:ea typeface="微软雅黑" pitchFamily="34" charset="-122"/>
              </a:rPr>
              <a:t>线程的创建和使用</a:t>
            </a:r>
          </a:p>
        </p:txBody>
      </p:sp>
      <p:sp>
        <p:nvSpPr>
          <p:cNvPr id="3" name="矩形 2"/>
          <p:cNvSpPr/>
          <p:nvPr/>
        </p:nvSpPr>
        <p:spPr>
          <a:xfrm>
            <a:off x="3005970" y="771550"/>
            <a:ext cx="2646878" cy="461665"/>
          </a:xfrm>
          <a:prstGeom prst="rect">
            <a:avLst/>
          </a:prstGeom>
        </p:spPr>
        <p:txBody>
          <a:bodyPr wrap="none">
            <a:spAutoFit/>
          </a:bodyPr>
          <a:lstStyle/>
          <a:p>
            <a:r>
              <a:rPr lang="zh-CN" altLang="en-US" sz="2400" b="1" dirty="0"/>
              <a:t>线程的创建和启动</a:t>
            </a:r>
          </a:p>
        </p:txBody>
      </p:sp>
      <p:sp>
        <p:nvSpPr>
          <p:cNvPr id="4" name="矩形 3"/>
          <p:cNvSpPr/>
          <p:nvPr/>
        </p:nvSpPr>
        <p:spPr>
          <a:xfrm>
            <a:off x="611560" y="1521447"/>
            <a:ext cx="5814392" cy="400110"/>
          </a:xfrm>
          <a:prstGeom prst="rect">
            <a:avLst/>
          </a:prstGeom>
        </p:spPr>
        <p:txBody>
          <a:bodyPr wrap="square">
            <a:spAutoFit/>
          </a:bodyPr>
          <a:lstStyle/>
          <a:p>
            <a:r>
              <a:rPr lang="zh-CN" altLang="en-US" sz="2000" b="1" dirty="0"/>
              <a:t>使用</a:t>
            </a:r>
            <a:r>
              <a:rPr lang="en-US" altLang="zh-CN" sz="2000" b="1" dirty="0"/>
              <a:t>Thread</a:t>
            </a:r>
            <a:r>
              <a:rPr lang="zh-CN" altLang="en-US" sz="2000" b="1" dirty="0"/>
              <a:t>类创建线程注意事项：</a:t>
            </a:r>
          </a:p>
        </p:txBody>
      </p:sp>
      <p:sp>
        <p:nvSpPr>
          <p:cNvPr id="5" name="矩形 4"/>
          <p:cNvSpPr/>
          <p:nvPr/>
        </p:nvSpPr>
        <p:spPr>
          <a:xfrm>
            <a:off x="823322" y="2211710"/>
            <a:ext cx="8136904" cy="2585323"/>
          </a:xfrm>
          <a:prstGeom prst="rect">
            <a:avLst/>
          </a:prstGeom>
        </p:spPr>
        <p:txBody>
          <a:bodyPr wrap="square">
            <a:spAutoFit/>
          </a:bodyPr>
          <a:lstStyle/>
          <a:p>
            <a:pPr marL="342900" indent="-342900">
              <a:buFont typeface="+mj-lt"/>
              <a:buAutoNum type="arabicPeriod"/>
            </a:pPr>
            <a:r>
              <a:rPr lang="zh-CN" altLang="en-US" dirty="0"/>
              <a:t>如果自己手动调用</a:t>
            </a:r>
            <a:r>
              <a:rPr lang="en-US" altLang="zh-CN" dirty="0"/>
              <a:t>run()</a:t>
            </a:r>
            <a:r>
              <a:rPr lang="zh-CN" altLang="en-US" dirty="0"/>
              <a:t>方法，那么就只是普通方法，没有启动多线程。</a:t>
            </a:r>
            <a:endParaRPr lang="en-US" altLang="zh-CN" dirty="0"/>
          </a:p>
          <a:p>
            <a:pPr marL="342900" indent="-342900">
              <a:buFont typeface="+mj-lt"/>
              <a:buAutoNum type="arabicPeriod"/>
            </a:pPr>
            <a:endParaRPr lang="en-US" altLang="zh-CN" dirty="0"/>
          </a:p>
          <a:p>
            <a:pPr marL="342900" indent="-342900">
              <a:buFont typeface="+mj-lt"/>
              <a:buAutoNum type="arabicPeriod"/>
            </a:pPr>
            <a:r>
              <a:rPr lang="en-US" altLang="zh-CN" dirty="0"/>
              <a:t>run()</a:t>
            </a:r>
            <a:r>
              <a:rPr lang="zh-CN" altLang="en-US" dirty="0"/>
              <a:t>方法由</a:t>
            </a:r>
            <a:r>
              <a:rPr lang="en-US" altLang="zh-CN" dirty="0"/>
              <a:t>JVM</a:t>
            </a:r>
            <a:r>
              <a:rPr lang="zh-CN" altLang="en-US" dirty="0"/>
              <a:t>调用，什么时候调用，执行的过程控制都有操作系统的</a:t>
            </a:r>
            <a:r>
              <a:rPr lang="en-US" altLang="zh-CN" dirty="0"/>
              <a:t>CPU </a:t>
            </a:r>
            <a:r>
              <a:rPr lang="zh-CN" altLang="en-US" dirty="0"/>
              <a:t>调度决定。 </a:t>
            </a:r>
            <a:endParaRPr lang="en-US" altLang="zh-CN" dirty="0"/>
          </a:p>
          <a:p>
            <a:pPr marL="342900" indent="-342900">
              <a:buAutoNum type="arabicPeriod"/>
            </a:pPr>
            <a:endParaRPr lang="en-US" altLang="zh-CN" dirty="0"/>
          </a:p>
          <a:p>
            <a:pPr marL="342900" indent="-342900">
              <a:buFont typeface="+mj-lt"/>
              <a:buAutoNum type="arabicPeriod"/>
            </a:pPr>
            <a:r>
              <a:rPr lang="zh-CN" altLang="en-US" dirty="0"/>
              <a:t>想要启动多线程，必须调用</a:t>
            </a:r>
            <a:r>
              <a:rPr lang="en-US" altLang="zh-CN" dirty="0"/>
              <a:t>start</a:t>
            </a:r>
            <a:r>
              <a:rPr lang="zh-CN" altLang="en-US" dirty="0"/>
              <a:t>方法。</a:t>
            </a:r>
            <a:endParaRPr lang="en-US" altLang="zh-CN" dirty="0"/>
          </a:p>
          <a:p>
            <a:pPr marL="342900" indent="-342900">
              <a:buAutoNum type="arabicPeriod"/>
            </a:pPr>
            <a:endParaRPr lang="en-US" altLang="zh-CN" dirty="0"/>
          </a:p>
          <a:p>
            <a:pPr marL="342900" indent="-342900">
              <a:buFont typeface="+mj-lt"/>
              <a:buAutoNum type="arabicPeriod"/>
            </a:pPr>
            <a:r>
              <a:rPr lang="zh-CN" altLang="en-US" dirty="0"/>
              <a:t>一个线程对象只能调用一次</a:t>
            </a:r>
            <a:r>
              <a:rPr lang="en-US" altLang="zh-CN" dirty="0"/>
              <a:t>start()</a:t>
            </a:r>
            <a:r>
              <a:rPr lang="zh-CN" altLang="en-US" dirty="0"/>
              <a:t>方法启动，如果重复调用了，则将抛出以上的异常“</a:t>
            </a:r>
            <a:r>
              <a:rPr lang="en-US" altLang="zh-CN" dirty="0" err="1"/>
              <a:t>IllegalThreadStateException</a:t>
            </a:r>
            <a:r>
              <a:rPr lang="en-US" altLang="zh-CN" dirty="0"/>
              <a:t>”</a:t>
            </a:r>
            <a:r>
              <a:rPr lang="zh-CN" altLang="en-US" dirty="0"/>
              <a:t>。 </a:t>
            </a:r>
          </a:p>
        </p:txBody>
      </p:sp>
    </p:spTree>
    <p:extLst>
      <p:ext uri="{BB962C8B-B14F-4D97-AF65-F5344CB8AC3E}">
        <p14:creationId xmlns:p14="http://schemas.microsoft.com/office/powerpoint/2010/main" val="186978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3198311"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多线程</a:t>
            </a:r>
            <a:r>
              <a:rPr lang="en-US" altLang="zh-CN" sz="2000" b="1" dirty="0">
                <a:solidFill>
                  <a:schemeClr val="tx1">
                    <a:lumMod val="75000"/>
                    <a:lumOff val="25000"/>
                  </a:schemeClr>
                </a:solidFill>
                <a:latin typeface="微软雅黑" pitchFamily="34" charset="-122"/>
                <a:ea typeface="微软雅黑" pitchFamily="34" charset="-122"/>
              </a:rPr>
              <a:t>-</a:t>
            </a:r>
            <a:r>
              <a:rPr lang="zh-CN" altLang="en-US" sz="2000" b="1" dirty="0">
                <a:solidFill>
                  <a:schemeClr val="tx1">
                    <a:lumMod val="75000"/>
                    <a:lumOff val="25000"/>
                  </a:schemeClr>
                </a:solidFill>
                <a:latin typeface="微软雅黑" pitchFamily="34" charset="-122"/>
                <a:ea typeface="微软雅黑" pitchFamily="34" charset="-122"/>
              </a:rPr>
              <a:t>线程的创建和使用</a:t>
            </a:r>
          </a:p>
        </p:txBody>
      </p:sp>
      <p:sp>
        <p:nvSpPr>
          <p:cNvPr id="3" name="矩形 2"/>
          <p:cNvSpPr/>
          <p:nvPr/>
        </p:nvSpPr>
        <p:spPr>
          <a:xfrm>
            <a:off x="3005970" y="771550"/>
            <a:ext cx="2646878" cy="461665"/>
          </a:xfrm>
          <a:prstGeom prst="rect">
            <a:avLst/>
          </a:prstGeom>
        </p:spPr>
        <p:txBody>
          <a:bodyPr wrap="none">
            <a:spAutoFit/>
          </a:bodyPr>
          <a:lstStyle/>
          <a:p>
            <a:r>
              <a:rPr lang="zh-CN" altLang="en-US" sz="2400" b="1" dirty="0"/>
              <a:t>线程的创建和启动</a:t>
            </a:r>
          </a:p>
        </p:txBody>
      </p:sp>
      <p:sp>
        <p:nvSpPr>
          <p:cNvPr id="4" name="矩形 3"/>
          <p:cNvSpPr/>
          <p:nvPr/>
        </p:nvSpPr>
        <p:spPr>
          <a:xfrm>
            <a:off x="449288" y="1233215"/>
            <a:ext cx="8299176" cy="1785104"/>
          </a:xfrm>
          <a:prstGeom prst="rect">
            <a:avLst/>
          </a:prstGeom>
        </p:spPr>
        <p:txBody>
          <a:bodyPr wrap="square">
            <a:spAutoFit/>
          </a:bodyPr>
          <a:lstStyle/>
          <a:p>
            <a:r>
              <a:rPr lang="zh-CN" altLang="en-US" sz="2000" b="1" dirty="0"/>
              <a:t>方式二：实现</a:t>
            </a:r>
            <a:r>
              <a:rPr lang="en-US" altLang="zh-CN" sz="2000" b="1" dirty="0"/>
              <a:t>Runnable</a:t>
            </a:r>
            <a:r>
              <a:rPr lang="zh-CN" altLang="en-US" sz="2000" b="1" dirty="0"/>
              <a:t>接口 </a:t>
            </a:r>
            <a:endParaRPr lang="en-US" altLang="zh-CN" sz="2000" b="1" dirty="0"/>
          </a:p>
          <a:p>
            <a:pPr marL="800100" lvl="1" indent="-342900">
              <a:buAutoNum type="arabicParenR"/>
            </a:pPr>
            <a:r>
              <a:rPr lang="zh-CN" altLang="en-US" dirty="0"/>
              <a:t>定义类，实现</a:t>
            </a:r>
            <a:r>
              <a:rPr lang="en-US" altLang="zh-CN" dirty="0"/>
              <a:t>Runnable</a:t>
            </a:r>
            <a:r>
              <a:rPr lang="zh-CN" altLang="en-US" dirty="0"/>
              <a:t>接口。 </a:t>
            </a:r>
            <a:endParaRPr lang="en-US" altLang="zh-CN" dirty="0"/>
          </a:p>
          <a:p>
            <a:pPr marL="800100" lvl="1" indent="-342900">
              <a:buAutoNum type="arabicParenR"/>
            </a:pPr>
            <a:r>
              <a:rPr lang="zh-CN" altLang="en-US" dirty="0"/>
              <a:t>子类中重写</a:t>
            </a:r>
            <a:r>
              <a:rPr lang="en-US" altLang="zh-CN" dirty="0"/>
              <a:t>Runnable</a:t>
            </a:r>
            <a:r>
              <a:rPr lang="zh-CN" altLang="en-US" dirty="0"/>
              <a:t>接口中的</a:t>
            </a:r>
            <a:r>
              <a:rPr lang="en-US" altLang="zh-CN" dirty="0"/>
              <a:t>run</a:t>
            </a:r>
            <a:r>
              <a:rPr lang="zh-CN" altLang="en-US" dirty="0"/>
              <a:t>方法。</a:t>
            </a:r>
            <a:endParaRPr lang="en-US" altLang="zh-CN" dirty="0"/>
          </a:p>
          <a:p>
            <a:pPr marL="800100" lvl="1" indent="-342900">
              <a:buAutoNum type="arabicParenR"/>
            </a:pPr>
            <a:r>
              <a:rPr lang="zh-CN" altLang="en-US" dirty="0"/>
              <a:t>通过</a:t>
            </a:r>
            <a:r>
              <a:rPr lang="en-US" altLang="zh-CN" dirty="0"/>
              <a:t>Thread</a:t>
            </a:r>
            <a:r>
              <a:rPr lang="zh-CN" altLang="en-US" dirty="0"/>
              <a:t>类含参构造器创建线程对象。 </a:t>
            </a:r>
            <a:endParaRPr lang="en-US" altLang="zh-CN" dirty="0"/>
          </a:p>
          <a:p>
            <a:pPr marL="800100" lvl="1" indent="-342900">
              <a:buAutoNum type="arabicParenR"/>
            </a:pPr>
            <a:r>
              <a:rPr lang="zh-CN" altLang="en-US" dirty="0"/>
              <a:t>将</a:t>
            </a:r>
            <a:r>
              <a:rPr lang="en-US" altLang="zh-CN" dirty="0"/>
              <a:t>Runnable</a:t>
            </a:r>
            <a:r>
              <a:rPr lang="zh-CN" altLang="en-US" dirty="0"/>
              <a:t>接口的子类对象作为实际参数传递给</a:t>
            </a:r>
            <a:r>
              <a:rPr lang="en-US" altLang="zh-CN" dirty="0"/>
              <a:t>Thread</a:t>
            </a:r>
            <a:r>
              <a:rPr lang="zh-CN" altLang="en-US" dirty="0"/>
              <a:t>类的构造器中。 </a:t>
            </a:r>
            <a:endParaRPr lang="en-US" altLang="zh-CN" dirty="0"/>
          </a:p>
          <a:p>
            <a:pPr marL="800100" lvl="1" indent="-342900">
              <a:buAutoNum type="arabicParenR"/>
            </a:pPr>
            <a:r>
              <a:rPr lang="zh-CN" altLang="en-US" dirty="0"/>
              <a:t>调用</a:t>
            </a:r>
            <a:r>
              <a:rPr lang="en-US" altLang="zh-CN" dirty="0"/>
              <a:t>Thread</a:t>
            </a:r>
            <a:r>
              <a:rPr lang="zh-CN" altLang="en-US" dirty="0"/>
              <a:t>类的</a:t>
            </a:r>
            <a:r>
              <a:rPr lang="en-US" altLang="zh-CN" dirty="0"/>
              <a:t>start</a:t>
            </a:r>
            <a:r>
              <a:rPr lang="zh-CN" altLang="en-US" dirty="0"/>
              <a:t>方法：开启线程，调用</a:t>
            </a:r>
            <a:r>
              <a:rPr lang="en-US" altLang="zh-CN" dirty="0"/>
              <a:t>Runnable</a:t>
            </a:r>
            <a:r>
              <a:rPr lang="zh-CN" altLang="en-US" dirty="0"/>
              <a:t>子类接口的</a:t>
            </a:r>
            <a:r>
              <a:rPr lang="en-US" altLang="zh-CN" dirty="0"/>
              <a:t>run</a:t>
            </a:r>
            <a:r>
              <a:rPr lang="zh-CN" altLang="en-US" dirty="0"/>
              <a:t>方法。</a:t>
            </a: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矩形 4"/>
          <p:cNvSpPr/>
          <p:nvPr/>
        </p:nvSpPr>
        <p:spPr>
          <a:xfrm>
            <a:off x="899592" y="3018319"/>
            <a:ext cx="7614592" cy="2292935"/>
          </a:xfrm>
          <a:prstGeom prst="rect">
            <a:avLst/>
          </a:prstGeom>
        </p:spPr>
        <p:txBody>
          <a:bodyPr wrap="square">
            <a:spAutoFit/>
          </a:bodyPr>
          <a:lstStyle/>
          <a:p>
            <a:pPr lvl="0" eaLnBrk="0" fontAlgn="base" hangingPunct="0">
              <a:spcBef>
                <a:spcPct val="0"/>
              </a:spcBef>
              <a:spcAft>
                <a:spcPct val="0"/>
              </a:spcAft>
            </a:pPr>
            <a:r>
              <a:rPr lang="zh-CN" altLang="zh-CN" sz="1100" b="1" dirty="0">
                <a:solidFill>
                  <a:srgbClr val="000080"/>
                </a:solidFill>
                <a:latin typeface="Consolas" panose="020B0609020204030204" pitchFamily="49" charset="0"/>
              </a:rPr>
              <a:t>public class </a:t>
            </a:r>
            <a:r>
              <a:rPr lang="zh-CN" altLang="zh-CN" sz="1100" dirty="0">
                <a:solidFill>
                  <a:srgbClr val="000000"/>
                </a:solidFill>
                <a:latin typeface="Consolas" panose="020B0609020204030204" pitchFamily="49" charset="0"/>
              </a:rPr>
              <a:t>MyThreadRunnable </a:t>
            </a:r>
            <a:r>
              <a:rPr lang="zh-CN" altLang="zh-CN" sz="1100" b="1" dirty="0">
                <a:solidFill>
                  <a:srgbClr val="000080"/>
                </a:solidFill>
                <a:latin typeface="Consolas" panose="020B0609020204030204" pitchFamily="49" charset="0"/>
              </a:rPr>
              <a:t>implements </a:t>
            </a:r>
            <a:r>
              <a:rPr lang="zh-CN" altLang="zh-CN" sz="1100" dirty="0">
                <a:solidFill>
                  <a:srgbClr val="000000"/>
                </a:solidFill>
                <a:latin typeface="Consolas" panose="020B0609020204030204" pitchFamily="49" charset="0"/>
              </a:rPr>
              <a:t>Runnable {</a:t>
            </a:r>
            <a:br>
              <a:rPr lang="zh-CN" altLang="zh-CN" sz="1100" dirty="0">
                <a:solidFill>
                  <a:srgbClr val="000000"/>
                </a:solidFill>
                <a:latin typeface="Consolas" panose="020B0609020204030204" pitchFamily="49" charset="0"/>
              </a:rPr>
            </a:br>
            <a:r>
              <a:rPr lang="zh-CN" altLang="zh-CN" sz="1100" dirty="0">
                <a:solidFill>
                  <a:srgbClr val="000000"/>
                </a:solidFill>
                <a:latin typeface="Consolas" panose="020B0609020204030204" pitchFamily="49" charset="0"/>
              </a:rPr>
              <a:t>    </a:t>
            </a:r>
            <a:r>
              <a:rPr lang="zh-CN" altLang="zh-CN" sz="1100" dirty="0">
                <a:solidFill>
                  <a:srgbClr val="808000"/>
                </a:solidFill>
                <a:latin typeface="Consolas" panose="020B0609020204030204" pitchFamily="49" charset="0"/>
              </a:rPr>
              <a:t>@Override</a:t>
            </a:r>
            <a:br>
              <a:rPr lang="zh-CN" altLang="zh-CN" sz="1100" dirty="0">
                <a:solidFill>
                  <a:srgbClr val="808000"/>
                </a:solidFill>
                <a:latin typeface="Consolas" panose="020B0609020204030204" pitchFamily="49" charset="0"/>
              </a:rPr>
            </a:br>
            <a:r>
              <a:rPr lang="zh-CN" altLang="zh-CN" sz="1100" dirty="0">
                <a:solidFill>
                  <a:srgbClr val="808000"/>
                </a:solidFill>
                <a:latin typeface="Consolas" panose="020B0609020204030204" pitchFamily="49" charset="0"/>
              </a:rPr>
              <a:t>    </a:t>
            </a:r>
            <a:r>
              <a:rPr lang="zh-CN" altLang="zh-CN" sz="1100" b="1" dirty="0">
                <a:solidFill>
                  <a:srgbClr val="000080"/>
                </a:solidFill>
                <a:latin typeface="Consolas" panose="020B0609020204030204" pitchFamily="49" charset="0"/>
              </a:rPr>
              <a:t>public void </a:t>
            </a:r>
            <a:r>
              <a:rPr lang="zh-CN" altLang="zh-CN" sz="1100" dirty="0">
                <a:solidFill>
                  <a:srgbClr val="000000"/>
                </a:solidFill>
                <a:latin typeface="Consolas" panose="020B0609020204030204" pitchFamily="49" charset="0"/>
              </a:rPr>
              <a:t>run() {</a:t>
            </a:r>
            <a:br>
              <a:rPr lang="zh-CN" altLang="zh-CN" sz="1100" dirty="0">
                <a:solidFill>
                  <a:srgbClr val="000000"/>
                </a:solidFill>
                <a:latin typeface="Consolas" panose="020B0609020204030204" pitchFamily="49" charset="0"/>
              </a:rPr>
            </a:br>
            <a:r>
              <a:rPr lang="zh-CN" altLang="zh-CN" sz="1100" dirty="0">
                <a:solidFill>
                  <a:srgbClr val="000000"/>
                </a:solidFill>
                <a:latin typeface="Consolas" panose="020B0609020204030204" pitchFamily="49" charset="0"/>
              </a:rPr>
              <a:t>        System.</a:t>
            </a:r>
            <a:r>
              <a:rPr lang="zh-CN" altLang="zh-CN" sz="1100" b="1" i="1" dirty="0">
                <a:solidFill>
                  <a:srgbClr val="660E7A"/>
                </a:solidFill>
                <a:latin typeface="Consolas" panose="020B0609020204030204" pitchFamily="49" charset="0"/>
              </a:rPr>
              <a:t>out</a:t>
            </a:r>
            <a:r>
              <a:rPr lang="zh-CN" altLang="zh-CN" sz="1100" dirty="0">
                <a:solidFill>
                  <a:srgbClr val="000000"/>
                </a:solidFill>
                <a:latin typeface="Consolas" panose="020B0609020204030204" pitchFamily="49" charset="0"/>
              </a:rPr>
              <a:t>.println(</a:t>
            </a:r>
            <a:r>
              <a:rPr lang="zh-CN" altLang="zh-CN" sz="1100" b="1" dirty="0">
                <a:solidFill>
                  <a:srgbClr val="008000"/>
                </a:solidFill>
                <a:latin typeface="Consolas" panose="020B0609020204030204" pitchFamily="49" charset="0"/>
              </a:rPr>
              <a:t>"</a:t>
            </a:r>
            <a:r>
              <a:rPr lang="zh-CN" altLang="zh-CN" sz="1100" b="1" dirty="0">
                <a:solidFill>
                  <a:srgbClr val="008000"/>
                </a:solidFill>
                <a:latin typeface="Arial Unicode MS" panose="020B0604020202020204" pitchFamily="34" charset="-122"/>
                <a:ea typeface="Arial Unicode MS" panose="020B0604020202020204" pitchFamily="34" charset="-122"/>
                <a:cs typeface="Arial Unicode MS" panose="020B0604020202020204" pitchFamily="34" charset="-122"/>
              </a:rPr>
              <a:t>子线程开始运行</a:t>
            </a:r>
            <a:r>
              <a:rPr lang="zh-CN" altLang="zh-CN" sz="1100" b="1" dirty="0">
                <a:solidFill>
                  <a:srgbClr val="008000"/>
                </a:solidFill>
                <a:latin typeface="Consolas" panose="020B0609020204030204" pitchFamily="49" charset="0"/>
              </a:rPr>
              <a:t>"</a:t>
            </a:r>
            <a:r>
              <a:rPr lang="zh-CN" altLang="zh-CN" sz="1100" dirty="0">
                <a:solidFill>
                  <a:srgbClr val="000000"/>
                </a:solidFill>
                <a:latin typeface="Consolas" panose="020B0609020204030204" pitchFamily="49" charset="0"/>
              </a:rPr>
              <a:t>);</a:t>
            </a:r>
            <a:br>
              <a:rPr lang="zh-CN" altLang="zh-CN" sz="1100" dirty="0">
                <a:solidFill>
                  <a:srgbClr val="000000"/>
                </a:solidFill>
                <a:latin typeface="Consolas" panose="020B0609020204030204" pitchFamily="49" charset="0"/>
              </a:rPr>
            </a:br>
            <a:r>
              <a:rPr lang="zh-CN" altLang="zh-CN" sz="1100" dirty="0">
                <a:solidFill>
                  <a:srgbClr val="000000"/>
                </a:solidFill>
                <a:latin typeface="Consolas" panose="020B0609020204030204" pitchFamily="49" charset="0"/>
              </a:rPr>
              <a:t>    }</a:t>
            </a:r>
            <a:br>
              <a:rPr lang="zh-CN" altLang="zh-CN" sz="1100" dirty="0">
                <a:solidFill>
                  <a:srgbClr val="000000"/>
                </a:solidFill>
                <a:latin typeface="Consolas" panose="020B0609020204030204" pitchFamily="49" charset="0"/>
              </a:rPr>
            </a:br>
            <a:br>
              <a:rPr lang="zh-CN" altLang="zh-CN" sz="1100" dirty="0">
                <a:solidFill>
                  <a:srgbClr val="000000"/>
                </a:solidFill>
                <a:latin typeface="Consolas" panose="020B0609020204030204" pitchFamily="49" charset="0"/>
              </a:rPr>
            </a:br>
            <a:r>
              <a:rPr lang="zh-CN" altLang="zh-CN" sz="1100" dirty="0">
                <a:solidFill>
                  <a:srgbClr val="000000"/>
                </a:solidFill>
                <a:latin typeface="Consolas" panose="020B0609020204030204" pitchFamily="49" charset="0"/>
              </a:rPr>
              <a:t>    </a:t>
            </a:r>
            <a:r>
              <a:rPr lang="zh-CN" altLang="zh-CN" sz="1100" b="1" dirty="0">
                <a:solidFill>
                  <a:srgbClr val="000080"/>
                </a:solidFill>
                <a:latin typeface="Consolas" panose="020B0609020204030204" pitchFamily="49" charset="0"/>
              </a:rPr>
              <a:t>public static void </a:t>
            </a:r>
            <a:r>
              <a:rPr lang="zh-CN" altLang="zh-CN" sz="1100" dirty="0">
                <a:solidFill>
                  <a:srgbClr val="000000"/>
                </a:solidFill>
                <a:latin typeface="Consolas" panose="020B0609020204030204" pitchFamily="49" charset="0"/>
              </a:rPr>
              <a:t>main(String[] args) {</a:t>
            </a:r>
            <a:br>
              <a:rPr lang="zh-CN" altLang="zh-CN" sz="1100" dirty="0">
                <a:solidFill>
                  <a:srgbClr val="000000"/>
                </a:solidFill>
                <a:latin typeface="Consolas" panose="020B0609020204030204" pitchFamily="49" charset="0"/>
              </a:rPr>
            </a:br>
            <a:r>
              <a:rPr lang="zh-CN" altLang="zh-CN" sz="1100" dirty="0">
                <a:solidFill>
                  <a:srgbClr val="000000"/>
                </a:solidFill>
                <a:latin typeface="Consolas" panose="020B0609020204030204" pitchFamily="49" charset="0"/>
              </a:rPr>
              <a:t>        MyThreadRunnable myThreadRunnable = </a:t>
            </a:r>
            <a:r>
              <a:rPr lang="zh-CN" altLang="zh-CN" sz="1100" b="1" dirty="0">
                <a:solidFill>
                  <a:srgbClr val="000080"/>
                </a:solidFill>
                <a:latin typeface="Consolas" panose="020B0609020204030204" pitchFamily="49" charset="0"/>
              </a:rPr>
              <a:t>new </a:t>
            </a:r>
            <a:r>
              <a:rPr lang="zh-CN" altLang="zh-CN" sz="1100" dirty="0">
                <a:solidFill>
                  <a:srgbClr val="000000"/>
                </a:solidFill>
                <a:latin typeface="Consolas" panose="020B0609020204030204" pitchFamily="49" charset="0"/>
              </a:rPr>
              <a:t>MyThreadRunnable();</a:t>
            </a:r>
            <a:br>
              <a:rPr lang="zh-CN" altLang="zh-CN" sz="1100" dirty="0">
                <a:solidFill>
                  <a:srgbClr val="000000"/>
                </a:solidFill>
                <a:latin typeface="Consolas" panose="020B0609020204030204" pitchFamily="49" charset="0"/>
              </a:rPr>
            </a:br>
            <a:r>
              <a:rPr lang="zh-CN" altLang="zh-CN" sz="1100" dirty="0">
                <a:solidFill>
                  <a:srgbClr val="000000"/>
                </a:solidFill>
                <a:latin typeface="Consolas" panose="020B0609020204030204" pitchFamily="49" charset="0"/>
              </a:rPr>
              <a:t>        Thread mThread=</a:t>
            </a:r>
            <a:r>
              <a:rPr lang="zh-CN" altLang="zh-CN" sz="1100" b="1" dirty="0">
                <a:solidFill>
                  <a:srgbClr val="000080"/>
                </a:solidFill>
                <a:latin typeface="Consolas" panose="020B0609020204030204" pitchFamily="49" charset="0"/>
              </a:rPr>
              <a:t>new </a:t>
            </a:r>
            <a:r>
              <a:rPr lang="zh-CN" altLang="zh-CN" sz="1100" dirty="0">
                <a:solidFill>
                  <a:srgbClr val="000000"/>
                </a:solidFill>
                <a:latin typeface="Consolas" panose="020B0609020204030204" pitchFamily="49" charset="0"/>
              </a:rPr>
              <a:t>Thread(myThreadRunnable,</a:t>
            </a:r>
            <a:r>
              <a:rPr lang="zh-CN" altLang="zh-CN" sz="1100" b="1" dirty="0">
                <a:solidFill>
                  <a:srgbClr val="008000"/>
                </a:solidFill>
                <a:latin typeface="Consolas" panose="020B0609020204030204" pitchFamily="49" charset="0"/>
              </a:rPr>
              <a:t>"</a:t>
            </a:r>
            <a:r>
              <a:rPr lang="zh-CN" altLang="zh-CN" sz="1100" b="1" dirty="0">
                <a:solidFill>
                  <a:srgbClr val="008000"/>
                </a:solidFill>
                <a:latin typeface="Arial Unicode MS" panose="020B0604020202020204" pitchFamily="34" charset="-122"/>
                <a:ea typeface="Arial Unicode MS" panose="020B0604020202020204" pitchFamily="34" charset="-122"/>
                <a:cs typeface="Arial Unicode MS" panose="020B0604020202020204" pitchFamily="34" charset="-122"/>
              </a:rPr>
              <a:t>子线程</a:t>
            </a:r>
            <a:r>
              <a:rPr lang="zh-CN" altLang="zh-CN" sz="1100" b="1" dirty="0">
                <a:solidFill>
                  <a:srgbClr val="008000"/>
                </a:solidFill>
                <a:latin typeface="Consolas" panose="020B0609020204030204" pitchFamily="49" charset="0"/>
              </a:rPr>
              <a:t>"</a:t>
            </a:r>
            <a:r>
              <a:rPr lang="zh-CN" altLang="zh-CN" sz="1100" dirty="0">
                <a:solidFill>
                  <a:srgbClr val="000000"/>
                </a:solidFill>
                <a:latin typeface="Consolas" panose="020B0609020204030204" pitchFamily="49" charset="0"/>
              </a:rPr>
              <a:t>);</a:t>
            </a:r>
            <a:br>
              <a:rPr lang="zh-CN" altLang="zh-CN" sz="1100" dirty="0">
                <a:solidFill>
                  <a:srgbClr val="000000"/>
                </a:solidFill>
                <a:latin typeface="Consolas" panose="020B0609020204030204" pitchFamily="49" charset="0"/>
              </a:rPr>
            </a:br>
            <a:r>
              <a:rPr lang="zh-CN" altLang="zh-CN" sz="1100" dirty="0">
                <a:solidFill>
                  <a:srgbClr val="000000"/>
                </a:solidFill>
                <a:latin typeface="Consolas" panose="020B0609020204030204" pitchFamily="49" charset="0"/>
              </a:rPr>
              <a:t>        mThread.start();</a:t>
            </a:r>
            <a:br>
              <a:rPr lang="zh-CN" altLang="zh-CN" sz="1100" dirty="0">
                <a:solidFill>
                  <a:srgbClr val="000000"/>
                </a:solidFill>
                <a:latin typeface="Consolas" panose="020B0609020204030204" pitchFamily="49" charset="0"/>
              </a:rPr>
            </a:br>
            <a:r>
              <a:rPr lang="zh-CN" altLang="zh-CN" sz="1100" dirty="0">
                <a:solidFill>
                  <a:srgbClr val="000000"/>
                </a:solidFill>
                <a:latin typeface="Consolas" panose="020B0609020204030204" pitchFamily="49" charset="0"/>
              </a:rPr>
              <a:t>        System.</a:t>
            </a:r>
            <a:r>
              <a:rPr lang="zh-CN" altLang="zh-CN" sz="1100" b="1" i="1" dirty="0">
                <a:solidFill>
                  <a:srgbClr val="660E7A"/>
                </a:solidFill>
                <a:latin typeface="Consolas" panose="020B0609020204030204" pitchFamily="49" charset="0"/>
              </a:rPr>
              <a:t>out</a:t>
            </a:r>
            <a:r>
              <a:rPr lang="zh-CN" altLang="zh-CN" sz="1100" dirty="0">
                <a:solidFill>
                  <a:srgbClr val="000000"/>
                </a:solidFill>
                <a:latin typeface="Consolas" panose="020B0609020204030204" pitchFamily="49" charset="0"/>
              </a:rPr>
              <a:t>.println(</a:t>
            </a:r>
            <a:r>
              <a:rPr lang="zh-CN" altLang="zh-CN" sz="1100" b="1" dirty="0">
                <a:solidFill>
                  <a:srgbClr val="008000"/>
                </a:solidFill>
                <a:latin typeface="Consolas" panose="020B0609020204030204" pitchFamily="49" charset="0"/>
              </a:rPr>
              <a:t>"</a:t>
            </a:r>
            <a:r>
              <a:rPr lang="zh-CN" altLang="zh-CN" sz="1100" b="1" dirty="0">
                <a:solidFill>
                  <a:srgbClr val="008000"/>
                </a:solidFill>
                <a:latin typeface="Arial Unicode MS" panose="020B0604020202020204" pitchFamily="34" charset="-122"/>
                <a:ea typeface="Arial Unicode MS" panose="020B0604020202020204" pitchFamily="34" charset="-122"/>
                <a:cs typeface="Arial Unicode MS" panose="020B0604020202020204" pitchFamily="34" charset="-122"/>
              </a:rPr>
              <a:t>主线程</a:t>
            </a:r>
            <a:r>
              <a:rPr lang="zh-CN" altLang="zh-CN" sz="1100" b="1" dirty="0">
                <a:solidFill>
                  <a:srgbClr val="008000"/>
                </a:solidFill>
                <a:latin typeface="Consolas" panose="020B0609020204030204" pitchFamily="49" charset="0"/>
              </a:rPr>
              <a:t>"</a:t>
            </a:r>
            <a:r>
              <a:rPr lang="zh-CN" altLang="zh-CN" sz="1100" dirty="0">
                <a:solidFill>
                  <a:srgbClr val="000000"/>
                </a:solidFill>
                <a:latin typeface="Consolas" panose="020B0609020204030204" pitchFamily="49" charset="0"/>
              </a:rPr>
              <a:t>);</a:t>
            </a:r>
            <a:br>
              <a:rPr lang="zh-CN" altLang="zh-CN" sz="1100" dirty="0">
                <a:solidFill>
                  <a:srgbClr val="000000"/>
                </a:solidFill>
                <a:latin typeface="Consolas" panose="020B0609020204030204" pitchFamily="49" charset="0"/>
              </a:rPr>
            </a:br>
            <a:r>
              <a:rPr lang="zh-CN" altLang="zh-CN" sz="1100" dirty="0">
                <a:solidFill>
                  <a:srgbClr val="000000"/>
                </a:solidFill>
                <a:latin typeface="Consolas" panose="020B0609020204030204" pitchFamily="49" charset="0"/>
              </a:rPr>
              <a:t>    }</a:t>
            </a:r>
            <a:br>
              <a:rPr lang="zh-CN" altLang="zh-CN" sz="1100" dirty="0">
                <a:solidFill>
                  <a:srgbClr val="000000"/>
                </a:solidFill>
                <a:latin typeface="Consolas" panose="020B0609020204030204" pitchFamily="49" charset="0"/>
              </a:rPr>
            </a:br>
            <a:r>
              <a:rPr lang="zh-CN" altLang="zh-CN" sz="1100" dirty="0">
                <a:solidFill>
                  <a:srgbClr val="000000"/>
                </a:solidFill>
                <a:latin typeface="Consolas" panose="020B0609020204030204" pitchFamily="49" charset="0"/>
              </a:rPr>
              <a:t>}</a:t>
            </a:r>
            <a:endParaRPr lang="zh-CN" altLang="zh-CN" sz="1600" dirty="0">
              <a:latin typeface="Arial" panose="020B0604020202020204" pitchFamily="34" charset="0"/>
            </a:endParaRPr>
          </a:p>
        </p:txBody>
      </p:sp>
    </p:spTree>
    <p:extLst>
      <p:ext uri="{BB962C8B-B14F-4D97-AF65-F5344CB8AC3E}">
        <p14:creationId xmlns:p14="http://schemas.microsoft.com/office/powerpoint/2010/main" val="1420809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barn(inVertical)">
                                      <p:cBhvr>
                                        <p:cTn id="3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3198311"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多线程</a:t>
            </a:r>
            <a:r>
              <a:rPr lang="en-US" altLang="zh-CN" sz="2000" b="1" dirty="0">
                <a:solidFill>
                  <a:schemeClr val="tx1">
                    <a:lumMod val="75000"/>
                    <a:lumOff val="25000"/>
                  </a:schemeClr>
                </a:solidFill>
                <a:latin typeface="微软雅黑" pitchFamily="34" charset="-122"/>
                <a:ea typeface="微软雅黑" pitchFamily="34" charset="-122"/>
              </a:rPr>
              <a:t>-</a:t>
            </a:r>
            <a:r>
              <a:rPr lang="zh-CN" altLang="en-US" sz="2000" b="1" dirty="0">
                <a:solidFill>
                  <a:schemeClr val="tx1">
                    <a:lumMod val="75000"/>
                    <a:lumOff val="25000"/>
                  </a:schemeClr>
                </a:solidFill>
                <a:latin typeface="微软雅黑" pitchFamily="34" charset="-122"/>
                <a:ea typeface="微软雅黑" pitchFamily="34" charset="-122"/>
              </a:rPr>
              <a:t>线程的创建和使用</a:t>
            </a:r>
          </a:p>
        </p:txBody>
      </p:sp>
      <p:sp>
        <p:nvSpPr>
          <p:cNvPr id="3" name="矩形 2"/>
          <p:cNvSpPr/>
          <p:nvPr/>
        </p:nvSpPr>
        <p:spPr>
          <a:xfrm>
            <a:off x="3005970" y="771550"/>
            <a:ext cx="2646878" cy="461665"/>
          </a:xfrm>
          <a:prstGeom prst="rect">
            <a:avLst/>
          </a:prstGeom>
        </p:spPr>
        <p:txBody>
          <a:bodyPr wrap="none">
            <a:spAutoFit/>
          </a:bodyPr>
          <a:lstStyle/>
          <a:p>
            <a:r>
              <a:rPr lang="zh-CN" altLang="en-US" sz="2400" b="1" dirty="0"/>
              <a:t>线程的创建和启动</a:t>
            </a:r>
          </a:p>
        </p:txBody>
      </p:sp>
      <p:sp>
        <p:nvSpPr>
          <p:cNvPr id="4" name="矩形 3"/>
          <p:cNvSpPr/>
          <p:nvPr/>
        </p:nvSpPr>
        <p:spPr>
          <a:xfrm>
            <a:off x="449288" y="1233215"/>
            <a:ext cx="7776864" cy="400110"/>
          </a:xfrm>
          <a:prstGeom prst="rect">
            <a:avLst/>
          </a:prstGeom>
        </p:spPr>
        <p:txBody>
          <a:bodyPr wrap="square">
            <a:spAutoFit/>
          </a:bodyPr>
          <a:lstStyle/>
          <a:p>
            <a:r>
              <a:rPr lang="zh-CN" altLang="en-US" sz="2000" b="1" dirty="0"/>
              <a:t>方式三：实现</a:t>
            </a:r>
            <a:r>
              <a:rPr lang="en-US" altLang="zh-CN" sz="2000" b="1" dirty="0"/>
              <a:t>Callable</a:t>
            </a:r>
            <a:r>
              <a:rPr lang="zh-CN" altLang="en-US" sz="2000" b="1" dirty="0"/>
              <a:t>接口（</a:t>
            </a:r>
            <a:r>
              <a:rPr lang="zh-CN" altLang="en-US" sz="2000" dirty="0"/>
              <a:t>是一个泛型接口</a:t>
            </a:r>
            <a:r>
              <a:rPr lang="zh-CN" altLang="en-US" sz="2000" b="1" dirty="0"/>
              <a:t>） </a:t>
            </a:r>
            <a:endParaRPr lang="en-US" altLang="zh-CN" sz="2000" b="1" dirty="0"/>
          </a:p>
        </p:txBody>
      </p:sp>
      <p:sp>
        <p:nvSpPr>
          <p:cNvPr id="5" name="矩形 4"/>
          <p:cNvSpPr/>
          <p:nvPr/>
        </p:nvSpPr>
        <p:spPr>
          <a:xfrm>
            <a:off x="899592" y="1633325"/>
            <a:ext cx="7546846" cy="2585323"/>
          </a:xfrm>
          <a:prstGeom prst="rect">
            <a:avLst/>
          </a:prstGeom>
        </p:spPr>
        <p:txBody>
          <a:bodyPr wrap="square">
            <a:spAutoFit/>
          </a:bodyPr>
          <a:lstStyle/>
          <a:p>
            <a:pPr marL="342900" indent="-342900">
              <a:buFontTx/>
              <a:buAutoNum type="arabicParenR"/>
            </a:pPr>
            <a:r>
              <a:rPr lang="zh-CN" altLang="en-US" dirty="0"/>
              <a:t>定义类，实现</a:t>
            </a:r>
            <a:r>
              <a:rPr lang="en-US" altLang="zh-CN" dirty="0"/>
              <a:t>Callable</a:t>
            </a:r>
            <a:r>
              <a:rPr lang="zh-CN" altLang="en-US" dirty="0"/>
              <a:t>接口，需要返回值类型。</a:t>
            </a:r>
            <a:endParaRPr lang="en-US" altLang="zh-CN" dirty="0"/>
          </a:p>
          <a:p>
            <a:pPr marL="342900" indent="-342900">
              <a:buFontTx/>
              <a:buAutoNum type="arabicParenR"/>
            </a:pPr>
            <a:endParaRPr lang="en-US" altLang="zh-CN" dirty="0"/>
          </a:p>
          <a:p>
            <a:pPr marL="342900" indent="-342900">
              <a:buFontTx/>
              <a:buAutoNum type="arabicParenR"/>
            </a:pPr>
            <a:r>
              <a:rPr lang="zh-CN" altLang="en-US" dirty="0"/>
              <a:t>类中重写</a:t>
            </a:r>
            <a:r>
              <a:rPr lang="en-US" altLang="zh-CN" dirty="0"/>
              <a:t>call</a:t>
            </a:r>
            <a:r>
              <a:rPr lang="zh-CN" altLang="en-US" dirty="0"/>
              <a:t>方法，需要抛出异常。</a:t>
            </a:r>
            <a:endParaRPr lang="en-US" altLang="zh-CN" dirty="0"/>
          </a:p>
          <a:p>
            <a:pPr marL="342900" indent="-342900">
              <a:buFontTx/>
              <a:buAutoNum type="arabicParenR"/>
            </a:pPr>
            <a:endParaRPr lang="en-US" altLang="zh-CN" dirty="0"/>
          </a:p>
          <a:p>
            <a:pPr marL="342900" indent="-342900">
              <a:buFontTx/>
              <a:buAutoNum type="arabicParenR"/>
            </a:pPr>
            <a:r>
              <a:rPr lang="zh-CN" altLang="en-US" dirty="0"/>
              <a:t>创建</a:t>
            </a:r>
            <a:r>
              <a:rPr lang="en-US" altLang="zh-CN" dirty="0" err="1"/>
              <a:t>FutureTask</a:t>
            </a:r>
            <a:r>
              <a:rPr lang="zh-CN" altLang="en-US" dirty="0"/>
              <a:t>对象，并将</a:t>
            </a:r>
            <a:r>
              <a:rPr lang="en-US" altLang="zh-CN" dirty="0"/>
              <a:t>Callable</a:t>
            </a:r>
            <a:r>
              <a:rPr lang="zh-CN" altLang="en-US" dirty="0"/>
              <a:t>对象传入</a:t>
            </a:r>
            <a:r>
              <a:rPr lang="en-US" altLang="zh-CN" dirty="0" err="1"/>
              <a:t>FutureTask</a:t>
            </a:r>
            <a:r>
              <a:rPr lang="zh-CN" altLang="en-US" dirty="0"/>
              <a:t>的构造方法中。</a:t>
            </a:r>
            <a:endParaRPr lang="en-US" altLang="zh-CN" dirty="0"/>
          </a:p>
          <a:p>
            <a:pPr marL="342900" indent="-342900">
              <a:buFontTx/>
              <a:buAutoNum type="arabicParenR"/>
            </a:pPr>
            <a:endParaRPr lang="en-US" altLang="zh-CN" dirty="0"/>
          </a:p>
          <a:p>
            <a:pPr marL="342900" indent="-342900">
              <a:buAutoNum type="arabicParenR"/>
            </a:pPr>
            <a:r>
              <a:rPr lang="zh-CN" altLang="en-US" dirty="0"/>
              <a:t>实例化</a:t>
            </a:r>
            <a:r>
              <a:rPr lang="en-US" altLang="zh-CN" dirty="0"/>
              <a:t>Thread</a:t>
            </a:r>
            <a:r>
              <a:rPr lang="zh-CN" altLang="en-US" dirty="0"/>
              <a:t>对象，并在构造方法中传入</a:t>
            </a:r>
            <a:r>
              <a:rPr lang="en-US" altLang="zh-CN" dirty="0" err="1"/>
              <a:t>FurureTask</a:t>
            </a:r>
            <a:r>
              <a:rPr lang="zh-CN" altLang="en-US" dirty="0"/>
              <a:t>对象。</a:t>
            </a:r>
            <a:endParaRPr lang="en-US" altLang="zh-CN" dirty="0"/>
          </a:p>
          <a:p>
            <a:pPr marL="342900" indent="-342900">
              <a:buAutoNum type="arabicParenR"/>
            </a:pPr>
            <a:endParaRPr lang="en-US" altLang="zh-CN" dirty="0"/>
          </a:p>
          <a:p>
            <a:pPr marL="342900" indent="-342900">
              <a:buAutoNum type="arabicParenR"/>
            </a:pPr>
            <a:r>
              <a:rPr lang="zh-CN" altLang="en-US" dirty="0"/>
              <a:t>调用</a:t>
            </a:r>
            <a:r>
              <a:rPr lang="en-US" altLang="zh-CN" dirty="0"/>
              <a:t>Thread</a:t>
            </a:r>
            <a:r>
              <a:rPr lang="zh-CN" altLang="en-US" dirty="0"/>
              <a:t>类的</a:t>
            </a:r>
            <a:r>
              <a:rPr lang="en-US" altLang="zh-CN" dirty="0"/>
              <a:t>start</a:t>
            </a:r>
            <a:r>
              <a:rPr lang="zh-CN" altLang="en-US" dirty="0"/>
              <a:t>方法：开启线程。</a:t>
            </a:r>
          </a:p>
        </p:txBody>
      </p:sp>
    </p:spTree>
    <p:extLst>
      <p:ext uri="{BB962C8B-B14F-4D97-AF65-F5344CB8AC3E}">
        <p14:creationId xmlns:p14="http://schemas.microsoft.com/office/powerpoint/2010/main" val="44318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 calcmode="lin" valueType="num">
                                      <p:cBhvr additive="base">
                                        <p:cTn id="3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3198311"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多线程</a:t>
            </a:r>
            <a:r>
              <a:rPr lang="en-US" altLang="zh-CN" sz="2000" b="1" dirty="0">
                <a:solidFill>
                  <a:schemeClr val="tx1">
                    <a:lumMod val="75000"/>
                    <a:lumOff val="25000"/>
                  </a:schemeClr>
                </a:solidFill>
                <a:latin typeface="微软雅黑" pitchFamily="34" charset="-122"/>
                <a:ea typeface="微软雅黑" pitchFamily="34" charset="-122"/>
              </a:rPr>
              <a:t>-</a:t>
            </a:r>
            <a:r>
              <a:rPr lang="zh-CN" altLang="en-US" sz="2000" b="1" dirty="0">
                <a:solidFill>
                  <a:schemeClr val="tx1">
                    <a:lumMod val="75000"/>
                    <a:lumOff val="25000"/>
                  </a:schemeClr>
                </a:solidFill>
                <a:latin typeface="微软雅黑" pitchFamily="34" charset="-122"/>
                <a:ea typeface="微软雅黑" pitchFamily="34" charset="-122"/>
              </a:rPr>
              <a:t>线程的创建和使用</a:t>
            </a:r>
          </a:p>
        </p:txBody>
      </p:sp>
      <p:sp>
        <p:nvSpPr>
          <p:cNvPr id="3" name="矩形 2"/>
          <p:cNvSpPr/>
          <p:nvPr/>
        </p:nvSpPr>
        <p:spPr>
          <a:xfrm>
            <a:off x="3005970" y="771550"/>
            <a:ext cx="2646878" cy="461665"/>
          </a:xfrm>
          <a:prstGeom prst="rect">
            <a:avLst/>
          </a:prstGeom>
        </p:spPr>
        <p:txBody>
          <a:bodyPr wrap="none">
            <a:spAutoFit/>
          </a:bodyPr>
          <a:lstStyle/>
          <a:p>
            <a:r>
              <a:rPr lang="zh-CN" altLang="en-US" sz="2400" b="1" dirty="0"/>
              <a:t>线程的创建和启动</a:t>
            </a:r>
          </a:p>
        </p:txBody>
      </p:sp>
      <p:sp>
        <p:nvSpPr>
          <p:cNvPr id="4" name="矩形 3"/>
          <p:cNvSpPr/>
          <p:nvPr/>
        </p:nvSpPr>
        <p:spPr>
          <a:xfrm>
            <a:off x="449288" y="1233215"/>
            <a:ext cx="7776864" cy="400110"/>
          </a:xfrm>
          <a:prstGeom prst="rect">
            <a:avLst/>
          </a:prstGeom>
        </p:spPr>
        <p:txBody>
          <a:bodyPr wrap="square">
            <a:spAutoFit/>
          </a:bodyPr>
          <a:lstStyle/>
          <a:p>
            <a:r>
              <a:rPr lang="zh-CN" altLang="en-US" sz="2000" b="1" dirty="0"/>
              <a:t>方式三：实现</a:t>
            </a:r>
            <a:r>
              <a:rPr lang="en-US" altLang="zh-CN" sz="2000" b="1" dirty="0"/>
              <a:t>Callable</a:t>
            </a:r>
            <a:r>
              <a:rPr lang="zh-CN" altLang="en-US" sz="2000" b="1" dirty="0"/>
              <a:t>接口（</a:t>
            </a:r>
            <a:r>
              <a:rPr lang="zh-CN" altLang="en-US" sz="2000" dirty="0"/>
              <a:t>是一个泛型接口</a:t>
            </a:r>
            <a:r>
              <a:rPr lang="zh-CN" altLang="en-US" sz="2000" b="1" dirty="0"/>
              <a:t>） </a:t>
            </a:r>
            <a:endParaRPr lang="en-US" altLang="zh-CN" sz="2000" b="1" dirty="0"/>
          </a:p>
        </p:txBody>
      </p:sp>
      <p:sp>
        <p:nvSpPr>
          <p:cNvPr id="11" name="文本框 10"/>
          <p:cNvSpPr txBox="1"/>
          <p:nvPr/>
        </p:nvSpPr>
        <p:spPr>
          <a:xfrm>
            <a:off x="1115616" y="1664587"/>
            <a:ext cx="5400600" cy="3570208"/>
          </a:xfrm>
          <a:prstGeom prst="rect">
            <a:avLst/>
          </a:prstGeom>
          <a:noFill/>
        </p:spPr>
        <p:txBody>
          <a:bodyPr wrap="square" rtlCol="0">
            <a:spAutoFit/>
          </a:bodyPr>
          <a:lstStyle/>
          <a:p>
            <a:r>
              <a:rPr lang="zh-CN" altLang="zh-CN" sz="1000" b="1" dirty="0">
                <a:solidFill>
                  <a:srgbClr val="000080"/>
                </a:solidFill>
                <a:latin typeface="Consolas" panose="020B0609020204030204" pitchFamily="49" charset="0"/>
              </a:rPr>
              <a:t>public class </a:t>
            </a:r>
            <a:r>
              <a:rPr lang="zh-CN" altLang="zh-CN" sz="1000" dirty="0">
                <a:solidFill>
                  <a:srgbClr val="000000"/>
                </a:solidFill>
                <a:latin typeface="Consolas" panose="020B0609020204030204" pitchFamily="49" charset="0"/>
              </a:rPr>
              <a:t>MyThreadCallable </a:t>
            </a:r>
            <a:r>
              <a:rPr lang="zh-CN" altLang="zh-CN" sz="1000" b="1" dirty="0">
                <a:solidFill>
                  <a:srgbClr val="000080"/>
                </a:solidFill>
                <a:latin typeface="Consolas" panose="020B0609020204030204" pitchFamily="49" charset="0"/>
              </a:rPr>
              <a:t>implements </a:t>
            </a:r>
            <a:r>
              <a:rPr lang="zh-CN" altLang="zh-CN" sz="1000" dirty="0">
                <a:solidFill>
                  <a:srgbClr val="000000"/>
                </a:solidFill>
                <a:latin typeface="Consolas" panose="020B0609020204030204" pitchFamily="49" charset="0"/>
              </a:rPr>
              <a:t>Callable&lt;String&gt; {</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a:t>
            </a:r>
            <a:r>
              <a:rPr lang="zh-CN" altLang="zh-CN" sz="1000" dirty="0">
                <a:solidFill>
                  <a:srgbClr val="808000"/>
                </a:solidFill>
                <a:latin typeface="Consolas" panose="020B0609020204030204" pitchFamily="49" charset="0"/>
              </a:rPr>
              <a:t>@Override</a:t>
            </a:r>
            <a:br>
              <a:rPr lang="zh-CN" altLang="zh-CN" sz="1000" dirty="0">
                <a:solidFill>
                  <a:srgbClr val="808000"/>
                </a:solidFill>
                <a:latin typeface="Consolas" panose="020B0609020204030204" pitchFamily="49" charset="0"/>
              </a:rPr>
            </a:br>
            <a:r>
              <a:rPr lang="zh-CN" altLang="zh-CN" sz="1000" dirty="0">
                <a:solidFill>
                  <a:srgbClr val="808000"/>
                </a:solidFill>
                <a:latin typeface="Consolas" panose="020B0609020204030204" pitchFamily="49" charset="0"/>
              </a:rPr>
              <a:t>    </a:t>
            </a:r>
            <a:r>
              <a:rPr lang="zh-CN" altLang="zh-CN" sz="1000" b="1" dirty="0">
                <a:solidFill>
                  <a:srgbClr val="000080"/>
                </a:solidFill>
                <a:latin typeface="Consolas" panose="020B0609020204030204" pitchFamily="49" charset="0"/>
              </a:rPr>
              <a:t>public </a:t>
            </a:r>
            <a:r>
              <a:rPr lang="zh-CN" altLang="zh-CN" sz="1000" dirty="0">
                <a:solidFill>
                  <a:srgbClr val="000000"/>
                </a:solidFill>
                <a:latin typeface="Consolas" panose="020B0609020204030204" pitchFamily="49" charset="0"/>
              </a:rPr>
              <a:t>String call() </a:t>
            </a:r>
            <a:r>
              <a:rPr lang="zh-CN" altLang="zh-CN" sz="1000" b="1" dirty="0">
                <a:solidFill>
                  <a:srgbClr val="000080"/>
                </a:solidFill>
                <a:latin typeface="Consolas" panose="020B0609020204030204" pitchFamily="49" charset="0"/>
              </a:rPr>
              <a:t>throws </a:t>
            </a:r>
            <a:r>
              <a:rPr lang="zh-CN" altLang="zh-CN" sz="1000" dirty="0">
                <a:solidFill>
                  <a:srgbClr val="000000"/>
                </a:solidFill>
                <a:latin typeface="Consolas" panose="020B0609020204030204" pitchFamily="49" charset="0"/>
              </a:rPr>
              <a:t>Exception {</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System.</a:t>
            </a:r>
            <a:r>
              <a:rPr lang="zh-CN" altLang="zh-CN" sz="1000" b="1" i="1" dirty="0">
                <a:solidFill>
                  <a:srgbClr val="660E7A"/>
                </a:solidFill>
                <a:latin typeface="Consolas" panose="020B0609020204030204" pitchFamily="49" charset="0"/>
              </a:rPr>
              <a:t>out</a:t>
            </a:r>
            <a:r>
              <a:rPr lang="zh-CN" altLang="zh-CN" sz="1000" dirty="0">
                <a:solidFill>
                  <a:srgbClr val="000000"/>
                </a:solidFill>
                <a:latin typeface="Consolas" panose="020B0609020204030204" pitchFamily="49" charset="0"/>
              </a:rPr>
              <a:t>.println(</a:t>
            </a:r>
            <a:r>
              <a:rPr lang="zh-CN" altLang="zh-CN" sz="1000" b="1" dirty="0">
                <a:solidFill>
                  <a:srgbClr val="008000"/>
                </a:solidFill>
                <a:latin typeface="Consolas" panose="020B0609020204030204" pitchFamily="49" charset="0"/>
              </a:rPr>
              <a:t>"</a:t>
            </a:r>
            <a:r>
              <a:rPr lang="zh-CN" altLang="zh-CN" sz="1000" b="1" dirty="0">
                <a:solidFill>
                  <a:srgbClr val="008000"/>
                </a:solidFill>
                <a:latin typeface="Arial Unicode MS" panose="020B0604020202020204" pitchFamily="34" charset="-122"/>
                <a:ea typeface="Arial Unicode MS" panose="020B0604020202020204" pitchFamily="34" charset="-122"/>
                <a:cs typeface="Arial Unicode MS" panose="020B0604020202020204" pitchFamily="34" charset="-122"/>
              </a:rPr>
              <a:t>子线程开始运行</a:t>
            </a:r>
            <a:r>
              <a:rPr lang="zh-CN" altLang="zh-CN" sz="1000" b="1" dirty="0">
                <a:solidFill>
                  <a:srgbClr val="008000"/>
                </a:solidFill>
                <a:latin typeface="Consolas" panose="020B0609020204030204" pitchFamily="49" charset="0"/>
              </a:rPr>
              <a:t>"</a:t>
            </a:r>
            <a:r>
              <a:rPr lang="zh-CN" altLang="zh-CN" sz="1000" dirty="0">
                <a:solidFill>
                  <a:srgbClr val="000000"/>
                </a:solidFill>
                <a:latin typeface="Consolas" panose="020B0609020204030204" pitchFamily="49" charset="0"/>
              </a:rPr>
              <a:t>);</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a:t>
            </a:r>
            <a:r>
              <a:rPr lang="zh-CN" altLang="zh-CN" sz="1000" b="1" dirty="0">
                <a:solidFill>
                  <a:srgbClr val="000080"/>
                </a:solidFill>
                <a:latin typeface="Consolas" panose="020B0609020204030204" pitchFamily="49" charset="0"/>
              </a:rPr>
              <a:t>return </a:t>
            </a:r>
            <a:r>
              <a:rPr lang="zh-CN" altLang="zh-CN" sz="1000" b="1" dirty="0">
                <a:solidFill>
                  <a:srgbClr val="008000"/>
                </a:solidFill>
                <a:latin typeface="Consolas" panose="020B0609020204030204" pitchFamily="49" charset="0"/>
              </a:rPr>
              <a:t>"</a:t>
            </a:r>
            <a:r>
              <a:rPr lang="zh-CN" altLang="zh-CN" sz="1000" b="1" dirty="0">
                <a:solidFill>
                  <a:srgbClr val="008000"/>
                </a:solidFill>
                <a:latin typeface="Arial Unicode MS" panose="020B0604020202020204" pitchFamily="34" charset="-122"/>
                <a:ea typeface="Arial Unicode MS" panose="020B0604020202020204" pitchFamily="34" charset="-122"/>
                <a:cs typeface="Arial Unicode MS" panose="020B0604020202020204" pitchFamily="34" charset="-122"/>
              </a:rPr>
              <a:t>子线程运行完成</a:t>
            </a:r>
            <a:r>
              <a:rPr lang="zh-CN" altLang="zh-CN" sz="1000" b="1" dirty="0">
                <a:solidFill>
                  <a:srgbClr val="008000"/>
                </a:solidFill>
                <a:latin typeface="Consolas" panose="020B0609020204030204" pitchFamily="49" charset="0"/>
              </a:rPr>
              <a:t>"</a:t>
            </a:r>
            <a:r>
              <a:rPr lang="zh-CN" altLang="zh-CN" sz="1000" dirty="0">
                <a:solidFill>
                  <a:srgbClr val="000000"/>
                </a:solidFill>
                <a:latin typeface="Consolas" panose="020B0609020204030204" pitchFamily="49" charset="0"/>
              </a:rPr>
              <a:t>;</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a:t>
            </a:r>
            <a:br>
              <a:rPr lang="zh-CN" altLang="zh-CN" sz="1000" dirty="0">
                <a:solidFill>
                  <a:srgbClr val="000000"/>
                </a:solidFill>
                <a:latin typeface="Consolas" panose="020B0609020204030204" pitchFamily="49" charset="0"/>
              </a:rPr>
            </a:b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a:t>
            </a:r>
            <a:r>
              <a:rPr lang="zh-CN" altLang="zh-CN" sz="1000" b="1" dirty="0">
                <a:solidFill>
                  <a:srgbClr val="000080"/>
                </a:solidFill>
                <a:latin typeface="Consolas" panose="020B0609020204030204" pitchFamily="49" charset="0"/>
              </a:rPr>
              <a:t>public static void </a:t>
            </a:r>
            <a:r>
              <a:rPr lang="zh-CN" altLang="zh-CN" sz="1000" dirty="0">
                <a:solidFill>
                  <a:srgbClr val="000000"/>
                </a:solidFill>
                <a:latin typeface="Consolas" panose="020B0609020204030204" pitchFamily="49" charset="0"/>
              </a:rPr>
              <a:t>main(String[] args) {</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FutureTask futureTask = </a:t>
            </a:r>
            <a:r>
              <a:rPr lang="zh-CN" altLang="zh-CN" sz="1000" b="1" dirty="0">
                <a:solidFill>
                  <a:srgbClr val="000080"/>
                </a:solidFill>
                <a:latin typeface="Consolas" panose="020B0609020204030204" pitchFamily="49" charset="0"/>
              </a:rPr>
              <a:t>new </a:t>
            </a:r>
            <a:r>
              <a:rPr lang="zh-CN" altLang="zh-CN" sz="1000" dirty="0">
                <a:solidFill>
                  <a:srgbClr val="000000"/>
                </a:solidFill>
                <a:latin typeface="Consolas" panose="020B0609020204030204" pitchFamily="49" charset="0"/>
              </a:rPr>
              <a:t>FutureTask(</a:t>
            </a:r>
            <a:r>
              <a:rPr lang="zh-CN" altLang="zh-CN" sz="1000" b="1" dirty="0">
                <a:solidFill>
                  <a:srgbClr val="000080"/>
                </a:solidFill>
                <a:latin typeface="Consolas" panose="020B0609020204030204" pitchFamily="49" charset="0"/>
              </a:rPr>
              <a:t>new </a:t>
            </a:r>
            <a:r>
              <a:rPr lang="zh-CN" altLang="zh-CN" sz="1000" dirty="0">
                <a:solidFill>
                  <a:srgbClr val="000000"/>
                </a:solidFill>
                <a:latin typeface="Consolas" panose="020B0609020204030204" pitchFamily="49" charset="0"/>
              </a:rPr>
              <a:t>MyThreadCallable());</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Thread thread = </a:t>
            </a:r>
            <a:r>
              <a:rPr lang="zh-CN" altLang="zh-CN" sz="1000" b="1" dirty="0">
                <a:solidFill>
                  <a:srgbClr val="000080"/>
                </a:solidFill>
                <a:latin typeface="Consolas" panose="020B0609020204030204" pitchFamily="49" charset="0"/>
              </a:rPr>
              <a:t>new </a:t>
            </a:r>
            <a:r>
              <a:rPr lang="zh-CN" altLang="zh-CN" sz="1000" dirty="0">
                <a:solidFill>
                  <a:srgbClr val="000000"/>
                </a:solidFill>
                <a:latin typeface="Consolas" panose="020B0609020204030204" pitchFamily="49" charset="0"/>
              </a:rPr>
              <a:t>Thread(futureTask);</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thread.start();</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a:t>
            </a:r>
            <a:r>
              <a:rPr lang="zh-CN" altLang="zh-CN" sz="1000" b="1" dirty="0">
                <a:solidFill>
                  <a:srgbClr val="000080"/>
                </a:solidFill>
                <a:latin typeface="Consolas" panose="020B0609020204030204" pitchFamily="49" charset="0"/>
              </a:rPr>
              <a:t>try </a:t>
            </a:r>
            <a:r>
              <a:rPr lang="zh-CN" altLang="zh-CN" sz="1000" dirty="0">
                <a:solidFill>
                  <a:srgbClr val="000000"/>
                </a:solidFill>
                <a:latin typeface="Consolas" panose="020B0609020204030204" pitchFamily="49" charset="0"/>
              </a:rPr>
              <a:t>{</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System.</a:t>
            </a:r>
            <a:r>
              <a:rPr lang="zh-CN" altLang="zh-CN" sz="1000" b="1" i="1" dirty="0">
                <a:solidFill>
                  <a:srgbClr val="660E7A"/>
                </a:solidFill>
                <a:latin typeface="Consolas" panose="020B0609020204030204" pitchFamily="49" charset="0"/>
              </a:rPr>
              <a:t>out</a:t>
            </a:r>
            <a:r>
              <a:rPr lang="zh-CN" altLang="zh-CN" sz="1000" dirty="0">
                <a:solidFill>
                  <a:srgbClr val="000000"/>
                </a:solidFill>
                <a:latin typeface="Consolas" panose="020B0609020204030204" pitchFamily="49" charset="0"/>
              </a:rPr>
              <a:t>.println(</a:t>
            </a:r>
            <a:r>
              <a:rPr lang="zh-CN" altLang="zh-CN" sz="1000" b="1" dirty="0">
                <a:solidFill>
                  <a:srgbClr val="008000"/>
                </a:solidFill>
                <a:latin typeface="Consolas" panose="020B0609020204030204" pitchFamily="49" charset="0"/>
              </a:rPr>
              <a:t>"</a:t>
            </a:r>
            <a:r>
              <a:rPr lang="zh-CN" altLang="zh-CN" sz="1000" b="1" dirty="0">
                <a:solidFill>
                  <a:srgbClr val="008000"/>
                </a:solidFill>
                <a:latin typeface="Arial Unicode MS" panose="020B0604020202020204" pitchFamily="34" charset="-122"/>
                <a:ea typeface="Arial Unicode MS" panose="020B0604020202020204" pitchFamily="34" charset="-122"/>
                <a:cs typeface="Arial Unicode MS" panose="020B0604020202020204" pitchFamily="34" charset="-122"/>
              </a:rPr>
              <a:t>子线程返回结果：</a:t>
            </a:r>
            <a:r>
              <a:rPr lang="zh-CN" altLang="zh-CN" sz="1000" b="1" dirty="0">
                <a:solidFill>
                  <a:srgbClr val="008000"/>
                </a:solidFill>
                <a:latin typeface="Consolas" panose="020B0609020204030204" pitchFamily="49" charset="0"/>
              </a:rPr>
              <a:t>"</a:t>
            </a:r>
            <a:r>
              <a:rPr lang="zh-CN" altLang="zh-CN" sz="1000" dirty="0">
                <a:solidFill>
                  <a:srgbClr val="000000"/>
                </a:solidFill>
                <a:latin typeface="Consolas" panose="020B0609020204030204" pitchFamily="49" charset="0"/>
              </a:rPr>
              <a:t>+futureTask.get());</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 </a:t>
            </a:r>
            <a:r>
              <a:rPr lang="zh-CN" altLang="zh-CN" sz="1000" b="1" dirty="0">
                <a:solidFill>
                  <a:srgbClr val="000080"/>
                </a:solidFill>
                <a:latin typeface="Consolas" panose="020B0609020204030204" pitchFamily="49" charset="0"/>
              </a:rPr>
              <a:t>catch </a:t>
            </a:r>
            <a:r>
              <a:rPr lang="zh-CN" altLang="zh-CN" sz="1000" dirty="0">
                <a:solidFill>
                  <a:srgbClr val="000000"/>
                </a:solidFill>
                <a:latin typeface="Consolas" panose="020B0609020204030204" pitchFamily="49" charset="0"/>
              </a:rPr>
              <a:t>(InterruptedException e) {</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e.printStackTrace();</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 </a:t>
            </a:r>
            <a:r>
              <a:rPr lang="zh-CN" altLang="zh-CN" sz="1000" b="1" dirty="0">
                <a:solidFill>
                  <a:srgbClr val="000080"/>
                </a:solidFill>
                <a:latin typeface="Consolas" panose="020B0609020204030204" pitchFamily="49" charset="0"/>
              </a:rPr>
              <a:t>catch </a:t>
            </a:r>
            <a:r>
              <a:rPr lang="zh-CN" altLang="zh-CN" sz="1000" dirty="0">
                <a:solidFill>
                  <a:srgbClr val="000000"/>
                </a:solidFill>
                <a:latin typeface="Consolas" panose="020B0609020204030204" pitchFamily="49" charset="0"/>
              </a:rPr>
              <a:t>(ExecutionException e) {</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e.printStackTrace();</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a:t>
            </a:r>
            <a:br>
              <a:rPr lang="zh-CN" altLang="zh-CN" sz="1000" dirty="0">
                <a:solidFill>
                  <a:srgbClr val="000000"/>
                </a:solidFill>
                <a:latin typeface="Consolas" panose="020B0609020204030204" pitchFamily="49" charset="0"/>
              </a:rPr>
            </a:b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System.</a:t>
            </a:r>
            <a:r>
              <a:rPr lang="zh-CN" altLang="zh-CN" sz="1000" b="1" i="1" dirty="0">
                <a:solidFill>
                  <a:srgbClr val="660E7A"/>
                </a:solidFill>
                <a:latin typeface="Consolas" panose="020B0609020204030204" pitchFamily="49" charset="0"/>
              </a:rPr>
              <a:t>out</a:t>
            </a:r>
            <a:r>
              <a:rPr lang="zh-CN" altLang="zh-CN" sz="1000" dirty="0">
                <a:solidFill>
                  <a:srgbClr val="000000"/>
                </a:solidFill>
                <a:latin typeface="Consolas" panose="020B0609020204030204" pitchFamily="49" charset="0"/>
              </a:rPr>
              <a:t>.println(</a:t>
            </a:r>
            <a:r>
              <a:rPr lang="zh-CN" altLang="zh-CN" sz="1000" b="1" dirty="0">
                <a:solidFill>
                  <a:srgbClr val="008000"/>
                </a:solidFill>
                <a:latin typeface="Consolas" panose="020B0609020204030204" pitchFamily="49" charset="0"/>
              </a:rPr>
              <a:t>"</a:t>
            </a:r>
            <a:r>
              <a:rPr lang="zh-CN" altLang="zh-CN" sz="1000" b="1" dirty="0">
                <a:solidFill>
                  <a:srgbClr val="008000"/>
                </a:solidFill>
                <a:latin typeface="Arial Unicode MS" panose="020B0604020202020204" pitchFamily="34" charset="-122"/>
                <a:ea typeface="Arial Unicode MS" panose="020B0604020202020204" pitchFamily="34" charset="-122"/>
                <a:cs typeface="Arial Unicode MS" panose="020B0604020202020204" pitchFamily="34" charset="-122"/>
              </a:rPr>
              <a:t>主线程</a:t>
            </a:r>
            <a:r>
              <a:rPr lang="zh-CN" altLang="zh-CN" sz="1000" b="1" dirty="0">
                <a:solidFill>
                  <a:srgbClr val="008000"/>
                </a:solidFill>
                <a:latin typeface="Consolas" panose="020B0609020204030204" pitchFamily="49" charset="0"/>
              </a:rPr>
              <a:t>"</a:t>
            </a:r>
            <a:r>
              <a:rPr lang="zh-CN" altLang="zh-CN" sz="1000" dirty="0">
                <a:solidFill>
                  <a:srgbClr val="000000"/>
                </a:solidFill>
                <a:latin typeface="Consolas" panose="020B0609020204030204" pitchFamily="49" charset="0"/>
              </a:rPr>
              <a:t>);</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a:t>
            </a:r>
            <a:endParaRPr lang="zh-CN" altLang="zh-CN" sz="1200" dirty="0">
              <a:latin typeface="Arial" panose="020B0604020202020204" pitchFamily="34" charset="0"/>
            </a:endParaRPr>
          </a:p>
          <a:p>
            <a:endParaRPr lang="zh-CN" altLang="en-US" sz="600" dirty="0"/>
          </a:p>
        </p:txBody>
      </p:sp>
    </p:spTree>
    <p:extLst>
      <p:ext uri="{BB962C8B-B14F-4D97-AF65-F5344CB8AC3E}">
        <p14:creationId xmlns:p14="http://schemas.microsoft.com/office/powerpoint/2010/main" val="3133538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3198311"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多线程</a:t>
            </a:r>
            <a:r>
              <a:rPr lang="en-US" altLang="zh-CN" sz="2000" b="1" dirty="0">
                <a:solidFill>
                  <a:schemeClr val="tx1">
                    <a:lumMod val="75000"/>
                    <a:lumOff val="25000"/>
                  </a:schemeClr>
                </a:solidFill>
                <a:latin typeface="微软雅黑" pitchFamily="34" charset="-122"/>
                <a:ea typeface="微软雅黑" pitchFamily="34" charset="-122"/>
              </a:rPr>
              <a:t>-</a:t>
            </a:r>
            <a:r>
              <a:rPr lang="zh-CN" altLang="en-US" sz="2000" b="1" dirty="0">
                <a:solidFill>
                  <a:schemeClr val="tx1">
                    <a:lumMod val="75000"/>
                    <a:lumOff val="25000"/>
                  </a:schemeClr>
                </a:solidFill>
                <a:latin typeface="微软雅黑" pitchFamily="34" charset="-122"/>
                <a:ea typeface="微软雅黑" pitchFamily="34" charset="-122"/>
              </a:rPr>
              <a:t>线程的创建和使用</a:t>
            </a:r>
          </a:p>
        </p:txBody>
      </p:sp>
      <p:sp>
        <p:nvSpPr>
          <p:cNvPr id="3" name="矩形 2"/>
          <p:cNvSpPr/>
          <p:nvPr/>
        </p:nvSpPr>
        <p:spPr>
          <a:xfrm>
            <a:off x="3005970" y="771550"/>
            <a:ext cx="2646878" cy="461665"/>
          </a:xfrm>
          <a:prstGeom prst="rect">
            <a:avLst/>
          </a:prstGeom>
        </p:spPr>
        <p:txBody>
          <a:bodyPr wrap="none">
            <a:spAutoFit/>
          </a:bodyPr>
          <a:lstStyle/>
          <a:p>
            <a:r>
              <a:rPr lang="zh-CN" altLang="en-US" sz="2400" b="1" dirty="0"/>
              <a:t>线程的创建和启动</a:t>
            </a:r>
          </a:p>
        </p:txBody>
      </p:sp>
      <p:sp>
        <p:nvSpPr>
          <p:cNvPr id="4" name="矩形 3"/>
          <p:cNvSpPr/>
          <p:nvPr/>
        </p:nvSpPr>
        <p:spPr>
          <a:xfrm>
            <a:off x="449288" y="1233215"/>
            <a:ext cx="7776864" cy="400110"/>
          </a:xfrm>
          <a:prstGeom prst="rect">
            <a:avLst/>
          </a:prstGeom>
        </p:spPr>
        <p:txBody>
          <a:bodyPr wrap="square">
            <a:spAutoFit/>
          </a:bodyPr>
          <a:lstStyle/>
          <a:p>
            <a:endParaRPr lang="en-US" altLang="zh-CN" sz="2000" b="1" dirty="0"/>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文本框 5"/>
          <p:cNvSpPr txBox="1"/>
          <p:nvPr/>
        </p:nvSpPr>
        <p:spPr>
          <a:xfrm>
            <a:off x="664284" y="1356326"/>
            <a:ext cx="8460432" cy="1477328"/>
          </a:xfrm>
          <a:prstGeom prst="rect">
            <a:avLst/>
          </a:prstGeom>
          <a:noFill/>
        </p:spPr>
        <p:txBody>
          <a:bodyPr wrap="square" rtlCol="0">
            <a:spAutoFit/>
          </a:bodyPr>
          <a:lstStyle/>
          <a:p>
            <a:r>
              <a:rPr lang="zh-CN" altLang="en-US" dirty="0"/>
              <a:t>与使用</a:t>
            </a:r>
            <a:r>
              <a:rPr lang="en-US" altLang="zh-CN" dirty="0"/>
              <a:t>Runnable</a:t>
            </a:r>
            <a:r>
              <a:rPr lang="zh-CN" altLang="en-US" dirty="0"/>
              <a:t>相比， </a:t>
            </a:r>
            <a:r>
              <a:rPr lang="en-US" altLang="zh-CN" dirty="0"/>
              <a:t>Callable</a:t>
            </a:r>
            <a:r>
              <a:rPr lang="zh-CN" altLang="en-US" dirty="0"/>
              <a:t>功能更强大些 </a:t>
            </a:r>
            <a:endParaRPr lang="en-US" altLang="zh-CN" dirty="0"/>
          </a:p>
          <a:p>
            <a:pPr marL="742950" lvl="1" indent="-285750">
              <a:buFont typeface="Arial" panose="020B0604020202020204" pitchFamily="34" charset="0"/>
              <a:buChar char="•"/>
            </a:pPr>
            <a:r>
              <a:rPr lang="zh-CN" altLang="en-US" dirty="0"/>
              <a:t>相比</a:t>
            </a:r>
            <a:r>
              <a:rPr lang="en-US" altLang="zh-CN" dirty="0"/>
              <a:t>run()</a:t>
            </a:r>
            <a:r>
              <a:rPr lang="zh-CN" altLang="en-US" dirty="0"/>
              <a:t>方法，可以有返回值 </a:t>
            </a:r>
            <a:endParaRPr lang="en-US" altLang="zh-CN" dirty="0"/>
          </a:p>
          <a:p>
            <a:pPr marL="742950" lvl="1" indent="-285750">
              <a:buFont typeface="Arial" panose="020B0604020202020204" pitchFamily="34" charset="0"/>
              <a:buChar char="•"/>
            </a:pPr>
            <a:r>
              <a:rPr lang="zh-CN" altLang="en-US" dirty="0"/>
              <a:t>方法可以抛出异常 </a:t>
            </a:r>
            <a:endParaRPr lang="en-US" altLang="zh-CN" dirty="0"/>
          </a:p>
          <a:p>
            <a:pPr marL="742950" lvl="1" indent="-285750">
              <a:buFont typeface="Arial" panose="020B0604020202020204" pitchFamily="34" charset="0"/>
              <a:buChar char="•"/>
            </a:pPr>
            <a:r>
              <a:rPr lang="zh-CN" altLang="en-US" dirty="0"/>
              <a:t>支持泛型的返回值 </a:t>
            </a:r>
            <a:endParaRPr lang="en-US" altLang="zh-CN" dirty="0"/>
          </a:p>
          <a:p>
            <a:pPr marL="742950" lvl="1" indent="-285750">
              <a:buFont typeface="Arial" panose="020B0604020202020204" pitchFamily="34" charset="0"/>
              <a:buChar char="•"/>
            </a:pPr>
            <a:r>
              <a:rPr lang="zh-CN" altLang="en-US" dirty="0"/>
              <a:t>需要借助</a:t>
            </a:r>
            <a:r>
              <a:rPr lang="en-US" altLang="zh-CN" dirty="0" err="1"/>
              <a:t>FutureTask</a:t>
            </a:r>
            <a:r>
              <a:rPr lang="zh-CN" altLang="en-US" dirty="0"/>
              <a:t>类，比如获取返回结果</a:t>
            </a:r>
          </a:p>
        </p:txBody>
      </p:sp>
      <p:sp>
        <p:nvSpPr>
          <p:cNvPr id="7" name="文本框 6"/>
          <p:cNvSpPr txBox="1"/>
          <p:nvPr/>
        </p:nvSpPr>
        <p:spPr>
          <a:xfrm>
            <a:off x="660472" y="2956765"/>
            <a:ext cx="8588236" cy="1754326"/>
          </a:xfrm>
          <a:prstGeom prst="rect">
            <a:avLst/>
          </a:prstGeom>
          <a:noFill/>
        </p:spPr>
        <p:txBody>
          <a:bodyPr wrap="square" rtlCol="0">
            <a:spAutoFit/>
          </a:bodyPr>
          <a:lstStyle/>
          <a:p>
            <a:r>
              <a:rPr lang="en-US" altLang="zh-CN" dirty="0"/>
              <a:t>Future</a:t>
            </a:r>
            <a:r>
              <a:rPr lang="zh-CN" altLang="en-US" dirty="0"/>
              <a:t>接口 </a:t>
            </a:r>
            <a:endParaRPr lang="en-US" altLang="zh-CN" dirty="0"/>
          </a:p>
          <a:p>
            <a:pPr marL="742950" lvl="1" indent="-285750">
              <a:buFont typeface="Wingdings" panose="05000000000000000000" pitchFamily="2" charset="2"/>
              <a:buChar char="Ø"/>
            </a:pPr>
            <a:r>
              <a:rPr lang="zh-CN" altLang="en-US" dirty="0"/>
              <a:t>可以对具体</a:t>
            </a:r>
            <a:r>
              <a:rPr lang="en-US" altLang="zh-CN" dirty="0"/>
              <a:t>Runnable</a:t>
            </a:r>
            <a:r>
              <a:rPr lang="zh-CN" altLang="en-US" dirty="0"/>
              <a:t>、</a:t>
            </a:r>
            <a:r>
              <a:rPr lang="en-US" altLang="zh-CN" dirty="0"/>
              <a:t>Callable</a:t>
            </a:r>
            <a:r>
              <a:rPr lang="zh-CN" altLang="en-US" dirty="0"/>
              <a:t>任务的执行结果进行取消、查询是否完成、获取结果等。 </a:t>
            </a:r>
            <a:endParaRPr lang="en-US" altLang="zh-CN" dirty="0"/>
          </a:p>
          <a:p>
            <a:pPr marL="742950" lvl="1" indent="-285750">
              <a:buFont typeface="Wingdings" panose="05000000000000000000" pitchFamily="2" charset="2"/>
              <a:buChar char="Ø"/>
            </a:pPr>
            <a:r>
              <a:rPr lang="en-US" altLang="zh-CN" dirty="0" err="1"/>
              <a:t>FutrueTask</a:t>
            </a:r>
            <a:r>
              <a:rPr lang="zh-CN" altLang="en-US" dirty="0"/>
              <a:t>是</a:t>
            </a:r>
            <a:r>
              <a:rPr lang="en-US" altLang="zh-CN" dirty="0" err="1"/>
              <a:t>Futrue</a:t>
            </a:r>
            <a:r>
              <a:rPr lang="zh-CN" altLang="en-US" dirty="0"/>
              <a:t>接口的唯一的实现类 </a:t>
            </a:r>
            <a:endParaRPr lang="en-US" altLang="zh-CN" dirty="0"/>
          </a:p>
          <a:p>
            <a:pPr marL="742950" lvl="1" indent="-285750">
              <a:buFont typeface="Wingdings" panose="05000000000000000000" pitchFamily="2" charset="2"/>
              <a:buChar char="Ø"/>
            </a:pPr>
            <a:r>
              <a:rPr lang="en-US" altLang="zh-CN" dirty="0" err="1"/>
              <a:t>FutureTask</a:t>
            </a:r>
            <a:r>
              <a:rPr lang="en-US" altLang="zh-CN" dirty="0"/>
              <a:t> </a:t>
            </a:r>
            <a:r>
              <a:rPr lang="zh-CN" altLang="en-US" dirty="0"/>
              <a:t>同时实现了</a:t>
            </a:r>
            <a:r>
              <a:rPr lang="en-US" altLang="zh-CN" dirty="0"/>
              <a:t>Runnable, Future</a:t>
            </a:r>
            <a:r>
              <a:rPr lang="zh-CN" altLang="en-US" dirty="0"/>
              <a:t>接口。它既可以作为 </a:t>
            </a:r>
            <a:r>
              <a:rPr lang="en-US" altLang="zh-CN" dirty="0"/>
              <a:t>Runnable</a:t>
            </a:r>
            <a:r>
              <a:rPr lang="zh-CN" altLang="en-US" dirty="0"/>
              <a:t>被线程执行，又可以作为</a:t>
            </a:r>
            <a:r>
              <a:rPr lang="en-US" altLang="zh-CN" dirty="0"/>
              <a:t>Future</a:t>
            </a:r>
            <a:r>
              <a:rPr lang="zh-CN" altLang="en-US" dirty="0"/>
              <a:t>得到</a:t>
            </a:r>
            <a:r>
              <a:rPr lang="en-US" altLang="zh-CN" dirty="0"/>
              <a:t>Callable</a:t>
            </a:r>
            <a:r>
              <a:rPr lang="zh-CN" altLang="en-US" dirty="0"/>
              <a:t>的返回值</a:t>
            </a:r>
          </a:p>
        </p:txBody>
      </p:sp>
    </p:spTree>
    <p:extLst>
      <p:ext uri="{BB962C8B-B14F-4D97-AF65-F5344CB8AC3E}">
        <p14:creationId xmlns:p14="http://schemas.microsoft.com/office/powerpoint/2010/main" val="1113466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Effect transition="in" filter="fade">
                                      <p:cBhvr>
                                        <p:cTn id="31" dur="500"/>
                                        <p:tgtEl>
                                          <p:spTgt spid="7">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7">
                                            <p:txEl>
                                              <p:pRg st="1" end="1"/>
                                            </p:txEl>
                                          </p:spTgt>
                                        </p:tgtEl>
                                        <p:attrNameLst>
                                          <p:attrName>style.visibility</p:attrName>
                                        </p:attrNameLst>
                                      </p:cBhvr>
                                      <p:to>
                                        <p:strVal val="visible"/>
                                      </p:to>
                                    </p:set>
                                    <p:animEffect transition="in" filter="fade">
                                      <p:cBhvr>
                                        <p:cTn id="36" dur="1000"/>
                                        <p:tgtEl>
                                          <p:spTgt spid="7">
                                            <p:txEl>
                                              <p:pRg st="1" end="1"/>
                                            </p:txEl>
                                          </p:spTgt>
                                        </p:tgtEl>
                                      </p:cBhvr>
                                    </p:animEffect>
                                    <p:anim calcmode="lin" valueType="num">
                                      <p:cBhvr>
                                        <p:cTn id="37"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7">
                                            <p:txEl>
                                              <p:pRg st="2" end="2"/>
                                            </p:txEl>
                                          </p:spTgt>
                                        </p:tgtEl>
                                        <p:attrNameLst>
                                          <p:attrName>style.visibility</p:attrName>
                                        </p:attrNameLst>
                                      </p:cBhvr>
                                      <p:to>
                                        <p:strVal val="visible"/>
                                      </p:to>
                                    </p:set>
                                    <p:animEffect transition="in" filter="fade">
                                      <p:cBhvr>
                                        <p:cTn id="43" dur="1000"/>
                                        <p:tgtEl>
                                          <p:spTgt spid="7">
                                            <p:txEl>
                                              <p:pRg st="2" end="2"/>
                                            </p:txEl>
                                          </p:spTgt>
                                        </p:tgtEl>
                                      </p:cBhvr>
                                    </p:animEffect>
                                    <p:anim calcmode="lin" valueType="num">
                                      <p:cBhvr>
                                        <p:cTn id="44"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7">
                                            <p:txEl>
                                              <p:pRg st="3" end="3"/>
                                            </p:txEl>
                                          </p:spTgt>
                                        </p:tgtEl>
                                        <p:attrNameLst>
                                          <p:attrName>style.visibility</p:attrName>
                                        </p:attrNameLst>
                                      </p:cBhvr>
                                      <p:to>
                                        <p:strVal val="visible"/>
                                      </p:to>
                                    </p:set>
                                    <p:animEffect transition="in" filter="fade">
                                      <p:cBhvr>
                                        <p:cTn id="50" dur="1000"/>
                                        <p:tgtEl>
                                          <p:spTgt spid="7">
                                            <p:txEl>
                                              <p:pRg st="3" end="3"/>
                                            </p:txEl>
                                          </p:spTgt>
                                        </p:tgtEl>
                                      </p:cBhvr>
                                    </p:animEffect>
                                    <p:anim calcmode="lin" valueType="num">
                                      <p:cBhvr>
                                        <p:cTn id="51"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52"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3198311"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多线程</a:t>
            </a:r>
            <a:r>
              <a:rPr lang="en-US" altLang="zh-CN" sz="2000" b="1" dirty="0">
                <a:solidFill>
                  <a:schemeClr val="tx1">
                    <a:lumMod val="75000"/>
                    <a:lumOff val="25000"/>
                  </a:schemeClr>
                </a:solidFill>
                <a:latin typeface="微软雅黑" pitchFamily="34" charset="-122"/>
                <a:ea typeface="微软雅黑" pitchFamily="34" charset="-122"/>
              </a:rPr>
              <a:t>-</a:t>
            </a:r>
            <a:r>
              <a:rPr lang="zh-CN" altLang="en-US" sz="2000" b="1" dirty="0">
                <a:solidFill>
                  <a:schemeClr val="tx1">
                    <a:lumMod val="75000"/>
                    <a:lumOff val="25000"/>
                  </a:schemeClr>
                </a:solidFill>
                <a:latin typeface="微软雅黑" pitchFamily="34" charset="-122"/>
                <a:ea typeface="微软雅黑" pitchFamily="34" charset="-122"/>
              </a:rPr>
              <a:t>线程的创建和使用</a:t>
            </a:r>
          </a:p>
        </p:txBody>
      </p:sp>
      <p:sp>
        <p:nvSpPr>
          <p:cNvPr id="4" name="矩形 3"/>
          <p:cNvSpPr/>
          <p:nvPr/>
        </p:nvSpPr>
        <p:spPr>
          <a:xfrm>
            <a:off x="611560" y="1131590"/>
            <a:ext cx="7632848" cy="1614545"/>
          </a:xfrm>
          <a:prstGeom prst="rect">
            <a:avLst/>
          </a:prstGeom>
        </p:spPr>
        <p:txBody>
          <a:bodyPr wrap="square">
            <a:spAutoFit/>
          </a:bodyPr>
          <a:lstStyle/>
          <a:p>
            <a:pPr algn="ctr"/>
            <a:r>
              <a:rPr lang="zh-CN" altLang="en-US" sz="2400" dirty="0"/>
              <a:t>练 习 </a:t>
            </a:r>
            <a:endParaRPr lang="en-US" altLang="zh-CN" sz="2400" dirty="0"/>
          </a:p>
          <a:p>
            <a:pPr algn="ctr"/>
            <a:endParaRPr lang="en-US" altLang="zh-CN" sz="2400" dirty="0"/>
          </a:p>
          <a:p>
            <a:pPr>
              <a:lnSpc>
                <a:spcPct val="150000"/>
              </a:lnSpc>
            </a:pPr>
            <a:r>
              <a:rPr lang="zh-CN" altLang="en-US" dirty="0"/>
              <a:t>创建两个分线程，让其中一个线程输出</a:t>
            </a:r>
            <a:r>
              <a:rPr lang="en-US" altLang="zh-CN" dirty="0"/>
              <a:t>1-100</a:t>
            </a:r>
            <a:r>
              <a:rPr lang="zh-CN" altLang="en-US" dirty="0"/>
              <a:t>之间的偶数，另一个线程输出</a:t>
            </a:r>
            <a:r>
              <a:rPr lang="en-US" altLang="zh-CN" dirty="0"/>
              <a:t>1-100</a:t>
            </a:r>
            <a:r>
              <a:rPr lang="zh-CN" altLang="en-US" dirty="0"/>
              <a:t>之间的奇数。 </a:t>
            </a:r>
          </a:p>
        </p:txBody>
      </p:sp>
    </p:spTree>
    <p:extLst>
      <p:ext uri="{BB962C8B-B14F-4D97-AF65-F5344CB8AC3E}">
        <p14:creationId xmlns:p14="http://schemas.microsoft.com/office/powerpoint/2010/main" val="2135207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3198311"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多线程</a:t>
            </a:r>
            <a:r>
              <a:rPr lang="en-US" altLang="zh-CN" sz="2000" b="1" dirty="0">
                <a:solidFill>
                  <a:schemeClr val="tx1">
                    <a:lumMod val="75000"/>
                    <a:lumOff val="25000"/>
                  </a:schemeClr>
                </a:solidFill>
                <a:latin typeface="微软雅黑" pitchFamily="34" charset="-122"/>
                <a:ea typeface="微软雅黑" pitchFamily="34" charset="-122"/>
              </a:rPr>
              <a:t>-</a:t>
            </a:r>
            <a:r>
              <a:rPr lang="zh-CN" altLang="en-US" sz="2000" b="1" dirty="0">
                <a:solidFill>
                  <a:schemeClr val="tx1">
                    <a:lumMod val="75000"/>
                    <a:lumOff val="25000"/>
                  </a:schemeClr>
                </a:solidFill>
                <a:latin typeface="微软雅黑" pitchFamily="34" charset="-122"/>
                <a:ea typeface="微软雅黑" pitchFamily="34" charset="-122"/>
              </a:rPr>
              <a:t>线程的创建和使用</a:t>
            </a:r>
          </a:p>
        </p:txBody>
      </p:sp>
      <p:sp>
        <p:nvSpPr>
          <p:cNvPr id="4" name="矩形 3"/>
          <p:cNvSpPr/>
          <p:nvPr/>
        </p:nvSpPr>
        <p:spPr>
          <a:xfrm>
            <a:off x="1691680" y="578025"/>
            <a:ext cx="5976664" cy="4939814"/>
          </a:xfrm>
          <a:prstGeom prst="rect">
            <a:avLst/>
          </a:prstGeom>
        </p:spPr>
        <p:txBody>
          <a:bodyPr wrap="square">
            <a:spAutoFit/>
          </a:bodyPr>
          <a:lstStyle/>
          <a:p>
            <a:pPr lvl="0" eaLnBrk="0" fontAlgn="base" hangingPunct="0">
              <a:spcBef>
                <a:spcPct val="0"/>
              </a:spcBef>
              <a:spcAft>
                <a:spcPct val="0"/>
              </a:spcAft>
            </a:pPr>
            <a:br>
              <a:rPr lang="zh-CN" altLang="zh-CN" dirty="0">
                <a:solidFill>
                  <a:srgbClr val="000000"/>
                </a:solidFill>
                <a:latin typeface="Consolas" panose="020B0609020204030204" pitchFamily="49" charset="0"/>
              </a:rPr>
            </a:br>
            <a:r>
              <a:rPr lang="zh-CN" altLang="zh-CN" sz="1100" b="1" dirty="0">
                <a:solidFill>
                  <a:srgbClr val="000080"/>
                </a:solidFill>
                <a:latin typeface="Consolas" panose="020B0609020204030204" pitchFamily="49" charset="0"/>
              </a:rPr>
              <a:t>class </a:t>
            </a:r>
            <a:r>
              <a:rPr lang="zh-CN" altLang="zh-CN" sz="1100" dirty="0">
                <a:solidFill>
                  <a:srgbClr val="000000"/>
                </a:solidFill>
                <a:latin typeface="Consolas" panose="020B0609020204030204" pitchFamily="49" charset="0"/>
              </a:rPr>
              <a:t>Thread1 </a:t>
            </a:r>
            <a:r>
              <a:rPr lang="zh-CN" altLang="zh-CN" sz="1100" b="1" dirty="0">
                <a:solidFill>
                  <a:srgbClr val="000080"/>
                </a:solidFill>
                <a:latin typeface="Consolas" panose="020B0609020204030204" pitchFamily="49" charset="0"/>
              </a:rPr>
              <a:t>extends </a:t>
            </a:r>
            <a:r>
              <a:rPr lang="zh-CN" altLang="zh-CN" sz="1100" dirty="0">
                <a:solidFill>
                  <a:srgbClr val="000000"/>
                </a:solidFill>
                <a:latin typeface="Consolas" panose="020B0609020204030204" pitchFamily="49" charset="0"/>
              </a:rPr>
              <a:t>Thread {</a:t>
            </a:r>
            <a:br>
              <a:rPr lang="zh-CN" altLang="zh-CN" sz="1100" dirty="0">
                <a:solidFill>
                  <a:srgbClr val="000000"/>
                </a:solidFill>
                <a:latin typeface="Consolas" panose="020B0609020204030204" pitchFamily="49" charset="0"/>
              </a:rPr>
            </a:br>
            <a:r>
              <a:rPr lang="zh-CN" altLang="zh-CN" sz="1100" dirty="0">
                <a:solidFill>
                  <a:srgbClr val="000000"/>
                </a:solidFill>
                <a:latin typeface="Consolas" panose="020B0609020204030204" pitchFamily="49" charset="0"/>
              </a:rPr>
              <a:t>    </a:t>
            </a:r>
            <a:r>
              <a:rPr lang="zh-CN" altLang="zh-CN" sz="1100" dirty="0">
                <a:solidFill>
                  <a:srgbClr val="808000"/>
                </a:solidFill>
                <a:latin typeface="Consolas" panose="020B0609020204030204" pitchFamily="49" charset="0"/>
              </a:rPr>
              <a:t>@Override</a:t>
            </a:r>
            <a:br>
              <a:rPr lang="zh-CN" altLang="zh-CN" sz="1100" dirty="0">
                <a:solidFill>
                  <a:srgbClr val="808000"/>
                </a:solidFill>
                <a:latin typeface="Consolas" panose="020B0609020204030204" pitchFamily="49" charset="0"/>
              </a:rPr>
            </a:br>
            <a:r>
              <a:rPr lang="zh-CN" altLang="zh-CN" sz="1100" dirty="0">
                <a:solidFill>
                  <a:srgbClr val="808000"/>
                </a:solidFill>
                <a:latin typeface="Consolas" panose="020B0609020204030204" pitchFamily="49" charset="0"/>
              </a:rPr>
              <a:t>    </a:t>
            </a:r>
            <a:r>
              <a:rPr lang="zh-CN" altLang="zh-CN" sz="1100" b="1" dirty="0">
                <a:solidFill>
                  <a:srgbClr val="000080"/>
                </a:solidFill>
                <a:latin typeface="Consolas" panose="020B0609020204030204" pitchFamily="49" charset="0"/>
              </a:rPr>
              <a:t>public void </a:t>
            </a:r>
            <a:r>
              <a:rPr lang="zh-CN" altLang="zh-CN" sz="1100" dirty="0">
                <a:solidFill>
                  <a:srgbClr val="000000"/>
                </a:solidFill>
                <a:latin typeface="Consolas" panose="020B0609020204030204" pitchFamily="49" charset="0"/>
              </a:rPr>
              <a:t>run() {</a:t>
            </a:r>
            <a:br>
              <a:rPr lang="zh-CN" altLang="zh-CN" sz="1100" dirty="0">
                <a:solidFill>
                  <a:srgbClr val="000000"/>
                </a:solidFill>
                <a:latin typeface="Consolas" panose="020B0609020204030204" pitchFamily="49" charset="0"/>
              </a:rPr>
            </a:br>
            <a:r>
              <a:rPr lang="zh-CN" altLang="zh-CN" sz="1100" dirty="0">
                <a:solidFill>
                  <a:srgbClr val="000000"/>
                </a:solidFill>
                <a:latin typeface="Consolas" panose="020B0609020204030204" pitchFamily="49" charset="0"/>
              </a:rPr>
              <a:t>        </a:t>
            </a:r>
            <a:r>
              <a:rPr lang="zh-CN" altLang="zh-CN" sz="1100" b="1" dirty="0">
                <a:solidFill>
                  <a:srgbClr val="000080"/>
                </a:solidFill>
                <a:latin typeface="Consolas" panose="020B0609020204030204" pitchFamily="49" charset="0"/>
              </a:rPr>
              <a:t>for </a:t>
            </a:r>
            <a:r>
              <a:rPr lang="zh-CN" altLang="zh-CN" sz="1100" dirty="0">
                <a:solidFill>
                  <a:srgbClr val="000000"/>
                </a:solidFill>
                <a:latin typeface="Consolas" panose="020B0609020204030204" pitchFamily="49" charset="0"/>
              </a:rPr>
              <a:t>(</a:t>
            </a:r>
            <a:r>
              <a:rPr lang="zh-CN" altLang="zh-CN" sz="1100" b="1" dirty="0">
                <a:solidFill>
                  <a:srgbClr val="000080"/>
                </a:solidFill>
                <a:latin typeface="Consolas" panose="020B0609020204030204" pitchFamily="49" charset="0"/>
              </a:rPr>
              <a:t>int </a:t>
            </a:r>
            <a:r>
              <a:rPr lang="zh-CN" altLang="zh-CN" sz="1100" dirty="0">
                <a:solidFill>
                  <a:srgbClr val="000000"/>
                </a:solidFill>
                <a:latin typeface="Consolas" panose="020B0609020204030204" pitchFamily="49" charset="0"/>
              </a:rPr>
              <a:t>i = </a:t>
            </a:r>
            <a:r>
              <a:rPr lang="zh-CN" altLang="zh-CN" sz="1100" dirty="0">
                <a:solidFill>
                  <a:srgbClr val="0000FF"/>
                </a:solidFill>
                <a:latin typeface="Consolas" panose="020B0609020204030204" pitchFamily="49" charset="0"/>
              </a:rPr>
              <a:t>1</a:t>
            </a:r>
            <a:r>
              <a:rPr lang="zh-CN" altLang="zh-CN" sz="1100" dirty="0">
                <a:solidFill>
                  <a:srgbClr val="000000"/>
                </a:solidFill>
                <a:latin typeface="Consolas" panose="020B0609020204030204" pitchFamily="49" charset="0"/>
              </a:rPr>
              <a:t>; i &lt;= </a:t>
            </a:r>
            <a:r>
              <a:rPr lang="zh-CN" altLang="zh-CN" sz="1100" dirty="0">
                <a:solidFill>
                  <a:srgbClr val="0000FF"/>
                </a:solidFill>
                <a:latin typeface="Consolas" panose="020B0609020204030204" pitchFamily="49" charset="0"/>
              </a:rPr>
              <a:t>100</a:t>
            </a:r>
            <a:r>
              <a:rPr lang="zh-CN" altLang="zh-CN" sz="1100" dirty="0">
                <a:solidFill>
                  <a:srgbClr val="000000"/>
                </a:solidFill>
                <a:latin typeface="Consolas" panose="020B0609020204030204" pitchFamily="49" charset="0"/>
              </a:rPr>
              <a:t>; i += </a:t>
            </a:r>
            <a:r>
              <a:rPr lang="zh-CN" altLang="zh-CN" sz="1100" dirty="0">
                <a:solidFill>
                  <a:srgbClr val="0000FF"/>
                </a:solidFill>
                <a:latin typeface="Consolas" panose="020B0609020204030204" pitchFamily="49" charset="0"/>
              </a:rPr>
              <a:t>2</a:t>
            </a:r>
            <a:r>
              <a:rPr lang="zh-CN" altLang="zh-CN" sz="1100" dirty="0">
                <a:solidFill>
                  <a:srgbClr val="000000"/>
                </a:solidFill>
                <a:latin typeface="Consolas" panose="020B0609020204030204" pitchFamily="49" charset="0"/>
              </a:rPr>
              <a:t>) {</a:t>
            </a:r>
            <a:br>
              <a:rPr lang="zh-CN" altLang="zh-CN" sz="1100" dirty="0">
                <a:solidFill>
                  <a:srgbClr val="000000"/>
                </a:solidFill>
                <a:latin typeface="Consolas" panose="020B0609020204030204" pitchFamily="49" charset="0"/>
              </a:rPr>
            </a:br>
            <a:r>
              <a:rPr lang="zh-CN" altLang="zh-CN" sz="1100" dirty="0">
                <a:solidFill>
                  <a:srgbClr val="000000"/>
                </a:solidFill>
                <a:latin typeface="Consolas" panose="020B0609020204030204" pitchFamily="49" charset="0"/>
              </a:rPr>
              <a:t>            System.</a:t>
            </a:r>
            <a:r>
              <a:rPr lang="zh-CN" altLang="zh-CN" sz="1100" b="1" i="1" dirty="0">
                <a:solidFill>
                  <a:srgbClr val="660E7A"/>
                </a:solidFill>
                <a:latin typeface="Consolas" panose="020B0609020204030204" pitchFamily="49" charset="0"/>
              </a:rPr>
              <a:t>out</a:t>
            </a:r>
            <a:r>
              <a:rPr lang="zh-CN" altLang="zh-CN" sz="1100" dirty="0">
                <a:solidFill>
                  <a:srgbClr val="000000"/>
                </a:solidFill>
                <a:latin typeface="Consolas" panose="020B0609020204030204" pitchFamily="49" charset="0"/>
              </a:rPr>
              <a:t>.println(</a:t>
            </a:r>
            <a:r>
              <a:rPr lang="zh-CN" altLang="zh-CN" sz="1100" b="1" dirty="0">
                <a:solidFill>
                  <a:srgbClr val="008000"/>
                </a:solidFill>
                <a:latin typeface="Consolas" panose="020B0609020204030204" pitchFamily="49" charset="0"/>
              </a:rPr>
              <a:t>"i1=" </a:t>
            </a:r>
            <a:r>
              <a:rPr lang="zh-CN" altLang="zh-CN" sz="1100" dirty="0">
                <a:solidFill>
                  <a:srgbClr val="000000"/>
                </a:solidFill>
                <a:latin typeface="Consolas" panose="020B0609020204030204" pitchFamily="49" charset="0"/>
              </a:rPr>
              <a:t>+ i);</a:t>
            </a:r>
            <a:br>
              <a:rPr lang="zh-CN" altLang="zh-CN" sz="1100" dirty="0">
                <a:solidFill>
                  <a:srgbClr val="000000"/>
                </a:solidFill>
                <a:latin typeface="Consolas" panose="020B0609020204030204" pitchFamily="49" charset="0"/>
              </a:rPr>
            </a:br>
            <a:r>
              <a:rPr lang="zh-CN" altLang="zh-CN" sz="1100" dirty="0">
                <a:solidFill>
                  <a:srgbClr val="000000"/>
                </a:solidFill>
                <a:latin typeface="Consolas" panose="020B0609020204030204" pitchFamily="49" charset="0"/>
              </a:rPr>
              <a:t>        }</a:t>
            </a:r>
            <a:br>
              <a:rPr lang="zh-CN" altLang="zh-CN" sz="1100" dirty="0">
                <a:solidFill>
                  <a:srgbClr val="000000"/>
                </a:solidFill>
                <a:latin typeface="Consolas" panose="020B0609020204030204" pitchFamily="49" charset="0"/>
              </a:rPr>
            </a:br>
            <a:r>
              <a:rPr lang="zh-CN" altLang="zh-CN" sz="1100" dirty="0">
                <a:solidFill>
                  <a:srgbClr val="000000"/>
                </a:solidFill>
                <a:latin typeface="Consolas" panose="020B0609020204030204" pitchFamily="49" charset="0"/>
              </a:rPr>
              <a:t>    }</a:t>
            </a:r>
            <a:br>
              <a:rPr lang="zh-CN" altLang="zh-CN" sz="1100" dirty="0">
                <a:solidFill>
                  <a:srgbClr val="000000"/>
                </a:solidFill>
                <a:latin typeface="Consolas" panose="020B0609020204030204" pitchFamily="49" charset="0"/>
              </a:rPr>
            </a:br>
            <a:r>
              <a:rPr lang="zh-CN" altLang="zh-CN" sz="1100" dirty="0">
                <a:solidFill>
                  <a:srgbClr val="000000"/>
                </a:solidFill>
                <a:latin typeface="Consolas" panose="020B0609020204030204" pitchFamily="49" charset="0"/>
              </a:rPr>
              <a:t>}</a:t>
            </a:r>
            <a:br>
              <a:rPr lang="zh-CN" altLang="zh-CN" sz="1100" dirty="0">
                <a:solidFill>
                  <a:srgbClr val="000000"/>
                </a:solidFill>
                <a:latin typeface="Consolas" panose="020B0609020204030204" pitchFamily="49" charset="0"/>
              </a:rPr>
            </a:br>
            <a:br>
              <a:rPr lang="zh-CN" altLang="zh-CN" sz="1100" dirty="0">
                <a:solidFill>
                  <a:srgbClr val="000000"/>
                </a:solidFill>
                <a:latin typeface="Consolas" panose="020B0609020204030204" pitchFamily="49" charset="0"/>
              </a:rPr>
            </a:br>
            <a:r>
              <a:rPr lang="zh-CN" altLang="zh-CN" sz="1100" b="1" dirty="0">
                <a:solidFill>
                  <a:srgbClr val="000080"/>
                </a:solidFill>
                <a:latin typeface="Consolas" panose="020B0609020204030204" pitchFamily="49" charset="0"/>
              </a:rPr>
              <a:t>class </a:t>
            </a:r>
            <a:r>
              <a:rPr lang="zh-CN" altLang="zh-CN" sz="1100" dirty="0">
                <a:solidFill>
                  <a:srgbClr val="000000"/>
                </a:solidFill>
                <a:latin typeface="Consolas" panose="020B0609020204030204" pitchFamily="49" charset="0"/>
              </a:rPr>
              <a:t>Thread2 </a:t>
            </a:r>
            <a:r>
              <a:rPr lang="zh-CN" altLang="zh-CN" sz="1100" b="1" dirty="0">
                <a:solidFill>
                  <a:srgbClr val="000080"/>
                </a:solidFill>
                <a:latin typeface="Consolas" panose="020B0609020204030204" pitchFamily="49" charset="0"/>
              </a:rPr>
              <a:t>extends </a:t>
            </a:r>
            <a:r>
              <a:rPr lang="zh-CN" altLang="zh-CN" sz="1100" dirty="0">
                <a:solidFill>
                  <a:srgbClr val="000000"/>
                </a:solidFill>
                <a:latin typeface="Consolas" panose="020B0609020204030204" pitchFamily="49" charset="0"/>
              </a:rPr>
              <a:t>Thread {</a:t>
            </a:r>
            <a:br>
              <a:rPr lang="zh-CN" altLang="zh-CN" sz="1100" dirty="0">
                <a:solidFill>
                  <a:srgbClr val="000000"/>
                </a:solidFill>
                <a:latin typeface="Consolas" panose="020B0609020204030204" pitchFamily="49" charset="0"/>
              </a:rPr>
            </a:br>
            <a:r>
              <a:rPr lang="zh-CN" altLang="zh-CN" sz="1100" dirty="0">
                <a:solidFill>
                  <a:srgbClr val="000000"/>
                </a:solidFill>
                <a:latin typeface="Consolas" panose="020B0609020204030204" pitchFamily="49" charset="0"/>
              </a:rPr>
              <a:t>    </a:t>
            </a:r>
            <a:r>
              <a:rPr lang="zh-CN" altLang="zh-CN" sz="1100" dirty="0">
                <a:solidFill>
                  <a:srgbClr val="808000"/>
                </a:solidFill>
                <a:latin typeface="Consolas" panose="020B0609020204030204" pitchFamily="49" charset="0"/>
              </a:rPr>
              <a:t>@Override</a:t>
            </a:r>
            <a:br>
              <a:rPr lang="zh-CN" altLang="zh-CN" sz="1100" dirty="0">
                <a:solidFill>
                  <a:srgbClr val="808000"/>
                </a:solidFill>
                <a:latin typeface="Consolas" panose="020B0609020204030204" pitchFamily="49" charset="0"/>
              </a:rPr>
            </a:br>
            <a:r>
              <a:rPr lang="zh-CN" altLang="zh-CN" sz="1100" dirty="0">
                <a:solidFill>
                  <a:srgbClr val="808000"/>
                </a:solidFill>
                <a:latin typeface="Consolas" panose="020B0609020204030204" pitchFamily="49" charset="0"/>
              </a:rPr>
              <a:t>    </a:t>
            </a:r>
            <a:r>
              <a:rPr lang="zh-CN" altLang="zh-CN" sz="1100" b="1" dirty="0">
                <a:solidFill>
                  <a:srgbClr val="000080"/>
                </a:solidFill>
                <a:latin typeface="Consolas" panose="020B0609020204030204" pitchFamily="49" charset="0"/>
              </a:rPr>
              <a:t>public void </a:t>
            </a:r>
            <a:r>
              <a:rPr lang="zh-CN" altLang="zh-CN" sz="1100" dirty="0">
                <a:solidFill>
                  <a:srgbClr val="000000"/>
                </a:solidFill>
                <a:latin typeface="Consolas" panose="020B0609020204030204" pitchFamily="49" charset="0"/>
              </a:rPr>
              <a:t>run() {</a:t>
            </a:r>
            <a:br>
              <a:rPr lang="zh-CN" altLang="zh-CN" sz="1100" dirty="0">
                <a:solidFill>
                  <a:srgbClr val="000000"/>
                </a:solidFill>
                <a:latin typeface="Consolas" panose="020B0609020204030204" pitchFamily="49" charset="0"/>
              </a:rPr>
            </a:br>
            <a:r>
              <a:rPr lang="zh-CN" altLang="zh-CN" sz="1100" dirty="0">
                <a:solidFill>
                  <a:srgbClr val="000000"/>
                </a:solidFill>
                <a:latin typeface="Consolas" panose="020B0609020204030204" pitchFamily="49" charset="0"/>
              </a:rPr>
              <a:t>        </a:t>
            </a:r>
            <a:r>
              <a:rPr lang="zh-CN" altLang="zh-CN" sz="1100" b="1" dirty="0">
                <a:solidFill>
                  <a:srgbClr val="000080"/>
                </a:solidFill>
                <a:latin typeface="Consolas" panose="020B0609020204030204" pitchFamily="49" charset="0"/>
              </a:rPr>
              <a:t>for </a:t>
            </a:r>
            <a:r>
              <a:rPr lang="zh-CN" altLang="zh-CN" sz="1100" dirty="0">
                <a:solidFill>
                  <a:srgbClr val="000000"/>
                </a:solidFill>
                <a:latin typeface="Consolas" panose="020B0609020204030204" pitchFamily="49" charset="0"/>
              </a:rPr>
              <a:t>(</a:t>
            </a:r>
            <a:r>
              <a:rPr lang="zh-CN" altLang="zh-CN" sz="1100" b="1" dirty="0">
                <a:solidFill>
                  <a:srgbClr val="000080"/>
                </a:solidFill>
                <a:latin typeface="Consolas" panose="020B0609020204030204" pitchFamily="49" charset="0"/>
              </a:rPr>
              <a:t>int </a:t>
            </a:r>
            <a:r>
              <a:rPr lang="zh-CN" altLang="zh-CN" sz="1100" dirty="0">
                <a:solidFill>
                  <a:srgbClr val="000000"/>
                </a:solidFill>
                <a:latin typeface="Consolas" panose="020B0609020204030204" pitchFamily="49" charset="0"/>
              </a:rPr>
              <a:t>i = </a:t>
            </a:r>
            <a:r>
              <a:rPr lang="zh-CN" altLang="zh-CN" sz="1100" dirty="0">
                <a:solidFill>
                  <a:srgbClr val="0000FF"/>
                </a:solidFill>
                <a:latin typeface="Consolas" panose="020B0609020204030204" pitchFamily="49" charset="0"/>
              </a:rPr>
              <a:t>2</a:t>
            </a:r>
            <a:r>
              <a:rPr lang="zh-CN" altLang="zh-CN" sz="1100" dirty="0">
                <a:solidFill>
                  <a:srgbClr val="000000"/>
                </a:solidFill>
                <a:latin typeface="Consolas" panose="020B0609020204030204" pitchFamily="49" charset="0"/>
              </a:rPr>
              <a:t>; i &lt;= </a:t>
            </a:r>
            <a:r>
              <a:rPr lang="zh-CN" altLang="zh-CN" sz="1100" dirty="0">
                <a:solidFill>
                  <a:srgbClr val="0000FF"/>
                </a:solidFill>
                <a:latin typeface="Consolas" panose="020B0609020204030204" pitchFamily="49" charset="0"/>
              </a:rPr>
              <a:t>100</a:t>
            </a:r>
            <a:r>
              <a:rPr lang="zh-CN" altLang="zh-CN" sz="1100" dirty="0">
                <a:solidFill>
                  <a:srgbClr val="000000"/>
                </a:solidFill>
                <a:latin typeface="Consolas" panose="020B0609020204030204" pitchFamily="49" charset="0"/>
              </a:rPr>
              <a:t>; i += </a:t>
            </a:r>
            <a:r>
              <a:rPr lang="zh-CN" altLang="zh-CN" sz="1100" dirty="0">
                <a:solidFill>
                  <a:srgbClr val="0000FF"/>
                </a:solidFill>
                <a:latin typeface="Consolas" panose="020B0609020204030204" pitchFamily="49" charset="0"/>
              </a:rPr>
              <a:t>2</a:t>
            </a:r>
            <a:r>
              <a:rPr lang="zh-CN" altLang="zh-CN" sz="1100" dirty="0">
                <a:solidFill>
                  <a:srgbClr val="000000"/>
                </a:solidFill>
                <a:latin typeface="Consolas" panose="020B0609020204030204" pitchFamily="49" charset="0"/>
              </a:rPr>
              <a:t>) {</a:t>
            </a:r>
            <a:br>
              <a:rPr lang="zh-CN" altLang="zh-CN" sz="1100" dirty="0">
                <a:solidFill>
                  <a:srgbClr val="000000"/>
                </a:solidFill>
                <a:latin typeface="Consolas" panose="020B0609020204030204" pitchFamily="49" charset="0"/>
              </a:rPr>
            </a:br>
            <a:r>
              <a:rPr lang="zh-CN" altLang="zh-CN" sz="1100" dirty="0">
                <a:solidFill>
                  <a:srgbClr val="000000"/>
                </a:solidFill>
                <a:latin typeface="Consolas" panose="020B0609020204030204" pitchFamily="49" charset="0"/>
              </a:rPr>
              <a:t>            System.</a:t>
            </a:r>
            <a:r>
              <a:rPr lang="zh-CN" altLang="zh-CN" sz="1100" b="1" i="1" dirty="0">
                <a:solidFill>
                  <a:srgbClr val="660E7A"/>
                </a:solidFill>
                <a:latin typeface="Consolas" panose="020B0609020204030204" pitchFamily="49" charset="0"/>
              </a:rPr>
              <a:t>out</a:t>
            </a:r>
            <a:r>
              <a:rPr lang="zh-CN" altLang="zh-CN" sz="1100" dirty="0">
                <a:solidFill>
                  <a:srgbClr val="000000"/>
                </a:solidFill>
                <a:latin typeface="Consolas" panose="020B0609020204030204" pitchFamily="49" charset="0"/>
              </a:rPr>
              <a:t>.println(</a:t>
            </a:r>
            <a:r>
              <a:rPr lang="zh-CN" altLang="zh-CN" sz="1100" b="1" dirty="0">
                <a:solidFill>
                  <a:srgbClr val="008000"/>
                </a:solidFill>
                <a:latin typeface="Consolas" panose="020B0609020204030204" pitchFamily="49" charset="0"/>
              </a:rPr>
              <a:t>"i2=" </a:t>
            </a:r>
            <a:r>
              <a:rPr lang="zh-CN" altLang="zh-CN" sz="1100" dirty="0">
                <a:solidFill>
                  <a:srgbClr val="000000"/>
                </a:solidFill>
                <a:latin typeface="Consolas" panose="020B0609020204030204" pitchFamily="49" charset="0"/>
              </a:rPr>
              <a:t>+ i);</a:t>
            </a:r>
            <a:br>
              <a:rPr lang="zh-CN" altLang="zh-CN" sz="1100" dirty="0">
                <a:solidFill>
                  <a:srgbClr val="000000"/>
                </a:solidFill>
                <a:latin typeface="Consolas" panose="020B0609020204030204" pitchFamily="49" charset="0"/>
              </a:rPr>
            </a:br>
            <a:r>
              <a:rPr lang="zh-CN" altLang="zh-CN" sz="1100" dirty="0">
                <a:solidFill>
                  <a:srgbClr val="000000"/>
                </a:solidFill>
                <a:latin typeface="Consolas" panose="020B0609020204030204" pitchFamily="49" charset="0"/>
              </a:rPr>
              <a:t>        }</a:t>
            </a:r>
            <a:br>
              <a:rPr lang="zh-CN" altLang="zh-CN" sz="1100" dirty="0">
                <a:solidFill>
                  <a:srgbClr val="000000"/>
                </a:solidFill>
                <a:latin typeface="Consolas" panose="020B0609020204030204" pitchFamily="49" charset="0"/>
              </a:rPr>
            </a:br>
            <a:r>
              <a:rPr lang="zh-CN" altLang="zh-CN" sz="1100" dirty="0">
                <a:solidFill>
                  <a:srgbClr val="000000"/>
                </a:solidFill>
                <a:latin typeface="Consolas" panose="020B0609020204030204" pitchFamily="49" charset="0"/>
              </a:rPr>
              <a:t>    }</a:t>
            </a:r>
            <a:br>
              <a:rPr lang="zh-CN" altLang="zh-CN" sz="1100" dirty="0">
                <a:solidFill>
                  <a:srgbClr val="000000"/>
                </a:solidFill>
                <a:latin typeface="Consolas" panose="020B0609020204030204" pitchFamily="49" charset="0"/>
              </a:rPr>
            </a:br>
            <a:r>
              <a:rPr lang="zh-CN" altLang="zh-CN" sz="1100" dirty="0">
                <a:solidFill>
                  <a:srgbClr val="000000"/>
                </a:solidFill>
                <a:latin typeface="Consolas" panose="020B0609020204030204" pitchFamily="49" charset="0"/>
              </a:rPr>
              <a:t>}</a:t>
            </a:r>
            <a:br>
              <a:rPr lang="zh-CN" altLang="zh-CN" sz="1100" dirty="0">
                <a:solidFill>
                  <a:srgbClr val="000000"/>
                </a:solidFill>
                <a:latin typeface="Consolas" panose="020B0609020204030204" pitchFamily="49" charset="0"/>
              </a:rPr>
            </a:br>
            <a:br>
              <a:rPr lang="zh-CN" altLang="zh-CN" sz="1100" dirty="0">
                <a:solidFill>
                  <a:srgbClr val="000000"/>
                </a:solidFill>
                <a:latin typeface="Consolas" panose="020B0609020204030204" pitchFamily="49" charset="0"/>
              </a:rPr>
            </a:br>
            <a:r>
              <a:rPr lang="zh-CN" altLang="zh-CN" sz="1100" b="1" dirty="0">
                <a:solidFill>
                  <a:srgbClr val="000080"/>
                </a:solidFill>
                <a:latin typeface="Consolas" panose="020B0609020204030204" pitchFamily="49" charset="0"/>
              </a:rPr>
              <a:t>public class </a:t>
            </a:r>
            <a:r>
              <a:rPr lang="zh-CN" altLang="zh-CN" sz="1100" dirty="0">
                <a:solidFill>
                  <a:srgbClr val="000000"/>
                </a:solidFill>
                <a:latin typeface="Consolas" panose="020B0609020204030204" pitchFamily="49" charset="0"/>
              </a:rPr>
              <a:t>Demo {</a:t>
            </a:r>
            <a:br>
              <a:rPr lang="zh-CN" altLang="zh-CN" sz="1100" dirty="0">
                <a:solidFill>
                  <a:srgbClr val="000000"/>
                </a:solidFill>
                <a:latin typeface="Consolas" panose="020B0609020204030204" pitchFamily="49" charset="0"/>
              </a:rPr>
            </a:br>
            <a:r>
              <a:rPr lang="zh-CN" altLang="zh-CN" sz="1100" dirty="0">
                <a:solidFill>
                  <a:srgbClr val="000000"/>
                </a:solidFill>
                <a:latin typeface="Consolas" panose="020B0609020204030204" pitchFamily="49" charset="0"/>
              </a:rPr>
              <a:t>    </a:t>
            </a:r>
            <a:r>
              <a:rPr lang="zh-CN" altLang="zh-CN" sz="1100" b="1" dirty="0">
                <a:solidFill>
                  <a:srgbClr val="000080"/>
                </a:solidFill>
                <a:latin typeface="Consolas" panose="020B0609020204030204" pitchFamily="49" charset="0"/>
              </a:rPr>
              <a:t>public static void </a:t>
            </a:r>
            <a:r>
              <a:rPr lang="zh-CN" altLang="zh-CN" sz="1100" dirty="0">
                <a:solidFill>
                  <a:srgbClr val="000000"/>
                </a:solidFill>
                <a:latin typeface="Consolas" panose="020B0609020204030204" pitchFamily="49" charset="0"/>
              </a:rPr>
              <a:t>main(String[] args) {</a:t>
            </a:r>
            <a:br>
              <a:rPr lang="zh-CN" altLang="zh-CN" sz="1100" dirty="0">
                <a:solidFill>
                  <a:srgbClr val="000000"/>
                </a:solidFill>
                <a:latin typeface="Consolas" panose="020B0609020204030204" pitchFamily="49" charset="0"/>
              </a:rPr>
            </a:br>
            <a:r>
              <a:rPr lang="zh-CN" altLang="zh-CN" sz="1100" dirty="0">
                <a:solidFill>
                  <a:srgbClr val="000000"/>
                </a:solidFill>
                <a:latin typeface="Consolas" panose="020B0609020204030204" pitchFamily="49" charset="0"/>
              </a:rPr>
              <a:t>        Thread thread1 = </a:t>
            </a:r>
            <a:r>
              <a:rPr lang="zh-CN" altLang="zh-CN" sz="1100" b="1" dirty="0">
                <a:solidFill>
                  <a:srgbClr val="000080"/>
                </a:solidFill>
                <a:latin typeface="Consolas" panose="020B0609020204030204" pitchFamily="49" charset="0"/>
              </a:rPr>
              <a:t>new </a:t>
            </a:r>
            <a:r>
              <a:rPr lang="zh-CN" altLang="zh-CN" sz="1100" dirty="0">
                <a:solidFill>
                  <a:srgbClr val="000000"/>
                </a:solidFill>
                <a:latin typeface="Consolas" panose="020B0609020204030204" pitchFamily="49" charset="0"/>
              </a:rPr>
              <a:t>Thread1();</a:t>
            </a:r>
            <a:br>
              <a:rPr lang="zh-CN" altLang="zh-CN" sz="1100" dirty="0">
                <a:solidFill>
                  <a:srgbClr val="000000"/>
                </a:solidFill>
                <a:latin typeface="Consolas" panose="020B0609020204030204" pitchFamily="49" charset="0"/>
              </a:rPr>
            </a:br>
            <a:r>
              <a:rPr lang="zh-CN" altLang="zh-CN" sz="1100" dirty="0">
                <a:solidFill>
                  <a:srgbClr val="000000"/>
                </a:solidFill>
                <a:latin typeface="Consolas" panose="020B0609020204030204" pitchFamily="49" charset="0"/>
              </a:rPr>
              <a:t>        Thread thread2 = </a:t>
            </a:r>
            <a:r>
              <a:rPr lang="zh-CN" altLang="zh-CN" sz="1100" b="1" dirty="0">
                <a:solidFill>
                  <a:srgbClr val="000080"/>
                </a:solidFill>
                <a:latin typeface="Consolas" panose="020B0609020204030204" pitchFamily="49" charset="0"/>
              </a:rPr>
              <a:t>new </a:t>
            </a:r>
            <a:r>
              <a:rPr lang="zh-CN" altLang="zh-CN" sz="1100" dirty="0">
                <a:solidFill>
                  <a:srgbClr val="000000"/>
                </a:solidFill>
                <a:latin typeface="Consolas" panose="020B0609020204030204" pitchFamily="49" charset="0"/>
              </a:rPr>
              <a:t>Thread2();</a:t>
            </a:r>
            <a:br>
              <a:rPr lang="zh-CN" altLang="zh-CN" sz="1100" dirty="0">
                <a:solidFill>
                  <a:srgbClr val="000000"/>
                </a:solidFill>
                <a:latin typeface="Consolas" panose="020B0609020204030204" pitchFamily="49" charset="0"/>
              </a:rPr>
            </a:br>
            <a:r>
              <a:rPr lang="zh-CN" altLang="zh-CN" sz="1100" dirty="0">
                <a:solidFill>
                  <a:srgbClr val="000000"/>
                </a:solidFill>
                <a:latin typeface="Consolas" panose="020B0609020204030204" pitchFamily="49" charset="0"/>
              </a:rPr>
              <a:t>        thread1.start();</a:t>
            </a:r>
            <a:br>
              <a:rPr lang="zh-CN" altLang="zh-CN" sz="1100" dirty="0">
                <a:solidFill>
                  <a:srgbClr val="000000"/>
                </a:solidFill>
                <a:latin typeface="Consolas" panose="020B0609020204030204" pitchFamily="49" charset="0"/>
              </a:rPr>
            </a:br>
            <a:r>
              <a:rPr lang="zh-CN" altLang="zh-CN" sz="1100" dirty="0">
                <a:solidFill>
                  <a:srgbClr val="000000"/>
                </a:solidFill>
                <a:latin typeface="Consolas" panose="020B0609020204030204" pitchFamily="49" charset="0"/>
              </a:rPr>
              <a:t>        thread2.start();</a:t>
            </a:r>
            <a:br>
              <a:rPr lang="zh-CN" altLang="zh-CN" sz="1100" dirty="0">
                <a:solidFill>
                  <a:srgbClr val="000000"/>
                </a:solidFill>
                <a:latin typeface="Consolas" panose="020B0609020204030204" pitchFamily="49" charset="0"/>
              </a:rPr>
            </a:br>
            <a:r>
              <a:rPr lang="zh-CN" altLang="zh-CN" sz="1100" dirty="0">
                <a:solidFill>
                  <a:srgbClr val="000000"/>
                </a:solidFill>
                <a:latin typeface="Consolas" panose="020B0609020204030204" pitchFamily="49" charset="0"/>
              </a:rPr>
              <a:t>    }</a:t>
            </a:r>
            <a:br>
              <a:rPr lang="zh-CN" altLang="zh-CN" sz="1100" dirty="0">
                <a:solidFill>
                  <a:srgbClr val="000000"/>
                </a:solidFill>
                <a:latin typeface="Consolas" panose="020B0609020204030204" pitchFamily="49" charset="0"/>
              </a:rPr>
            </a:br>
            <a:r>
              <a:rPr lang="zh-CN" altLang="zh-CN" sz="1100" dirty="0">
                <a:solidFill>
                  <a:srgbClr val="000000"/>
                </a:solidFill>
                <a:latin typeface="Consolas" panose="020B0609020204030204" pitchFamily="49" charset="0"/>
              </a:rPr>
              <a:t>}</a:t>
            </a:r>
            <a:endParaRPr lang="zh-CN" altLang="zh-CN" sz="1600" dirty="0">
              <a:latin typeface="Arial" panose="020B0604020202020204" pitchFamily="34" charset="0"/>
            </a:endParaRPr>
          </a:p>
        </p:txBody>
      </p:sp>
    </p:spTree>
    <p:extLst>
      <p:ext uri="{BB962C8B-B14F-4D97-AF65-F5344CB8AC3E}">
        <p14:creationId xmlns:p14="http://schemas.microsoft.com/office/powerpoint/2010/main" val="1274592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954107"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多线程</a:t>
            </a:r>
          </a:p>
        </p:txBody>
      </p:sp>
      <p:grpSp>
        <p:nvGrpSpPr>
          <p:cNvPr id="4" name="组合 3"/>
          <p:cNvGrpSpPr/>
          <p:nvPr/>
        </p:nvGrpSpPr>
        <p:grpSpPr>
          <a:xfrm>
            <a:off x="2231591" y="1073052"/>
            <a:ext cx="604213" cy="603194"/>
            <a:chOff x="2582973" y="2990928"/>
            <a:chExt cx="1036261" cy="1036518"/>
          </a:xfrm>
        </p:grpSpPr>
        <p:sp>
          <p:nvSpPr>
            <p:cNvPr id="5" name="Oval 53"/>
            <p:cNvSpPr>
              <a:spLocks noChangeArrowheads="1"/>
            </p:cNvSpPr>
            <p:nvPr/>
          </p:nvSpPr>
          <p:spPr bwMode="auto">
            <a:xfrm>
              <a:off x="2582973" y="2990928"/>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800">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6" name="Text Box 58"/>
            <p:cNvSpPr txBox="1">
              <a:spLocks noChangeArrowheads="1"/>
            </p:cNvSpPr>
            <p:nvPr/>
          </p:nvSpPr>
          <p:spPr bwMode="auto">
            <a:xfrm>
              <a:off x="2709700" y="3198746"/>
              <a:ext cx="782803" cy="542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defTabSz="685800"/>
              <a:r>
                <a:rPr lang="en-US" altLang="zh-CN" sz="2000" b="1" dirty="0">
                  <a:solidFill>
                    <a:prstClr val="white"/>
                  </a:solidFill>
                  <a:latin typeface="微软雅黑" panose="020B0503020204020204" pitchFamily="34" charset="-122"/>
                  <a:ea typeface="微软雅黑" panose="020B0503020204020204" pitchFamily="34" charset="-122"/>
                </a:rPr>
                <a:t>01</a:t>
              </a:r>
            </a:p>
          </p:txBody>
        </p:sp>
      </p:grpSp>
      <p:grpSp>
        <p:nvGrpSpPr>
          <p:cNvPr id="26" name="组合 25"/>
          <p:cNvGrpSpPr/>
          <p:nvPr/>
        </p:nvGrpSpPr>
        <p:grpSpPr>
          <a:xfrm>
            <a:off x="2241662" y="3413383"/>
            <a:ext cx="604213" cy="603194"/>
            <a:chOff x="2582973" y="2990928"/>
            <a:chExt cx="1036261" cy="1036518"/>
          </a:xfrm>
        </p:grpSpPr>
        <p:sp>
          <p:nvSpPr>
            <p:cNvPr id="27" name="Oval 53"/>
            <p:cNvSpPr>
              <a:spLocks noChangeArrowheads="1"/>
            </p:cNvSpPr>
            <p:nvPr/>
          </p:nvSpPr>
          <p:spPr bwMode="auto">
            <a:xfrm>
              <a:off x="2582973" y="2990928"/>
              <a:ext cx="1036261" cy="1036518"/>
            </a:xfrm>
            <a:prstGeom prst="ellipse">
              <a:avLst/>
            </a:prstGeom>
            <a:solidFill>
              <a:srgbClr val="FFC000"/>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800">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28" name="Text Box 58"/>
            <p:cNvSpPr txBox="1">
              <a:spLocks noChangeArrowheads="1"/>
            </p:cNvSpPr>
            <p:nvPr/>
          </p:nvSpPr>
          <p:spPr bwMode="auto">
            <a:xfrm>
              <a:off x="2709700" y="3198746"/>
              <a:ext cx="782803" cy="6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defTabSz="685800"/>
              <a:r>
                <a:rPr lang="en-US" altLang="zh-CN" sz="2000" b="1" dirty="0">
                  <a:solidFill>
                    <a:prstClr val="white"/>
                  </a:solidFill>
                  <a:latin typeface="微软雅黑" panose="020B0503020204020204" pitchFamily="34" charset="-122"/>
                  <a:ea typeface="微软雅黑" panose="020B0503020204020204" pitchFamily="34" charset="-122"/>
                </a:rPr>
                <a:t>04</a:t>
              </a:r>
            </a:p>
          </p:txBody>
        </p:sp>
      </p:grpSp>
      <p:grpSp>
        <p:nvGrpSpPr>
          <p:cNvPr id="29" name="组合 28"/>
          <p:cNvGrpSpPr/>
          <p:nvPr/>
        </p:nvGrpSpPr>
        <p:grpSpPr>
          <a:xfrm>
            <a:off x="2262386" y="2643758"/>
            <a:ext cx="604213" cy="603194"/>
            <a:chOff x="2582973" y="2990928"/>
            <a:chExt cx="1036261" cy="1036518"/>
          </a:xfrm>
        </p:grpSpPr>
        <p:sp>
          <p:nvSpPr>
            <p:cNvPr id="30" name="Oval 53"/>
            <p:cNvSpPr>
              <a:spLocks noChangeArrowheads="1"/>
            </p:cNvSpPr>
            <p:nvPr/>
          </p:nvSpPr>
          <p:spPr bwMode="auto">
            <a:xfrm>
              <a:off x="2582973" y="2990928"/>
              <a:ext cx="1036261" cy="1036518"/>
            </a:xfrm>
            <a:prstGeom prst="ellipse">
              <a:avLst/>
            </a:prstGeom>
            <a:solidFill>
              <a:schemeClr val="bg2">
                <a:lumMod val="25000"/>
              </a:schemeClr>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800">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31" name="Text Box 58"/>
            <p:cNvSpPr txBox="1">
              <a:spLocks noChangeArrowheads="1"/>
            </p:cNvSpPr>
            <p:nvPr/>
          </p:nvSpPr>
          <p:spPr bwMode="auto">
            <a:xfrm>
              <a:off x="2709700" y="3198746"/>
              <a:ext cx="782803" cy="6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defTabSz="685800"/>
              <a:r>
                <a:rPr lang="en-US" altLang="zh-CN" sz="2000" b="1" dirty="0">
                  <a:solidFill>
                    <a:prstClr val="white"/>
                  </a:solidFill>
                  <a:latin typeface="微软雅黑" panose="020B0503020204020204" pitchFamily="34" charset="-122"/>
                  <a:ea typeface="微软雅黑" panose="020B0503020204020204" pitchFamily="34" charset="-122"/>
                </a:rPr>
                <a:t>03</a:t>
              </a:r>
            </a:p>
          </p:txBody>
        </p:sp>
      </p:grpSp>
      <p:grpSp>
        <p:nvGrpSpPr>
          <p:cNvPr id="32" name="组合 31"/>
          <p:cNvGrpSpPr/>
          <p:nvPr/>
        </p:nvGrpSpPr>
        <p:grpSpPr>
          <a:xfrm>
            <a:off x="2247553" y="1874133"/>
            <a:ext cx="604213" cy="603194"/>
            <a:chOff x="2582973" y="2990928"/>
            <a:chExt cx="1036261" cy="1036518"/>
          </a:xfrm>
        </p:grpSpPr>
        <p:sp>
          <p:nvSpPr>
            <p:cNvPr id="33" name="Oval 53"/>
            <p:cNvSpPr>
              <a:spLocks noChangeArrowheads="1"/>
            </p:cNvSpPr>
            <p:nvPr/>
          </p:nvSpPr>
          <p:spPr bwMode="auto">
            <a:xfrm>
              <a:off x="2582973" y="2990928"/>
              <a:ext cx="1036261" cy="1036518"/>
            </a:xfrm>
            <a:prstGeom prst="ellipse">
              <a:avLst/>
            </a:prstGeom>
            <a:solidFill>
              <a:schemeClr val="accent4">
                <a:lumMod val="75000"/>
              </a:schemeClr>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800">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34" name="Text Box 58"/>
            <p:cNvSpPr txBox="1">
              <a:spLocks noChangeArrowheads="1"/>
            </p:cNvSpPr>
            <p:nvPr/>
          </p:nvSpPr>
          <p:spPr bwMode="auto">
            <a:xfrm>
              <a:off x="2709700" y="3198746"/>
              <a:ext cx="782803" cy="6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defTabSz="685800"/>
              <a:r>
                <a:rPr lang="en-US" altLang="zh-CN" sz="2000" b="1" dirty="0">
                  <a:solidFill>
                    <a:prstClr val="white"/>
                  </a:solidFill>
                  <a:latin typeface="微软雅黑" panose="020B0503020204020204" pitchFamily="34" charset="-122"/>
                  <a:ea typeface="微软雅黑" panose="020B0503020204020204" pitchFamily="34" charset="-122"/>
                </a:rPr>
                <a:t>02</a:t>
              </a:r>
            </a:p>
          </p:txBody>
        </p:sp>
      </p:grpSp>
      <p:grpSp>
        <p:nvGrpSpPr>
          <p:cNvPr id="35" name="组合 34"/>
          <p:cNvGrpSpPr/>
          <p:nvPr/>
        </p:nvGrpSpPr>
        <p:grpSpPr>
          <a:xfrm>
            <a:off x="2262388" y="4245921"/>
            <a:ext cx="604213" cy="603194"/>
            <a:chOff x="2582973" y="2990928"/>
            <a:chExt cx="1036261" cy="1036518"/>
          </a:xfrm>
        </p:grpSpPr>
        <p:sp>
          <p:nvSpPr>
            <p:cNvPr id="36" name="Oval 53"/>
            <p:cNvSpPr>
              <a:spLocks noChangeArrowheads="1"/>
            </p:cNvSpPr>
            <p:nvPr/>
          </p:nvSpPr>
          <p:spPr bwMode="auto">
            <a:xfrm>
              <a:off x="2582973" y="2990928"/>
              <a:ext cx="1036261" cy="1036518"/>
            </a:xfrm>
            <a:prstGeom prst="ellipse">
              <a:avLst/>
            </a:prstGeom>
            <a:solidFill>
              <a:srgbClr val="FF0000"/>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800">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37" name="Text Box 58"/>
            <p:cNvSpPr txBox="1">
              <a:spLocks noChangeArrowheads="1"/>
            </p:cNvSpPr>
            <p:nvPr/>
          </p:nvSpPr>
          <p:spPr bwMode="auto">
            <a:xfrm>
              <a:off x="2709700" y="3198746"/>
              <a:ext cx="782803" cy="6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defTabSz="685800"/>
              <a:r>
                <a:rPr lang="en-US" altLang="zh-CN" sz="2000" b="1" dirty="0">
                  <a:solidFill>
                    <a:prstClr val="white"/>
                  </a:solidFill>
                  <a:latin typeface="微软雅黑" panose="020B0503020204020204" pitchFamily="34" charset="-122"/>
                  <a:ea typeface="微软雅黑" panose="020B0503020204020204" pitchFamily="34" charset="-122"/>
                </a:rPr>
                <a:t>05</a:t>
              </a:r>
            </a:p>
          </p:txBody>
        </p:sp>
      </p:grpSp>
      <p:sp>
        <p:nvSpPr>
          <p:cNvPr id="3" name="文本框 2"/>
          <p:cNvSpPr txBox="1"/>
          <p:nvPr/>
        </p:nvSpPr>
        <p:spPr>
          <a:xfrm>
            <a:off x="3113212" y="1115298"/>
            <a:ext cx="1864965" cy="461665"/>
          </a:xfrm>
          <a:prstGeom prst="rect">
            <a:avLst/>
          </a:prstGeom>
          <a:noFill/>
        </p:spPr>
        <p:txBody>
          <a:bodyPr wrap="square" rtlCol="0">
            <a:spAutoFit/>
          </a:bodyPr>
          <a:lstStyle/>
          <a:p>
            <a:r>
              <a:rPr lang="zh-CN" altLang="en-US" sz="2400" dirty="0"/>
              <a:t>基本概念</a:t>
            </a:r>
            <a:endParaRPr lang="en-US" altLang="zh-CN" sz="2400" dirty="0"/>
          </a:p>
        </p:txBody>
      </p:sp>
      <p:sp>
        <p:nvSpPr>
          <p:cNvPr id="39" name="文本框 38"/>
          <p:cNvSpPr txBox="1"/>
          <p:nvPr/>
        </p:nvSpPr>
        <p:spPr>
          <a:xfrm>
            <a:off x="3131840" y="1941393"/>
            <a:ext cx="3024336" cy="461665"/>
          </a:xfrm>
          <a:prstGeom prst="rect">
            <a:avLst/>
          </a:prstGeom>
          <a:noFill/>
        </p:spPr>
        <p:txBody>
          <a:bodyPr wrap="square" rtlCol="0">
            <a:spAutoFit/>
          </a:bodyPr>
          <a:lstStyle/>
          <a:p>
            <a:r>
              <a:rPr lang="zh-CN" altLang="en-US" sz="2400" dirty="0"/>
              <a:t>线程的创建和使用</a:t>
            </a:r>
            <a:endParaRPr lang="en-US" altLang="zh-CN" sz="2400" dirty="0"/>
          </a:p>
        </p:txBody>
      </p:sp>
      <p:sp>
        <p:nvSpPr>
          <p:cNvPr id="40" name="文本框 39"/>
          <p:cNvSpPr txBox="1"/>
          <p:nvPr/>
        </p:nvSpPr>
        <p:spPr>
          <a:xfrm>
            <a:off x="3114180" y="3534321"/>
            <a:ext cx="2054789" cy="461665"/>
          </a:xfrm>
          <a:prstGeom prst="rect">
            <a:avLst/>
          </a:prstGeom>
          <a:noFill/>
        </p:spPr>
        <p:txBody>
          <a:bodyPr wrap="square" rtlCol="0">
            <a:spAutoFit/>
          </a:bodyPr>
          <a:lstStyle/>
          <a:p>
            <a:r>
              <a:rPr lang="zh-CN" altLang="en-US" sz="2400" dirty="0"/>
              <a:t>线程的同步</a:t>
            </a:r>
            <a:endParaRPr lang="en-US" altLang="zh-CN" sz="2400" dirty="0"/>
          </a:p>
        </p:txBody>
      </p:sp>
      <p:sp>
        <p:nvSpPr>
          <p:cNvPr id="41" name="文本框 40"/>
          <p:cNvSpPr txBox="1"/>
          <p:nvPr/>
        </p:nvSpPr>
        <p:spPr>
          <a:xfrm>
            <a:off x="3131840" y="2772390"/>
            <a:ext cx="2592288" cy="461665"/>
          </a:xfrm>
          <a:prstGeom prst="rect">
            <a:avLst/>
          </a:prstGeom>
          <a:noFill/>
        </p:spPr>
        <p:txBody>
          <a:bodyPr wrap="square" rtlCol="0">
            <a:spAutoFit/>
          </a:bodyPr>
          <a:lstStyle/>
          <a:p>
            <a:r>
              <a:rPr lang="zh-CN" altLang="en-US" sz="2400" dirty="0"/>
              <a:t>线程的生命周期</a:t>
            </a:r>
            <a:endParaRPr lang="en-US" altLang="zh-CN" sz="2400" dirty="0"/>
          </a:p>
        </p:txBody>
      </p:sp>
      <p:sp>
        <p:nvSpPr>
          <p:cNvPr id="42" name="文本框 41"/>
          <p:cNvSpPr txBox="1"/>
          <p:nvPr/>
        </p:nvSpPr>
        <p:spPr>
          <a:xfrm>
            <a:off x="3131840" y="4316685"/>
            <a:ext cx="2109138" cy="461665"/>
          </a:xfrm>
          <a:prstGeom prst="rect">
            <a:avLst/>
          </a:prstGeom>
          <a:noFill/>
        </p:spPr>
        <p:txBody>
          <a:bodyPr wrap="square" rtlCol="0">
            <a:spAutoFit/>
          </a:bodyPr>
          <a:lstStyle/>
          <a:p>
            <a:r>
              <a:rPr lang="zh-CN" altLang="en-US" sz="2400" dirty="0"/>
              <a:t>线程的通信</a:t>
            </a:r>
            <a:endParaRPr lang="zh-CN" altLang="en-US" sz="2400" b="1" dirty="0">
              <a:solidFill>
                <a:srgbClr val="FF0000"/>
              </a:solidFill>
            </a:endParaRPr>
          </a:p>
        </p:txBody>
      </p:sp>
    </p:spTree>
    <p:extLst>
      <p:ext uri="{BB962C8B-B14F-4D97-AF65-F5344CB8AC3E}">
        <p14:creationId xmlns:p14="http://schemas.microsoft.com/office/powerpoint/2010/main" val="272730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9" grpId="0"/>
      <p:bldP spid="40" grpId="0"/>
      <p:bldP spid="41" grpId="0"/>
      <p:bldP spid="4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3198311"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多线程</a:t>
            </a:r>
            <a:r>
              <a:rPr lang="en-US" altLang="zh-CN" sz="2000" b="1" dirty="0">
                <a:solidFill>
                  <a:schemeClr val="tx1">
                    <a:lumMod val="75000"/>
                    <a:lumOff val="25000"/>
                  </a:schemeClr>
                </a:solidFill>
                <a:latin typeface="微软雅黑" pitchFamily="34" charset="-122"/>
                <a:ea typeface="微软雅黑" pitchFamily="34" charset="-122"/>
              </a:rPr>
              <a:t>-</a:t>
            </a:r>
            <a:r>
              <a:rPr lang="zh-CN" altLang="en-US" sz="2000" b="1" dirty="0">
                <a:solidFill>
                  <a:schemeClr val="tx1">
                    <a:lumMod val="75000"/>
                    <a:lumOff val="25000"/>
                  </a:schemeClr>
                </a:solidFill>
                <a:latin typeface="微软雅黑" pitchFamily="34" charset="-122"/>
                <a:ea typeface="微软雅黑" pitchFamily="34" charset="-122"/>
              </a:rPr>
              <a:t>线程的创建和使用</a:t>
            </a:r>
          </a:p>
        </p:txBody>
      </p:sp>
      <p:sp>
        <p:nvSpPr>
          <p:cNvPr id="3" name="矩形 2"/>
          <p:cNvSpPr/>
          <p:nvPr/>
        </p:nvSpPr>
        <p:spPr>
          <a:xfrm>
            <a:off x="3005970" y="771550"/>
            <a:ext cx="3923062" cy="369332"/>
          </a:xfrm>
          <a:prstGeom prst="rect">
            <a:avLst/>
          </a:prstGeom>
        </p:spPr>
        <p:txBody>
          <a:bodyPr wrap="none">
            <a:spAutoFit/>
          </a:bodyPr>
          <a:lstStyle/>
          <a:p>
            <a:r>
              <a:rPr lang="en-US" altLang="zh-CN" dirty="0"/>
              <a:t>Thread</a:t>
            </a:r>
            <a:r>
              <a:rPr lang="zh-CN" altLang="en-US" dirty="0"/>
              <a:t>类的有关方法（具体查看</a:t>
            </a:r>
            <a:r>
              <a:rPr lang="en-US" altLang="zh-CN" dirty="0"/>
              <a:t>API</a:t>
            </a:r>
            <a:r>
              <a:rPr lang="zh-CN" altLang="en-US" dirty="0"/>
              <a:t>）</a:t>
            </a:r>
          </a:p>
        </p:txBody>
      </p:sp>
      <p:sp>
        <p:nvSpPr>
          <p:cNvPr id="4" name="矩形 3"/>
          <p:cNvSpPr/>
          <p:nvPr/>
        </p:nvSpPr>
        <p:spPr>
          <a:xfrm>
            <a:off x="503040" y="1140882"/>
            <a:ext cx="8640960" cy="3539430"/>
          </a:xfrm>
          <a:prstGeom prst="rect">
            <a:avLst/>
          </a:prstGeom>
        </p:spPr>
        <p:txBody>
          <a:bodyPr wrap="square">
            <a:spAutoFit/>
          </a:bodyPr>
          <a:lstStyle/>
          <a:p>
            <a:r>
              <a:rPr lang="en-US" altLang="zh-CN" sz="1400" dirty="0">
                <a:solidFill>
                  <a:srgbClr val="C00000"/>
                </a:solidFill>
              </a:rPr>
              <a:t>void start(): </a:t>
            </a:r>
            <a:r>
              <a:rPr lang="zh-CN" altLang="en-US" sz="1400" dirty="0"/>
              <a:t>启动线程，并执行对象的</a:t>
            </a:r>
            <a:r>
              <a:rPr lang="en-US" altLang="zh-CN" sz="1400" dirty="0"/>
              <a:t>run()</a:t>
            </a:r>
            <a:r>
              <a:rPr lang="zh-CN" altLang="en-US" sz="1400" dirty="0"/>
              <a:t>方法 </a:t>
            </a:r>
            <a:endParaRPr lang="en-US" altLang="zh-CN" sz="1400" dirty="0"/>
          </a:p>
          <a:p>
            <a:r>
              <a:rPr lang="en-US" altLang="zh-CN" sz="1400" dirty="0">
                <a:solidFill>
                  <a:srgbClr val="C00000"/>
                </a:solidFill>
              </a:rPr>
              <a:t>run(): </a:t>
            </a:r>
            <a:r>
              <a:rPr lang="zh-CN" altLang="en-US" sz="1400" dirty="0"/>
              <a:t>线程在被调度时执行的操作 </a:t>
            </a:r>
            <a:endParaRPr lang="en-US" altLang="zh-CN" sz="1400" dirty="0"/>
          </a:p>
          <a:p>
            <a:r>
              <a:rPr lang="en-US" altLang="zh-CN" sz="1400" dirty="0">
                <a:solidFill>
                  <a:srgbClr val="C00000"/>
                </a:solidFill>
              </a:rPr>
              <a:t>String </a:t>
            </a:r>
            <a:r>
              <a:rPr lang="en-US" altLang="zh-CN" sz="1400" dirty="0" err="1">
                <a:solidFill>
                  <a:srgbClr val="C00000"/>
                </a:solidFill>
              </a:rPr>
              <a:t>getName</a:t>
            </a:r>
            <a:r>
              <a:rPr lang="en-US" altLang="zh-CN" sz="1400" dirty="0">
                <a:solidFill>
                  <a:srgbClr val="C00000"/>
                </a:solidFill>
              </a:rPr>
              <a:t>(): </a:t>
            </a:r>
            <a:r>
              <a:rPr lang="zh-CN" altLang="en-US" sz="1400" dirty="0"/>
              <a:t>返回线程的名称 </a:t>
            </a:r>
            <a:endParaRPr lang="en-US" altLang="zh-CN" sz="1400" dirty="0"/>
          </a:p>
          <a:p>
            <a:r>
              <a:rPr lang="en-US" altLang="zh-CN" sz="1400" dirty="0">
                <a:solidFill>
                  <a:srgbClr val="C00000"/>
                </a:solidFill>
              </a:rPr>
              <a:t>void </a:t>
            </a:r>
            <a:r>
              <a:rPr lang="en-US" altLang="zh-CN" sz="1400" dirty="0" err="1">
                <a:solidFill>
                  <a:srgbClr val="C00000"/>
                </a:solidFill>
              </a:rPr>
              <a:t>setName</a:t>
            </a:r>
            <a:r>
              <a:rPr lang="en-US" altLang="zh-CN" sz="1400" dirty="0">
                <a:solidFill>
                  <a:srgbClr val="C00000"/>
                </a:solidFill>
              </a:rPr>
              <a:t>(String name):</a:t>
            </a:r>
            <a:r>
              <a:rPr lang="zh-CN" altLang="en-US" sz="1400" dirty="0"/>
              <a:t>设置该线程名称 </a:t>
            </a:r>
            <a:endParaRPr lang="en-US" altLang="zh-CN" sz="1400" dirty="0"/>
          </a:p>
          <a:p>
            <a:r>
              <a:rPr lang="en-US" altLang="zh-CN" sz="1400" dirty="0">
                <a:solidFill>
                  <a:srgbClr val="C00000"/>
                </a:solidFill>
              </a:rPr>
              <a:t>static Thread </a:t>
            </a:r>
            <a:r>
              <a:rPr lang="en-US" altLang="zh-CN" sz="1400" dirty="0" err="1">
                <a:solidFill>
                  <a:srgbClr val="C00000"/>
                </a:solidFill>
              </a:rPr>
              <a:t>currentThread</a:t>
            </a:r>
            <a:r>
              <a:rPr lang="en-US" altLang="zh-CN" sz="1400" dirty="0">
                <a:solidFill>
                  <a:srgbClr val="C00000"/>
                </a:solidFill>
              </a:rPr>
              <a:t>(): </a:t>
            </a:r>
            <a:r>
              <a:rPr lang="zh-CN" altLang="en-US" sz="1400" dirty="0"/>
              <a:t>返回当前线程。在</a:t>
            </a:r>
            <a:r>
              <a:rPr lang="en-US" altLang="zh-CN" sz="1400" dirty="0"/>
              <a:t>Thread</a:t>
            </a:r>
            <a:r>
              <a:rPr lang="zh-CN" altLang="en-US" sz="1400" dirty="0"/>
              <a:t>子类中就是</a:t>
            </a:r>
            <a:r>
              <a:rPr lang="en-US" altLang="zh-CN" sz="1400" dirty="0"/>
              <a:t>this</a:t>
            </a:r>
            <a:r>
              <a:rPr lang="zh-CN" altLang="en-US" sz="1400" dirty="0"/>
              <a:t>，通常用于主线程和</a:t>
            </a:r>
            <a:r>
              <a:rPr lang="en-US" altLang="zh-CN" sz="1400" dirty="0"/>
              <a:t>Runnable</a:t>
            </a:r>
            <a:r>
              <a:rPr lang="zh-CN" altLang="en-US" sz="1400" dirty="0"/>
              <a:t>实现类 </a:t>
            </a:r>
            <a:endParaRPr lang="en-US" altLang="zh-CN" sz="1400" dirty="0"/>
          </a:p>
          <a:p>
            <a:r>
              <a:rPr lang="en-US" altLang="zh-CN" sz="1400" dirty="0">
                <a:solidFill>
                  <a:srgbClr val="C00000"/>
                </a:solidFill>
              </a:rPr>
              <a:t>static void yield()</a:t>
            </a:r>
            <a:r>
              <a:rPr lang="zh-CN" altLang="en-US" sz="1400" dirty="0">
                <a:solidFill>
                  <a:srgbClr val="C00000"/>
                </a:solidFill>
              </a:rPr>
              <a:t>：</a:t>
            </a:r>
            <a:r>
              <a:rPr lang="zh-CN" altLang="en-US" sz="1400" dirty="0"/>
              <a:t>线程让步 </a:t>
            </a:r>
            <a:endParaRPr lang="en-US" altLang="zh-CN" sz="1400" dirty="0"/>
          </a:p>
          <a:p>
            <a:pPr marL="742950" lvl="1" indent="-285750">
              <a:buFont typeface="Wingdings" panose="05000000000000000000" pitchFamily="2" charset="2"/>
              <a:buChar char="Ø"/>
            </a:pPr>
            <a:r>
              <a:rPr lang="zh-CN" altLang="en-US" sz="1400" dirty="0"/>
              <a:t>暂停当前正在执行的线程，把执行机会让给优先级相同或更高的线程 </a:t>
            </a:r>
            <a:endParaRPr lang="en-US" altLang="zh-CN" sz="1400" dirty="0"/>
          </a:p>
          <a:p>
            <a:pPr marL="742950" lvl="1" indent="-285750">
              <a:buFont typeface="Wingdings" panose="05000000000000000000" pitchFamily="2" charset="2"/>
              <a:buChar char="Ø"/>
            </a:pPr>
            <a:r>
              <a:rPr lang="zh-CN" altLang="en-US" sz="1400" dirty="0"/>
              <a:t>若队列中没有同优先级的线程，忽略此方法</a:t>
            </a:r>
            <a:endParaRPr lang="en-US" altLang="zh-CN" sz="1400" dirty="0"/>
          </a:p>
          <a:p>
            <a:r>
              <a:rPr lang="en-US" altLang="zh-CN" sz="1400" dirty="0">
                <a:solidFill>
                  <a:srgbClr val="C00000"/>
                </a:solidFill>
              </a:rPr>
              <a:t>join() </a:t>
            </a:r>
            <a:r>
              <a:rPr lang="zh-CN" altLang="en-US" sz="1400" dirty="0">
                <a:solidFill>
                  <a:srgbClr val="C00000"/>
                </a:solidFill>
              </a:rPr>
              <a:t>：</a:t>
            </a:r>
            <a:r>
              <a:rPr lang="zh-CN" altLang="en-US" sz="1400" dirty="0"/>
              <a:t>当某个程序执行流中调用其他线程的 </a:t>
            </a:r>
            <a:r>
              <a:rPr lang="en-US" altLang="zh-CN" sz="1400" dirty="0"/>
              <a:t>join() </a:t>
            </a:r>
            <a:r>
              <a:rPr lang="zh-CN" altLang="en-US" sz="1400" dirty="0"/>
              <a:t>方法时，调用线程将被阻塞，直到 </a:t>
            </a:r>
            <a:r>
              <a:rPr lang="en-US" altLang="zh-CN" sz="1400" dirty="0"/>
              <a:t>join() </a:t>
            </a:r>
            <a:r>
              <a:rPr lang="zh-CN" altLang="en-US" sz="1400" dirty="0"/>
              <a:t>方法加入的 </a:t>
            </a:r>
            <a:r>
              <a:rPr lang="en-US" altLang="zh-CN" sz="1400" dirty="0"/>
              <a:t>join </a:t>
            </a:r>
            <a:r>
              <a:rPr lang="zh-CN" altLang="en-US" sz="1400" dirty="0"/>
              <a:t>线程执行完为止 </a:t>
            </a:r>
            <a:endParaRPr lang="en-US" altLang="zh-CN" sz="1400" dirty="0"/>
          </a:p>
          <a:p>
            <a:pPr marL="742950" lvl="1" indent="-285750">
              <a:buFont typeface="Wingdings" panose="05000000000000000000" pitchFamily="2" charset="2"/>
              <a:buChar char="Ø"/>
            </a:pPr>
            <a:r>
              <a:rPr lang="zh-CN" altLang="en-US" sz="1400" dirty="0"/>
              <a:t>低优先级的线程也可以获得执行 </a:t>
            </a:r>
            <a:endParaRPr lang="en-US" altLang="zh-CN" sz="1400" dirty="0"/>
          </a:p>
          <a:p>
            <a:r>
              <a:rPr lang="en-US" altLang="zh-CN" sz="1400" dirty="0">
                <a:solidFill>
                  <a:srgbClr val="C00000"/>
                </a:solidFill>
              </a:rPr>
              <a:t>static void sleep(long </a:t>
            </a:r>
            <a:r>
              <a:rPr lang="en-US" altLang="zh-CN" sz="1400" dirty="0" err="1">
                <a:solidFill>
                  <a:srgbClr val="C00000"/>
                </a:solidFill>
              </a:rPr>
              <a:t>millis</a:t>
            </a:r>
            <a:r>
              <a:rPr lang="en-US" altLang="zh-CN" sz="1400" dirty="0">
                <a:solidFill>
                  <a:srgbClr val="C00000"/>
                </a:solidFill>
              </a:rPr>
              <a:t>)</a:t>
            </a:r>
            <a:r>
              <a:rPr lang="zh-CN" altLang="en-US" sz="1400" dirty="0">
                <a:solidFill>
                  <a:srgbClr val="C00000"/>
                </a:solidFill>
              </a:rPr>
              <a:t>：</a:t>
            </a:r>
            <a:r>
              <a:rPr lang="en-US" altLang="zh-CN" sz="1400" dirty="0"/>
              <a:t>(</a:t>
            </a:r>
            <a:r>
              <a:rPr lang="zh-CN" altLang="en-US" sz="1400" dirty="0"/>
              <a:t>指定时间</a:t>
            </a:r>
            <a:r>
              <a:rPr lang="en-US" altLang="zh-CN" sz="1400" dirty="0"/>
              <a:t>:</a:t>
            </a:r>
            <a:r>
              <a:rPr lang="zh-CN" altLang="en-US" sz="1400" dirty="0"/>
              <a:t>毫秒</a:t>
            </a:r>
            <a:r>
              <a:rPr lang="en-US" altLang="zh-CN" sz="1400" dirty="0"/>
              <a:t>) </a:t>
            </a:r>
          </a:p>
          <a:p>
            <a:pPr marL="742950" lvl="1" indent="-285750">
              <a:buFont typeface="Wingdings" panose="05000000000000000000" pitchFamily="2" charset="2"/>
              <a:buChar char="Ø"/>
            </a:pPr>
            <a:r>
              <a:rPr lang="zh-CN" altLang="en-US" sz="1400" dirty="0"/>
              <a:t>令当前活动线程在指定时间段内放弃对</a:t>
            </a:r>
            <a:r>
              <a:rPr lang="en-US" altLang="zh-CN" sz="1400" dirty="0"/>
              <a:t>CPU</a:t>
            </a:r>
            <a:r>
              <a:rPr lang="zh-CN" altLang="en-US" sz="1400" dirty="0"/>
              <a:t>控制</a:t>
            </a:r>
            <a:r>
              <a:rPr lang="en-US" altLang="zh-CN" sz="1400" dirty="0"/>
              <a:t>,</a:t>
            </a:r>
            <a:r>
              <a:rPr lang="zh-CN" altLang="en-US" sz="1400" dirty="0"/>
              <a:t>使其他线程有机会被执行</a:t>
            </a:r>
            <a:r>
              <a:rPr lang="en-US" altLang="zh-CN" sz="1400" dirty="0"/>
              <a:t>,</a:t>
            </a:r>
            <a:r>
              <a:rPr lang="zh-CN" altLang="en-US" sz="1400" dirty="0"/>
              <a:t>时间到后重排队。 </a:t>
            </a:r>
            <a:endParaRPr lang="en-US" altLang="zh-CN" sz="1400" dirty="0"/>
          </a:p>
          <a:p>
            <a:pPr marL="742950" lvl="1" indent="-285750">
              <a:buFont typeface="Wingdings" panose="05000000000000000000" pitchFamily="2" charset="2"/>
              <a:buChar char="Ø"/>
            </a:pPr>
            <a:r>
              <a:rPr lang="zh-CN" altLang="en-US" sz="1400" dirty="0"/>
              <a:t>抛出</a:t>
            </a:r>
            <a:r>
              <a:rPr lang="en-US" altLang="zh-CN" sz="1400" dirty="0" err="1"/>
              <a:t>InterruptedException</a:t>
            </a:r>
            <a:r>
              <a:rPr lang="zh-CN" altLang="en-US" sz="1400" dirty="0"/>
              <a:t>异常 </a:t>
            </a:r>
            <a:endParaRPr lang="en-US" altLang="zh-CN" sz="1400" dirty="0"/>
          </a:p>
          <a:p>
            <a:r>
              <a:rPr lang="en-US" altLang="zh-CN" sz="1400" dirty="0"/>
              <a:t>stop(): </a:t>
            </a:r>
            <a:r>
              <a:rPr lang="zh-CN" altLang="en-US" sz="1400" dirty="0"/>
              <a:t>强制线程生命期结束，不推荐使用 </a:t>
            </a:r>
            <a:endParaRPr lang="en-US" altLang="zh-CN" sz="1400" dirty="0"/>
          </a:p>
          <a:p>
            <a:r>
              <a:rPr lang="en-US" altLang="zh-CN" sz="1400" dirty="0" err="1"/>
              <a:t>boolean</a:t>
            </a:r>
            <a:r>
              <a:rPr lang="en-US" altLang="zh-CN" sz="1400" dirty="0"/>
              <a:t> </a:t>
            </a:r>
            <a:r>
              <a:rPr lang="en-US" altLang="zh-CN" sz="1400" dirty="0" err="1"/>
              <a:t>isAlive</a:t>
            </a:r>
            <a:r>
              <a:rPr lang="en-US" altLang="zh-CN" sz="1400" dirty="0"/>
              <a:t>()</a:t>
            </a:r>
            <a:r>
              <a:rPr lang="zh-CN" altLang="en-US" sz="1400" dirty="0"/>
              <a:t>：返回</a:t>
            </a:r>
            <a:r>
              <a:rPr lang="en-US" altLang="zh-CN" sz="1400" dirty="0" err="1"/>
              <a:t>boolean</a:t>
            </a:r>
            <a:r>
              <a:rPr lang="zh-CN" altLang="en-US" sz="1400" dirty="0"/>
              <a:t>，判断线程是否还活着</a:t>
            </a:r>
          </a:p>
        </p:txBody>
      </p:sp>
    </p:spTree>
    <p:extLst>
      <p:ext uri="{BB962C8B-B14F-4D97-AF65-F5344CB8AC3E}">
        <p14:creationId xmlns:p14="http://schemas.microsoft.com/office/powerpoint/2010/main" val="763114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683568" y="179763"/>
            <a:ext cx="3198311"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多线程</a:t>
            </a:r>
            <a:r>
              <a:rPr lang="en-US" altLang="zh-CN" sz="2000" b="1" dirty="0">
                <a:solidFill>
                  <a:schemeClr val="tx1">
                    <a:lumMod val="75000"/>
                    <a:lumOff val="25000"/>
                  </a:schemeClr>
                </a:solidFill>
                <a:latin typeface="微软雅黑" pitchFamily="34" charset="-122"/>
                <a:ea typeface="微软雅黑" pitchFamily="34" charset="-122"/>
              </a:rPr>
              <a:t>-</a:t>
            </a:r>
            <a:r>
              <a:rPr lang="zh-CN" altLang="en-US" sz="2000" b="1" dirty="0">
                <a:solidFill>
                  <a:schemeClr val="tx1">
                    <a:lumMod val="75000"/>
                    <a:lumOff val="25000"/>
                  </a:schemeClr>
                </a:solidFill>
                <a:latin typeface="微软雅黑" pitchFamily="34" charset="-122"/>
                <a:ea typeface="微软雅黑" pitchFamily="34" charset="-122"/>
              </a:rPr>
              <a:t>线程的创建和使用</a:t>
            </a:r>
          </a:p>
        </p:txBody>
      </p:sp>
      <p:sp>
        <p:nvSpPr>
          <p:cNvPr id="5" name="TextBox 10"/>
          <p:cNvSpPr txBox="1"/>
          <p:nvPr/>
        </p:nvSpPr>
        <p:spPr>
          <a:xfrm>
            <a:off x="683568" y="1122967"/>
            <a:ext cx="8136904" cy="3901068"/>
          </a:xfrm>
          <a:prstGeom prst="rect">
            <a:avLst/>
          </a:prstGeom>
          <a:noFill/>
        </p:spPr>
        <p:txBody>
          <a:bodyPr wrap="square">
            <a:spAutoFit/>
          </a:bodyPr>
          <a:lstStyle/>
          <a:p>
            <a:pPr fontAlgn="auto">
              <a:lnSpc>
                <a:spcPct val="150000"/>
              </a:lnSpc>
              <a:spcBef>
                <a:spcPts val="0"/>
              </a:spcBef>
              <a:spcAft>
                <a:spcPts val="0"/>
              </a:spcAft>
              <a:defRPr/>
            </a:pPr>
            <a:r>
              <a:rPr lang="zh-CN" altLang="en-US" sz="1100" dirty="0">
                <a:solidFill>
                  <a:schemeClr val="tx1">
                    <a:lumMod val="85000"/>
                    <a:lumOff val="15000"/>
                  </a:schemeClr>
                </a:solidFill>
                <a:latin typeface="微软雅黑" pitchFamily="34" charset="-122"/>
                <a:ea typeface="微软雅黑" pitchFamily="34" charset="-122"/>
              </a:rPr>
              <a:t>线程有两种调度模型</a:t>
            </a:r>
            <a:endParaRPr lang="en-US" altLang="zh-CN" sz="1100" dirty="0">
              <a:solidFill>
                <a:schemeClr val="tx1">
                  <a:lumMod val="85000"/>
                  <a:lumOff val="15000"/>
                </a:schemeClr>
              </a:solidFill>
              <a:latin typeface="微软雅黑" pitchFamily="34" charset="-122"/>
              <a:ea typeface="微软雅黑" pitchFamily="34" charset="-122"/>
            </a:endParaRPr>
          </a:p>
          <a:p>
            <a:pPr marL="268288" indent="-268288" fontAlgn="auto">
              <a:lnSpc>
                <a:spcPct val="150000"/>
              </a:lnSpc>
              <a:spcBef>
                <a:spcPts val="0"/>
              </a:spcBef>
              <a:spcAft>
                <a:spcPts val="0"/>
              </a:spcAft>
              <a:buFont typeface="Wingdings" pitchFamily="2" charset="2"/>
              <a:buChar char="l"/>
              <a:defRPr/>
            </a:pPr>
            <a:r>
              <a:rPr lang="zh-CN" altLang="en-US" sz="1100" dirty="0">
                <a:solidFill>
                  <a:schemeClr val="tx1">
                    <a:lumMod val="85000"/>
                    <a:lumOff val="15000"/>
                  </a:schemeClr>
                </a:solidFill>
                <a:latin typeface="微软雅黑" pitchFamily="34" charset="-122"/>
                <a:ea typeface="微软雅黑" pitchFamily="34" charset="-122"/>
              </a:rPr>
              <a:t>分时调度模型：所有线程轮流使用 </a:t>
            </a:r>
            <a:r>
              <a:rPr lang="en-US" altLang="zh-CN" sz="1100" dirty="0">
                <a:solidFill>
                  <a:schemeClr val="tx1">
                    <a:lumMod val="85000"/>
                    <a:lumOff val="15000"/>
                  </a:schemeClr>
                </a:solidFill>
                <a:latin typeface="微软雅黑" pitchFamily="34" charset="-122"/>
                <a:ea typeface="微软雅黑" pitchFamily="34" charset="-122"/>
              </a:rPr>
              <a:t>CPU </a:t>
            </a:r>
            <a:r>
              <a:rPr lang="zh-CN" altLang="en-US" sz="1100" dirty="0">
                <a:solidFill>
                  <a:schemeClr val="tx1">
                    <a:lumMod val="85000"/>
                    <a:lumOff val="15000"/>
                  </a:schemeClr>
                </a:solidFill>
                <a:latin typeface="微软雅黑" pitchFamily="34" charset="-122"/>
                <a:ea typeface="微软雅黑" pitchFamily="34" charset="-122"/>
              </a:rPr>
              <a:t>的使用权，平均分配每个线程占用 </a:t>
            </a:r>
            <a:r>
              <a:rPr lang="en-US" altLang="zh-CN" sz="1100" dirty="0">
                <a:solidFill>
                  <a:schemeClr val="tx1">
                    <a:lumMod val="85000"/>
                    <a:lumOff val="15000"/>
                  </a:schemeClr>
                </a:solidFill>
                <a:latin typeface="微软雅黑" pitchFamily="34" charset="-122"/>
                <a:ea typeface="微软雅黑" pitchFamily="34" charset="-122"/>
              </a:rPr>
              <a:t>CPU </a:t>
            </a:r>
            <a:r>
              <a:rPr lang="zh-CN" altLang="en-US" sz="1100" dirty="0">
                <a:solidFill>
                  <a:schemeClr val="tx1">
                    <a:lumMod val="85000"/>
                    <a:lumOff val="15000"/>
                  </a:schemeClr>
                </a:solidFill>
                <a:latin typeface="微软雅黑" pitchFamily="34" charset="-122"/>
                <a:ea typeface="微软雅黑" pitchFamily="34" charset="-122"/>
              </a:rPr>
              <a:t>的时间片</a:t>
            </a:r>
          </a:p>
          <a:p>
            <a:pPr marL="268288" indent="-268288" fontAlgn="auto">
              <a:lnSpc>
                <a:spcPct val="150000"/>
              </a:lnSpc>
              <a:spcBef>
                <a:spcPts val="0"/>
              </a:spcBef>
              <a:spcAft>
                <a:spcPts val="0"/>
              </a:spcAft>
              <a:buFont typeface="Wingdings" pitchFamily="2" charset="2"/>
              <a:buChar char="l"/>
              <a:defRPr/>
            </a:pPr>
            <a:r>
              <a:rPr lang="zh-CN" altLang="en-US" sz="1100" dirty="0">
                <a:solidFill>
                  <a:schemeClr val="tx1">
                    <a:lumMod val="85000"/>
                    <a:lumOff val="15000"/>
                  </a:schemeClr>
                </a:solidFill>
                <a:latin typeface="微软雅黑" pitchFamily="34" charset="-122"/>
                <a:ea typeface="微软雅黑" pitchFamily="34" charset="-122"/>
              </a:rPr>
              <a:t>抢占式调度模型：优先让优先级高的线程使用 </a:t>
            </a:r>
            <a:r>
              <a:rPr lang="en-US" altLang="zh-CN" sz="1100" dirty="0">
                <a:solidFill>
                  <a:schemeClr val="tx1">
                    <a:lumMod val="85000"/>
                    <a:lumOff val="15000"/>
                  </a:schemeClr>
                </a:solidFill>
                <a:latin typeface="微软雅黑" pitchFamily="34" charset="-122"/>
                <a:ea typeface="微软雅黑" pitchFamily="34" charset="-122"/>
              </a:rPr>
              <a:t>CPU</a:t>
            </a:r>
            <a:r>
              <a:rPr lang="zh-CN" altLang="en-US" sz="1100" dirty="0">
                <a:solidFill>
                  <a:schemeClr val="tx1">
                    <a:lumMod val="85000"/>
                    <a:lumOff val="15000"/>
                  </a:schemeClr>
                </a:solidFill>
                <a:latin typeface="微软雅黑" pitchFamily="34" charset="-122"/>
                <a:ea typeface="微软雅黑" pitchFamily="34" charset="-122"/>
              </a:rPr>
              <a:t>，如果线程的优先级相同，那么会随机选择一个，优先级高的线程</a:t>
            </a:r>
            <a:endParaRPr lang="en-US" altLang="zh-CN" sz="1100"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en-US" altLang="zh-CN" sz="1100" dirty="0">
                <a:solidFill>
                  <a:schemeClr val="tx1">
                    <a:lumMod val="85000"/>
                    <a:lumOff val="15000"/>
                  </a:schemeClr>
                </a:solidFill>
                <a:latin typeface="微软雅黑" pitchFamily="34" charset="-122"/>
                <a:ea typeface="微软雅黑" pitchFamily="34" charset="-122"/>
              </a:rPr>
              <a:t>       </a:t>
            </a:r>
            <a:r>
              <a:rPr lang="zh-CN" altLang="en-US" sz="1100" dirty="0">
                <a:solidFill>
                  <a:schemeClr val="tx1">
                    <a:lumMod val="85000"/>
                    <a:lumOff val="15000"/>
                  </a:schemeClr>
                </a:solidFill>
                <a:latin typeface="微软雅黑" pitchFamily="34" charset="-122"/>
                <a:ea typeface="微软雅黑" pitchFamily="34" charset="-122"/>
              </a:rPr>
              <a:t>获取的 </a:t>
            </a:r>
            <a:r>
              <a:rPr lang="en-US" altLang="zh-CN" sz="1100" dirty="0">
                <a:solidFill>
                  <a:schemeClr val="tx1">
                    <a:lumMod val="85000"/>
                    <a:lumOff val="15000"/>
                  </a:schemeClr>
                </a:solidFill>
                <a:latin typeface="微软雅黑" pitchFamily="34" charset="-122"/>
                <a:ea typeface="微软雅黑" pitchFamily="34" charset="-122"/>
              </a:rPr>
              <a:t>CPU </a:t>
            </a:r>
            <a:r>
              <a:rPr lang="zh-CN" altLang="en-US" sz="1100" dirty="0">
                <a:solidFill>
                  <a:schemeClr val="tx1">
                    <a:lumMod val="85000"/>
                    <a:lumOff val="15000"/>
                  </a:schemeClr>
                </a:solidFill>
                <a:latin typeface="微软雅黑" pitchFamily="34" charset="-122"/>
                <a:ea typeface="微软雅黑" pitchFamily="34" charset="-122"/>
              </a:rPr>
              <a:t>时间片相对多一些</a:t>
            </a:r>
          </a:p>
          <a:p>
            <a:pPr fontAlgn="auto">
              <a:lnSpc>
                <a:spcPct val="150000"/>
              </a:lnSpc>
              <a:spcBef>
                <a:spcPts val="0"/>
              </a:spcBef>
              <a:spcAft>
                <a:spcPts val="0"/>
              </a:spcAft>
              <a:defRPr/>
            </a:pPr>
            <a:r>
              <a:rPr lang="en-US" altLang="zh-CN" sz="1100" dirty="0">
                <a:solidFill>
                  <a:schemeClr val="tx1">
                    <a:lumMod val="85000"/>
                    <a:lumOff val="15000"/>
                  </a:schemeClr>
                </a:solidFill>
                <a:latin typeface="微软雅黑" pitchFamily="34" charset="-122"/>
                <a:ea typeface="微软雅黑" pitchFamily="34" charset="-122"/>
              </a:rPr>
              <a:t>Java</a:t>
            </a:r>
            <a:r>
              <a:rPr lang="zh-CN" altLang="en-US" sz="1100" dirty="0">
                <a:solidFill>
                  <a:schemeClr val="tx1">
                    <a:lumMod val="85000"/>
                    <a:lumOff val="15000"/>
                  </a:schemeClr>
                </a:solidFill>
                <a:latin typeface="微软雅黑" pitchFamily="34" charset="-122"/>
                <a:ea typeface="微软雅黑" pitchFamily="34" charset="-122"/>
              </a:rPr>
              <a:t>使用的是抢占式调度模型</a:t>
            </a:r>
            <a:endParaRPr lang="en-US" altLang="zh-CN" sz="1100"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endParaRPr lang="en-US" altLang="zh-CN" sz="1100"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sz="1100" dirty="0">
                <a:solidFill>
                  <a:schemeClr val="tx1">
                    <a:lumMod val="85000"/>
                    <a:lumOff val="15000"/>
                  </a:schemeClr>
                </a:solidFill>
                <a:latin typeface="微软雅黑" pitchFamily="34" charset="-122"/>
                <a:ea typeface="微软雅黑" pitchFamily="34" charset="-122"/>
              </a:rPr>
              <a:t>假如计算机只有一个 </a:t>
            </a:r>
            <a:r>
              <a:rPr lang="en-US" altLang="zh-CN" sz="1100" dirty="0">
                <a:solidFill>
                  <a:schemeClr val="tx1">
                    <a:lumMod val="85000"/>
                    <a:lumOff val="15000"/>
                  </a:schemeClr>
                </a:solidFill>
                <a:latin typeface="微软雅黑" pitchFamily="34" charset="-122"/>
                <a:ea typeface="微软雅黑" pitchFamily="34" charset="-122"/>
              </a:rPr>
              <a:t>CPU</a:t>
            </a:r>
            <a:r>
              <a:rPr lang="zh-CN" altLang="en-US" sz="1100" dirty="0">
                <a:solidFill>
                  <a:schemeClr val="tx1">
                    <a:lumMod val="85000"/>
                    <a:lumOff val="15000"/>
                  </a:schemeClr>
                </a:solidFill>
                <a:latin typeface="微软雅黑" pitchFamily="34" charset="-122"/>
                <a:ea typeface="微软雅黑" pitchFamily="34" charset="-122"/>
              </a:rPr>
              <a:t>，那么 </a:t>
            </a:r>
            <a:r>
              <a:rPr lang="en-US" altLang="zh-CN" sz="1100" dirty="0">
                <a:solidFill>
                  <a:schemeClr val="tx1">
                    <a:lumMod val="85000"/>
                    <a:lumOff val="15000"/>
                  </a:schemeClr>
                </a:solidFill>
                <a:latin typeface="微软雅黑" pitchFamily="34" charset="-122"/>
                <a:ea typeface="微软雅黑" pitchFamily="34" charset="-122"/>
              </a:rPr>
              <a:t>CPU </a:t>
            </a:r>
            <a:r>
              <a:rPr lang="zh-CN" altLang="en-US" sz="1100" dirty="0">
                <a:solidFill>
                  <a:schemeClr val="tx1">
                    <a:lumMod val="85000"/>
                    <a:lumOff val="15000"/>
                  </a:schemeClr>
                </a:solidFill>
                <a:latin typeface="微软雅黑" pitchFamily="34" charset="-122"/>
                <a:ea typeface="微软雅黑" pitchFamily="34" charset="-122"/>
              </a:rPr>
              <a:t>在某一个时刻只能执行一条指令，线程只有得到</a:t>
            </a:r>
            <a:r>
              <a:rPr lang="en-US" altLang="zh-CN" sz="1100" dirty="0">
                <a:solidFill>
                  <a:schemeClr val="tx1">
                    <a:lumMod val="85000"/>
                    <a:lumOff val="15000"/>
                  </a:schemeClr>
                </a:solidFill>
                <a:latin typeface="微软雅黑" pitchFamily="34" charset="-122"/>
                <a:ea typeface="微软雅黑" pitchFamily="34" charset="-122"/>
              </a:rPr>
              <a:t>CPU</a:t>
            </a:r>
            <a:r>
              <a:rPr lang="zh-CN" altLang="en-US" sz="1100" dirty="0">
                <a:solidFill>
                  <a:schemeClr val="tx1">
                    <a:lumMod val="85000"/>
                    <a:lumOff val="15000"/>
                  </a:schemeClr>
                </a:solidFill>
                <a:latin typeface="微软雅黑" pitchFamily="34" charset="-122"/>
                <a:ea typeface="微软雅黑" pitchFamily="34" charset="-122"/>
              </a:rPr>
              <a:t>时间片，也就是使用权，</a:t>
            </a:r>
            <a:endParaRPr lang="en-US" altLang="zh-CN" sz="1100"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sz="1100" dirty="0">
                <a:solidFill>
                  <a:schemeClr val="tx1">
                    <a:lumMod val="85000"/>
                    <a:lumOff val="15000"/>
                  </a:schemeClr>
                </a:solidFill>
                <a:latin typeface="微软雅黑" pitchFamily="34" charset="-122"/>
                <a:ea typeface="微软雅黑" pitchFamily="34" charset="-122"/>
              </a:rPr>
              <a:t>才可以执行指令。所以说多线程程序的执行是有</a:t>
            </a:r>
            <a:r>
              <a:rPr lang="zh-CN" altLang="en-US" sz="1100" b="1" dirty="0">
                <a:solidFill>
                  <a:srgbClr val="FF0000"/>
                </a:solidFill>
                <a:latin typeface="微软雅黑" pitchFamily="34" charset="-122"/>
                <a:ea typeface="微软雅黑" pitchFamily="34" charset="-122"/>
              </a:rPr>
              <a:t>随机性</a:t>
            </a:r>
            <a:r>
              <a:rPr lang="zh-CN" altLang="en-US" sz="1100" dirty="0">
                <a:solidFill>
                  <a:schemeClr val="tx1">
                    <a:lumMod val="85000"/>
                    <a:lumOff val="15000"/>
                  </a:schemeClr>
                </a:solidFill>
                <a:latin typeface="微软雅黑" pitchFamily="34" charset="-122"/>
                <a:ea typeface="微软雅黑" pitchFamily="34" charset="-122"/>
              </a:rPr>
              <a:t>，因为谁抢到</a:t>
            </a:r>
            <a:r>
              <a:rPr lang="en-US" altLang="zh-CN" sz="1100" dirty="0">
                <a:solidFill>
                  <a:schemeClr val="tx1">
                    <a:lumMod val="85000"/>
                    <a:lumOff val="15000"/>
                  </a:schemeClr>
                </a:solidFill>
                <a:latin typeface="微软雅黑" pitchFamily="34" charset="-122"/>
                <a:ea typeface="微软雅黑" pitchFamily="34" charset="-122"/>
              </a:rPr>
              <a:t>CPU</a:t>
            </a:r>
            <a:r>
              <a:rPr lang="zh-CN" altLang="en-US" sz="1100" dirty="0">
                <a:solidFill>
                  <a:schemeClr val="tx1">
                    <a:lumMod val="85000"/>
                    <a:lumOff val="15000"/>
                  </a:schemeClr>
                </a:solidFill>
                <a:latin typeface="微软雅黑" pitchFamily="34" charset="-122"/>
                <a:ea typeface="微软雅黑" pitchFamily="34" charset="-122"/>
              </a:rPr>
              <a:t>的使用权是不一定的</a:t>
            </a:r>
            <a:endParaRPr lang="en-US" altLang="zh-CN" sz="1100"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endParaRPr lang="en-US" altLang="zh-CN" sz="1100"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en-US" altLang="zh-CN" sz="1100" dirty="0">
                <a:solidFill>
                  <a:schemeClr val="tx1">
                    <a:lumMod val="85000"/>
                    <a:lumOff val="15000"/>
                  </a:schemeClr>
                </a:solidFill>
                <a:latin typeface="微软雅黑" pitchFamily="34" charset="-122"/>
                <a:ea typeface="微软雅黑" pitchFamily="34" charset="-122"/>
              </a:rPr>
              <a:t>Thread</a:t>
            </a:r>
            <a:r>
              <a:rPr lang="zh-CN" altLang="en-US" sz="1100" dirty="0">
                <a:solidFill>
                  <a:schemeClr val="tx1">
                    <a:lumMod val="85000"/>
                    <a:lumOff val="15000"/>
                  </a:schemeClr>
                </a:solidFill>
                <a:latin typeface="微软雅黑" pitchFamily="34" charset="-122"/>
                <a:ea typeface="微软雅黑" pitchFamily="34" charset="-122"/>
              </a:rPr>
              <a:t>类中设置和获取线程优先级的方法</a:t>
            </a:r>
            <a:endParaRPr lang="en-US" altLang="zh-CN" sz="1100" dirty="0">
              <a:solidFill>
                <a:schemeClr val="tx1">
                  <a:lumMod val="85000"/>
                  <a:lumOff val="15000"/>
                </a:schemeClr>
              </a:solidFill>
              <a:latin typeface="微软雅黑" pitchFamily="34" charset="-122"/>
              <a:ea typeface="微软雅黑" pitchFamily="34" charset="-122"/>
            </a:endParaRPr>
          </a:p>
          <a:p>
            <a:pPr marL="268288" indent="-268288" fontAlgn="auto">
              <a:lnSpc>
                <a:spcPct val="150000"/>
              </a:lnSpc>
              <a:spcBef>
                <a:spcPts val="0"/>
              </a:spcBef>
              <a:spcAft>
                <a:spcPts val="0"/>
              </a:spcAft>
              <a:buFont typeface="Wingdings" pitchFamily="2" charset="2"/>
              <a:buChar char="l"/>
              <a:defRPr/>
            </a:pPr>
            <a:r>
              <a:rPr lang="en-US" altLang="zh-CN" sz="1100" dirty="0">
                <a:solidFill>
                  <a:schemeClr val="tx1">
                    <a:lumMod val="85000"/>
                    <a:lumOff val="15000"/>
                  </a:schemeClr>
                </a:solidFill>
                <a:latin typeface="微软雅黑" pitchFamily="34" charset="-122"/>
                <a:ea typeface="微软雅黑" pitchFamily="34" charset="-122"/>
              </a:rPr>
              <a:t>public final </a:t>
            </a:r>
            <a:r>
              <a:rPr lang="en-US" altLang="zh-CN" sz="1100" dirty="0" err="1">
                <a:solidFill>
                  <a:schemeClr val="tx1">
                    <a:lumMod val="85000"/>
                    <a:lumOff val="15000"/>
                  </a:schemeClr>
                </a:solidFill>
                <a:latin typeface="微软雅黑" pitchFamily="34" charset="-122"/>
                <a:ea typeface="微软雅黑" pitchFamily="34" charset="-122"/>
              </a:rPr>
              <a:t>int</a:t>
            </a:r>
            <a:r>
              <a:rPr lang="en-US" altLang="zh-CN" sz="1100" dirty="0">
                <a:solidFill>
                  <a:schemeClr val="tx1">
                    <a:lumMod val="85000"/>
                    <a:lumOff val="15000"/>
                  </a:schemeClr>
                </a:solidFill>
                <a:latin typeface="微软雅黑" pitchFamily="34" charset="-122"/>
                <a:ea typeface="微软雅黑" pitchFamily="34" charset="-122"/>
              </a:rPr>
              <a:t> </a:t>
            </a:r>
            <a:r>
              <a:rPr lang="en-US" altLang="zh-CN" sz="1100" dirty="0" err="1">
                <a:solidFill>
                  <a:schemeClr val="tx1">
                    <a:lumMod val="85000"/>
                    <a:lumOff val="15000"/>
                  </a:schemeClr>
                </a:solidFill>
                <a:latin typeface="微软雅黑" pitchFamily="34" charset="-122"/>
                <a:ea typeface="微软雅黑" pitchFamily="34" charset="-122"/>
              </a:rPr>
              <a:t>getPriority</a:t>
            </a:r>
            <a:r>
              <a:rPr lang="en-US" altLang="zh-CN" sz="1100" dirty="0">
                <a:solidFill>
                  <a:schemeClr val="tx1">
                    <a:lumMod val="85000"/>
                    <a:lumOff val="15000"/>
                  </a:schemeClr>
                </a:solidFill>
                <a:latin typeface="微软雅黑" pitchFamily="34" charset="-122"/>
                <a:ea typeface="微软雅黑" pitchFamily="34" charset="-122"/>
              </a:rPr>
              <a:t>()</a:t>
            </a:r>
            <a:r>
              <a:rPr lang="zh-CN" altLang="en-US" sz="1100" dirty="0">
                <a:solidFill>
                  <a:schemeClr val="tx1">
                    <a:lumMod val="85000"/>
                    <a:lumOff val="15000"/>
                  </a:schemeClr>
                </a:solidFill>
                <a:latin typeface="微软雅黑" pitchFamily="34" charset="-122"/>
                <a:ea typeface="微软雅黑" pitchFamily="34" charset="-122"/>
              </a:rPr>
              <a:t>：返回此线程的优先级</a:t>
            </a:r>
            <a:endParaRPr lang="en-US" altLang="zh-CN" sz="1100" dirty="0">
              <a:solidFill>
                <a:schemeClr val="tx1">
                  <a:lumMod val="85000"/>
                  <a:lumOff val="15000"/>
                </a:schemeClr>
              </a:solidFill>
              <a:latin typeface="微软雅黑" pitchFamily="34" charset="-122"/>
              <a:ea typeface="微软雅黑" pitchFamily="34" charset="-122"/>
            </a:endParaRPr>
          </a:p>
          <a:p>
            <a:pPr marL="268288" indent="-268288" fontAlgn="auto">
              <a:lnSpc>
                <a:spcPct val="150000"/>
              </a:lnSpc>
              <a:spcBef>
                <a:spcPts val="0"/>
              </a:spcBef>
              <a:spcAft>
                <a:spcPts val="0"/>
              </a:spcAft>
              <a:buFont typeface="Wingdings" pitchFamily="2" charset="2"/>
              <a:buChar char="l"/>
              <a:defRPr/>
            </a:pPr>
            <a:r>
              <a:rPr lang="en-US" altLang="zh-CN" sz="1100" dirty="0">
                <a:solidFill>
                  <a:schemeClr val="tx1">
                    <a:lumMod val="85000"/>
                    <a:lumOff val="15000"/>
                  </a:schemeClr>
                </a:solidFill>
                <a:latin typeface="微软雅黑" pitchFamily="34" charset="-122"/>
                <a:ea typeface="微软雅黑" pitchFamily="34" charset="-122"/>
              </a:rPr>
              <a:t>public final void </a:t>
            </a:r>
            <a:r>
              <a:rPr lang="en-US" altLang="zh-CN" sz="1100" dirty="0" err="1">
                <a:solidFill>
                  <a:schemeClr val="tx1">
                    <a:lumMod val="85000"/>
                    <a:lumOff val="15000"/>
                  </a:schemeClr>
                </a:solidFill>
                <a:latin typeface="微软雅黑" pitchFamily="34" charset="-122"/>
                <a:ea typeface="微软雅黑" pitchFamily="34" charset="-122"/>
              </a:rPr>
              <a:t>setPriority</a:t>
            </a:r>
            <a:r>
              <a:rPr lang="en-US" altLang="zh-CN" sz="1100" dirty="0">
                <a:solidFill>
                  <a:schemeClr val="tx1">
                    <a:lumMod val="85000"/>
                    <a:lumOff val="15000"/>
                  </a:schemeClr>
                </a:solidFill>
                <a:latin typeface="微软雅黑" pitchFamily="34" charset="-122"/>
                <a:ea typeface="微软雅黑" pitchFamily="34" charset="-122"/>
              </a:rPr>
              <a:t>(</a:t>
            </a:r>
            <a:r>
              <a:rPr lang="en-US" altLang="zh-CN" sz="1100" dirty="0" err="1">
                <a:solidFill>
                  <a:schemeClr val="tx1">
                    <a:lumMod val="85000"/>
                    <a:lumOff val="15000"/>
                  </a:schemeClr>
                </a:solidFill>
                <a:latin typeface="微软雅黑" pitchFamily="34" charset="-122"/>
                <a:ea typeface="微软雅黑" pitchFamily="34" charset="-122"/>
              </a:rPr>
              <a:t>int</a:t>
            </a:r>
            <a:r>
              <a:rPr lang="en-US" altLang="zh-CN" sz="1100" dirty="0">
                <a:solidFill>
                  <a:schemeClr val="tx1">
                    <a:lumMod val="85000"/>
                    <a:lumOff val="15000"/>
                  </a:schemeClr>
                </a:solidFill>
                <a:latin typeface="微软雅黑" pitchFamily="34" charset="-122"/>
                <a:ea typeface="微软雅黑" pitchFamily="34" charset="-122"/>
              </a:rPr>
              <a:t> </a:t>
            </a:r>
            <a:r>
              <a:rPr lang="en-US" altLang="zh-CN" sz="1100" dirty="0" err="1">
                <a:solidFill>
                  <a:schemeClr val="tx1">
                    <a:lumMod val="85000"/>
                    <a:lumOff val="15000"/>
                  </a:schemeClr>
                </a:solidFill>
                <a:latin typeface="微软雅黑" pitchFamily="34" charset="-122"/>
                <a:ea typeface="微软雅黑" pitchFamily="34" charset="-122"/>
              </a:rPr>
              <a:t>newPriority</a:t>
            </a:r>
            <a:r>
              <a:rPr lang="en-US" altLang="zh-CN" sz="1100" dirty="0">
                <a:solidFill>
                  <a:schemeClr val="tx1">
                    <a:lumMod val="85000"/>
                    <a:lumOff val="15000"/>
                  </a:schemeClr>
                </a:solidFill>
                <a:latin typeface="微软雅黑" pitchFamily="34" charset="-122"/>
                <a:ea typeface="微软雅黑" pitchFamily="34" charset="-122"/>
              </a:rPr>
              <a:t>)</a:t>
            </a:r>
            <a:r>
              <a:rPr lang="zh-CN" altLang="en-US" sz="1100" dirty="0">
                <a:solidFill>
                  <a:schemeClr val="tx1">
                    <a:lumMod val="85000"/>
                    <a:lumOff val="15000"/>
                  </a:schemeClr>
                </a:solidFill>
                <a:latin typeface="微软雅黑" pitchFamily="34" charset="-122"/>
                <a:ea typeface="微软雅黑" pitchFamily="34" charset="-122"/>
              </a:rPr>
              <a:t>：更改此线程的优先级</a:t>
            </a:r>
            <a:endParaRPr lang="en-US" altLang="zh-CN" sz="1100" dirty="0">
              <a:solidFill>
                <a:schemeClr val="tx1">
                  <a:lumMod val="85000"/>
                  <a:lumOff val="15000"/>
                </a:schemeClr>
              </a:solidFill>
              <a:latin typeface="微软雅黑" pitchFamily="34" charset="-122"/>
              <a:ea typeface="微软雅黑" pitchFamily="34" charset="-122"/>
            </a:endParaRPr>
          </a:p>
          <a:p>
            <a:pPr lvl="1" fontAlgn="auto">
              <a:lnSpc>
                <a:spcPct val="150000"/>
              </a:lnSpc>
              <a:spcBef>
                <a:spcPts val="0"/>
              </a:spcBef>
              <a:spcAft>
                <a:spcPts val="0"/>
              </a:spcAft>
              <a:defRPr/>
            </a:pPr>
            <a:r>
              <a:rPr lang="zh-CN" altLang="en-US" sz="1100" dirty="0">
                <a:solidFill>
                  <a:schemeClr val="tx1">
                    <a:lumMod val="85000"/>
                    <a:lumOff val="15000"/>
                  </a:schemeClr>
                </a:solidFill>
                <a:latin typeface="微软雅黑" pitchFamily="34" charset="-122"/>
                <a:ea typeface="微软雅黑" pitchFamily="34" charset="-122"/>
              </a:rPr>
              <a:t>线程默认优先级是</a:t>
            </a:r>
            <a:r>
              <a:rPr lang="en-US" altLang="zh-CN" sz="1100" b="1" dirty="0">
                <a:solidFill>
                  <a:srgbClr val="FF0000"/>
                </a:solidFill>
                <a:latin typeface="微软雅黑" pitchFamily="34" charset="-122"/>
                <a:ea typeface="微软雅黑" pitchFamily="34" charset="-122"/>
              </a:rPr>
              <a:t>5</a:t>
            </a:r>
            <a:r>
              <a:rPr lang="zh-CN" altLang="en-US" sz="1100" dirty="0">
                <a:solidFill>
                  <a:schemeClr val="tx1">
                    <a:lumMod val="85000"/>
                    <a:lumOff val="15000"/>
                  </a:schemeClr>
                </a:solidFill>
                <a:latin typeface="微软雅黑" pitchFamily="34" charset="-122"/>
                <a:ea typeface="微软雅黑" pitchFamily="34" charset="-122"/>
              </a:rPr>
              <a:t>；线程优先级的范围是：</a:t>
            </a:r>
            <a:r>
              <a:rPr lang="en-US" altLang="zh-CN" sz="1100" b="1" dirty="0">
                <a:solidFill>
                  <a:srgbClr val="FF0000"/>
                </a:solidFill>
                <a:latin typeface="微软雅黑" pitchFamily="34" charset="-122"/>
                <a:ea typeface="微软雅黑" pitchFamily="34" charset="-122"/>
              </a:rPr>
              <a:t>1-10</a:t>
            </a:r>
          </a:p>
          <a:p>
            <a:pPr lvl="1" fontAlgn="auto">
              <a:lnSpc>
                <a:spcPct val="150000"/>
              </a:lnSpc>
              <a:spcBef>
                <a:spcPts val="0"/>
              </a:spcBef>
              <a:spcAft>
                <a:spcPts val="0"/>
              </a:spcAft>
              <a:defRPr/>
            </a:pPr>
            <a:r>
              <a:rPr lang="zh-CN" altLang="en-US" sz="1100" dirty="0">
                <a:solidFill>
                  <a:schemeClr val="tx1">
                    <a:lumMod val="85000"/>
                    <a:lumOff val="15000"/>
                  </a:schemeClr>
                </a:solidFill>
                <a:latin typeface="微软雅黑" pitchFamily="34" charset="-122"/>
                <a:ea typeface="微软雅黑" pitchFamily="34" charset="-122"/>
              </a:rPr>
              <a:t>线程优先级高仅仅表示线程获取的</a:t>
            </a:r>
            <a:r>
              <a:rPr lang="en-US" altLang="zh-CN" sz="1100" dirty="0">
                <a:solidFill>
                  <a:schemeClr val="tx1">
                    <a:lumMod val="85000"/>
                    <a:lumOff val="15000"/>
                  </a:schemeClr>
                </a:solidFill>
                <a:latin typeface="微软雅黑" pitchFamily="34" charset="-122"/>
                <a:ea typeface="微软雅黑" pitchFamily="34" charset="-122"/>
              </a:rPr>
              <a:t>CPU</a:t>
            </a:r>
            <a:r>
              <a:rPr lang="zh-CN" altLang="en-US" sz="1100" dirty="0">
                <a:solidFill>
                  <a:schemeClr val="tx1">
                    <a:lumMod val="85000"/>
                    <a:lumOff val="15000"/>
                  </a:schemeClr>
                </a:solidFill>
                <a:latin typeface="微软雅黑" pitchFamily="34" charset="-122"/>
                <a:ea typeface="微软雅黑" pitchFamily="34" charset="-122"/>
              </a:rPr>
              <a:t>时间片的几率高，但是要在次数比较多，或者多次运行的时候才能看到你想要的效果</a:t>
            </a:r>
            <a:endParaRPr lang="en-US" altLang="zh-CN" sz="1100" dirty="0">
              <a:solidFill>
                <a:schemeClr val="tx1">
                  <a:lumMod val="85000"/>
                  <a:lumOff val="15000"/>
                </a:schemeClr>
              </a:solidFill>
              <a:latin typeface="微软雅黑" pitchFamily="34" charset="-122"/>
              <a:ea typeface="微软雅黑" pitchFamily="34" charset="-122"/>
            </a:endParaRPr>
          </a:p>
        </p:txBody>
      </p:sp>
      <p:sp>
        <p:nvSpPr>
          <p:cNvPr id="2" name="矩形 1"/>
          <p:cNvSpPr/>
          <p:nvPr/>
        </p:nvSpPr>
        <p:spPr>
          <a:xfrm>
            <a:off x="683568" y="629448"/>
            <a:ext cx="1107996" cy="507831"/>
          </a:xfrm>
          <a:prstGeom prst="rect">
            <a:avLst/>
          </a:prstGeom>
        </p:spPr>
        <p:txBody>
          <a:bodyPr wrap="none">
            <a:spAutoFit/>
          </a:bodyPr>
          <a:lstStyle/>
          <a:p>
            <a:pPr fontAlgn="auto">
              <a:lnSpc>
                <a:spcPct val="150000"/>
              </a:lnSpc>
              <a:spcBef>
                <a:spcPts val="0"/>
              </a:spcBef>
              <a:spcAft>
                <a:spcPts val="0"/>
              </a:spcAft>
              <a:defRPr/>
            </a:pPr>
            <a:r>
              <a:rPr lang="zh-CN" altLang="en-US" b="1" dirty="0">
                <a:solidFill>
                  <a:schemeClr val="tx1">
                    <a:lumMod val="75000"/>
                    <a:lumOff val="25000"/>
                  </a:schemeClr>
                </a:solidFill>
                <a:latin typeface="微软雅黑" pitchFamily="34" charset="-122"/>
                <a:ea typeface="微软雅黑" pitchFamily="34" charset="-122"/>
              </a:rPr>
              <a:t>线程调度</a:t>
            </a:r>
          </a:p>
        </p:txBody>
      </p:sp>
    </p:spTree>
    <p:extLst>
      <p:ext uri="{BB962C8B-B14F-4D97-AF65-F5344CB8AC3E}">
        <p14:creationId xmlns:p14="http://schemas.microsoft.com/office/powerpoint/2010/main" val="3819008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2861681"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多线程</a:t>
            </a:r>
            <a:r>
              <a:rPr lang="en-US" altLang="zh-CN" sz="2000" b="1" dirty="0">
                <a:solidFill>
                  <a:schemeClr val="tx1">
                    <a:lumMod val="75000"/>
                    <a:lumOff val="25000"/>
                  </a:schemeClr>
                </a:solidFill>
                <a:latin typeface="微软雅黑" pitchFamily="34" charset="-122"/>
                <a:ea typeface="微软雅黑" pitchFamily="34" charset="-122"/>
              </a:rPr>
              <a:t>-</a:t>
            </a:r>
            <a:r>
              <a:rPr lang="zh-CN" altLang="en-US" sz="2000" b="1" dirty="0">
                <a:solidFill>
                  <a:schemeClr val="tx1">
                    <a:lumMod val="75000"/>
                    <a:lumOff val="25000"/>
                  </a:schemeClr>
                </a:solidFill>
                <a:latin typeface="微软雅黑" pitchFamily="34" charset="-122"/>
                <a:ea typeface="微软雅黑" pitchFamily="34" charset="-122"/>
              </a:rPr>
              <a:t>线程的生命周期</a:t>
            </a:r>
          </a:p>
        </p:txBody>
      </p:sp>
      <p:sp>
        <p:nvSpPr>
          <p:cNvPr id="4" name="矩形 3"/>
          <p:cNvSpPr/>
          <p:nvPr/>
        </p:nvSpPr>
        <p:spPr>
          <a:xfrm>
            <a:off x="539552" y="557629"/>
            <a:ext cx="8280920" cy="4585871"/>
          </a:xfrm>
          <a:prstGeom prst="rect">
            <a:avLst/>
          </a:prstGeom>
        </p:spPr>
        <p:txBody>
          <a:bodyPr wrap="square">
            <a:spAutoFit/>
          </a:bodyPr>
          <a:lstStyle/>
          <a:p>
            <a:pPr lvl="0" eaLnBrk="0" fontAlgn="base" hangingPunct="0">
              <a:spcBef>
                <a:spcPct val="0"/>
              </a:spcBef>
              <a:spcAft>
                <a:spcPct val="0"/>
              </a:spcAft>
            </a:pPr>
            <a:br>
              <a:rPr lang="zh-CN" altLang="zh-CN" dirty="0">
                <a:solidFill>
                  <a:srgbClr val="000000"/>
                </a:solidFill>
                <a:latin typeface="Consolas" panose="020B0609020204030204" pitchFamily="49" charset="0"/>
              </a:rPr>
            </a:br>
            <a:r>
              <a:rPr lang="en-US" altLang="zh-CN" sz="2000" b="1" dirty="0"/>
              <a:t>JDK</a:t>
            </a:r>
            <a:r>
              <a:rPr lang="zh-CN" altLang="en-US" sz="2000" b="1" dirty="0"/>
              <a:t>中用</a:t>
            </a:r>
            <a:r>
              <a:rPr lang="en-US" altLang="zh-CN" sz="2000" b="1" dirty="0" err="1"/>
              <a:t>Thread.State</a:t>
            </a:r>
            <a:r>
              <a:rPr lang="zh-CN" altLang="en-US" sz="2000" b="1" dirty="0"/>
              <a:t>类定义了线程的几种状态</a:t>
            </a:r>
            <a:endParaRPr lang="en-US" altLang="zh-CN" sz="2000" b="1" dirty="0"/>
          </a:p>
          <a:p>
            <a:pPr lvl="0" eaLnBrk="0" fontAlgn="base" hangingPunct="0">
              <a:spcBef>
                <a:spcPct val="0"/>
              </a:spcBef>
              <a:spcAft>
                <a:spcPct val="0"/>
              </a:spcAft>
            </a:pPr>
            <a:endParaRPr lang="en-US" altLang="zh-CN" sz="2000" b="1" dirty="0"/>
          </a:p>
          <a:p>
            <a:pPr lvl="0" eaLnBrk="0" fontAlgn="base" hangingPunct="0">
              <a:spcBef>
                <a:spcPct val="0"/>
              </a:spcBef>
              <a:spcAft>
                <a:spcPct val="0"/>
              </a:spcAft>
            </a:pPr>
            <a:r>
              <a:rPr lang="zh-CN" altLang="en-US" dirty="0"/>
              <a:t>要想实现多线程，必须在主线程中创建新的线程对象。</a:t>
            </a:r>
            <a:r>
              <a:rPr lang="en-US" altLang="zh-CN" dirty="0"/>
              <a:t>Java</a:t>
            </a:r>
            <a:r>
              <a:rPr lang="zh-CN" altLang="en-US" dirty="0"/>
              <a:t>语言使用</a:t>
            </a:r>
            <a:r>
              <a:rPr lang="en-US" altLang="zh-CN" dirty="0"/>
              <a:t>Thread</a:t>
            </a:r>
            <a:r>
              <a:rPr lang="zh-CN" altLang="en-US" dirty="0"/>
              <a:t>类及其子类的对象来表示线程，在它的一个完整的生命周期中通常要经历如下的五种状态： </a:t>
            </a:r>
            <a:endParaRPr lang="en-US" altLang="zh-CN" dirty="0"/>
          </a:p>
          <a:p>
            <a:pPr marL="628650" lvl="1" indent="-171450" eaLnBrk="0" fontAlgn="base" hangingPunct="0">
              <a:spcBef>
                <a:spcPct val="0"/>
              </a:spcBef>
              <a:spcAft>
                <a:spcPct val="0"/>
              </a:spcAft>
              <a:buFont typeface="Wingdings" panose="05000000000000000000" pitchFamily="2" charset="2"/>
              <a:buChar char="Ø"/>
            </a:pPr>
            <a:r>
              <a:rPr lang="zh-CN" altLang="en-US" dirty="0"/>
              <a:t>新建： 当一个</a:t>
            </a:r>
            <a:r>
              <a:rPr lang="en-US" altLang="zh-CN" dirty="0"/>
              <a:t>Thread</a:t>
            </a:r>
            <a:r>
              <a:rPr lang="zh-CN" altLang="en-US" dirty="0"/>
              <a:t>类或其子类的对象被声明并创建时，新生的线程对象处于新建状态。 </a:t>
            </a:r>
            <a:endParaRPr lang="en-US" altLang="zh-CN" dirty="0"/>
          </a:p>
          <a:p>
            <a:pPr marL="628650" lvl="1" indent="-171450" eaLnBrk="0" fontAlgn="base" hangingPunct="0">
              <a:spcBef>
                <a:spcPct val="0"/>
              </a:spcBef>
              <a:spcAft>
                <a:spcPct val="0"/>
              </a:spcAft>
              <a:buFont typeface="Wingdings" panose="05000000000000000000" pitchFamily="2" charset="2"/>
              <a:buChar char="Ø"/>
            </a:pPr>
            <a:r>
              <a:rPr lang="zh-CN" altLang="en-US" dirty="0"/>
              <a:t>就绪：处于新建状态的线程被</a:t>
            </a:r>
            <a:r>
              <a:rPr lang="en-US" altLang="zh-CN" dirty="0"/>
              <a:t>start()</a:t>
            </a:r>
            <a:r>
              <a:rPr lang="zh-CN" altLang="en-US" dirty="0"/>
              <a:t>后，将进入线程队列等待</a:t>
            </a:r>
            <a:r>
              <a:rPr lang="en-US" altLang="zh-CN" dirty="0"/>
              <a:t>CPU</a:t>
            </a:r>
            <a:r>
              <a:rPr lang="zh-CN" altLang="en-US" dirty="0"/>
              <a:t>时间片，此时它已具备了运行的条件，只是没分配到</a:t>
            </a:r>
            <a:r>
              <a:rPr lang="en-US" altLang="zh-CN" dirty="0"/>
              <a:t>CPU</a:t>
            </a:r>
            <a:r>
              <a:rPr lang="zh-CN" altLang="en-US" dirty="0"/>
              <a:t>资源 。</a:t>
            </a:r>
            <a:endParaRPr lang="en-US" altLang="zh-CN" dirty="0"/>
          </a:p>
          <a:p>
            <a:pPr marL="628650" lvl="1" indent="-171450" eaLnBrk="0" fontAlgn="base" hangingPunct="0">
              <a:spcBef>
                <a:spcPct val="0"/>
              </a:spcBef>
              <a:spcAft>
                <a:spcPct val="0"/>
              </a:spcAft>
              <a:buFont typeface="Wingdings" panose="05000000000000000000" pitchFamily="2" charset="2"/>
              <a:buChar char="Ø"/>
            </a:pPr>
            <a:r>
              <a:rPr lang="zh-CN" altLang="en-US" dirty="0"/>
              <a:t>运行：当就绪的线程被调度并获得</a:t>
            </a:r>
            <a:r>
              <a:rPr lang="en-US" altLang="zh-CN" dirty="0"/>
              <a:t>CPU</a:t>
            </a:r>
            <a:r>
              <a:rPr lang="zh-CN" altLang="en-US" dirty="0"/>
              <a:t>资源时</a:t>
            </a:r>
            <a:r>
              <a:rPr lang="en-US" altLang="zh-CN" dirty="0"/>
              <a:t>,</a:t>
            </a:r>
            <a:r>
              <a:rPr lang="zh-CN" altLang="en-US" dirty="0"/>
              <a:t>便进入运行状态， </a:t>
            </a:r>
            <a:r>
              <a:rPr lang="en-US" altLang="zh-CN" dirty="0"/>
              <a:t>run()</a:t>
            </a:r>
            <a:r>
              <a:rPr lang="zh-CN" altLang="en-US" dirty="0"/>
              <a:t>方法定义了线程的操作和功能 。</a:t>
            </a:r>
            <a:endParaRPr lang="en-US" altLang="zh-CN" dirty="0"/>
          </a:p>
          <a:p>
            <a:pPr marL="628650" lvl="1" indent="-171450" eaLnBrk="0" fontAlgn="base" hangingPunct="0">
              <a:spcBef>
                <a:spcPct val="0"/>
              </a:spcBef>
              <a:spcAft>
                <a:spcPct val="0"/>
              </a:spcAft>
              <a:buFont typeface="Wingdings" panose="05000000000000000000" pitchFamily="2" charset="2"/>
              <a:buChar char="Ø"/>
            </a:pPr>
            <a:r>
              <a:rPr lang="zh-CN" altLang="en-US" dirty="0"/>
              <a:t>阻塞：在某种特殊情况下，被人为挂起或执行输入输出操作时，让出 </a:t>
            </a:r>
            <a:r>
              <a:rPr lang="en-US" altLang="zh-CN" dirty="0"/>
              <a:t>CPU </a:t>
            </a:r>
            <a:r>
              <a:rPr lang="zh-CN" altLang="en-US" dirty="0"/>
              <a:t>并临时中止自己的执行，进入阻塞状态 。</a:t>
            </a:r>
            <a:endParaRPr lang="en-US" altLang="zh-CN" dirty="0"/>
          </a:p>
          <a:p>
            <a:pPr marL="628650" lvl="1" indent="-171450" eaLnBrk="0" fontAlgn="base" hangingPunct="0">
              <a:spcBef>
                <a:spcPct val="0"/>
              </a:spcBef>
              <a:spcAft>
                <a:spcPct val="0"/>
              </a:spcAft>
              <a:buFont typeface="Wingdings" panose="05000000000000000000" pitchFamily="2" charset="2"/>
              <a:buChar char="Ø"/>
            </a:pPr>
            <a:r>
              <a:rPr lang="zh-CN" altLang="en-US" dirty="0"/>
              <a:t>死亡：线程完成了它的全部工作或线程被提前强制性地中止或出现异常导致结束。</a:t>
            </a:r>
            <a:endParaRPr lang="zh-CN" altLang="zh-CN" sz="2800" dirty="0">
              <a:latin typeface="Arial" panose="020B0604020202020204" pitchFamily="34" charset="0"/>
            </a:endParaRPr>
          </a:p>
        </p:txBody>
      </p:sp>
    </p:spTree>
    <p:extLst>
      <p:ext uri="{BB962C8B-B14F-4D97-AF65-F5344CB8AC3E}">
        <p14:creationId xmlns:p14="http://schemas.microsoft.com/office/powerpoint/2010/main" val="44260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1000"/>
                                        <p:tgtEl>
                                          <p:spTgt spid="4">
                                            <p:txEl>
                                              <p:pRg st="3" end="3"/>
                                            </p:txEl>
                                          </p:spTgt>
                                        </p:tgtEl>
                                      </p:cBhvr>
                                    </p:animEffect>
                                    <p:anim calcmode="lin" valueType="num">
                                      <p:cBhvr>
                                        <p:cTn id="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4" end="4"/>
                                            </p:txEl>
                                          </p:spTgt>
                                        </p:tgtEl>
                                        <p:attrNameLst>
                                          <p:attrName>style.visibility</p:attrName>
                                        </p:attrNameLst>
                                      </p:cBhvr>
                                      <p:to>
                                        <p:strVal val="visible"/>
                                      </p:to>
                                    </p:set>
                                    <p:animEffect transition="in" filter="fade">
                                      <p:cBhvr>
                                        <p:cTn id="14" dur="1000"/>
                                        <p:tgtEl>
                                          <p:spTgt spid="4">
                                            <p:txEl>
                                              <p:pRg st="4" end="4"/>
                                            </p:txEl>
                                          </p:spTgt>
                                        </p:tgtEl>
                                      </p:cBhvr>
                                    </p:animEffect>
                                    <p:anim calcmode="lin" valueType="num">
                                      <p:cBhvr>
                                        <p:cTn id="15"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1000"/>
                                        <p:tgtEl>
                                          <p:spTgt spid="4">
                                            <p:txEl>
                                              <p:pRg st="5" end="5"/>
                                            </p:txEl>
                                          </p:spTgt>
                                        </p:tgtEl>
                                      </p:cBhvr>
                                    </p:animEffect>
                                    <p:anim calcmode="lin" valueType="num">
                                      <p:cBhvr>
                                        <p:cTn id="22"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1000"/>
                                        <p:tgtEl>
                                          <p:spTgt spid="4">
                                            <p:txEl>
                                              <p:pRg st="6" end="6"/>
                                            </p:txEl>
                                          </p:spTgt>
                                        </p:tgtEl>
                                      </p:cBhvr>
                                    </p:animEffect>
                                    <p:anim calcmode="lin" valueType="num">
                                      <p:cBhvr>
                                        <p:cTn id="29"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fade">
                                      <p:cBhvr>
                                        <p:cTn id="35" dur="1000"/>
                                        <p:tgtEl>
                                          <p:spTgt spid="4">
                                            <p:txEl>
                                              <p:pRg st="7" end="7"/>
                                            </p:txEl>
                                          </p:spTgt>
                                        </p:tgtEl>
                                      </p:cBhvr>
                                    </p:animEffect>
                                    <p:anim calcmode="lin" valueType="num">
                                      <p:cBhvr>
                                        <p:cTn id="36"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2861681"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多线程</a:t>
            </a:r>
            <a:r>
              <a:rPr lang="en-US" altLang="zh-CN" sz="2000" b="1" dirty="0">
                <a:solidFill>
                  <a:schemeClr val="tx1">
                    <a:lumMod val="75000"/>
                    <a:lumOff val="25000"/>
                  </a:schemeClr>
                </a:solidFill>
                <a:latin typeface="微软雅黑" pitchFamily="34" charset="-122"/>
                <a:ea typeface="微软雅黑" pitchFamily="34" charset="-122"/>
              </a:rPr>
              <a:t>-</a:t>
            </a:r>
            <a:r>
              <a:rPr lang="zh-CN" altLang="en-US" sz="2000" b="1" dirty="0">
                <a:solidFill>
                  <a:schemeClr val="tx1">
                    <a:lumMod val="75000"/>
                    <a:lumOff val="25000"/>
                  </a:schemeClr>
                </a:solidFill>
                <a:latin typeface="微软雅黑" pitchFamily="34" charset="-122"/>
                <a:ea typeface="微软雅黑" pitchFamily="34" charset="-122"/>
              </a:rPr>
              <a:t>线程的生命周期</a:t>
            </a:r>
          </a:p>
        </p:txBody>
      </p:sp>
      <p:sp>
        <p:nvSpPr>
          <p:cNvPr id="5" name="TextBox 2"/>
          <p:cNvSpPr txBox="1"/>
          <p:nvPr/>
        </p:nvSpPr>
        <p:spPr>
          <a:xfrm>
            <a:off x="841375" y="1131888"/>
            <a:ext cx="3514725" cy="507831"/>
          </a:xfrm>
          <a:prstGeom prst="rect">
            <a:avLst/>
          </a:prstGeom>
          <a:noFill/>
        </p:spPr>
        <p:txBody>
          <a:bodyPr>
            <a:spAutoFit/>
          </a:bodyPr>
          <a:lstStyle/>
          <a:p>
            <a:pPr fontAlgn="auto">
              <a:lnSpc>
                <a:spcPct val="150000"/>
              </a:lnSpc>
              <a:spcBef>
                <a:spcPts val="0"/>
              </a:spcBef>
              <a:spcAft>
                <a:spcPts val="0"/>
              </a:spcAft>
              <a:defRPr/>
            </a:pPr>
            <a:r>
              <a:rPr lang="zh-CN" altLang="en-US" b="1" dirty="0">
                <a:solidFill>
                  <a:schemeClr val="tx1">
                    <a:lumMod val="75000"/>
                    <a:lumOff val="25000"/>
                  </a:schemeClr>
                </a:solidFill>
                <a:latin typeface="微软雅黑" pitchFamily="34" charset="-122"/>
                <a:ea typeface="微软雅黑" pitchFamily="34" charset="-122"/>
              </a:rPr>
              <a:t>线程生命周期</a:t>
            </a:r>
          </a:p>
        </p:txBody>
      </p:sp>
      <p:grpSp>
        <p:nvGrpSpPr>
          <p:cNvPr id="6" name="组合 5"/>
          <p:cNvGrpSpPr>
            <a:grpSpLocks/>
          </p:cNvGrpSpPr>
          <p:nvPr/>
        </p:nvGrpSpPr>
        <p:grpSpPr bwMode="auto">
          <a:xfrm>
            <a:off x="463550" y="3133725"/>
            <a:ext cx="1079500" cy="806450"/>
            <a:chOff x="463588" y="2456266"/>
            <a:chExt cx="1080120" cy="806025"/>
          </a:xfrm>
        </p:grpSpPr>
        <p:sp>
          <p:nvSpPr>
            <p:cNvPr id="7" name="矩形 6"/>
            <p:cNvSpPr/>
            <p:nvPr/>
          </p:nvSpPr>
          <p:spPr>
            <a:xfrm>
              <a:off x="463588" y="2456266"/>
              <a:ext cx="1080120" cy="504559"/>
            </a:xfrm>
            <a:prstGeom prst="rect">
              <a:avLst/>
            </a:prstGeom>
            <a:solidFill>
              <a:schemeClr val="tx2">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zh-CN" altLang="en-US" sz="1050">
                  <a:latin typeface="微软雅黑" pitchFamily="34" charset="-122"/>
                  <a:ea typeface="微软雅黑" pitchFamily="34" charset="-122"/>
                </a:rPr>
                <a:t>创建线程对象</a:t>
              </a:r>
            </a:p>
          </p:txBody>
        </p:sp>
        <p:sp>
          <p:nvSpPr>
            <p:cNvPr id="8" name="TextBox 35"/>
            <p:cNvSpPr txBox="1"/>
            <p:nvPr/>
          </p:nvSpPr>
          <p:spPr>
            <a:xfrm>
              <a:off x="755856" y="3008425"/>
              <a:ext cx="575005" cy="253866"/>
            </a:xfrm>
            <a:prstGeom prst="rect">
              <a:avLst/>
            </a:prstGeom>
            <a:noFill/>
          </p:spPr>
          <p:txBody>
            <a:bodyPr>
              <a:spAutoFit/>
            </a:bodyPr>
            <a:lstStyle/>
            <a:p>
              <a:pPr fontAlgn="auto">
                <a:spcBef>
                  <a:spcPts val="0"/>
                </a:spcBef>
                <a:spcAft>
                  <a:spcPts val="0"/>
                </a:spcAft>
                <a:defRPr/>
              </a:pPr>
              <a:r>
                <a:rPr lang="zh-CN" altLang="en-US" sz="1050">
                  <a:solidFill>
                    <a:schemeClr val="tx1">
                      <a:lumMod val="85000"/>
                      <a:lumOff val="15000"/>
                    </a:schemeClr>
                  </a:solidFill>
                  <a:latin typeface="微软雅黑" pitchFamily="34" charset="-122"/>
                  <a:ea typeface="微软雅黑" pitchFamily="34" charset="-122"/>
                </a:rPr>
                <a:t>新建</a:t>
              </a:r>
              <a:endParaRPr lang="zh-CN" altLang="en-US" sz="1050" dirty="0">
                <a:solidFill>
                  <a:schemeClr val="tx1">
                    <a:lumMod val="85000"/>
                    <a:lumOff val="15000"/>
                  </a:schemeClr>
                </a:solidFill>
                <a:latin typeface="微软雅黑" pitchFamily="34" charset="-122"/>
                <a:ea typeface="微软雅黑" pitchFamily="34" charset="-122"/>
              </a:endParaRPr>
            </a:p>
          </p:txBody>
        </p:sp>
      </p:grpSp>
      <p:grpSp>
        <p:nvGrpSpPr>
          <p:cNvPr id="9" name="组合 8"/>
          <p:cNvGrpSpPr>
            <a:grpSpLocks/>
          </p:cNvGrpSpPr>
          <p:nvPr/>
        </p:nvGrpSpPr>
        <p:grpSpPr bwMode="auto">
          <a:xfrm>
            <a:off x="1543050" y="3105150"/>
            <a:ext cx="725488" cy="280988"/>
            <a:chOff x="1543708" y="2428042"/>
            <a:chExt cx="724036" cy="280252"/>
          </a:xfrm>
        </p:grpSpPr>
        <p:cxnSp>
          <p:nvCxnSpPr>
            <p:cNvPr id="10" name="直接箭头连接符 9"/>
            <p:cNvCxnSpPr>
              <a:stCxn id="7" idx="3"/>
              <a:endCxn id="39" idx="1"/>
            </p:cNvCxnSpPr>
            <p:nvPr/>
          </p:nvCxnSpPr>
          <p:spPr>
            <a:xfrm>
              <a:off x="1543708" y="2708294"/>
              <a:ext cx="724036" cy="0"/>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36"/>
            <p:cNvSpPr txBox="1"/>
            <p:nvPr/>
          </p:nvSpPr>
          <p:spPr>
            <a:xfrm>
              <a:off x="1619755" y="2428042"/>
              <a:ext cx="576693" cy="253335"/>
            </a:xfrm>
            <a:prstGeom prst="rect">
              <a:avLst/>
            </a:prstGeom>
            <a:noFill/>
          </p:spPr>
          <p:txBody>
            <a:bodyPr>
              <a:spAutoFit/>
            </a:bodyPr>
            <a:lstStyle/>
            <a:p>
              <a:pPr fontAlgn="auto">
                <a:spcBef>
                  <a:spcPts val="0"/>
                </a:spcBef>
                <a:spcAft>
                  <a:spcPts val="0"/>
                </a:spcAft>
                <a:defRPr/>
              </a:pPr>
              <a:r>
                <a:rPr lang="en-US" altLang="zh-CN" sz="1050">
                  <a:solidFill>
                    <a:schemeClr val="tx1">
                      <a:lumMod val="85000"/>
                      <a:lumOff val="15000"/>
                    </a:schemeClr>
                  </a:solidFill>
                  <a:latin typeface="微软雅黑" pitchFamily="34" charset="-122"/>
                  <a:ea typeface="微软雅黑" pitchFamily="34" charset="-122"/>
                </a:rPr>
                <a:t>start()</a:t>
              </a:r>
              <a:endParaRPr lang="zh-CN" altLang="en-US" sz="1050" dirty="0">
                <a:solidFill>
                  <a:schemeClr val="tx1">
                    <a:lumMod val="85000"/>
                    <a:lumOff val="15000"/>
                  </a:schemeClr>
                </a:solidFill>
                <a:latin typeface="微软雅黑" pitchFamily="34" charset="-122"/>
                <a:ea typeface="微软雅黑" pitchFamily="34" charset="-122"/>
              </a:endParaRPr>
            </a:p>
          </p:txBody>
        </p:sp>
      </p:grpSp>
      <p:grpSp>
        <p:nvGrpSpPr>
          <p:cNvPr id="12" name="组合 11"/>
          <p:cNvGrpSpPr>
            <a:grpSpLocks/>
          </p:cNvGrpSpPr>
          <p:nvPr/>
        </p:nvGrpSpPr>
        <p:grpSpPr bwMode="auto">
          <a:xfrm>
            <a:off x="2051050" y="2103438"/>
            <a:ext cx="1644650" cy="1030287"/>
            <a:chOff x="2051720" y="1426087"/>
            <a:chExt cx="1644285" cy="1030179"/>
          </a:xfrm>
        </p:grpSpPr>
        <p:cxnSp>
          <p:nvCxnSpPr>
            <p:cNvPr id="13" name="直接箭头连接符 12"/>
            <p:cNvCxnSpPr>
              <a:stCxn id="19" idx="1"/>
              <a:endCxn id="39" idx="0"/>
            </p:cNvCxnSpPr>
            <p:nvPr/>
          </p:nvCxnSpPr>
          <p:spPr>
            <a:xfrm flipH="1">
              <a:off x="2807202" y="1426087"/>
              <a:ext cx="888803" cy="1030179"/>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37"/>
            <p:cNvSpPr txBox="1"/>
            <p:nvPr/>
          </p:nvSpPr>
          <p:spPr>
            <a:xfrm>
              <a:off x="2051720" y="1564185"/>
              <a:ext cx="1223691" cy="576203"/>
            </a:xfrm>
            <a:prstGeom prst="rect">
              <a:avLst/>
            </a:prstGeom>
            <a:noFill/>
          </p:spPr>
          <p:txBody>
            <a:bodyPr>
              <a:spAutoFit/>
            </a:bodyPr>
            <a:lstStyle/>
            <a:p>
              <a:pPr fontAlgn="auto">
                <a:lnSpc>
                  <a:spcPct val="150000"/>
                </a:lnSpc>
                <a:spcBef>
                  <a:spcPts val="0"/>
                </a:spcBef>
                <a:spcAft>
                  <a:spcPts val="0"/>
                </a:spcAft>
                <a:defRPr/>
              </a:pPr>
              <a:r>
                <a:rPr lang="en-US" altLang="zh-CN" sz="1050" dirty="0">
                  <a:solidFill>
                    <a:schemeClr val="tx1">
                      <a:lumMod val="85000"/>
                      <a:lumOff val="15000"/>
                    </a:schemeClr>
                  </a:solidFill>
                  <a:latin typeface="微软雅黑" pitchFamily="34" charset="-122"/>
                  <a:ea typeface="微软雅黑" pitchFamily="34" charset="-122"/>
                </a:rPr>
                <a:t>sleep()</a:t>
              </a:r>
              <a:r>
                <a:rPr lang="zh-CN" altLang="en-US" sz="1050" dirty="0">
                  <a:solidFill>
                    <a:schemeClr val="tx1">
                      <a:lumMod val="85000"/>
                      <a:lumOff val="15000"/>
                    </a:schemeClr>
                  </a:solidFill>
                  <a:latin typeface="微软雅黑" pitchFamily="34" charset="-122"/>
                  <a:ea typeface="微软雅黑" pitchFamily="34" charset="-122"/>
                </a:rPr>
                <a:t>方法时间到</a:t>
              </a:r>
              <a:r>
                <a:rPr lang="en-US" altLang="zh-CN" sz="1050" dirty="0">
                  <a:solidFill>
                    <a:schemeClr val="tx1">
                      <a:lumMod val="85000"/>
                      <a:lumOff val="15000"/>
                    </a:schemeClr>
                  </a:solidFill>
                  <a:latin typeface="微软雅黑" pitchFamily="34" charset="-122"/>
                  <a:ea typeface="微软雅黑" pitchFamily="34" charset="-122"/>
                </a:rPr>
                <a:t>/</a:t>
              </a:r>
              <a:r>
                <a:rPr lang="zh-CN" altLang="en-US" sz="1050" dirty="0">
                  <a:solidFill>
                    <a:schemeClr val="tx1">
                      <a:lumMod val="85000"/>
                      <a:lumOff val="15000"/>
                    </a:schemeClr>
                  </a:solidFill>
                  <a:latin typeface="微软雅黑" pitchFamily="34" charset="-122"/>
                  <a:ea typeface="微软雅黑" pitchFamily="34" charset="-122"/>
                </a:rPr>
                <a:t>阻塞方式结束</a:t>
              </a:r>
            </a:p>
          </p:txBody>
        </p:sp>
      </p:grpSp>
      <p:grpSp>
        <p:nvGrpSpPr>
          <p:cNvPr id="15" name="组合 14"/>
          <p:cNvGrpSpPr>
            <a:grpSpLocks/>
          </p:cNvGrpSpPr>
          <p:nvPr/>
        </p:nvGrpSpPr>
        <p:grpSpPr bwMode="auto">
          <a:xfrm>
            <a:off x="4776788" y="2103438"/>
            <a:ext cx="2166937" cy="1030287"/>
            <a:chOff x="4776125" y="1426087"/>
            <a:chExt cx="2168149" cy="1030179"/>
          </a:xfrm>
        </p:grpSpPr>
        <p:cxnSp>
          <p:nvCxnSpPr>
            <p:cNvPr id="16" name="直接箭头连接符 15"/>
            <p:cNvCxnSpPr>
              <a:stCxn id="29" idx="0"/>
              <a:endCxn id="19" idx="3"/>
            </p:cNvCxnSpPr>
            <p:nvPr/>
          </p:nvCxnSpPr>
          <p:spPr>
            <a:xfrm flipH="1" flipV="1">
              <a:off x="4776125" y="1426087"/>
              <a:ext cx="1056277" cy="1030179"/>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38"/>
            <p:cNvSpPr txBox="1"/>
            <p:nvPr/>
          </p:nvSpPr>
          <p:spPr>
            <a:xfrm>
              <a:off x="5332061" y="1707045"/>
              <a:ext cx="1612213" cy="334928"/>
            </a:xfrm>
            <a:prstGeom prst="rect">
              <a:avLst/>
            </a:prstGeom>
            <a:noFill/>
          </p:spPr>
          <p:txBody>
            <a:bodyPr>
              <a:spAutoFit/>
            </a:bodyPr>
            <a:lstStyle/>
            <a:p>
              <a:pPr fontAlgn="auto">
                <a:lnSpc>
                  <a:spcPct val="150000"/>
                </a:lnSpc>
                <a:spcBef>
                  <a:spcPts val="0"/>
                </a:spcBef>
                <a:spcAft>
                  <a:spcPts val="0"/>
                </a:spcAft>
                <a:defRPr/>
              </a:pPr>
              <a:r>
                <a:rPr lang="en-US" altLang="zh-CN" sz="1050" dirty="0">
                  <a:solidFill>
                    <a:schemeClr val="tx1">
                      <a:lumMod val="85000"/>
                      <a:lumOff val="15000"/>
                    </a:schemeClr>
                  </a:solidFill>
                  <a:latin typeface="微软雅黑" pitchFamily="34" charset="-122"/>
                  <a:ea typeface="微软雅黑" pitchFamily="34" charset="-122"/>
                </a:rPr>
                <a:t>sleep()/</a:t>
              </a:r>
              <a:r>
                <a:rPr lang="zh-CN" altLang="en-US" sz="1050" dirty="0">
                  <a:solidFill>
                    <a:schemeClr val="tx1">
                      <a:lumMod val="85000"/>
                      <a:lumOff val="15000"/>
                    </a:schemeClr>
                  </a:solidFill>
                  <a:latin typeface="微软雅黑" pitchFamily="34" charset="-122"/>
                  <a:ea typeface="微软雅黑" pitchFamily="34" charset="-122"/>
                </a:rPr>
                <a:t>其他阻塞式方法</a:t>
              </a:r>
            </a:p>
          </p:txBody>
        </p:sp>
      </p:grpSp>
      <p:grpSp>
        <p:nvGrpSpPr>
          <p:cNvPr id="18" name="组合 17"/>
          <p:cNvGrpSpPr>
            <a:grpSpLocks/>
          </p:cNvGrpSpPr>
          <p:nvPr/>
        </p:nvGrpSpPr>
        <p:grpSpPr bwMode="auto">
          <a:xfrm>
            <a:off x="3695700" y="1851025"/>
            <a:ext cx="1081088" cy="758825"/>
            <a:chOff x="3696005" y="1275606"/>
            <a:chExt cx="1080120" cy="757972"/>
          </a:xfrm>
        </p:grpSpPr>
        <p:sp>
          <p:nvSpPr>
            <p:cNvPr id="19" name="矩形 18"/>
            <p:cNvSpPr/>
            <p:nvPr/>
          </p:nvSpPr>
          <p:spPr>
            <a:xfrm>
              <a:off x="3696005" y="1275606"/>
              <a:ext cx="1080120" cy="504258"/>
            </a:xfrm>
            <a:prstGeom prst="rect">
              <a:avLst/>
            </a:prstGeom>
            <a:solidFill>
              <a:schemeClr val="tx2">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zh-CN" altLang="en-US" sz="1050">
                  <a:latin typeface="微软雅黑" pitchFamily="34" charset="-122"/>
                  <a:ea typeface="微软雅黑" pitchFamily="34" charset="-122"/>
                </a:rPr>
                <a:t>没有执行资格</a:t>
              </a:r>
              <a:endParaRPr lang="en-US" altLang="zh-CN" sz="1050">
                <a:latin typeface="微软雅黑" pitchFamily="34" charset="-122"/>
                <a:ea typeface="微软雅黑" pitchFamily="34" charset="-122"/>
              </a:endParaRPr>
            </a:p>
            <a:p>
              <a:pPr algn="ctr">
                <a:lnSpc>
                  <a:spcPct val="150000"/>
                </a:lnSpc>
                <a:defRPr/>
              </a:pPr>
              <a:r>
                <a:rPr lang="zh-CN" altLang="en-US" sz="1050">
                  <a:latin typeface="微软雅黑" pitchFamily="34" charset="-122"/>
                  <a:ea typeface="微软雅黑" pitchFamily="34" charset="-122"/>
                </a:rPr>
                <a:t>没有执行权</a:t>
              </a:r>
            </a:p>
          </p:txBody>
        </p:sp>
        <p:sp>
          <p:nvSpPr>
            <p:cNvPr id="20" name="TextBox 39"/>
            <p:cNvSpPr txBox="1"/>
            <p:nvPr/>
          </p:nvSpPr>
          <p:spPr>
            <a:xfrm>
              <a:off x="4019565" y="1779864"/>
              <a:ext cx="577333" cy="253714"/>
            </a:xfrm>
            <a:prstGeom prst="rect">
              <a:avLst/>
            </a:prstGeom>
            <a:noFill/>
          </p:spPr>
          <p:txBody>
            <a:bodyPr>
              <a:spAutoFit/>
            </a:bodyPr>
            <a:lstStyle/>
            <a:p>
              <a:pPr fontAlgn="auto">
                <a:spcBef>
                  <a:spcPts val="0"/>
                </a:spcBef>
                <a:spcAft>
                  <a:spcPts val="0"/>
                </a:spcAft>
                <a:defRPr/>
              </a:pPr>
              <a:r>
                <a:rPr lang="zh-CN" altLang="en-US" sz="1050">
                  <a:solidFill>
                    <a:schemeClr val="tx1">
                      <a:lumMod val="85000"/>
                      <a:lumOff val="15000"/>
                    </a:schemeClr>
                  </a:solidFill>
                  <a:latin typeface="微软雅黑" pitchFamily="34" charset="-122"/>
                  <a:ea typeface="微软雅黑" pitchFamily="34" charset="-122"/>
                </a:rPr>
                <a:t>阻塞</a:t>
              </a:r>
              <a:endParaRPr lang="zh-CN" altLang="en-US" sz="1050" dirty="0">
                <a:solidFill>
                  <a:schemeClr val="tx1">
                    <a:lumMod val="85000"/>
                    <a:lumOff val="15000"/>
                  </a:schemeClr>
                </a:solidFill>
                <a:latin typeface="微软雅黑" pitchFamily="34" charset="-122"/>
                <a:ea typeface="微软雅黑" pitchFamily="34" charset="-122"/>
              </a:endParaRPr>
            </a:p>
          </p:txBody>
        </p:sp>
      </p:grpSp>
      <p:grpSp>
        <p:nvGrpSpPr>
          <p:cNvPr id="21" name="组合 20"/>
          <p:cNvGrpSpPr>
            <a:grpSpLocks/>
          </p:cNvGrpSpPr>
          <p:nvPr/>
        </p:nvGrpSpPr>
        <p:grpSpPr bwMode="auto">
          <a:xfrm>
            <a:off x="3348038" y="3033713"/>
            <a:ext cx="1925637" cy="287337"/>
            <a:chOff x="3347864" y="2266968"/>
            <a:chExt cx="1926214" cy="288032"/>
          </a:xfrm>
        </p:grpSpPr>
        <p:cxnSp>
          <p:nvCxnSpPr>
            <p:cNvPr id="22" name="直接箭头连接符 21"/>
            <p:cNvCxnSpPr/>
            <p:nvPr/>
          </p:nvCxnSpPr>
          <p:spPr>
            <a:xfrm>
              <a:off x="3347864" y="2555000"/>
              <a:ext cx="1926214" cy="0"/>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40"/>
            <p:cNvSpPr txBox="1"/>
            <p:nvPr/>
          </p:nvSpPr>
          <p:spPr>
            <a:xfrm>
              <a:off x="3640052" y="2266968"/>
              <a:ext cx="1508577" cy="254614"/>
            </a:xfrm>
            <a:prstGeom prst="rect">
              <a:avLst/>
            </a:prstGeom>
            <a:noFill/>
          </p:spPr>
          <p:txBody>
            <a:bodyPr>
              <a:spAutoFit/>
            </a:bodyPr>
            <a:lstStyle/>
            <a:p>
              <a:pPr fontAlgn="auto">
                <a:spcBef>
                  <a:spcPts val="0"/>
                </a:spcBef>
                <a:spcAft>
                  <a:spcPts val="0"/>
                </a:spcAft>
                <a:defRPr/>
              </a:pPr>
              <a:r>
                <a:rPr lang="zh-CN" altLang="en-US" sz="1050">
                  <a:solidFill>
                    <a:schemeClr val="tx1">
                      <a:lumMod val="85000"/>
                      <a:lumOff val="15000"/>
                    </a:schemeClr>
                  </a:solidFill>
                  <a:latin typeface="微软雅黑" pitchFamily="34" charset="-122"/>
                  <a:ea typeface="微软雅黑" pitchFamily="34" charset="-122"/>
                </a:rPr>
                <a:t>抢到</a:t>
              </a:r>
              <a:r>
                <a:rPr lang="en-US" altLang="zh-CN" sz="1050">
                  <a:solidFill>
                    <a:schemeClr val="tx1">
                      <a:lumMod val="85000"/>
                      <a:lumOff val="15000"/>
                    </a:schemeClr>
                  </a:solidFill>
                  <a:latin typeface="微软雅黑" pitchFamily="34" charset="-122"/>
                  <a:ea typeface="微软雅黑" pitchFamily="34" charset="-122"/>
                </a:rPr>
                <a:t>CPU</a:t>
              </a:r>
              <a:r>
                <a:rPr lang="zh-CN" altLang="en-US" sz="1050">
                  <a:solidFill>
                    <a:schemeClr val="tx1">
                      <a:lumMod val="85000"/>
                      <a:lumOff val="15000"/>
                    </a:schemeClr>
                  </a:solidFill>
                  <a:latin typeface="微软雅黑" pitchFamily="34" charset="-122"/>
                  <a:ea typeface="微软雅黑" pitchFamily="34" charset="-122"/>
                </a:rPr>
                <a:t>的执行权</a:t>
              </a:r>
              <a:endParaRPr lang="zh-CN" altLang="en-US" sz="1050" dirty="0">
                <a:solidFill>
                  <a:schemeClr val="tx1">
                    <a:lumMod val="85000"/>
                    <a:lumOff val="15000"/>
                  </a:schemeClr>
                </a:solidFill>
                <a:latin typeface="微软雅黑" pitchFamily="34" charset="-122"/>
                <a:ea typeface="微软雅黑" pitchFamily="34" charset="-122"/>
              </a:endParaRPr>
            </a:p>
          </p:txBody>
        </p:sp>
      </p:grpSp>
      <p:grpSp>
        <p:nvGrpSpPr>
          <p:cNvPr id="25" name="组合 24"/>
          <p:cNvGrpSpPr>
            <a:grpSpLocks/>
          </p:cNvGrpSpPr>
          <p:nvPr/>
        </p:nvGrpSpPr>
        <p:grpSpPr bwMode="auto">
          <a:xfrm>
            <a:off x="3348038" y="3465513"/>
            <a:ext cx="2016125" cy="287337"/>
            <a:chOff x="3347864" y="2859782"/>
            <a:chExt cx="2016224" cy="288032"/>
          </a:xfrm>
        </p:grpSpPr>
        <p:cxnSp>
          <p:nvCxnSpPr>
            <p:cNvPr id="26" name="直接箭头连接符 25"/>
            <p:cNvCxnSpPr/>
            <p:nvPr/>
          </p:nvCxnSpPr>
          <p:spPr>
            <a:xfrm flipH="1">
              <a:off x="3347864" y="2859782"/>
              <a:ext cx="1925732" cy="0"/>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TextBox 41"/>
            <p:cNvSpPr txBox="1"/>
            <p:nvPr/>
          </p:nvSpPr>
          <p:spPr>
            <a:xfrm>
              <a:off x="3424068" y="2893200"/>
              <a:ext cx="1940020" cy="254614"/>
            </a:xfrm>
            <a:prstGeom prst="rect">
              <a:avLst/>
            </a:prstGeom>
            <a:noFill/>
          </p:spPr>
          <p:txBody>
            <a:bodyPr>
              <a:spAutoFit/>
            </a:bodyPr>
            <a:lstStyle/>
            <a:p>
              <a:pPr fontAlgn="auto">
                <a:spcBef>
                  <a:spcPts val="0"/>
                </a:spcBef>
                <a:spcAft>
                  <a:spcPts val="0"/>
                </a:spcAft>
                <a:defRPr/>
              </a:pPr>
              <a:r>
                <a:rPr lang="zh-CN" altLang="en-US" sz="1050">
                  <a:solidFill>
                    <a:schemeClr val="tx1">
                      <a:lumMod val="85000"/>
                      <a:lumOff val="15000"/>
                    </a:schemeClr>
                  </a:solidFill>
                  <a:latin typeface="微软雅黑" pitchFamily="34" charset="-122"/>
                  <a:ea typeface="微软雅黑" pitchFamily="34" charset="-122"/>
                </a:rPr>
                <a:t>其他线程抢走</a:t>
              </a:r>
              <a:r>
                <a:rPr lang="en-US" altLang="zh-CN" sz="1050">
                  <a:solidFill>
                    <a:schemeClr val="tx1">
                      <a:lumMod val="85000"/>
                      <a:lumOff val="15000"/>
                    </a:schemeClr>
                  </a:solidFill>
                  <a:latin typeface="微软雅黑" pitchFamily="34" charset="-122"/>
                  <a:ea typeface="微软雅黑" pitchFamily="34" charset="-122"/>
                </a:rPr>
                <a:t>CPU</a:t>
              </a:r>
              <a:r>
                <a:rPr lang="zh-CN" altLang="en-US" sz="1050">
                  <a:solidFill>
                    <a:schemeClr val="tx1">
                      <a:lumMod val="85000"/>
                      <a:lumOff val="15000"/>
                    </a:schemeClr>
                  </a:solidFill>
                  <a:latin typeface="微软雅黑" pitchFamily="34" charset="-122"/>
                  <a:ea typeface="微软雅黑" pitchFamily="34" charset="-122"/>
                </a:rPr>
                <a:t>的执行权</a:t>
              </a:r>
              <a:endParaRPr lang="zh-CN" altLang="en-US" sz="1050" dirty="0">
                <a:solidFill>
                  <a:schemeClr val="tx1">
                    <a:lumMod val="85000"/>
                    <a:lumOff val="15000"/>
                  </a:schemeClr>
                </a:solidFill>
                <a:latin typeface="微软雅黑" pitchFamily="34" charset="-122"/>
                <a:ea typeface="微软雅黑" pitchFamily="34" charset="-122"/>
              </a:endParaRPr>
            </a:p>
          </p:txBody>
        </p:sp>
      </p:grpSp>
      <p:grpSp>
        <p:nvGrpSpPr>
          <p:cNvPr id="28" name="组合 27"/>
          <p:cNvGrpSpPr>
            <a:grpSpLocks/>
          </p:cNvGrpSpPr>
          <p:nvPr/>
        </p:nvGrpSpPr>
        <p:grpSpPr bwMode="auto">
          <a:xfrm>
            <a:off x="5292725" y="3133725"/>
            <a:ext cx="1079500" cy="806450"/>
            <a:chOff x="5292080" y="2456266"/>
            <a:chExt cx="1080120" cy="806025"/>
          </a:xfrm>
        </p:grpSpPr>
        <p:sp>
          <p:nvSpPr>
            <p:cNvPr id="29" name="矩形 28"/>
            <p:cNvSpPr/>
            <p:nvPr/>
          </p:nvSpPr>
          <p:spPr>
            <a:xfrm>
              <a:off x="5292080" y="2456266"/>
              <a:ext cx="1080120" cy="504559"/>
            </a:xfrm>
            <a:prstGeom prst="rect">
              <a:avLst/>
            </a:prstGeom>
            <a:solidFill>
              <a:schemeClr val="tx2">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zh-CN" altLang="en-US" sz="1050">
                  <a:latin typeface="微软雅黑" pitchFamily="34" charset="-122"/>
                  <a:ea typeface="微软雅黑" pitchFamily="34" charset="-122"/>
                </a:rPr>
                <a:t>有执行资格</a:t>
              </a:r>
              <a:endParaRPr lang="en-US" altLang="zh-CN" sz="1050">
                <a:latin typeface="微软雅黑" pitchFamily="34" charset="-122"/>
                <a:ea typeface="微软雅黑" pitchFamily="34" charset="-122"/>
              </a:endParaRPr>
            </a:p>
            <a:p>
              <a:pPr algn="ctr">
                <a:lnSpc>
                  <a:spcPct val="150000"/>
                </a:lnSpc>
                <a:defRPr/>
              </a:pPr>
              <a:r>
                <a:rPr lang="zh-CN" altLang="en-US" sz="1050">
                  <a:latin typeface="微软雅黑" pitchFamily="34" charset="-122"/>
                  <a:ea typeface="微软雅黑" pitchFamily="34" charset="-122"/>
                </a:rPr>
                <a:t>有执行权</a:t>
              </a:r>
            </a:p>
          </p:txBody>
        </p:sp>
        <p:sp>
          <p:nvSpPr>
            <p:cNvPr id="30" name="TextBox 42"/>
            <p:cNvSpPr txBox="1"/>
            <p:nvPr/>
          </p:nvSpPr>
          <p:spPr>
            <a:xfrm>
              <a:off x="5563699" y="3008425"/>
              <a:ext cx="576593" cy="253866"/>
            </a:xfrm>
            <a:prstGeom prst="rect">
              <a:avLst/>
            </a:prstGeom>
            <a:noFill/>
          </p:spPr>
          <p:txBody>
            <a:bodyPr>
              <a:spAutoFit/>
            </a:bodyPr>
            <a:lstStyle/>
            <a:p>
              <a:pPr fontAlgn="auto">
                <a:spcBef>
                  <a:spcPts val="0"/>
                </a:spcBef>
                <a:spcAft>
                  <a:spcPts val="0"/>
                </a:spcAft>
                <a:defRPr/>
              </a:pPr>
              <a:r>
                <a:rPr lang="zh-CN" altLang="en-US" sz="1050">
                  <a:solidFill>
                    <a:schemeClr val="tx1">
                      <a:lumMod val="85000"/>
                      <a:lumOff val="15000"/>
                    </a:schemeClr>
                  </a:solidFill>
                  <a:latin typeface="微软雅黑" pitchFamily="34" charset="-122"/>
                  <a:ea typeface="微软雅黑" pitchFamily="34" charset="-122"/>
                </a:rPr>
                <a:t>运行</a:t>
              </a:r>
              <a:endParaRPr lang="zh-CN" altLang="en-US" sz="1050" dirty="0">
                <a:solidFill>
                  <a:schemeClr val="tx1">
                    <a:lumMod val="85000"/>
                    <a:lumOff val="15000"/>
                  </a:schemeClr>
                </a:solidFill>
                <a:latin typeface="微软雅黑" pitchFamily="34" charset="-122"/>
                <a:ea typeface="微软雅黑" pitchFamily="34" charset="-122"/>
              </a:endParaRPr>
            </a:p>
          </p:txBody>
        </p:sp>
      </p:grpSp>
      <p:grpSp>
        <p:nvGrpSpPr>
          <p:cNvPr id="31" name="组合 30"/>
          <p:cNvGrpSpPr>
            <a:grpSpLocks/>
          </p:cNvGrpSpPr>
          <p:nvPr/>
        </p:nvGrpSpPr>
        <p:grpSpPr bwMode="auto">
          <a:xfrm>
            <a:off x="6372225" y="3087688"/>
            <a:ext cx="933450" cy="579437"/>
            <a:chOff x="6372200" y="2410676"/>
            <a:chExt cx="934146" cy="578972"/>
          </a:xfrm>
        </p:grpSpPr>
        <p:cxnSp>
          <p:nvCxnSpPr>
            <p:cNvPr id="32" name="直接箭头连接符 31"/>
            <p:cNvCxnSpPr>
              <a:stCxn id="29" idx="3"/>
              <a:endCxn id="36" idx="1"/>
            </p:cNvCxnSpPr>
            <p:nvPr/>
          </p:nvCxnSpPr>
          <p:spPr>
            <a:xfrm>
              <a:off x="6372200" y="2708886"/>
              <a:ext cx="864244" cy="0"/>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TextBox 43"/>
            <p:cNvSpPr txBox="1"/>
            <p:nvPr/>
          </p:nvSpPr>
          <p:spPr>
            <a:xfrm>
              <a:off x="6378555" y="2410676"/>
              <a:ext cx="792754" cy="253796"/>
            </a:xfrm>
            <a:prstGeom prst="rect">
              <a:avLst/>
            </a:prstGeom>
            <a:noFill/>
          </p:spPr>
          <p:txBody>
            <a:bodyPr>
              <a:spAutoFit/>
            </a:bodyPr>
            <a:lstStyle/>
            <a:p>
              <a:pPr fontAlgn="auto">
                <a:spcBef>
                  <a:spcPts val="0"/>
                </a:spcBef>
                <a:spcAft>
                  <a:spcPts val="0"/>
                </a:spcAft>
                <a:defRPr/>
              </a:pPr>
              <a:r>
                <a:rPr lang="en-US" altLang="zh-CN" sz="1050">
                  <a:solidFill>
                    <a:schemeClr val="tx1">
                      <a:lumMod val="85000"/>
                      <a:lumOff val="15000"/>
                    </a:schemeClr>
                  </a:solidFill>
                  <a:latin typeface="微软雅黑" pitchFamily="34" charset="-122"/>
                  <a:ea typeface="微软雅黑" pitchFamily="34" charset="-122"/>
                </a:rPr>
                <a:t>run()</a:t>
              </a:r>
              <a:r>
                <a:rPr lang="zh-CN" altLang="en-US" sz="1050">
                  <a:solidFill>
                    <a:schemeClr val="tx1">
                      <a:lumMod val="85000"/>
                      <a:lumOff val="15000"/>
                    </a:schemeClr>
                  </a:solidFill>
                  <a:latin typeface="微软雅黑" pitchFamily="34" charset="-122"/>
                  <a:ea typeface="微软雅黑" pitchFamily="34" charset="-122"/>
                </a:rPr>
                <a:t>结束</a:t>
              </a:r>
              <a:endParaRPr lang="zh-CN" altLang="en-US" sz="1050" dirty="0">
                <a:solidFill>
                  <a:schemeClr val="tx1">
                    <a:lumMod val="85000"/>
                    <a:lumOff val="15000"/>
                  </a:schemeClr>
                </a:solidFill>
                <a:latin typeface="微软雅黑" pitchFamily="34" charset="-122"/>
                <a:ea typeface="微软雅黑" pitchFamily="34" charset="-122"/>
              </a:endParaRPr>
            </a:p>
          </p:txBody>
        </p:sp>
        <p:sp>
          <p:nvSpPr>
            <p:cNvPr id="34" name="TextBox 44"/>
            <p:cNvSpPr txBox="1"/>
            <p:nvPr/>
          </p:nvSpPr>
          <p:spPr>
            <a:xfrm>
              <a:off x="6513593" y="2735852"/>
              <a:ext cx="792753" cy="253796"/>
            </a:xfrm>
            <a:prstGeom prst="rect">
              <a:avLst/>
            </a:prstGeom>
            <a:noFill/>
          </p:spPr>
          <p:txBody>
            <a:bodyPr>
              <a:spAutoFit/>
            </a:bodyPr>
            <a:lstStyle/>
            <a:p>
              <a:pPr fontAlgn="auto">
                <a:spcBef>
                  <a:spcPts val="0"/>
                </a:spcBef>
                <a:spcAft>
                  <a:spcPts val="0"/>
                </a:spcAft>
                <a:defRPr/>
              </a:pPr>
              <a:r>
                <a:rPr lang="en-US" altLang="zh-CN" sz="1050">
                  <a:solidFill>
                    <a:schemeClr val="tx1">
                      <a:lumMod val="85000"/>
                      <a:lumOff val="15000"/>
                    </a:schemeClr>
                  </a:solidFill>
                  <a:latin typeface="微软雅黑" pitchFamily="34" charset="-122"/>
                  <a:ea typeface="微软雅黑" pitchFamily="34" charset="-122"/>
                </a:rPr>
                <a:t>stop()</a:t>
              </a:r>
              <a:endParaRPr lang="zh-CN" altLang="en-US" sz="1050" dirty="0">
                <a:solidFill>
                  <a:schemeClr val="tx1">
                    <a:lumMod val="85000"/>
                    <a:lumOff val="15000"/>
                  </a:schemeClr>
                </a:solidFill>
                <a:latin typeface="微软雅黑" pitchFamily="34" charset="-122"/>
                <a:ea typeface="微软雅黑" pitchFamily="34" charset="-122"/>
              </a:endParaRPr>
            </a:p>
          </p:txBody>
        </p:sp>
      </p:grpSp>
      <p:grpSp>
        <p:nvGrpSpPr>
          <p:cNvPr id="35" name="组合 34"/>
          <p:cNvGrpSpPr>
            <a:grpSpLocks/>
          </p:cNvGrpSpPr>
          <p:nvPr/>
        </p:nvGrpSpPr>
        <p:grpSpPr bwMode="auto">
          <a:xfrm>
            <a:off x="7235825" y="3133725"/>
            <a:ext cx="1081088" cy="806450"/>
            <a:chOff x="7236296" y="2456266"/>
            <a:chExt cx="1080120" cy="806025"/>
          </a:xfrm>
        </p:grpSpPr>
        <p:sp>
          <p:nvSpPr>
            <p:cNvPr id="36" name="矩形 35"/>
            <p:cNvSpPr/>
            <p:nvPr/>
          </p:nvSpPr>
          <p:spPr>
            <a:xfrm>
              <a:off x="7236296" y="2456266"/>
              <a:ext cx="1080120" cy="504559"/>
            </a:xfrm>
            <a:prstGeom prst="rect">
              <a:avLst/>
            </a:prstGeom>
            <a:solidFill>
              <a:schemeClr val="tx2">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zh-CN" altLang="en-US" sz="1050">
                  <a:latin typeface="微软雅黑" pitchFamily="34" charset="-122"/>
                  <a:ea typeface="微软雅黑" pitchFamily="34" charset="-122"/>
                </a:rPr>
                <a:t>线程死亡</a:t>
              </a:r>
              <a:endParaRPr lang="en-US" altLang="zh-CN" sz="1050">
                <a:latin typeface="微软雅黑" pitchFamily="34" charset="-122"/>
                <a:ea typeface="微软雅黑" pitchFamily="34" charset="-122"/>
              </a:endParaRPr>
            </a:p>
            <a:p>
              <a:pPr algn="ctr">
                <a:lnSpc>
                  <a:spcPct val="150000"/>
                </a:lnSpc>
                <a:defRPr/>
              </a:pPr>
              <a:r>
                <a:rPr lang="zh-CN" altLang="en-US" sz="1050">
                  <a:latin typeface="微软雅黑" pitchFamily="34" charset="-122"/>
                  <a:ea typeface="微软雅黑" pitchFamily="34" charset="-122"/>
                </a:rPr>
                <a:t>变成垃圾</a:t>
              </a:r>
            </a:p>
          </p:txBody>
        </p:sp>
        <p:sp>
          <p:nvSpPr>
            <p:cNvPr id="37" name="TextBox 45"/>
            <p:cNvSpPr txBox="1"/>
            <p:nvPr/>
          </p:nvSpPr>
          <p:spPr>
            <a:xfrm>
              <a:off x="7524962" y="3008425"/>
              <a:ext cx="575747" cy="253866"/>
            </a:xfrm>
            <a:prstGeom prst="rect">
              <a:avLst/>
            </a:prstGeom>
            <a:noFill/>
          </p:spPr>
          <p:txBody>
            <a:bodyPr>
              <a:spAutoFit/>
            </a:bodyPr>
            <a:lstStyle/>
            <a:p>
              <a:pPr fontAlgn="auto">
                <a:spcBef>
                  <a:spcPts val="0"/>
                </a:spcBef>
                <a:spcAft>
                  <a:spcPts val="0"/>
                </a:spcAft>
                <a:defRPr/>
              </a:pPr>
              <a:r>
                <a:rPr lang="zh-CN" altLang="en-US" sz="1050">
                  <a:solidFill>
                    <a:schemeClr val="tx1">
                      <a:lumMod val="85000"/>
                      <a:lumOff val="15000"/>
                    </a:schemeClr>
                  </a:solidFill>
                  <a:latin typeface="微软雅黑" pitchFamily="34" charset="-122"/>
                  <a:ea typeface="微软雅黑" pitchFamily="34" charset="-122"/>
                </a:rPr>
                <a:t>死亡</a:t>
              </a:r>
              <a:endParaRPr lang="zh-CN" altLang="en-US" sz="1050" dirty="0">
                <a:solidFill>
                  <a:schemeClr val="tx1">
                    <a:lumMod val="85000"/>
                    <a:lumOff val="15000"/>
                  </a:schemeClr>
                </a:solidFill>
                <a:latin typeface="微软雅黑" pitchFamily="34" charset="-122"/>
                <a:ea typeface="微软雅黑" pitchFamily="34" charset="-122"/>
              </a:endParaRPr>
            </a:p>
          </p:txBody>
        </p:sp>
      </p:grpSp>
      <p:grpSp>
        <p:nvGrpSpPr>
          <p:cNvPr id="38" name="组合 37"/>
          <p:cNvGrpSpPr>
            <a:grpSpLocks/>
          </p:cNvGrpSpPr>
          <p:nvPr/>
        </p:nvGrpSpPr>
        <p:grpSpPr bwMode="auto">
          <a:xfrm>
            <a:off x="2268538" y="3133725"/>
            <a:ext cx="1079500" cy="806450"/>
            <a:chOff x="2267744" y="2456266"/>
            <a:chExt cx="1080120" cy="806025"/>
          </a:xfrm>
        </p:grpSpPr>
        <p:sp>
          <p:nvSpPr>
            <p:cNvPr id="39" name="矩形 38"/>
            <p:cNvSpPr/>
            <p:nvPr/>
          </p:nvSpPr>
          <p:spPr>
            <a:xfrm>
              <a:off x="2267744" y="2456266"/>
              <a:ext cx="1080120" cy="504559"/>
            </a:xfrm>
            <a:prstGeom prst="rect">
              <a:avLst/>
            </a:prstGeom>
            <a:solidFill>
              <a:schemeClr val="tx2">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zh-CN" altLang="en-US" sz="1050">
                  <a:latin typeface="微软雅黑" pitchFamily="34" charset="-122"/>
                  <a:ea typeface="微软雅黑" pitchFamily="34" charset="-122"/>
                </a:rPr>
                <a:t>有执行资格</a:t>
              </a:r>
              <a:endParaRPr lang="en-US" altLang="zh-CN" sz="1050">
                <a:latin typeface="微软雅黑" pitchFamily="34" charset="-122"/>
                <a:ea typeface="微软雅黑" pitchFamily="34" charset="-122"/>
              </a:endParaRPr>
            </a:p>
            <a:p>
              <a:pPr algn="ctr">
                <a:lnSpc>
                  <a:spcPct val="150000"/>
                </a:lnSpc>
                <a:defRPr/>
              </a:pPr>
              <a:r>
                <a:rPr lang="zh-CN" altLang="en-US" sz="1050">
                  <a:latin typeface="微软雅黑" pitchFamily="34" charset="-122"/>
                  <a:ea typeface="微软雅黑" pitchFamily="34" charset="-122"/>
                </a:rPr>
                <a:t>没有执行权</a:t>
              </a:r>
            </a:p>
          </p:txBody>
        </p:sp>
        <p:sp>
          <p:nvSpPr>
            <p:cNvPr id="40" name="TextBox 60"/>
            <p:cNvSpPr txBox="1"/>
            <p:nvPr/>
          </p:nvSpPr>
          <p:spPr>
            <a:xfrm>
              <a:off x="2520301" y="3008425"/>
              <a:ext cx="575005" cy="253866"/>
            </a:xfrm>
            <a:prstGeom prst="rect">
              <a:avLst/>
            </a:prstGeom>
            <a:noFill/>
          </p:spPr>
          <p:txBody>
            <a:bodyPr>
              <a:spAutoFit/>
            </a:bodyPr>
            <a:lstStyle/>
            <a:p>
              <a:pPr fontAlgn="auto">
                <a:spcBef>
                  <a:spcPts val="0"/>
                </a:spcBef>
                <a:spcAft>
                  <a:spcPts val="0"/>
                </a:spcAft>
                <a:defRPr/>
              </a:pPr>
              <a:r>
                <a:rPr lang="zh-CN" altLang="en-US" sz="1050">
                  <a:solidFill>
                    <a:schemeClr val="tx1">
                      <a:lumMod val="85000"/>
                      <a:lumOff val="15000"/>
                    </a:schemeClr>
                  </a:solidFill>
                  <a:latin typeface="微软雅黑" pitchFamily="34" charset="-122"/>
                  <a:ea typeface="微软雅黑" pitchFamily="34" charset="-122"/>
                </a:rPr>
                <a:t>就绪</a:t>
              </a:r>
              <a:endParaRPr lang="zh-CN" altLang="en-US" sz="1050" dirty="0">
                <a:solidFill>
                  <a:schemeClr val="tx1">
                    <a:lumMod val="85000"/>
                    <a:lumOff val="1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64982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left)">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left)">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left)">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right)">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down)">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down)">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up)">
                                      <p:cBhvr>
                                        <p:cTn id="5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2348720"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多线程</a:t>
            </a:r>
            <a:r>
              <a:rPr lang="en-US" altLang="zh-CN" sz="2000" b="1" dirty="0">
                <a:solidFill>
                  <a:schemeClr val="tx1">
                    <a:lumMod val="75000"/>
                    <a:lumOff val="25000"/>
                  </a:schemeClr>
                </a:solidFill>
                <a:latin typeface="微软雅黑" pitchFamily="34" charset="-122"/>
                <a:ea typeface="微软雅黑" pitchFamily="34" charset="-122"/>
              </a:rPr>
              <a:t>-</a:t>
            </a:r>
            <a:r>
              <a:rPr lang="zh-CN" altLang="en-US" sz="2000" b="1" dirty="0">
                <a:solidFill>
                  <a:schemeClr val="tx1">
                    <a:lumMod val="75000"/>
                    <a:lumOff val="25000"/>
                  </a:schemeClr>
                </a:solidFill>
                <a:latin typeface="微软雅黑" pitchFamily="34" charset="-122"/>
                <a:ea typeface="微软雅黑" pitchFamily="34" charset="-122"/>
              </a:rPr>
              <a:t>线程的同步</a:t>
            </a:r>
          </a:p>
        </p:txBody>
      </p:sp>
      <p:sp>
        <p:nvSpPr>
          <p:cNvPr id="4" name="矩形 3"/>
          <p:cNvSpPr/>
          <p:nvPr/>
        </p:nvSpPr>
        <p:spPr>
          <a:xfrm>
            <a:off x="1691680" y="578025"/>
            <a:ext cx="5976664" cy="615553"/>
          </a:xfrm>
          <a:prstGeom prst="rect">
            <a:avLst/>
          </a:prstGeom>
        </p:spPr>
        <p:txBody>
          <a:bodyPr wrap="square">
            <a:spAutoFit/>
          </a:bodyPr>
          <a:lstStyle/>
          <a:p>
            <a:pPr lvl="0" eaLnBrk="0" fontAlgn="base" hangingPunct="0">
              <a:spcBef>
                <a:spcPct val="0"/>
              </a:spcBef>
              <a:spcAft>
                <a:spcPct val="0"/>
              </a:spcAft>
            </a:pPr>
            <a:br>
              <a:rPr lang="zh-CN" altLang="zh-CN" dirty="0">
                <a:solidFill>
                  <a:srgbClr val="000000"/>
                </a:solidFill>
                <a:latin typeface="Consolas" panose="020B0609020204030204" pitchFamily="49" charset="0"/>
              </a:rPr>
            </a:br>
            <a:endParaRPr lang="zh-CN" altLang="zh-CN" sz="1600" dirty="0">
              <a:latin typeface="Arial" panose="020B0604020202020204" pitchFamily="34" charset="0"/>
            </a:endParaRPr>
          </a:p>
        </p:txBody>
      </p:sp>
      <p:sp>
        <p:nvSpPr>
          <p:cNvPr id="2" name="矩形 1"/>
          <p:cNvSpPr/>
          <p:nvPr/>
        </p:nvSpPr>
        <p:spPr>
          <a:xfrm>
            <a:off x="746639" y="605734"/>
            <a:ext cx="7560840" cy="954107"/>
          </a:xfrm>
          <a:prstGeom prst="rect">
            <a:avLst/>
          </a:prstGeom>
        </p:spPr>
        <p:txBody>
          <a:bodyPr wrap="square">
            <a:spAutoFit/>
          </a:bodyPr>
          <a:lstStyle/>
          <a:p>
            <a:r>
              <a:rPr lang="zh-CN" altLang="en-US" sz="2000" b="1" dirty="0"/>
              <a:t>问题的提出 </a:t>
            </a:r>
            <a:endParaRPr lang="en-US" altLang="zh-CN" dirty="0"/>
          </a:p>
          <a:p>
            <a:pPr marL="742950" lvl="1" indent="-285750">
              <a:buFont typeface="Wingdings" panose="05000000000000000000" pitchFamily="2" charset="2"/>
              <a:buChar char="Ø"/>
            </a:pPr>
            <a:r>
              <a:rPr lang="zh-CN" altLang="en-US" dirty="0"/>
              <a:t>多个线程执行的不确定性引起执行结果的不稳定。</a:t>
            </a:r>
            <a:endParaRPr lang="en-US" altLang="zh-CN" dirty="0"/>
          </a:p>
          <a:p>
            <a:pPr marL="742950" lvl="1" indent="-285750">
              <a:buFont typeface="Wingdings" panose="05000000000000000000" pitchFamily="2" charset="2"/>
              <a:buChar char="Ø"/>
            </a:pPr>
            <a:r>
              <a:rPr lang="zh-CN" altLang="en-US" dirty="0"/>
              <a:t>多个线程对数据的共享，会造成操作的不完整性，会破坏数据。</a:t>
            </a:r>
          </a:p>
        </p:txBody>
      </p:sp>
      <p:sp>
        <p:nvSpPr>
          <p:cNvPr id="3" name="矩形 2"/>
          <p:cNvSpPr/>
          <p:nvPr/>
        </p:nvSpPr>
        <p:spPr>
          <a:xfrm>
            <a:off x="731391" y="1595612"/>
            <a:ext cx="7272808" cy="507831"/>
          </a:xfrm>
          <a:prstGeom prst="rect">
            <a:avLst/>
          </a:prstGeom>
        </p:spPr>
        <p:txBody>
          <a:bodyPr wrap="square">
            <a:spAutoFit/>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例如：</a:t>
            </a:r>
            <a:r>
              <a:rPr lang="zh-CN" altLang="en-US" dirty="0"/>
              <a:t>火车站售票程序，开启三个窗口售票，售</a:t>
            </a:r>
            <a:r>
              <a:rPr lang="en-US" altLang="zh-CN" dirty="0"/>
              <a:t>10</a:t>
            </a:r>
            <a:r>
              <a:rPr lang="zh-CN" altLang="en-US" dirty="0"/>
              <a:t>张票。</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1"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2" name="文本框 41"/>
          <p:cNvSpPr txBox="1"/>
          <p:nvPr/>
        </p:nvSpPr>
        <p:spPr>
          <a:xfrm>
            <a:off x="251520" y="2211710"/>
            <a:ext cx="4824536" cy="2862322"/>
          </a:xfrm>
          <a:prstGeom prst="rect">
            <a:avLst/>
          </a:prstGeom>
          <a:noFill/>
        </p:spPr>
        <p:txBody>
          <a:bodyPr wrap="square" rtlCol="0">
            <a:spAutoFit/>
          </a:bodyPr>
          <a:lstStyle/>
          <a:p>
            <a:r>
              <a:rPr lang="zh-CN" altLang="zh-CN" sz="1000" b="1" dirty="0">
                <a:solidFill>
                  <a:srgbClr val="000080"/>
                </a:solidFill>
                <a:latin typeface="Consolas" panose="020B0609020204030204" pitchFamily="49" charset="0"/>
              </a:rPr>
              <a:t>class </a:t>
            </a:r>
            <a:r>
              <a:rPr lang="zh-CN" altLang="zh-CN" sz="1000" dirty="0">
                <a:solidFill>
                  <a:srgbClr val="000000"/>
                </a:solidFill>
                <a:latin typeface="Consolas" panose="020B0609020204030204" pitchFamily="49" charset="0"/>
              </a:rPr>
              <a:t>Ticket </a:t>
            </a:r>
            <a:r>
              <a:rPr lang="zh-CN" altLang="zh-CN" sz="1000" b="1" dirty="0">
                <a:solidFill>
                  <a:srgbClr val="000080"/>
                </a:solidFill>
                <a:latin typeface="Consolas" panose="020B0609020204030204" pitchFamily="49" charset="0"/>
              </a:rPr>
              <a:t>implements </a:t>
            </a:r>
            <a:r>
              <a:rPr lang="zh-CN" altLang="zh-CN" sz="1000" dirty="0">
                <a:solidFill>
                  <a:srgbClr val="000000"/>
                </a:solidFill>
                <a:latin typeface="Consolas" panose="020B0609020204030204" pitchFamily="49" charset="0"/>
              </a:rPr>
              <a:t>Runnable {</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a:t>
            </a:r>
            <a:r>
              <a:rPr lang="zh-CN" altLang="zh-CN" sz="1000" b="1" dirty="0">
                <a:solidFill>
                  <a:srgbClr val="000080"/>
                </a:solidFill>
                <a:latin typeface="Consolas" panose="020B0609020204030204" pitchFamily="49" charset="0"/>
              </a:rPr>
              <a:t>private int </a:t>
            </a:r>
            <a:r>
              <a:rPr lang="zh-CN" altLang="zh-CN" sz="1000" b="1" dirty="0">
                <a:solidFill>
                  <a:srgbClr val="660E7A"/>
                </a:solidFill>
                <a:latin typeface="Consolas" panose="020B0609020204030204" pitchFamily="49" charset="0"/>
              </a:rPr>
              <a:t>ticket </a:t>
            </a:r>
            <a:r>
              <a:rPr lang="zh-CN" altLang="zh-CN" sz="1000" dirty="0">
                <a:solidFill>
                  <a:srgbClr val="000000"/>
                </a:solidFill>
                <a:latin typeface="Consolas" panose="020B0609020204030204" pitchFamily="49" charset="0"/>
              </a:rPr>
              <a:t>= </a:t>
            </a:r>
            <a:r>
              <a:rPr lang="zh-CN" altLang="zh-CN" sz="1000" dirty="0">
                <a:solidFill>
                  <a:srgbClr val="0000FF"/>
                </a:solidFill>
                <a:latin typeface="Consolas" panose="020B0609020204030204" pitchFamily="49" charset="0"/>
              </a:rPr>
              <a:t>10</a:t>
            </a:r>
            <a:r>
              <a:rPr lang="zh-CN" altLang="zh-CN" sz="1000" dirty="0">
                <a:solidFill>
                  <a:srgbClr val="000000"/>
                </a:solidFill>
                <a:latin typeface="Consolas" panose="020B0609020204030204" pitchFamily="49" charset="0"/>
              </a:rPr>
              <a:t>;</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a:t>
            </a:r>
            <a:r>
              <a:rPr lang="zh-CN" altLang="zh-CN" sz="1000" b="1" dirty="0">
                <a:solidFill>
                  <a:srgbClr val="000080"/>
                </a:solidFill>
                <a:latin typeface="Consolas" panose="020B0609020204030204" pitchFamily="49" charset="0"/>
              </a:rPr>
              <a:t>public void </a:t>
            </a:r>
            <a:r>
              <a:rPr lang="zh-CN" altLang="zh-CN" sz="1000" dirty="0">
                <a:solidFill>
                  <a:srgbClr val="000000"/>
                </a:solidFill>
                <a:latin typeface="Consolas" panose="020B0609020204030204" pitchFamily="49" charset="0"/>
              </a:rPr>
              <a:t>run() {</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a:t>
            </a:r>
            <a:r>
              <a:rPr lang="zh-CN" altLang="zh-CN" sz="1000" b="1" dirty="0">
                <a:solidFill>
                  <a:srgbClr val="000080"/>
                </a:solidFill>
                <a:latin typeface="Consolas" panose="020B0609020204030204" pitchFamily="49" charset="0"/>
              </a:rPr>
              <a:t>while </a:t>
            </a:r>
            <a:r>
              <a:rPr lang="zh-CN" altLang="zh-CN" sz="1000" dirty="0">
                <a:solidFill>
                  <a:srgbClr val="000000"/>
                </a:solidFill>
                <a:latin typeface="Consolas" panose="020B0609020204030204" pitchFamily="49" charset="0"/>
              </a:rPr>
              <a:t>(</a:t>
            </a:r>
            <a:r>
              <a:rPr lang="zh-CN" altLang="zh-CN" sz="1000" b="1" dirty="0">
                <a:solidFill>
                  <a:srgbClr val="000080"/>
                </a:solidFill>
                <a:latin typeface="Consolas" panose="020B0609020204030204" pitchFamily="49" charset="0"/>
              </a:rPr>
              <a:t>true</a:t>
            </a:r>
            <a:r>
              <a:rPr lang="zh-CN" altLang="zh-CN" sz="1000" dirty="0">
                <a:solidFill>
                  <a:srgbClr val="000000"/>
                </a:solidFill>
                <a:latin typeface="Consolas" panose="020B0609020204030204" pitchFamily="49" charset="0"/>
              </a:rPr>
              <a:t>) {</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a:t>
            </a:r>
            <a:r>
              <a:rPr lang="zh-CN" altLang="zh-CN" sz="1000" b="1" dirty="0">
                <a:solidFill>
                  <a:srgbClr val="000080"/>
                </a:solidFill>
                <a:latin typeface="Consolas" panose="020B0609020204030204" pitchFamily="49" charset="0"/>
              </a:rPr>
              <a:t>try </a:t>
            </a:r>
            <a:r>
              <a:rPr lang="zh-CN" altLang="zh-CN" sz="1000" dirty="0">
                <a:solidFill>
                  <a:srgbClr val="000000"/>
                </a:solidFill>
                <a:latin typeface="Consolas" panose="020B0609020204030204" pitchFamily="49" charset="0"/>
              </a:rPr>
              <a:t>{</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Thread.</a:t>
            </a:r>
            <a:r>
              <a:rPr lang="zh-CN" altLang="zh-CN" sz="1000" i="1" dirty="0">
                <a:solidFill>
                  <a:srgbClr val="000000"/>
                </a:solidFill>
                <a:latin typeface="Consolas" panose="020B0609020204030204" pitchFamily="49" charset="0"/>
              </a:rPr>
              <a:t>sleep</a:t>
            </a:r>
            <a:r>
              <a:rPr lang="zh-CN" altLang="zh-CN" sz="1000" dirty="0">
                <a:solidFill>
                  <a:srgbClr val="000000"/>
                </a:solidFill>
                <a:latin typeface="Consolas" panose="020B0609020204030204" pitchFamily="49" charset="0"/>
              </a:rPr>
              <a:t>(</a:t>
            </a:r>
            <a:r>
              <a:rPr lang="zh-CN" altLang="zh-CN" sz="1000" dirty="0">
                <a:solidFill>
                  <a:srgbClr val="0000FF"/>
                </a:solidFill>
                <a:latin typeface="Consolas" panose="020B0609020204030204" pitchFamily="49" charset="0"/>
              </a:rPr>
              <a:t>10</a:t>
            </a:r>
            <a:r>
              <a:rPr lang="zh-CN" altLang="zh-CN" sz="1000" dirty="0">
                <a:solidFill>
                  <a:srgbClr val="000000"/>
                </a:solidFill>
                <a:latin typeface="Consolas" panose="020B0609020204030204" pitchFamily="49" charset="0"/>
              </a:rPr>
              <a:t>);</a:t>
            </a:r>
            <a:r>
              <a:rPr lang="zh-CN" altLang="zh-CN" sz="1000" i="1" dirty="0">
                <a:solidFill>
                  <a:srgbClr val="808080"/>
                </a:solidFill>
                <a:latin typeface="Consolas" panose="020B0609020204030204" pitchFamily="49" charset="0"/>
              </a:rPr>
              <a:t>//</a:t>
            </a:r>
            <a:r>
              <a:rPr lang="zh-CN" altLang="zh-CN" sz="1000" i="1" dirty="0">
                <a:solidFill>
                  <a:srgbClr val="808080"/>
                </a:solidFill>
                <a:latin typeface="Arial Unicode MS" panose="020B0604020202020204" pitchFamily="34" charset="-122"/>
                <a:ea typeface="Arial Unicode MS" panose="020B0604020202020204" pitchFamily="34" charset="-122"/>
                <a:cs typeface="Arial Unicode MS" panose="020B0604020202020204" pitchFamily="34" charset="-122"/>
              </a:rPr>
              <a:t>休息一段时间，让该线程没有执行完</a:t>
            </a:r>
            <a:br>
              <a:rPr lang="zh-CN" altLang="zh-CN" sz="1000" i="1" dirty="0">
                <a:solidFill>
                  <a:srgbClr val="808080"/>
                </a:solidFill>
                <a:latin typeface="Arial Unicode MS" panose="020B0604020202020204" pitchFamily="34" charset="-122"/>
                <a:ea typeface="Arial Unicode MS" panose="020B0604020202020204" pitchFamily="34" charset="-122"/>
                <a:cs typeface="Arial Unicode MS" panose="020B0604020202020204" pitchFamily="34" charset="-122"/>
              </a:rPr>
            </a:br>
            <a:r>
              <a:rPr lang="zh-CN" altLang="zh-CN" sz="1000" i="1" dirty="0">
                <a:solidFill>
                  <a:srgbClr val="80808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zh-CN" sz="1000" b="1" dirty="0">
                <a:solidFill>
                  <a:srgbClr val="000080"/>
                </a:solidFill>
                <a:latin typeface="Consolas" panose="020B0609020204030204" pitchFamily="49" charset="0"/>
              </a:rPr>
              <a:t>if </a:t>
            </a:r>
            <a:r>
              <a:rPr lang="zh-CN" altLang="zh-CN" sz="1000" dirty="0">
                <a:solidFill>
                  <a:srgbClr val="000000"/>
                </a:solidFill>
                <a:latin typeface="Consolas" panose="020B0609020204030204" pitchFamily="49" charset="0"/>
              </a:rPr>
              <a:t>(</a:t>
            </a:r>
            <a:r>
              <a:rPr lang="zh-CN" altLang="zh-CN" sz="1000" b="1" dirty="0">
                <a:solidFill>
                  <a:srgbClr val="660E7A"/>
                </a:solidFill>
                <a:latin typeface="Consolas" panose="020B0609020204030204" pitchFamily="49" charset="0"/>
              </a:rPr>
              <a:t>ticket </a:t>
            </a:r>
            <a:r>
              <a:rPr lang="zh-CN" altLang="zh-CN" sz="1000" dirty="0">
                <a:solidFill>
                  <a:srgbClr val="000000"/>
                </a:solidFill>
                <a:latin typeface="Consolas" panose="020B0609020204030204" pitchFamily="49" charset="0"/>
              </a:rPr>
              <a:t>&gt; </a:t>
            </a:r>
            <a:r>
              <a:rPr lang="zh-CN" altLang="zh-CN" sz="1000" dirty="0">
                <a:solidFill>
                  <a:srgbClr val="0000FF"/>
                </a:solidFill>
                <a:latin typeface="Consolas" panose="020B0609020204030204" pitchFamily="49" charset="0"/>
              </a:rPr>
              <a:t>0</a:t>
            </a:r>
            <a:r>
              <a:rPr lang="zh-CN" altLang="zh-CN" sz="1000" dirty="0">
                <a:solidFill>
                  <a:srgbClr val="000000"/>
                </a:solidFill>
                <a:latin typeface="Consolas" panose="020B0609020204030204" pitchFamily="49" charset="0"/>
              </a:rPr>
              <a:t>) {                 </a:t>
            </a:r>
            <a:endParaRPr lang="en-US" altLang="zh-CN" sz="1000" dirty="0">
              <a:solidFill>
                <a:srgbClr val="000000"/>
              </a:solidFill>
              <a:latin typeface="Consolas" panose="020B0609020204030204" pitchFamily="49" charset="0"/>
            </a:endParaRPr>
          </a:p>
          <a:p>
            <a:r>
              <a:rPr lang="zh-CN" altLang="zh-CN" sz="1000" dirty="0">
                <a:solidFill>
                  <a:srgbClr val="000000"/>
                </a:solidFill>
                <a:latin typeface="Consolas" panose="020B0609020204030204" pitchFamily="49" charset="0"/>
              </a:rPr>
              <a:t>System.</a:t>
            </a:r>
            <a:r>
              <a:rPr lang="zh-CN" altLang="zh-CN" sz="1000" b="1" i="1" dirty="0">
                <a:solidFill>
                  <a:srgbClr val="660E7A"/>
                </a:solidFill>
                <a:latin typeface="Consolas" panose="020B0609020204030204" pitchFamily="49" charset="0"/>
              </a:rPr>
              <a:t>out</a:t>
            </a:r>
            <a:r>
              <a:rPr lang="zh-CN" altLang="zh-CN" sz="1000" dirty="0">
                <a:solidFill>
                  <a:srgbClr val="000000"/>
                </a:solidFill>
                <a:latin typeface="Consolas" panose="020B0609020204030204" pitchFamily="49" charset="0"/>
              </a:rPr>
              <a:t>.println(Thread.</a:t>
            </a:r>
            <a:r>
              <a:rPr lang="zh-CN" altLang="zh-CN" sz="1000" i="1" dirty="0">
                <a:solidFill>
                  <a:srgbClr val="000000"/>
                </a:solidFill>
                <a:latin typeface="Consolas" panose="020B0609020204030204" pitchFamily="49" charset="0"/>
              </a:rPr>
              <a:t>currentThread</a:t>
            </a:r>
            <a:r>
              <a:rPr lang="zh-CN" altLang="zh-CN" sz="1000" dirty="0">
                <a:solidFill>
                  <a:srgbClr val="000000"/>
                </a:solidFill>
                <a:latin typeface="Consolas" panose="020B0609020204030204" pitchFamily="49" charset="0"/>
              </a:rPr>
              <a:t>().getName() + </a:t>
            </a:r>
            <a:r>
              <a:rPr lang="zh-CN" altLang="zh-CN" sz="1000" b="1" dirty="0">
                <a:solidFill>
                  <a:srgbClr val="008000"/>
                </a:solidFill>
                <a:latin typeface="Consolas" panose="020B0609020204030204" pitchFamily="49" charset="0"/>
              </a:rPr>
              <a:t>"</a:t>
            </a:r>
            <a:r>
              <a:rPr lang="zh-CN" altLang="zh-CN" sz="1000" b="1" dirty="0">
                <a:solidFill>
                  <a:srgbClr val="008000"/>
                </a:solidFill>
                <a:latin typeface="Arial Unicode MS" panose="020B0604020202020204" pitchFamily="34" charset="-122"/>
                <a:ea typeface="Arial Unicode MS" panose="020B0604020202020204" pitchFamily="34" charset="-122"/>
                <a:cs typeface="Arial Unicode MS" panose="020B0604020202020204" pitchFamily="34" charset="-122"/>
              </a:rPr>
              <a:t>售出车票，</a:t>
            </a:r>
            <a:r>
              <a:rPr lang="zh-CN" altLang="zh-CN" sz="1000" b="1" dirty="0">
                <a:solidFill>
                  <a:srgbClr val="008000"/>
                </a:solidFill>
                <a:latin typeface="Consolas" panose="020B0609020204030204" pitchFamily="49" charset="0"/>
              </a:rPr>
              <a:t>ticket</a:t>
            </a:r>
            <a:r>
              <a:rPr lang="zh-CN" altLang="zh-CN" sz="1000" b="1" dirty="0">
                <a:solidFill>
                  <a:srgbClr val="008000"/>
                </a:solidFill>
                <a:latin typeface="Arial Unicode MS" panose="020B0604020202020204" pitchFamily="34" charset="-122"/>
                <a:ea typeface="Arial Unicode MS" panose="020B0604020202020204" pitchFamily="34" charset="-122"/>
                <a:cs typeface="Arial Unicode MS" panose="020B0604020202020204" pitchFamily="34" charset="-122"/>
              </a:rPr>
              <a:t>号：</a:t>
            </a:r>
            <a:r>
              <a:rPr lang="zh-CN" altLang="zh-CN" sz="1000" b="1" dirty="0">
                <a:solidFill>
                  <a:srgbClr val="008000"/>
                </a:solidFill>
                <a:latin typeface="Consolas" panose="020B0609020204030204" pitchFamily="49" charset="0"/>
              </a:rPr>
              <a:t>" </a:t>
            </a:r>
            <a:r>
              <a:rPr lang="zh-CN" altLang="zh-CN" sz="1000" dirty="0">
                <a:solidFill>
                  <a:srgbClr val="000000"/>
                </a:solidFill>
                <a:latin typeface="Consolas" panose="020B0609020204030204" pitchFamily="49" charset="0"/>
              </a:rPr>
              <a:t>+ </a:t>
            </a:r>
            <a:r>
              <a:rPr lang="zh-CN" altLang="zh-CN" sz="1000" b="1" dirty="0">
                <a:solidFill>
                  <a:srgbClr val="660E7A"/>
                </a:solidFill>
                <a:latin typeface="Consolas" panose="020B0609020204030204" pitchFamily="49" charset="0"/>
              </a:rPr>
              <a:t>ticket</a:t>
            </a:r>
            <a:r>
              <a:rPr lang="zh-CN" altLang="zh-CN" sz="1000" dirty="0">
                <a:solidFill>
                  <a:srgbClr val="000000"/>
                </a:solidFill>
                <a:latin typeface="Consolas" panose="020B0609020204030204" pitchFamily="49" charset="0"/>
              </a:rPr>
              <a:t>--);</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 </a:t>
            </a:r>
            <a:r>
              <a:rPr lang="zh-CN" altLang="zh-CN" sz="1000" b="1" dirty="0">
                <a:solidFill>
                  <a:srgbClr val="000080"/>
                </a:solidFill>
                <a:latin typeface="Consolas" panose="020B0609020204030204" pitchFamily="49" charset="0"/>
              </a:rPr>
              <a:t>else</a:t>
            </a:r>
            <a:br>
              <a:rPr lang="zh-CN" altLang="zh-CN" sz="1000" b="1" dirty="0">
                <a:solidFill>
                  <a:srgbClr val="000080"/>
                </a:solidFill>
                <a:latin typeface="Consolas" panose="020B0609020204030204" pitchFamily="49" charset="0"/>
              </a:rPr>
            </a:br>
            <a:r>
              <a:rPr lang="zh-CN" altLang="zh-CN" sz="1000" b="1" dirty="0">
                <a:solidFill>
                  <a:srgbClr val="000080"/>
                </a:solidFill>
                <a:latin typeface="Consolas" panose="020B0609020204030204" pitchFamily="49" charset="0"/>
              </a:rPr>
              <a:t>                    break</a:t>
            </a:r>
            <a:r>
              <a:rPr lang="zh-CN" altLang="zh-CN" sz="1000" dirty="0">
                <a:solidFill>
                  <a:srgbClr val="000000"/>
                </a:solidFill>
                <a:latin typeface="Consolas" panose="020B0609020204030204" pitchFamily="49" charset="0"/>
              </a:rPr>
              <a:t>;</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 </a:t>
            </a:r>
            <a:r>
              <a:rPr lang="zh-CN" altLang="zh-CN" sz="1000" b="1" dirty="0">
                <a:solidFill>
                  <a:srgbClr val="000080"/>
                </a:solidFill>
                <a:latin typeface="Consolas" panose="020B0609020204030204" pitchFamily="49" charset="0"/>
              </a:rPr>
              <a:t>catch </a:t>
            </a:r>
            <a:r>
              <a:rPr lang="zh-CN" altLang="zh-CN" sz="1000" dirty="0">
                <a:solidFill>
                  <a:srgbClr val="000000"/>
                </a:solidFill>
                <a:latin typeface="Consolas" panose="020B0609020204030204" pitchFamily="49" charset="0"/>
              </a:rPr>
              <a:t>(InterruptedException e) {</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e.printStackTrace();</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a:t>
            </a:r>
            <a:br>
              <a:rPr lang="zh-CN" altLang="zh-CN" sz="1000" dirty="0">
                <a:solidFill>
                  <a:srgbClr val="000000"/>
                </a:solidFill>
                <a:latin typeface="Consolas" panose="020B0609020204030204" pitchFamily="49" charset="0"/>
              </a:rPr>
            </a:b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a:t>
            </a:r>
            <a:endParaRPr lang="zh-CN" altLang="en-US" sz="1000" dirty="0"/>
          </a:p>
        </p:txBody>
      </p:sp>
      <p:sp>
        <p:nvSpPr>
          <p:cNvPr id="43" name="文本框 42"/>
          <p:cNvSpPr txBox="1"/>
          <p:nvPr/>
        </p:nvSpPr>
        <p:spPr>
          <a:xfrm>
            <a:off x="5148064" y="2211710"/>
            <a:ext cx="3888432" cy="2362185"/>
          </a:xfrm>
          <a:prstGeom prst="rect">
            <a:avLst/>
          </a:prstGeom>
          <a:noFill/>
        </p:spPr>
        <p:txBody>
          <a:bodyPr wrap="square" rtlCol="0">
            <a:spAutoFit/>
          </a:bodyPr>
          <a:lstStyle/>
          <a:p>
            <a:r>
              <a:rPr lang="zh-CN" altLang="zh-CN" sz="1050" b="1" dirty="0">
                <a:solidFill>
                  <a:srgbClr val="000080"/>
                </a:solidFill>
                <a:latin typeface="Consolas" panose="020B0609020204030204" pitchFamily="49" charset="0"/>
              </a:rPr>
              <a:t>public class </a:t>
            </a:r>
            <a:r>
              <a:rPr lang="zh-CN" altLang="zh-CN" sz="1050" dirty="0">
                <a:solidFill>
                  <a:srgbClr val="000000"/>
                </a:solidFill>
                <a:latin typeface="Consolas" panose="020B0609020204030204" pitchFamily="49" charset="0"/>
              </a:rPr>
              <a:t>ThreadSync {</a:t>
            </a:r>
            <a:br>
              <a:rPr lang="zh-CN" altLang="zh-CN" sz="1050" dirty="0">
                <a:solidFill>
                  <a:srgbClr val="000000"/>
                </a:solidFill>
                <a:latin typeface="Consolas" panose="020B0609020204030204" pitchFamily="49" charset="0"/>
              </a:rPr>
            </a:br>
            <a:r>
              <a:rPr lang="zh-CN" altLang="zh-CN" sz="1050" dirty="0">
                <a:solidFill>
                  <a:srgbClr val="000000"/>
                </a:solidFill>
                <a:latin typeface="Consolas" panose="020B0609020204030204" pitchFamily="49" charset="0"/>
              </a:rPr>
              <a:t>    </a:t>
            </a:r>
            <a:r>
              <a:rPr lang="zh-CN" altLang="zh-CN" sz="1050" b="1" dirty="0">
                <a:solidFill>
                  <a:srgbClr val="000080"/>
                </a:solidFill>
                <a:latin typeface="Consolas" panose="020B0609020204030204" pitchFamily="49" charset="0"/>
              </a:rPr>
              <a:t>public static void </a:t>
            </a:r>
            <a:r>
              <a:rPr lang="zh-CN" altLang="zh-CN" sz="1050" dirty="0">
                <a:solidFill>
                  <a:srgbClr val="000000"/>
                </a:solidFill>
                <a:latin typeface="Consolas" panose="020B0609020204030204" pitchFamily="49" charset="0"/>
              </a:rPr>
              <a:t>main(String[] args) {</a:t>
            </a:r>
            <a:br>
              <a:rPr lang="zh-CN" altLang="zh-CN" sz="1050" dirty="0">
                <a:solidFill>
                  <a:srgbClr val="000000"/>
                </a:solidFill>
                <a:latin typeface="Consolas" panose="020B0609020204030204" pitchFamily="49" charset="0"/>
              </a:rPr>
            </a:br>
            <a:r>
              <a:rPr lang="zh-CN" altLang="zh-CN" sz="1050" dirty="0">
                <a:solidFill>
                  <a:srgbClr val="000000"/>
                </a:solidFill>
                <a:latin typeface="Consolas" panose="020B0609020204030204" pitchFamily="49" charset="0"/>
              </a:rPr>
              <a:t>        Ticket ticket = </a:t>
            </a:r>
            <a:r>
              <a:rPr lang="zh-CN" altLang="zh-CN" sz="1050" b="1" dirty="0">
                <a:solidFill>
                  <a:srgbClr val="000080"/>
                </a:solidFill>
                <a:latin typeface="Consolas" panose="020B0609020204030204" pitchFamily="49" charset="0"/>
              </a:rPr>
              <a:t>new </a:t>
            </a:r>
            <a:r>
              <a:rPr lang="zh-CN" altLang="zh-CN" sz="1050" dirty="0">
                <a:solidFill>
                  <a:srgbClr val="000000"/>
                </a:solidFill>
                <a:latin typeface="Consolas" panose="020B0609020204030204" pitchFamily="49" charset="0"/>
              </a:rPr>
              <a:t>Ticket();</a:t>
            </a:r>
            <a:br>
              <a:rPr lang="zh-CN" altLang="zh-CN" sz="1050" dirty="0">
                <a:solidFill>
                  <a:srgbClr val="000000"/>
                </a:solidFill>
                <a:latin typeface="Consolas" panose="020B0609020204030204" pitchFamily="49" charset="0"/>
              </a:rPr>
            </a:br>
            <a:r>
              <a:rPr lang="zh-CN" altLang="zh-CN" sz="1050" dirty="0">
                <a:solidFill>
                  <a:srgbClr val="000000"/>
                </a:solidFill>
                <a:latin typeface="Consolas" panose="020B0609020204030204" pitchFamily="49" charset="0"/>
              </a:rPr>
              <a:t>        Thread thread1 = </a:t>
            </a:r>
            <a:r>
              <a:rPr lang="zh-CN" altLang="zh-CN" sz="1050" b="1" dirty="0">
                <a:solidFill>
                  <a:srgbClr val="000080"/>
                </a:solidFill>
                <a:latin typeface="Consolas" panose="020B0609020204030204" pitchFamily="49" charset="0"/>
              </a:rPr>
              <a:t>new </a:t>
            </a:r>
            <a:r>
              <a:rPr lang="zh-CN" altLang="zh-CN" sz="1050" dirty="0">
                <a:solidFill>
                  <a:srgbClr val="000000"/>
                </a:solidFill>
                <a:latin typeface="Consolas" panose="020B0609020204030204" pitchFamily="49" charset="0"/>
              </a:rPr>
              <a:t>Thread(ticket,</a:t>
            </a:r>
            <a:r>
              <a:rPr lang="zh-CN" altLang="zh-CN" sz="1050" b="1" dirty="0">
                <a:solidFill>
                  <a:srgbClr val="008000"/>
                </a:solidFill>
                <a:latin typeface="Consolas" panose="020B0609020204030204" pitchFamily="49" charset="0"/>
              </a:rPr>
              <a:t>"1</a:t>
            </a:r>
            <a:r>
              <a:rPr lang="zh-CN" altLang="zh-CN" sz="1050" b="1" dirty="0">
                <a:solidFill>
                  <a:srgbClr val="008000"/>
                </a:solidFill>
                <a:latin typeface="Arial Unicode MS" panose="020B0604020202020204" pitchFamily="34" charset="-122"/>
                <a:ea typeface="Arial Unicode MS" panose="020B0604020202020204" pitchFamily="34" charset="-122"/>
                <a:cs typeface="Arial Unicode MS" panose="020B0604020202020204" pitchFamily="34" charset="-122"/>
              </a:rPr>
              <a:t>窗口</a:t>
            </a:r>
            <a:r>
              <a:rPr lang="zh-CN" altLang="zh-CN" sz="1050" b="1" dirty="0">
                <a:solidFill>
                  <a:srgbClr val="008000"/>
                </a:solidFill>
                <a:latin typeface="Consolas" panose="020B0609020204030204" pitchFamily="49" charset="0"/>
              </a:rPr>
              <a:t>"</a:t>
            </a:r>
            <a:r>
              <a:rPr lang="zh-CN" altLang="zh-CN" sz="1050" dirty="0">
                <a:solidFill>
                  <a:srgbClr val="000000"/>
                </a:solidFill>
                <a:latin typeface="Consolas" panose="020B0609020204030204" pitchFamily="49" charset="0"/>
              </a:rPr>
              <a:t>);</a:t>
            </a:r>
            <a:br>
              <a:rPr lang="zh-CN" altLang="zh-CN" sz="1050" dirty="0">
                <a:solidFill>
                  <a:srgbClr val="000000"/>
                </a:solidFill>
                <a:latin typeface="Consolas" panose="020B0609020204030204" pitchFamily="49" charset="0"/>
              </a:rPr>
            </a:br>
            <a:r>
              <a:rPr lang="zh-CN" altLang="zh-CN" sz="1050" dirty="0">
                <a:solidFill>
                  <a:srgbClr val="000000"/>
                </a:solidFill>
                <a:latin typeface="Consolas" panose="020B0609020204030204" pitchFamily="49" charset="0"/>
              </a:rPr>
              <a:t>        Thread thread2 = </a:t>
            </a:r>
            <a:r>
              <a:rPr lang="zh-CN" altLang="zh-CN" sz="1050" b="1" dirty="0">
                <a:solidFill>
                  <a:srgbClr val="000080"/>
                </a:solidFill>
                <a:latin typeface="Consolas" panose="020B0609020204030204" pitchFamily="49" charset="0"/>
              </a:rPr>
              <a:t>new </a:t>
            </a:r>
            <a:r>
              <a:rPr lang="zh-CN" altLang="zh-CN" sz="1050" dirty="0">
                <a:solidFill>
                  <a:srgbClr val="000000"/>
                </a:solidFill>
                <a:latin typeface="Consolas" panose="020B0609020204030204" pitchFamily="49" charset="0"/>
              </a:rPr>
              <a:t>Thread(ticket,</a:t>
            </a:r>
            <a:r>
              <a:rPr lang="zh-CN" altLang="zh-CN" sz="1050" b="1" dirty="0">
                <a:solidFill>
                  <a:srgbClr val="008000"/>
                </a:solidFill>
                <a:latin typeface="Consolas" panose="020B0609020204030204" pitchFamily="49" charset="0"/>
              </a:rPr>
              <a:t>"2</a:t>
            </a:r>
            <a:r>
              <a:rPr lang="zh-CN" altLang="zh-CN" sz="1050" b="1" dirty="0">
                <a:solidFill>
                  <a:srgbClr val="008000"/>
                </a:solidFill>
                <a:latin typeface="Arial Unicode MS" panose="020B0604020202020204" pitchFamily="34" charset="-122"/>
                <a:ea typeface="Arial Unicode MS" panose="020B0604020202020204" pitchFamily="34" charset="-122"/>
                <a:cs typeface="Arial Unicode MS" panose="020B0604020202020204" pitchFamily="34" charset="-122"/>
              </a:rPr>
              <a:t>窗口</a:t>
            </a:r>
            <a:r>
              <a:rPr lang="zh-CN" altLang="zh-CN" sz="1050" b="1" dirty="0">
                <a:solidFill>
                  <a:srgbClr val="008000"/>
                </a:solidFill>
                <a:latin typeface="Consolas" panose="020B0609020204030204" pitchFamily="49" charset="0"/>
              </a:rPr>
              <a:t>"</a:t>
            </a:r>
            <a:r>
              <a:rPr lang="zh-CN" altLang="zh-CN" sz="1050" dirty="0">
                <a:solidFill>
                  <a:srgbClr val="000000"/>
                </a:solidFill>
                <a:latin typeface="Consolas" panose="020B0609020204030204" pitchFamily="49" charset="0"/>
              </a:rPr>
              <a:t>);</a:t>
            </a:r>
            <a:br>
              <a:rPr lang="zh-CN" altLang="zh-CN" sz="1050" dirty="0">
                <a:solidFill>
                  <a:srgbClr val="000000"/>
                </a:solidFill>
                <a:latin typeface="Consolas" panose="020B0609020204030204" pitchFamily="49" charset="0"/>
              </a:rPr>
            </a:br>
            <a:r>
              <a:rPr lang="zh-CN" altLang="zh-CN" sz="1050" dirty="0">
                <a:solidFill>
                  <a:srgbClr val="000000"/>
                </a:solidFill>
                <a:latin typeface="Consolas" panose="020B0609020204030204" pitchFamily="49" charset="0"/>
              </a:rPr>
              <a:t>        Thread thread3 = </a:t>
            </a:r>
            <a:r>
              <a:rPr lang="zh-CN" altLang="zh-CN" sz="1050" b="1" dirty="0">
                <a:solidFill>
                  <a:srgbClr val="000080"/>
                </a:solidFill>
                <a:latin typeface="Consolas" panose="020B0609020204030204" pitchFamily="49" charset="0"/>
              </a:rPr>
              <a:t>new </a:t>
            </a:r>
            <a:r>
              <a:rPr lang="zh-CN" altLang="zh-CN" sz="1050" dirty="0">
                <a:solidFill>
                  <a:srgbClr val="000000"/>
                </a:solidFill>
                <a:latin typeface="Consolas" panose="020B0609020204030204" pitchFamily="49" charset="0"/>
              </a:rPr>
              <a:t>Thread(ticket,</a:t>
            </a:r>
            <a:r>
              <a:rPr lang="zh-CN" altLang="zh-CN" sz="1050" b="1" dirty="0">
                <a:solidFill>
                  <a:srgbClr val="008000"/>
                </a:solidFill>
                <a:latin typeface="Consolas" panose="020B0609020204030204" pitchFamily="49" charset="0"/>
              </a:rPr>
              <a:t>"3</a:t>
            </a:r>
            <a:r>
              <a:rPr lang="zh-CN" altLang="zh-CN" sz="1050" b="1" dirty="0">
                <a:solidFill>
                  <a:srgbClr val="008000"/>
                </a:solidFill>
                <a:latin typeface="Arial Unicode MS" panose="020B0604020202020204" pitchFamily="34" charset="-122"/>
                <a:ea typeface="Arial Unicode MS" panose="020B0604020202020204" pitchFamily="34" charset="-122"/>
                <a:cs typeface="Arial Unicode MS" panose="020B0604020202020204" pitchFamily="34" charset="-122"/>
              </a:rPr>
              <a:t>窗口</a:t>
            </a:r>
            <a:r>
              <a:rPr lang="zh-CN" altLang="zh-CN" sz="1050" b="1" dirty="0">
                <a:solidFill>
                  <a:srgbClr val="008000"/>
                </a:solidFill>
                <a:latin typeface="Consolas" panose="020B0609020204030204" pitchFamily="49" charset="0"/>
              </a:rPr>
              <a:t>"</a:t>
            </a:r>
            <a:r>
              <a:rPr lang="zh-CN" altLang="zh-CN" sz="1050" dirty="0">
                <a:solidFill>
                  <a:srgbClr val="000000"/>
                </a:solidFill>
                <a:latin typeface="Consolas" panose="020B0609020204030204" pitchFamily="49" charset="0"/>
              </a:rPr>
              <a:t>);</a:t>
            </a:r>
            <a:br>
              <a:rPr lang="zh-CN" altLang="zh-CN" sz="1050" dirty="0">
                <a:solidFill>
                  <a:srgbClr val="000000"/>
                </a:solidFill>
                <a:latin typeface="Consolas" panose="020B0609020204030204" pitchFamily="49" charset="0"/>
              </a:rPr>
            </a:br>
            <a:r>
              <a:rPr lang="zh-CN" altLang="zh-CN" sz="1050" dirty="0">
                <a:solidFill>
                  <a:srgbClr val="000000"/>
                </a:solidFill>
                <a:latin typeface="Consolas" panose="020B0609020204030204" pitchFamily="49" charset="0"/>
              </a:rPr>
              <a:t>        thread1.start();</a:t>
            </a:r>
            <a:br>
              <a:rPr lang="zh-CN" altLang="zh-CN" sz="1050" dirty="0">
                <a:solidFill>
                  <a:srgbClr val="000000"/>
                </a:solidFill>
                <a:latin typeface="Consolas" panose="020B0609020204030204" pitchFamily="49" charset="0"/>
              </a:rPr>
            </a:br>
            <a:r>
              <a:rPr lang="zh-CN" altLang="zh-CN" sz="1050" dirty="0">
                <a:solidFill>
                  <a:srgbClr val="000000"/>
                </a:solidFill>
                <a:latin typeface="Consolas" panose="020B0609020204030204" pitchFamily="49" charset="0"/>
              </a:rPr>
              <a:t>        thread2.start();</a:t>
            </a:r>
            <a:br>
              <a:rPr lang="zh-CN" altLang="zh-CN" sz="1050" dirty="0">
                <a:solidFill>
                  <a:srgbClr val="000000"/>
                </a:solidFill>
                <a:latin typeface="Consolas" panose="020B0609020204030204" pitchFamily="49" charset="0"/>
              </a:rPr>
            </a:br>
            <a:r>
              <a:rPr lang="zh-CN" altLang="zh-CN" sz="1050" dirty="0">
                <a:solidFill>
                  <a:srgbClr val="000000"/>
                </a:solidFill>
                <a:latin typeface="Consolas" panose="020B0609020204030204" pitchFamily="49" charset="0"/>
              </a:rPr>
              <a:t>        thread3.start();</a:t>
            </a:r>
            <a:br>
              <a:rPr lang="zh-CN" altLang="zh-CN" sz="1050" dirty="0">
                <a:solidFill>
                  <a:srgbClr val="000000"/>
                </a:solidFill>
                <a:latin typeface="Consolas" panose="020B0609020204030204" pitchFamily="49" charset="0"/>
              </a:rPr>
            </a:br>
            <a:r>
              <a:rPr lang="zh-CN" altLang="zh-CN" sz="1050" dirty="0">
                <a:solidFill>
                  <a:srgbClr val="000000"/>
                </a:solidFill>
                <a:latin typeface="Consolas" panose="020B0609020204030204" pitchFamily="49" charset="0"/>
              </a:rPr>
              <a:t>    }</a:t>
            </a:r>
            <a:br>
              <a:rPr lang="zh-CN" altLang="zh-CN" sz="1050" dirty="0">
                <a:solidFill>
                  <a:srgbClr val="000000"/>
                </a:solidFill>
                <a:latin typeface="Consolas" panose="020B0609020204030204" pitchFamily="49" charset="0"/>
              </a:rPr>
            </a:br>
            <a:r>
              <a:rPr lang="zh-CN" altLang="zh-CN" sz="1050" dirty="0">
                <a:solidFill>
                  <a:srgbClr val="000000"/>
                </a:solidFill>
                <a:latin typeface="Consolas" panose="020B0609020204030204" pitchFamily="49" charset="0"/>
              </a:rPr>
              <a:t>}</a:t>
            </a:r>
            <a:br>
              <a:rPr lang="zh-CN" altLang="zh-CN" sz="1050" dirty="0">
                <a:solidFill>
                  <a:srgbClr val="000000"/>
                </a:solidFill>
                <a:latin typeface="Consolas" panose="020B0609020204030204" pitchFamily="49" charset="0"/>
              </a:rPr>
            </a:br>
            <a:endParaRPr lang="zh-CN" altLang="zh-CN" sz="1400" dirty="0">
              <a:latin typeface="Arial" panose="020B0604020202020204" pitchFamily="34" charset="0"/>
            </a:endParaRPr>
          </a:p>
          <a:p>
            <a:endParaRPr lang="zh-CN" altLang="en-US" dirty="0"/>
          </a:p>
        </p:txBody>
      </p:sp>
    </p:spTree>
    <p:extLst>
      <p:ext uri="{BB962C8B-B14F-4D97-AF65-F5344CB8AC3E}">
        <p14:creationId xmlns:p14="http://schemas.microsoft.com/office/powerpoint/2010/main" val="4068005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1000"/>
                                        <p:tgtEl>
                                          <p:spTgt spid="2">
                                            <p:txEl>
                                              <p:pRg st="2" end="2"/>
                                            </p:txEl>
                                          </p:spTgt>
                                        </p:tgtEl>
                                      </p:cBhvr>
                                    </p:animEffect>
                                    <p:anim calcmode="lin" valueType="num">
                                      <p:cBhvr>
                                        <p:cTn id="21"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 calcmode="lin" valueType="num">
                                      <p:cBhvr additive="base">
                                        <p:cTn id="2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500" fill="hold"/>
                                        <p:tgtEl>
                                          <p:spTgt spid="42"/>
                                        </p:tgtEl>
                                        <p:attrNameLst>
                                          <p:attrName>ppt_x</p:attrName>
                                        </p:attrNameLst>
                                      </p:cBhvr>
                                      <p:tavLst>
                                        <p:tav tm="0">
                                          <p:val>
                                            <p:strVal val="#ppt_x"/>
                                          </p:val>
                                        </p:tav>
                                        <p:tav tm="100000">
                                          <p:val>
                                            <p:strVal val="#ppt_x"/>
                                          </p:val>
                                        </p:tav>
                                      </p:tavLst>
                                    </p:anim>
                                    <p:anim calcmode="lin" valueType="num">
                                      <p:cBhvr additive="base">
                                        <p:cTn id="34"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500" fill="hold"/>
                                        <p:tgtEl>
                                          <p:spTgt spid="43"/>
                                        </p:tgtEl>
                                        <p:attrNameLst>
                                          <p:attrName>ppt_x</p:attrName>
                                        </p:attrNameLst>
                                      </p:cBhvr>
                                      <p:tavLst>
                                        <p:tav tm="0">
                                          <p:val>
                                            <p:strVal val="#ppt_x"/>
                                          </p:val>
                                        </p:tav>
                                        <p:tav tm="100000">
                                          <p:val>
                                            <p:strVal val="#ppt_x"/>
                                          </p:val>
                                        </p:tav>
                                      </p:tavLst>
                                    </p:anim>
                                    <p:anim calcmode="lin" valueType="num">
                                      <p:cBhvr additive="base">
                                        <p:cTn id="4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2348720"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多线程</a:t>
            </a:r>
            <a:r>
              <a:rPr lang="en-US" altLang="zh-CN" sz="2000" b="1" dirty="0">
                <a:solidFill>
                  <a:schemeClr val="tx1">
                    <a:lumMod val="75000"/>
                    <a:lumOff val="25000"/>
                  </a:schemeClr>
                </a:solidFill>
                <a:latin typeface="微软雅黑" pitchFamily="34" charset="-122"/>
                <a:ea typeface="微软雅黑" pitchFamily="34" charset="-122"/>
              </a:rPr>
              <a:t>-</a:t>
            </a:r>
            <a:r>
              <a:rPr lang="zh-CN" altLang="en-US" sz="2000" b="1" dirty="0">
                <a:solidFill>
                  <a:schemeClr val="tx1">
                    <a:lumMod val="75000"/>
                    <a:lumOff val="25000"/>
                  </a:schemeClr>
                </a:solidFill>
                <a:latin typeface="微软雅黑" pitchFamily="34" charset="-122"/>
                <a:ea typeface="微软雅黑" pitchFamily="34" charset="-122"/>
              </a:rPr>
              <a:t>线程的同步</a:t>
            </a:r>
          </a:p>
        </p:txBody>
      </p:sp>
      <p:sp>
        <p:nvSpPr>
          <p:cNvPr id="5" name="TextBox 10"/>
          <p:cNvSpPr txBox="1"/>
          <p:nvPr/>
        </p:nvSpPr>
        <p:spPr>
          <a:xfrm>
            <a:off x="899592" y="915566"/>
            <a:ext cx="8064500" cy="3609065"/>
          </a:xfrm>
          <a:prstGeom prst="rect">
            <a:avLst/>
          </a:prstGeom>
          <a:noFill/>
        </p:spPr>
        <p:txBody>
          <a:bodyPr>
            <a:spAutoFit/>
          </a:bodyPr>
          <a:lstStyle/>
          <a:p>
            <a:pPr fontAlgn="auto">
              <a:lnSpc>
                <a:spcPct val="150000"/>
              </a:lnSpc>
              <a:spcBef>
                <a:spcPts val="0"/>
              </a:spcBef>
              <a:spcAft>
                <a:spcPts val="0"/>
              </a:spcAft>
              <a:defRPr/>
            </a:pPr>
            <a:r>
              <a:rPr lang="zh-CN" altLang="en-US" sz="1400" dirty="0">
                <a:solidFill>
                  <a:schemeClr val="tx1">
                    <a:lumMod val="85000"/>
                    <a:lumOff val="15000"/>
                  </a:schemeClr>
                </a:solidFill>
                <a:latin typeface="微软雅黑" pitchFamily="34" charset="-122"/>
                <a:ea typeface="微软雅黑" pitchFamily="34" charset="-122"/>
              </a:rPr>
              <a:t>为什么出现问题</a:t>
            </a:r>
            <a:r>
              <a:rPr lang="en-US" altLang="zh-CN" sz="1400" dirty="0">
                <a:solidFill>
                  <a:schemeClr val="tx1">
                    <a:lumMod val="85000"/>
                    <a:lumOff val="15000"/>
                  </a:schemeClr>
                </a:solidFill>
                <a:latin typeface="微软雅黑" pitchFamily="34" charset="-122"/>
                <a:ea typeface="微软雅黑" pitchFamily="34" charset="-122"/>
              </a:rPr>
              <a:t>?(</a:t>
            </a:r>
            <a:r>
              <a:rPr lang="zh-CN" altLang="en-US" sz="1400" dirty="0">
                <a:solidFill>
                  <a:schemeClr val="tx1">
                    <a:lumMod val="85000"/>
                    <a:lumOff val="15000"/>
                  </a:schemeClr>
                </a:solidFill>
                <a:latin typeface="微软雅黑" pitchFamily="34" charset="-122"/>
                <a:ea typeface="微软雅黑" pitchFamily="34" charset="-122"/>
              </a:rPr>
              <a:t>这也是我们判断多线程程序是否会有数据安全问题的标准</a:t>
            </a:r>
            <a:r>
              <a:rPr lang="en-US" altLang="zh-CN" sz="1400" dirty="0">
                <a:solidFill>
                  <a:schemeClr val="tx1">
                    <a:lumMod val="85000"/>
                    <a:lumOff val="15000"/>
                  </a:schemeClr>
                </a:solidFill>
                <a:latin typeface="微软雅黑" pitchFamily="34" charset="-122"/>
                <a:ea typeface="微软雅黑" pitchFamily="34" charset="-122"/>
              </a:rPr>
              <a:t>)</a:t>
            </a:r>
          </a:p>
          <a:p>
            <a:pPr marL="268288" indent="-268288" fontAlgn="auto">
              <a:lnSpc>
                <a:spcPct val="150000"/>
              </a:lnSpc>
              <a:spcBef>
                <a:spcPts val="0"/>
              </a:spcBef>
              <a:spcAft>
                <a:spcPts val="0"/>
              </a:spcAft>
              <a:buFont typeface="Wingdings" pitchFamily="2" charset="2"/>
              <a:buChar char="l"/>
              <a:defRPr/>
            </a:pPr>
            <a:r>
              <a:rPr lang="zh-CN" altLang="en-US" sz="1400" dirty="0">
                <a:latin typeface="微软雅黑" pitchFamily="34" charset="-122"/>
                <a:ea typeface="微软雅黑" pitchFamily="34" charset="-122"/>
              </a:rPr>
              <a:t>是否是多线程环境</a:t>
            </a:r>
            <a:endParaRPr lang="en-US" altLang="zh-CN" sz="1400" dirty="0">
              <a:latin typeface="微软雅黑" pitchFamily="34" charset="-122"/>
              <a:ea typeface="微软雅黑" pitchFamily="34" charset="-122"/>
            </a:endParaRPr>
          </a:p>
          <a:p>
            <a:pPr marL="268288" indent="-268288" fontAlgn="auto">
              <a:lnSpc>
                <a:spcPct val="150000"/>
              </a:lnSpc>
              <a:spcBef>
                <a:spcPts val="0"/>
              </a:spcBef>
              <a:spcAft>
                <a:spcPts val="0"/>
              </a:spcAft>
              <a:buFont typeface="Wingdings" pitchFamily="2" charset="2"/>
              <a:buChar char="l"/>
              <a:defRPr/>
            </a:pPr>
            <a:r>
              <a:rPr lang="zh-CN" altLang="en-US" sz="1400" dirty="0">
                <a:solidFill>
                  <a:schemeClr val="tx1">
                    <a:lumMod val="85000"/>
                    <a:lumOff val="15000"/>
                  </a:schemeClr>
                </a:solidFill>
                <a:latin typeface="微软雅黑" pitchFamily="34" charset="-122"/>
                <a:ea typeface="微软雅黑" pitchFamily="34" charset="-122"/>
              </a:rPr>
              <a:t>是否有共享数据</a:t>
            </a:r>
            <a:endParaRPr lang="en-US" altLang="zh-CN" sz="1400" dirty="0">
              <a:solidFill>
                <a:schemeClr val="tx1">
                  <a:lumMod val="85000"/>
                  <a:lumOff val="15000"/>
                </a:schemeClr>
              </a:solidFill>
              <a:latin typeface="微软雅黑" pitchFamily="34" charset="-122"/>
              <a:ea typeface="微软雅黑" pitchFamily="34" charset="-122"/>
            </a:endParaRPr>
          </a:p>
          <a:p>
            <a:pPr marL="268288" indent="-268288" fontAlgn="auto">
              <a:lnSpc>
                <a:spcPct val="150000"/>
              </a:lnSpc>
              <a:spcBef>
                <a:spcPts val="0"/>
              </a:spcBef>
              <a:spcAft>
                <a:spcPts val="0"/>
              </a:spcAft>
              <a:buFont typeface="Wingdings" pitchFamily="2" charset="2"/>
              <a:buChar char="l"/>
              <a:defRPr/>
            </a:pPr>
            <a:r>
              <a:rPr lang="zh-CN" altLang="en-US" sz="1400" dirty="0">
                <a:solidFill>
                  <a:schemeClr val="tx1">
                    <a:lumMod val="85000"/>
                    <a:lumOff val="15000"/>
                  </a:schemeClr>
                </a:solidFill>
                <a:latin typeface="微软雅黑" pitchFamily="34" charset="-122"/>
                <a:ea typeface="微软雅黑" pitchFamily="34" charset="-122"/>
              </a:rPr>
              <a:t>是否有多条语句操作共享数据</a:t>
            </a:r>
          </a:p>
          <a:p>
            <a:pPr marL="268288" indent="-268288" fontAlgn="auto">
              <a:lnSpc>
                <a:spcPct val="150000"/>
              </a:lnSpc>
              <a:spcBef>
                <a:spcPts val="0"/>
              </a:spcBef>
              <a:spcAft>
                <a:spcPts val="0"/>
              </a:spcAft>
              <a:buFont typeface="Wingdings" pitchFamily="2" charset="2"/>
              <a:buChar char="l"/>
              <a:defRPr/>
            </a:pPr>
            <a:endParaRPr lang="en-US" altLang="zh-CN" sz="1400"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sz="1400" dirty="0">
                <a:solidFill>
                  <a:schemeClr val="tx1">
                    <a:lumMod val="85000"/>
                    <a:lumOff val="15000"/>
                  </a:schemeClr>
                </a:solidFill>
                <a:latin typeface="微软雅黑" pitchFamily="34" charset="-122"/>
                <a:ea typeface="微软雅黑" pitchFamily="34" charset="-122"/>
              </a:rPr>
              <a:t>如何解决多线程安全问题呢</a:t>
            </a:r>
            <a:r>
              <a:rPr lang="en-US" altLang="zh-CN" sz="1400" dirty="0">
                <a:solidFill>
                  <a:schemeClr val="tx1">
                    <a:lumMod val="85000"/>
                    <a:lumOff val="15000"/>
                  </a:schemeClr>
                </a:solidFill>
                <a:latin typeface="微软雅黑" pitchFamily="34" charset="-122"/>
                <a:ea typeface="微软雅黑" pitchFamily="34" charset="-122"/>
              </a:rPr>
              <a:t>?</a:t>
            </a:r>
          </a:p>
          <a:p>
            <a:pPr marL="268288" indent="-268288" fontAlgn="auto">
              <a:lnSpc>
                <a:spcPct val="150000"/>
              </a:lnSpc>
              <a:spcBef>
                <a:spcPts val="0"/>
              </a:spcBef>
              <a:spcAft>
                <a:spcPts val="0"/>
              </a:spcAft>
              <a:buFont typeface="Wingdings" pitchFamily="2" charset="2"/>
              <a:buChar char="l"/>
              <a:defRPr/>
            </a:pPr>
            <a:r>
              <a:rPr lang="zh-CN" altLang="en-US" sz="1400" dirty="0">
                <a:solidFill>
                  <a:schemeClr val="tx1">
                    <a:lumMod val="85000"/>
                    <a:lumOff val="15000"/>
                  </a:schemeClr>
                </a:solidFill>
                <a:latin typeface="微软雅黑" pitchFamily="34" charset="-122"/>
                <a:ea typeface="微软雅黑" pitchFamily="34" charset="-122"/>
              </a:rPr>
              <a:t>基本思想：让程序没有安全问题的环境</a:t>
            </a:r>
          </a:p>
          <a:p>
            <a:pPr fontAlgn="auto">
              <a:lnSpc>
                <a:spcPct val="150000"/>
              </a:lnSpc>
              <a:spcBef>
                <a:spcPts val="0"/>
              </a:spcBef>
              <a:spcAft>
                <a:spcPts val="0"/>
              </a:spcAft>
              <a:defRPr/>
            </a:pPr>
            <a:endParaRPr lang="en-US" altLang="zh-CN" sz="1400"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sz="1400" dirty="0">
                <a:solidFill>
                  <a:schemeClr val="tx1">
                    <a:lumMod val="85000"/>
                    <a:lumOff val="15000"/>
                  </a:schemeClr>
                </a:solidFill>
                <a:latin typeface="微软雅黑" pitchFamily="34" charset="-122"/>
                <a:ea typeface="微软雅黑" pitchFamily="34" charset="-122"/>
              </a:rPr>
              <a:t>怎么实现呢</a:t>
            </a:r>
            <a:r>
              <a:rPr lang="en-US" altLang="zh-CN" sz="1400" dirty="0">
                <a:solidFill>
                  <a:schemeClr val="tx1">
                    <a:lumMod val="85000"/>
                    <a:lumOff val="15000"/>
                  </a:schemeClr>
                </a:solidFill>
                <a:latin typeface="微软雅黑" pitchFamily="34" charset="-122"/>
                <a:ea typeface="微软雅黑" pitchFamily="34" charset="-122"/>
              </a:rPr>
              <a:t>?</a:t>
            </a:r>
          </a:p>
          <a:p>
            <a:pPr marL="268288" indent="-268288" fontAlgn="auto">
              <a:lnSpc>
                <a:spcPct val="150000"/>
              </a:lnSpc>
              <a:spcBef>
                <a:spcPts val="0"/>
              </a:spcBef>
              <a:spcAft>
                <a:spcPts val="0"/>
              </a:spcAft>
              <a:buFont typeface="Wingdings" pitchFamily="2" charset="2"/>
              <a:buChar char="l"/>
              <a:defRPr/>
            </a:pPr>
            <a:r>
              <a:rPr lang="zh-CN" altLang="en-US" sz="1400" dirty="0">
                <a:solidFill>
                  <a:schemeClr val="tx1">
                    <a:lumMod val="85000"/>
                    <a:lumOff val="15000"/>
                  </a:schemeClr>
                </a:solidFill>
                <a:latin typeface="微软雅黑" pitchFamily="34" charset="-122"/>
                <a:ea typeface="微软雅黑" pitchFamily="34" charset="-122"/>
              </a:rPr>
              <a:t>把多条语句操作共享数据的代码给锁起来，让任意时刻只能有一个线程执行即可</a:t>
            </a:r>
            <a:endParaRPr lang="en-US" altLang="zh-CN" sz="1400" dirty="0">
              <a:solidFill>
                <a:schemeClr val="tx1">
                  <a:lumMod val="85000"/>
                  <a:lumOff val="15000"/>
                </a:schemeClr>
              </a:solidFill>
              <a:latin typeface="微软雅黑" pitchFamily="34" charset="-122"/>
              <a:ea typeface="微软雅黑" pitchFamily="34" charset="-122"/>
            </a:endParaRPr>
          </a:p>
          <a:p>
            <a:pPr marL="268288" indent="-268288" fontAlgn="auto">
              <a:lnSpc>
                <a:spcPct val="150000"/>
              </a:lnSpc>
              <a:spcBef>
                <a:spcPts val="0"/>
              </a:spcBef>
              <a:spcAft>
                <a:spcPts val="0"/>
              </a:spcAft>
              <a:buFont typeface="Wingdings" pitchFamily="2" charset="2"/>
              <a:buChar char="l"/>
              <a:defRPr/>
            </a:pPr>
            <a:r>
              <a:rPr lang="en-US" altLang="zh-CN" sz="1400" dirty="0">
                <a:solidFill>
                  <a:schemeClr val="tx1">
                    <a:lumMod val="85000"/>
                    <a:lumOff val="15000"/>
                  </a:schemeClr>
                </a:solidFill>
                <a:latin typeface="微软雅黑" pitchFamily="34" charset="-122"/>
                <a:ea typeface="微软雅黑" pitchFamily="34" charset="-122"/>
              </a:rPr>
              <a:t>Java</a:t>
            </a:r>
            <a:r>
              <a:rPr lang="zh-CN" altLang="en-US" sz="1400" dirty="0">
                <a:solidFill>
                  <a:schemeClr val="tx1">
                    <a:lumMod val="85000"/>
                    <a:lumOff val="15000"/>
                  </a:schemeClr>
                </a:solidFill>
                <a:latin typeface="微软雅黑" pitchFamily="34" charset="-122"/>
                <a:ea typeface="微软雅黑" pitchFamily="34" charset="-122"/>
              </a:rPr>
              <a:t>提供了同步代码块的方式来解决</a:t>
            </a:r>
            <a:endParaRPr lang="en-US" altLang="zh-CN" sz="1400" dirty="0">
              <a:solidFill>
                <a:schemeClr val="tx1">
                  <a:lumMod val="85000"/>
                  <a:lumOff val="1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504383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2348720"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多线程</a:t>
            </a:r>
            <a:r>
              <a:rPr lang="en-US" altLang="zh-CN" sz="2000" b="1" dirty="0">
                <a:solidFill>
                  <a:schemeClr val="tx1">
                    <a:lumMod val="75000"/>
                    <a:lumOff val="25000"/>
                  </a:schemeClr>
                </a:solidFill>
                <a:latin typeface="微软雅黑" pitchFamily="34" charset="-122"/>
                <a:ea typeface="微软雅黑" pitchFamily="34" charset="-122"/>
              </a:rPr>
              <a:t>-</a:t>
            </a:r>
            <a:r>
              <a:rPr lang="zh-CN" altLang="en-US" sz="2000" b="1" dirty="0">
                <a:solidFill>
                  <a:schemeClr val="tx1">
                    <a:lumMod val="75000"/>
                    <a:lumOff val="25000"/>
                  </a:schemeClr>
                </a:solidFill>
                <a:latin typeface="微软雅黑" pitchFamily="34" charset="-122"/>
                <a:ea typeface="微软雅黑" pitchFamily="34" charset="-122"/>
              </a:rPr>
              <a:t>线程的同步</a:t>
            </a:r>
          </a:p>
        </p:txBody>
      </p:sp>
      <p:sp>
        <p:nvSpPr>
          <p:cNvPr id="5" name="TextBox 10"/>
          <p:cNvSpPr txBox="1"/>
          <p:nvPr/>
        </p:nvSpPr>
        <p:spPr>
          <a:xfrm>
            <a:off x="899592" y="1059582"/>
            <a:ext cx="8064500" cy="3932230"/>
          </a:xfrm>
          <a:prstGeom prst="rect">
            <a:avLst/>
          </a:prstGeom>
          <a:noFill/>
        </p:spPr>
        <p:txBody>
          <a:bodyPr>
            <a:spAutoFit/>
          </a:bodyPr>
          <a:lstStyle/>
          <a:p>
            <a:pPr fontAlgn="auto">
              <a:lnSpc>
                <a:spcPct val="150000"/>
              </a:lnSpc>
              <a:spcBef>
                <a:spcPts val="0"/>
              </a:spcBef>
              <a:spcAft>
                <a:spcPts val="0"/>
              </a:spcAft>
              <a:defRPr/>
            </a:pPr>
            <a:r>
              <a:rPr lang="zh-CN" altLang="en-US" sz="1400" dirty="0">
                <a:solidFill>
                  <a:schemeClr val="tx1">
                    <a:lumMod val="85000"/>
                    <a:lumOff val="15000"/>
                  </a:schemeClr>
                </a:solidFill>
                <a:latin typeface="微软雅黑" pitchFamily="34" charset="-122"/>
                <a:ea typeface="微软雅黑" pitchFamily="34" charset="-122"/>
              </a:rPr>
              <a:t>锁多条语句操作共享数据，可以使用同步代码块实现</a:t>
            </a:r>
            <a:r>
              <a:rPr lang="en-US" altLang="zh-CN" sz="1400" dirty="0">
                <a:solidFill>
                  <a:schemeClr val="tx1">
                    <a:lumMod val="85000"/>
                    <a:lumOff val="15000"/>
                  </a:schemeClr>
                </a:solidFill>
                <a:latin typeface="微软雅黑" pitchFamily="34" charset="-122"/>
                <a:ea typeface="微软雅黑" pitchFamily="34" charset="-122"/>
              </a:rPr>
              <a:t>	</a:t>
            </a:r>
          </a:p>
          <a:p>
            <a:pPr marL="268288" indent="-268288" fontAlgn="auto">
              <a:lnSpc>
                <a:spcPct val="150000"/>
              </a:lnSpc>
              <a:spcBef>
                <a:spcPts val="0"/>
              </a:spcBef>
              <a:spcAft>
                <a:spcPts val="0"/>
              </a:spcAft>
              <a:buFont typeface="Wingdings" pitchFamily="2" charset="2"/>
              <a:buChar char="l"/>
              <a:defRPr/>
            </a:pPr>
            <a:r>
              <a:rPr lang="zh-CN" altLang="en-US" sz="1400" dirty="0">
                <a:solidFill>
                  <a:schemeClr val="tx1">
                    <a:lumMod val="85000"/>
                    <a:lumOff val="15000"/>
                  </a:schemeClr>
                </a:solidFill>
                <a:latin typeface="微软雅黑" pitchFamily="34" charset="-122"/>
                <a:ea typeface="微软雅黑" pitchFamily="34" charset="-122"/>
              </a:rPr>
              <a:t>格式：</a:t>
            </a:r>
            <a:endParaRPr lang="en-US" altLang="zh-CN" sz="1400"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en-US" altLang="zh-CN" sz="1400" b="1" dirty="0">
                <a:solidFill>
                  <a:schemeClr val="tx1">
                    <a:lumMod val="85000"/>
                    <a:lumOff val="15000"/>
                  </a:schemeClr>
                </a:solidFill>
                <a:latin typeface="微软雅黑" pitchFamily="34" charset="-122"/>
                <a:ea typeface="微软雅黑" pitchFamily="34" charset="-122"/>
              </a:rPr>
              <a:t>       </a:t>
            </a:r>
            <a:r>
              <a:rPr lang="en-US" altLang="zh-CN" sz="1400" b="1" dirty="0">
                <a:solidFill>
                  <a:srgbClr val="FF0000"/>
                </a:solidFill>
                <a:latin typeface="微软雅黑" pitchFamily="34" charset="-122"/>
                <a:ea typeface="微软雅黑" pitchFamily="34" charset="-122"/>
              </a:rPr>
              <a:t>synchronized(</a:t>
            </a:r>
            <a:r>
              <a:rPr lang="zh-CN" altLang="en-US" sz="1400" b="1" dirty="0">
                <a:solidFill>
                  <a:srgbClr val="FF0000"/>
                </a:solidFill>
                <a:latin typeface="微软雅黑" pitchFamily="34" charset="-122"/>
                <a:ea typeface="微软雅黑" pitchFamily="34" charset="-122"/>
              </a:rPr>
              <a:t>任意对象</a:t>
            </a:r>
            <a:r>
              <a:rPr lang="en-US" altLang="zh-CN" sz="1400" b="1" dirty="0">
                <a:solidFill>
                  <a:srgbClr val="FF0000"/>
                </a:solidFill>
                <a:latin typeface="微软雅黑" pitchFamily="34" charset="-122"/>
                <a:ea typeface="微软雅黑" pitchFamily="34" charset="-122"/>
              </a:rPr>
              <a:t>) { </a:t>
            </a:r>
          </a:p>
          <a:p>
            <a:pPr fontAlgn="auto">
              <a:lnSpc>
                <a:spcPct val="150000"/>
              </a:lnSpc>
              <a:spcBef>
                <a:spcPts val="0"/>
              </a:spcBef>
              <a:spcAft>
                <a:spcPts val="0"/>
              </a:spcAft>
              <a:defRPr/>
            </a:pPr>
            <a:r>
              <a:rPr lang="en-US" altLang="zh-CN" sz="1400" b="1" dirty="0">
                <a:solidFill>
                  <a:srgbClr val="FF0000"/>
                </a:solidFill>
                <a:latin typeface="微软雅黑" pitchFamily="34" charset="-122"/>
                <a:ea typeface="微软雅黑" pitchFamily="34" charset="-122"/>
              </a:rPr>
              <a:t>               </a:t>
            </a:r>
            <a:r>
              <a:rPr lang="zh-CN" altLang="en-US" sz="1400" b="1" dirty="0">
                <a:solidFill>
                  <a:srgbClr val="FF0000"/>
                </a:solidFill>
                <a:latin typeface="微软雅黑" pitchFamily="34" charset="-122"/>
                <a:ea typeface="微软雅黑" pitchFamily="34" charset="-122"/>
              </a:rPr>
              <a:t>多条语句操作共享数据的代码</a:t>
            </a:r>
            <a:r>
              <a:rPr lang="en-US" altLang="zh-CN" sz="1400" b="1" dirty="0">
                <a:solidFill>
                  <a:srgbClr val="FF0000"/>
                </a:solidFill>
                <a:latin typeface="微软雅黑" pitchFamily="34" charset="-122"/>
                <a:ea typeface="微软雅黑" pitchFamily="34" charset="-122"/>
              </a:rPr>
              <a:t> </a:t>
            </a:r>
          </a:p>
          <a:p>
            <a:pPr fontAlgn="auto">
              <a:lnSpc>
                <a:spcPct val="150000"/>
              </a:lnSpc>
              <a:spcBef>
                <a:spcPts val="0"/>
              </a:spcBef>
              <a:spcAft>
                <a:spcPts val="0"/>
              </a:spcAft>
              <a:defRPr/>
            </a:pPr>
            <a:r>
              <a:rPr lang="en-US" altLang="zh-CN" sz="1400" b="1" dirty="0">
                <a:solidFill>
                  <a:srgbClr val="FF0000"/>
                </a:solidFill>
                <a:latin typeface="微软雅黑" pitchFamily="34" charset="-122"/>
                <a:ea typeface="微软雅黑" pitchFamily="34" charset="-122"/>
              </a:rPr>
              <a:t>       }</a:t>
            </a:r>
          </a:p>
          <a:p>
            <a:pPr fontAlgn="auto">
              <a:lnSpc>
                <a:spcPct val="150000"/>
              </a:lnSpc>
              <a:spcBef>
                <a:spcPts val="0"/>
              </a:spcBef>
              <a:spcAft>
                <a:spcPts val="0"/>
              </a:spcAft>
              <a:defRPr/>
            </a:pPr>
            <a:r>
              <a:rPr lang="en-US" altLang="zh-CN" sz="1400" dirty="0">
                <a:solidFill>
                  <a:schemeClr val="tx1">
                    <a:lumMod val="85000"/>
                    <a:lumOff val="15000"/>
                  </a:schemeClr>
                </a:solidFill>
                <a:latin typeface="微软雅黑" pitchFamily="34" charset="-122"/>
                <a:ea typeface="微软雅黑" pitchFamily="34" charset="-122"/>
              </a:rPr>
              <a:t>	</a:t>
            </a:r>
          </a:p>
          <a:p>
            <a:pPr marL="171450" indent="-171450" fontAlgn="auto">
              <a:lnSpc>
                <a:spcPct val="150000"/>
              </a:lnSpc>
              <a:spcBef>
                <a:spcPts val="0"/>
              </a:spcBef>
              <a:spcAft>
                <a:spcPts val="0"/>
              </a:spcAft>
              <a:buFont typeface="Wingdings" pitchFamily="2" charset="2"/>
              <a:buChar char="l"/>
              <a:defRPr/>
            </a:pPr>
            <a:r>
              <a:rPr lang="en-US" altLang="zh-CN" sz="1400" dirty="0">
                <a:solidFill>
                  <a:schemeClr val="tx1">
                    <a:lumMod val="85000"/>
                    <a:lumOff val="15000"/>
                  </a:schemeClr>
                </a:solidFill>
                <a:latin typeface="微软雅黑" pitchFamily="34" charset="-122"/>
                <a:ea typeface="微软雅黑" pitchFamily="34" charset="-122"/>
              </a:rPr>
              <a:t>   </a:t>
            </a:r>
            <a:r>
              <a:rPr lang="en-US" altLang="zh-CN" sz="1400" dirty="0" err="1">
                <a:solidFill>
                  <a:schemeClr val="tx1">
                    <a:lumMod val="85000"/>
                    <a:lumOff val="15000"/>
                  </a:schemeClr>
                </a:solidFill>
                <a:latin typeface="微软雅黑" pitchFamily="34" charset="-122"/>
                <a:ea typeface="微软雅黑" pitchFamily="34" charset="-122"/>
              </a:rPr>
              <a:t>synchroized</a:t>
            </a:r>
            <a:r>
              <a:rPr lang="en-US" altLang="zh-CN" sz="1400" dirty="0">
                <a:solidFill>
                  <a:schemeClr val="tx1">
                    <a:lumMod val="85000"/>
                    <a:lumOff val="15000"/>
                  </a:schemeClr>
                </a:solidFill>
                <a:latin typeface="微软雅黑" pitchFamily="34" charset="-122"/>
                <a:ea typeface="微软雅黑" pitchFamily="34" charset="-122"/>
              </a:rPr>
              <a:t>(</a:t>
            </a:r>
            <a:r>
              <a:rPr lang="zh-CN" altLang="en-US" sz="1400" dirty="0">
                <a:solidFill>
                  <a:schemeClr val="tx1">
                    <a:lumMod val="85000"/>
                    <a:lumOff val="15000"/>
                  </a:schemeClr>
                </a:solidFill>
                <a:latin typeface="微软雅黑" pitchFamily="34" charset="-122"/>
                <a:ea typeface="微软雅黑" pitchFamily="34" charset="-122"/>
              </a:rPr>
              <a:t>任意对象</a:t>
            </a:r>
            <a:r>
              <a:rPr lang="en-US" altLang="zh-CN" sz="1400" dirty="0">
                <a:solidFill>
                  <a:schemeClr val="tx1">
                    <a:lumMod val="85000"/>
                    <a:lumOff val="15000"/>
                  </a:schemeClr>
                </a:solidFill>
                <a:latin typeface="微软雅黑" pitchFamily="34" charset="-122"/>
                <a:ea typeface="微软雅黑" pitchFamily="34" charset="-122"/>
              </a:rPr>
              <a:t>)</a:t>
            </a:r>
            <a:r>
              <a:rPr lang="zh-CN" altLang="en-US" sz="1400" dirty="0">
                <a:solidFill>
                  <a:schemeClr val="tx1">
                    <a:lumMod val="85000"/>
                    <a:lumOff val="15000"/>
                  </a:schemeClr>
                </a:solidFill>
                <a:latin typeface="微软雅黑" pitchFamily="34" charset="-122"/>
                <a:ea typeface="微软雅黑" pitchFamily="34" charset="-122"/>
              </a:rPr>
              <a:t>：就相当于给代码加锁了，任意对象就可以看成是一把锁</a:t>
            </a:r>
            <a:endParaRPr lang="en-US" altLang="zh-CN" sz="1400" dirty="0">
              <a:solidFill>
                <a:schemeClr val="tx1">
                  <a:lumMod val="85000"/>
                  <a:lumOff val="15000"/>
                </a:schemeClr>
              </a:solidFill>
              <a:latin typeface="微软雅黑" pitchFamily="34" charset="-122"/>
              <a:ea typeface="微软雅黑" pitchFamily="34" charset="-122"/>
            </a:endParaRPr>
          </a:p>
          <a:p>
            <a:pPr marL="268288" indent="-268288" fontAlgn="auto">
              <a:lnSpc>
                <a:spcPct val="150000"/>
              </a:lnSpc>
              <a:spcBef>
                <a:spcPts val="0"/>
              </a:spcBef>
              <a:spcAft>
                <a:spcPts val="0"/>
              </a:spcAft>
              <a:buFont typeface="Wingdings" pitchFamily="2" charset="2"/>
              <a:buChar char="l"/>
              <a:defRPr/>
            </a:pPr>
            <a:endParaRPr lang="en-US" altLang="zh-CN" sz="1400" b="1" dirty="0">
              <a:solidFill>
                <a:srgbClr val="FF0000"/>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sz="1400" dirty="0">
                <a:solidFill>
                  <a:schemeClr val="tx1">
                    <a:lumMod val="85000"/>
                    <a:lumOff val="15000"/>
                  </a:schemeClr>
                </a:solidFill>
                <a:latin typeface="微软雅黑" pitchFamily="34" charset="-122"/>
                <a:ea typeface="微软雅黑" pitchFamily="34" charset="-122"/>
              </a:rPr>
              <a:t>同步的好处和弊端</a:t>
            </a:r>
            <a:r>
              <a:rPr lang="en-US" altLang="zh-CN" sz="1400" dirty="0">
                <a:solidFill>
                  <a:schemeClr val="tx1">
                    <a:lumMod val="85000"/>
                    <a:lumOff val="15000"/>
                  </a:schemeClr>
                </a:solidFill>
                <a:latin typeface="微软雅黑" pitchFamily="34" charset="-122"/>
                <a:ea typeface="微软雅黑" pitchFamily="34" charset="-122"/>
              </a:rPr>
              <a:t>	</a:t>
            </a:r>
          </a:p>
          <a:p>
            <a:pPr marL="268288" indent="-268288" fontAlgn="auto">
              <a:lnSpc>
                <a:spcPct val="150000"/>
              </a:lnSpc>
              <a:spcBef>
                <a:spcPts val="0"/>
              </a:spcBef>
              <a:spcAft>
                <a:spcPts val="0"/>
              </a:spcAft>
              <a:buFont typeface="Wingdings" pitchFamily="2" charset="2"/>
              <a:buChar char="l"/>
              <a:defRPr/>
            </a:pPr>
            <a:r>
              <a:rPr lang="zh-CN" altLang="en-US" sz="1400" dirty="0">
                <a:solidFill>
                  <a:schemeClr val="tx1">
                    <a:lumMod val="85000"/>
                    <a:lumOff val="15000"/>
                  </a:schemeClr>
                </a:solidFill>
                <a:latin typeface="微软雅黑" pitchFamily="34" charset="-122"/>
                <a:ea typeface="微软雅黑" pitchFamily="34" charset="-122"/>
              </a:rPr>
              <a:t>好处：解决了多线程的数据安全问题</a:t>
            </a:r>
            <a:endParaRPr lang="en-US" altLang="zh-CN" sz="1400" dirty="0">
              <a:solidFill>
                <a:schemeClr val="tx1">
                  <a:lumMod val="85000"/>
                  <a:lumOff val="15000"/>
                </a:schemeClr>
              </a:solidFill>
              <a:latin typeface="微软雅黑" pitchFamily="34" charset="-122"/>
              <a:ea typeface="微软雅黑" pitchFamily="34" charset="-122"/>
            </a:endParaRPr>
          </a:p>
          <a:p>
            <a:pPr marL="268288" indent="-268288" fontAlgn="auto">
              <a:lnSpc>
                <a:spcPct val="150000"/>
              </a:lnSpc>
              <a:spcBef>
                <a:spcPts val="0"/>
              </a:spcBef>
              <a:spcAft>
                <a:spcPts val="0"/>
              </a:spcAft>
              <a:buFont typeface="Wingdings" pitchFamily="2" charset="2"/>
              <a:buChar char="l"/>
              <a:defRPr/>
            </a:pPr>
            <a:r>
              <a:rPr lang="zh-CN" altLang="en-US" sz="1400" dirty="0">
                <a:solidFill>
                  <a:schemeClr val="tx1">
                    <a:lumMod val="85000"/>
                    <a:lumOff val="15000"/>
                  </a:schemeClr>
                </a:solidFill>
                <a:latin typeface="微软雅黑" pitchFamily="34" charset="-122"/>
                <a:ea typeface="微软雅黑" pitchFamily="34" charset="-122"/>
              </a:rPr>
              <a:t>弊端：当线程很多时，因为每个线程都会去判断同步上的锁，这是很耗费资源的，无形中会降低程序的运行效率</a:t>
            </a:r>
          </a:p>
        </p:txBody>
      </p:sp>
      <p:sp>
        <p:nvSpPr>
          <p:cNvPr id="3" name="文本框 2"/>
          <p:cNvSpPr txBox="1"/>
          <p:nvPr/>
        </p:nvSpPr>
        <p:spPr>
          <a:xfrm>
            <a:off x="793482" y="771550"/>
            <a:ext cx="2952328" cy="369332"/>
          </a:xfrm>
          <a:prstGeom prst="rect">
            <a:avLst/>
          </a:prstGeom>
          <a:noFill/>
        </p:spPr>
        <p:txBody>
          <a:bodyPr wrap="square" rtlCol="0">
            <a:spAutoFit/>
          </a:bodyPr>
          <a:lstStyle/>
          <a:p>
            <a:r>
              <a:rPr lang="zh-CN" altLang="en-US" dirty="0"/>
              <a:t>同步代码块</a:t>
            </a:r>
          </a:p>
        </p:txBody>
      </p:sp>
    </p:spTree>
    <p:extLst>
      <p:ext uri="{BB962C8B-B14F-4D97-AF65-F5344CB8AC3E}">
        <p14:creationId xmlns:p14="http://schemas.microsoft.com/office/powerpoint/2010/main" val="147176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2348720"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多线程</a:t>
            </a:r>
            <a:r>
              <a:rPr lang="en-US" altLang="zh-CN" sz="2000" b="1" dirty="0">
                <a:solidFill>
                  <a:schemeClr val="tx1">
                    <a:lumMod val="75000"/>
                    <a:lumOff val="25000"/>
                  </a:schemeClr>
                </a:solidFill>
                <a:latin typeface="微软雅黑" pitchFamily="34" charset="-122"/>
                <a:ea typeface="微软雅黑" pitchFamily="34" charset="-122"/>
              </a:rPr>
              <a:t>-</a:t>
            </a:r>
            <a:r>
              <a:rPr lang="zh-CN" altLang="en-US" sz="2000" b="1" dirty="0">
                <a:solidFill>
                  <a:schemeClr val="tx1">
                    <a:lumMod val="75000"/>
                    <a:lumOff val="25000"/>
                  </a:schemeClr>
                </a:solidFill>
                <a:latin typeface="微软雅黑" pitchFamily="34" charset="-122"/>
                <a:ea typeface="微软雅黑" pitchFamily="34" charset="-122"/>
              </a:rPr>
              <a:t>线程的同步</a:t>
            </a:r>
          </a:p>
        </p:txBody>
      </p:sp>
      <p:sp>
        <p:nvSpPr>
          <p:cNvPr id="5" name="TextBox 2"/>
          <p:cNvSpPr txBox="1"/>
          <p:nvPr/>
        </p:nvSpPr>
        <p:spPr>
          <a:xfrm>
            <a:off x="683568" y="792867"/>
            <a:ext cx="4667250" cy="508000"/>
          </a:xfrm>
          <a:prstGeom prst="rect">
            <a:avLst/>
          </a:prstGeom>
          <a:noFill/>
        </p:spPr>
        <p:txBody>
          <a:bodyPr>
            <a:spAutoFit/>
          </a:bodyPr>
          <a:lstStyle/>
          <a:p>
            <a:pPr fontAlgn="auto">
              <a:lnSpc>
                <a:spcPct val="150000"/>
              </a:lnSpc>
              <a:spcBef>
                <a:spcPts val="0"/>
              </a:spcBef>
              <a:spcAft>
                <a:spcPts val="0"/>
              </a:spcAft>
              <a:defRPr/>
            </a:pPr>
            <a:r>
              <a:rPr lang="zh-CN" altLang="en-US" b="1" dirty="0">
                <a:solidFill>
                  <a:schemeClr val="tx1">
                    <a:lumMod val="75000"/>
                    <a:lumOff val="25000"/>
                  </a:schemeClr>
                </a:solidFill>
                <a:latin typeface="微软雅黑" pitchFamily="34" charset="-122"/>
                <a:ea typeface="微软雅黑" pitchFamily="34" charset="-122"/>
              </a:rPr>
              <a:t>同步方法</a:t>
            </a:r>
          </a:p>
        </p:txBody>
      </p:sp>
      <p:sp>
        <p:nvSpPr>
          <p:cNvPr id="6" name="TextBox 12"/>
          <p:cNvSpPr txBox="1"/>
          <p:nvPr/>
        </p:nvSpPr>
        <p:spPr>
          <a:xfrm>
            <a:off x="899592" y="1203598"/>
            <a:ext cx="5472112" cy="3486150"/>
          </a:xfrm>
          <a:prstGeom prst="rect">
            <a:avLst/>
          </a:prstGeom>
          <a:noFill/>
        </p:spPr>
        <p:txBody>
          <a:bodyPr>
            <a:spAutoFit/>
          </a:bodyPr>
          <a:lstStyle/>
          <a:p>
            <a:pPr fontAlgn="auto">
              <a:lnSpc>
                <a:spcPct val="150000"/>
              </a:lnSpc>
              <a:spcBef>
                <a:spcPts val="0"/>
              </a:spcBef>
              <a:spcAft>
                <a:spcPts val="0"/>
              </a:spcAft>
              <a:defRPr/>
            </a:pPr>
            <a:r>
              <a:rPr lang="zh-CN" altLang="en-US" sz="1050" dirty="0">
                <a:solidFill>
                  <a:schemeClr val="tx1">
                    <a:lumMod val="85000"/>
                    <a:lumOff val="15000"/>
                  </a:schemeClr>
                </a:solidFill>
                <a:latin typeface="微软雅黑" pitchFamily="34" charset="-122"/>
                <a:ea typeface="微软雅黑" pitchFamily="34" charset="-122"/>
              </a:rPr>
              <a:t>同步方法：就是把</a:t>
            </a:r>
            <a:r>
              <a:rPr lang="en-US" altLang="zh-CN" sz="1050" dirty="0">
                <a:solidFill>
                  <a:schemeClr val="tx1">
                    <a:lumMod val="85000"/>
                    <a:lumOff val="15000"/>
                  </a:schemeClr>
                </a:solidFill>
                <a:latin typeface="微软雅黑" pitchFamily="34" charset="-122"/>
                <a:ea typeface="微软雅黑" pitchFamily="34" charset="-122"/>
              </a:rPr>
              <a:t>synchronized</a:t>
            </a:r>
            <a:r>
              <a:rPr lang="zh-CN" altLang="en-US" sz="1050" dirty="0">
                <a:solidFill>
                  <a:schemeClr val="tx1">
                    <a:lumMod val="85000"/>
                    <a:lumOff val="15000"/>
                  </a:schemeClr>
                </a:solidFill>
                <a:latin typeface="微软雅黑" pitchFamily="34" charset="-122"/>
                <a:ea typeface="微软雅黑" pitchFamily="34" charset="-122"/>
              </a:rPr>
              <a:t>关键字加到方法上</a:t>
            </a:r>
            <a:endParaRPr lang="en-US" altLang="zh-CN" sz="1050" dirty="0">
              <a:solidFill>
                <a:schemeClr val="tx1">
                  <a:lumMod val="85000"/>
                  <a:lumOff val="15000"/>
                </a:schemeClr>
              </a:solidFill>
              <a:latin typeface="微软雅黑" pitchFamily="34" charset="-122"/>
              <a:ea typeface="微软雅黑" pitchFamily="34" charset="-122"/>
            </a:endParaRPr>
          </a:p>
          <a:p>
            <a:pPr marL="268288" indent="-268288" fontAlgn="auto">
              <a:lnSpc>
                <a:spcPct val="150000"/>
              </a:lnSpc>
              <a:spcBef>
                <a:spcPts val="0"/>
              </a:spcBef>
              <a:spcAft>
                <a:spcPts val="0"/>
              </a:spcAft>
              <a:buFont typeface="Wingdings" pitchFamily="2" charset="2"/>
              <a:buChar char="l"/>
              <a:defRPr/>
            </a:pPr>
            <a:r>
              <a:rPr lang="zh-CN" altLang="en-US" sz="1050" dirty="0">
                <a:solidFill>
                  <a:schemeClr val="tx1">
                    <a:lumMod val="85000"/>
                    <a:lumOff val="15000"/>
                  </a:schemeClr>
                </a:solidFill>
                <a:latin typeface="微软雅黑" pitchFamily="34" charset="-122"/>
                <a:ea typeface="微软雅黑" pitchFamily="34" charset="-122"/>
              </a:rPr>
              <a:t>格式：</a:t>
            </a:r>
            <a:endParaRPr lang="en-US" altLang="zh-CN" sz="1050"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sz="1050" dirty="0">
                <a:solidFill>
                  <a:schemeClr val="tx1">
                    <a:lumMod val="85000"/>
                    <a:lumOff val="15000"/>
                  </a:schemeClr>
                </a:solidFill>
                <a:latin typeface="微软雅黑" pitchFamily="34" charset="-122"/>
                <a:ea typeface="微软雅黑" pitchFamily="34" charset="-122"/>
              </a:rPr>
              <a:t>       修饰符 </a:t>
            </a:r>
            <a:r>
              <a:rPr lang="en-US" altLang="zh-CN" sz="1050" b="1" dirty="0">
                <a:solidFill>
                  <a:srgbClr val="FF0000"/>
                </a:solidFill>
                <a:latin typeface="微软雅黑" pitchFamily="34" charset="-122"/>
                <a:ea typeface="微软雅黑" pitchFamily="34" charset="-122"/>
              </a:rPr>
              <a:t>synchronized</a:t>
            </a:r>
            <a:r>
              <a:rPr lang="en-US" altLang="zh-CN" sz="1050" dirty="0">
                <a:solidFill>
                  <a:schemeClr val="tx1">
                    <a:lumMod val="85000"/>
                    <a:lumOff val="15000"/>
                  </a:schemeClr>
                </a:solidFill>
                <a:latin typeface="微软雅黑" pitchFamily="34" charset="-122"/>
                <a:ea typeface="微软雅黑" pitchFamily="34" charset="-122"/>
              </a:rPr>
              <a:t> </a:t>
            </a:r>
            <a:r>
              <a:rPr lang="zh-CN" altLang="en-US" sz="1050" dirty="0">
                <a:solidFill>
                  <a:schemeClr val="tx1">
                    <a:lumMod val="85000"/>
                    <a:lumOff val="15000"/>
                  </a:schemeClr>
                </a:solidFill>
                <a:latin typeface="微软雅黑" pitchFamily="34" charset="-122"/>
                <a:ea typeface="微软雅黑" pitchFamily="34" charset="-122"/>
              </a:rPr>
              <a:t>返回值类型 方法名</a:t>
            </a:r>
            <a:r>
              <a:rPr lang="en-US" altLang="zh-CN" sz="1050" dirty="0">
                <a:solidFill>
                  <a:schemeClr val="tx1">
                    <a:lumMod val="85000"/>
                    <a:lumOff val="15000"/>
                  </a:schemeClr>
                </a:solidFill>
                <a:latin typeface="微软雅黑" pitchFamily="34" charset="-122"/>
                <a:ea typeface="微软雅黑" pitchFamily="34" charset="-122"/>
              </a:rPr>
              <a:t>(</a:t>
            </a:r>
            <a:r>
              <a:rPr lang="zh-CN" altLang="en-US" sz="1050" dirty="0">
                <a:solidFill>
                  <a:schemeClr val="tx1">
                    <a:lumMod val="85000"/>
                    <a:lumOff val="15000"/>
                  </a:schemeClr>
                </a:solidFill>
                <a:latin typeface="微软雅黑" pitchFamily="34" charset="-122"/>
                <a:ea typeface="微软雅黑" pitchFamily="34" charset="-122"/>
              </a:rPr>
              <a:t>方法参数</a:t>
            </a:r>
            <a:r>
              <a:rPr lang="en-US" altLang="zh-CN" sz="1050" dirty="0">
                <a:solidFill>
                  <a:schemeClr val="tx1">
                    <a:lumMod val="85000"/>
                    <a:lumOff val="15000"/>
                  </a:schemeClr>
                </a:solidFill>
                <a:latin typeface="微软雅黑" pitchFamily="34" charset="-122"/>
                <a:ea typeface="微软雅黑" pitchFamily="34" charset="-122"/>
              </a:rPr>
              <a:t>) {    }</a:t>
            </a:r>
          </a:p>
          <a:p>
            <a:pPr fontAlgn="auto">
              <a:lnSpc>
                <a:spcPct val="150000"/>
              </a:lnSpc>
              <a:spcBef>
                <a:spcPts val="0"/>
              </a:spcBef>
              <a:spcAft>
                <a:spcPts val="0"/>
              </a:spcAft>
              <a:defRPr/>
            </a:pPr>
            <a:endParaRPr lang="en-US" altLang="zh-CN" sz="1050"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sz="1050" dirty="0">
                <a:solidFill>
                  <a:schemeClr val="tx1">
                    <a:lumMod val="85000"/>
                    <a:lumOff val="15000"/>
                  </a:schemeClr>
                </a:solidFill>
                <a:latin typeface="微软雅黑" pitchFamily="34" charset="-122"/>
                <a:ea typeface="微软雅黑" pitchFamily="34" charset="-122"/>
              </a:rPr>
              <a:t>同步方法的锁对象是什么呢</a:t>
            </a:r>
            <a:r>
              <a:rPr lang="en-US" altLang="zh-CN" sz="1050" dirty="0">
                <a:solidFill>
                  <a:schemeClr val="tx1">
                    <a:lumMod val="85000"/>
                    <a:lumOff val="15000"/>
                  </a:schemeClr>
                </a:solidFill>
                <a:latin typeface="微软雅黑" pitchFamily="34" charset="-122"/>
                <a:ea typeface="微软雅黑" pitchFamily="34" charset="-122"/>
              </a:rPr>
              <a:t>?</a:t>
            </a:r>
          </a:p>
          <a:p>
            <a:pPr marL="268288" indent="-268288" fontAlgn="auto">
              <a:lnSpc>
                <a:spcPct val="150000"/>
              </a:lnSpc>
              <a:spcBef>
                <a:spcPts val="0"/>
              </a:spcBef>
              <a:spcAft>
                <a:spcPts val="0"/>
              </a:spcAft>
              <a:buFont typeface="Wingdings" pitchFamily="2" charset="2"/>
              <a:buChar char="l"/>
              <a:defRPr/>
            </a:pPr>
            <a:r>
              <a:rPr lang="en-US" altLang="zh-CN" sz="1050" b="1" dirty="0">
                <a:solidFill>
                  <a:srgbClr val="FF0000"/>
                </a:solidFill>
                <a:latin typeface="微软雅黑" pitchFamily="34" charset="-122"/>
                <a:ea typeface="微软雅黑" pitchFamily="34" charset="-122"/>
              </a:rPr>
              <a:t>this</a:t>
            </a:r>
          </a:p>
          <a:p>
            <a:pPr marL="268288" indent="-268288" fontAlgn="auto">
              <a:lnSpc>
                <a:spcPct val="150000"/>
              </a:lnSpc>
              <a:spcBef>
                <a:spcPts val="0"/>
              </a:spcBef>
              <a:spcAft>
                <a:spcPts val="0"/>
              </a:spcAft>
              <a:buFont typeface="Wingdings" pitchFamily="2" charset="2"/>
              <a:buChar char="l"/>
              <a:defRPr/>
            </a:pPr>
            <a:endParaRPr lang="en-US" altLang="zh-CN" sz="1050" b="1" dirty="0">
              <a:solidFill>
                <a:srgbClr val="FF0000"/>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sz="1050" dirty="0">
                <a:solidFill>
                  <a:schemeClr val="tx1">
                    <a:lumMod val="85000"/>
                    <a:lumOff val="15000"/>
                  </a:schemeClr>
                </a:solidFill>
                <a:latin typeface="微软雅黑" pitchFamily="34" charset="-122"/>
                <a:ea typeface="微软雅黑" pitchFamily="34" charset="-122"/>
              </a:rPr>
              <a:t>同步静态方法：就是把</a:t>
            </a:r>
            <a:r>
              <a:rPr lang="en-US" altLang="zh-CN" sz="1050" dirty="0">
                <a:solidFill>
                  <a:schemeClr val="tx1">
                    <a:lumMod val="85000"/>
                    <a:lumOff val="15000"/>
                  </a:schemeClr>
                </a:solidFill>
                <a:latin typeface="微软雅黑" pitchFamily="34" charset="-122"/>
                <a:ea typeface="微软雅黑" pitchFamily="34" charset="-122"/>
              </a:rPr>
              <a:t>synchronized</a:t>
            </a:r>
            <a:r>
              <a:rPr lang="zh-CN" altLang="en-US" sz="1050" dirty="0">
                <a:solidFill>
                  <a:schemeClr val="tx1">
                    <a:lumMod val="85000"/>
                    <a:lumOff val="15000"/>
                  </a:schemeClr>
                </a:solidFill>
                <a:latin typeface="微软雅黑" pitchFamily="34" charset="-122"/>
                <a:ea typeface="微软雅黑" pitchFamily="34" charset="-122"/>
              </a:rPr>
              <a:t>关键字加到静态方法上</a:t>
            </a:r>
            <a:endParaRPr lang="en-US" altLang="zh-CN" sz="1050" dirty="0">
              <a:solidFill>
                <a:schemeClr val="tx1">
                  <a:lumMod val="85000"/>
                  <a:lumOff val="15000"/>
                </a:schemeClr>
              </a:solidFill>
              <a:latin typeface="微软雅黑" pitchFamily="34" charset="-122"/>
              <a:ea typeface="微软雅黑" pitchFamily="34" charset="-122"/>
            </a:endParaRPr>
          </a:p>
          <a:p>
            <a:pPr marL="268288" indent="-268288" fontAlgn="auto">
              <a:lnSpc>
                <a:spcPct val="150000"/>
              </a:lnSpc>
              <a:spcBef>
                <a:spcPts val="0"/>
              </a:spcBef>
              <a:spcAft>
                <a:spcPts val="0"/>
              </a:spcAft>
              <a:buFont typeface="Wingdings" pitchFamily="2" charset="2"/>
              <a:buChar char="l"/>
              <a:defRPr/>
            </a:pPr>
            <a:r>
              <a:rPr lang="zh-CN" altLang="en-US" sz="1050" dirty="0">
                <a:solidFill>
                  <a:schemeClr val="tx1">
                    <a:lumMod val="85000"/>
                    <a:lumOff val="15000"/>
                  </a:schemeClr>
                </a:solidFill>
                <a:latin typeface="微软雅黑" pitchFamily="34" charset="-122"/>
                <a:ea typeface="微软雅黑" pitchFamily="34" charset="-122"/>
              </a:rPr>
              <a:t>格式：</a:t>
            </a:r>
            <a:endParaRPr lang="en-US" altLang="zh-CN" sz="1050"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sz="1050" dirty="0">
                <a:solidFill>
                  <a:schemeClr val="tx1">
                    <a:lumMod val="85000"/>
                    <a:lumOff val="15000"/>
                  </a:schemeClr>
                </a:solidFill>
                <a:latin typeface="微软雅黑" pitchFamily="34" charset="-122"/>
                <a:ea typeface="微软雅黑" pitchFamily="34" charset="-122"/>
              </a:rPr>
              <a:t>       修饰符 </a:t>
            </a:r>
            <a:r>
              <a:rPr lang="en-US" altLang="zh-CN" sz="1050" dirty="0">
                <a:solidFill>
                  <a:schemeClr val="tx1">
                    <a:lumMod val="85000"/>
                    <a:lumOff val="15000"/>
                  </a:schemeClr>
                </a:solidFill>
                <a:latin typeface="微软雅黑" pitchFamily="34" charset="-122"/>
                <a:ea typeface="微软雅黑" pitchFamily="34" charset="-122"/>
              </a:rPr>
              <a:t>static</a:t>
            </a:r>
            <a:r>
              <a:rPr lang="zh-CN" altLang="en-US" sz="1050" dirty="0">
                <a:solidFill>
                  <a:schemeClr val="tx1">
                    <a:lumMod val="85000"/>
                    <a:lumOff val="15000"/>
                  </a:schemeClr>
                </a:solidFill>
                <a:latin typeface="微软雅黑" pitchFamily="34" charset="-122"/>
                <a:ea typeface="微软雅黑" pitchFamily="34" charset="-122"/>
              </a:rPr>
              <a:t> </a:t>
            </a:r>
            <a:r>
              <a:rPr lang="en-US" altLang="zh-CN" sz="1050" b="1" dirty="0">
                <a:solidFill>
                  <a:srgbClr val="FF0000"/>
                </a:solidFill>
                <a:latin typeface="微软雅黑" pitchFamily="34" charset="-122"/>
                <a:ea typeface="微软雅黑" pitchFamily="34" charset="-122"/>
              </a:rPr>
              <a:t>synchronized</a:t>
            </a:r>
            <a:r>
              <a:rPr lang="en-US" altLang="zh-CN" sz="1050" dirty="0">
                <a:solidFill>
                  <a:schemeClr val="tx1">
                    <a:lumMod val="85000"/>
                    <a:lumOff val="15000"/>
                  </a:schemeClr>
                </a:solidFill>
                <a:latin typeface="微软雅黑" pitchFamily="34" charset="-122"/>
                <a:ea typeface="微软雅黑" pitchFamily="34" charset="-122"/>
              </a:rPr>
              <a:t> </a:t>
            </a:r>
            <a:r>
              <a:rPr lang="zh-CN" altLang="en-US" sz="1050" dirty="0">
                <a:solidFill>
                  <a:schemeClr val="tx1">
                    <a:lumMod val="85000"/>
                    <a:lumOff val="15000"/>
                  </a:schemeClr>
                </a:solidFill>
                <a:latin typeface="微软雅黑" pitchFamily="34" charset="-122"/>
                <a:ea typeface="微软雅黑" pitchFamily="34" charset="-122"/>
              </a:rPr>
              <a:t>返回值类型 方法名</a:t>
            </a:r>
            <a:r>
              <a:rPr lang="en-US" altLang="zh-CN" sz="1050" dirty="0">
                <a:solidFill>
                  <a:schemeClr val="tx1">
                    <a:lumMod val="85000"/>
                    <a:lumOff val="15000"/>
                  </a:schemeClr>
                </a:solidFill>
                <a:latin typeface="微软雅黑" pitchFamily="34" charset="-122"/>
                <a:ea typeface="微软雅黑" pitchFamily="34" charset="-122"/>
              </a:rPr>
              <a:t>(</a:t>
            </a:r>
            <a:r>
              <a:rPr lang="zh-CN" altLang="en-US" sz="1050" dirty="0">
                <a:solidFill>
                  <a:schemeClr val="tx1">
                    <a:lumMod val="85000"/>
                    <a:lumOff val="15000"/>
                  </a:schemeClr>
                </a:solidFill>
                <a:latin typeface="微软雅黑" pitchFamily="34" charset="-122"/>
                <a:ea typeface="微软雅黑" pitchFamily="34" charset="-122"/>
              </a:rPr>
              <a:t>方法参数</a:t>
            </a:r>
            <a:r>
              <a:rPr lang="en-US" altLang="zh-CN" sz="1050" dirty="0">
                <a:solidFill>
                  <a:schemeClr val="tx1">
                    <a:lumMod val="85000"/>
                    <a:lumOff val="15000"/>
                  </a:schemeClr>
                </a:solidFill>
                <a:latin typeface="微软雅黑" pitchFamily="34" charset="-122"/>
                <a:ea typeface="微软雅黑" pitchFamily="34" charset="-122"/>
              </a:rPr>
              <a:t>) {    }</a:t>
            </a:r>
          </a:p>
          <a:p>
            <a:pPr fontAlgn="auto">
              <a:lnSpc>
                <a:spcPct val="150000"/>
              </a:lnSpc>
              <a:spcBef>
                <a:spcPts val="0"/>
              </a:spcBef>
              <a:spcAft>
                <a:spcPts val="0"/>
              </a:spcAft>
              <a:defRPr/>
            </a:pPr>
            <a:endParaRPr lang="en-US" altLang="zh-CN" sz="1050"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sz="1050" dirty="0">
                <a:solidFill>
                  <a:schemeClr val="tx1">
                    <a:lumMod val="85000"/>
                    <a:lumOff val="15000"/>
                  </a:schemeClr>
                </a:solidFill>
                <a:latin typeface="微软雅黑" pitchFamily="34" charset="-122"/>
                <a:ea typeface="微软雅黑" pitchFamily="34" charset="-122"/>
              </a:rPr>
              <a:t>同步静态方法的锁对象是什么呢</a:t>
            </a:r>
            <a:r>
              <a:rPr lang="en-US" altLang="zh-CN" sz="1050" dirty="0">
                <a:solidFill>
                  <a:schemeClr val="tx1">
                    <a:lumMod val="85000"/>
                    <a:lumOff val="15000"/>
                  </a:schemeClr>
                </a:solidFill>
                <a:latin typeface="微软雅黑" pitchFamily="34" charset="-122"/>
                <a:ea typeface="微软雅黑" pitchFamily="34" charset="-122"/>
              </a:rPr>
              <a:t>?</a:t>
            </a:r>
          </a:p>
          <a:p>
            <a:pPr marL="268288" indent="-268288" fontAlgn="auto">
              <a:lnSpc>
                <a:spcPct val="150000"/>
              </a:lnSpc>
              <a:spcBef>
                <a:spcPts val="0"/>
              </a:spcBef>
              <a:spcAft>
                <a:spcPts val="0"/>
              </a:spcAft>
              <a:buFont typeface="Wingdings" pitchFamily="2" charset="2"/>
              <a:buChar char="l"/>
              <a:defRPr/>
            </a:pPr>
            <a:r>
              <a:rPr lang="zh-CN" altLang="en-US" sz="1050" b="1" dirty="0">
                <a:solidFill>
                  <a:srgbClr val="FF0000"/>
                </a:solidFill>
                <a:latin typeface="微软雅黑" pitchFamily="34" charset="-122"/>
                <a:ea typeface="微软雅黑" pitchFamily="34" charset="-122"/>
              </a:rPr>
              <a:t>类名</a:t>
            </a:r>
            <a:r>
              <a:rPr lang="en-US" altLang="zh-CN" sz="1050" b="1" dirty="0">
                <a:solidFill>
                  <a:srgbClr val="FF0000"/>
                </a:solidFill>
                <a:latin typeface="微软雅黑" pitchFamily="34" charset="-122"/>
                <a:ea typeface="微软雅黑" pitchFamily="34" charset="-122"/>
              </a:rPr>
              <a:t>.class</a:t>
            </a:r>
          </a:p>
          <a:p>
            <a:pPr marL="268288" indent="-268288" fontAlgn="auto">
              <a:lnSpc>
                <a:spcPct val="150000"/>
              </a:lnSpc>
              <a:spcBef>
                <a:spcPts val="0"/>
              </a:spcBef>
              <a:spcAft>
                <a:spcPts val="0"/>
              </a:spcAft>
              <a:buFont typeface="Wingdings" pitchFamily="2" charset="2"/>
              <a:buChar char="l"/>
              <a:defRPr/>
            </a:pPr>
            <a:endParaRPr lang="en-US" altLang="zh-CN" sz="1050" b="1"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391959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2348720"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多线程</a:t>
            </a:r>
            <a:r>
              <a:rPr lang="en-US" altLang="zh-CN" sz="2000" b="1" dirty="0">
                <a:solidFill>
                  <a:schemeClr val="tx1">
                    <a:lumMod val="75000"/>
                    <a:lumOff val="25000"/>
                  </a:schemeClr>
                </a:solidFill>
                <a:latin typeface="微软雅黑" pitchFamily="34" charset="-122"/>
                <a:ea typeface="微软雅黑" pitchFamily="34" charset="-122"/>
              </a:rPr>
              <a:t>-</a:t>
            </a:r>
            <a:r>
              <a:rPr lang="zh-CN" altLang="en-US" sz="2000" b="1" dirty="0">
                <a:solidFill>
                  <a:schemeClr val="tx1">
                    <a:lumMod val="75000"/>
                    <a:lumOff val="25000"/>
                  </a:schemeClr>
                </a:solidFill>
                <a:latin typeface="微软雅黑" pitchFamily="34" charset="-122"/>
                <a:ea typeface="微软雅黑" pitchFamily="34" charset="-122"/>
              </a:rPr>
              <a:t>线程的同步</a:t>
            </a:r>
          </a:p>
        </p:txBody>
      </p:sp>
      <p:sp>
        <p:nvSpPr>
          <p:cNvPr id="4" name="矩形 3"/>
          <p:cNvSpPr/>
          <p:nvPr/>
        </p:nvSpPr>
        <p:spPr>
          <a:xfrm>
            <a:off x="755576" y="771550"/>
            <a:ext cx="7920880" cy="3416320"/>
          </a:xfrm>
          <a:prstGeom prst="rect">
            <a:avLst/>
          </a:prstGeom>
        </p:spPr>
        <p:txBody>
          <a:bodyPr wrap="square">
            <a:spAutoFit/>
          </a:bodyPr>
          <a:lstStyle/>
          <a:p>
            <a:pPr eaLnBrk="0" fontAlgn="base" hangingPunct="0">
              <a:spcBef>
                <a:spcPct val="0"/>
              </a:spcBef>
              <a:spcAft>
                <a:spcPct val="0"/>
              </a:spcAft>
            </a:pPr>
            <a:r>
              <a:rPr lang="en-US" altLang="zh-CN" dirty="0"/>
              <a:t>Lock(</a:t>
            </a:r>
            <a:r>
              <a:rPr lang="zh-CN" altLang="en-US" dirty="0"/>
              <a:t>锁</a:t>
            </a:r>
            <a:r>
              <a:rPr lang="en-US" altLang="zh-CN" dirty="0"/>
              <a:t>) </a:t>
            </a:r>
          </a:p>
          <a:p>
            <a:pPr eaLnBrk="0" fontAlgn="base" hangingPunct="0">
              <a:spcBef>
                <a:spcPct val="0"/>
              </a:spcBef>
              <a:spcAft>
                <a:spcPct val="0"/>
              </a:spcAft>
            </a:pPr>
            <a:endParaRPr lang="en-US" altLang="zh-CN" dirty="0"/>
          </a:p>
          <a:p>
            <a:pPr marL="342900" indent="-342900" eaLnBrk="0" fontAlgn="base" hangingPunct="0">
              <a:spcBef>
                <a:spcPct val="0"/>
              </a:spcBef>
              <a:spcAft>
                <a:spcPct val="0"/>
              </a:spcAft>
              <a:buFont typeface="+mj-lt"/>
              <a:buAutoNum type="arabicPeriod"/>
            </a:pPr>
            <a:r>
              <a:rPr lang="zh-CN" altLang="en-US" dirty="0"/>
              <a:t>从</a:t>
            </a:r>
            <a:r>
              <a:rPr lang="en-US" altLang="zh-CN" dirty="0"/>
              <a:t>JDK 5.0</a:t>
            </a:r>
            <a:r>
              <a:rPr lang="zh-CN" altLang="en-US" dirty="0"/>
              <a:t>开始，</a:t>
            </a:r>
            <a:r>
              <a:rPr lang="en-US" altLang="zh-CN" dirty="0"/>
              <a:t>Java</a:t>
            </a:r>
            <a:r>
              <a:rPr lang="zh-CN" altLang="en-US" dirty="0"/>
              <a:t>提供了更强大的线程同步机制</a:t>
            </a:r>
            <a:r>
              <a:rPr lang="en-US" altLang="zh-CN" dirty="0"/>
              <a:t>——</a:t>
            </a:r>
            <a:r>
              <a:rPr lang="zh-CN" altLang="en-US" dirty="0"/>
              <a:t>通过显式定义同步锁对象来实现同步。同步锁使用</a:t>
            </a:r>
            <a:r>
              <a:rPr lang="en-US" altLang="zh-CN" dirty="0"/>
              <a:t>Lock</a:t>
            </a:r>
            <a:r>
              <a:rPr lang="zh-CN" altLang="en-US" dirty="0"/>
              <a:t>对象充当。 </a:t>
            </a:r>
            <a:endParaRPr lang="en-US" altLang="zh-CN" dirty="0"/>
          </a:p>
          <a:p>
            <a:pPr marL="342900" indent="-342900" eaLnBrk="0" fontAlgn="base" hangingPunct="0">
              <a:spcBef>
                <a:spcPct val="0"/>
              </a:spcBef>
              <a:spcAft>
                <a:spcPct val="0"/>
              </a:spcAft>
              <a:buFont typeface="+mj-lt"/>
              <a:buAutoNum type="arabicPeriod"/>
            </a:pPr>
            <a:endParaRPr lang="en-US" altLang="zh-CN" dirty="0"/>
          </a:p>
          <a:p>
            <a:pPr marL="342900" indent="-342900" eaLnBrk="0" fontAlgn="base" hangingPunct="0">
              <a:spcBef>
                <a:spcPct val="0"/>
              </a:spcBef>
              <a:spcAft>
                <a:spcPct val="0"/>
              </a:spcAft>
              <a:buFont typeface="+mj-lt"/>
              <a:buAutoNum type="arabicPeriod"/>
            </a:pPr>
            <a:r>
              <a:rPr lang="zh-CN" altLang="en-US" dirty="0"/>
              <a:t> </a:t>
            </a:r>
            <a:r>
              <a:rPr lang="en-US" altLang="zh-CN" dirty="0" err="1"/>
              <a:t>java.util.concurrent.locks.Lock</a:t>
            </a:r>
            <a:r>
              <a:rPr lang="zh-CN" altLang="en-US" dirty="0"/>
              <a:t>接口是控制多个线程对共享资源进行访问的 工具。锁提供了对共享资源的独占访问，每次只能有一个线程对</a:t>
            </a:r>
            <a:r>
              <a:rPr lang="en-US" altLang="zh-CN" dirty="0"/>
              <a:t>Lock</a:t>
            </a:r>
            <a:r>
              <a:rPr lang="zh-CN" altLang="en-US" dirty="0"/>
              <a:t>对象 加锁，线程开始访问共享资源之前应先获得</a:t>
            </a:r>
            <a:r>
              <a:rPr lang="en-US" altLang="zh-CN" dirty="0"/>
              <a:t>Lock</a:t>
            </a:r>
            <a:r>
              <a:rPr lang="zh-CN" altLang="en-US" dirty="0"/>
              <a:t>对象。</a:t>
            </a:r>
            <a:endParaRPr lang="en-US" altLang="zh-CN" dirty="0"/>
          </a:p>
          <a:p>
            <a:pPr marL="342900" indent="-342900" eaLnBrk="0" fontAlgn="base" hangingPunct="0">
              <a:spcBef>
                <a:spcPct val="0"/>
              </a:spcBef>
              <a:spcAft>
                <a:spcPct val="0"/>
              </a:spcAft>
              <a:buFont typeface="+mj-lt"/>
              <a:buAutoNum type="arabicPeriod"/>
            </a:pPr>
            <a:endParaRPr lang="en-US" altLang="zh-CN" dirty="0"/>
          </a:p>
          <a:p>
            <a:pPr marL="342900" indent="-342900" eaLnBrk="0" fontAlgn="base" hangingPunct="0">
              <a:spcBef>
                <a:spcPct val="0"/>
              </a:spcBef>
              <a:spcAft>
                <a:spcPct val="0"/>
              </a:spcAft>
              <a:buFont typeface="+mj-lt"/>
              <a:buAutoNum type="arabicPeriod"/>
            </a:pPr>
            <a:r>
              <a:rPr lang="zh-CN" altLang="en-US" dirty="0"/>
              <a:t> </a:t>
            </a:r>
            <a:r>
              <a:rPr lang="en-US" altLang="zh-CN" dirty="0" err="1"/>
              <a:t>ReentrantLock</a:t>
            </a:r>
            <a:r>
              <a:rPr lang="en-US" altLang="zh-CN" dirty="0"/>
              <a:t> </a:t>
            </a:r>
            <a:r>
              <a:rPr lang="zh-CN" altLang="en-US" dirty="0"/>
              <a:t>类实现了</a:t>
            </a:r>
            <a:r>
              <a:rPr lang="en-US" altLang="zh-CN" dirty="0"/>
              <a:t>Lock </a:t>
            </a:r>
            <a:r>
              <a:rPr lang="zh-CN" altLang="en-US" dirty="0"/>
              <a:t>，它拥有与 </a:t>
            </a:r>
            <a:r>
              <a:rPr lang="en-US" altLang="zh-CN" dirty="0"/>
              <a:t>synchronized </a:t>
            </a:r>
            <a:r>
              <a:rPr lang="zh-CN" altLang="en-US" dirty="0"/>
              <a:t>相同的并发性和内存语义，在实现线程安全的控制中，比较常用的是</a:t>
            </a:r>
            <a:r>
              <a:rPr lang="en-US" altLang="zh-CN" dirty="0" err="1"/>
              <a:t>ReentrantLock</a:t>
            </a:r>
            <a:r>
              <a:rPr lang="zh-CN" altLang="en-US" dirty="0"/>
              <a:t>，可以显式加锁、释放锁。 </a:t>
            </a:r>
            <a:endParaRPr lang="zh-CN" altLang="zh-CN" sz="1600" dirty="0">
              <a:latin typeface="Arial" panose="020B0604020202020204" pitchFamily="34" charset="0"/>
            </a:endParaRPr>
          </a:p>
        </p:txBody>
      </p:sp>
    </p:spTree>
    <p:extLst>
      <p:ext uri="{BB962C8B-B14F-4D97-AF65-F5344CB8AC3E}">
        <p14:creationId xmlns:p14="http://schemas.microsoft.com/office/powerpoint/2010/main" val="90102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000"/>
                                        <p:tgtEl>
                                          <p:spTgt spid="4">
                                            <p:txEl>
                                              <p:pRg st="2" end="2"/>
                                            </p:txEl>
                                          </p:spTgt>
                                        </p:tgtEl>
                                      </p:cBhvr>
                                    </p:animEffect>
                                    <p:anim calcmode="lin" valueType="num">
                                      <p:cBhvr>
                                        <p:cTn id="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4" end="4"/>
                                            </p:txEl>
                                          </p:spTgt>
                                        </p:tgtEl>
                                        <p:attrNameLst>
                                          <p:attrName>style.visibility</p:attrName>
                                        </p:attrNameLst>
                                      </p:cBhvr>
                                      <p:to>
                                        <p:strVal val="visible"/>
                                      </p:to>
                                    </p:set>
                                    <p:animEffect transition="in" filter="fade">
                                      <p:cBhvr>
                                        <p:cTn id="14" dur="1000"/>
                                        <p:tgtEl>
                                          <p:spTgt spid="4">
                                            <p:txEl>
                                              <p:pRg st="4" end="4"/>
                                            </p:txEl>
                                          </p:spTgt>
                                        </p:tgtEl>
                                      </p:cBhvr>
                                    </p:animEffect>
                                    <p:anim calcmode="lin" valueType="num">
                                      <p:cBhvr>
                                        <p:cTn id="15"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animEffect transition="in" filter="fade">
                                      <p:cBhvr>
                                        <p:cTn id="21" dur="1000"/>
                                        <p:tgtEl>
                                          <p:spTgt spid="4">
                                            <p:txEl>
                                              <p:pRg st="6" end="6"/>
                                            </p:txEl>
                                          </p:spTgt>
                                        </p:tgtEl>
                                      </p:cBhvr>
                                    </p:animEffect>
                                    <p:anim calcmode="lin" valueType="num">
                                      <p:cBhvr>
                                        <p:cTn id="22"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2348720"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多线程</a:t>
            </a:r>
            <a:r>
              <a:rPr lang="en-US" altLang="zh-CN" sz="2000" b="1" dirty="0">
                <a:solidFill>
                  <a:schemeClr val="tx1">
                    <a:lumMod val="75000"/>
                    <a:lumOff val="25000"/>
                  </a:schemeClr>
                </a:solidFill>
                <a:latin typeface="微软雅黑" pitchFamily="34" charset="-122"/>
                <a:ea typeface="微软雅黑" pitchFamily="34" charset="-122"/>
              </a:rPr>
              <a:t>-</a:t>
            </a:r>
            <a:r>
              <a:rPr lang="zh-CN" altLang="en-US" sz="2000" b="1" dirty="0">
                <a:solidFill>
                  <a:schemeClr val="tx1">
                    <a:lumMod val="75000"/>
                    <a:lumOff val="25000"/>
                  </a:schemeClr>
                </a:solidFill>
                <a:latin typeface="微软雅黑" pitchFamily="34" charset="-122"/>
                <a:ea typeface="微软雅黑" pitchFamily="34" charset="-122"/>
              </a:rPr>
              <a:t>线程的同步</a:t>
            </a:r>
          </a:p>
        </p:txBody>
      </p:sp>
      <p:sp>
        <p:nvSpPr>
          <p:cNvPr id="5" name="文本框 4"/>
          <p:cNvSpPr txBox="1"/>
          <p:nvPr/>
        </p:nvSpPr>
        <p:spPr>
          <a:xfrm>
            <a:off x="683568" y="1203598"/>
            <a:ext cx="7920880" cy="2954655"/>
          </a:xfrm>
          <a:prstGeom prst="rect">
            <a:avLst/>
          </a:prstGeom>
          <a:noFill/>
        </p:spPr>
        <p:txBody>
          <a:bodyPr wrap="square" rtlCol="0">
            <a:spAutoFit/>
          </a:bodyPr>
          <a:lstStyle/>
          <a:p>
            <a:pPr lvl="0" eaLnBrk="0" fontAlgn="base" hangingPunct="0">
              <a:spcBef>
                <a:spcPct val="0"/>
              </a:spcBef>
              <a:spcAft>
                <a:spcPct val="0"/>
              </a:spcAft>
            </a:pPr>
            <a:r>
              <a:rPr lang="zh-CN" altLang="zh-CN" sz="1200" b="1" dirty="0">
                <a:solidFill>
                  <a:srgbClr val="000080"/>
                </a:solidFill>
                <a:latin typeface="Consolas" panose="020B0609020204030204" pitchFamily="49" charset="0"/>
              </a:rPr>
              <a:t>class </a:t>
            </a:r>
            <a:r>
              <a:rPr lang="en-US" altLang="zh-CN" sz="1200" b="1" dirty="0">
                <a:solidFill>
                  <a:srgbClr val="000080"/>
                </a:solidFill>
                <a:latin typeface="Consolas" panose="020B0609020204030204" pitchFamily="49" charset="0"/>
              </a:rPr>
              <a:t>A</a:t>
            </a:r>
            <a:r>
              <a:rPr lang="zh-CN" altLang="zh-CN" sz="1200" dirty="0">
                <a:solidFill>
                  <a:srgbClr val="000000"/>
                </a:solidFill>
                <a:latin typeface="Consolas" panose="020B0609020204030204" pitchFamily="49" charset="0"/>
              </a:rPr>
              <a:t>{</a:t>
            </a:r>
            <a:br>
              <a:rPr lang="zh-CN" altLang="zh-CN" sz="1200" dirty="0">
                <a:solidFill>
                  <a:srgbClr val="000000"/>
                </a:solidFill>
                <a:latin typeface="Consolas" panose="020B0609020204030204" pitchFamily="49" charset="0"/>
              </a:rPr>
            </a:br>
            <a:r>
              <a:rPr lang="zh-CN" altLang="zh-CN" sz="1200" dirty="0">
                <a:solidFill>
                  <a:srgbClr val="000000"/>
                </a:solidFill>
                <a:latin typeface="Consolas" panose="020B0609020204030204" pitchFamily="49" charset="0"/>
              </a:rPr>
              <a:t>    </a:t>
            </a:r>
            <a:r>
              <a:rPr lang="zh-CN" altLang="zh-CN" sz="1200" b="1" dirty="0">
                <a:solidFill>
                  <a:srgbClr val="000080"/>
                </a:solidFill>
                <a:latin typeface="Consolas" panose="020B0609020204030204" pitchFamily="49" charset="0"/>
              </a:rPr>
              <a:t>private final </a:t>
            </a:r>
            <a:r>
              <a:rPr lang="zh-CN" altLang="zh-CN" sz="1200" dirty="0">
                <a:solidFill>
                  <a:srgbClr val="000000"/>
                </a:solidFill>
                <a:latin typeface="Consolas" panose="020B0609020204030204" pitchFamily="49" charset="0"/>
              </a:rPr>
              <a:t>ReentrantLock </a:t>
            </a:r>
            <a:r>
              <a:rPr lang="zh-CN" altLang="zh-CN" sz="1200" b="1" dirty="0">
                <a:solidFill>
                  <a:srgbClr val="660E7A"/>
                </a:solidFill>
                <a:latin typeface="Consolas" panose="020B0609020204030204" pitchFamily="49" charset="0"/>
              </a:rPr>
              <a:t>lock </a:t>
            </a:r>
            <a:r>
              <a:rPr lang="zh-CN" altLang="zh-CN" sz="1200" dirty="0">
                <a:solidFill>
                  <a:srgbClr val="000000"/>
                </a:solidFill>
                <a:latin typeface="Consolas" panose="020B0609020204030204" pitchFamily="49" charset="0"/>
              </a:rPr>
              <a:t>= </a:t>
            </a:r>
            <a:r>
              <a:rPr lang="zh-CN" altLang="zh-CN" sz="1200" b="1" dirty="0">
                <a:solidFill>
                  <a:srgbClr val="000080"/>
                </a:solidFill>
                <a:latin typeface="Consolas" panose="020B0609020204030204" pitchFamily="49" charset="0"/>
              </a:rPr>
              <a:t>new </a:t>
            </a:r>
            <a:r>
              <a:rPr lang="zh-CN" altLang="zh-CN" sz="1200" dirty="0">
                <a:solidFill>
                  <a:srgbClr val="000000"/>
                </a:solidFill>
                <a:latin typeface="Consolas" panose="020B0609020204030204" pitchFamily="49" charset="0"/>
              </a:rPr>
              <a:t>ReentrantLock();</a:t>
            </a:r>
            <a:br>
              <a:rPr lang="zh-CN" altLang="zh-CN" sz="1200" dirty="0">
                <a:solidFill>
                  <a:srgbClr val="000000"/>
                </a:solidFill>
                <a:latin typeface="Consolas" panose="020B0609020204030204" pitchFamily="49" charset="0"/>
              </a:rPr>
            </a:br>
            <a:br>
              <a:rPr lang="zh-CN" altLang="zh-CN" sz="1200" dirty="0">
                <a:solidFill>
                  <a:srgbClr val="000000"/>
                </a:solidFill>
                <a:latin typeface="Consolas" panose="020B0609020204030204" pitchFamily="49" charset="0"/>
              </a:rPr>
            </a:br>
            <a:r>
              <a:rPr lang="zh-CN" altLang="zh-CN" sz="1200" dirty="0">
                <a:solidFill>
                  <a:srgbClr val="000000"/>
                </a:solidFill>
                <a:latin typeface="Consolas" panose="020B0609020204030204" pitchFamily="49" charset="0"/>
              </a:rPr>
              <a:t>    </a:t>
            </a:r>
            <a:r>
              <a:rPr lang="zh-CN" altLang="zh-CN" sz="1200" b="1" dirty="0">
                <a:solidFill>
                  <a:srgbClr val="000080"/>
                </a:solidFill>
                <a:latin typeface="Consolas" panose="020B0609020204030204" pitchFamily="49" charset="0"/>
              </a:rPr>
              <a:t>public void </a:t>
            </a:r>
            <a:r>
              <a:rPr lang="en-US" altLang="zh-CN" sz="1200" dirty="0">
                <a:solidFill>
                  <a:srgbClr val="000000"/>
                </a:solidFill>
                <a:latin typeface="Consolas" panose="020B0609020204030204" pitchFamily="49" charset="0"/>
              </a:rPr>
              <a:t>method</a:t>
            </a:r>
            <a:r>
              <a:rPr lang="zh-CN" altLang="zh-CN" sz="1200" dirty="0">
                <a:solidFill>
                  <a:srgbClr val="000000"/>
                </a:solidFill>
                <a:latin typeface="Consolas" panose="020B0609020204030204" pitchFamily="49" charset="0"/>
              </a:rPr>
              <a:t>() {</a:t>
            </a:r>
            <a:br>
              <a:rPr lang="zh-CN" altLang="zh-CN" sz="1200" dirty="0">
                <a:solidFill>
                  <a:srgbClr val="000000"/>
                </a:solidFill>
                <a:latin typeface="Consolas" panose="020B0609020204030204" pitchFamily="49" charset="0"/>
              </a:rPr>
            </a:br>
            <a:r>
              <a:rPr lang="en-US" altLang="zh-CN" sz="1200" dirty="0">
                <a:solidFill>
                  <a:srgbClr val="000000"/>
                </a:solidFill>
                <a:latin typeface="Consolas" panose="020B0609020204030204" pitchFamily="49" charset="0"/>
              </a:rPr>
              <a:t>	</a:t>
            </a:r>
            <a:r>
              <a:rPr lang="zh-CN" altLang="zh-CN" sz="1200" b="1" dirty="0">
                <a:solidFill>
                  <a:srgbClr val="660E7A"/>
                </a:solidFill>
                <a:latin typeface="Consolas" panose="020B0609020204030204" pitchFamily="49" charset="0"/>
              </a:rPr>
              <a:t>lock</a:t>
            </a:r>
            <a:r>
              <a:rPr lang="zh-CN" altLang="zh-CN" sz="1200" dirty="0">
                <a:solidFill>
                  <a:srgbClr val="000000"/>
                </a:solidFill>
                <a:latin typeface="Consolas" panose="020B0609020204030204" pitchFamily="49" charset="0"/>
              </a:rPr>
              <a:t>.lock();</a:t>
            </a:r>
            <a:br>
              <a:rPr lang="zh-CN" altLang="zh-CN" sz="1200" dirty="0">
                <a:solidFill>
                  <a:srgbClr val="000000"/>
                </a:solidFill>
                <a:latin typeface="Consolas" panose="020B0609020204030204" pitchFamily="49" charset="0"/>
              </a:rPr>
            </a:br>
            <a:r>
              <a:rPr lang="zh-CN" altLang="zh-CN" sz="1200" dirty="0">
                <a:solidFill>
                  <a:srgbClr val="000000"/>
                </a:solidFill>
                <a:latin typeface="Consolas" panose="020B0609020204030204" pitchFamily="49" charset="0"/>
              </a:rPr>
              <a:t>            </a:t>
            </a:r>
            <a:r>
              <a:rPr lang="zh-CN" altLang="zh-CN" sz="1200" b="1" dirty="0">
                <a:solidFill>
                  <a:srgbClr val="000080"/>
                </a:solidFill>
                <a:latin typeface="Consolas" panose="020B0609020204030204" pitchFamily="49" charset="0"/>
              </a:rPr>
              <a:t>try </a:t>
            </a:r>
            <a:r>
              <a:rPr lang="zh-CN" altLang="zh-CN" sz="1200" dirty="0">
                <a:solidFill>
                  <a:srgbClr val="000000"/>
                </a:solidFill>
                <a:latin typeface="Consolas" panose="020B0609020204030204" pitchFamily="49" charset="0"/>
              </a:rPr>
              <a:t>{</a:t>
            </a:r>
            <a:br>
              <a:rPr lang="zh-CN" altLang="zh-CN" sz="1200" dirty="0">
                <a:solidFill>
                  <a:srgbClr val="000000"/>
                </a:solidFill>
                <a:latin typeface="Consolas" panose="020B0609020204030204" pitchFamily="49" charset="0"/>
              </a:rPr>
            </a:br>
            <a:r>
              <a:rPr lang="en-US" altLang="zh-CN" sz="1200" dirty="0">
                <a:solidFill>
                  <a:srgbClr val="000000"/>
                </a:solidFill>
                <a:latin typeface="Consolas" panose="020B0609020204030204" pitchFamily="49" charset="0"/>
              </a:rPr>
              <a:t>	     </a:t>
            </a:r>
            <a:r>
              <a:rPr lang="en-US" altLang="zh-CN" sz="1200" dirty="0"/>
              <a:t>//</a:t>
            </a:r>
            <a:r>
              <a:rPr lang="zh-CN" altLang="en-US" sz="1200" dirty="0"/>
              <a:t>保证线程安全的代码</a:t>
            </a:r>
            <a:r>
              <a:rPr lang="zh-CN" altLang="zh-CN" sz="1200" dirty="0">
                <a:solidFill>
                  <a:srgbClr val="000000"/>
                </a:solidFill>
                <a:latin typeface="Consolas" panose="020B0609020204030204" pitchFamily="49" charset="0"/>
              </a:rPr>
              <a:t>;</a:t>
            </a:r>
            <a:br>
              <a:rPr lang="zh-CN" altLang="zh-CN" sz="1200" dirty="0">
                <a:solidFill>
                  <a:srgbClr val="000000"/>
                </a:solidFill>
                <a:latin typeface="Consolas" panose="020B0609020204030204" pitchFamily="49" charset="0"/>
              </a:rPr>
            </a:br>
            <a:r>
              <a:rPr lang="zh-CN" altLang="zh-CN" sz="1200" dirty="0">
                <a:solidFill>
                  <a:srgbClr val="000000"/>
                </a:solidFill>
                <a:latin typeface="Consolas" panose="020B0609020204030204" pitchFamily="49" charset="0"/>
              </a:rPr>
              <a:t>            } </a:t>
            </a:r>
            <a:r>
              <a:rPr lang="zh-CN" altLang="zh-CN" sz="1200" b="1" dirty="0">
                <a:solidFill>
                  <a:srgbClr val="000080"/>
                </a:solidFill>
                <a:latin typeface="Consolas" panose="020B0609020204030204" pitchFamily="49" charset="0"/>
              </a:rPr>
              <a:t>catch </a:t>
            </a:r>
            <a:r>
              <a:rPr lang="zh-CN" altLang="zh-CN" sz="1200" dirty="0">
                <a:solidFill>
                  <a:srgbClr val="000000"/>
                </a:solidFill>
                <a:latin typeface="Consolas" panose="020B0609020204030204" pitchFamily="49" charset="0"/>
              </a:rPr>
              <a:t>(Exception e) {</a:t>
            </a:r>
            <a:br>
              <a:rPr lang="zh-CN" altLang="zh-CN" sz="1200" dirty="0">
                <a:solidFill>
                  <a:srgbClr val="000000"/>
                </a:solidFill>
                <a:latin typeface="Consolas" panose="020B0609020204030204" pitchFamily="49" charset="0"/>
              </a:rPr>
            </a:br>
            <a:r>
              <a:rPr lang="zh-CN" altLang="zh-CN" sz="1200" dirty="0">
                <a:solidFill>
                  <a:srgbClr val="000000"/>
                </a:solidFill>
                <a:latin typeface="Consolas" panose="020B0609020204030204" pitchFamily="49" charset="0"/>
              </a:rPr>
              <a:t>                e.printStackTrace();</a:t>
            </a:r>
            <a:br>
              <a:rPr lang="zh-CN" altLang="zh-CN" sz="1200" dirty="0">
                <a:solidFill>
                  <a:srgbClr val="000000"/>
                </a:solidFill>
                <a:latin typeface="Consolas" panose="020B0609020204030204" pitchFamily="49" charset="0"/>
              </a:rPr>
            </a:br>
            <a:r>
              <a:rPr lang="zh-CN" altLang="zh-CN" sz="1200" dirty="0">
                <a:solidFill>
                  <a:srgbClr val="000000"/>
                </a:solidFill>
                <a:latin typeface="Consolas" panose="020B0609020204030204" pitchFamily="49" charset="0"/>
              </a:rPr>
              <a:t>            }</a:t>
            </a:r>
            <a:r>
              <a:rPr lang="zh-CN" altLang="zh-CN" sz="1200" b="1" dirty="0">
                <a:solidFill>
                  <a:srgbClr val="000080"/>
                </a:solidFill>
                <a:latin typeface="Consolas" panose="020B0609020204030204" pitchFamily="49" charset="0"/>
              </a:rPr>
              <a:t>finally </a:t>
            </a:r>
            <a:r>
              <a:rPr lang="zh-CN" altLang="zh-CN" sz="1200" dirty="0">
                <a:solidFill>
                  <a:srgbClr val="000000"/>
                </a:solidFill>
                <a:latin typeface="Consolas" panose="020B0609020204030204" pitchFamily="49" charset="0"/>
              </a:rPr>
              <a:t>{</a:t>
            </a:r>
            <a:br>
              <a:rPr lang="zh-CN" altLang="zh-CN" sz="1200" dirty="0">
                <a:solidFill>
                  <a:srgbClr val="000000"/>
                </a:solidFill>
                <a:latin typeface="Consolas" panose="020B0609020204030204" pitchFamily="49" charset="0"/>
              </a:rPr>
            </a:br>
            <a:r>
              <a:rPr lang="zh-CN" altLang="zh-CN" sz="1200" dirty="0">
                <a:solidFill>
                  <a:srgbClr val="000000"/>
                </a:solidFill>
                <a:latin typeface="Consolas" panose="020B0609020204030204" pitchFamily="49" charset="0"/>
              </a:rPr>
              <a:t>                </a:t>
            </a:r>
            <a:r>
              <a:rPr lang="zh-CN" altLang="zh-CN" sz="1200" b="1" dirty="0">
                <a:solidFill>
                  <a:srgbClr val="660E7A"/>
                </a:solidFill>
                <a:latin typeface="Consolas" panose="020B0609020204030204" pitchFamily="49" charset="0"/>
              </a:rPr>
              <a:t>lock</a:t>
            </a:r>
            <a:r>
              <a:rPr lang="zh-CN" altLang="zh-CN" sz="1200" dirty="0">
                <a:solidFill>
                  <a:srgbClr val="000000"/>
                </a:solidFill>
                <a:latin typeface="Consolas" panose="020B0609020204030204" pitchFamily="49" charset="0"/>
              </a:rPr>
              <a:t>.</a:t>
            </a:r>
            <a:r>
              <a:rPr lang="en-US" altLang="zh-CN" sz="1200" dirty="0">
                <a:solidFill>
                  <a:srgbClr val="000000"/>
                </a:solidFill>
                <a:latin typeface="Consolas" panose="020B0609020204030204" pitchFamily="49" charset="0"/>
              </a:rPr>
              <a:t>un</a:t>
            </a:r>
            <a:r>
              <a:rPr lang="zh-CN" altLang="zh-CN" sz="1200" dirty="0">
                <a:solidFill>
                  <a:srgbClr val="000000"/>
                </a:solidFill>
                <a:latin typeface="Consolas" panose="020B0609020204030204" pitchFamily="49" charset="0"/>
              </a:rPr>
              <a:t>lock();</a:t>
            </a:r>
            <a:br>
              <a:rPr lang="zh-CN" altLang="zh-CN" sz="1200" dirty="0">
                <a:solidFill>
                  <a:srgbClr val="000000"/>
                </a:solidFill>
                <a:latin typeface="Consolas" panose="020B0609020204030204" pitchFamily="49" charset="0"/>
              </a:rPr>
            </a:br>
            <a:r>
              <a:rPr lang="zh-CN" altLang="zh-CN" sz="1200" dirty="0">
                <a:solidFill>
                  <a:srgbClr val="000000"/>
                </a:solidFill>
                <a:latin typeface="Consolas" panose="020B0609020204030204" pitchFamily="49" charset="0"/>
              </a:rPr>
              <a:t>            }</a:t>
            </a:r>
            <a:br>
              <a:rPr lang="zh-CN" altLang="zh-CN" sz="1200" dirty="0">
                <a:solidFill>
                  <a:srgbClr val="000000"/>
                </a:solidFill>
                <a:latin typeface="Consolas" panose="020B0609020204030204" pitchFamily="49" charset="0"/>
              </a:rPr>
            </a:br>
            <a:r>
              <a:rPr lang="zh-CN" altLang="zh-CN" sz="1200" dirty="0">
                <a:solidFill>
                  <a:srgbClr val="000000"/>
                </a:solidFill>
                <a:latin typeface="Consolas" panose="020B0609020204030204" pitchFamily="49" charset="0"/>
              </a:rPr>
              <a:t>        }</a:t>
            </a:r>
            <a:br>
              <a:rPr lang="zh-CN" altLang="zh-CN" sz="1200" dirty="0">
                <a:solidFill>
                  <a:srgbClr val="000000"/>
                </a:solidFill>
                <a:latin typeface="Consolas" panose="020B0609020204030204" pitchFamily="49" charset="0"/>
              </a:rPr>
            </a:br>
            <a:r>
              <a:rPr lang="zh-CN" altLang="zh-CN" sz="1200" dirty="0">
                <a:solidFill>
                  <a:srgbClr val="000000"/>
                </a:solidFill>
                <a:latin typeface="Consolas" panose="020B0609020204030204" pitchFamily="49" charset="0"/>
              </a:rPr>
              <a:t>    }</a:t>
            </a:r>
            <a:br>
              <a:rPr lang="zh-CN" altLang="zh-CN" sz="1200" dirty="0">
                <a:solidFill>
                  <a:srgbClr val="000000"/>
                </a:solidFill>
                <a:latin typeface="Consolas" panose="020B0609020204030204" pitchFamily="49" charset="0"/>
              </a:rPr>
            </a:br>
            <a:r>
              <a:rPr lang="zh-CN" altLang="zh-CN" sz="1200" dirty="0">
                <a:solidFill>
                  <a:srgbClr val="000000"/>
                </a:solidFill>
                <a:latin typeface="Consolas" panose="020B0609020204030204" pitchFamily="49" charset="0"/>
              </a:rPr>
              <a:t>}</a:t>
            </a:r>
            <a:endParaRPr lang="zh-CN" altLang="zh-CN" dirty="0">
              <a:latin typeface="Arial" panose="020B0604020202020204" pitchFamily="34" charset="0"/>
            </a:endParaRPr>
          </a:p>
        </p:txBody>
      </p:sp>
      <p:sp>
        <p:nvSpPr>
          <p:cNvPr id="2" name="矩形 1"/>
          <p:cNvSpPr/>
          <p:nvPr/>
        </p:nvSpPr>
        <p:spPr>
          <a:xfrm>
            <a:off x="611560" y="4299942"/>
            <a:ext cx="6408712" cy="369332"/>
          </a:xfrm>
          <a:prstGeom prst="rect">
            <a:avLst/>
          </a:prstGeom>
        </p:spPr>
        <p:txBody>
          <a:bodyPr wrap="square">
            <a:spAutoFit/>
          </a:bodyPr>
          <a:lstStyle/>
          <a:p>
            <a:r>
              <a:rPr lang="zh-CN" altLang="en-US" dirty="0">
                <a:solidFill>
                  <a:srgbClr val="7030A0"/>
                </a:solidFill>
              </a:rPr>
              <a:t>注意：如果同步代码有异常，要将</a:t>
            </a:r>
            <a:r>
              <a:rPr lang="en-US" altLang="zh-CN" dirty="0">
                <a:solidFill>
                  <a:srgbClr val="7030A0"/>
                </a:solidFill>
              </a:rPr>
              <a:t>unlock()</a:t>
            </a:r>
            <a:r>
              <a:rPr lang="zh-CN" altLang="en-US" dirty="0">
                <a:solidFill>
                  <a:srgbClr val="7030A0"/>
                </a:solidFill>
              </a:rPr>
              <a:t>写入</a:t>
            </a:r>
            <a:r>
              <a:rPr lang="en-US" altLang="zh-CN" dirty="0">
                <a:solidFill>
                  <a:srgbClr val="7030A0"/>
                </a:solidFill>
              </a:rPr>
              <a:t>finally</a:t>
            </a:r>
            <a:r>
              <a:rPr lang="zh-CN" altLang="en-US" dirty="0">
                <a:solidFill>
                  <a:srgbClr val="7030A0"/>
                </a:solidFill>
              </a:rPr>
              <a:t>语句块</a:t>
            </a:r>
          </a:p>
        </p:txBody>
      </p:sp>
    </p:spTree>
    <p:extLst>
      <p:ext uri="{BB962C8B-B14F-4D97-AF65-F5344CB8AC3E}">
        <p14:creationId xmlns:p14="http://schemas.microsoft.com/office/powerpoint/2010/main" val="3506080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7584" y="195486"/>
            <a:ext cx="209223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多线程</a:t>
            </a:r>
            <a:r>
              <a:rPr lang="en-US" altLang="zh-CN" sz="2000" b="1" dirty="0">
                <a:solidFill>
                  <a:schemeClr val="tx1">
                    <a:lumMod val="75000"/>
                    <a:lumOff val="25000"/>
                  </a:schemeClr>
                </a:solidFill>
                <a:latin typeface="微软雅黑" pitchFamily="34" charset="-122"/>
                <a:ea typeface="微软雅黑" pitchFamily="34" charset="-122"/>
              </a:rPr>
              <a:t>-</a:t>
            </a:r>
            <a:r>
              <a:rPr lang="zh-CN" altLang="en-US" sz="2000" b="1" dirty="0">
                <a:solidFill>
                  <a:schemeClr val="tx1">
                    <a:lumMod val="75000"/>
                    <a:lumOff val="25000"/>
                  </a:schemeClr>
                </a:solidFill>
                <a:latin typeface="微软雅黑" pitchFamily="34" charset="-122"/>
                <a:ea typeface="微软雅黑" pitchFamily="34" charset="-122"/>
              </a:rPr>
              <a:t>基本概念</a:t>
            </a:r>
            <a:endParaRPr lang="en-US" altLang="zh-CN" sz="2000" b="1" dirty="0">
              <a:solidFill>
                <a:schemeClr val="tx1">
                  <a:lumMod val="75000"/>
                  <a:lumOff val="25000"/>
                </a:schemeClr>
              </a:solidFill>
              <a:latin typeface="微软雅黑" pitchFamily="34" charset="-122"/>
              <a:ea typeface="微软雅黑" pitchFamily="34" charset="-122"/>
            </a:endParaRPr>
          </a:p>
        </p:txBody>
      </p:sp>
      <p:sp>
        <p:nvSpPr>
          <p:cNvPr id="2" name="文本框 1">
            <a:extLst>
              <a:ext uri="{FF2B5EF4-FFF2-40B4-BE49-F238E27FC236}">
                <a16:creationId xmlns:a16="http://schemas.microsoft.com/office/drawing/2014/main" id="{7DDABCB8-4C1B-475A-AEC3-467CA8F4B345}"/>
              </a:ext>
            </a:extLst>
          </p:cNvPr>
          <p:cNvSpPr txBox="1"/>
          <p:nvPr/>
        </p:nvSpPr>
        <p:spPr>
          <a:xfrm>
            <a:off x="467544" y="1203598"/>
            <a:ext cx="8496944" cy="3539430"/>
          </a:xfrm>
          <a:prstGeom prst="rect">
            <a:avLst/>
          </a:prstGeom>
          <a:noFill/>
        </p:spPr>
        <p:txBody>
          <a:bodyPr wrap="square" rtlCol="0">
            <a:spAutoFit/>
          </a:bodyPr>
          <a:lstStyle/>
          <a:p>
            <a:pPr marL="342900" indent="-342900">
              <a:buFont typeface="Wingdings" panose="05000000000000000000" pitchFamily="2" charset="2"/>
              <a:buChar char="l"/>
            </a:pPr>
            <a:r>
              <a:rPr lang="zh-CN" altLang="en-US" sz="1600" dirty="0">
                <a:solidFill>
                  <a:srgbClr val="7030A0"/>
                </a:solidFill>
              </a:rPr>
              <a:t>程序</a:t>
            </a:r>
            <a:r>
              <a:rPr lang="en-US" altLang="zh-CN" sz="1600" dirty="0">
                <a:solidFill>
                  <a:srgbClr val="7030A0"/>
                </a:solidFill>
              </a:rPr>
              <a:t>(program)</a:t>
            </a:r>
            <a:r>
              <a:rPr lang="zh-CN" altLang="en-US" sz="1600" dirty="0"/>
              <a:t>是为完成特定任务、用某种语言编写的一组指令的集合。即指一段静态的代码，静态对象。 </a:t>
            </a:r>
            <a:endParaRPr lang="en-US" altLang="zh-CN" sz="1600" dirty="0"/>
          </a:p>
          <a:p>
            <a:pPr marL="342900" indent="-342900">
              <a:buFont typeface="Wingdings" panose="05000000000000000000" pitchFamily="2" charset="2"/>
              <a:buChar char="l"/>
            </a:pPr>
            <a:r>
              <a:rPr lang="zh-CN" altLang="en-US" sz="1600" dirty="0">
                <a:solidFill>
                  <a:srgbClr val="7030A0"/>
                </a:solidFill>
              </a:rPr>
              <a:t>进程</a:t>
            </a:r>
            <a:r>
              <a:rPr lang="en-US" altLang="zh-CN" sz="1600" dirty="0">
                <a:solidFill>
                  <a:srgbClr val="7030A0"/>
                </a:solidFill>
              </a:rPr>
              <a:t>(process)</a:t>
            </a:r>
            <a:r>
              <a:rPr lang="zh-CN" altLang="en-US" sz="1600" dirty="0"/>
              <a:t>是程序的一次执行过程，或是正在运行的一个程序。是一个动态的过程：有它自身的产生、存在和消亡的过程。</a:t>
            </a:r>
            <a:r>
              <a:rPr lang="en-US" altLang="zh-CN" sz="1600" dirty="0"/>
              <a:t>——</a:t>
            </a:r>
            <a:r>
              <a:rPr lang="zh-CN" altLang="en-US" sz="1600" dirty="0"/>
              <a:t>生命周期 </a:t>
            </a:r>
            <a:endParaRPr lang="en-US" altLang="zh-CN" sz="1600" dirty="0"/>
          </a:p>
          <a:p>
            <a:pPr marL="800100" lvl="1" indent="-342900">
              <a:buFont typeface="Wingdings" panose="05000000000000000000" pitchFamily="2" charset="2"/>
              <a:buChar char="Ø"/>
            </a:pPr>
            <a:r>
              <a:rPr lang="zh-CN" altLang="en-US" sz="1600" dirty="0"/>
              <a:t>如：运行中的</a:t>
            </a:r>
            <a:r>
              <a:rPr lang="en-US" altLang="zh-CN" sz="1600" dirty="0"/>
              <a:t>QQ</a:t>
            </a:r>
            <a:r>
              <a:rPr lang="zh-CN" altLang="en-US" sz="1600" dirty="0"/>
              <a:t>，运行中的</a:t>
            </a:r>
            <a:r>
              <a:rPr lang="en-US" altLang="zh-CN" sz="1600" dirty="0"/>
              <a:t>MP3</a:t>
            </a:r>
            <a:r>
              <a:rPr lang="zh-CN" altLang="en-US" sz="1600" dirty="0"/>
              <a:t>播放器</a:t>
            </a:r>
            <a:endParaRPr lang="en-US" altLang="zh-CN" sz="1600" dirty="0"/>
          </a:p>
          <a:p>
            <a:pPr marL="800100" lvl="1" indent="-342900">
              <a:buFont typeface="Wingdings" panose="05000000000000000000" pitchFamily="2" charset="2"/>
              <a:buChar char="Ø"/>
            </a:pPr>
            <a:r>
              <a:rPr lang="zh-CN" altLang="en-US" sz="1600" dirty="0"/>
              <a:t>程序是静态的，进程是动态的 </a:t>
            </a:r>
            <a:endParaRPr lang="en-US" altLang="zh-CN" sz="1600" dirty="0"/>
          </a:p>
          <a:p>
            <a:pPr marL="800100" lvl="1" indent="-342900">
              <a:buFont typeface="Wingdings" panose="05000000000000000000" pitchFamily="2" charset="2"/>
              <a:buChar char="Ø"/>
            </a:pPr>
            <a:r>
              <a:rPr lang="zh-CN" altLang="en-US" sz="1600" dirty="0"/>
              <a:t>进程作为资源分配的单位，系统在运行时会为每个进程分配不同的内存区域</a:t>
            </a:r>
            <a:endParaRPr lang="en-US" altLang="zh-CN" sz="1600" dirty="0"/>
          </a:p>
          <a:p>
            <a:pPr marL="342900" indent="-342900">
              <a:buFont typeface="Wingdings" panose="05000000000000000000" pitchFamily="2" charset="2"/>
              <a:buChar char="l"/>
            </a:pPr>
            <a:r>
              <a:rPr lang="zh-CN" altLang="en-US" sz="1600" dirty="0">
                <a:solidFill>
                  <a:srgbClr val="7030A0"/>
                </a:solidFill>
              </a:rPr>
              <a:t>线程</a:t>
            </a:r>
            <a:r>
              <a:rPr lang="en-US" altLang="zh-CN" sz="1600" dirty="0">
                <a:solidFill>
                  <a:srgbClr val="7030A0"/>
                </a:solidFill>
              </a:rPr>
              <a:t>(thread)  </a:t>
            </a:r>
            <a:r>
              <a:rPr lang="zh-CN" altLang="en-US" sz="1600" dirty="0"/>
              <a:t>进程可进一步细化为线程，是一个程序内部的一条执行路。</a:t>
            </a:r>
            <a:endParaRPr lang="en-US" altLang="zh-CN" sz="1600" dirty="0"/>
          </a:p>
          <a:p>
            <a:pPr marL="800100" lvl="1" indent="-342900">
              <a:buFont typeface="Wingdings" panose="05000000000000000000" pitchFamily="2" charset="2"/>
              <a:buChar char="Ø"/>
            </a:pPr>
            <a:r>
              <a:rPr lang="zh-CN" altLang="en-US" sz="1600" dirty="0"/>
              <a:t>若一个进程同一时间并行执行多个线程，就是支持多线程的 </a:t>
            </a:r>
            <a:endParaRPr lang="en-US" altLang="zh-CN" sz="1600" dirty="0"/>
          </a:p>
          <a:p>
            <a:pPr marL="800100" lvl="1" indent="-342900">
              <a:buFont typeface="Wingdings" panose="05000000000000000000" pitchFamily="2" charset="2"/>
              <a:buChar char="Ø"/>
            </a:pPr>
            <a:r>
              <a:rPr lang="zh-CN" altLang="en-US" sz="1600" dirty="0"/>
              <a:t>线程作为调度和执行的单位，每个线程拥有独立的运行栈和程序计数器</a:t>
            </a:r>
            <a:r>
              <a:rPr lang="en-US" altLang="zh-CN" sz="1600" dirty="0"/>
              <a:t>(pc)</a:t>
            </a:r>
            <a:r>
              <a:rPr lang="zh-CN" altLang="en-US" sz="1600" dirty="0"/>
              <a:t>，线程切换的开销小 </a:t>
            </a:r>
            <a:endParaRPr lang="en-US" altLang="zh-CN" sz="1600" dirty="0"/>
          </a:p>
          <a:p>
            <a:pPr marL="800100" lvl="1" indent="-342900">
              <a:buFont typeface="Wingdings" panose="05000000000000000000" pitchFamily="2" charset="2"/>
              <a:buChar char="Ø"/>
            </a:pPr>
            <a:r>
              <a:rPr lang="zh-CN" altLang="en-US" sz="1600" dirty="0"/>
              <a:t>一个进程中的多个线程共享相同的内存单元</a:t>
            </a:r>
            <a:r>
              <a:rPr lang="en-US" altLang="zh-CN" sz="1600" dirty="0"/>
              <a:t>/</a:t>
            </a:r>
            <a:r>
              <a:rPr lang="zh-CN" altLang="en-US" sz="1600" dirty="0"/>
              <a:t>内存地址空间</a:t>
            </a:r>
            <a:r>
              <a:rPr lang="en-US" altLang="zh-CN" sz="1600" dirty="0"/>
              <a:t>—&gt;</a:t>
            </a:r>
            <a:r>
              <a:rPr lang="zh-CN" altLang="en-US" sz="1600" dirty="0"/>
              <a:t>它们从同一堆中分配对象，可以访问相同的变量和对象。这就使得线程间通信更简便、高效。但多个线程操作共享的系统资源可能就会带来安全的隐患。</a:t>
            </a:r>
            <a:endParaRPr lang="zh-CN" altLang="en-US" sz="1600" b="1" dirty="0">
              <a:solidFill>
                <a:srgbClr val="FF0000"/>
              </a:solidFill>
            </a:endParaRPr>
          </a:p>
        </p:txBody>
      </p:sp>
      <p:sp>
        <p:nvSpPr>
          <p:cNvPr id="3" name="矩形 2"/>
          <p:cNvSpPr/>
          <p:nvPr/>
        </p:nvSpPr>
        <p:spPr>
          <a:xfrm>
            <a:off x="539552" y="699542"/>
            <a:ext cx="2249334" cy="400110"/>
          </a:xfrm>
          <a:prstGeom prst="rect">
            <a:avLst/>
          </a:prstGeom>
        </p:spPr>
        <p:txBody>
          <a:bodyPr wrap="none">
            <a:spAutoFit/>
          </a:bodyPr>
          <a:lstStyle/>
          <a:p>
            <a:r>
              <a:rPr lang="zh-CN" altLang="en-US" sz="2000" b="1" dirty="0"/>
              <a:t>程序、进程、线程</a:t>
            </a:r>
            <a:endParaRPr lang="en-US" altLang="zh-CN" sz="2000" b="1" dirty="0"/>
          </a:p>
        </p:txBody>
      </p:sp>
    </p:spTree>
    <p:extLst>
      <p:ext uri="{BB962C8B-B14F-4D97-AF65-F5344CB8AC3E}">
        <p14:creationId xmlns:p14="http://schemas.microsoft.com/office/powerpoint/2010/main" val="2811662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2348720"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多线程</a:t>
            </a:r>
            <a:r>
              <a:rPr lang="en-US" altLang="zh-CN" sz="2000" b="1" dirty="0">
                <a:solidFill>
                  <a:schemeClr val="tx1">
                    <a:lumMod val="75000"/>
                    <a:lumOff val="25000"/>
                  </a:schemeClr>
                </a:solidFill>
                <a:latin typeface="微软雅黑" pitchFamily="34" charset="-122"/>
                <a:ea typeface="微软雅黑" pitchFamily="34" charset="-122"/>
              </a:rPr>
              <a:t>-</a:t>
            </a:r>
            <a:r>
              <a:rPr lang="zh-CN" altLang="en-US" sz="2000" b="1" dirty="0">
                <a:solidFill>
                  <a:schemeClr val="tx1">
                    <a:lumMod val="75000"/>
                    <a:lumOff val="25000"/>
                  </a:schemeClr>
                </a:solidFill>
                <a:latin typeface="微软雅黑" pitchFamily="34" charset="-122"/>
                <a:ea typeface="微软雅黑" pitchFamily="34" charset="-122"/>
              </a:rPr>
              <a:t>线程的同步</a:t>
            </a:r>
          </a:p>
        </p:txBody>
      </p:sp>
      <p:sp>
        <p:nvSpPr>
          <p:cNvPr id="5" name="文本框 4"/>
          <p:cNvSpPr txBox="1"/>
          <p:nvPr/>
        </p:nvSpPr>
        <p:spPr>
          <a:xfrm>
            <a:off x="395536" y="1203598"/>
            <a:ext cx="3960440" cy="3785652"/>
          </a:xfrm>
          <a:prstGeom prst="rect">
            <a:avLst/>
          </a:prstGeom>
          <a:noFill/>
        </p:spPr>
        <p:txBody>
          <a:bodyPr wrap="square" rtlCol="0">
            <a:spAutoFit/>
          </a:bodyPr>
          <a:lstStyle/>
          <a:p>
            <a:r>
              <a:rPr lang="zh-CN" altLang="zh-CN" sz="1200" b="1" dirty="0">
                <a:solidFill>
                  <a:srgbClr val="000080"/>
                </a:solidFill>
                <a:latin typeface="Consolas" panose="020B0609020204030204" pitchFamily="49" charset="0"/>
              </a:rPr>
              <a:t>class </a:t>
            </a:r>
            <a:r>
              <a:rPr lang="zh-CN" altLang="zh-CN" sz="1200" dirty="0">
                <a:solidFill>
                  <a:srgbClr val="000000"/>
                </a:solidFill>
                <a:latin typeface="Consolas" panose="020B0609020204030204" pitchFamily="49" charset="0"/>
              </a:rPr>
              <a:t>Ticket </a:t>
            </a:r>
            <a:r>
              <a:rPr lang="zh-CN" altLang="zh-CN" sz="1200" b="1" dirty="0">
                <a:solidFill>
                  <a:srgbClr val="000080"/>
                </a:solidFill>
                <a:latin typeface="Consolas" panose="020B0609020204030204" pitchFamily="49" charset="0"/>
              </a:rPr>
              <a:t>implements </a:t>
            </a:r>
            <a:r>
              <a:rPr lang="zh-CN" altLang="zh-CN" sz="1200" dirty="0">
                <a:solidFill>
                  <a:srgbClr val="000000"/>
                </a:solidFill>
                <a:latin typeface="Consolas" panose="020B0609020204030204" pitchFamily="49" charset="0"/>
              </a:rPr>
              <a:t>Runnable {</a:t>
            </a:r>
            <a:br>
              <a:rPr lang="zh-CN" altLang="zh-CN" sz="1200" dirty="0">
                <a:solidFill>
                  <a:srgbClr val="000000"/>
                </a:solidFill>
                <a:latin typeface="Consolas" panose="020B0609020204030204" pitchFamily="49" charset="0"/>
              </a:rPr>
            </a:br>
            <a:r>
              <a:rPr lang="zh-CN" altLang="zh-CN" sz="1200" dirty="0">
                <a:solidFill>
                  <a:srgbClr val="000000"/>
                </a:solidFill>
                <a:latin typeface="Consolas" panose="020B0609020204030204" pitchFamily="49" charset="0"/>
              </a:rPr>
              <a:t>    </a:t>
            </a:r>
            <a:r>
              <a:rPr lang="zh-CN" altLang="zh-CN" sz="1200" b="1" dirty="0">
                <a:solidFill>
                  <a:srgbClr val="000080"/>
                </a:solidFill>
                <a:latin typeface="Consolas" panose="020B0609020204030204" pitchFamily="49" charset="0"/>
              </a:rPr>
              <a:t>private int </a:t>
            </a:r>
            <a:r>
              <a:rPr lang="zh-CN" altLang="zh-CN" sz="1200" b="1" dirty="0">
                <a:solidFill>
                  <a:srgbClr val="660E7A"/>
                </a:solidFill>
                <a:latin typeface="Consolas" panose="020B0609020204030204" pitchFamily="49" charset="0"/>
              </a:rPr>
              <a:t>ticket </a:t>
            </a:r>
            <a:r>
              <a:rPr lang="zh-CN" altLang="zh-CN" sz="1200" dirty="0">
                <a:solidFill>
                  <a:srgbClr val="000000"/>
                </a:solidFill>
                <a:latin typeface="Consolas" panose="020B0609020204030204" pitchFamily="49" charset="0"/>
              </a:rPr>
              <a:t>= </a:t>
            </a:r>
            <a:r>
              <a:rPr lang="zh-CN" altLang="zh-CN" sz="1200" dirty="0">
                <a:solidFill>
                  <a:srgbClr val="0000FF"/>
                </a:solidFill>
                <a:latin typeface="Consolas" panose="020B0609020204030204" pitchFamily="49" charset="0"/>
              </a:rPr>
              <a:t>10</a:t>
            </a:r>
            <a:r>
              <a:rPr lang="zh-CN" altLang="zh-CN" sz="1200" dirty="0">
                <a:solidFill>
                  <a:srgbClr val="000000"/>
                </a:solidFill>
                <a:latin typeface="Consolas" panose="020B0609020204030204" pitchFamily="49" charset="0"/>
              </a:rPr>
              <a:t>;</a:t>
            </a:r>
            <a:br>
              <a:rPr lang="zh-CN" altLang="zh-CN" sz="1200" dirty="0">
                <a:solidFill>
                  <a:srgbClr val="000000"/>
                </a:solidFill>
                <a:latin typeface="Consolas" panose="020B0609020204030204" pitchFamily="49" charset="0"/>
              </a:rPr>
            </a:br>
            <a:r>
              <a:rPr lang="zh-CN" altLang="zh-CN" sz="1200" dirty="0">
                <a:solidFill>
                  <a:srgbClr val="000000"/>
                </a:solidFill>
                <a:latin typeface="Consolas" panose="020B0609020204030204" pitchFamily="49" charset="0"/>
              </a:rPr>
              <a:t>    </a:t>
            </a:r>
            <a:r>
              <a:rPr lang="zh-CN" altLang="zh-CN" sz="1200" b="1" dirty="0">
                <a:solidFill>
                  <a:srgbClr val="000080"/>
                </a:solidFill>
                <a:latin typeface="Consolas" panose="020B0609020204030204" pitchFamily="49" charset="0"/>
              </a:rPr>
              <a:t>public</a:t>
            </a:r>
            <a:r>
              <a:rPr lang="en-US" altLang="zh-CN" sz="1200" b="1" dirty="0">
                <a:solidFill>
                  <a:srgbClr val="000080"/>
                </a:solidFill>
                <a:latin typeface="Consolas" panose="020B0609020204030204" pitchFamily="49" charset="0"/>
              </a:rPr>
              <a:t> </a:t>
            </a:r>
            <a:r>
              <a:rPr lang="zh-CN" altLang="zh-CN" sz="1200" dirty="0">
                <a:solidFill>
                  <a:srgbClr val="000000"/>
                </a:solidFill>
                <a:latin typeface="Consolas" panose="020B0609020204030204" pitchFamily="49" charset="0"/>
              </a:rPr>
              <a:t> </a:t>
            </a:r>
            <a:r>
              <a:rPr lang="zh-CN" altLang="zh-CN" sz="1200" b="1" dirty="0">
                <a:solidFill>
                  <a:srgbClr val="FF0000"/>
                </a:solidFill>
                <a:latin typeface="Consolas" panose="020B0609020204030204" pitchFamily="49" charset="0"/>
              </a:rPr>
              <a:t>synchronized </a:t>
            </a:r>
            <a:r>
              <a:rPr lang="zh-CN" altLang="zh-CN" sz="1200" b="1" dirty="0">
                <a:solidFill>
                  <a:srgbClr val="000080"/>
                </a:solidFill>
                <a:latin typeface="Consolas" panose="020B0609020204030204" pitchFamily="49" charset="0"/>
              </a:rPr>
              <a:t> void </a:t>
            </a:r>
            <a:r>
              <a:rPr lang="zh-CN" altLang="zh-CN" sz="1200" dirty="0">
                <a:solidFill>
                  <a:srgbClr val="000000"/>
                </a:solidFill>
                <a:latin typeface="Consolas" panose="020B0609020204030204" pitchFamily="49" charset="0"/>
              </a:rPr>
              <a:t>run() {</a:t>
            </a:r>
            <a:br>
              <a:rPr lang="zh-CN" altLang="zh-CN" sz="1200" dirty="0">
                <a:solidFill>
                  <a:srgbClr val="000000"/>
                </a:solidFill>
                <a:latin typeface="Consolas" panose="020B0609020204030204" pitchFamily="49" charset="0"/>
              </a:rPr>
            </a:br>
            <a:r>
              <a:rPr lang="zh-CN" altLang="zh-CN" sz="1200" dirty="0">
                <a:solidFill>
                  <a:srgbClr val="000000"/>
                </a:solidFill>
                <a:latin typeface="Consolas" panose="020B0609020204030204" pitchFamily="49" charset="0"/>
              </a:rPr>
              <a:t>        </a:t>
            </a:r>
            <a:r>
              <a:rPr lang="zh-CN" altLang="zh-CN" sz="1200" b="1" dirty="0">
                <a:solidFill>
                  <a:srgbClr val="000080"/>
                </a:solidFill>
                <a:latin typeface="Consolas" panose="020B0609020204030204" pitchFamily="49" charset="0"/>
              </a:rPr>
              <a:t>while </a:t>
            </a:r>
            <a:r>
              <a:rPr lang="zh-CN" altLang="zh-CN" sz="1200" dirty="0">
                <a:solidFill>
                  <a:srgbClr val="000000"/>
                </a:solidFill>
                <a:latin typeface="Consolas" panose="020B0609020204030204" pitchFamily="49" charset="0"/>
              </a:rPr>
              <a:t>(</a:t>
            </a:r>
            <a:r>
              <a:rPr lang="zh-CN" altLang="zh-CN" sz="1200" b="1" dirty="0">
                <a:solidFill>
                  <a:srgbClr val="000080"/>
                </a:solidFill>
                <a:latin typeface="Consolas" panose="020B0609020204030204" pitchFamily="49" charset="0"/>
              </a:rPr>
              <a:t>true</a:t>
            </a:r>
            <a:r>
              <a:rPr lang="zh-CN" altLang="zh-CN" sz="1200" dirty="0">
                <a:solidFill>
                  <a:srgbClr val="000000"/>
                </a:solidFill>
                <a:latin typeface="Consolas" panose="020B0609020204030204" pitchFamily="49" charset="0"/>
              </a:rPr>
              <a:t>) {</a:t>
            </a:r>
            <a:br>
              <a:rPr lang="zh-CN" altLang="zh-CN" sz="1200" dirty="0">
                <a:solidFill>
                  <a:srgbClr val="000000"/>
                </a:solidFill>
                <a:latin typeface="Consolas" panose="020B0609020204030204" pitchFamily="49" charset="0"/>
              </a:rPr>
            </a:br>
            <a:r>
              <a:rPr lang="zh-CN" altLang="zh-CN" sz="1200" dirty="0">
                <a:solidFill>
                  <a:srgbClr val="000000"/>
                </a:solidFill>
                <a:latin typeface="Consolas" panose="020B0609020204030204" pitchFamily="49" charset="0"/>
              </a:rPr>
              <a:t>            </a:t>
            </a:r>
            <a:r>
              <a:rPr lang="zh-CN" altLang="zh-CN" sz="1200" b="1" dirty="0">
                <a:solidFill>
                  <a:srgbClr val="000080"/>
                </a:solidFill>
                <a:latin typeface="Consolas" panose="020B0609020204030204" pitchFamily="49" charset="0"/>
              </a:rPr>
              <a:t>try </a:t>
            </a:r>
            <a:r>
              <a:rPr lang="zh-CN" altLang="zh-CN" sz="1200" dirty="0">
                <a:solidFill>
                  <a:srgbClr val="000000"/>
                </a:solidFill>
                <a:latin typeface="Consolas" panose="020B0609020204030204" pitchFamily="49" charset="0"/>
              </a:rPr>
              <a:t>{</a:t>
            </a:r>
            <a:br>
              <a:rPr lang="zh-CN" altLang="zh-CN" sz="1200" dirty="0">
                <a:solidFill>
                  <a:srgbClr val="000000"/>
                </a:solidFill>
                <a:latin typeface="Consolas" panose="020B0609020204030204" pitchFamily="49" charset="0"/>
              </a:rPr>
            </a:br>
            <a:r>
              <a:rPr lang="zh-CN" altLang="zh-CN" sz="1200" dirty="0">
                <a:solidFill>
                  <a:srgbClr val="000000"/>
                </a:solidFill>
                <a:latin typeface="Consolas" panose="020B0609020204030204" pitchFamily="49" charset="0"/>
              </a:rPr>
              <a:t>                Thread.</a:t>
            </a:r>
            <a:r>
              <a:rPr lang="zh-CN" altLang="zh-CN" sz="1200" i="1" dirty="0">
                <a:solidFill>
                  <a:srgbClr val="000000"/>
                </a:solidFill>
                <a:latin typeface="Consolas" panose="020B0609020204030204" pitchFamily="49" charset="0"/>
              </a:rPr>
              <a:t>sleep</a:t>
            </a:r>
            <a:r>
              <a:rPr lang="zh-CN" altLang="zh-CN" sz="1200" dirty="0">
                <a:solidFill>
                  <a:srgbClr val="000000"/>
                </a:solidFill>
                <a:latin typeface="Consolas" panose="020B0609020204030204" pitchFamily="49" charset="0"/>
              </a:rPr>
              <a:t>(</a:t>
            </a:r>
            <a:r>
              <a:rPr lang="zh-CN" altLang="zh-CN" sz="1200" dirty="0">
                <a:solidFill>
                  <a:srgbClr val="0000FF"/>
                </a:solidFill>
                <a:latin typeface="Consolas" panose="020B0609020204030204" pitchFamily="49" charset="0"/>
              </a:rPr>
              <a:t>10</a:t>
            </a:r>
            <a:r>
              <a:rPr lang="zh-CN" altLang="zh-CN" sz="1200" dirty="0">
                <a:solidFill>
                  <a:srgbClr val="000000"/>
                </a:solidFill>
                <a:latin typeface="Consolas" panose="020B0609020204030204" pitchFamily="49" charset="0"/>
              </a:rPr>
              <a:t>);</a:t>
            </a:r>
            <a:r>
              <a:rPr lang="zh-CN" altLang="zh-CN" sz="1200" i="1" dirty="0">
                <a:solidFill>
                  <a:srgbClr val="808080"/>
                </a:solidFill>
                <a:latin typeface="Consolas" panose="020B0609020204030204" pitchFamily="49" charset="0"/>
              </a:rPr>
              <a:t>//</a:t>
            </a:r>
            <a:r>
              <a:rPr lang="zh-CN" altLang="zh-CN" sz="1200" i="1" dirty="0">
                <a:solidFill>
                  <a:srgbClr val="808080"/>
                </a:solidFill>
                <a:latin typeface="Arial Unicode MS" panose="020B0604020202020204" pitchFamily="34" charset="-122"/>
                <a:ea typeface="Arial Unicode MS" panose="020B0604020202020204" pitchFamily="34" charset="-122"/>
                <a:cs typeface="Arial Unicode MS" panose="020B0604020202020204" pitchFamily="34" charset="-122"/>
              </a:rPr>
              <a:t>休息一段时间，让该线程没有执行完</a:t>
            </a:r>
            <a:br>
              <a:rPr lang="zh-CN" altLang="zh-CN" sz="1200" i="1" dirty="0">
                <a:solidFill>
                  <a:srgbClr val="808080"/>
                </a:solidFill>
                <a:latin typeface="Arial Unicode MS" panose="020B0604020202020204" pitchFamily="34" charset="-122"/>
                <a:ea typeface="Arial Unicode MS" panose="020B0604020202020204" pitchFamily="34" charset="-122"/>
                <a:cs typeface="Arial Unicode MS" panose="020B0604020202020204" pitchFamily="34" charset="-122"/>
              </a:rPr>
            </a:br>
            <a:r>
              <a:rPr lang="zh-CN" altLang="zh-CN" sz="1200" i="1" dirty="0">
                <a:solidFill>
                  <a:srgbClr val="80808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zh-CN" sz="1200" b="1" dirty="0">
                <a:solidFill>
                  <a:srgbClr val="000080"/>
                </a:solidFill>
                <a:latin typeface="Consolas" panose="020B0609020204030204" pitchFamily="49" charset="0"/>
              </a:rPr>
              <a:t>if </a:t>
            </a:r>
            <a:r>
              <a:rPr lang="zh-CN" altLang="zh-CN" sz="1200" dirty="0">
                <a:solidFill>
                  <a:srgbClr val="000000"/>
                </a:solidFill>
                <a:latin typeface="Consolas" panose="020B0609020204030204" pitchFamily="49" charset="0"/>
              </a:rPr>
              <a:t>(</a:t>
            </a:r>
            <a:r>
              <a:rPr lang="zh-CN" altLang="zh-CN" sz="1200" b="1" dirty="0">
                <a:solidFill>
                  <a:srgbClr val="660E7A"/>
                </a:solidFill>
                <a:latin typeface="Consolas" panose="020B0609020204030204" pitchFamily="49" charset="0"/>
              </a:rPr>
              <a:t>ticket </a:t>
            </a:r>
            <a:r>
              <a:rPr lang="zh-CN" altLang="zh-CN" sz="1200" dirty="0">
                <a:solidFill>
                  <a:srgbClr val="000000"/>
                </a:solidFill>
                <a:latin typeface="Consolas" panose="020B0609020204030204" pitchFamily="49" charset="0"/>
              </a:rPr>
              <a:t>&gt; </a:t>
            </a:r>
            <a:r>
              <a:rPr lang="zh-CN" altLang="zh-CN" sz="1200" dirty="0">
                <a:solidFill>
                  <a:srgbClr val="0000FF"/>
                </a:solidFill>
                <a:latin typeface="Consolas" panose="020B0609020204030204" pitchFamily="49" charset="0"/>
              </a:rPr>
              <a:t>0</a:t>
            </a:r>
            <a:r>
              <a:rPr lang="zh-CN" altLang="zh-CN" sz="1200" dirty="0">
                <a:solidFill>
                  <a:srgbClr val="000000"/>
                </a:solidFill>
                <a:latin typeface="Consolas" panose="020B0609020204030204" pitchFamily="49" charset="0"/>
              </a:rPr>
              <a:t>) {                 </a:t>
            </a:r>
            <a:endParaRPr lang="en-US" altLang="zh-CN" sz="1200" dirty="0">
              <a:solidFill>
                <a:srgbClr val="000000"/>
              </a:solidFill>
              <a:latin typeface="Consolas" panose="020B0609020204030204" pitchFamily="49" charset="0"/>
            </a:endParaRPr>
          </a:p>
          <a:p>
            <a:r>
              <a:rPr lang="zh-CN" altLang="zh-CN" sz="1200" dirty="0">
                <a:solidFill>
                  <a:srgbClr val="000000"/>
                </a:solidFill>
                <a:latin typeface="Consolas" panose="020B0609020204030204" pitchFamily="49" charset="0"/>
              </a:rPr>
              <a:t>System.</a:t>
            </a:r>
            <a:r>
              <a:rPr lang="zh-CN" altLang="zh-CN" sz="1200" b="1" i="1" dirty="0">
                <a:solidFill>
                  <a:srgbClr val="660E7A"/>
                </a:solidFill>
                <a:latin typeface="Consolas" panose="020B0609020204030204" pitchFamily="49" charset="0"/>
              </a:rPr>
              <a:t>out</a:t>
            </a:r>
            <a:r>
              <a:rPr lang="zh-CN" altLang="zh-CN" sz="1200" dirty="0">
                <a:solidFill>
                  <a:srgbClr val="000000"/>
                </a:solidFill>
                <a:latin typeface="Consolas" panose="020B0609020204030204" pitchFamily="49" charset="0"/>
              </a:rPr>
              <a:t>.println(Thread.</a:t>
            </a:r>
            <a:r>
              <a:rPr lang="zh-CN" altLang="zh-CN" sz="1200" i="1" dirty="0">
                <a:solidFill>
                  <a:srgbClr val="000000"/>
                </a:solidFill>
                <a:latin typeface="Consolas" panose="020B0609020204030204" pitchFamily="49" charset="0"/>
              </a:rPr>
              <a:t>currentThread</a:t>
            </a:r>
            <a:r>
              <a:rPr lang="zh-CN" altLang="zh-CN" sz="1200" dirty="0">
                <a:solidFill>
                  <a:srgbClr val="000000"/>
                </a:solidFill>
                <a:latin typeface="Consolas" panose="020B0609020204030204" pitchFamily="49" charset="0"/>
              </a:rPr>
              <a:t>().getName() + </a:t>
            </a:r>
            <a:r>
              <a:rPr lang="zh-CN" altLang="zh-CN" sz="1200" b="1" dirty="0">
                <a:solidFill>
                  <a:srgbClr val="008000"/>
                </a:solidFill>
                <a:latin typeface="Consolas" panose="020B0609020204030204" pitchFamily="49" charset="0"/>
              </a:rPr>
              <a:t>"</a:t>
            </a:r>
            <a:r>
              <a:rPr lang="zh-CN" altLang="zh-CN" sz="1200" b="1" dirty="0">
                <a:solidFill>
                  <a:srgbClr val="008000"/>
                </a:solidFill>
                <a:latin typeface="Arial Unicode MS" panose="020B0604020202020204" pitchFamily="34" charset="-122"/>
                <a:ea typeface="Arial Unicode MS" panose="020B0604020202020204" pitchFamily="34" charset="-122"/>
                <a:cs typeface="Arial Unicode MS" panose="020B0604020202020204" pitchFamily="34" charset="-122"/>
              </a:rPr>
              <a:t>售出车票，</a:t>
            </a:r>
            <a:r>
              <a:rPr lang="zh-CN" altLang="zh-CN" sz="1200" b="1" dirty="0">
                <a:solidFill>
                  <a:srgbClr val="008000"/>
                </a:solidFill>
                <a:latin typeface="Consolas" panose="020B0609020204030204" pitchFamily="49" charset="0"/>
              </a:rPr>
              <a:t>ticket</a:t>
            </a:r>
            <a:r>
              <a:rPr lang="zh-CN" altLang="zh-CN" sz="1200" b="1" dirty="0">
                <a:solidFill>
                  <a:srgbClr val="008000"/>
                </a:solidFill>
                <a:latin typeface="Arial Unicode MS" panose="020B0604020202020204" pitchFamily="34" charset="-122"/>
                <a:ea typeface="Arial Unicode MS" panose="020B0604020202020204" pitchFamily="34" charset="-122"/>
                <a:cs typeface="Arial Unicode MS" panose="020B0604020202020204" pitchFamily="34" charset="-122"/>
              </a:rPr>
              <a:t>号：</a:t>
            </a:r>
            <a:r>
              <a:rPr lang="zh-CN" altLang="zh-CN" sz="1200" b="1" dirty="0">
                <a:solidFill>
                  <a:srgbClr val="008000"/>
                </a:solidFill>
                <a:latin typeface="Consolas" panose="020B0609020204030204" pitchFamily="49" charset="0"/>
              </a:rPr>
              <a:t>" </a:t>
            </a:r>
            <a:r>
              <a:rPr lang="zh-CN" altLang="zh-CN" sz="1200" dirty="0">
                <a:solidFill>
                  <a:srgbClr val="000000"/>
                </a:solidFill>
                <a:latin typeface="Consolas" panose="020B0609020204030204" pitchFamily="49" charset="0"/>
              </a:rPr>
              <a:t>+ </a:t>
            </a:r>
            <a:r>
              <a:rPr lang="zh-CN" altLang="zh-CN" sz="1200" b="1" dirty="0">
                <a:solidFill>
                  <a:srgbClr val="660E7A"/>
                </a:solidFill>
                <a:latin typeface="Consolas" panose="020B0609020204030204" pitchFamily="49" charset="0"/>
              </a:rPr>
              <a:t>ticket</a:t>
            </a:r>
            <a:r>
              <a:rPr lang="zh-CN" altLang="zh-CN" sz="1200" dirty="0">
                <a:solidFill>
                  <a:srgbClr val="000000"/>
                </a:solidFill>
                <a:latin typeface="Consolas" panose="020B0609020204030204" pitchFamily="49" charset="0"/>
              </a:rPr>
              <a:t>--);</a:t>
            </a:r>
            <a:br>
              <a:rPr lang="zh-CN" altLang="zh-CN" sz="1200" dirty="0">
                <a:solidFill>
                  <a:srgbClr val="000000"/>
                </a:solidFill>
                <a:latin typeface="Consolas" panose="020B0609020204030204" pitchFamily="49" charset="0"/>
              </a:rPr>
            </a:br>
            <a:r>
              <a:rPr lang="zh-CN" altLang="zh-CN" sz="1200" dirty="0">
                <a:solidFill>
                  <a:srgbClr val="000000"/>
                </a:solidFill>
                <a:latin typeface="Consolas" panose="020B0609020204030204" pitchFamily="49" charset="0"/>
              </a:rPr>
              <a:t>                } </a:t>
            </a:r>
            <a:r>
              <a:rPr lang="zh-CN" altLang="zh-CN" sz="1200" b="1" dirty="0">
                <a:solidFill>
                  <a:srgbClr val="000080"/>
                </a:solidFill>
                <a:latin typeface="Consolas" panose="020B0609020204030204" pitchFamily="49" charset="0"/>
              </a:rPr>
              <a:t>else</a:t>
            </a:r>
            <a:br>
              <a:rPr lang="zh-CN" altLang="zh-CN" sz="1200" b="1" dirty="0">
                <a:solidFill>
                  <a:srgbClr val="000080"/>
                </a:solidFill>
                <a:latin typeface="Consolas" panose="020B0609020204030204" pitchFamily="49" charset="0"/>
              </a:rPr>
            </a:br>
            <a:r>
              <a:rPr lang="zh-CN" altLang="zh-CN" sz="1200" b="1" dirty="0">
                <a:solidFill>
                  <a:srgbClr val="000080"/>
                </a:solidFill>
                <a:latin typeface="Consolas" panose="020B0609020204030204" pitchFamily="49" charset="0"/>
              </a:rPr>
              <a:t>                    break</a:t>
            </a:r>
            <a:r>
              <a:rPr lang="zh-CN" altLang="zh-CN" sz="1200" dirty="0">
                <a:solidFill>
                  <a:srgbClr val="000000"/>
                </a:solidFill>
                <a:latin typeface="Consolas" panose="020B0609020204030204" pitchFamily="49" charset="0"/>
              </a:rPr>
              <a:t>;</a:t>
            </a:r>
            <a:br>
              <a:rPr lang="zh-CN" altLang="zh-CN" sz="1200" dirty="0">
                <a:solidFill>
                  <a:srgbClr val="000000"/>
                </a:solidFill>
                <a:latin typeface="Consolas" panose="020B0609020204030204" pitchFamily="49" charset="0"/>
              </a:rPr>
            </a:br>
            <a:r>
              <a:rPr lang="zh-CN" altLang="zh-CN" sz="1200" dirty="0">
                <a:solidFill>
                  <a:srgbClr val="000000"/>
                </a:solidFill>
                <a:latin typeface="Consolas" panose="020B0609020204030204" pitchFamily="49" charset="0"/>
              </a:rPr>
              <a:t>            } </a:t>
            </a:r>
            <a:r>
              <a:rPr lang="zh-CN" altLang="zh-CN" sz="1200" b="1" dirty="0">
                <a:solidFill>
                  <a:srgbClr val="000080"/>
                </a:solidFill>
                <a:latin typeface="Consolas" panose="020B0609020204030204" pitchFamily="49" charset="0"/>
              </a:rPr>
              <a:t>catch </a:t>
            </a:r>
            <a:r>
              <a:rPr lang="zh-CN" altLang="zh-CN" sz="1200" dirty="0">
                <a:solidFill>
                  <a:srgbClr val="000000"/>
                </a:solidFill>
                <a:latin typeface="Consolas" panose="020B0609020204030204" pitchFamily="49" charset="0"/>
              </a:rPr>
              <a:t>(InterruptedException e) {</a:t>
            </a:r>
            <a:br>
              <a:rPr lang="zh-CN" altLang="zh-CN" sz="1200" dirty="0">
                <a:solidFill>
                  <a:srgbClr val="000000"/>
                </a:solidFill>
                <a:latin typeface="Consolas" panose="020B0609020204030204" pitchFamily="49" charset="0"/>
              </a:rPr>
            </a:br>
            <a:r>
              <a:rPr lang="zh-CN" altLang="zh-CN" sz="1200" dirty="0">
                <a:solidFill>
                  <a:srgbClr val="000000"/>
                </a:solidFill>
                <a:latin typeface="Consolas" panose="020B0609020204030204" pitchFamily="49" charset="0"/>
              </a:rPr>
              <a:t>                e.printStackTrace();</a:t>
            </a:r>
            <a:br>
              <a:rPr lang="zh-CN" altLang="zh-CN" sz="1200" dirty="0">
                <a:solidFill>
                  <a:srgbClr val="000000"/>
                </a:solidFill>
                <a:latin typeface="Consolas" panose="020B0609020204030204" pitchFamily="49" charset="0"/>
              </a:rPr>
            </a:br>
            <a:r>
              <a:rPr lang="zh-CN" altLang="zh-CN" sz="1200" dirty="0">
                <a:solidFill>
                  <a:srgbClr val="000000"/>
                </a:solidFill>
                <a:latin typeface="Consolas" panose="020B0609020204030204" pitchFamily="49" charset="0"/>
              </a:rPr>
              <a:t>            }</a:t>
            </a:r>
            <a:br>
              <a:rPr lang="zh-CN" altLang="zh-CN" sz="1200" dirty="0">
                <a:solidFill>
                  <a:srgbClr val="000000"/>
                </a:solidFill>
                <a:latin typeface="Consolas" panose="020B0609020204030204" pitchFamily="49" charset="0"/>
              </a:rPr>
            </a:br>
            <a:br>
              <a:rPr lang="zh-CN" altLang="zh-CN" sz="1200" dirty="0">
                <a:solidFill>
                  <a:srgbClr val="000000"/>
                </a:solidFill>
                <a:latin typeface="Consolas" panose="020B0609020204030204" pitchFamily="49" charset="0"/>
              </a:rPr>
            </a:br>
            <a:r>
              <a:rPr lang="zh-CN" altLang="zh-CN" sz="1200" dirty="0">
                <a:solidFill>
                  <a:srgbClr val="000000"/>
                </a:solidFill>
                <a:latin typeface="Consolas" panose="020B0609020204030204" pitchFamily="49" charset="0"/>
              </a:rPr>
              <a:t>        }</a:t>
            </a:r>
            <a:br>
              <a:rPr lang="zh-CN" altLang="zh-CN" sz="1200" dirty="0">
                <a:solidFill>
                  <a:srgbClr val="000000"/>
                </a:solidFill>
                <a:latin typeface="Consolas" panose="020B0609020204030204" pitchFamily="49" charset="0"/>
              </a:rPr>
            </a:br>
            <a:r>
              <a:rPr lang="zh-CN" altLang="zh-CN" sz="1200" dirty="0">
                <a:solidFill>
                  <a:srgbClr val="000000"/>
                </a:solidFill>
                <a:latin typeface="Consolas" panose="020B0609020204030204" pitchFamily="49" charset="0"/>
              </a:rPr>
              <a:t>    }</a:t>
            </a:r>
            <a:br>
              <a:rPr lang="zh-CN" altLang="zh-CN" sz="1200" dirty="0">
                <a:solidFill>
                  <a:srgbClr val="000000"/>
                </a:solidFill>
                <a:latin typeface="Consolas" panose="020B0609020204030204" pitchFamily="49" charset="0"/>
              </a:rPr>
            </a:br>
            <a:r>
              <a:rPr lang="zh-CN" altLang="zh-CN" sz="1200" dirty="0">
                <a:solidFill>
                  <a:srgbClr val="000000"/>
                </a:solidFill>
                <a:latin typeface="Consolas" panose="020B0609020204030204" pitchFamily="49" charset="0"/>
              </a:rPr>
              <a:t>}</a:t>
            </a:r>
            <a:endParaRPr lang="zh-CN" altLang="en-US" sz="1200" dirty="0"/>
          </a:p>
        </p:txBody>
      </p:sp>
      <p:sp>
        <p:nvSpPr>
          <p:cNvPr id="7" name="文本框 6"/>
          <p:cNvSpPr txBox="1"/>
          <p:nvPr/>
        </p:nvSpPr>
        <p:spPr>
          <a:xfrm>
            <a:off x="322040" y="731898"/>
            <a:ext cx="2160240" cy="369332"/>
          </a:xfrm>
          <a:prstGeom prst="rect">
            <a:avLst/>
          </a:prstGeom>
          <a:noFill/>
        </p:spPr>
        <p:txBody>
          <a:bodyPr wrap="square" rtlCol="0">
            <a:spAutoFit/>
          </a:bodyPr>
          <a:lstStyle/>
          <a:p>
            <a:r>
              <a:rPr lang="zh-CN" altLang="zh-CN" dirty="0">
                <a:solidFill>
                  <a:srgbClr val="000000"/>
                </a:solidFill>
                <a:latin typeface="Consolas" panose="020B0609020204030204" pitchFamily="49" charset="0"/>
              </a:rPr>
              <a:t> </a:t>
            </a:r>
            <a:r>
              <a:rPr lang="zh-CN" altLang="zh-CN" b="1" dirty="0">
                <a:solidFill>
                  <a:srgbClr val="000080"/>
                </a:solidFill>
                <a:latin typeface="Consolas" panose="020B0609020204030204" pitchFamily="49" charset="0"/>
              </a:rPr>
              <a:t>synchronized</a:t>
            </a:r>
            <a:r>
              <a:rPr lang="en-US" altLang="zh-CN" b="1" dirty="0">
                <a:solidFill>
                  <a:srgbClr val="000080"/>
                </a:solidFill>
                <a:latin typeface="Consolas" panose="020B0609020204030204" pitchFamily="49" charset="0"/>
              </a:rPr>
              <a:t>:</a:t>
            </a:r>
            <a:r>
              <a:rPr lang="zh-CN" altLang="zh-CN" b="1" dirty="0">
                <a:solidFill>
                  <a:srgbClr val="000080"/>
                </a:solidFill>
                <a:latin typeface="Consolas" panose="020B0609020204030204" pitchFamily="49" charset="0"/>
              </a:rPr>
              <a:t>  </a:t>
            </a:r>
            <a:endParaRPr lang="zh-CN" altLang="zh-CN" sz="2800" dirty="0">
              <a:latin typeface="Arial" panose="020B0604020202020204" pitchFamily="34" charset="0"/>
            </a:endParaRPr>
          </a:p>
        </p:txBody>
      </p:sp>
      <p:sp>
        <p:nvSpPr>
          <p:cNvPr id="10" name="文本框 9"/>
          <p:cNvSpPr txBox="1"/>
          <p:nvPr/>
        </p:nvSpPr>
        <p:spPr>
          <a:xfrm>
            <a:off x="4499992" y="1180515"/>
            <a:ext cx="4464496" cy="3808735"/>
          </a:xfrm>
          <a:prstGeom prst="rect">
            <a:avLst/>
          </a:prstGeom>
          <a:noFill/>
        </p:spPr>
        <p:txBody>
          <a:bodyPr wrap="square" rtlCol="0">
            <a:spAutoFit/>
          </a:bodyPr>
          <a:lstStyle/>
          <a:p>
            <a:r>
              <a:rPr lang="zh-CN" altLang="zh-CN" sz="1050" b="1" dirty="0">
                <a:solidFill>
                  <a:srgbClr val="000080"/>
                </a:solidFill>
                <a:latin typeface="Consolas" panose="020B0609020204030204" pitchFamily="49" charset="0"/>
              </a:rPr>
              <a:t>class </a:t>
            </a:r>
            <a:r>
              <a:rPr lang="zh-CN" altLang="zh-CN" sz="1050" dirty="0">
                <a:solidFill>
                  <a:srgbClr val="000000"/>
                </a:solidFill>
                <a:latin typeface="Consolas" panose="020B0609020204030204" pitchFamily="49" charset="0"/>
              </a:rPr>
              <a:t>Ticket </a:t>
            </a:r>
            <a:r>
              <a:rPr lang="zh-CN" altLang="zh-CN" sz="1050" b="1" dirty="0">
                <a:solidFill>
                  <a:srgbClr val="000080"/>
                </a:solidFill>
                <a:latin typeface="Consolas" panose="020B0609020204030204" pitchFamily="49" charset="0"/>
              </a:rPr>
              <a:t>implements </a:t>
            </a:r>
            <a:r>
              <a:rPr lang="zh-CN" altLang="zh-CN" sz="1050" dirty="0">
                <a:solidFill>
                  <a:srgbClr val="000000"/>
                </a:solidFill>
                <a:latin typeface="Consolas" panose="020B0609020204030204" pitchFamily="49" charset="0"/>
              </a:rPr>
              <a:t>Runnable {</a:t>
            </a:r>
            <a:br>
              <a:rPr lang="zh-CN" altLang="zh-CN" sz="1050" dirty="0">
                <a:solidFill>
                  <a:srgbClr val="000000"/>
                </a:solidFill>
                <a:latin typeface="Consolas" panose="020B0609020204030204" pitchFamily="49" charset="0"/>
              </a:rPr>
            </a:br>
            <a:r>
              <a:rPr lang="zh-CN" altLang="zh-CN" sz="1050" dirty="0">
                <a:solidFill>
                  <a:srgbClr val="000000"/>
                </a:solidFill>
                <a:latin typeface="Consolas" panose="020B0609020204030204" pitchFamily="49" charset="0"/>
              </a:rPr>
              <a:t>    </a:t>
            </a:r>
            <a:r>
              <a:rPr lang="zh-CN" altLang="zh-CN" sz="1050" b="1" dirty="0">
                <a:solidFill>
                  <a:srgbClr val="000080"/>
                </a:solidFill>
                <a:latin typeface="Consolas" panose="020B0609020204030204" pitchFamily="49" charset="0"/>
              </a:rPr>
              <a:t>private int </a:t>
            </a:r>
            <a:r>
              <a:rPr lang="zh-CN" altLang="zh-CN" sz="1050" b="1" dirty="0">
                <a:solidFill>
                  <a:srgbClr val="660E7A"/>
                </a:solidFill>
                <a:latin typeface="Consolas" panose="020B0609020204030204" pitchFamily="49" charset="0"/>
              </a:rPr>
              <a:t>ticket </a:t>
            </a:r>
            <a:r>
              <a:rPr lang="zh-CN" altLang="zh-CN" sz="1050" dirty="0">
                <a:solidFill>
                  <a:srgbClr val="000000"/>
                </a:solidFill>
                <a:latin typeface="Consolas" panose="020B0609020204030204" pitchFamily="49" charset="0"/>
              </a:rPr>
              <a:t>= </a:t>
            </a:r>
            <a:r>
              <a:rPr lang="zh-CN" altLang="zh-CN" sz="1050" dirty="0">
                <a:solidFill>
                  <a:srgbClr val="0000FF"/>
                </a:solidFill>
                <a:latin typeface="Consolas" panose="020B0609020204030204" pitchFamily="49" charset="0"/>
              </a:rPr>
              <a:t>10</a:t>
            </a:r>
            <a:r>
              <a:rPr lang="zh-CN" altLang="zh-CN" sz="1050" dirty="0">
                <a:solidFill>
                  <a:srgbClr val="000000"/>
                </a:solidFill>
                <a:latin typeface="Consolas" panose="020B0609020204030204" pitchFamily="49" charset="0"/>
              </a:rPr>
              <a:t>;</a:t>
            </a:r>
            <a:br>
              <a:rPr lang="zh-CN" altLang="zh-CN" sz="1050" dirty="0">
                <a:solidFill>
                  <a:srgbClr val="000000"/>
                </a:solidFill>
                <a:latin typeface="Consolas" panose="020B0609020204030204" pitchFamily="49" charset="0"/>
              </a:rPr>
            </a:br>
            <a:r>
              <a:rPr lang="zh-CN" altLang="zh-CN" sz="1050" dirty="0">
                <a:solidFill>
                  <a:srgbClr val="FF0000"/>
                </a:solidFill>
                <a:latin typeface="Consolas" panose="020B0609020204030204" pitchFamily="49" charset="0"/>
              </a:rPr>
              <a:t>    </a:t>
            </a:r>
            <a:r>
              <a:rPr lang="zh-CN" altLang="zh-CN" sz="1050" b="1" dirty="0">
                <a:solidFill>
                  <a:srgbClr val="FF0000"/>
                </a:solidFill>
                <a:latin typeface="Consolas" panose="020B0609020204030204" pitchFamily="49" charset="0"/>
              </a:rPr>
              <a:t>private final </a:t>
            </a:r>
            <a:r>
              <a:rPr lang="zh-CN" altLang="zh-CN" sz="1050" dirty="0">
                <a:solidFill>
                  <a:srgbClr val="FF0000"/>
                </a:solidFill>
                <a:latin typeface="Consolas" panose="020B0609020204030204" pitchFamily="49" charset="0"/>
              </a:rPr>
              <a:t>ReentrantLock </a:t>
            </a:r>
            <a:r>
              <a:rPr lang="zh-CN" altLang="zh-CN" sz="1050" b="1" dirty="0">
                <a:solidFill>
                  <a:srgbClr val="FF0000"/>
                </a:solidFill>
                <a:latin typeface="Consolas" panose="020B0609020204030204" pitchFamily="49" charset="0"/>
              </a:rPr>
              <a:t>lock </a:t>
            </a:r>
            <a:r>
              <a:rPr lang="zh-CN" altLang="zh-CN" sz="1050" dirty="0">
                <a:solidFill>
                  <a:srgbClr val="FF0000"/>
                </a:solidFill>
                <a:latin typeface="Consolas" panose="020B0609020204030204" pitchFamily="49" charset="0"/>
              </a:rPr>
              <a:t>= </a:t>
            </a:r>
            <a:r>
              <a:rPr lang="zh-CN" altLang="zh-CN" sz="1050" b="1" dirty="0">
                <a:solidFill>
                  <a:srgbClr val="FF0000"/>
                </a:solidFill>
                <a:latin typeface="Consolas" panose="020B0609020204030204" pitchFamily="49" charset="0"/>
              </a:rPr>
              <a:t>new </a:t>
            </a:r>
            <a:r>
              <a:rPr lang="zh-CN" altLang="zh-CN" sz="1050" dirty="0">
                <a:solidFill>
                  <a:srgbClr val="FF0000"/>
                </a:solidFill>
                <a:latin typeface="Consolas" panose="020B0609020204030204" pitchFamily="49" charset="0"/>
              </a:rPr>
              <a:t>ReentrantLock();</a:t>
            </a:r>
            <a:br>
              <a:rPr lang="zh-CN" altLang="zh-CN" sz="1050" dirty="0">
                <a:solidFill>
                  <a:srgbClr val="FF0000"/>
                </a:solidFill>
                <a:latin typeface="Consolas" panose="020B0609020204030204" pitchFamily="49" charset="0"/>
              </a:rPr>
            </a:br>
            <a:r>
              <a:rPr lang="zh-CN" altLang="zh-CN" sz="1050" dirty="0">
                <a:solidFill>
                  <a:srgbClr val="000000"/>
                </a:solidFill>
                <a:latin typeface="Consolas" panose="020B0609020204030204" pitchFamily="49" charset="0"/>
              </a:rPr>
              <a:t>    </a:t>
            </a:r>
            <a:r>
              <a:rPr lang="zh-CN" altLang="zh-CN" sz="1050" b="1" dirty="0">
                <a:solidFill>
                  <a:srgbClr val="000080"/>
                </a:solidFill>
                <a:latin typeface="Consolas" panose="020B0609020204030204" pitchFamily="49" charset="0"/>
              </a:rPr>
              <a:t>public void </a:t>
            </a:r>
            <a:r>
              <a:rPr lang="zh-CN" altLang="zh-CN" sz="1050" dirty="0">
                <a:solidFill>
                  <a:srgbClr val="000000"/>
                </a:solidFill>
                <a:latin typeface="Consolas" panose="020B0609020204030204" pitchFamily="49" charset="0"/>
              </a:rPr>
              <a:t>run() {</a:t>
            </a:r>
            <a:br>
              <a:rPr lang="zh-CN" altLang="zh-CN" sz="1050" dirty="0">
                <a:solidFill>
                  <a:srgbClr val="000000"/>
                </a:solidFill>
                <a:latin typeface="Consolas" panose="020B0609020204030204" pitchFamily="49" charset="0"/>
              </a:rPr>
            </a:br>
            <a:r>
              <a:rPr lang="zh-CN" altLang="zh-CN" sz="1050" dirty="0">
                <a:solidFill>
                  <a:srgbClr val="000000"/>
                </a:solidFill>
                <a:latin typeface="Consolas" panose="020B0609020204030204" pitchFamily="49" charset="0"/>
              </a:rPr>
              <a:t>        </a:t>
            </a:r>
            <a:r>
              <a:rPr lang="zh-CN" altLang="zh-CN" sz="1050" b="1" dirty="0">
                <a:solidFill>
                  <a:srgbClr val="000080"/>
                </a:solidFill>
                <a:latin typeface="Consolas" panose="020B0609020204030204" pitchFamily="49" charset="0"/>
              </a:rPr>
              <a:t>while </a:t>
            </a:r>
            <a:r>
              <a:rPr lang="zh-CN" altLang="zh-CN" sz="1050" dirty="0">
                <a:solidFill>
                  <a:srgbClr val="000000"/>
                </a:solidFill>
                <a:latin typeface="Consolas" panose="020B0609020204030204" pitchFamily="49" charset="0"/>
              </a:rPr>
              <a:t>(</a:t>
            </a:r>
            <a:r>
              <a:rPr lang="zh-CN" altLang="zh-CN" sz="1050" b="1" dirty="0">
                <a:solidFill>
                  <a:srgbClr val="000080"/>
                </a:solidFill>
                <a:latin typeface="Consolas" panose="020B0609020204030204" pitchFamily="49" charset="0"/>
              </a:rPr>
              <a:t>true</a:t>
            </a:r>
            <a:r>
              <a:rPr lang="zh-CN" altLang="zh-CN" sz="1050" dirty="0">
                <a:solidFill>
                  <a:srgbClr val="000000"/>
                </a:solidFill>
                <a:latin typeface="Consolas" panose="020B0609020204030204" pitchFamily="49" charset="0"/>
              </a:rPr>
              <a:t>) {</a:t>
            </a:r>
            <a:br>
              <a:rPr lang="zh-CN" altLang="zh-CN" sz="1050" dirty="0">
                <a:solidFill>
                  <a:srgbClr val="000000"/>
                </a:solidFill>
                <a:latin typeface="Consolas" panose="020B0609020204030204" pitchFamily="49" charset="0"/>
              </a:rPr>
            </a:br>
            <a:r>
              <a:rPr lang="zh-CN" altLang="zh-CN" sz="1050" dirty="0">
                <a:solidFill>
                  <a:srgbClr val="000000"/>
                </a:solidFill>
                <a:latin typeface="Consolas" panose="020B0609020204030204" pitchFamily="49" charset="0"/>
              </a:rPr>
              <a:t>            </a:t>
            </a:r>
            <a:r>
              <a:rPr lang="zh-CN" altLang="zh-CN" sz="1050" b="1" dirty="0">
                <a:solidFill>
                  <a:srgbClr val="FF0000"/>
                </a:solidFill>
                <a:latin typeface="Consolas" panose="020B0609020204030204" pitchFamily="49" charset="0"/>
              </a:rPr>
              <a:t>lock</a:t>
            </a:r>
            <a:r>
              <a:rPr lang="zh-CN" altLang="zh-CN" sz="1050" dirty="0">
                <a:solidFill>
                  <a:srgbClr val="FF0000"/>
                </a:solidFill>
                <a:latin typeface="Consolas" panose="020B0609020204030204" pitchFamily="49" charset="0"/>
              </a:rPr>
              <a:t>.lock();</a:t>
            </a:r>
            <a:br>
              <a:rPr lang="zh-CN" altLang="zh-CN" sz="1050" dirty="0">
                <a:solidFill>
                  <a:srgbClr val="FF0000"/>
                </a:solidFill>
                <a:latin typeface="Consolas" panose="020B0609020204030204" pitchFamily="49" charset="0"/>
              </a:rPr>
            </a:br>
            <a:r>
              <a:rPr lang="zh-CN" altLang="zh-CN" sz="1050" dirty="0">
                <a:solidFill>
                  <a:srgbClr val="000000"/>
                </a:solidFill>
                <a:latin typeface="Consolas" panose="020B0609020204030204" pitchFamily="49" charset="0"/>
              </a:rPr>
              <a:t>            </a:t>
            </a:r>
            <a:r>
              <a:rPr lang="zh-CN" altLang="zh-CN" sz="1050" b="1" dirty="0">
                <a:solidFill>
                  <a:srgbClr val="000080"/>
                </a:solidFill>
                <a:latin typeface="Consolas" panose="020B0609020204030204" pitchFamily="49" charset="0"/>
              </a:rPr>
              <a:t>try </a:t>
            </a:r>
            <a:r>
              <a:rPr lang="zh-CN" altLang="zh-CN" sz="1050" dirty="0">
                <a:solidFill>
                  <a:srgbClr val="000000"/>
                </a:solidFill>
                <a:latin typeface="Consolas" panose="020B0609020204030204" pitchFamily="49" charset="0"/>
              </a:rPr>
              <a:t>{</a:t>
            </a:r>
            <a:br>
              <a:rPr lang="zh-CN" altLang="zh-CN" sz="1050" dirty="0">
                <a:solidFill>
                  <a:srgbClr val="000000"/>
                </a:solidFill>
                <a:latin typeface="Consolas" panose="020B0609020204030204" pitchFamily="49" charset="0"/>
              </a:rPr>
            </a:br>
            <a:r>
              <a:rPr lang="zh-CN" altLang="zh-CN" sz="1050" dirty="0">
                <a:solidFill>
                  <a:srgbClr val="000000"/>
                </a:solidFill>
                <a:latin typeface="Consolas" panose="020B0609020204030204" pitchFamily="49" charset="0"/>
              </a:rPr>
              <a:t>                Thread.</a:t>
            </a:r>
            <a:r>
              <a:rPr lang="zh-CN" altLang="zh-CN" sz="1050" i="1" dirty="0">
                <a:solidFill>
                  <a:srgbClr val="000000"/>
                </a:solidFill>
                <a:latin typeface="Consolas" panose="020B0609020204030204" pitchFamily="49" charset="0"/>
              </a:rPr>
              <a:t>sleep</a:t>
            </a:r>
            <a:r>
              <a:rPr lang="zh-CN" altLang="zh-CN" sz="1050" dirty="0">
                <a:solidFill>
                  <a:srgbClr val="000000"/>
                </a:solidFill>
                <a:latin typeface="Consolas" panose="020B0609020204030204" pitchFamily="49" charset="0"/>
              </a:rPr>
              <a:t>(</a:t>
            </a:r>
            <a:r>
              <a:rPr lang="zh-CN" altLang="zh-CN" sz="1050" dirty="0">
                <a:solidFill>
                  <a:srgbClr val="0000FF"/>
                </a:solidFill>
                <a:latin typeface="Consolas" panose="020B0609020204030204" pitchFamily="49" charset="0"/>
              </a:rPr>
              <a:t>10</a:t>
            </a:r>
            <a:r>
              <a:rPr lang="zh-CN" altLang="zh-CN" sz="1050" dirty="0">
                <a:solidFill>
                  <a:srgbClr val="000000"/>
                </a:solidFill>
                <a:latin typeface="Consolas" panose="020B0609020204030204" pitchFamily="49" charset="0"/>
              </a:rPr>
              <a:t>);</a:t>
            </a:r>
            <a:r>
              <a:rPr lang="zh-CN" altLang="zh-CN" sz="1050" i="1" dirty="0">
                <a:solidFill>
                  <a:srgbClr val="808080"/>
                </a:solidFill>
                <a:latin typeface="Consolas" panose="020B0609020204030204" pitchFamily="49" charset="0"/>
              </a:rPr>
              <a:t>//</a:t>
            </a:r>
            <a:r>
              <a:rPr lang="zh-CN" altLang="zh-CN" sz="1050" i="1" dirty="0">
                <a:solidFill>
                  <a:srgbClr val="808080"/>
                </a:solidFill>
                <a:latin typeface="Arial Unicode MS" panose="020B0604020202020204" pitchFamily="34" charset="-122"/>
                <a:ea typeface="Arial Unicode MS" panose="020B0604020202020204" pitchFamily="34" charset="-122"/>
                <a:cs typeface="Arial Unicode MS" panose="020B0604020202020204" pitchFamily="34" charset="-122"/>
              </a:rPr>
              <a:t>休息一段时间，让该线程没有执行完</a:t>
            </a:r>
            <a:br>
              <a:rPr lang="zh-CN" altLang="zh-CN" sz="1050" i="1" dirty="0">
                <a:solidFill>
                  <a:srgbClr val="808080"/>
                </a:solidFill>
                <a:latin typeface="Arial Unicode MS" panose="020B0604020202020204" pitchFamily="34" charset="-122"/>
                <a:ea typeface="Arial Unicode MS" panose="020B0604020202020204" pitchFamily="34" charset="-122"/>
                <a:cs typeface="Arial Unicode MS" panose="020B0604020202020204" pitchFamily="34" charset="-122"/>
              </a:rPr>
            </a:br>
            <a:r>
              <a:rPr lang="zh-CN" altLang="zh-CN" sz="1050" i="1" dirty="0">
                <a:solidFill>
                  <a:srgbClr val="80808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zh-CN" sz="1050" b="1" dirty="0">
                <a:solidFill>
                  <a:srgbClr val="000080"/>
                </a:solidFill>
                <a:latin typeface="Consolas" panose="020B0609020204030204" pitchFamily="49" charset="0"/>
              </a:rPr>
              <a:t>if </a:t>
            </a:r>
            <a:r>
              <a:rPr lang="zh-CN" altLang="zh-CN" sz="1050" dirty="0">
                <a:solidFill>
                  <a:srgbClr val="000000"/>
                </a:solidFill>
                <a:latin typeface="Consolas" panose="020B0609020204030204" pitchFamily="49" charset="0"/>
              </a:rPr>
              <a:t>(</a:t>
            </a:r>
            <a:r>
              <a:rPr lang="zh-CN" altLang="zh-CN" sz="1050" b="1" dirty="0">
                <a:solidFill>
                  <a:srgbClr val="660E7A"/>
                </a:solidFill>
                <a:latin typeface="Consolas" panose="020B0609020204030204" pitchFamily="49" charset="0"/>
              </a:rPr>
              <a:t>ticket </a:t>
            </a:r>
            <a:r>
              <a:rPr lang="zh-CN" altLang="zh-CN" sz="1050" dirty="0">
                <a:solidFill>
                  <a:srgbClr val="000000"/>
                </a:solidFill>
                <a:latin typeface="Consolas" panose="020B0609020204030204" pitchFamily="49" charset="0"/>
              </a:rPr>
              <a:t>&gt; </a:t>
            </a:r>
            <a:r>
              <a:rPr lang="zh-CN" altLang="zh-CN" sz="1050" dirty="0">
                <a:solidFill>
                  <a:srgbClr val="0000FF"/>
                </a:solidFill>
                <a:latin typeface="Consolas" panose="020B0609020204030204" pitchFamily="49" charset="0"/>
              </a:rPr>
              <a:t>0</a:t>
            </a:r>
            <a:r>
              <a:rPr lang="zh-CN" altLang="zh-CN" sz="1050" dirty="0">
                <a:solidFill>
                  <a:srgbClr val="000000"/>
                </a:solidFill>
                <a:latin typeface="Consolas" panose="020B0609020204030204" pitchFamily="49" charset="0"/>
              </a:rPr>
              <a:t>) {</a:t>
            </a:r>
            <a:br>
              <a:rPr lang="zh-CN" altLang="zh-CN" sz="1050" dirty="0">
                <a:solidFill>
                  <a:srgbClr val="000000"/>
                </a:solidFill>
                <a:latin typeface="Consolas" panose="020B0609020204030204" pitchFamily="49" charset="0"/>
              </a:rPr>
            </a:br>
            <a:r>
              <a:rPr lang="zh-CN" altLang="zh-CN" sz="1050" dirty="0">
                <a:solidFill>
                  <a:srgbClr val="000000"/>
                </a:solidFill>
                <a:latin typeface="Consolas" panose="020B0609020204030204" pitchFamily="49" charset="0"/>
              </a:rPr>
              <a:t>                    System.</a:t>
            </a:r>
            <a:r>
              <a:rPr lang="zh-CN" altLang="zh-CN" sz="1050" b="1" i="1" dirty="0">
                <a:solidFill>
                  <a:srgbClr val="660E7A"/>
                </a:solidFill>
                <a:latin typeface="Consolas" panose="020B0609020204030204" pitchFamily="49" charset="0"/>
              </a:rPr>
              <a:t>out</a:t>
            </a:r>
            <a:r>
              <a:rPr lang="zh-CN" altLang="zh-CN" sz="1050" dirty="0">
                <a:solidFill>
                  <a:srgbClr val="000000"/>
                </a:solidFill>
                <a:latin typeface="Consolas" panose="020B0609020204030204" pitchFamily="49" charset="0"/>
              </a:rPr>
              <a:t>.println(Thread.</a:t>
            </a:r>
            <a:r>
              <a:rPr lang="zh-CN" altLang="zh-CN" sz="1050" i="1" dirty="0">
                <a:solidFill>
                  <a:srgbClr val="000000"/>
                </a:solidFill>
                <a:latin typeface="Consolas" panose="020B0609020204030204" pitchFamily="49" charset="0"/>
              </a:rPr>
              <a:t>currentThread</a:t>
            </a:r>
            <a:r>
              <a:rPr lang="zh-CN" altLang="zh-CN" sz="1050" dirty="0">
                <a:solidFill>
                  <a:srgbClr val="000000"/>
                </a:solidFill>
                <a:latin typeface="Consolas" panose="020B0609020204030204" pitchFamily="49" charset="0"/>
              </a:rPr>
              <a:t>().getName() + </a:t>
            </a:r>
            <a:r>
              <a:rPr lang="zh-CN" altLang="zh-CN" sz="1050" b="1" dirty="0">
                <a:solidFill>
                  <a:srgbClr val="008000"/>
                </a:solidFill>
                <a:latin typeface="Consolas" panose="020B0609020204030204" pitchFamily="49" charset="0"/>
              </a:rPr>
              <a:t>"</a:t>
            </a:r>
            <a:r>
              <a:rPr lang="zh-CN" altLang="zh-CN" sz="1050" b="1" dirty="0">
                <a:solidFill>
                  <a:srgbClr val="008000"/>
                </a:solidFill>
                <a:latin typeface="Arial Unicode MS" panose="020B0604020202020204" pitchFamily="34" charset="-122"/>
                <a:ea typeface="Arial Unicode MS" panose="020B0604020202020204" pitchFamily="34" charset="-122"/>
                <a:cs typeface="Arial Unicode MS" panose="020B0604020202020204" pitchFamily="34" charset="-122"/>
              </a:rPr>
              <a:t>售出车票，</a:t>
            </a:r>
            <a:r>
              <a:rPr lang="zh-CN" altLang="zh-CN" sz="1050" b="1" dirty="0">
                <a:solidFill>
                  <a:srgbClr val="008000"/>
                </a:solidFill>
                <a:latin typeface="Consolas" panose="020B0609020204030204" pitchFamily="49" charset="0"/>
              </a:rPr>
              <a:t>ticket</a:t>
            </a:r>
            <a:r>
              <a:rPr lang="zh-CN" altLang="zh-CN" sz="1050" b="1" dirty="0">
                <a:solidFill>
                  <a:srgbClr val="008000"/>
                </a:solidFill>
                <a:latin typeface="Arial Unicode MS" panose="020B0604020202020204" pitchFamily="34" charset="-122"/>
                <a:ea typeface="Arial Unicode MS" panose="020B0604020202020204" pitchFamily="34" charset="-122"/>
                <a:cs typeface="Arial Unicode MS" panose="020B0604020202020204" pitchFamily="34" charset="-122"/>
              </a:rPr>
              <a:t>号：</a:t>
            </a:r>
            <a:r>
              <a:rPr lang="zh-CN" altLang="zh-CN" sz="1050" b="1" dirty="0">
                <a:solidFill>
                  <a:srgbClr val="008000"/>
                </a:solidFill>
                <a:latin typeface="Consolas" panose="020B0609020204030204" pitchFamily="49" charset="0"/>
              </a:rPr>
              <a:t>" </a:t>
            </a:r>
            <a:r>
              <a:rPr lang="zh-CN" altLang="zh-CN" sz="1050" dirty="0">
                <a:solidFill>
                  <a:srgbClr val="000000"/>
                </a:solidFill>
                <a:latin typeface="Consolas" panose="020B0609020204030204" pitchFamily="49" charset="0"/>
              </a:rPr>
              <a:t>+ </a:t>
            </a:r>
            <a:r>
              <a:rPr lang="zh-CN" altLang="zh-CN" sz="1050" b="1" dirty="0">
                <a:solidFill>
                  <a:srgbClr val="660E7A"/>
                </a:solidFill>
                <a:latin typeface="Consolas" panose="020B0609020204030204" pitchFamily="49" charset="0"/>
              </a:rPr>
              <a:t>ticket</a:t>
            </a:r>
            <a:r>
              <a:rPr lang="zh-CN" altLang="zh-CN" sz="1050" dirty="0">
                <a:solidFill>
                  <a:srgbClr val="000000"/>
                </a:solidFill>
                <a:latin typeface="Consolas" panose="020B0609020204030204" pitchFamily="49" charset="0"/>
              </a:rPr>
              <a:t>--);</a:t>
            </a:r>
            <a:br>
              <a:rPr lang="zh-CN" altLang="zh-CN" sz="1050" dirty="0">
                <a:solidFill>
                  <a:srgbClr val="000000"/>
                </a:solidFill>
                <a:latin typeface="Consolas" panose="020B0609020204030204" pitchFamily="49" charset="0"/>
              </a:rPr>
            </a:br>
            <a:r>
              <a:rPr lang="zh-CN" altLang="zh-CN" sz="1050" dirty="0">
                <a:solidFill>
                  <a:srgbClr val="000000"/>
                </a:solidFill>
                <a:latin typeface="Consolas" panose="020B0609020204030204" pitchFamily="49" charset="0"/>
              </a:rPr>
              <a:t>                } </a:t>
            </a:r>
            <a:r>
              <a:rPr lang="zh-CN" altLang="zh-CN" sz="1050" b="1" dirty="0">
                <a:solidFill>
                  <a:srgbClr val="000080"/>
                </a:solidFill>
                <a:latin typeface="Consolas" panose="020B0609020204030204" pitchFamily="49" charset="0"/>
              </a:rPr>
              <a:t>else</a:t>
            </a:r>
            <a:br>
              <a:rPr lang="zh-CN" altLang="zh-CN" sz="1050" b="1" dirty="0">
                <a:solidFill>
                  <a:srgbClr val="000080"/>
                </a:solidFill>
                <a:latin typeface="Consolas" panose="020B0609020204030204" pitchFamily="49" charset="0"/>
              </a:rPr>
            </a:br>
            <a:r>
              <a:rPr lang="zh-CN" altLang="zh-CN" sz="1050" b="1" dirty="0">
                <a:solidFill>
                  <a:srgbClr val="000080"/>
                </a:solidFill>
                <a:latin typeface="Consolas" panose="020B0609020204030204" pitchFamily="49" charset="0"/>
              </a:rPr>
              <a:t>                    break</a:t>
            </a:r>
            <a:r>
              <a:rPr lang="zh-CN" altLang="zh-CN" sz="1050" dirty="0">
                <a:solidFill>
                  <a:srgbClr val="000000"/>
                </a:solidFill>
                <a:latin typeface="Consolas" panose="020B0609020204030204" pitchFamily="49" charset="0"/>
              </a:rPr>
              <a:t>;</a:t>
            </a:r>
            <a:br>
              <a:rPr lang="zh-CN" altLang="zh-CN" sz="1050" dirty="0">
                <a:solidFill>
                  <a:srgbClr val="000000"/>
                </a:solidFill>
                <a:latin typeface="Consolas" panose="020B0609020204030204" pitchFamily="49" charset="0"/>
              </a:rPr>
            </a:br>
            <a:r>
              <a:rPr lang="zh-CN" altLang="zh-CN" sz="1050" dirty="0">
                <a:solidFill>
                  <a:srgbClr val="000000"/>
                </a:solidFill>
                <a:latin typeface="Consolas" panose="020B0609020204030204" pitchFamily="49" charset="0"/>
              </a:rPr>
              <a:t>            } </a:t>
            </a:r>
            <a:r>
              <a:rPr lang="zh-CN" altLang="zh-CN" sz="1050" b="1" dirty="0">
                <a:solidFill>
                  <a:srgbClr val="000080"/>
                </a:solidFill>
                <a:latin typeface="Consolas" panose="020B0609020204030204" pitchFamily="49" charset="0"/>
              </a:rPr>
              <a:t>catch </a:t>
            </a:r>
            <a:r>
              <a:rPr lang="zh-CN" altLang="zh-CN" sz="1050" dirty="0">
                <a:solidFill>
                  <a:srgbClr val="000000"/>
                </a:solidFill>
                <a:latin typeface="Consolas" panose="020B0609020204030204" pitchFamily="49" charset="0"/>
              </a:rPr>
              <a:t>(InterruptedException e) {</a:t>
            </a:r>
            <a:br>
              <a:rPr lang="zh-CN" altLang="zh-CN" sz="1050" dirty="0">
                <a:solidFill>
                  <a:srgbClr val="000000"/>
                </a:solidFill>
                <a:latin typeface="Consolas" panose="020B0609020204030204" pitchFamily="49" charset="0"/>
              </a:rPr>
            </a:br>
            <a:r>
              <a:rPr lang="zh-CN" altLang="zh-CN" sz="1050" dirty="0">
                <a:solidFill>
                  <a:srgbClr val="000000"/>
                </a:solidFill>
                <a:latin typeface="Consolas" panose="020B0609020204030204" pitchFamily="49" charset="0"/>
              </a:rPr>
              <a:t>                e.printStackTrace();</a:t>
            </a:r>
            <a:br>
              <a:rPr lang="zh-CN" altLang="zh-CN" sz="1050" dirty="0">
                <a:solidFill>
                  <a:srgbClr val="000000"/>
                </a:solidFill>
                <a:latin typeface="Consolas" panose="020B0609020204030204" pitchFamily="49" charset="0"/>
              </a:rPr>
            </a:br>
            <a:r>
              <a:rPr lang="zh-CN" altLang="zh-CN" sz="1050" dirty="0">
                <a:solidFill>
                  <a:srgbClr val="000000"/>
                </a:solidFill>
                <a:latin typeface="Consolas" panose="020B0609020204030204" pitchFamily="49" charset="0"/>
              </a:rPr>
              <a:t>            }</a:t>
            </a:r>
            <a:r>
              <a:rPr lang="zh-CN" altLang="zh-CN" sz="1050" b="1" dirty="0">
                <a:solidFill>
                  <a:srgbClr val="000080"/>
                </a:solidFill>
                <a:latin typeface="Consolas" panose="020B0609020204030204" pitchFamily="49" charset="0"/>
              </a:rPr>
              <a:t>finally </a:t>
            </a:r>
            <a:r>
              <a:rPr lang="zh-CN" altLang="zh-CN" sz="1050" dirty="0">
                <a:solidFill>
                  <a:srgbClr val="000000"/>
                </a:solidFill>
                <a:latin typeface="Consolas" panose="020B0609020204030204" pitchFamily="49" charset="0"/>
              </a:rPr>
              <a:t>{</a:t>
            </a:r>
            <a:br>
              <a:rPr lang="zh-CN" altLang="zh-CN" sz="1050" dirty="0">
                <a:solidFill>
                  <a:srgbClr val="000000"/>
                </a:solidFill>
                <a:latin typeface="Consolas" panose="020B0609020204030204" pitchFamily="49" charset="0"/>
              </a:rPr>
            </a:br>
            <a:r>
              <a:rPr lang="zh-CN" altLang="zh-CN" sz="1050" dirty="0">
                <a:solidFill>
                  <a:srgbClr val="000000"/>
                </a:solidFill>
                <a:latin typeface="Consolas" panose="020B0609020204030204" pitchFamily="49" charset="0"/>
              </a:rPr>
              <a:t>                </a:t>
            </a:r>
            <a:r>
              <a:rPr lang="zh-CN" altLang="zh-CN" sz="1050" b="1" dirty="0">
                <a:solidFill>
                  <a:srgbClr val="FF0000"/>
                </a:solidFill>
                <a:latin typeface="Consolas" panose="020B0609020204030204" pitchFamily="49" charset="0"/>
              </a:rPr>
              <a:t>lock</a:t>
            </a:r>
            <a:r>
              <a:rPr lang="zh-CN" altLang="zh-CN" sz="1050" dirty="0">
                <a:solidFill>
                  <a:srgbClr val="FF0000"/>
                </a:solidFill>
                <a:latin typeface="Consolas" panose="020B0609020204030204" pitchFamily="49" charset="0"/>
              </a:rPr>
              <a:t>.</a:t>
            </a:r>
            <a:r>
              <a:rPr lang="en-US" altLang="zh-CN" sz="1050" dirty="0">
                <a:solidFill>
                  <a:srgbClr val="FF0000"/>
                </a:solidFill>
                <a:latin typeface="Consolas" panose="020B0609020204030204" pitchFamily="49" charset="0"/>
              </a:rPr>
              <a:t>un</a:t>
            </a:r>
            <a:r>
              <a:rPr lang="zh-CN" altLang="zh-CN" sz="1050" dirty="0">
                <a:solidFill>
                  <a:srgbClr val="FF0000"/>
                </a:solidFill>
                <a:latin typeface="Consolas" panose="020B0609020204030204" pitchFamily="49" charset="0"/>
              </a:rPr>
              <a:t>lock();</a:t>
            </a:r>
            <a:br>
              <a:rPr lang="zh-CN" altLang="zh-CN" sz="1050" dirty="0">
                <a:solidFill>
                  <a:srgbClr val="FF0000"/>
                </a:solidFill>
                <a:latin typeface="Consolas" panose="020B0609020204030204" pitchFamily="49" charset="0"/>
              </a:rPr>
            </a:br>
            <a:r>
              <a:rPr lang="zh-CN" altLang="zh-CN" sz="1050" dirty="0">
                <a:solidFill>
                  <a:srgbClr val="000000"/>
                </a:solidFill>
                <a:latin typeface="Consolas" panose="020B0609020204030204" pitchFamily="49" charset="0"/>
              </a:rPr>
              <a:t>            }</a:t>
            </a:r>
            <a:br>
              <a:rPr lang="zh-CN" altLang="zh-CN" sz="1050" dirty="0">
                <a:solidFill>
                  <a:srgbClr val="000000"/>
                </a:solidFill>
                <a:latin typeface="Consolas" panose="020B0609020204030204" pitchFamily="49" charset="0"/>
              </a:rPr>
            </a:br>
            <a:r>
              <a:rPr lang="zh-CN" altLang="zh-CN" sz="1050" dirty="0">
                <a:solidFill>
                  <a:srgbClr val="000000"/>
                </a:solidFill>
                <a:latin typeface="Consolas" panose="020B0609020204030204" pitchFamily="49" charset="0"/>
              </a:rPr>
              <a:t>        }</a:t>
            </a:r>
            <a:br>
              <a:rPr lang="zh-CN" altLang="zh-CN" sz="1050" dirty="0">
                <a:solidFill>
                  <a:srgbClr val="000000"/>
                </a:solidFill>
                <a:latin typeface="Consolas" panose="020B0609020204030204" pitchFamily="49" charset="0"/>
              </a:rPr>
            </a:br>
            <a:r>
              <a:rPr lang="zh-CN" altLang="zh-CN" sz="1050" dirty="0">
                <a:solidFill>
                  <a:srgbClr val="000000"/>
                </a:solidFill>
                <a:latin typeface="Consolas" panose="020B0609020204030204" pitchFamily="49" charset="0"/>
              </a:rPr>
              <a:t>    }</a:t>
            </a:r>
            <a:br>
              <a:rPr lang="zh-CN" altLang="zh-CN" sz="1050" dirty="0">
                <a:solidFill>
                  <a:srgbClr val="000000"/>
                </a:solidFill>
                <a:latin typeface="Consolas" panose="020B0609020204030204" pitchFamily="49" charset="0"/>
              </a:rPr>
            </a:br>
            <a:r>
              <a:rPr lang="zh-CN" altLang="zh-CN" sz="1050" dirty="0">
                <a:solidFill>
                  <a:srgbClr val="000000"/>
                </a:solidFill>
                <a:latin typeface="Consolas" panose="020B0609020204030204" pitchFamily="49" charset="0"/>
              </a:rPr>
              <a:t>}</a:t>
            </a:r>
            <a:endParaRPr lang="zh-CN" altLang="en-US" sz="1050" dirty="0"/>
          </a:p>
        </p:txBody>
      </p:sp>
      <p:cxnSp>
        <p:nvCxnSpPr>
          <p:cNvPr id="12" name="直接连接符 11"/>
          <p:cNvCxnSpPr/>
          <p:nvPr/>
        </p:nvCxnSpPr>
        <p:spPr>
          <a:xfrm>
            <a:off x="4283968" y="987574"/>
            <a:ext cx="0" cy="4320480"/>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283968" y="700128"/>
            <a:ext cx="2160240" cy="369332"/>
          </a:xfrm>
          <a:prstGeom prst="rect">
            <a:avLst/>
          </a:prstGeom>
          <a:noFill/>
        </p:spPr>
        <p:txBody>
          <a:bodyPr wrap="square" rtlCol="0">
            <a:spAutoFit/>
          </a:bodyPr>
          <a:lstStyle/>
          <a:p>
            <a:r>
              <a:rPr lang="zh-CN" altLang="zh-CN" dirty="0">
                <a:solidFill>
                  <a:srgbClr val="000000"/>
                </a:solidFill>
                <a:latin typeface="Consolas" panose="020B0609020204030204" pitchFamily="49" charset="0"/>
              </a:rPr>
              <a:t> </a:t>
            </a:r>
            <a:r>
              <a:rPr lang="en-US" altLang="zh-CN" b="1" dirty="0">
                <a:solidFill>
                  <a:srgbClr val="000080"/>
                </a:solidFill>
                <a:latin typeface="Consolas" panose="020B0609020204030204" pitchFamily="49" charset="0"/>
              </a:rPr>
              <a:t>Lock:</a:t>
            </a:r>
            <a:r>
              <a:rPr lang="zh-CN" altLang="zh-CN" b="1" dirty="0">
                <a:solidFill>
                  <a:srgbClr val="000080"/>
                </a:solidFill>
                <a:latin typeface="Consolas" panose="020B0609020204030204" pitchFamily="49" charset="0"/>
              </a:rPr>
              <a:t>  </a:t>
            </a:r>
            <a:endParaRPr lang="zh-CN" altLang="zh-CN" sz="2800" dirty="0">
              <a:latin typeface="Arial" panose="020B0604020202020204" pitchFamily="34" charset="0"/>
            </a:endParaRPr>
          </a:p>
        </p:txBody>
      </p:sp>
    </p:spTree>
    <p:extLst>
      <p:ext uri="{BB962C8B-B14F-4D97-AF65-F5344CB8AC3E}">
        <p14:creationId xmlns:p14="http://schemas.microsoft.com/office/powerpoint/2010/main" val="1729877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0" grpId="0"/>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2348720"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多线程</a:t>
            </a:r>
            <a:r>
              <a:rPr lang="en-US" altLang="zh-CN" sz="2000" b="1" dirty="0">
                <a:solidFill>
                  <a:schemeClr val="tx1">
                    <a:lumMod val="75000"/>
                    <a:lumOff val="25000"/>
                  </a:schemeClr>
                </a:solidFill>
                <a:latin typeface="微软雅黑" pitchFamily="34" charset="-122"/>
                <a:ea typeface="微软雅黑" pitchFamily="34" charset="-122"/>
              </a:rPr>
              <a:t>-</a:t>
            </a:r>
            <a:r>
              <a:rPr lang="zh-CN" altLang="en-US" sz="2000" b="1" dirty="0">
                <a:solidFill>
                  <a:schemeClr val="tx1">
                    <a:lumMod val="75000"/>
                    <a:lumOff val="25000"/>
                  </a:schemeClr>
                </a:solidFill>
                <a:latin typeface="微软雅黑" pitchFamily="34" charset="-122"/>
                <a:ea typeface="微软雅黑" pitchFamily="34" charset="-122"/>
              </a:rPr>
              <a:t>线程的同步</a:t>
            </a:r>
          </a:p>
        </p:txBody>
      </p:sp>
      <p:sp>
        <p:nvSpPr>
          <p:cNvPr id="4" name="矩形 3"/>
          <p:cNvSpPr/>
          <p:nvPr/>
        </p:nvSpPr>
        <p:spPr>
          <a:xfrm>
            <a:off x="539552" y="769359"/>
            <a:ext cx="7920880" cy="2646878"/>
          </a:xfrm>
          <a:prstGeom prst="rect">
            <a:avLst/>
          </a:prstGeom>
        </p:spPr>
        <p:txBody>
          <a:bodyPr wrap="square">
            <a:spAutoFit/>
          </a:bodyPr>
          <a:lstStyle/>
          <a:p>
            <a:pPr algn="ctr" eaLnBrk="0" fontAlgn="base" hangingPunct="0">
              <a:spcBef>
                <a:spcPct val="0"/>
              </a:spcBef>
              <a:spcAft>
                <a:spcPct val="0"/>
              </a:spcAft>
            </a:pPr>
            <a:r>
              <a:rPr lang="en-US" altLang="zh-CN" sz="2000" b="1" dirty="0"/>
              <a:t>synchronized </a:t>
            </a:r>
            <a:r>
              <a:rPr lang="zh-CN" altLang="en-US" sz="2000" b="1" dirty="0"/>
              <a:t>与 </a:t>
            </a:r>
            <a:r>
              <a:rPr lang="en-US" altLang="zh-CN" sz="2000" b="1" dirty="0"/>
              <a:t>Lock </a:t>
            </a:r>
            <a:r>
              <a:rPr lang="zh-CN" altLang="en-US" sz="2000" b="1" dirty="0"/>
              <a:t>的对比 </a:t>
            </a:r>
            <a:endParaRPr lang="en-US" altLang="zh-CN" sz="2000" b="1" dirty="0"/>
          </a:p>
          <a:p>
            <a:pPr algn="ctr" eaLnBrk="0" fontAlgn="base" hangingPunct="0">
              <a:spcBef>
                <a:spcPct val="0"/>
              </a:spcBef>
              <a:spcAft>
                <a:spcPct val="0"/>
              </a:spcAft>
            </a:pPr>
            <a:endParaRPr lang="en-US" altLang="zh-CN" sz="2000" b="1" dirty="0"/>
          </a:p>
          <a:p>
            <a:pPr marL="342900" indent="-342900" eaLnBrk="0" fontAlgn="base" hangingPunct="0">
              <a:spcBef>
                <a:spcPct val="0"/>
              </a:spcBef>
              <a:spcAft>
                <a:spcPct val="0"/>
              </a:spcAft>
              <a:buAutoNum type="arabicPeriod"/>
            </a:pPr>
            <a:r>
              <a:rPr lang="en-US" altLang="zh-CN" dirty="0"/>
              <a:t>Lock</a:t>
            </a:r>
            <a:r>
              <a:rPr lang="zh-CN" altLang="en-US" dirty="0"/>
              <a:t>是显式锁（手动开启和关闭锁，别忘记关闭锁），</a:t>
            </a:r>
            <a:r>
              <a:rPr lang="en-US" altLang="zh-CN" dirty="0"/>
              <a:t>synchronized</a:t>
            </a:r>
            <a:r>
              <a:rPr lang="zh-CN" altLang="en-US" dirty="0"/>
              <a:t>是隐式锁，出了作用域自动释放 。</a:t>
            </a:r>
            <a:endParaRPr lang="en-US" altLang="zh-CN" dirty="0"/>
          </a:p>
          <a:p>
            <a:pPr marL="342900" indent="-342900" eaLnBrk="0" fontAlgn="base" hangingPunct="0">
              <a:spcBef>
                <a:spcPct val="0"/>
              </a:spcBef>
              <a:spcAft>
                <a:spcPct val="0"/>
              </a:spcAft>
              <a:buAutoNum type="arabicPeriod"/>
            </a:pPr>
            <a:endParaRPr lang="en-US" altLang="zh-CN" dirty="0"/>
          </a:p>
          <a:p>
            <a:pPr marL="342900" indent="-342900" eaLnBrk="0" fontAlgn="base" hangingPunct="0">
              <a:spcBef>
                <a:spcPct val="0"/>
              </a:spcBef>
              <a:spcAft>
                <a:spcPct val="0"/>
              </a:spcAft>
              <a:buAutoNum type="arabicPeriod"/>
            </a:pPr>
            <a:r>
              <a:rPr lang="en-US" altLang="zh-CN" dirty="0"/>
              <a:t>Lock</a:t>
            </a:r>
            <a:r>
              <a:rPr lang="zh-CN" altLang="en-US" dirty="0"/>
              <a:t>只有代码块锁，</a:t>
            </a:r>
            <a:r>
              <a:rPr lang="en-US" altLang="zh-CN" dirty="0"/>
              <a:t>synchronized</a:t>
            </a:r>
            <a:r>
              <a:rPr lang="zh-CN" altLang="en-US" dirty="0"/>
              <a:t>有代码块锁和方法锁 。</a:t>
            </a:r>
            <a:endParaRPr lang="en-US" altLang="zh-CN" dirty="0"/>
          </a:p>
          <a:p>
            <a:pPr marL="342900" indent="-342900" eaLnBrk="0" fontAlgn="base" hangingPunct="0">
              <a:spcBef>
                <a:spcPct val="0"/>
              </a:spcBef>
              <a:spcAft>
                <a:spcPct val="0"/>
              </a:spcAft>
              <a:buAutoNum type="arabicPeriod"/>
            </a:pPr>
            <a:endParaRPr lang="en-US" altLang="zh-CN" dirty="0"/>
          </a:p>
          <a:p>
            <a:pPr marL="342900" indent="-342900" eaLnBrk="0" fontAlgn="base" hangingPunct="0">
              <a:spcBef>
                <a:spcPct val="0"/>
              </a:spcBef>
              <a:spcAft>
                <a:spcPct val="0"/>
              </a:spcAft>
              <a:buAutoNum type="arabicPeriod"/>
            </a:pPr>
            <a:r>
              <a:rPr lang="zh-CN" altLang="en-US" dirty="0"/>
              <a:t>使用</a:t>
            </a:r>
            <a:r>
              <a:rPr lang="en-US" altLang="zh-CN" dirty="0"/>
              <a:t>Lock</a:t>
            </a:r>
            <a:r>
              <a:rPr lang="zh-CN" altLang="en-US" dirty="0"/>
              <a:t>锁，</a:t>
            </a:r>
            <a:r>
              <a:rPr lang="en-US" altLang="zh-CN" dirty="0"/>
              <a:t>JVM</a:t>
            </a:r>
            <a:r>
              <a:rPr lang="zh-CN" altLang="en-US" dirty="0"/>
              <a:t>将花费较少的时间来调度线程，性能更好。并且具有更好的扩展性（提供更多的子类） </a:t>
            </a:r>
            <a:endParaRPr lang="en-US" altLang="zh-CN" dirty="0"/>
          </a:p>
        </p:txBody>
      </p:sp>
      <p:sp>
        <p:nvSpPr>
          <p:cNvPr id="2" name="文本框 1"/>
          <p:cNvSpPr txBox="1"/>
          <p:nvPr/>
        </p:nvSpPr>
        <p:spPr>
          <a:xfrm>
            <a:off x="539552" y="3568799"/>
            <a:ext cx="7565102" cy="1200329"/>
          </a:xfrm>
          <a:prstGeom prst="rect">
            <a:avLst/>
          </a:prstGeom>
          <a:noFill/>
        </p:spPr>
        <p:txBody>
          <a:bodyPr wrap="square" rtlCol="0">
            <a:spAutoFit/>
          </a:bodyPr>
          <a:lstStyle/>
          <a:p>
            <a:r>
              <a:rPr lang="zh-CN" altLang="en-US" dirty="0"/>
              <a:t>优先使用顺序：</a:t>
            </a:r>
            <a:endParaRPr lang="en-US" altLang="zh-CN" dirty="0"/>
          </a:p>
          <a:p>
            <a:r>
              <a:rPr lang="zh-CN" altLang="en-US" dirty="0"/>
              <a:t> </a:t>
            </a:r>
            <a:r>
              <a:rPr lang="en-US" altLang="zh-CN" dirty="0"/>
              <a:t>Lock —&gt;</a:t>
            </a:r>
            <a:r>
              <a:rPr lang="zh-CN" altLang="en-US" dirty="0"/>
              <a:t>同步代码块（已经进入了方法体，分配了相应资源）</a:t>
            </a:r>
            <a:r>
              <a:rPr lang="en-US" altLang="zh-CN" dirty="0"/>
              <a:t>—&gt;</a:t>
            </a:r>
            <a:r>
              <a:rPr lang="zh-CN" altLang="en-US" dirty="0"/>
              <a:t>同步方法 （在方法体之外） </a:t>
            </a:r>
            <a:endParaRPr lang="zh-CN" altLang="zh-CN" sz="1600" dirty="0">
              <a:latin typeface="Arial" panose="020B0604020202020204" pitchFamily="34" charset="0"/>
            </a:endParaRPr>
          </a:p>
          <a:p>
            <a:endParaRPr lang="zh-CN" altLang="en-US" dirty="0"/>
          </a:p>
        </p:txBody>
      </p:sp>
    </p:spTree>
    <p:extLst>
      <p:ext uri="{BB962C8B-B14F-4D97-AF65-F5344CB8AC3E}">
        <p14:creationId xmlns:p14="http://schemas.microsoft.com/office/powerpoint/2010/main" val="3816480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 calcmode="lin" valueType="num">
                                      <p:cBhvr additive="base">
                                        <p:cTn id="1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 calcmode="lin" valueType="num">
                                      <p:cBhvr additive="base">
                                        <p:cTn id="1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Effect transition="in" filter="barn(inVertical)">
                                      <p:cBhvr>
                                        <p:cTn id="25" dur="500"/>
                                        <p:tgtEl>
                                          <p:spTgt spid="2">
                                            <p:txEl>
                                              <p:pRg st="0" end="0"/>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barn(inVertical)">
                                      <p:cBhvr>
                                        <p:cTn id="28"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2348720"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多线程</a:t>
            </a:r>
            <a:r>
              <a:rPr lang="en-US" altLang="zh-CN" sz="2000" b="1" dirty="0">
                <a:solidFill>
                  <a:schemeClr val="tx1">
                    <a:lumMod val="75000"/>
                    <a:lumOff val="25000"/>
                  </a:schemeClr>
                </a:solidFill>
                <a:latin typeface="微软雅黑" pitchFamily="34" charset="-122"/>
                <a:ea typeface="微软雅黑" pitchFamily="34" charset="-122"/>
              </a:rPr>
              <a:t>-</a:t>
            </a:r>
            <a:r>
              <a:rPr lang="zh-CN" altLang="en-US" sz="2000" b="1" dirty="0">
                <a:solidFill>
                  <a:schemeClr val="tx1">
                    <a:lumMod val="75000"/>
                    <a:lumOff val="25000"/>
                  </a:schemeClr>
                </a:solidFill>
                <a:latin typeface="微软雅黑" pitchFamily="34" charset="-122"/>
                <a:ea typeface="微软雅黑" pitchFamily="34" charset="-122"/>
              </a:rPr>
              <a:t>线程的同步</a:t>
            </a:r>
          </a:p>
        </p:txBody>
      </p:sp>
      <p:sp>
        <p:nvSpPr>
          <p:cNvPr id="4" name="矩形 3"/>
          <p:cNvSpPr/>
          <p:nvPr/>
        </p:nvSpPr>
        <p:spPr>
          <a:xfrm>
            <a:off x="791894" y="1131590"/>
            <a:ext cx="7920880" cy="2677656"/>
          </a:xfrm>
          <a:prstGeom prst="rect">
            <a:avLst/>
          </a:prstGeom>
        </p:spPr>
        <p:txBody>
          <a:bodyPr wrap="square">
            <a:spAutoFit/>
          </a:bodyPr>
          <a:lstStyle/>
          <a:p>
            <a:pPr algn="ctr" eaLnBrk="0" fontAlgn="base" hangingPunct="0">
              <a:spcBef>
                <a:spcPct val="0"/>
              </a:spcBef>
              <a:spcAft>
                <a:spcPct val="0"/>
              </a:spcAft>
            </a:pPr>
            <a:r>
              <a:rPr lang="zh-CN" altLang="en-US" sz="2400" dirty="0"/>
              <a:t>练 习</a:t>
            </a:r>
            <a:endParaRPr lang="en-US" altLang="zh-CN" sz="2400" dirty="0"/>
          </a:p>
          <a:p>
            <a:pPr eaLnBrk="0" fontAlgn="base" hangingPunct="0">
              <a:spcBef>
                <a:spcPct val="0"/>
              </a:spcBef>
              <a:spcAft>
                <a:spcPct val="0"/>
              </a:spcAft>
            </a:pPr>
            <a:r>
              <a:rPr lang="zh-CN" altLang="en-US" dirty="0"/>
              <a:t>银行有一个账户。 有两个储户分别向同一个账户存</a:t>
            </a:r>
            <a:r>
              <a:rPr lang="en-US" altLang="zh-CN" dirty="0"/>
              <a:t>3000</a:t>
            </a:r>
            <a:r>
              <a:rPr lang="zh-CN" altLang="en-US" dirty="0"/>
              <a:t>元，每次存</a:t>
            </a:r>
            <a:r>
              <a:rPr lang="en-US" altLang="zh-CN" dirty="0"/>
              <a:t>1000</a:t>
            </a:r>
            <a:r>
              <a:rPr lang="zh-CN" altLang="en-US" dirty="0"/>
              <a:t>，存</a:t>
            </a:r>
            <a:r>
              <a:rPr lang="en-US" altLang="zh-CN" dirty="0"/>
              <a:t>3</a:t>
            </a:r>
            <a:r>
              <a:rPr lang="zh-CN" altLang="en-US" dirty="0"/>
              <a:t>次。每次存完打印账户余额。 </a:t>
            </a:r>
            <a:endParaRPr lang="en-US" altLang="zh-CN" dirty="0"/>
          </a:p>
          <a:p>
            <a:pPr eaLnBrk="0" fontAlgn="base" hangingPunct="0">
              <a:spcBef>
                <a:spcPct val="0"/>
              </a:spcBef>
              <a:spcAft>
                <a:spcPct val="0"/>
              </a:spcAft>
            </a:pPr>
            <a:r>
              <a:rPr lang="zh-CN" altLang="en-US" dirty="0"/>
              <a:t>问题：该程序是否有安全问题，如果有，如何解决？</a:t>
            </a:r>
            <a:endParaRPr lang="en-US" altLang="zh-CN" dirty="0"/>
          </a:p>
          <a:p>
            <a:pPr eaLnBrk="0" fontAlgn="base" hangingPunct="0">
              <a:spcBef>
                <a:spcPct val="0"/>
              </a:spcBef>
              <a:spcAft>
                <a:spcPct val="0"/>
              </a:spcAft>
            </a:pPr>
            <a:r>
              <a:rPr lang="zh-CN" altLang="en-US" dirty="0"/>
              <a:t> </a:t>
            </a:r>
            <a:endParaRPr lang="en-US" altLang="zh-CN" dirty="0"/>
          </a:p>
          <a:p>
            <a:pPr eaLnBrk="0" fontAlgn="base" hangingPunct="0">
              <a:spcBef>
                <a:spcPct val="0"/>
              </a:spcBef>
              <a:spcAft>
                <a:spcPct val="0"/>
              </a:spcAft>
            </a:pPr>
            <a:r>
              <a:rPr lang="en-US" altLang="zh-CN" dirty="0"/>
              <a:t>【</a:t>
            </a:r>
            <a:r>
              <a:rPr lang="zh-CN" altLang="en-US" dirty="0"/>
              <a:t>提示</a:t>
            </a:r>
            <a:r>
              <a:rPr lang="en-US" altLang="zh-CN" dirty="0"/>
              <a:t>】 </a:t>
            </a:r>
          </a:p>
          <a:p>
            <a:pPr marL="800100" lvl="1" indent="-342900" eaLnBrk="0" fontAlgn="base" hangingPunct="0">
              <a:spcBef>
                <a:spcPct val="0"/>
              </a:spcBef>
              <a:spcAft>
                <a:spcPct val="0"/>
              </a:spcAft>
              <a:buFont typeface="+mj-lt"/>
              <a:buAutoNum type="arabicPeriod"/>
            </a:pPr>
            <a:r>
              <a:rPr lang="zh-CN" altLang="en-US" dirty="0"/>
              <a:t>明确哪些代码是多线程运行代码，须写入</a:t>
            </a:r>
            <a:r>
              <a:rPr lang="en-US" altLang="zh-CN" dirty="0"/>
              <a:t>run()</a:t>
            </a:r>
            <a:r>
              <a:rPr lang="zh-CN" altLang="en-US" dirty="0"/>
              <a:t>方法。</a:t>
            </a:r>
            <a:endParaRPr lang="en-US" altLang="zh-CN" dirty="0"/>
          </a:p>
          <a:p>
            <a:pPr marL="800100" lvl="1" indent="-342900" eaLnBrk="0" fontAlgn="base" hangingPunct="0">
              <a:spcBef>
                <a:spcPct val="0"/>
              </a:spcBef>
              <a:spcAft>
                <a:spcPct val="0"/>
              </a:spcAft>
              <a:buFont typeface="+mj-lt"/>
              <a:buAutoNum type="arabicPeriod"/>
            </a:pPr>
            <a:r>
              <a:rPr lang="zh-CN" altLang="en-US" dirty="0"/>
              <a:t>明确什么是共享数据。 </a:t>
            </a:r>
            <a:endParaRPr lang="en-US" altLang="zh-CN" dirty="0"/>
          </a:p>
          <a:p>
            <a:pPr marL="800100" lvl="1" indent="-342900" eaLnBrk="0" fontAlgn="base" hangingPunct="0">
              <a:spcBef>
                <a:spcPct val="0"/>
              </a:spcBef>
              <a:spcAft>
                <a:spcPct val="0"/>
              </a:spcAft>
              <a:buFont typeface="+mj-lt"/>
              <a:buAutoNum type="arabicPeriod"/>
            </a:pPr>
            <a:r>
              <a:rPr lang="zh-CN" altLang="en-US" dirty="0"/>
              <a:t>明确多线程运行代码中哪些语句是操作共享数据的。</a:t>
            </a:r>
            <a:endParaRPr lang="zh-CN" altLang="zh-CN" sz="1600" dirty="0">
              <a:latin typeface="Arial" panose="020B0604020202020204" pitchFamily="34" charset="0"/>
            </a:endParaRPr>
          </a:p>
        </p:txBody>
      </p:sp>
      <p:sp>
        <p:nvSpPr>
          <p:cNvPr id="2" name="矩形 1"/>
          <p:cNvSpPr/>
          <p:nvPr/>
        </p:nvSpPr>
        <p:spPr>
          <a:xfrm>
            <a:off x="1547664" y="4227934"/>
            <a:ext cx="5400600" cy="369332"/>
          </a:xfrm>
          <a:prstGeom prst="rect">
            <a:avLst/>
          </a:prstGeom>
        </p:spPr>
        <p:txBody>
          <a:bodyPr wrap="square">
            <a:spAutoFit/>
          </a:bodyPr>
          <a:lstStyle/>
          <a:p>
            <a:r>
              <a:rPr lang="zh-CN" altLang="en-US" dirty="0">
                <a:solidFill>
                  <a:srgbClr val="7030A0"/>
                </a:solidFill>
              </a:rPr>
              <a:t>拓展问题：可否实现两个储户交替存钱的操作</a:t>
            </a:r>
          </a:p>
        </p:txBody>
      </p:sp>
    </p:spTree>
    <p:extLst>
      <p:ext uri="{BB962C8B-B14F-4D97-AF65-F5344CB8AC3E}">
        <p14:creationId xmlns:p14="http://schemas.microsoft.com/office/powerpoint/2010/main" val="3928895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1000"/>
                                        <p:tgtEl>
                                          <p:spTgt spid="4">
                                            <p:txEl>
                                              <p:pRg st="4" end="4"/>
                                            </p:txEl>
                                          </p:spTgt>
                                        </p:tgtEl>
                                      </p:cBhvr>
                                    </p:animEffect>
                                    <p:anim calcmode="lin" valueType="num">
                                      <p:cBhvr>
                                        <p:cTn id="1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1000"/>
                                        <p:tgtEl>
                                          <p:spTgt spid="4">
                                            <p:txEl>
                                              <p:pRg st="5" end="5"/>
                                            </p:txEl>
                                          </p:spTgt>
                                        </p:tgtEl>
                                      </p:cBhvr>
                                    </p:animEffect>
                                    <p:anim calcmode="lin" valueType="num">
                                      <p:cBhvr>
                                        <p:cTn id="25"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1000"/>
                                        <p:tgtEl>
                                          <p:spTgt spid="4">
                                            <p:txEl>
                                              <p:pRg st="6" end="6"/>
                                            </p:txEl>
                                          </p:spTgt>
                                        </p:tgtEl>
                                      </p:cBhvr>
                                    </p:animEffect>
                                    <p:anim calcmode="lin" valueType="num">
                                      <p:cBhvr>
                                        <p:cTn id="32"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fade">
                                      <p:cBhvr>
                                        <p:cTn id="38" dur="1000"/>
                                        <p:tgtEl>
                                          <p:spTgt spid="4">
                                            <p:txEl>
                                              <p:pRg st="7" end="7"/>
                                            </p:txEl>
                                          </p:spTgt>
                                        </p:tgtEl>
                                      </p:cBhvr>
                                    </p:animEffect>
                                    <p:anim calcmode="lin" valueType="num">
                                      <p:cBhvr>
                                        <p:cTn id="39"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0"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anim calcmode="lin" valueType="num">
                                      <p:cBhvr additive="base">
                                        <p:cTn id="45" dur="500" fill="hold"/>
                                        <p:tgtEl>
                                          <p:spTgt spid="2"/>
                                        </p:tgtEl>
                                        <p:attrNameLst>
                                          <p:attrName>ppt_x</p:attrName>
                                        </p:attrNameLst>
                                      </p:cBhvr>
                                      <p:tavLst>
                                        <p:tav tm="0">
                                          <p:val>
                                            <p:strVal val="#ppt_x"/>
                                          </p:val>
                                        </p:tav>
                                        <p:tav tm="100000">
                                          <p:val>
                                            <p:strVal val="#ppt_x"/>
                                          </p:val>
                                        </p:tav>
                                      </p:tavLst>
                                    </p:anim>
                                    <p:anim calcmode="lin" valueType="num">
                                      <p:cBhvr additive="base">
                                        <p:cTn id="4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2348720"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多线程</a:t>
            </a:r>
            <a:r>
              <a:rPr lang="en-US" altLang="zh-CN" sz="2000" b="1" dirty="0">
                <a:solidFill>
                  <a:schemeClr val="tx1">
                    <a:lumMod val="75000"/>
                    <a:lumOff val="25000"/>
                  </a:schemeClr>
                </a:solidFill>
                <a:latin typeface="微软雅黑" pitchFamily="34" charset="-122"/>
                <a:ea typeface="微软雅黑" pitchFamily="34" charset="-122"/>
              </a:rPr>
              <a:t>-</a:t>
            </a:r>
            <a:r>
              <a:rPr lang="zh-CN" altLang="en-US" sz="2000" b="1" dirty="0">
                <a:solidFill>
                  <a:schemeClr val="tx1">
                    <a:lumMod val="75000"/>
                    <a:lumOff val="25000"/>
                  </a:schemeClr>
                </a:solidFill>
                <a:latin typeface="微软雅黑" pitchFamily="34" charset="-122"/>
                <a:ea typeface="微软雅黑" pitchFamily="34" charset="-122"/>
              </a:rPr>
              <a:t>线程的同步</a:t>
            </a:r>
          </a:p>
        </p:txBody>
      </p:sp>
      <p:sp>
        <p:nvSpPr>
          <p:cNvPr id="5" name="TextBox 4"/>
          <p:cNvSpPr txBox="1"/>
          <p:nvPr/>
        </p:nvSpPr>
        <p:spPr>
          <a:xfrm>
            <a:off x="971600" y="1203598"/>
            <a:ext cx="7704856" cy="2273699"/>
          </a:xfrm>
          <a:prstGeom prst="rect">
            <a:avLst/>
          </a:prstGeom>
          <a:noFill/>
        </p:spPr>
        <p:txBody>
          <a:bodyPr wrap="square">
            <a:spAutoFit/>
          </a:bodyPr>
          <a:lstStyle/>
          <a:p>
            <a:pPr>
              <a:lnSpc>
                <a:spcPct val="150000"/>
              </a:lnSpc>
              <a:defRPr/>
            </a:pPr>
            <a:r>
              <a:rPr lang="zh-CN" altLang="en-US" sz="1200" dirty="0"/>
              <a:t>生产者消费者模式是一个十分经典的多线程协作的模式，弄懂生产者消费者问题能够让我们对多线程编程的理解更加深刻，所谓生产者消费者问题，实际上主要是包含了两类线程：</a:t>
            </a:r>
            <a:endParaRPr lang="en-US" altLang="zh-CN" sz="1200" dirty="0"/>
          </a:p>
          <a:p>
            <a:pPr marL="725488" lvl="1" indent="-268288">
              <a:lnSpc>
                <a:spcPct val="150000"/>
              </a:lnSpc>
              <a:buFont typeface="Wingdings" pitchFamily="2" charset="2"/>
              <a:buChar char="l"/>
              <a:defRPr/>
            </a:pPr>
            <a:r>
              <a:rPr lang="zh-CN" altLang="en-US" sz="1200" dirty="0"/>
              <a:t>一类是生产者线程用于生产数据</a:t>
            </a:r>
            <a:endParaRPr lang="en-US" altLang="zh-CN" sz="1200" dirty="0"/>
          </a:p>
          <a:p>
            <a:pPr marL="725488" lvl="1" indent="-268288">
              <a:lnSpc>
                <a:spcPct val="150000"/>
              </a:lnSpc>
              <a:buFont typeface="Wingdings" pitchFamily="2" charset="2"/>
              <a:buChar char="l"/>
              <a:defRPr/>
            </a:pPr>
            <a:r>
              <a:rPr lang="zh-CN" altLang="en-US" sz="1200" dirty="0"/>
              <a:t>一类是消费者线程用于消费数据</a:t>
            </a:r>
          </a:p>
          <a:p>
            <a:pPr>
              <a:lnSpc>
                <a:spcPct val="150000"/>
              </a:lnSpc>
              <a:defRPr/>
            </a:pPr>
            <a:r>
              <a:rPr lang="zh-CN" altLang="en-US" sz="1200" dirty="0"/>
              <a:t>为了解生产者和消费者的关系，通常会采用共享的数据区域，就像是一个仓库</a:t>
            </a:r>
            <a:endParaRPr lang="en-US" altLang="zh-CN" sz="1200" dirty="0"/>
          </a:p>
          <a:p>
            <a:pPr marL="725488" lvl="1" indent="-268288">
              <a:lnSpc>
                <a:spcPct val="150000"/>
              </a:lnSpc>
              <a:buFont typeface="Wingdings" pitchFamily="2" charset="2"/>
              <a:buChar char="l"/>
              <a:defRPr/>
            </a:pPr>
            <a:r>
              <a:rPr lang="zh-CN" altLang="en-US" sz="1200" dirty="0"/>
              <a:t>生产者生产数据之后直接放置在共享数据区中，并不需要关心消费者的行为</a:t>
            </a:r>
            <a:endParaRPr lang="en-US" altLang="zh-CN" sz="1200" dirty="0"/>
          </a:p>
          <a:p>
            <a:pPr marL="725488" lvl="1" indent="-268288">
              <a:lnSpc>
                <a:spcPct val="150000"/>
              </a:lnSpc>
              <a:buFont typeface="Wingdings" pitchFamily="2" charset="2"/>
              <a:buChar char="l"/>
              <a:defRPr/>
            </a:pPr>
            <a:r>
              <a:rPr lang="zh-CN" altLang="en-US" sz="1200" dirty="0"/>
              <a:t>消费者只需要从共享数据区中去获取数据，并不需要关心生产者的行为</a:t>
            </a:r>
            <a:endParaRPr lang="en-US" altLang="zh-CN" sz="1200" dirty="0"/>
          </a:p>
          <a:p>
            <a:pPr lvl="1">
              <a:lnSpc>
                <a:spcPct val="150000"/>
              </a:lnSpc>
              <a:defRPr/>
            </a:pPr>
            <a:endParaRPr lang="zh-CN" altLang="en-US" sz="1050" dirty="0">
              <a:solidFill>
                <a:schemeClr val="tx1">
                  <a:lumMod val="85000"/>
                  <a:lumOff val="15000"/>
                </a:schemeClr>
              </a:solidFill>
              <a:latin typeface="微软雅黑" pitchFamily="34" charset="-122"/>
              <a:ea typeface="微软雅黑" pitchFamily="34" charset="-122"/>
            </a:endParaRPr>
          </a:p>
        </p:txBody>
      </p:sp>
      <p:sp>
        <p:nvSpPr>
          <p:cNvPr id="3" name="矩形 2"/>
          <p:cNvSpPr/>
          <p:nvPr/>
        </p:nvSpPr>
        <p:spPr>
          <a:xfrm>
            <a:off x="755576" y="728872"/>
            <a:ext cx="3286477" cy="369332"/>
          </a:xfrm>
          <a:prstGeom prst="rect">
            <a:avLst/>
          </a:prstGeom>
        </p:spPr>
        <p:txBody>
          <a:bodyPr wrap="none">
            <a:spAutoFit/>
          </a:bodyPr>
          <a:lstStyle/>
          <a:p>
            <a:r>
              <a:rPr lang="zh-CN" altLang="en-US" b="1" dirty="0">
                <a:solidFill>
                  <a:schemeClr val="tx1">
                    <a:lumMod val="75000"/>
                    <a:lumOff val="25000"/>
                  </a:schemeClr>
                </a:solidFill>
                <a:latin typeface="微软雅黑" pitchFamily="34" charset="-122"/>
                <a:ea typeface="微软雅黑" pitchFamily="34" charset="-122"/>
              </a:rPr>
              <a:t>生产者消费者模式</a:t>
            </a:r>
            <a:r>
              <a:rPr lang="en-US" altLang="zh-CN" b="1" dirty="0">
                <a:solidFill>
                  <a:schemeClr val="tx1">
                    <a:lumMod val="75000"/>
                    <a:lumOff val="25000"/>
                  </a:schemeClr>
                </a:solidFill>
                <a:latin typeface="微软雅黑" pitchFamily="34" charset="-122"/>
                <a:ea typeface="微软雅黑" pitchFamily="34" charset="-122"/>
              </a:rPr>
              <a:t>-</a:t>
            </a:r>
            <a:r>
              <a:rPr lang="zh-CN" altLang="en-US" b="1" dirty="0">
                <a:solidFill>
                  <a:schemeClr val="tx1">
                    <a:lumMod val="75000"/>
                    <a:lumOff val="25000"/>
                  </a:schemeClr>
                </a:solidFill>
                <a:latin typeface="微软雅黑" pitchFamily="34" charset="-122"/>
                <a:ea typeface="微软雅黑" pitchFamily="34" charset="-122"/>
              </a:rPr>
              <a:t>多线程通信</a:t>
            </a:r>
            <a:endParaRPr lang="zh-CN" altLang="en-US" dirty="0"/>
          </a:p>
        </p:txBody>
      </p:sp>
      <p:sp>
        <p:nvSpPr>
          <p:cNvPr id="7" name="矩形 6"/>
          <p:cNvSpPr/>
          <p:nvPr/>
        </p:nvSpPr>
        <p:spPr>
          <a:xfrm>
            <a:off x="3635896" y="3582691"/>
            <a:ext cx="1655763" cy="431800"/>
          </a:xfrm>
          <a:prstGeom prst="rect">
            <a:avLst/>
          </a:prstGeom>
          <a:solidFill>
            <a:schemeClr val="tx2">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t>共享数据区域</a:t>
            </a:r>
          </a:p>
        </p:txBody>
      </p:sp>
      <p:grpSp>
        <p:nvGrpSpPr>
          <p:cNvPr id="8" name="组合 7"/>
          <p:cNvGrpSpPr>
            <a:grpSpLocks/>
          </p:cNvGrpSpPr>
          <p:nvPr/>
        </p:nvGrpSpPr>
        <p:grpSpPr bwMode="auto">
          <a:xfrm>
            <a:off x="1763068" y="3582691"/>
            <a:ext cx="1836738" cy="431800"/>
            <a:chOff x="1043608" y="3579862"/>
            <a:chExt cx="2542066" cy="432048"/>
          </a:xfrm>
        </p:grpSpPr>
        <p:sp>
          <p:nvSpPr>
            <p:cNvPr id="9" name="矩形 8"/>
            <p:cNvSpPr/>
            <p:nvPr/>
          </p:nvSpPr>
          <p:spPr>
            <a:xfrm>
              <a:off x="1043608" y="3579862"/>
              <a:ext cx="1445569" cy="432048"/>
            </a:xfrm>
            <a:prstGeom prst="rect">
              <a:avLst/>
            </a:prstGeom>
            <a:solidFill>
              <a:schemeClr val="tx2">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t>生产者</a:t>
              </a:r>
            </a:p>
          </p:txBody>
        </p:sp>
        <p:cxnSp>
          <p:nvCxnSpPr>
            <p:cNvPr id="10" name="直接箭头连接符 9"/>
            <p:cNvCxnSpPr/>
            <p:nvPr/>
          </p:nvCxnSpPr>
          <p:spPr>
            <a:xfrm>
              <a:off x="2589075" y="3793006"/>
              <a:ext cx="996599" cy="288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1" name="组合 10"/>
          <p:cNvGrpSpPr>
            <a:grpSpLocks/>
          </p:cNvGrpSpPr>
          <p:nvPr/>
        </p:nvGrpSpPr>
        <p:grpSpPr bwMode="auto">
          <a:xfrm>
            <a:off x="5363839" y="3582691"/>
            <a:ext cx="1512563" cy="431800"/>
            <a:chOff x="4644133" y="3579862"/>
            <a:chExt cx="1512043" cy="432048"/>
          </a:xfrm>
        </p:grpSpPr>
        <p:sp>
          <p:nvSpPr>
            <p:cNvPr id="12" name="矩形 11"/>
            <p:cNvSpPr/>
            <p:nvPr/>
          </p:nvSpPr>
          <p:spPr>
            <a:xfrm>
              <a:off x="5004048" y="3579862"/>
              <a:ext cx="1152128" cy="432048"/>
            </a:xfrm>
            <a:prstGeom prst="rect">
              <a:avLst/>
            </a:prstGeom>
            <a:solidFill>
              <a:schemeClr val="tx2">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a:t>消费者</a:t>
              </a:r>
            </a:p>
          </p:txBody>
        </p:sp>
        <p:cxnSp>
          <p:nvCxnSpPr>
            <p:cNvPr id="13" name="直接箭头连接符 12"/>
            <p:cNvCxnSpPr/>
            <p:nvPr/>
          </p:nvCxnSpPr>
          <p:spPr>
            <a:xfrm>
              <a:off x="4644133" y="3793006"/>
              <a:ext cx="287761" cy="288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3261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right)">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2348720"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多线程</a:t>
            </a:r>
            <a:r>
              <a:rPr lang="en-US" altLang="zh-CN" sz="2000" b="1" dirty="0">
                <a:solidFill>
                  <a:schemeClr val="tx1">
                    <a:lumMod val="75000"/>
                    <a:lumOff val="25000"/>
                  </a:schemeClr>
                </a:solidFill>
                <a:latin typeface="微软雅黑" pitchFamily="34" charset="-122"/>
                <a:ea typeface="微软雅黑" pitchFamily="34" charset="-122"/>
              </a:rPr>
              <a:t>-</a:t>
            </a:r>
            <a:r>
              <a:rPr lang="zh-CN" altLang="en-US" sz="2000" b="1" dirty="0">
                <a:solidFill>
                  <a:schemeClr val="tx1">
                    <a:lumMod val="75000"/>
                    <a:lumOff val="25000"/>
                  </a:schemeClr>
                </a:solidFill>
                <a:latin typeface="微软雅黑" pitchFamily="34" charset="-122"/>
                <a:ea typeface="微软雅黑" pitchFamily="34" charset="-122"/>
              </a:rPr>
              <a:t>线程的同步</a:t>
            </a:r>
          </a:p>
        </p:txBody>
      </p:sp>
      <p:sp>
        <p:nvSpPr>
          <p:cNvPr id="4" name="矩形 3"/>
          <p:cNvSpPr/>
          <p:nvPr/>
        </p:nvSpPr>
        <p:spPr>
          <a:xfrm>
            <a:off x="791894" y="1131590"/>
            <a:ext cx="7956570" cy="369332"/>
          </a:xfrm>
          <a:prstGeom prst="rect">
            <a:avLst/>
          </a:prstGeom>
        </p:spPr>
        <p:txBody>
          <a:bodyPr wrap="square">
            <a:spAutoFit/>
          </a:bodyPr>
          <a:lstStyle/>
          <a:p>
            <a:pPr algn="ctr" eaLnBrk="0" fontAlgn="base" hangingPunct="0">
              <a:spcBef>
                <a:spcPct val="0"/>
              </a:spcBef>
              <a:spcAft>
                <a:spcPct val="0"/>
              </a:spcAft>
            </a:pPr>
            <a:r>
              <a:rPr lang="zh-CN" altLang="en-US" dirty="0"/>
              <a:t> </a:t>
            </a:r>
            <a:endParaRPr lang="zh-CN" altLang="zh-CN" sz="1600" dirty="0">
              <a:latin typeface="Arial" panose="020B0604020202020204" pitchFamily="34" charset="0"/>
            </a:endParaRPr>
          </a:p>
        </p:txBody>
      </p:sp>
      <p:sp>
        <p:nvSpPr>
          <p:cNvPr id="5" name="TextBox 4"/>
          <p:cNvSpPr txBox="1"/>
          <p:nvPr/>
        </p:nvSpPr>
        <p:spPr>
          <a:xfrm>
            <a:off x="611560" y="843558"/>
            <a:ext cx="7488237" cy="418191"/>
          </a:xfrm>
          <a:prstGeom prst="rect">
            <a:avLst/>
          </a:prstGeom>
          <a:noFill/>
        </p:spPr>
        <p:txBody>
          <a:bodyPr>
            <a:spAutoFit/>
          </a:bodyPr>
          <a:lstStyle/>
          <a:p>
            <a:pPr fontAlgn="auto">
              <a:lnSpc>
                <a:spcPct val="150000"/>
              </a:lnSpc>
              <a:spcBef>
                <a:spcPts val="0"/>
              </a:spcBef>
              <a:spcAft>
                <a:spcPts val="0"/>
              </a:spcAft>
              <a:defRPr/>
            </a:pPr>
            <a:r>
              <a:rPr lang="zh-CN" altLang="en-US" sz="1600" b="1" dirty="0">
                <a:solidFill>
                  <a:schemeClr val="tx1">
                    <a:lumMod val="75000"/>
                    <a:lumOff val="25000"/>
                  </a:schemeClr>
                </a:solidFill>
                <a:latin typeface="微软雅黑" pitchFamily="34" charset="-122"/>
                <a:ea typeface="微软雅黑" pitchFamily="34" charset="-122"/>
              </a:rPr>
              <a:t>生产者消费者模式概述</a:t>
            </a:r>
          </a:p>
        </p:txBody>
      </p:sp>
      <p:sp>
        <p:nvSpPr>
          <p:cNvPr id="2" name="文本框 1"/>
          <p:cNvSpPr txBox="1"/>
          <p:nvPr/>
        </p:nvSpPr>
        <p:spPr>
          <a:xfrm>
            <a:off x="683568" y="1242934"/>
            <a:ext cx="7920880" cy="613694"/>
          </a:xfrm>
          <a:prstGeom prst="rect">
            <a:avLst/>
          </a:prstGeom>
          <a:noFill/>
        </p:spPr>
        <p:txBody>
          <a:bodyPr wrap="square" rtlCol="0">
            <a:spAutoFit/>
          </a:bodyPr>
          <a:lstStyle/>
          <a:p>
            <a:pPr fontAlgn="auto">
              <a:lnSpc>
                <a:spcPct val="150000"/>
              </a:lnSpc>
              <a:spcBef>
                <a:spcPts val="0"/>
              </a:spcBef>
              <a:spcAft>
                <a:spcPts val="0"/>
              </a:spcAft>
              <a:defRPr/>
            </a:pPr>
            <a:r>
              <a:rPr lang="zh-CN" altLang="en-US" sz="1200" dirty="0">
                <a:solidFill>
                  <a:schemeClr val="tx1">
                    <a:lumMod val="85000"/>
                    <a:lumOff val="15000"/>
                  </a:schemeClr>
                </a:solidFill>
                <a:latin typeface="微软雅黑" pitchFamily="34" charset="-122"/>
                <a:ea typeface="微软雅黑" pitchFamily="34" charset="-122"/>
              </a:rPr>
              <a:t>为了体现生产和消费过程中的等待和唤醒，</a:t>
            </a:r>
            <a:r>
              <a:rPr lang="en-US" altLang="zh-CN" sz="1200" dirty="0">
                <a:solidFill>
                  <a:schemeClr val="tx1">
                    <a:lumMod val="85000"/>
                    <a:lumOff val="15000"/>
                  </a:schemeClr>
                </a:solidFill>
                <a:latin typeface="微软雅黑" pitchFamily="34" charset="-122"/>
                <a:ea typeface="微软雅黑" pitchFamily="34" charset="-122"/>
              </a:rPr>
              <a:t>Java</a:t>
            </a:r>
            <a:r>
              <a:rPr lang="zh-CN" altLang="en-US" sz="1200" dirty="0">
                <a:solidFill>
                  <a:schemeClr val="tx1">
                    <a:lumMod val="85000"/>
                    <a:lumOff val="15000"/>
                  </a:schemeClr>
                </a:solidFill>
                <a:latin typeface="微软雅黑" pitchFamily="34" charset="-122"/>
                <a:ea typeface="微软雅黑" pitchFamily="34" charset="-122"/>
              </a:rPr>
              <a:t>就提供了几个方法供我们使用，这几个方法在</a:t>
            </a:r>
            <a:r>
              <a:rPr lang="en-US" altLang="zh-CN" sz="1200" dirty="0">
                <a:solidFill>
                  <a:schemeClr val="tx1">
                    <a:lumMod val="85000"/>
                    <a:lumOff val="15000"/>
                  </a:schemeClr>
                </a:solidFill>
                <a:latin typeface="微软雅黑" pitchFamily="34" charset="-122"/>
                <a:ea typeface="微软雅黑" pitchFamily="34" charset="-122"/>
              </a:rPr>
              <a:t>Object</a:t>
            </a:r>
            <a:r>
              <a:rPr lang="zh-CN" altLang="en-US" sz="1200" dirty="0">
                <a:solidFill>
                  <a:schemeClr val="tx1">
                    <a:lumMod val="85000"/>
                    <a:lumOff val="15000"/>
                  </a:schemeClr>
                </a:solidFill>
                <a:latin typeface="微软雅黑" pitchFamily="34" charset="-122"/>
                <a:ea typeface="微软雅黑" pitchFamily="34" charset="-122"/>
              </a:rPr>
              <a:t>类中</a:t>
            </a:r>
            <a:r>
              <a:rPr lang="en-US" altLang="zh-CN" sz="1200" dirty="0">
                <a:solidFill>
                  <a:schemeClr val="tx1">
                    <a:lumMod val="85000"/>
                    <a:lumOff val="15000"/>
                  </a:schemeClr>
                </a:solidFill>
                <a:latin typeface="微软雅黑" pitchFamily="34" charset="-122"/>
                <a:ea typeface="微软雅黑" pitchFamily="34" charset="-122"/>
              </a:rPr>
              <a:t>Object</a:t>
            </a:r>
            <a:r>
              <a:rPr lang="zh-CN" altLang="en-US" sz="1200" dirty="0">
                <a:solidFill>
                  <a:schemeClr val="tx1">
                    <a:lumMod val="85000"/>
                    <a:lumOff val="15000"/>
                  </a:schemeClr>
                </a:solidFill>
                <a:latin typeface="微软雅黑" pitchFamily="34" charset="-122"/>
                <a:ea typeface="微软雅黑" pitchFamily="34" charset="-122"/>
              </a:rPr>
              <a:t>类的等待和唤醒方法：</a:t>
            </a:r>
            <a:endParaRPr lang="en-US" altLang="zh-CN" sz="1200" dirty="0">
              <a:solidFill>
                <a:schemeClr val="tx1">
                  <a:lumMod val="85000"/>
                  <a:lumOff val="15000"/>
                </a:schemeClr>
              </a:solidFill>
              <a:latin typeface="微软雅黑" pitchFamily="34" charset="-122"/>
              <a:ea typeface="微软雅黑"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531973213"/>
              </p:ext>
            </p:extLst>
          </p:nvPr>
        </p:nvGraphicFramePr>
        <p:xfrm>
          <a:off x="1079078" y="1856628"/>
          <a:ext cx="6553200" cy="2171689"/>
        </p:xfrm>
        <a:graphic>
          <a:graphicData uri="http://schemas.openxmlformats.org/drawingml/2006/table">
            <a:tbl>
              <a:tblPr/>
              <a:tblGrid>
                <a:gridCol w="1584328">
                  <a:extLst>
                    <a:ext uri="{9D8B030D-6E8A-4147-A177-3AD203B41FA5}">
                      <a16:colId xmlns:a16="http://schemas.microsoft.com/office/drawing/2014/main" val="20000"/>
                    </a:ext>
                  </a:extLst>
                </a:gridCol>
                <a:gridCol w="4968872">
                  <a:extLst>
                    <a:ext uri="{9D8B030D-6E8A-4147-A177-3AD203B41FA5}">
                      <a16:colId xmlns:a16="http://schemas.microsoft.com/office/drawing/2014/main" val="20001"/>
                    </a:ext>
                  </a:extLst>
                </a:gridCol>
              </a:tblGrid>
              <a:tr h="444449">
                <a:tc>
                  <a:txBody>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400" b="1" i="0" u="none" strike="noStrike" cap="none" normalizeH="0" baseline="0" dirty="0">
                          <a:ln>
                            <a:noFill/>
                          </a:ln>
                          <a:solidFill>
                            <a:srgbClr val="FFFFFF"/>
                          </a:solidFill>
                          <a:effectLst/>
                          <a:latin typeface="微软雅黑" pitchFamily="34" charset="-122"/>
                          <a:ea typeface="微软雅黑" pitchFamily="34" charset="-122"/>
                        </a:rPr>
                        <a:t>方法名</a:t>
                      </a:r>
                    </a:p>
                  </a:txBody>
                  <a:tcPr marL="91423" marR="91423" marT="45730" marB="4573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400" b="1" i="0" u="none" strike="noStrike" cap="none" normalizeH="0" baseline="0" dirty="0">
                          <a:ln>
                            <a:noFill/>
                          </a:ln>
                          <a:solidFill>
                            <a:srgbClr val="FFFFFF"/>
                          </a:solidFill>
                          <a:effectLst/>
                          <a:latin typeface="微软雅黑" pitchFamily="34" charset="-122"/>
                          <a:ea typeface="微软雅黑" pitchFamily="34" charset="-122"/>
                        </a:rPr>
                        <a:t>说明</a:t>
                      </a:r>
                    </a:p>
                  </a:txBody>
                  <a:tcPr marL="91423" marR="91423" marT="45730" marB="4573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49952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00" dirty="0">
                          <a:solidFill>
                            <a:schemeClr val="tx1">
                              <a:lumMod val="85000"/>
                              <a:lumOff val="15000"/>
                            </a:schemeClr>
                          </a:solidFill>
                          <a:latin typeface="微软雅黑" pitchFamily="34" charset="-122"/>
                          <a:ea typeface="微软雅黑" pitchFamily="34" charset="-122"/>
                        </a:rPr>
                        <a:t>void wait​()</a:t>
                      </a:r>
                      <a:endParaRPr kumimoji="0" lang="zh-CN" altLang="en-US" sz="10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endParaRPr>
                    </a:p>
                  </a:txBody>
                  <a:tcPr marL="91423" marR="91423" marT="45730" marB="4573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000" kern="1200" dirty="0">
                          <a:solidFill>
                            <a:schemeClr val="tx1">
                              <a:lumMod val="85000"/>
                              <a:lumOff val="15000"/>
                            </a:schemeClr>
                          </a:solidFill>
                          <a:latin typeface="微软雅黑" pitchFamily="34" charset="-122"/>
                          <a:ea typeface="微软雅黑" pitchFamily="34" charset="-122"/>
                          <a:cs typeface="+mn-cs"/>
                        </a:rPr>
                        <a:t>令当前线程挂起并放弃</a:t>
                      </a:r>
                      <a:r>
                        <a:rPr lang="en-US" altLang="zh-CN" sz="1000" kern="1200" dirty="0">
                          <a:solidFill>
                            <a:schemeClr val="tx1">
                              <a:lumMod val="85000"/>
                              <a:lumOff val="15000"/>
                            </a:schemeClr>
                          </a:solidFill>
                          <a:latin typeface="微软雅黑" pitchFamily="34" charset="-122"/>
                          <a:ea typeface="微软雅黑" pitchFamily="34" charset="-122"/>
                          <a:cs typeface="+mn-cs"/>
                        </a:rPr>
                        <a:t>CPU</a:t>
                      </a:r>
                      <a:r>
                        <a:rPr lang="zh-CN" altLang="en-US" sz="1000" kern="1200" dirty="0">
                          <a:solidFill>
                            <a:schemeClr val="tx1">
                              <a:lumMod val="85000"/>
                              <a:lumOff val="15000"/>
                            </a:schemeClr>
                          </a:solidFill>
                          <a:latin typeface="微软雅黑" pitchFamily="34" charset="-122"/>
                          <a:ea typeface="微软雅黑" pitchFamily="34" charset="-122"/>
                          <a:cs typeface="+mn-cs"/>
                        </a:rPr>
                        <a:t>、同步资源并等待，使别的线程可访问并修改共享资源，而当前线程排队等候其他线程调用</a:t>
                      </a:r>
                      <a:r>
                        <a:rPr lang="en-US" altLang="zh-CN" sz="1000" kern="1200" dirty="0">
                          <a:solidFill>
                            <a:schemeClr val="tx1">
                              <a:lumMod val="85000"/>
                              <a:lumOff val="15000"/>
                            </a:schemeClr>
                          </a:solidFill>
                          <a:latin typeface="微软雅黑" pitchFamily="34" charset="-122"/>
                          <a:ea typeface="微软雅黑" pitchFamily="34" charset="-122"/>
                          <a:cs typeface="+mn-cs"/>
                        </a:rPr>
                        <a:t>notify()</a:t>
                      </a:r>
                      <a:r>
                        <a:rPr lang="zh-CN" altLang="en-US" sz="1000" kern="1200" dirty="0">
                          <a:solidFill>
                            <a:schemeClr val="tx1">
                              <a:lumMod val="85000"/>
                              <a:lumOff val="15000"/>
                            </a:schemeClr>
                          </a:solidFill>
                          <a:latin typeface="微软雅黑" pitchFamily="34" charset="-122"/>
                          <a:ea typeface="微软雅黑" pitchFamily="34" charset="-122"/>
                          <a:cs typeface="+mn-cs"/>
                        </a:rPr>
                        <a:t>或</a:t>
                      </a:r>
                      <a:r>
                        <a:rPr lang="en-US" altLang="zh-CN" sz="1000" kern="1200" dirty="0" err="1">
                          <a:solidFill>
                            <a:schemeClr val="tx1">
                              <a:lumMod val="85000"/>
                              <a:lumOff val="15000"/>
                            </a:schemeClr>
                          </a:solidFill>
                          <a:latin typeface="微软雅黑" pitchFamily="34" charset="-122"/>
                          <a:ea typeface="微软雅黑" pitchFamily="34" charset="-122"/>
                          <a:cs typeface="+mn-cs"/>
                        </a:rPr>
                        <a:t>notifyAll</a:t>
                      </a:r>
                      <a:r>
                        <a:rPr lang="en-US" altLang="zh-CN" sz="1000" kern="1200" dirty="0">
                          <a:solidFill>
                            <a:schemeClr val="tx1">
                              <a:lumMod val="85000"/>
                              <a:lumOff val="15000"/>
                            </a:schemeClr>
                          </a:solidFill>
                          <a:latin typeface="微软雅黑" pitchFamily="34" charset="-122"/>
                          <a:ea typeface="微软雅黑" pitchFamily="34" charset="-122"/>
                          <a:cs typeface="+mn-cs"/>
                        </a:rPr>
                        <a:t>()</a:t>
                      </a:r>
                      <a:r>
                        <a:rPr lang="zh-CN" altLang="en-US" sz="1000" kern="1200" dirty="0">
                          <a:solidFill>
                            <a:schemeClr val="tx1">
                              <a:lumMod val="85000"/>
                              <a:lumOff val="15000"/>
                            </a:schemeClr>
                          </a:solidFill>
                          <a:latin typeface="微软雅黑" pitchFamily="34" charset="-122"/>
                          <a:ea typeface="微软雅黑" pitchFamily="34" charset="-122"/>
                          <a:cs typeface="+mn-cs"/>
                        </a:rPr>
                        <a:t>方法唤醒，唤醒后等待重新获得对监视器的所有权后才能继续执行。</a:t>
                      </a:r>
                      <a:endParaRPr lang="en-US" altLang="zh-CN" sz="1000" kern="1200" dirty="0">
                        <a:solidFill>
                          <a:schemeClr val="tx1">
                            <a:lumMod val="85000"/>
                            <a:lumOff val="15000"/>
                          </a:schemeClr>
                        </a:solidFill>
                        <a:latin typeface="微软雅黑" pitchFamily="34" charset="-122"/>
                        <a:ea typeface="微软雅黑" pitchFamily="34" charset="-122"/>
                        <a:cs typeface="+mn-cs"/>
                      </a:endParaRPr>
                    </a:p>
                  </a:txBody>
                  <a:tcPr marL="91423" marR="91423" marT="45730" marB="4573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r h="50383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00" kern="1200" dirty="0">
                          <a:solidFill>
                            <a:schemeClr val="tx1">
                              <a:lumMod val="85000"/>
                              <a:lumOff val="15000"/>
                            </a:schemeClr>
                          </a:solidFill>
                          <a:latin typeface="微软雅黑" pitchFamily="34" charset="-122"/>
                          <a:ea typeface="微软雅黑" pitchFamily="34" charset="-122"/>
                          <a:cs typeface="+mn-cs"/>
                        </a:rPr>
                        <a:t>void notify​()</a:t>
                      </a:r>
                      <a:endParaRPr lang="zh-CN" altLang="en-US" sz="1000" kern="1200" dirty="0">
                        <a:solidFill>
                          <a:schemeClr val="tx1">
                            <a:lumMod val="85000"/>
                            <a:lumOff val="15000"/>
                          </a:schemeClr>
                        </a:solidFill>
                        <a:latin typeface="微软雅黑" pitchFamily="34" charset="-122"/>
                        <a:ea typeface="微软雅黑" pitchFamily="34" charset="-122"/>
                        <a:cs typeface="+mn-cs"/>
                      </a:endParaRPr>
                    </a:p>
                  </a:txBody>
                  <a:tcPr marL="91423" marR="91423" marT="45730" marB="4573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000" kern="1200" dirty="0">
                          <a:solidFill>
                            <a:schemeClr val="tx1">
                              <a:lumMod val="85000"/>
                              <a:lumOff val="15000"/>
                            </a:schemeClr>
                          </a:solidFill>
                          <a:latin typeface="微软雅黑" pitchFamily="34" charset="-122"/>
                          <a:ea typeface="微软雅黑" pitchFamily="34" charset="-122"/>
                          <a:cs typeface="+mn-cs"/>
                        </a:rPr>
                        <a:t>唤醒正在排队等待同步资源的线程中优先级</a:t>
                      </a:r>
                      <a:r>
                        <a:rPr lang="zh-CN" altLang="en-US" sz="1000" kern="1200">
                          <a:solidFill>
                            <a:schemeClr val="tx1">
                              <a:lumMod val="85000"/>
                              <a:lumOff val="15000"/>
                            </a:schemeClr>
                          </a:solidFill>
                          <a:latin typeface="微软雅黑" pitchFamily="34" charset="-122"/>
                          <a:ea typeface="微软雅黑" pitchFamily="34" charset="-122"/>
                          <a:cs typeface="+mn-cs"/>
                        </a:rPr>
                        <a:t>最高者，结束</a:t>
                      </a:r>
                      <a:r>
                        <a:rPr lang="zh-CN" altLang="en-US" sz="1000" kern="1200" dirty="0">
                          <a:solidFill>
                            <a:schemeClr val="tx1">
                              <a:lumMod val="85000"/>
                              <a:lumOff val="15000"/>
                            </a:schemeClr>
                          </a:solidFill>
                          <a:latin typeface="微软雅黑" pitchFamily="34" charset="-122"/>
                          <a:ea typeface="微软雅黑" pitchFamily="34" charset="-122"/>
                          <a:cs typeface="+mn-cs"/>
                        </a:rPr>
                        <a:t>等待</a:t>
                      </a:r>
                      <a:endParaRPr lang="en-US" altLang="zh-CN" sz="1000" kern="1200" dirty="0">
                        <a:solidFill>
                          <a:schemeClr val="tx1">
                            <a:lumMod val="85000"/>
                            <a:lumOff val="15000"/>
                          </a:schemeClr>
                        </a:solidFill>
                        <a:latin typeface="微软雅黑" pitchFamily="34" charset="-122"/>
                        <a:ea typeface="微软雅黑" pitchFamily="34" charset="-122"/>
                        <a:cs typeface="+mn-cs"/>
                      </a:endParaRPr>
                    </a:p>
                  </a:txBody>
                  <a:tcPr marL="91423" marR="91423" marT="45730" marB="4573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10002"/>
                  </a:ext>
                </a:extLst>
              </a:tr>
              <a:tr h="4730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000">
                          <a:solidFill>
                            <a:schemeClr val="tx1">
                              <a:lumMod val="85000"/>
                              <a:lumOff val="15000"/>
                            </a:schemeClr>
                          </a:solidFill>
                          <a:latin typeface="微软雅黑" pitchFamily="34" charset="-122"/>
                          <a:ea typeface="微软雅黑" pitchFamily="34" charset="-122"/>
                        </a:rPr>
                        <a:t>void notifyAll​()</a:t>
                      </a:r>
                      <a:endParaRPr lang="zh-CN" altLang="en-US" sz="1000" kern="1200">
                        <a:solidFill>
                          <a:schemeClr val="tx1">
                            <a:lumMod val="85000"/>
                            <a:lumOff val="15000"/>
                          </a:schemeClr>
                        </a:solidFill>
                        <a:latin typeface="微软雅黑" pitchFamily="34" charset="-122"/>
                        <a:ea typeface="微软雅黑" pitchFamily="34" charset="-122"/>
                        <a:cs typeface="+mn-cs"/>
                      </a:endParaRPr>
                    </a:p>
                  </a:txBody>
                  <a:tcPr marL="91423" marR="91423" marT="45730" marB="4573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000" kern="1200" dirty="0">
                          <a:solidFill>
                            <a:schemeClr val="tx1">
                              <a:lumMod val="85000"/>
                              <a:lumOff val="15000"/>
                            </a:schemeClr>
                          </a:solidFill>
                          <a:latin typeface="微软雅黑" pitchFamily="34" charset="-122"/>
                          <a:ea typeface="微软雅黑" pitchFamily="34" charset="-122"/>
                          <a:cs typeface="+mn-cs"/>
                        </a:rPr>
                        <a:t>唤醒正在排队等待资源的所有线程，结束等待</a:t>
                      </a:r>
                      <a:r>
                        <a:rPr lang="en-US" altLang="zh-CN" sz="1000" kern="1200" dirty="0">
                          <a:solidFill>
                            <a:schemeClr val="tx1">
                              <a:lumMod val="85000"/>
                              <a:lumOff val="15000"/>
                            </a:schemeClr>
                          </a:solidFill>
                          <a:latin typeface="微软雅黑" pitchFamily="34" charset="-122"/>
                          <a:ea typeface="微软雅黑" pitchFamily="34" charset="-122"/>
                          <a:cs typeface="+mn-cs"/>
                        </a:rPr>
                        <a:t>.</a:t>
                      </a:r>
                      <a:endParaRPr lang="zh-CN" altLang="en-US" sz="1000" kern="1200" dirty="0">
                        <a:solidFill>
                          <a:schemeClr val="tx1">
                            <a:lumMod val="85000"/>
                            <a:lumOff val="15000"/>
                          </a:schemeClr>
                        </a:solidFill>
                        <a:latin typeface="微软雅黑" pitchFamily="34" charset="-122"/>
                        <a:ea typeface="微软雅黑" pitchFamily="34" charset="-122"/>
                        <a:cs typeface="+mn-cs"/>
                      </a:endParaRPr>
                    </a:p>
                  </a:txBody>
                  <a:tcPr marL="91423" marR="91423" marT="45730" marB="4573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3"/>
                  </a:ext>
                </a:extLst>
              </a:tr>
            </a:tbl>
          </a:graphicData>
        </a:graphic>
      </p:graphicFrame>
      <p:sp>
        <p:nvSpPr>
          <p:cNvPr id="3" name="文本框 2"/>
          <p:cNvSpPr txBox="1"/>
          <p:nvPr/>
        </p:nvSpPr>
        <p:spPr>
          <a:xfrm>
            <a:off x="395536" y="4083918"/>
            <a:ext cx="8568952" cy="646331"/>
          </a:xfrm>
          <a:prstGeom prst="rect">
            <a:avLst/>
          </a:prstGeom>
          <a:noFill/>
        </p:spPr>
        <p:txBody>
          <a:bodyPr wrap="square" rtlCol="0">
            <a:spAutoFit/>
          </a:bodyPr>
          <a:lstStyle/>
          <a:p>
            <a:r>
              <a:rPr lang="zh-CN" altLang="en-US" sz="1200" dirty="0">
                <a:solidFill>
                  <a:srgbClr val="FF0000"/>
                </a:solidFill>
              </a:rPr>
              <a:t>注意：</a:t>
            </a:r>
            <a:endParaRPr lang="en-US" altLang="zh-CN" sz="1200" dirty="0">
              <a:solidFill>
                <a:srgbClr val="FF0000"/>
              </a:solidFill>
            </a:endParaRPr>
          </a:p>
          <a:p>
            <a:pPr marL="228600" indent="-228600">
              <a:buFont typeface="+mj-lt"/>
              <a:buAutoNum type="arabicPeriod"/>
            </a:pPr>
            <a:r>
              <a:rPr lang="zh-CN" altLang="en-US" sz="1200" dirty="0">
                <a:solidFill>
                  <a:srgbClr val="FF0000"/>
                </a:solidFill>
              </a:rPr>
              <a:t>这三个方法只有在</a:t>
            </a:r>
            <a:r>
              <a:rPr lang="en-US" altLang="zh-CN" sz="1200" dirty="0">
                <a:solidFill>
                  <a:srgbClr val="FF0000"/>
                </a:solidFill>
              </a:rPr>
              <a:t>synchronized</a:t>
            </a:r>
            <a:r>
              <a:rPr lang="zh-CN" altLang="en-US" sz="1200" dirty="0">
                <a:solidFill>
                  <a:srgbClr val="FF0000"/>
                </a:solidFill>
              </a:rPr>
              <a:t>方法或</a:t>
            </a:r>
            <a:r>
              <a:rPr lang="en-US" altLang="zh-CN" sz="1200" dirty="0">
                <a:solidFill>
                  <a:srgbClr val="FF0000"/>
                </a:solidFill>
              </a:rPr>
              <a:t>synchronized</a:t>
            </a:r>
            <a:r>
              <a:rPr lang="zh-CN" altLang="en-US" sz="1200" dirty="0">
                <a:solidFill>
                  <a:srgbClr val="FF0000"/>
                </a:solidFill>
              </a:rPr>
              <a:t>代码块中才能使用，否则会报 </a:t>
            </a:r>
            <a:r>
              <a:rPr lang="en-US" altLang="zh-CN" sz="1200" dirty="0" err="1">
                <a:solidFill>
                  <a:srgbClr val="FF0000"/>
                </a:solidFill>
              </a:rPr>
              <a:t>java.lang.IllegalMonitorStateException</a:t>
            </a:r>
            <a:r>
              <a:rPr lang="zh-CN" altLang="en-US" sz="1200" dirty="0">
                <a:solidFill>
                  <a:srgbClr val="FF0000"/>
                </a:solidFill>
              </a:rPr>
              <a:t>异常。 </a:t>
            </a:r>
            <a:endParaRPr lang="en-US" altLang="zh-CN" sz="1200" dirty="0">
              <a:solidFill>
                <a:srgbClr val="FF0000"/>
              </a:solidFill>
            </a:endParaRPr>
          </a:p>
          <a:p>
            <a:pPr marL="228600" indent="-228600">
              <a:buFont typeface="+mj-lt"/>
              <a:buAutoNum type="arabicPeriod"/>
            </a:pPr>
            <a:r>
              <a:rPr lang="zh-CN" altLang="en-US" sz="1200" dirty="0">
                <a:solidFill>
                  <a:srgbClr val="FF0000"/>
                </a:solidFill>
              </a:rPr>
              <a:t>因为这三个方法必须有锁对象调用，而任意对象都可以作为</a:t>
            </a:r>
            <a:r>
              <a:rPr lang="en-US" altLang="zh-CN" sz="1200" dirty="0">
                <a:solidFill>
                  <a:srgbClr val="FF0000"/>
                </a:solidFill>
              </a:rPr>
              <a:t>synchronized</a:t>
            </a:r>
            <a:r>
              <a:rPr lang="zh-CN" altLang="en-US" sz="1200" dirty="0">
                <a:solidFill>
                  <a:srgbClr val="FF0000"/>
                </a:solidFill>
              </a:rPr>
              <a:t>的同步锁， 因此这三个方法只能在</a:t>
            </a:r>
            <a:r>
              <a:rPr lang="en-US" altLang="zh-CN" sz="1200" dirty="0">
                <a:solidFill>
                  <a:srgbClr val="FF0000"/>
                </a:solidFill>
              </a:rPr>
              <a:t>Object</a:t>
            </a:r>
            <a:r>
              <a:rPr lang="zh-CN" altLang="en-US" sz="1200" dirty="0">
                <a:solidFill>
                  <a:srgbClr val="FF0000"/>
                </a:solidFill>
              </a:rPr>
              <a:t>类中声明</a:t>
            </a:r>
            <a:endParaRPr lang="zh-CN" altLang="en-US" sz="6000" dirty="0">
              <a:solidFill>
                <a:srgbClr val="FF0000"/>
              </a:solidFill>
            </a:endParaRPr>
          </a:p>
        </p:txBody>
      </p:sp>
    </p:spTree>
    <p:extLst>
      <p:ext uri="{BB962C8B-B14F-4D97-AF65-F5344CB8AC3E}">
        <p14:creationId xmlns:p14="http://schemas.microsoft.com/office/powerpoint/2010/main" val="3719945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209223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多线程</a:t>
            </a:r>
            <a:r>
              <a:rPr lang="en-US" altLang="zh-CN" sz="2000" b="1" dirty="0">
                <a:solidFill>
                  <a:schemeClr val="tx1">
                    <a:lumMod val="75000"/>
                    <a:lumOff val="25000"/>
                  </a:schemeClr>
                </a:solidFill>
                <a:latin typeface="微软雅黑" pitchFamily="34" charset="-122"/>
                <a:ea typeface="微软雅黑" pitchFamily="34" charset="-122"/>
              </a:rPr>
              <a:t>-</a:t>
            </a:r>
            <a:r>
              <a:rPr lang="zh-CN" altLang="en-US" sz="2000" b="1" dirty="0">
                <a:solidFill>
                  <a:schemeClr val="tx1">
                    <a:lumMod val="75000"/>
                    <a:lumOff val="25000"/>
                  </a:schemeClr>
                </a:solidFill>
                <a:latin typeface="微软雅黑" pitchFamily="34" charset="-122"/>
                <a:ea typeface="微软雅黑" pitchFamily="34" charset="-122"/>
              </a:rPr>
              <a:t>线程通信</a:t>
            </a:r>
          </a:p>
        </p:txBody>
      </p:sp>
      <p:sp>
        <p:nvSpPr>
          <p:cNvPr id="10" name="TextBox 4"/>
          <p:cNvSpPr txBox="1"/>
          <p:nvPr/>
        </p:nvSpPr>
        <p:spPr>
          <a:xfrm>
            <a:off x="971600" y="1131590"/>
            <a:ext cx="7488237" cy="3932230"/>
          </a:xfrm>
          <a:prstGeom prst="rect">
            <a:avLst/>
          </a:prstGeom>
          <a:noFill/>
        </p:spPr>
        <p:txBody>
          <a:bodyPr>
            <a:spAutoFit/>
          </a:bodyPr>
          <a:lstStyle/>
          <a:p>
            <a:pPr fontAlgn="auto">
              <a:lnSpc>
                <a:spcPct val="150000"/>
              </a:lnSpc>
              <a:spcBef>
                <a:spcPts val="0"/>
              </a:spcBef>
              <a:spcAft>
                <a:spcPts val="0"/>
              </a:spcAft>
              <a:defRPr/>
            </a:pPr>
            <a:r>
              <a:rPr lang="zh-CN" altLang="en-US" sz="1400" dirty="0">
                <a:solidFill>
                  <a:schemeClr val="tx1">
                    <a:lumMod val="85000"/>
                    <a:lumOff val="15000"/>
                  </a:schemeClr>
                </a:solidFill>
                <a:latin typeface="微软雅黑" pitchFamily="34" charset="-122"/>
                <a:ea typeface="微软雅黑" pitchFamily="34" charset="-122"/>
              </a:rPr>
              <a:t>生产者消费者案例中包含的类：</a:t>
            </a:r>
            <a:endParaRPr lang="en-US" altLang="zh-CN" sz="1400" dirty="0">
              <a:solidFill>
                <a:schemeClr val="tx1">
                  <a:lumMod val="85000"/>
                  <a:lumOff val="15000"/>
                </a:schemeClr>
              </a:solidFill>
              <a:latin typeface="微软雅黑" pitchFamily="34" charset="-122"/>
              <a:ea typeface="微软雅黑" pitchFamily="34" charset="-122"/>
            </a:endParaRPr>
          </a:p>
          <a:p>
            <a:pPr marL="268288" indent="-268288" fontAlgn="auto">
              <a:lnSpc>
                <a:spcPct val="150000"/>
              </a:lnSpc>
              <a:spcBef>
                <a:spcPts val="0"/>
              </a:spcBef>
              <a:spcAft>
                <a:spcPts val="0"/>
              </a:spcAft>
              <a:buFont typeface="Wingdings" pitchFamily="2" charset="2"/>
              <a:buChar char="l"/>
              <a:defRPr/>
            </a:pPr>
            <a:r>
              <a:rPr lang="zh-CN" altLang="en-US" sz="1400" dirty="0">
                <a:latin typeface="微软雅黑" pitchFamily="34" charset="-122"/>
                <a:ea typeface="微软雅黑" pitchFamily="34" charset="-122"/>
              </a:rPr>
              <a:t>奶箱类</a:t>
            </a:r>
            <a:r>
              <a:rPr lang="en-US" altLang="zh-CN" sz="1400" dirty="0">
                <a:latin typeface="微软雅黑" pitchFamily="34" charset="-122"/>
                <a:ea typeface="微软雅黑" pitchFamily="34" charset="-122"/>
              </a:rPr>
              <a:t>(Box)</a:t>
            </a:r>
            <a:r>
              <a:rPr lang="zh-CN" altLang="en-US" sz="1400" dirty="0">
                <a:latin typeface="微软雅黑" pitchFamily="34" charset="-122"/>
                <a:ea typeface="微软雅黑" pitchFamily="34" charset="-122"/>
              </a:rPr>
              <a:t>：定义一个成员变量，表示第</a:t>
            </a:r>
            <a:r>
              <a:rPr lang="en-US" altLang="zh-CN" sz="1400" dirty="0">
                <a:latin typeface="微软雅黑" pitchFamily="34" charset="-122"/>
                <a:ea typeface="微软雅黑" pitchFamily="34" charset="-122"/>
              </a:rPr>
              <a:t>x</a:t>
            </a:r>
            <a:r>
              <a:rPr lang="zh-CN" altLang="en-US" sz="1400" dirty="0">
                <a:latin typeface="微软雅黑" pitchFamily="34" charset="-122"/>
                <a:ea typeface="微软雅黑" pitchFamily="34" charset="-122"/>
              </a:rPr>
              <a:t>瓶奶，提供存储牛奶和获取牛奶的操作</a:t>
            </a:r>
            <a:endParaRPr lang="en-US" altLang="zh-CN" sz="1400" dirty="0">
              <a:latin typeface="微软雅黑" pitchFamily="34" charset="-122"/>
              <a:ea typeface="微软雅黑" pitchFamily="34" charset="-122"/>
            </a:endParaRPr>
          </a:p>
          <a:p>
            <a:pPr marL="268288" indent="-268288" fontAlgn="auto">
              <a:lnSpc>
                <a:spcPct val="150000"/>
              </a:lnSpc>
              <a:spcBef>
                <a:spcPts val="0"/>
              </a:spcBef>
              <a:spcAft>
                <a:spcPts val="0"/>
              </a:spcAft>
              <a:buFont typeface="Wingdings" pitchFamily="2" charset="2"/>
              <a:buChar char="l"/>
              <a:defRPr/>
            </a:pPr>
            <a:r>
              <a:rPr lang="zh-CN" altLang="en-US" sz="1400" dirty="0">
                <a:latin typeface="微软雅黑" pitchFamily="34" charset="-122"/>
                <a:ea typeface="微软雅黑" pitchFamily="34" charset="-122"/>
              </a:rPr>
              <a:t>生产者类</a:t>
            </a:r>
            <a:r>
              <a:rPr lang="en-US" altLang="zh-CN" sz="1400" dirty="0">
                <a:latin typeface="微软雅黑" pitchFamily="34" charset="-122"/>
                <a:ea typeface="微软雅黑" pitchFamily="34" charset="-122"/>
              </a:rPr>
              <a:t>(Producer)</a:t>
            </a:r>
            <a:r>
              <a:rPr lang="zh-CN" altLang="en-US" sz="1400" dirty="0">
                <a:latin typeface="微软雅黑" pitchFamily="34" charset="-122"/>
                <a:ea typeface="微软雅黑" pitchFamily="34" charset="-122"/>
              </a:rPr>
              <a:t>：实现</a:t>
            </a:r>
            <a:r>
              <a:rPr lang="en-US" altLang="zh-CN" sz="1400" dirty="0">
                <a:latin typeface="微软雅黑" pitchFamily="34" charset="-122"/>
                <a:ea typeface="微软雅黑" pitchFamily="34" charset="-122"/>
              </a:rPr>
              <a:t>Runnable</a:t>
            </a:r>
            <a:r>
              <a:rPr lang="zh-CN" altLang="en-US" sz="1400" dirty="0">
                <a:latin typeface="微软雅黑" pitchFamily="34" charset="-122"/>
                <a:ea typeface="微软雅黑" pitchFamily="34" charset="-122"/>
              </a:rPr>
              <a:t>接口，重写</a:t>
            </a:r>
            <a:r>
              <a:rPr lang="en-US" altLang="zh-CN" sz="1400" dirty="0">
                <a:latin typeface="微软雅黑" pitchFamily="34" charset="-122"/>
                <a:ea typeface="微软雅黑" pitchFamily="34" charset="-122"/>
              </a:rPr>
              <a:t>run()</a:t>
            </a:r>
            <a:r>
              <a:rPr lang="zh-CN" altLang="en-US" sz="1400" dirty="0">
                <a:latin typeface="微软雅黑" pitchFamily="34" charset="-122"/>
                <a:ea typeface="微软雅黑" pitchFamily="34" charset="-122"/>
              </a:rPr>
              <a:t>方法，调用存储牛奶的操作</a:t>
            </a:r>
            <a:endParaRPr lang="en-US" altLang="zh-CN" sz="1400" dirty="0">
              <a:latin typeface="微软雅黑" pitchFamily="34" charset="-122"/>
              <a:ea typeface="微软雅黑" pitchFamily="34" charset="-122"/>
            </a:endParaRPr>
          </a:p>
          <a:p>
            <a:pPr marL="268288" indent="-268288" fontAlgn="auto">
              <a:lnSpc>
                <a:spcPct val="150000"/>
              </a:lnSpc>
              <a:spcBef>
                <a:spcPts val="0"/>
              </a:spcBef>
              <a:spcAft>
                <a:spcPts val="0"/>
              </a:spcAft>
              <a:buFont typeface="Wingdings" pitchFamily="2" charset="2"/>
              <a:buChar char="l"/>
              <a:defRPr/>
            </a:pPr>
            <a:r>
              <a:rPr lang="zh-CN" altLang="en-US" sz="1400" dirty="0">
                <a:latin typeface="微软雅黑" pitchFamily="34" charset="-122"/>
                <a:ea typeface="微软雅黑" pitchFamily="34" charset="-122"/>
              </a:rPr>
              <a:t>消费者类</a:t>
            </a:r>
            <a:r>
              <a:rPr lang="en-US" altLang="zh-CN" sz="1400" dirty="0">
                <a:latin typeface="微软雅黑" pitchFamily="34" charset="-122"/>
                <a:ea typeface="微软雅黑" pitchFamily="34" charset="-122"/>
              </a:rPr>
              <a:t>(Customer)</a:t>
            </a:r>
            <a:r>
              <a:rPr lang="zh-CN" altLang="en-US" sz="1400" dirty="0">
                <a:latin typeface="微软雅黑" pitchFamily="34" charset="-122"/>
                <a:ea typeface="微软雅黑" pitchFamily="34" charset="-122"/>
              </a:rPr>
              <a:t>：实现</a:t>
            </a:r>
            <a:r>
              <a:rPr lang="en-US" altLang="zh-CN" sz="1400" dirty="0">
                <a:latin typeface="微软雅黑" pitchFamily="34" charset="-122"/>
                <a:ea typeface="微软雅黑" pitchFamily="34" charset="-122"/>
              </a:rPr>
              <a:t>Runnable</a:t>
            </a:r>
            <a:r>
              <a:rPr lang="zh-CN" altLang="en-US" sz="1400" dirty="0">
                <a:latin typeface="微软雅黑" pitchFamily="34" charset="-122"/>
                <a:ea typeface="微软雅黑" pitchFamily="34" charset="-122"/>
              </a:rPr>
              <a:t>接口，重写</a:t>
            </a:r>
            <a:r>
              <a:rPr lang="en-US" altLang="zh-CN" sz="1400" dirty="0">
                <a:latin typeface="微软雅黑" pitchFamily="34" charset="-122"/>
                <a:ea typeface="微软雅黑" pitchFamily="34" charset="-122"/>
              </a:rPr>
              <a:t>run()</a:t>
            </a:r>
            <a:r>
              <a:rPr lang="zh-CN" altLang="en-US" sz="1400" dirty="0">
                <a:latin typeface="微软雅黑" pitchFamily="34" charset="-122"/>
                <a:ea typeface="微软雅黑" pitchFamily="34" charset="-122"/>
              </a:rPr>
              <a:t>方法，调用获取牛奶的操作</a:t>
            </a:r>
            <a:endParaRPr lang="en-US" altLang="zh-CN" sz="1400" dirty="0">
              <a:latin typeface="微软雅黑" pitchFamily="34" charset="-122"/>
              <a:ea typeface="微软雅黑" pitchFamily="34" charset="-122"/>
            </a:endParaRPr>
          </a:p>
          <a:p>
            <a:pPr marL="268288" indent="-268288" fontAlgn="auto">
              <a:lnSpc>
                <a:spcPct val="150000"/>
              </a:lnSpc>
              <a:spcBef>
                <a:spcPts val="0"/>
              </a:spcBef>
              <a:spcAft>
                <a:spcPts val="0"/>
              </a:spcAft>
              <a:buFont typeface="Wingdings" pitchFamily="2" charset="2"/>
              <a:buChar char="l"/>
              <a:defRPr/>
            </a:pPr>
            <a:r>
              <a:rPr lang="zh-CN" altLang="en-US" sz="1400" dirty="0">
                <a:latin typeface="微软雅黑" pitchFamily="34" charset="-122"/>
                <a:ea typeface="微软雅黑" pitchFamily="34" charset="-122"/>
              </a:rPr>
              <a:t>测试类</a:t>
            </a:r>
            <a:r>
              <a:rPr lang="en-US" altLang="zh-CN" sz="1400" dirty="0">
                <a:latin typeface="微软雅黑" pitchFamily="34" charset="-122"/>
                <a:ea typeface="微软雅黑" pitchFamily="34" charset="-122"/>
              </a:rPr>
              <a:t>(</a:t>
            </a:r>
            <a:r>
              <a:rPr lang="en-US" altLang="zh-CN" sz="1400" dirty="0" err="1">
                <a:latin typeface="微软雅黑" pitchFamily="34" charset="-122"/>
                <a:ea typeface="微软雅黑" pitchFamily="34" charset="-122"/>
              </a:rPr>
              <a:t>BoxDemo</a:t>
            </a:r>
            <a:r>
              <a:rPr lang="en-US" altLang="zh-CN" sz="1400" dirty="0">
                <a:latin typeface="微软雅黑" pitchFamily="34" charset="-122"/>
                <a:ea typeface="微软雅黑" pitchFamily="34" charset="-122"/>
              </a:rPr>
              <a:t>)</a:t>
            </a:r>
            <a:r>
              <a:rPr lang="zh-CN" altLang="en-US" sz="1400" dirty="0">
                <a:latin typeface="微软雅黑" pitchFamily="34" charset="-122"/>
                <a:ea typeface="微软雅黑" pitchFamily="34" charset="-122"/>
              </a:rPr>
              <a:t>：里面有</a:t>
            </a:r>
            <a:r>
              <a:rPr lang="en-US" altLang="zh-CN" sz="1400" dirty="0">
                <a:latin typeface="微软雅黑" pitchFamily="34" charset="-122"/>
                <a:ea typeface="微软雅黑" pitchFamily="34" charset="-122"/>
              </a:rPr>
              <a:t>main</a:t>
            </a:r>
            <a:r>
              <a:rPr lang="zh-CN" altLang="en-US" sz="1400" dirty="0">
                <a:latin typeface="微软雅黑" pitchFamily="34" charset="-122"/>
                <a:ea typeface="微软雅黑" pitchFamily="34" charset="-122"/>
              </a:rPr>
              <a:t>方法，</a:t>
            </a:r>
            <a:r>
              <a:rPr lang="en-US" altLang="zh-CN" sz="1400" dirty="0">
                <a:latin typeface="微软雅黑" pitchFamily="34" charset="-122"/>
                <a:ea typeface="微软雅黑" pitchFamily="34" charset="-122"/>
              </a:rPr>
              <a:t>main</a:t>
            </a:r>
            <a:r>
              <a:rPr lang="zh-CN" altLang="en-US" sz="1400" dirty="0">
                <a:latin typeface="微软雅黑" pitchFamily="34" charset="-122"/>
                <a:ea typeface="微软雅黑" pitchFamily="34" charset="-122"/>
              </a:rPr>
              <a:t>方法中的代码步骤如下</a:t>
            </a:r>
            <a:endParaRPr lang="en-US" altLang="zh-CN" sz="1400" dirty="0">
              <a:latin typeface="微软雅黑" pitchFamily="34" charset="-122"/>
              <a:ea typeface="微软雅黑" pitchFamily="34" charset="-122"/>
            </a:endParaRPr>
          </a:p>
          <a:p>
            <a:pPr marL="685800" lvl="1" indent="-228600" fontAlgn="auto">
              <a:lnSpc>
                <a:spcPct val="150000"/>
              </a:lnSpc>
              <a:spcBef>
                <a:spcPts val="0"/>
              </a:spcBef>
              <a:spcAft>
                <a:spcPts val="0"/>
              </a:spcAft>
              <a:buFont typeface="+mj-ea"/>
              <a:buAutoNum type="circleNumDbPlain"/>
              <a:defRPr/>
            </a:pPr>
            <a:r>
              <a:rPr lang="zh-CN" altLang="en-US" sz="1400" dirty="0">
                <a:latin typeface="微软雅黑" pitchFamily="34" charset="-122"/>
                <a:ea typeface="微软雅黑" pitchFamily="34" charset="-122"/>
              </a:rPr>
              <a:t>创建奶箱对象，这是共享数据区域</a:t>
            </a:r>
            <a:endParaRPr lang="en-US" altLang="zh-CN" sz="1400" dirty="0">
              <a:latin typeface="微软雅黑" pitchFamily="34" charset="-122"/>
              <a:ea typeface="微软雅黑" pitchFamily="34" charset="-122"/>
            </a:endParaRPr>
          </a:p>
          <a:p>
            <a:pPr marL="685800" lvl="1" indent="-228600" fontAlgn="auto">
              <a:lnSpc>
                <a:spcPct val="150000"/>
              </a:lnSpc>
              <a:spcBef>
                <a:spcPts val="0"/>
              </a:spcBef>
              <a:spcAft>
                <a:spcPts val="0"/>
              </a:spcAft>
              <a:buFont typeface="+mj-ea"/>
              <a:buAutoNum type="circleNumDbPlain"/>
              <a:defRPr/>
            </a:pPr>
            <a:r>
              <a:rPr lang="zh-CN" altLang="en-US" sz="1400" dirty="0">
                <a:latin typeface="微软雅黑" pitchFamily="34" charset="-122"/>
                <a:ea typeface="微软雅黑" pitchFamily="34" charset="-122"/>
              </a:rPr>
              <a:t>创建生产者对象，把奶箱对象作为构造方法参数传递，因为在这个类中要调用存储牛奶的操作</a:t>
            </a:r>
            <a:endParaRPr lang="en-US" altLang="zh-CN" sz="1400" dirty="0">
              <a:latin typeface="微软雅黑" pitchFamily="34" charset="-122"/>
              <a:ea typeface="微软雅黑" pitchFamily="34" charset="-122"/>
            </a:endParaRPr>
          </a:p>
          <a:p>
            <a:pPr marL="685800" lvl="1" indent="-228600" fontAlgn="auto">
              <a:lnSpc>
                <a:spcPct val="150000"/>
              </a:lnSpc>
              <a:spcBef>
                <a:spcPts val="0"/>
              </a:spcBef>
              <a:spcAft>
                <a:spcPts val="0"/>
              </a:spcAft>
              <a:buFont typeface="+mj-ea"/>
              <a:buAutoNum type="circleNumDbPlain"/>
              <a:defRPr/>
            </a:pPr>
            <a:r>
              <a:rPr lang="zh-CN" altLang="en-US" sz="1400" dirty="0">
                <a:latin typeface="微软雅黑" pitchFamily="34" charset="-122"/>
                <a:ea typeface="微软雅黑" pitchFamily="34" charset="-122"/>
              </a:rPr>
              <a:t>创建消费者对象，把奶箱对象作为构造方法参数传递，因为在这个类中要调用获取牛奶的操作</a:t>
            </a:r>
            <a:endParaRPr lang="en-US" altLang="zh-CN" sz="1400" dirty="0">
              <a:latin typeface="微软雅黑" pitchFamily="34" charset="-122"/>
              <a:ea typeface="微软雅黑" pitchFamily="34" charset="-122"/>
            </a:endParaRPr>
          </a:p>
          <a:p>
            <a:pPr marL="685800" lvl="1" indent="-228600" fontAlgn="auto">
              <a:lnSpc>
                <a:spcPct val="150000"/>
              </a:lnSpc>
              <a:spcBef>
                <a:spcPts val="0"/>
              </a:spcBef>
              <a:spcAft>
                <a:spcPts val="0"/>
              </a:spcAft>
              <a:buFont typeface="+mj-ea"/>
              <a:buAutoNum type="circleNumDbPlain"/>
              <a:defRPr/>
            </a:pPr>
            <a:r>
              <a:rPr lang="zh-CN" altLang="en-US" sz="1400" dirty="0">
                <a:latin typeface="微软雅黑" pitchFamily="34" charset="-122"/>
                <a:ea typeface="微软雅黑" pitchFamily="34" charset="-122"/>
              </a:rPr>
              <a:t>创建</a:t>
            </a:r>
            <a:r>
              <a:rPr lang="en-US" altLang="zh-CN" sz="1400" dirty="0">
                <a:latin typeface="微软雅黑" pitchFamily="34" charset="-122"/>
                <a:ea typeface="微软雅黑" pitchFamily="34" charset="-122"/>
              </a:rPr>
              <a:t>2</a:t>
            </a:r>
            <a:r>
              <a:rPr lang="zh-CN" altLang="en-US" sz="1400" dirty="0">
                <a:latin typeface="微软雅黑" pitchFamily="34" charset="-122"/>
                <a:ea typeface="微软雅黑" pitchFamily="34" charset="-122"/>
              </a:rPr>
              <a:t>个线程对象，分别把生产者对象和消费者对象作为构造方法参数传递</a:t>
            </a:r>
            <a:endParaRPr lang="en-US" altLang="zh-CN" sz="1400" dirty="0">
              <a:latin typeface="微软雅黑" pitchFamily="34" charset="-122"/>
              <a:ea typeface="微软雅黑" pitchFamily="34" charset="-122"/>
            </a:endParaRPr>
          </a:p>
          <a:p>
            <a:pPr marL="685800" lvl="1" indent="-228600" fontAlgn="auto">
              <a:lnSpc>
                <a:spcPct val="150000"/>
              </a:lnSpc>
              <a:spcBef>
                <a:spcPts val="0"/>
              </a:spcBef>
              <a:spcAft>
                <a:spcPts val="0"/>
              </a:spcAft>
              <a:buFont typeface="+mj-ea"/>
              <a:buAutoNum type="circleNumDbPlain"/>
              <a:defRPr/>
            </a:pPr>
            <a:r>
              <a:rPr lang="zh-CN" altLang="en-US" sz="1400" dirty="0">
                <a:latin typeface="微软雅黑" pitchFamily="34" charset="-122"/>
                <a:ea typeface="微软雅黑" pitchFamily="34" charset="-122"/>
              </a:rPr>
              <a:t>启动线程</a:t>
            </a:r>
            <a:endParaRPr lang="en-US" altLang="zh-CN" sz="1400" dirty="0">
              <a:latin typeface="微软雅黑" pitchFamily="34" charset="-122"/>
              <a:ea typeface="微软雅黑" pitchFamily="34" charset="-122"/>
            </a:endParaRPr>
          </a:p>
        </p:txBody>
      </p:sp>
      <p:sp>
        <p:nvSpPr>
          <p:cNvPr id="2" name="矩形 1"/>
          <p:cNvSpPr/>
          <p:nvPr/>
        </p:nvSpPr>
        <p:spPr>
          <a:xfrm>
            <a:off x="683568" y="699542"/>
            <a:ext cx="2031325" cy="507831"/>
          </a:xfrm>
          <a:prstGeom prst="rect">
            <a:avLst/>
          </a:prstGeom>
        </p:spPr>
        <p:txBody>
          <a:bodyPr wrap="none">
            <a:spAutoFit/>
          </a:bodyPr>
          <a:lstStyle/>
          <a:p>
            <a:pPr fontAlgn="auto">
              <a:lnSpc>
                <a:spcPct val="150000"/>
              </a:lnSpc>
              <a:spcBef>
                <a:spcPts val="0"/>
              </a:spcBef>
              <a:spcAft>
                <a:spcPts val="0"/>
              </a:spcAft>
              <a:defRPr/>
            </a:pPr>
            <a:r>
              <a:rPr lang="zh-CN" altLang="en-US" b="1" dirty="0">
                <a:solidFill>
                  <a:schemeClr val="tx1">
                    <a:lumMod val="75000"/>
                    <a:lumOff val="25000"/>
                  </a:schemeClr>
                </a:solidFill>
                <a:latin typeface="微软雅黑" pitchFamily="34" charset="-122"/>
                <a:ea typeface="微软雅黑" pitchFamily="34" charset="-122"/>
              </a:rPr>
              <a:t>生产者消费者案例</a:t>
            </a:r>
          </a:p>
        </p:txBody>
      </p:sp>
      <p:sp>
        <p:nvSpPr>
          <p:cNvPr id="12" name="TextBox 22"/>
          <p:cNvSpPr txBox="1"/>
          <p:nvPr/>
        </p:nvSpPr>
        <p:spPr>
          <a:xfrm>
            <a:off x="827584" y="195486"/>
            <a:ext cx="209223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多线程</a:t>
            </a:r>
            <a:r>
              <a:rPr lang="en-US" altLang="zh-CN" sz="2000" b="1" dirty="0">
                <a:solidFill>
                  <a:schemeClr val="tx1">
                    <a:lumMod val="75000"/>
                    <a:lumOff val="25000"/>
                  </a:schemeClr>
                </a:solidFill>
                <a:latin typeface="微软雅黑" pitchFamily="34" charset="-122"/>
                <a:ea typeface="微软雅黑" pitchFamily="34" charset="-122"/>
              </a:rPr>
              <a:t>-</a:t>
            </a:r>
            <a:r>
              <a:rPr lang="zh-CN" altLang="en-US" sz="2000" b="1" dirty="0">
                <a:solidFill>
                  <a:schemeClr val="tx1">
                    <a:lumMod val="75000"/>
                    <a:lumOff val="25000"/>
                  </a:schemeClr>
                </a:solidFill>
                <a:latin typeface="微软雅黑" pitchFamily="34" charset="-122"/>
                <a:ea typeface="微软雅黑" pitchFamily="34" charset="-122"/>
              </a:rPr>
              <a:t>线程通信</a:t>
            </a:r>
          </a:p>
        </p:txBody>
      </p:sp>
    </p:spTree>
    <p:extLst>
      <p:ext uri="{BB962C8B-B14F-4D97-AF65-F5344CB8AC3E}">
        <p14:creationId xmlns:p14="http://schemas.microsoft.com/office/powerpoint/2010/main" val="3707277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5F62E5B-0012-4AB1-A5C6-2C7D75115C62}"/>
              </a:ext>
            </a:extLst>
          </p:cNvPr>
          <p:cNvSpPr txBox="1"/>
          <p:nvPr/>
        </p:nvSpPr>
        <p:spPr>
          <a:xfrm>
            <a:off x="806554" y="619624"/>
            <a:ext cx="7349078" cy="4862870"/>
          </a:xfrm>
          <a:prstGeom prst="rect">
            <a:avLst/>
          </a:prstGeom>
          <a:noFill/>
        </p:spPr>
        <p:txBody>
          <a:bodyPr wrap="square" rtlCol="0">
            <a:spAutoFit/>
          </a:bodyPr>
          <a:lstStyle/>
          <a:p>
            <a:pPr lvl="0" eaLnBrk="0" fontAlgn="base" hangingPunct="0">
              <a:spcBef>
                <a:spcPct val="0"/>
              </a:spcBef>
              <a:spcAft>
                <a:spcPct val="0"/>
              </a:spcAft>
            </a:pPr>
            <a:r>
              <a:rPr lang="zh-CN" altLang="zh-CN" sz="1000" b="1" dirty="0">
                <a:solidFill>
                  <a:srgbClr val="000080"/>
                </a:solidFill>
                <a:latin typeface="Consolas" panose="020B0609020204030204" pitchFamily="49" charset="0"/>
              </a:rPr>
              <a:t>public class </a:t>
            </a:r>
            <a:r>
              <a:rPr lang="zh-CN" altLang="zh-CN" sz="1000" dirty="0">
                <a:solidFill>
                  <a:srgbClr val="000000"/>
                </a:solidFill>
                <a:latin typeface="Consolas" panose="020B0609020204030204" pitchFamily="49" charset="0"/>
              </a:rPr>
              <a:t>Box {</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a:t>
            </a:r>
            <a:r>
              <a:rPr lang="zh-CN" altLang="zh-CN" sz="1000" b="1" dirty="0">
                <a:solidFill>
                  <a:srgbClr val="000080"/>
                </a:solidFill>
                <a:latin typeface="Consolas" panose="020B0609020204030204" pitchFamily="49" charset="0"/>
              </a:rPr>
              <a:t>private int </a:t>
            </a:r>
            <a:r>
              <a:rPr lang="zh-CN" altLang="zh-CN" sz="1000" b="1" dirty="0">
                <a:solidFill>
                  <a:srgbClr val="660E7A"/>
                </a:solidFill>
                <a:latin typeface="Consolas" panose="020B0609020204030204" pitchFamily="49" charset="0"/>
              </a:rPr>
              <a:t>product </a:t>
            </a:r>
            <a:r>
              <a:rPr lang="zh-CN" altLang="zh-CN" sz="1000" dirty="0">
                <a:solidFill>
                  <a:srgbClr val="000000"/>
                </a:solidFill>
                <a:latin typeface="Consolas" panose="020B0609020204030204" pitchFamily="49" charset="0"/>
              </a:rPr>
              <a:t>= </a:t>
            </a:r>
            <a:r>
              <a:rPr lang="zh-CN" altLang="zh-CN" sz="1000" dirty="0">
                <a:solidFill>
                  <a:srgbClr val="0000FF"/>
                </a:solidFill>
                <a:latin typeface="Consolas" panose="020B0609020204030204" pitchFamily="49" charset="0"/>
              </a:rPr>
              <a:t>0</a:t>
            </a:r>
            <a:r>
              <a:rPr lang="zh-CN" altLang="zh-CN" sz="1000" dirty="0">
                <a:solidFill>
                  <a:srgbClr val="000000"/>
                </a:solidFill>
                <a:latin typeface="Consolas" panose="020B0609020204030204" pitchFamily="49" charset="0"/>
              </a:rPr>
              <a:t>;</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a:t>
            </a:r>
            <a:r>
              <a:rPr lang="zh-CN" altLang="zh-CN" sz="1000" b="1" dirty="0">
                <a:solidFill>
                  <a:srgbClr val="000080"/>
                </a:solidFill>
                <a:latin typeface="Consolas" panose="020B0609020204030204" pitchFamily="49" charset="0"/>
              </a:rPr>
              <a:t>public synchronized void </a:t>
            </a:r>
            <a:r>
              <a:rPr lang="zh-CN" altLang="zh-CN" sz="1000" dirty="0">
                <a:solidFill>
                  <a:srgbClr val="000000"/>
                </a:solidFill>
                <a:latin typeface="Consolas" panose="020B0609020204030204" pitchFamily="49" charset="0"/>
              </a:rPr>
              <a:t>addProduct() {</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a:t>
            </a:r>
            <a:r>
              <a:rPr lang="zh-CN" altLang="zh-CN" sz="1000" b="1" dirty="0">
                <a:solidFill>
                  <a:srgbClr val="000080"/>
                </a:solidFill>
                <a:latin typeface="Consolas" panose="020B0609020204030204" pitchFamily="49" charset="0"/>
              </a:rPr>
              <a:t>if </a:t>
            </a:r>
            <a:r>
              <a:rPr lang="zh-CN" altLang="zh-CN" sz="1000" dirty="0">
                <a:solidFill>
                  <a:srgbClr val="000000"/>
                </a:solidFill>
                <a:latin typeface="Consolas" panose="020B0609020204030204" pitchFamily="49" charset="0"/>
              </a:rPr>
              <a:t>(</a:t>
            </a:r>
            <a:r>
              <a:rPr lang="zh-CN" altLang="zh-CN" sz="1000" b="1" dirty="0">
                <a:solidFill>
                  <a:srgbClr val="660E7A"/>
                </a:solidFill>
                <a:latin typeface="Consolas" panose="020B0609020204030204" pitchFamily="49" charset="0"/>
              </a:rPr>
              <a:t>product </a:t>
            </a:r>
            <a:r>
              <a:rPr lang="zh-CN" altLang="zh-CN" sz="1000" dirty="0">
                <a:solidFill>
                  <a:srgbClr val="000000"/>
                </a:solidFill>
                <a:latin typeface="Consolas" panose="020B0609020204030204" pitchFamily="49" charset="0"/>
              </a:rPr>
              <a:t>&gt;= </a:t>
            </a:r>
            <a:r>
              <a:rPr lang="zh-CN" altLang="zh-CN" sz="1000" dirty="0">
                <a:solidFill>
                  <a:srgbClr val="0000FF"/>
                </a:solidFill>
                <a:latin typeface="Consolas" panose="020B0609020204030204" pitchFamily="49" charset="0"/>
              </a:rPr>
              <a:t>20</a:t>
            </a:r>
            <a:r>
              <a:rPr lang="zh-CN" altLang="zh-CN" sz="1000" dirty="0">
                <a:solidFill>
                  <a:srgbClr val="000000"/>
                </a:solidFill>
                <a:latin typeface="Consolas" panose="020B0609020204030204" pitchFamily="49" charset="0"/>
              </a:rPr>
              <a:t>) {</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a:t>
            </a:r>
            <a:r>
              <a:rPr lang="zh-CN" altLang="zh-CN" sz="1000" b="1" dirty="0">
                <a:solidFill>
                  <a:srgbClr val="000080"/>
                </a:solidFill>
                <a:latin typeface="Consolas" panose="020B0609020204030204" pitchFamily="49" charset="0"/>
              </a:rPr>
              <a:t>try </a:t>
            </a:r>
            <a:r>
              <a:rPr lang="zh-CN" altLang="zh-CN" sz="1000" dirty="0">
                <a:solidFill>
                  <a:srgbClr val="000000"/>
                </a:solidFill>
                <a:latin typeface="Consolas" panose="020B0609020204030204" pitchFamily="49" charset="0"/>
              </a:rPr>
              <a:t>{</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wait();</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 </a:t>
            </a:r>
            <a:r>
              <a:rPr lang="zh-CN" altLang="zh-CN" sz="1000" b="1" dirty="0">
                <a:solidFill>
                  <a:srgbClr val="000080"/>
                </a:solidFill>
                <a:latin typeface="Consolas" panose="020B0609020204030204" pitchFamily="49" charset="0"/>
              </a:rPr>
              <a:t>catch </a:t>
            </a:r>
            <a:r>
              <a:rPr lang="zh-CN" altLang="zh-CN" sz="1000" dirty="0">
                <a:solidFill>
                  <a:srgbClr val="000000"/>
                </a:solidFill>
                <a:latin typeface="Consolas" panose="020B0609020204030204" pitchFamily="49" charset="0"/>
              </a:rPr>
              <a:t>(InterruptedException e)</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e.printStackTrace();</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 </a:t>
            </a:r>
            <a:r>
              <a:rPr lang="zh-CN" altLang="zh-CN" sz="1000" b="1" dirty="0">
                <a:solidFill>
                  <a:srgbClr val="000080"/>
                </a:solidFill>
                <a:latin typeface="Consolas" panose="020B0609020204030204" pitchFamily="49" charset="0"/>
              </a:rPr>
              <a:t>else </a:t>
            </a:r>
            <a:r>
              <a:rPr lang="zh-CN" altLang="zh-CN" sz="1000" dirty="0">
                <a:solidFill>
                  <a:srgbClr val="000000"/>
                </a:solidFill>
                <a:latin typeface="Consolas" panose="020B0609020204030204" pitchFamily="49" charset="0"/>
              </a:rPr>
              <a:t>{</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a:t>
            </a:r>
            <a:r>
              <a:rPr lang="zh-CN" altLang="zh-CN" sz="1000" b="1" dirty="0">
                <a:solidFill>
                  <a:srgbClr val="660E7A"/>
                </a:solidFill>
                <a:latin typeface="Consolas" panose="020B0609020204030204" pitchFamily="49" charset="0"/>
              </a:rPr>
              <a:t>product</a:t>
            </a:r>
            <a:r>
              <a:rPr lang="zh-CN" altLang="zh-CN" sz="1000" dirty="0">
                <a:solidFill>
                  <a:srgbClr val="000000"/>
                </a:solidFill>
                <a:latin typeface="Consolas" panose="020B0609020204030204" pitchFamily="49" charset="0"/>
              </a:rPr>
              <a:t>++;</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System.</a:t>
            </a:r>
            <a:r>
              <a:rPr lang="zh-CN" altLang="zh-CN" sz="1000" b="1" i="1" dirty="0">
                <a:solidFill>
                  <a:srgbClr val="660E7A"/>
                </a:solidFill>
                <a:latin typeface="Consolas" panose="020B0609020204030204" pitchFamily="49" charset="0"/>
              </a:rPr>
              <a:t>out</a:t>
            </a:r>
            <a:r>
              <a:rPr lang="zh-CN" altLang="zh-CN" sz="1000" dirty="0">
                <a:solidFill>
                  <a:srgbClr val="000000"/>
                </a:solidFill>
                <a:latin typeface="Consolas" panose="020B0609020204030204" pitchFamily="49" charset="0"/>
              </a:rPr>
              <a:t>.println(</a:t>
            </a:r>
            <a:r>
              <a:rPr lang="zh-CN" altLang="zh-CN" sz="1000" b="1" dirty="0">
                <a:solidFill>
                  <a:srgbClr val="008000"/>
                </a:solidFill>
                <a:latin typeface="Consolas" panose="020B0609020204030204" pitchFamily="49" charset="0"/>
              </a:rPr>
              <a:t>"</a:t>
            </a:r>
            <a:r>
              <a:rPr lang="zh-CN" altLang="zh-CN" sz="1000" b="1" dirty="0">
                <a:solidFill>
                  <a:srgbClr val="008000"/>
                </a:solidFill>
                <a:latin typeface="Arial Unicode MS" panose="020B0604020202020204" pitchFamily="34" charset="-122"/>
                <a:ea typeface="Arial Unicode MS" panose="020B0604020202020204" pitchFamily="34" charset="-122"/>
                <a:cs typeface="Arial Unicode MS" panose="020B0604020202020204" pitchFamily="34" charset="-122"/>
              </a:rPr>
              <a:t>生产者生产了第</a:t>
            </a:r>
            <a:r>
              <a:rPr lang="zh-CN" altLang="zh-CN" sz="1000" b="1" dirty="0">
                <a:solidFill>
                  <a:srgbClr val="008000"/>
                </a:solidFill>
                <a:latin typeface="Consolas" panose="020B0609020204030204" pitchFamily="49" charset="0"/>
              </a:rPr>
              <a:t>" </a:t>
            </a:r>
            <a:r>
              <a:rPr lang="zh-CN" altLang="zh-CN" sz="1000" dirty="0">
                <a:solidFill>
                  <a:srgbClr val="000000"/>
                </a:solidFill>
                <a:latin typeface="Consolas" panose="020B0609020204030204" pitchFamily="49" charset="0"/>
              </a:rPr>
              <a:t>+ </a:t>
            </a:r>
            <a:r>
              <a:rPr lang="zh-CN" altLang="zh-CN" sz="1000" b="1" dirty="0">
                <a:solidFill>
                  <a:srgbClr val="660E7A"/>
                </a:solidFill>
                <a:latin typeface="Consolas" panose="020B0609020204030204" pitchFamily="49" charset="0"/>
              </a:rPr>
              <a:t>product </a:t>
            </a:r>
            <a:r>
              <a:rPr lang="zh-CN" altLang="zh-CN" sz="1000" dirty="0">
                <a:solidFill>
                  <a:srgbClr val="000000"/>
                </a:solidFill>
                <a:latin typeface="Consolas" panose="020B0609020204030204" pitchFamily="49" charset="0"/>
              </a:rPr>
              <a:t>+ </a:t>
            </a:r>
            <a:r>
              <a:rPr lang="zh-CN" altLang="zh-CN" sz="1000" b="1" dirty="0">
                <a:solidFill>
                  <a:srgbClr val="008000"/>
                </a:solidFill>
                <a:latin typeface="Consolas" panose="020B0609020204030204" pitchFamily="49" charset="0"/>
              </a:rPr>
              <a:t>"</a:t>
            </a:r>
            <a:r>
              <a:rPr lang="zh-CN" altLang="zh-CN" sz="1000" b="1" dirty="0">
                <a:solidFill>
                  <a:srgbClr val="008000"/>
                </a:solidFill>
                <a:latin typeface="Arial Unicode MS" panose="020B0604020202020204" pitchFamily="34" charset="-122"/>
                <a:ea typeface="Arial Unicode MS" panose="020B0604020202020204" pitchFamily="34" charset="-122"/>
                <a:cs typeface="Arial Unicode MS" panose="020B0604020202020204" pitchFamily="34" charset="-122"/>
              </a:rPr>
              <a:t>个产品</a:t>
            </a:r>
            <a:r>
              <a:rPr lang="zh-CN" altLang="zh-CN" sz="1000" b="1" dirty="0">
                <a:solidFill>
                  <a:srgbClr val="008000"/>
                </a:solidFill>
                <a:latin typeface="Consolas" panose="020B0609020204030204" pitchFamily="49" charset="0"/>
              </a:rPr>
              <a:t>"</a:t>
            </a:r>
            <a:r>
              <a:rPr lang="zh-CN" altLang="zh-CN" sz="1000" dirty="0">
                <a:solidFill>
                  <a:srgbClr val="000000"/>
                </a:solidFill>
                <a:latin typeface="Consolas" panose="020B0609020204030204" pitchFamily="49" charset="0"/>
              </a:rPr>
              <a:t>);</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notifyAll();</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a:t>
            </a:r>
            <a:r>
              <a:rPr lang="zh-CN" altLang="zh-CN" sz="1000" b="1" dirty="0">
                <a:solidFill>
                  <a:srgbClr val="000080"/>
                </a:solidFill>
                <a:latin typeface="Consolas" panose="020B0609020204030204" pitchFamily="49" charset="0"/>
              </a:rPr>
              <a:t>public synchronized void </a:t>
            </a:r>
            <a:r>
              <a:rPr lang="zh-CN" altLang="zh-CN" sz="1000" dirty="0">
                <a:solidFill>
                  <a:srgbClr val="000000"/>
                </a:solidFill>
                <a:latin typeface="Consolas" panose="020B0609020204030204" pitchFamily="49" charset="0"/>
              </a:rPr>
              <a:t>getProduct() {</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a:t>
            </a:r>
            <a:r>
              <a:rPr lang="zh-CN" altLang="zh-CN" sz="1000" b="1" dirty="0">
                <a:solidFill>
                  <a:srgbClr val="000080"/>
                </a:solidFill>
                <a:latin typeface="Consolas" panose="020B0609020204030204" pitchFamily="49" charset="0"/>
              </a:rPr>
              <a:t>if </a:t>
            </a:r>
            <a:r>
              <a:rPr lang="zh-CN" altLang="zh-CN" sz="1000" dirty="0">
                <a:solidFill>
                  <a:srgbClr val="000000"/>
                </a:solidFill>
                <a:latin typeface="Consolas" panose="020B0609020204030204" pitchFamily="49" charset="0"/>
              </a:rPr>
              <a:t>(</a:t>
            </a:r>
            <a:r>
              <a:rPr lang="zh-CN" altLang="zh-CN" sz="1000" b="1" dirty="0">
                <a:solidFill>
                  <a:srgbClr val="000080"/>
                </a:solidFill>
                <a:latin typeface="Consolas" panose="020B0609020204030204" pitchFamily="49" charset="0"/>
              </a:rPr>
              <a:t>this</a:t>
            </a:r>
            <a:r>
              <a:rPr lang="zh-CN" altLang="zh-CN" sz="1000" dirty="0">
                <a:solidFill>
                  <a:srgbClr val="000000"/>
                </a:solidFill>
                <a:latin typeface="Consolas" panose="020B0609020204030204" pitchFamily="49" charset="0"/>
              </a:rPr>
              <a:t>.</a:t>
            </a:r>
            <a:r>
              <a:rPr lang="zh-CN" altLang="zh-CN" sz="1000" b="1" dirty="0">
                <a:solidFill>
                  <a:srgbClr val="660E7A"/>
                </a:solidFill>
                <a:latin typeface="Consolas" panose="020B0609020204030204" pitchFamily="49" charset="0"/>
              </a:rPr>
              <a:t>product </a:t>
            </a:r>
            <a:r>
              <a:rPr lang="zh-CN" altLang="zh-CN" sz="1000" dirty="0">
                <a:solidFill>
                  <a:srgbClr val="000000"/>
                </a:solidFill>
                <a:latin typeface="Consolas" panose="020B0609020204030204" pitchFamily="49" charset="0"/>
              </a:rPr>
              <a:t>&lt;= </a:t>
            </a:r>
            <a:r>
              <a:rPr lang="zh-CN" altLang="zh-CN" sz="1000" dirty="0">
                <a:solidFill>
                  <a:srgbClr val="0000FF"/>
                </a:solidFill>
                <a:latin typeface="Consolas" panose="020B0609020204030204" pitchFamily="49" charset="0"/>
              </a:rPr>
              <a:t>0</a:t>
            </a:r>
            <a:r>
              <a:rPr lang="zh-CN" altLang="zh-CN" sz="1000" dirty="0">
                <a:solidFill>
                  <a:srgbClr val="000000"/>
                </a:solidFill>
                <a:latin typeface="Consolas" panose="020B0609020204030204" pitchFamily="49" charset="0"/>
              </a:rPr>
              <a:t>) {</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a:t>
            </a:r>
            <a:r>
              <a:rPr lang="zh-CN" altLang="zh-CN" sz="1000" b="1" dirty="0">
                <a:solidFill>
                  <a:srgbClr val="000080"/>
                </a:solidFill>
                <a:latin typeface="Consolas" panose="020B0609020204030204" pitchFamily="49" charset="0"/>
              </a:rPr>
              <a:t>try </a:t>
            </a:r>
            <a:r>
              <a:rPr lang="zh-CN" altLang="zh-CN" sz="1000" dirty="0">
                <a:solidFill>
                  <a:srgbClr val="000000"/>
                </a:solidFill>
                <a:latin typeface="Consolas" panose="020B0609020204030204" pitchFamily="49" charset="0"/>
              </a:rPr>
              <a:t>{</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wait();</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 </a:t>
            </a:r>
            <a:r>
              <a:rPr lang="zh-CN" altLang="zh-CN" sz="1000" b="1" dirty="0">
                <a:solidFill>
                  <a:srgbClr val="000080"/>
                </a:solidFill>
                <a:latin typeface="Consolas" panose="020B0609020204030204" pitchFamily="49" charset="0"/>
              </a:rPr>
              <a:t>catch </a:t>
            </a:r>
            <a:r>
              <a:rPr lang="zh-CN" altLang="zh-CN" sz="1000" dirty="0">
                <a:solidFill>
                  <a:srgbClr val="000000"/>
                </a:solidFill>
                <a:latin typeface="Consolas" panose="020B0609020204030204" pitchFamily="49" charset="0"/>
              </a:rPr>
              <a:t>(InterruptedException e) {</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e.printStackTrace();</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 </a:t>
            </a:r>
            <a:r>
              <a:rPr lang="zh-CN" altLang="zh-CN" sz="1000" b="1" dirty="0">
                <a:solidFill>
                  <a:srgbClr val="000080"/>
                </a:solidFill>
                <a:latin typeface="Consolas" panose="020B0609020204030204" pitchFamily="49" charset="0"/>
              </a:rPr>
              <a:t>else </a:t>
            </a:r>
            <a:r>
              <a:rPr lang="zh-CN" altLang="zh-CN" sz="1000" dirty="0">
                <a:solidFill>
                  <a:srgbClr val="000000"/>
                </a:solidFill>
                <a:latin typeface="Consolas" panose="020B0609020204030204" pitchFamily="49" charset="0"/>
              </a:rPr>
              <a:t>{</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System.</a:t>
            </a:r>
            <a:r>
              <a:rPr lang="zh-CN" altLang="zh-CN" sz="1000" b="1" i="1" dirty="0">
                <a:solidFill>
                  <a:srgbClr val="660E7A"/>
                </a:solidFill>
                <a:latin typeface="Consolas" panose="020B0609020204030204" pitchFamily="49" charset="0"/>
              </a:rPr>
              <a:t>out</a:t>
            </a:r>
            <a:r>
              <a:rPr lang="zh-CN" altLang="zh-CN" sz="1000" dirty="0">
                <a:solidFill>
                  <a:srgbClr val="000000"/>
                </a:solidFill>
                <a:latin typeface="Consolas" panose="020B0609020204030204" pitchFamily="49" charset="0"/>
              </a:rPr>
              <a:t>.println(</a:t>
            </a:r>
            <a:r>
              <a:rPr lang="zh-CN" altLang="zh-CN" sz="1000" b="1" dirty="0">
                <a:solidFill>
                  <a:srgbClr val="008000"/>
                </a:solidFill>
                <a:latin typeface="Consolas" panose="020B0609020204030204" pitchFamily="49" charset="0"/>
              </a:rPr>
              <a:t>"</a:t>
            </a:r>
            <a:r>
              <a:rPr lang="zh-CN" altLang="zh-CN" sz="1000" b="1" dirty="0">
                <a:solidFill>
                  <a:srgbClr val="008000"/>
                </a:solidFill>
                <a:latin typeface="Arial Unicode MS" panose="020B0604020202020204" pitchFamily="34" charset="-122"/>
                <a:ea typeface="Arial Unicode MS" panose="020B0604020202020204" pitchFamily="34" charset="-122"/>
                <a:cs typeface="Arial Unicode MS" panose="020B0604020202020204" pitchFamily="34" charset="-122"/>
              </a:rPr>
              <a:t>消费者取走了第</a:t>
            </a:r>
            <a:r>
              <a:rPr lang="zh-CN" altLang="zh-CN" sz="1000" b="1" dirty="0">
                <a:solidFill>
                  <a:srgbClr val="008000"/>
                </a:solidFill>
                <a:latin typeface="Consolas" panose="020B0609020204030204" pitchFamily="49" charset="0"/>
              </a:rPr>
              <a:t>" </a:t>
            </a:r>
            <a:r>
              <a:rPr lang="zh-CN" altLang="zh-CN" sz="1000" dirty="0">
                <a:solidFill>
                  <a:srgbClr val="000000"/>
                </a:solidFill>
                <a:latin typeface="Consolas" panose="020B0609020204030204" pitchFamily="49" charset="0"/>
              </a:rPr>
              <a:t>+ </a:t>
            </a:r>
            <a:r>
              <a:rPr lang="zh-CN" altLang="zh-CN" sz="1000" b="1" dirty="0">
                <a:solidFill>
                  <a:srgbClr val="660E7A"/>
                </a:solidFill>
                <a:latin typeface="Consolas" panose="020B0609020204030204" pitchFamily="49" charset="0"/>
              </a:rPr>
              <a:t>product </a:t>
            </a:r>
            <a:r>
              <a:rPr lang="zh-CN" altLang="zh-CN" sz="1000" dirty="0">
                <a:solidFill>
                  <a:srgbClr val="000000"/>
                </a:solidFill>
                <a:latin typeface="Consolas" panose="020B0609020204030204" pitchFamily="49" charset="0"/>
              </a:rPr>
              <a:t>+ </a:t>
            </a:r>
            <a:r>
              <a:rPr lang="zh-CN" altLang="zh-CN" sz="1000" b="1" dirty="0">
                <a:solidFill>
                  <a:srgbClr val="008000"/>
                </a:solidFill>
                <a:latin typeface="Consolas" panose="020B0609020204030204" pitchFamily="49" charset="0"/>
              </a:rPr>
              <a:t>"</a:t>
            </a:r>
            <a:r>
              <a:rPr lang="zh-CN" altLang="zh-CN" sz="1000" b="1" dirty="0">
                <a:solidFill>
                  <a:srgbClr val="008000"/>
                </a:solidFill>
                <a:latin typeface="Arial Unicode MS" panose="020B0604020202020204" pitchFamily="34" charset="-122"/>
                <a:ea typeface="Arial Unicode MS" panose="020B0604020202020204" pitchFamily="34" charset="-122"/>
                <a:cs typeface="Arial Unicode MS" panose="020B0604020202020204" pitchFamily="34" charset="-122"/>
              </a:rPr>
              <a:t>个产品</a:t>
            </a:r>
            <a:r>
              <a:rPr lang="zh-CN" altLang="zh-CN" sz="1000" b="1" dirty="0">
                <a:solidFill>
                  <a:srgbClr val="008000"/>
                </a:solidFill>
                <a:latin typeface="Consolas" panose="020B0609020204030204" pitchFamily="49" charset="0"/>
              </a:rPr>
              <a:t>"</a:t>
            </a:r>
            <a:r>
              <a:rPr lang="zh-CN" altLang="zh-CN" sz="1000" dirty="0">
                <a:solidFill>
                  <a:srgbClr val="000000"/>
                </a:solidFill>
                <a:latin typeface="Consolas" panose="020B0609020204030204" pitchFamily="49" charset="0"/>
              </a:rPr>
              <a:t>);</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a:t>
            </a:r>
            <a:r>
              <a:rPr lang="zh-CN" altLang="zh-CN" sz="1000" b="1" dirty="0">
                <a:solidFill>
                  <a:srgbClr val="660E7A"/>
                </a:solidFill>
                <a:latin typeface="Consolas" panose="020B0609020204030204" pitchFamily="49" charset="0"/>
              </a:rPr>
              <a:t>product</a:t>
            </a:r>
            <a:r>
              <a:rPr lang="zh-CN" altLang="zh-CN" sz="1000" dirty="0">
                <a:solidFill>
                  <a:srgbClr val="000000"/>
                </a:solidFill>
                <a:latin typeface="Consolas" panose="020B0609020204030204" pitchFamily="49" charset="0"/>
              </a:rPr>
              <a:t>--;</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notifyAll();</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a:t>
            </a:r>
            <a:endParaRPr lang="zh-CN" altLang="zh-CN" sz="1200" dirty="0">
              <a:latin typeface="Arial" panose="020B0604020202020204" pitchFamily="34" charset="0"/>
            </a:endParaRPr>
          </a:p>
        </p:txBody>
      </p:sp>
      <p:sp>
        <p:nvSpPr>
          <p:cNvPr id="11" name="TextBox 22"/>
          <p:cNvSpPr txBox="1"/>
          <p:nvPr/>
        </p:nvSpPr>
        <p:spPr>
          <a:xfrm>
            <a:off x="827584" y="195486"/>
            <a:ext cx="209223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多线程</a:t>
            </a:r>
            <a:r>
              <a:rPr lang="en-US" altLang="zh-CN" sz="2000" b="1" dirty="0">
                <a:solidFill>
                  <a:schemeClr val="tx1">
                    <a:lumMod val="75000"/>
                    <a:lumOff val="25000"/>
                  </a:schemeClr>
                </a:solidFill>
                <a:latin typeface="微软雅黑" pitchFamily="34" charset="-122"/>
                <a:ea typeface="微软雅黑" pitchFamily="34" charset="-122"/>
              </a:rPr>
              <a:t>-</a:t>
            </a:r>
            <a:r>
              <a:rPr lang="zh-CN" altLang="en-US" sz="2000" b="1" dirty="0">
                <a:solidFill>
                  <a:schemeClr val="tx1">
                    <a:lumMod val="75000"/>
                    <a:lumOff val="25000"/>
                  </a:schemeClr>
                </a:solidFill>
                <a:latin typeface="微软雅黑" pitchFamily="34" charset="-122"/>
                <a:ea typeface="微软雅黑" pitchFamily="34" charset="-122"/>
              </a:rPr>
              <a:t>线程通信</a:t>
            </a:r>
          </a:p>
        </p:txBody>
      </p:sp>
    </p:spTree>
    <p:extLst>
      <p:ext uri="{BB962C8B-B14F-4D97-AF65-F5344CB8AC3E}">
        <p14:creationId xmlns:p14="http://schemas.microsoft.com/office/powerpoint/2010/main" val="1935252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5F62E5B-0012-4AB1-A5C6-2C7D75115C62}"/>
              </a:ext>
            </a:extLst>
          </p:cNvPr>
          <p:cNvSpPr txBox="1"/>
          <p:nvPr/>
        </p:nvSpPr>
        <p:spPr>
          <a:xfrm>
            <a:off x="184731" y="1275606"/>
            <a:ext cx="4032448" cy="3162404"/>
          </a:xfrm>
          <a:prstGeom prst="rect">
            <a:avLst/>
          </a:prstGeom>
          <a:noFill/>
        </p:spPr>
        <p:txBody>
          <a:bodyPr wrap="square" rtlCol="0">
            <a:spAutoFit/>
          </a:bodyPr>
          <a:lstStyle/>
          <a:p>
            <a:pPr lvl="0" eaLnBrk="0" fontAlgn="base" hangingPunct="0">
              <a:spcBef>
                <a:spcPct val="0"/>
              </a:spcBef>
              <a:spcAft>
                <a:spcPct val="0"/>
              </a:spcAft>
            </a:pPr>
            <a:r>
              <a:rPr lang="zh-CN" altLang="zh-CN" sz="1050" b="1" dirty="0">
                <a:solidFill>
                  <a:srgbClr val="000080"/>
                </a:solidFill>
                <a:latin typeface="Consolas" panose="020B0609020204030204" pitchFamily="49" charset="0"/>
              </a:rPr>
              <a:t>public class </a:t>
            </a:r>
            <a:r>
              <a:rPr lang="zh-CN" altLang="zh-CN" sz="1050" dirty="0">
                <a:solidFill>
                  <a:srgbClr val="000000"/>
                </a:solidFill>
                <a:latin typeface="Consolas" panose="020B0609020204030204" pitchFamily="49" charset="0"/>
              </a:rPr>
              <a:t>Productor  </a:t>
            </a:r>
            <a:r>
              <a:rPr lang="zh-CN" altLang="zh-CN" sz="1050" b="1" dirty="0">
                <a:solidFill>
                  <a:srgbClr val="000080"/>
                </a:solidFill>
                <a:latin typeface="Consolas" panose="020B0609020204030204" pitchFamily="49" charset="0"/>
              </a:rPr>
              <a:t>implements </a:t>
            </a:r>
            <a:r>
              <a:rPr lang="zh-CN" altLang="zh-CN" sz="1050" dirty="0">
                <a:solidFill>
                  <a:srgbClr val="000000"/>
                </a:solidFill>
                <a:latin typeface="Consolas" panose="020B0609020204030204" pitchFamily="49" charset="0"/>
              </a:rPr>
              <a:t>Runnable{</a:t>
            </a:r>
            <a:br>
              <a:rPr lang="zh-CN" altLang="zh-CN" sz="1050" dirty="0">
                <a:solidFill>
                  <a:srgbClr val="000000"/>
                </a:solidFill>
                <a:latin typeface="Consolas" panose="020B0609020204030204" pitchFamily="49" charset="0"/>
              </a:rPr>
            </a:br>
            <a:r>
              <a:rPr lang="zh-CN" altLang="zh-CN" sz="1050" dirty="0">
                <a:solidFill>
                  <a:srgbClr val="000000"/>
                </a:solidFill>
                <a:latin typeface="Consolas" panose="020B0609020204030204" pitchFamily="49" charset="0"/>
              </a:rPr>
              <a:t>    Box </a:t>
            </a:r>
            <a:r>
              <a:rPr lang="zh-CN" altLang="zh-CN" sz="1050" b="1" dirty="0">
                <a:solidFill>
                  <a:srgbClr val="660E7A"/>
                </a:solidFill>
                <a:latin typeface="Consolas" panose="020B0609020204030204" pitchFamily="49" charset="0"/>
              </a:rPr>
              <a:t>box</a:t>
            </a:r>
            <a:r>
              <a:rPr lang="zh-CN" altLang="zh-CN" sz="1050" dirty="0">
                <a:solidFill>
                  <a:srgbClr val="000000"/>
                </a:solidFill>
                <a:latin typeface="Consolas" panose="020B0609020204030204" pitchFamily="49" charset="0"/>
              </a:rPr>
              <a:t>;</a:t>
            </a:r>
            <a:br>
              <a:rPr lang="zh-CN" altLang="zh-CN" sz="1050" dirty="0">
                <a:solidFill>
                  <a:srgbClr val="000000"/>
                </a:solidFill>
                <a:latin typeface="Consolas" panose="020B0609020204030204" pitchFamily="49" charset="0"/>
              </a:rPr>
            </a:br>
            <a:r>
              <a:rPr lang="zh-CN" altLang="zh-CN" sz="1050" dirty="0">
                <a:solidFill>
                  <a:srgbClr val="000000"/>
                </a:solidFill>
                <a:latin typeface="Consolas" panose="020B0609020204030204" pitchFamily="49" charset="0"/>
              </a:rPr>
              <a:t>    </a:t>
            </a:r>
            <a:r>
              <a:rPr lang="zh-CN" altLang="zh-CN" sz="1050" b="1" dirty="0">
                <a:solidFill>
                  <a:srgbClr val="000080"/>
                </a:solidFill>
                <a:latin typeface="Consolas" panose="020B0609020204030204" pitchFamily="49" charset="0"/>
              </a:rPr>
              <a:t>public </a:t>
            </a:r>
            <a:r>
              <a:rPr lang="zh-CN" altLang="zh-CN" sz="1050" dirty="0">
                <a:solidFill>
                  <a:srgbClr val="000000"/>
                </a:solidFill>
                <a:latin typeface="Consolas" panose="020B0609020204030204" pitchFamily="49" charset="0"/>
              </a:rPr>
              <a:t>Productor(Box box) {</a:t>
            </a:r>
            <a:br>
              <a:rPr lang="zh-CN" altLang="zh-CN" sz="1050" dirty="0">
                <a:solidFill>
                  <a:srgbClr val="000000"/>
                </a:solidFill>
                <a:latin typeface="Consolas" panose="020B0609020204030204" pitchFamily="49" charset="0"/>
              </a:rPr>
            </a:br>
            <a:r>
              <a:rPr lang="zh-CN" altLang="zh-CN" sz="1050" dirty="0">
                <a:solidFill>
                  <a:srgbClr val="000000"/>
                </a:solidFill>
                <a:latin typeface="Consolas" panose="020B0609020204030204" pitchFamily="49" charset="0"/>
              </a:rPr>
              <a:t>        </a:t>
            </a:r>
            <a:r>
              <a:rPr lang="zh-CN" altLang="zh-CN" sz="1050" b="1" dirty="0">
                <a:solidFill>
                  <a:srgbClr val="000080"/>
                </a:solidFill>
                <a:latin typeface="Consolas" panose="020B0609020204030204" pitchFamily="49" charset="0"/>
              </a:rPr>
              <a:t>this</a:t>
            </a:r>
            <a:r>
              <a:rPr lang="zh-CN" altLang="zh-CN" sz="1050" dirty="0">
                <a:solidFill>
                  <a:srgbClr val="000000"/>
                </a:solidFill>
                <a:latin typeface="Consolas" panose="020B0609020204030204" pitchFamily="49" charset="0"/>
              </a:rPr>
              <a:t>.</a:t>
            </a:r>
            <a:r>
              <a:rPr lang="zh-CN" altLang="zh-CN" sz="1050" b="1" dirty="0">
                <a:solidFill>
                  <a:srgbClr val="660E7A"/>
                </a:solidFill>
                <a:latin typeface="Consolas" panose="020B0609020204030204" pitchFamily="49" charset="0"/>
              </a:rPr>
              <a:t>box </a:t>
            </a:r>
            <a:r>
              <a:rPr lang="zh-CN" altLang="zh-CN" sz="1050" dirty="0">
                <a:solidFill>
                  <a:srgbClr val="000000"/>
                </a:solidFill>
                <a:latin typeface="Consolas" panose="020B0609020204030204" pitchFamily="49" charset="0"/>
              </a:rPr>
              <a:t>= box;</a:t>
            </a:r>
            <a:br>
              <a:rPr lang="zh-CN" altLang="zh-CN" sz="1050" dirty="0">
                <a:solidFill>
                  <a:srgbClr val="000000"/>
                </a:solidFill>
                <a:latin typeface="Consolas" panose="020B0609020204030204" pitchFamily="49" charset="0"/>
              </a:rPr>
            </a:br>
            <a:r>
              <a:rPr lang="zh-CN" altLang="zh-CN" sz="1050" dirty="0">
                <a:solidFill>
                  <a:srgbClr val="000000"/>
                </a:solidFill>
                <a:latin typeface="Consolas" panose="020B0609020204030204" pitchFamily="49" charset="0"/>
              </a:rPr>
              <a:t>    }</a:t>
            </a:r>
            <a:br>
              <a:rPr lang="zh-CN" altLang="zh-CN" sz="1050" dirty="0">
                <a:solidFill>
                  <a:srgbClr val="000000"/>
                </a:solidFill>
                <a:latin typeface="Consolas" panose="020B0609020204030204" pitchFamily="49" charset="0"/>
              </a:rPr>
            </a:br>
            <a:r>
              <a:rPr lang="zh-CN" altLang="zh-CN" sz="1050" dirty="0">
                <a:solidFill>
                  <a:srgbClr val="000000"/>
                </a:solidFill>
                <a:latin typeface="Consolas" panose="020B0609020204030204" pitchFamily="49" charset="0"/>
              </a:rPr>
              <a:t>    </a:t>
            </a:r>
            <a:r>
              <a:rPr lang="zh-CN" altLang="zh-CN" sz="1050" dirty="0">
                <a:solidFill>
                  <a:srgbClr val="808000"/>
                </a:solidFill>
                <a:latin typeface="Consolas" panose="020B0609020204030204" pitchFamily="49" charset="0"/>
              </a:rPr>
              <a:t>@Override</a:t>
            </a:r>
            <a:br>
              <a:rPr lang="zh-CN" altLang="zh-CN" sz="1050" dirty="0">
                <a:solidFill>
                  <a:srgbClr val="808000"/>
                </a:solidFill>
                <a:latin typeface="Consolas" panose="020B0609020204030204" pitchFamily="49" charset="0"/>
              </a:rPr>
            </a:br>
            <a:r>
              <a:rPr lang="zh-CN" altLang="zh-CN" sz="1050" dirty="0">
                <a:solidFill>
                  <a:srgbClr val="808000"/>
                </a:solidFill>
                <a:latin typeface="Consolas" panose="020B0609020204030204" pitchFamily="49" charset="0"/>
              </a:rPr>
              <a:t>    </a:t>
            </a:r>
            <a:r>
              <a:rPr lang="zh-CN" altLang="zh-CN" sz="1050" b="1" dirty="0">
                <a:solidFill>
                  <a:srgbClr val="000080"/>
                </a:solidFill>
                <a:latin typeface="Consolas" panose="020B0609020204030204" pitchFamily="49" charset="0"/>
              </a:rPr>
              <a:t>public void </a:t>
            </a:r>
            <a:r>
              <a:rPr lang="zh-CN" altLang="zh-CN" sz="1050" dirty="0">
                <a:solidFill>
                  <a:srgbClr val="000000"/>
                </a:solidFill>
                <a:latin typeface="Consolas" panose="020B0609020204030204" pitchFamily="49" charset="0"/>
              </a:rPr>
              <a:t>run() {</a:t>
            </a:r>
            <a:br>
              <a:rPr lang="zh-CN" altLang="zh-CN" sz="1050" dirty="0">
                <a:solidFill>
                  <a:srgbClr val="000000"/>
                </a:solidFill>
                <a:latin typeface="Consolas" panose="020B0609020204030204" pitchFamily="49" charset="0"/>
              </a:rPr>
            </a:br>
            <a:r>
              <a:rPr lang="zh-CN" altLang="zh-CN" sz="1050" dirty="0">
                <a:solidFill>
                  <a:srgbClr val="000000"/>
                </a:solidFill>
                <a:latin typeface="Consolas" panose="020B0609020204030204" pitchFamily="49" charset="0"/>
              </a:rPr>
              <a:t>        System.</a:t>
            </a:r>
            <a:r>
              <a:rPr lang="zh-CN" altLang="zh-CN" sz="1050" b="1" i="1" dirty="0">
                <a:solidFill>
                  <a:srgbClr val="660E7A"/>
                </a:solidFill>
                <a:latin typeface="Consolas" panose="020B0609020204030204" pitchFamily="49" charset="0"/>
              </a:rPr>
              <a:t>out</a:t>
            </a:r>
            <a:r>
              <a:rPr lang="zh-CN" altLang="zh-CN" sz="1050" dirty="0">
                <a:solidFill>
                  <a:srgbClr val="000000"/>
                </a:solidFill>
                <a:latin typeface="Consolas" panose="020B0609020204030204" pitchFamily="49" charset="0"/>
              </a:rPr>
              <a:t>.println(</a:t>
            </a:r>
            <a:r>
              <a:rPr lang="zh-CN" altLang="zh-CN" sz="1050" b="1" dirty="0">
                <a:solidFill>
                  <a:srgbClr val="008000"/>
                </a:solidFill>
                <a:latin typeface="Consolas" panose="020B0609020204030204" pitchFamily="49" charset="0"/>
              </a:rPr>
              <a:t>"</a:t>
            </a:r>
            <a:r>
              <a:rPr lang="zh-CN" altLang="zh-CN" sz="1050" b="1" dirty="0">
                <a:solidFill>
                  <a:srgbClr val="008000"/>
                </a:solidFill>
                <a:latin typeface="Arial Unicode MS" panose="020B0604020202020204" pitchFamily="34" charset="-122"/>
                <a:ea typeface="Arial Unicode MS" panose="020B0604020202020204" pitchFamily="34" charset="-122"/>
                <a:cs typeface="Arial Unicode MS" panose="020B0604020202020204" pitchFamily="34" charset="-122"/>
              </a:rPr>
              <a:t>生产者开始生产产品</a:t>
            </a:r>
            <a:r>
              <a:rPr lang="zh-CN" altLang="zh-CN" sz="1050" b="1" dirty="0">
                <a:solidFill>
                  <a:srgbClr val="008000"/>
                </a:solidFill>
                <a:latin typeface="Consolas" panose="020B0609020204030204" pitchFamily="49" charset="0"/>
              </a:rPr>
              <a:t>"</a:t>
            </a:r>
            <a:r>
              <a:rPr lang="zh-CN" altLang="zh-CN" sz="1050" dirty="0">
                <a:solidFill>
                  <a:srgbClr val="000000"/>
                </a:solidFill>
                <a:latin typeface="Consolas" panose="020B0609020204030204" pitchFamily="49" charset="0"/>
              </a:rPr>
              <a:t>);</a:t>
            </a:r>
            <a:br>
              <a:rPr lang="zh-CN" altLang="zh-CN" sz="1050" dirty="0">
                <a:solidFill>
                  <a:srgbClr val="000000"/>
                </a:solidFill>
                <a:latin typeface="Consolas" panose="020B0609020204030204" pitchFamily="49" charset="0"/>
              </a:rPr>
            </a:br>
            <a:r>
              <a:rPr lang="zh-CN" altLang="zh-CN" sz="1050" dirty="0">
                <a:solidFill>
                  <a:srgbClr val="000000"/>
                </a:solidFill>
                <a:latin typeface="Consolas" panose="020B0609020204030204" pitchFamily="49" charset="0"/>
              </a:rPr>
              <a:t>        </a:t>
            </a:r>
            <a:r>
              <a:rPr lang="zh-CN" altLang="zh-CN" sz="1050" b="1" dirty="0">
                <a:solidFill>
                  <a:srgbClr val="000080"/>
                </a:solidFill>
                <a:latin typeface="Consolas" panose="020B0609020204030204" pitchFamily="49" charset="0"/>
              </a:rPr>
              <a:t>while </a:t>
            </a:r>
            <a:r>
              <a:rPr lang="zh-CN" altLang="zh-CN" sz="1050" dirty="0">
                <a:solidFill>
                  <a:srgbClr val="000000"/>
                </a:solidFill>
                <a:latin typeface="Consolas" panose="020B0609020204030204" pitchFamily="49" charset="0"/>
              </a:rPr>
              <a:t>(</a:t>
            </a:r>
            <a:r>
              <a:rPr lang="zh-CN" altLang="zh-CN" sz="1050" b="1" dirty="0">
                <a:solidFill>
                  <a:srgbClr val="000080"/>
                </a:solidFill>
                <a:latin typeface="Consolas" panose="020B0609020204030204" pitchFamily="49" charset="0"/>
              </a:rPr>
              <a:t>true</a:t>
            </a:r>
            <a:r>
              <a:rPr lang="zh-CN" altLang="zh-CN" sz="1050" dirty="0">
                <a:solidFill>
                  <a:srgbClr val="000000"/>
                </a:solidFill>
                <a:latin typeface="Consolas" panose="020B0609020204030204" pitchFamily="49" charset="0"/>
              </a:rPr>
              <a:t>) {</a:t>
            </a:r>
            <a:br>
              <a:rPr lang="zh-CN" altLang="zh-CN" sz="1050" dirty="0">
                <a:solidFill>
                  <a:srgbClr val="000000"/>
                </a:solidFill>
                <a:latin typeface="Consolas" panose="020B0609020204030204" pitchFamily="49" charset="0"/>
              </a:rPr>
            </a:br>
            <a:r>
              <a:rPr lang="zh-CN" altLang="zh-CN" sz="1050" dirty="0">
                <a:solidFill>
                  <a:srgbClr val="000000"/>
                </a:solidFill>
                <a:latin typeface="Consolas" panose="020B0609020204030204" pitchFamily="49" charset="0"/>
              </a:rPr>
              <a:t>            </a:t>
            </a:r>
            <a:r>
              <a:rPr lang="zh-CN" altLang="zh-CN" sz="1050" b="1" dirty="0">
                <a:solidFill>
                  <a:srgbClr val="000080"/>
                </a:solidFill>
                <a:latin typeface="Consolas" panose="020B0609020204030204" pitchFamily="49" charset="0"/>
              </a:rPr>
              <a:t>try </a:t>
            </a:r>
            <a:r>
              <a:rPr lang="zh-CN" altLang="zh-CN" sz="1050" dirty="0">
                <a:solidFill>
                  <a:srgbClr val="000000"/>
                </a:solidFill>
                <a:latin typeface="Consolas" panose="020B0609020204030204" pitchFamily="49" charset="0"/>
              </a:rPr>
              <a:t>{</a:t>
            </a:r>
            <a:br>
              <a:rPr lang="zh-CN" altLang="zh-CN" sz="1050" dirty="0">
                <a:solidFill>
                  <a:srgbClr val="000000"/>
                </a:solidFill>
                <a:latin typeface="Consolas" panose="020B0609020204030204" pitchFamily="49" charset="0"/>
              </a:rPr>
            </a:br>
            <a:r>
              <a:rPr lang="zh-CN" altLang="zh-CN" sz="1050" dirty="0">
                <a:solidFill>
                  <a:srgbClr val="000000"/>
                </a:solidFill>
                <a:latin typeface="Consolas" panose="020B0609020204030204" pitchFamily="49" charset="0"/>
              </a:rPr>
              <a:t>                Thread.</a:t>
            </a:r>
            <a:r>
              <a:rPr lang="zh-CN" altLang="zh-CN" sz="1050" i="1" dirty="0">
                <a:solidFill>
                  <a:srgbClr val="000000"/>
                </a:solidFill>
                <a:latin typeface="Consolas" panose="020B0609020204030204" pitchFamily="49" charset="0"/>
              </a:rPr>
              <a:t>sleep</a:t>
            </a:r>
            <a:r>
              <a:rPr lang="zh-CN" altLang="zh-CN" sz="1050" dirty="0">
                <a:solidFill>
                  <a:srgbClr val="000000"/>
                </a:solidFill>
                <a:latin typeface="Consolas" panose="020B0609020204030204" pitchFamily="49" charset="0"/>
              </a:rPr>
              <a:t>((</a:t>
            </a:r>
            <a:r>
              <a:rPr lang="zh-CN" altLang="zh-CN" sz="1050" b="1" dirty="0">
                <a:solidFill>
                  <a:srgbClr val="000080"/>
                </a:solidFill>
                <a:latin typeface="Consolas" panose="020B0609020204030204" pitchFamily="49" charset="0"/>
              </a:rPr>
              <a:t>int</a:t>
            </a:r>
            <a:r>
              <a:rPr lang="zh-CN" altLang="zh-CN" sz="1050" dirty="0">
                <a:solidFill>
                  <a:srgbClr val="000000"/>
                </a:solidFill>
                <a:latin typeface="Consolas" panose="020B0609020204030204" pitchFamily="49" charset="0"/>
              </a:rPr>
              <a:t>) Math.</a:t>
            </a:r>
            <a:r>
              <a:rPr lang="zh-CN" altLang="zh-CN" sz="1050" i="1" dirty="0">
                <a:solidFill>
                  <a:srgbClr val="000000"/>
                </a:solidFill>
                <a:latin typeface="Consolas" panose="020B0609020204030204" pitchFamily="49" charset="0"/>
              </a:rPr>
              <a:t>random</a:t>
            </a:r>
            <a:r>
              <a:rPr lang="zh-CN" altLang="zh-CN" sz="1050" dirty="0">
                <a:solidFill>
                  <a:srgbClr val="000000"/>
                </a:solidFill>
                <a:latin typeface="Consolas" panose="020B0609020204030204" pitchFamily="49" charset="0"/>
              </a:rPr>
              <a:t>() * </a:t>
            </a:r>
            <a:r>
              <a:rPr lang="zh-CN" altLang="zh-CN" sz="1050" dirty="0">
                <a:solidFill>
                  <a:srgbClr val="0000FF"/>
                </a:solidFill>
                <a:latin typeface="Consolas" panose="020B0609020204030204" pitchFamily="49" charset="0"/>
              </a:rPr>
              <a:t>1000</a:t>
            </a:r>
            <a:r>
              <a:rPr lang="zh-CN" altLang="zh-CN" sz="1050" dirty="0">
                <a:solidFill>
                  <a:srgbClr val="000000"/>
                </a:solidFill>
                <a:latin typeface="Consolas" panose="020B0609020204030204" pitchFamily="49" charset="0"/>
              </a:rPr>
              <a:t>);</a:t>
            </a:r>
            <a:br>
              <a:rPr lang="zh-CN" altLang="zh-CN" sz="1050" dirty="0">
                <a:solidFill>
                  <a:srgbClr val="000000"/>
                </a:solidFill>
                <a:latin typeface="Consolas" panose="020B0609020204030204" pitchFamily="49" charset="0"/>
              </a:rPr>
            </a:br>
            <a:r>
              <a:rPr lang="zh-CN" altLang="zh-CN" sz="1050" dirty="0">
                <a:solidFill>
                  <a:srgbClr val="000000"/>
                </a:solidFill>
                <a:latin typeface="Consolas" panose="020B0609020204030204" pitchFamily="49" charset="0"/>
              </a:rPr>
              <a:t>            } </a:t>
            </a:r>
            <a:r>
              <a:rPr lang="zh-CN" altLang="zh-CN" sz="1050" b="1" dirty="0">
                <a:solidFill>
                  <a:srgbClr val="000080"/>
                </a:solidFill>
                <a:latin typeface="Consolas" panose="020B0609020204030204" pitchFamily="49" charset="0"/>
              </a:rPr>
              <a:t>catch </a:t>
            </a:r>
            <a:r>
              <a:rPr lang="zh-CN" altLang="zh-CN" sz="1050" dirty="0">
                <a:solidFill>
                  <a:srgbClr val="000000"/>
                </a:solidFill>
                <a:latin typeface="Consolas" panose="020B0609020204030204" pitchFamily="49" charset="0"/>
              </a:rPr>
              <a:t>(InterruptedException e) {</a:t>
            </a:r>
            <a:br>
              <a:rPr lang="zh-CN" altLang="zh-CN" sz="1050" dirty="0">
                <a:solidFill>
                  <a:srgbClr val="000000"/>
                </a:solidFill>
                <a:latin typeface="Consolas" panose="020B0609020204030204" pitchFamily="49" charset="0"/>
              </a:rPr>
            </a:br>
            <a:r>
              <a:rPr lang="zh-CN" altLang="zh-CN" sz="1050" dirty="0">
                <a:solidFill>
                  <a:srgbClr val="000000"/>
                </a:solidFill>
                <a:latin typeface="Consolas" panose="020B0609020204030204" pitchFamily="49" charset="0"/>
              </a:rPr>
              <a:t>                e.printStackTrace();</a:t>
            </a:r>
            <a:br>
              <a:rPr lang="zh-CN" altLang="zh-CN" sz="1050" dirty="0">
                <a:solidFill>
                  <a:srgbClr val="000000"/>
                </a:solidFill>
                <a:latin typeface="Consolas" panose="020B0609020204030204" pitchFamily="49" charset="0"/>
              </a:rPr>
            </a:br>
            <a:r>
              <a:rPr lang="zh-CN" altLang="zh-CN" sz="1050" dirty="0">
                <a:solidFill>
                  <a:srgbClr val="000000"/>
                </a:solidFill>
                <a:latin typeface="Consolas" panose="020B0609020204030204" pitchFamily="49" charset="0"/>
              </a:rPr>
              <a:t>            }</a:t>
            </a:r>
            <a:br>
              <a:rPr lang="zh-CN" altLang="zh-CN" sz="1050" dirty="0">
                <a:solidFill>
                  <a:srgbClr val="000000"/>
                </a:solidFill>
                <a:latin typeface="Consolas" panose="020B0609020204030204" pitchFamily="49" charset="0"/>
              </a:rPr>
            </a:br>
            <a:r>
              <a:rPr lang="zh-CN" altLang="zh-CN" sz="1050" dirty="0">
                <a:solidFill>
                  <a:srgbClr val="000000"/>
                </a:solidFill>
                <a:latin typeface="Consolas" panose="020B0609020204030204" pitchFamily="49" charset="0"/>
              </a:rPr>
              <a:t>            </a:t>
            </a:r>
            <a:r>
              <a:rPr lang="zh-CN" altLang="zh-CN" sz="1050" b="1" dirty="0">
                <a:solidFill>
                  <a:srgbClr val="660E7A"/>
                </a:solidFill>
                <a:latin typeface="Consolas" panose="020B0609020204030204" pitchFamily="49" charset="0"/>
              </a:rPr>
              <a:t>box</a:t>
            </a:r>
            <a:r>
              <a:rPr lang="zh-CN" altLang="zh-CN" sz="1050" dirty="0">
                <a:solidFill>
                  <a:srgbClr val="000000"/>
                </a:solidFill>
                <a:latin typeface="Consolas" panose="020B0609020204030204" pitchFamily="49" charset="0"/>
              </a:rPr>
              <a:t>.addProduct();</a:t>
            </a:r>
            <a:br>
              <a:rPr lang="zh-CN" altLang="zh-CN" sz="1050" dirty="0">
                <a:solidFill>
                  <a:srgbClr val="000000"/>
                </a:solidFill>
                <a:latin typeface="Consolas" panose="020B0609020204030204" pitchFamily="49" charset="0"/>
              </a:rPr>
            </a:br>
            <a:r>
              <a:rPr lang="zh-CN" altLang="zh-CN" sz="1050" dirty="0">
                <a:solidFill>
                  <a:srgbClr val="000000"/>
                </a:solidFill>
                <a:latin typeface="Consolas" panose="020B0609020204030204" pitchFamily="49" charset="0"/>
              </a:rPr>
              <a:t>        }</a:t>
            </a:r>
            <a:br>
              <a:rPr lang="zh-CN" altLang="zh-CN" sz="1050" dirty="0">
                <a:solidFill>
                  <a:srgbClr val="000000"/>
                </a:solidFill>
                <a:latin typeface="Consolas" panose="020B0609020204030204" pitchFamily="49" charset="0"/>
              </a:rPr>
            </a:br>
            <a:r>
              <a:rPr lang="zh-CN" altLang="zh-CN" sz="1050" dirty="0">
                <a:solidFill>
                  <a:srgbClr val="000000"/>
                </a:solidFill>
                <a:latin typeface="Consolas" panose="020B0609020204030204" pitchFamily="49" charset="0"/>
              </a:rPr>
              <a:t>    }</a:t>
            </a:r>
            <a:br>
              <a:rPr lang="zh-CN" altLang="zh-CN" sz="1050" dirty="0">
                <a:solidFill>
                  <a:srgbClr val="000000"/>
                </a:solidFill>
                <a:latin typeface="Consolas" panose="020B0609020204030204" pitchFamily="49" charset="0"/>
              </a:rPr>
            </a:br>
            <a:r>
              <a:rPr lang="zh-CN" altLang="zh-CN" sz="1050" dirty="0">
                <a:solidFill>
                  <a:srgbClr val="000000"/>
                </a:solidFill>
                <a:latin typeface="Consolas" panose="020B0609020204030204" pitchFamily="49" charset="0"/>
              </a:rPr>
              <a:t>}</a:t>
            </a:r>
            <a:endParaRPr lang="zh-CN" altLang="zh-CN" sz="1400" dirty="0">
              <a:latin typeface="Arial" panose="020B0604020202020204" pitchFamily="34" charset="0"/>
            </a:endParaRPr>
          </a:p>
        </p:txBody>
      </p:sp>
      <p:sp>
        <p:nvSpPr>
          <p:cNvPr id="5" name="文本框 4"/>
          <p:cNvSpPr txBox="1"/>
          <p:nvPr/>
        </p:nvSpPr>
        <p:spPr>
          <a:xfrm>
            <a:off x="4482405" y="1209114"/>
            <a:ext cx="4608512" cy="3139321"/>
          </a:xfrm>
          <a:prstGeom prst="rect">
            <a:avLst/>
          </a:prstGeom>
          <a:noFill/>
        </p:spPr>
        <p:txBody>
          <a:bodyPr wrap="square" rtlCol="0">
            <a:spAutoFit/>
          </a:bodyPr>
          <a:lstStyle/>
          <a:p>
            <a:r>
              <a:rPr lang="zh-CN" altLang="zh-CN" sz="1100" b="1" dirty="0">
                <a:solidFill>
                  <a:srgbClr val="000080"/>
                </a:solidFill>
                <a:latin typeface="Consolas" panose="020B0609020204030204" pitchFamily="49" charset="0"/>
              </a:rPr>
              <a:t>public class </a:t>
            </a:r>
            <a:r>
              <a:rPr lang="zh-CN" altLang="zh-CN" sz="1100" dirty="0">
                <a:solidFill>
                  <a:srgbClr val="000000"/>
                </a:solidFill>
                <a:latin typeface="Consolas" panose="020B0609020204030204" pitchFamily="49" charset="0"/>
              </a:rPr>
              <a:t>Consumer </a:t>
            </a:r>
            <a:r>
              <a:rPr lang="zh-CN" altLang="zh-CN" sz="1100" b="1" dirty="0">
                <a:solidFill>
                  <a:srgbClr val="000080"/>
                </a:solidFill>
                <a:latin typeface="Consolas" panose="020B0609020204030204" pitchFamily="49" charset="0"/>
              </a:rPr>
              <a:t>implements </a:t>
            </a:r>
            <a:r>
              <a:rPr lang="zh-CN" altLang="zh-CN" sz="1100" dirty="0">
                <a:solidFill>
                  <a:srgbClr val="000000"/>
                </a:solidFill>
                <a:latin typeface="Consolas" panose="020B0609020204030204" pitchFamily="49" charset="0"/>
              </a:rPr>
              <a:t>Runnable{</a:t>
            </a:r>
            <a:br>
              <a:rPr lang="zh-CN" altLang="zh-CN" sz="1100" dirty="0">
                <a:solidFill>
                  <a:srgbClr val="000000"/>
                </a:solidFill>
                <a:latin typeface="Consolas" panose="020B0609020204030204" pitchFamily="49" charset="0"/>
              </a:rPr>
            </a:br>
            <a:r>
              <a:rPr lang="zh-CN" altLang="zh-CN" sz="1100" dirty="0">
                <a:solidFill>
                  <a:srgbClr val="000000"/>
                </a:solidFill>
                <a:latin typeface="Consolas" panose="020B0609020204030204" pitchFamily="49" charset="0"/>
              </a:rPr>
              <a:t>    Box </a:t>
            </a:r>
            <a:r>
              <a:rPr lang="zh-CN" altLang="zh-CN" sz="1100" b="1" dirty="0">
                <a:solidFill>
                  <a:srgbClr val="660E7A"/>
                </a:solidFill>
                <a:latin typeface="Consolas" panose="020B0609020204030204" pitchFamily="49" charset="0"/>
              </a:rPr>
              <a:t>box</a:t>
            </a:r>
            <a:r>
              <a:rPr lang="zh-CN" altLang="zh-CN" sz="1100" dirty="0">
                <a:solidFill>
                  <a:srgbClr val="000000"/>
                </a:solidFill>
                <a:latin typeface="Consolas" panose="020B0609020204030204" pitchFamily="49" charset="0"/>
              </a:rPr>
              <a:t>;</a:t>
            </a:r>
            <a:br>
              <a:rPr lang="zh-CN" altLang="zh-CN" sz="1100" dirty="0">
                <a:solidFill>
                  <a:srgbClr val="000000"/>
                </a:solidFill>
                <a:latin typeface="Consolas" panose="020B0609020204030204" pitchFamily="49" charset="0"/>
              </a:rPr>
            </a:br>
            <a:r>
              <a:rPr lang="zh-CN" altLang="zh-CN" sz="1100" dirty="0">
                <a:solidFill>
                  <a:srgbClr val="000000"/>
                </a:solidFill>
                <a:latin typeface="Consolas" panose="020B0609020204030204" pitchFamily="49" charset="0"/>
              </a:rPr>
              <a:t>    </a:t>
            </a:r>
            <a:r>
              <a:rPr lang="zh-CN" altLang="zh-CN" sz="1100" b="1" dirty="0">
                <a:solidFill>
                  <a:srgbClr val="000080"/>
                </a:solidFill>
                <a:latin typeface="Consolas" panose="020B0609020204030204" pitchFamily="49" charset="0"/>
              </a:rPr>
              <a:t>public </a:t>
            </a:r>
            <a:r>
              <a:rPr lang="zh-CN" altLang="zh-CN" sz="1100" dirty="0">
                <a:solidFill>
                  <a:srgbClr val="000000"/>
                </a:solidFill>
                <a:latin typeface="Consolas" panose="020B0609020204030204" pitchFamily="49" charset="0"/>
              </a:rPr>
              <a:t>Consumer(Box box) {</a:t>
            </a:r>
            <a:br>
              <a:rPr lang="zh-CN" altLang="zh-CN" sz="1100" dirty="0">
                <a:solidFill>
                  <a:srgbClr val="000000"/>
                </a:solidFill>
                <a:latin typeface="Consolas" panose="020B0609020204030204" pitchFamily="49" charset="0"/>
              </a:rPr>
            </a:br>
            <a:r>
              <a:rPr lang="zh-CN" altLang="zh-CN" sz="1100" dirty="0">
                <a:solidFill>
                  <a:srgbClr val="000000"/>
                </a:solidFill>
                <a:latin typeface="Consolas" panose="020B0609020204030204" pitchFamily="49" charset="0"/>
              </a:rPr>
              <a:t>        </a:t>
            </a:r>
            <a:r>
              <a:rPr lang="zh-CN" altLang="zh-CN" sz="1100" b="1" dirty="0">
                <a:solidFill>
                  <a:srgbClr val="000080"/>
                </a:solidFill>
                <a:latin typeface="Consolas" panose="020B0609020204030204" pitchFamily="49" charset="0"/>
              </a:rPr>
              <a:t>this</a:t>
            </a:r>
            <a:r>
              <a:rPr lang="zh-CN" altLang="zh-CN" sz="1100" dirty="0">
                <a:solidFill>
                  <a:srgbClr val="000000"/>
                </a:solidFill>
                <a:latin typeface="Consolas" panose="020B0609020204030204" pitchFamily="49" charset="0"/>
              </a:rPr>
              <a:t>.</a:t>
            </a:r>
            <a:r>
              <a:rPr lang="zh-CN" altLang="zh-CN" sz="1100" b="1" dirty="0">
                <a:solidFill>
                  <a:srgbClr val="660E7A"/>
                </a:solidFill>
                <a:latin typeface="Consolas" panose="020B0609020204030204" pitchFamily="49" charset="0"/>
              </a:rPr>
              <a:t>box </a:t>
            </a:r>
            <a:r>
              <a:rPr lang="zh-CN" altLang="zh-CN" sz="1100" dirty="0">
                <a:solidFill>
                  <a:srgbClr val="000000"/>
                </a:solidFill>
                <a:latin typeface="Consolas" panose="020B0609020204030204" pitchFamily="49" charset="0"/>
              </a:rPr>
              <a:t>= box;</a:t>
            </a:r>
            <a:br>
              <a:rPr lang="zh-CN" altLang="zh-CN" sz="1100" dirty="0">
                <a:solidFill>
                  <a:srgbClr val="000000"/>
                </a:solidFill>
                <a:latin typeface="Consolas" panose="020B0609020204030204" pitchFamily="49" charset="0"/>
              </a:rPr>
            </a:br>
            <a:r>
              <a:rPr lang="zh-CN" altLang="zh-CN" sz="1100" dirty="0">
                <a:solidFill>
                  <a:srgbClr val="000000"/>
                </a:solidFill>
                <a:latin typeface="Consolas" panose="020B0609020204030204" pitchFamily="49" charset="0"/>
              </a:rPr>
              <a:t>    }</a:t>
            </a:r>
            <a:br>
              <a:rPr lang="zh-CN" altLang="zh-CN" sz="1100" dirty="0">
                <a:solidFill>
                  <a:srgbClr val="000000"/>
                </a:solidFill>
                <a:latin typeface="Consolas" panose="020B0609020204030204" pitchFamily="49" charset="0"/>
              </a:rPr>
            </a:br>
            <a:r>
              <a:rPr lang="zh-CN" altLang="zh-CN" sz="1100" dirty="0">
                <a:solidFill>
                  <a:srgbClr val="000000"/>
                </a:solidFill>
                <a:latin typeface="Consolas" panose="020B0609020204030204" pitchFamily="49" charset="0"/>
              </a:rPr>
              <a:t>    </a:t>
            </a:r>
            <a:r>
              <a:rPr lang="zh-CN" altLang="zh-CN" sz="1100" dirty="0">
                <a:solidFill>
                  <a:srgbClr val="808000"/>
                </a:solidFill>
                <a:latin typeface="Consolas" panose="020B0609020204030204" pitchFamily="49" charset="0"/>
              </a:rPr>
              <a:t>@Override</a:t>
            </a:r>
            <a:br>
              <a:rPr lang="zh-CN" altLang="zh-CN" sz="1100" dirty="0">
                <a:solidFill>
                  <a:srgbClr val="808000"/>
                </a:solidFill>
                <a:latin typeface="Consolas" panose="020B0609020204030204" pitchFamily="49" charset="0"/>
              </a:rPr>
            </a:br>
            <a:r>
              <a:rPr lang="zh-CN" altLang="zh-CN" sz="1100" dirty="0">
                <a:solidFill>
                  <a:srgbClr val="808000"/>
                </a:solidFill>
                <a:latin typeface="Consolas" panose="020B0609020204030204" pitchFamily="49" charset="0"/>
              </a:rPr>
              <a:t>    </a:t>
            </a:r>
            <a:r>
              <a:rPr lang="zh-CN" altLang="zh-CN" sz="1100" b="1" dirty="0">
                <a:solidFill>
                  <a:srgbClr val="000080"/>
                </a:solidFill>
                <a:latin typeface="Consolas" panose="020B0609020204030204" pitchFamily="49" charset="0"/>
              </a:rPr>
              <a:t>public void </a:t>
            </a:r>
            <a:r>
              <a:rPr lang="zh-CN" altLang="zh-CN" sz="1100" dirty="0">
                <a:solidFill>
                  <a:srgbClr val="000000"/>
                </a:solidFill>
                <a:latin typeface="Consolas" panose="020B0609020204030204" pitchFamily="49" charset="0"/>
              </a:rPr>
              <a:t>run() {</a:t>
            </a:r>
            <a:br>
              <a:rPr lang="zh-CN" altLang="zh-CN" sz="1100" dirty="0">
                <a:solidFill>
                  <a:srgbClr val="000000"/>
                </a:solidFill>
                <a:latin typeface="Consolas" panose="020B0609020204030204" pitchFamily="49" charset="0"/>
              </a:rPr>
            </a:br>
            <a:r>
              <a:rPr lang="zh-CN" altLang="zh-CN" sz="1100" dirty="0">
                <a:solidFill>
                  <a:srgbClr val="000000"/>
                </a:solidFill>
                <a:latin typeface="Consolas" panose="020B0609020204030204" pitchFamily="49" charset="0"/>
              </a:rPr>
              <a:t>        System.</a:t>
            </a:r>
            <a:r>
              <a:rPr lang="zh-CN" altLang="zh-CN" sz="1100" b="1" i="1" dirty="0">
                <a:solidFill>
                  <a:srgbClr val="660E7A"/>
                </a:solidFill>
                <a:latin typeface="Consolas" panose="020B0609020204030204" pitchFamily="49" charset="0"/>
              </a:rPr>
              <a:t>out</a:t>
            </a:r>
            <a:r>
              <a:rPr lang="zh-CN" altLang="zh-CN" sz="1100" dirty="0">
                <a:solidFill>
                  <a:srgbClr val="000000"/>
                </a:solidFill>
                <a:latin typeface="Consolas" panose="020B0609020204030204" pitchFamily="49" charset="0"/>
              </a:rPr>
              <a:t>.println(</a:t>
            </a:r>
            <a:r>
              <a:rPr lang="zh-CN" altLang="zh-CN" sz="1100" b="1" dirty="0">
                <a:solidFill>
                  <a:srgbClr val="008000"/>
                </a:solidFill>
                <a:latin typeface="Consolas" panose="020B0609020204030204" pitchFamily="49" charset="0"/>
              </a:rPr>
              <a:t>"</a:t>
            </a:r>
            <a:r>
              <a:rPr lang="zh-CN" altLang="zh-CN" sz="1100" b="1" dirty="0">
                <a:solidFill>
                  <a:srgbClr val="008000"/>
                </a:solidFill>
                <a:latin typeface="Arial Unicode MS" panose="020B0604020202020204" pitchFamily="34" charset="-122"/>
                <a:ea typeface="Arial Unicode MS" panose="020B0604020202020204" pitchFamily="34" charset="-122"/>
                <a:cs typeface="Arial Unicode MS" panose="020B0604020202020204" pitchFamily="34" charset="-122"/>
              </a:rPr>
              <a:t>消费者开始取走产品</a:t>
            </a:r>
            <a:r>
              <a:rPr lang="zh-CN" altLang="zh-CN" sz="1100" b="1" dirty="0">
                <a:solidFill>
                  <a:srgbClr val="008000"/>
                </a:solidFill>
                <a:latin typeface="Consolas" panose="020B0609020204030204" pitchFamily="49" charset="0"/>
              </a:rPr>
              <a:t>"</a:t>
            </a:r>
            <a:r>
              <a:rPr lang="zh-CN" altLang="zh-CN" sz="1100" dirty="0">
                <a:solidFill>
                  <a:srgbClr val="000000"/>
                </a:solidFill>
                <a:latin typeface="Consolas" panose="020B0609020204030204" pitchFamily="49" charset="0"/>
              </a:rPr>
              <a:t>);</a:t>
            </a:r>
            <a:br>
              <a:rPr lang="zh-CN" altLang="zh-CN" sz="1100" dirty="0">
                <a:solidFill>
                  <a:srgbClr val="000000"/>
                </a:solidFill>
                <a:latin typeface="Consolas" panose="020B0609020204030204" pitchFamily="49" charset="0"/>
              </a:rPr>
            </a:br>
            <a:r>
              <a:rPr lang="zh-CN" altLang="zh-CN" sz="1100" dirty="0">
                <a:solidFill>
                  <a:srgbClr val="000000"/>
                </a:solidFill>
                <a:latin typeface="Consolas" panose="020B0609020204030204" pitchFamily="49" charset="0"/>
              </a:rPr>
              <a:t>        </a:t>
            </a:r>
            <a:r>
              <a:rPr lang="zh-CN" altLang="zh-CN" sz="1100" b="1" dirty="0">
                <a:solidFill>
                  <a:srgbClr val="000080"/>
                </a:solidFill>
                <a:latin typeface="Consolas" panose="020B0609020204030204" pitchFamily="49" charset="0"/>
              </a:rPr>
              <a:t>while </a:t>
            </a:r>
            <a:r>
              <a:rPr lang="zh-CN" altLang="zh-CN" sz="1100" dirty="0">
                <a:solidFill>
                  <a:srgbClr val="000000"/>
                </a:solidFill>
                <a:latin typeface="Consolas" panose="020B0609020204030204" pitchFamily="49" charset="0"/>
              </a:rPr>
              <a:t>(</a:t>
            </a:r>
            <a:r>
              <a:rPr lang="zh-CN" altLang="zh-CN" sz="1100" b="1" dirty="0">
                <a:solidFill>
                  <a:srgbClr val="000080"/>
                </a:solidFill>
                <a:latin typeface="Consolas" panose="020B0609020204030204" pitchFamily="49" charset="0"/>
              </a:rPr>
              <a:t>true</a:t>
            </a:r>
            <a:r>
              <a:rPr lang="zh-CN" altLang="zh-CN" sz="1100" dirty="0">
                <a:solidFill>
                  <a:srgbClr val="000000"/>
                </a:solidFill>
                <a:latin typeface="Consolas" panose="020B0609020204030204" pitchFamily="49" charset="0"/>
              </a:rPr>
              <a:t>) {</a:t>
            </a:r>
            <a:br>
              <a:rPr lang="zh-CN" altLang="zh-CN" sz="1100" dirty="0">
                <a:solidFill>
                  <a:srgbClr val="000000"/>
                </a:solidFill>
                <a:latin typeface="Consolas" panose="020B0609020204030204" pitchFamily="49" charset="0"/>
              </a:rPr>
            </a:br>
            <a:r>
              <a:rPr lang="zh-CN" altLang="zh-CN" sz="1100" dirty="0">
                <a:solidFill>
                  <a:srgbClr val="000000"/>
                </a:solidFill>
                <a:latin typeface="Consolas" panose="020B0609020204030204" pitchFamily="49" charset="0"/>
              </a:rPr>
              <a:t>            </a:t>
            </a:r>
            <a:r>
              <a:rPr lang="zh-CN" altLang="zh-CN" sz="1100" b="1" dirty="0">
                <a:solidFill>
                  <a:srgbClr val="000080"/>
                </a:solidFill>
                <a:latin typeface="Consolas" panose="020B0609020204030204" pitchFamily="49" charset="0"/>
              </a:rPr>
              <a:t>try </a:t>
            </a:r>
            <a:r>
              <a:rPr lang="zh-CN" altLang="zh-CN" sz="1100" dirty="0">
                <a:solidFill>
                  <a:srgbClr val="000000"/>
                </a:solidFill>
                <a:latin typeface="Consolas" panose="020B0609020204030204" pitchFamily="49" charset="0"/>
              </a:rPr>
              <a:t>{</a:t>
            </a:r>
            <a:br>
              <a:rPr lang="zh-CN" altLang="zh-CN" sz="1100" dirty="0">
                <a:solidFill>
                  <a:srgbClr val="000000"/>
                </a:solidFill>
                <a:latin typeface="Consolas" panose="020B0609020204030204" pitchFamily="49" charset="0"/>
              </a:rPr>
            </a:br>
            <a:r>
              <a:rPr lang="zh-CN" altLang="zh-CN" sz="1100" dirty="0">
                <a:solidFill>
                  <a:srgbClr val="000000"/>
                </a:solidFill>
                <a:latin typeface="Consolas" panose="020B0609020204030204" pitchFamily="49" charset="0"/>
              </a:rPr>
              <a:t>                Thread.</a:t>
            </a:r>
            <a:r>
              <a:rPr lang="zh-CN" altLang="zh-CN" sz="1100" i="1" dirty="0">
                <a:solidFill>
                  <a:srgbClr val="000000"/>
                </a:solidFill>
                <a:latin typeface="Consolas" panose="020B0609020204030204" pitchFamily="49" charset="0"/>
              </a:rPr>
              <a:t>sleep</a:t>
            </a:r>
            <a:r>
              <a:rPr lang="zh-CN" altLang="zh-CN" sz="1100" dirty="0">
                <a:solidFill>
                  <a:srgbClr val="000000"/>
                </a:solidFill>
                <a:latin typeface="Consolas" panose="020B0609020204030204" pitchFamily="49" charset="0"/>
              </a:rPr>
              <a:t>((</a:t>
            </a:r>
            <a:r>
              <a:rPr lang="zh-CN" altLang="zh-CN" sz="1100" b="1" dirty="0">
                <a:solidFill>
                  <a:srgbClr val="000080"/>
                </a:solidFill>
                <a:latin typeface="Consolas" panose="020B0609020204030204" pitchFamily="49" charset="0"/>
              </a:rPr>
              <a:t>int</a:t>
            </a:r>
            <a:r>
              <a:rPr lang="zh-CN" altLang="zh-CN" sz="1100" dirty="0">
                <a:solidFill>
                  <a:srgbClr val="000000"/>
                </a:solidFill>
                <a:latin typeface="Consolas" panose="020B0609020204030204" pitchFamily="49" charset="0"/>
              </a:rPr>
              <a:t>) Math.</a:t>
            </a:r>
            <a:r>
              <a:rPr lang="zh-CN" altLang="zh-CN" sz="1100" i="1" dirty="0">
                <a:solidFill>
                  <a:srgbClr val="000000"/>
                </a:solidFill>
                <a:latin typeface="Consolas" panose="020B0609020204030204" pitchFamily="49" charset="0"/>
              </a:rPr>
              <a:t>random</a:t>
            </a:r>
            <a:r>
              <a:rPr lang="zh-CN" altLang="zh-CN" sz="1100" dirty="0">
                <a:solidFill>
                  <a:srgbClr val="000000"/>
                </a:solidFill>
                <a:latin typeface="Consolas" panose="020B0609020204030204" pitchFamily="49" charset="0"/>
              </a:rPr>
              <a:t>() * </a:t>
            </a:r>
            <a:r>
              <a:rPr lang="zh-CN" altLang="zh-CN" sz="1100" dirty="0">
                <a:solidFill>
                  <a:srgbClr val="0000FF"/>
                </a:solidFill>
                <a:latin typeface="Consolas" panose="020B0609020204030204" pitchFamily="49" charset="0"/>
              </a:rPr>
              <a:t>1000</a:t>
            </a:r>
            <a:r>
              <a:rPr lang="zh-CN" altLang="zh-CN" sz="1100" dirty="0">
                <a:solidFill>
                  <a:srgbClr val="000000"/>
                </a:solidFill>
                <a:latin typeface="Consolas" panose="020B0609020204030204" pitchFamily="49" charset="0"/>
              </a:rPr>
              <a:t>);</a:t>
            </a:r>
            <a:br>
              <a:rPr lang="zh-CN" altLang="zh-CN" sz="1100" dirty="0">
                <a:solidFill>
                  <a:srgbClr val="000000"/>
                </a:solidFill>
                <a:latin typeface="Consolas" panose="020B0609020204030204" pitchFamily="49" charset="0"/>
              </a:rPr>
            </a:br>
            <a:r>
              <a:rPr lang="zh-CN" altLang="zh-CN" sz="1100" dirty="0">
                <a:solidFill>
                  <a:srgbClr val="000000"/>
                </a:solidFill>
                <a:latin typeface="Consolas" panose="020B0609020204030204" pitchFamily="49" charset="0"/>
              </a:rPr>
              <a:t>            } </a:t>
            </a:r>
            <a:r>
              <a:rPr lang="zh-CN" altLang="zh-CN" sz="1100" b="1" dirty="0">
                <a:solidFill>
                  <a:srgbClr val="000080"/>
                </a:solidFill>
                <a:latin typeface="Consolas" panose="020B0609020204030204" pitchFamily="49" charset="0"/>
              </a:rPr>
              <a:t>catch </a:t>
            </a:r>
            <a:r>
              <a:rPr lang="zh-CN" altLang="zh-CN" sz="1100" dirty="0">
                <a:solidFill>
                  <a:srgbClr val="000000"/>
                </a:solidFill>
                <a:latin typeface="Consolas" panose="020B0609020204030204" pitchFamily="49" charset="0"/>
              </a:rPr>
              <a:t>(InterruptedException e) {</a:t>
            </a:r>
            <a:br>
              <a:rPr lang="zh-CN" altLang="zh-CN" sz="1100" dirty="0">
                <a:solidFill>
                  <a:srgbClr val="000000"/>
                </a:solidFill>
                <a:latin typeface="Consolas" panose="020B0609020204030204" pitchFamily="49" charset="0"/>
              </a:rPr>
            </a:br>
            <a:r>
              <a:rPr lang="zh-CN" altLang="zh-CN" sz="1100" dirty="0">
                <a:solidFill>
                  <a:srgbClr val="000000"/>
                </a:solidFill>
                <a:latin typeface="Consolas" panose="020B0609020204030204" pitchFamily="49" charset="0"/>
              </a:rPr>
              <a:t>                e.printStackTrace();</a:t>
            </a:r>
            <a:br>
              <a:rPr lang="zh-CN" altLang="zh-CN" sz="1100" dirty="0">
                <a:solidFill>
                  <a:srgbClr val="000000"/>
                </a:solidFill>
                <a:latin typeface="Consolas" panose="020B0609020204030204" pitchFamily="49" charset="0"/>
              </a:rPr>
            </a:br>
            <a:r>
              <a:rPr lang="zh-CN" altLang="zh-CN" sz="1100" dirty="0">
                <a:solidFill>
                  <a:srgbClr val="000000"/>
                </a:solidFill>
                <a:latin typeface="Consolas" panose="020B0609020204030204" pitchFamily="49" charset="0"/>
              </a:rPr>
              <a:t>            }</a:t>
            </a:r>
            <a:br>
              <a:rPr lang="zh-CN" altLang="zh-CN" sz="1100" dirty="0">
                <a:solidFill>
                  <a:srgbClr val="000000"/>
                </a:solidFill>
                <a:latin typeface="Consolas" panose="020B0609020204030204" pitchFamily="49" charset="0"/>
              </a:rPr>
            </a:br>
            <a:r>
              <a:rPr lang="zh-CN" altLang="zh-CN" sz="1100" dirty="0">
                <a:solidFill>
                  <a:srgbClr val="000000"/>
                </a:solidFill>
                <a:latin typeface="Consolas" panose="020B0609020204030204" pitchFamily="49" charset="0"/>
              </a:rPr>
              <a:t>            </a:t>
            </a:r>
            <a:r>
              <a:rPr lang="zh-CN" altLang="zh-CN" sz="1100" b="1" dirty="0">
                <a:solidFill>
                  <a:srgbClr val="660E7A"/>
                </a:solidFill>
                <a:latin typeface="Consolas" panose="020B0609020204030204" pitchFamily="49" charset="0"/>
              </a:rPr>
              <a:t>box</a:t>
            </a:r>
            <a:r>
              <a:rPr lang="zh-CN" altLang="zh-CN" sz="1100" dirty="0">
                <a:solidFill>
                  <a:srgbClr val="000000"/>
                </a:solidFill>
                <a:latin typeface="Consolas" panose="020B0609020204030204" pitchFamily="49" charset="0"/>
              </a:rPr>
              <a:t>.getProduct();</a:t>
            </a:r>
            <a:br>
              <a:rPr lang="zh-CN" altLang="zh-CN" sz="1100" dirty="0">
                <a:solidFill>
                  <a:srgbClr val="000000"/>
                </a:solidFill>
                <a:latin typeface="Consolas" panose="020B0609020204030204" pitchFamily="49" charset="0"/>
              </a:rPr>
            </a:br>
            <a:r>
              <a:rPr lang="zh-CN" altLang="zh-CN" sz="1100" dirty="0">
                <a:solidFill>
                  <a:srgbClr val="000000"/>
                </a:solidFill>
                <a:latin typeface="Consolas" panose="020B0609020204030204" pitchFamily="49" charset="0"/>
              </a:rPr>
              <a:t>        }</a:t>
            </a:r>
            <a:br>
              <a:rPr lang="zh-CN" altLang="zh-CN" sz="1100" dirty="0">
                <a:solidFill>
                  <a:srgbClr val="000000"/>
                </a:solidFill>
                <a:latin typeface="Consolas" panose="020B0609020204030204" pitchFamily="49" charset="0"/>
              </a:rPr>
            </a:br>
            <a:r>
              <a:rPr lang="zh-CN" altLang="zh-CN" sz="1100" dirty="0">
                <a:solidFill>
                  <a:srgbClr val="000000"/>
                </a:solidFill>
                <a:latin typeface="Consolas" panose="020B0609020204030204" pitchFamily="49" charset="0"/>
              </a:rPr>
              <a:t>    }</a:t>
            </a:r>
            <a:br>
              <a:rPr lang="zh-CN" altLang="zh-CN" sz="1100" dirty="0">
                <a:solidFill>
                  <a:srgbClr val="000000"/>
                </a:solidFill>
                <a:latin typeface="Consolas" panose="020B0609020204030204" pitchFamily="49" charset="0"/>
              </a:rPr>
            </a:br>
            <a:r>
              <a:rPr lang="zh-CN" altLang="zh-CN" sz="1100" dirty="0">
                <a:solidFill>
                  <a:srgbClr val="000000"/>
                </a:solidFill>
                <a:latin typeface="Consolas" panose="020B0609020204030204" pitchFamily="49" charset="0"/>
              </a:rPr>
              <a:t>}</a:t>
            </a:r>
            <a:endParaRPr lang="zh-CN" altLang="en-US" sz="1100" dirty="0"/>
          </a:p>
        </p:txBody>
      </p:sp>
      <p:cxnSp>
        <p:nvCxnSpPr>
          <p:cNvPr id="7" name="直接连接符 6"/>
          <p:cNvCxnSpPr/>
          <p:nvPr/>
        </p:nvCxnSpPr>
        <p:spPr>
          <a:xfrm>
            <a:off x="4355976" y="915566"/>
            <a:ext cx="0" cy="3744416"/>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53068" y="756004"/>
            <a:ext cx="1296144" cy="369332"/>
          </a:xfrm>
          <a:prstGeom prst="rect">
            <a:avLst/>
          </a:prstGeom>
          <a:noFill/>
        </p:spPr>
        <p:txBody>
          <a:bodyPr wrap="square" rtlCol="0">
            <a:spAutoFit/>
          </a:bodyPr>
          <a:lstStyle/>
          <a:p>
            <a:r>
              <a:rPr lang="zh-CN" altLang="en-US" dirty="0">
                <a:solidFill>
                  <a:srgbClr val="002060"/>
                </a:solidFill>
              </a:rPr>
              <a:t>生产者：</a:t>
            </a:r>
          </a:p>
        </p:txBody>
      </p:sp>
      <p:sp>
        <p:nvSpPr>
          <p:cNvPr id="11" name="文本框 10"/>
          <p:cNvSpPr txBox="1"/>
          <p:nvPr/>
        </p:nvSpPr>
        <p:spPr>
          <a:xfrm>
            <a:off x="4482405" y="730900"/>
            <a:ext cx="1296144" cy="369332"/>
          </a:xfrm>
          <a:prstGeom prst="rect">
            <a:avLst/>
          </a:prstGeom>
          <a:noFill/>
        </p:spPr>
        <p:txBody>
          <a:bodyPr wrap="square" rtlCol="0">
            <a:spAutoFit/>
          </a:bodyPr>
          <a:lstStyle/>
          <a:p>
            <a:r>
              <a:rPr lang="zh-CN" altLang="en-US" dirty="0">
                <a:solidFill>
                  <a:srgbClr val="002060"/>
                </a:solidFill>
              </a:rPr>
              <a:t>消费者：</a:t>
            </a:r>
          </a:p>
        </p:txBody>
      </p:sp>
      <p:sp>
        <p:nvSpPr>
          <p:cNvPr id="12" name="TextBox 22"/>
          <p:cNvSpPr txBox="1"/>
          <p:nvPr/>
        </p:nvSpPr>
        <p:spPr>
          <a:xfrm>
            <a:off x="827584" y="195486"/>
            <a:ext cx="209223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多线程</a:t>
            </a:r>
            <a:r>
              <a:rPr lang="en-US" altLang="zh-CN" sz="2000" b="1" dirty="0">
                <a:solidFill>
                  <a:schemeClr val="tx1">
                    <a:lumMod val="75000"/>
                    <a:lumOff val="25000"/>
                  </a:schemeClr>
                </a:solidFill>
                <a:latin typeface="微软雅黑" pitchFamily="34" charset="-122"/>
                <a:ea typeface="微软雅黑" pitchFamily="34" charset="-122"/>
              </a:rPr>
              <a:t>-</a:t>
            </a:r>
            <a:r>
              <a:rPr lang="zh-CN" altLang="en-US" sz="2000" b="1" dirty="0">
                <a:solidFill>
                  <a:schemeClr val="tx1">
                    <a:lumMod val="75000"/>
                    <a:lumOff val="25000"/>
                  </a:schemeClr>
                </a:solidFill>
                <a:latin typeface="微软雅黑" pitchFamily="34" charset="-122"/>
                <a:ea typeface="微软雅黑" pitchFamily="34" charset="-122"/>
              </a:rPr>
              <a:t>线程通信</a:t>
            </a:r>
          </a:p>
        </p:txBody>
      </p:sp>
    </p:spTree>
    <p:extLst>
      <p:ext uri="{BB962C8B-B14F-4D97-AF65-F5344CB8AC3E}">
        <p14:creationId xmlns:p14="http://schemas.microsoft.com/office/powerpoint/2010/main" val="1590425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anim calcmode="lin" valueType="num">
                                      <p:cBhvr>
                                        <p:cTn id="26" dur="1000" fill="hold"/>
                                        <p:tgtEl>
                                          <p:spTgt spid="11"/>
                                        </p:tgtEl>
                                        <p:attrNameLst>
                                          <p:attrName>ppt_x</p:attrName>
                                        </p:attrNameLst>
                                      </p:cBhvr>
                                      <p:tavLst>
                                        <p:tav tm="0">
                                          <p:val>
                                            <p:strVal val="#ppt_x"/>
                                          </p:val>
                                        </p:tav>
                                        <p:tav tm="100000">
                                          <p:val>
                                            <p:strVal val="#ppt_x"/>
                                          </p:val>
                                        </p:tav>
                                      </p:tavLst>
                                    </p:anim>
                                    <p:anim calcmode="lin" valueType="num">
                                      <p:cBhvr>
                                        <p:cTn id="2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fill="hold"/>
                                        <p:tgtEl>
                                          <p:spTgt spid="5"/>
                                        </p:tgtEl>
                                        <p:attrNameLst>
                                          <p:attrName>ppt_x</p:attrName>
                                        </p:attrNameLst>
                                      </p:cBhvr>
                                      <p:tavLst>
                                        <p:tav tm="0">
                                          <p:val>
                                            <p:strVal val="#ppt_x"/>
                                          </p:val>
                                        </p:tav>
                                        <p:tav tm="100000">
                                          <p:val>
                                            <p:strVal val="#ppt_x"/>
                                          </p:val>
                                        </p:tav>
                                      </p:tavLst>
                                    </p:anim>
                                    <p:anim calcmode="lin" valueType="num">
                                      <p:cBhvr additive="base">
                                        <p:cTn id="3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p:bldP spid="8" grpId="0"/>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91436" y="1131590"/>
            <a:ext cx="8568952" cy="2862322"/>
          </a:xfrm>
          <a:prstGeom prst="rect">
            <a:avLst/>
          </a:prstGeom>
          <a:noFill/>
        </p:spPr>
        <p:txBody>
          <a:bodyPr wrap="square" rtlCol="0">
            <a:spAutoFit/>
          </a:bodyPr>
          <a:lstStyle/>
          <a:p>
            <a:r>
              <a:rPr lang="zh-CN" altLang="zh-CN" b="1" dirty="0">
                <a:solidFill>
                  <a:srgbClr val="000080"/>
                </a:solidFill>
                <a:latin typeface="Consolas" panose="020B0609020204030204" pitchFamily="49" charset="0"/>
              </a:rPr>
              <a:t>public class </a:t>
            </a:r>
            <a:r>
              <a:rPr lang="zh-CN" altLang="zh-CN" dirty="0">
                <a:solidFill>
                  <a:srgbClr val="000000"/>
                </a:solidFill>
                <a:latin typeface="Consolas" panose="020B0609020204030204" pitchFamily="49" charset="0"/>
              </a:rPr>
              <a:t>BoxDemo {</a:t>
            </a:r>
            <a:br>
              <a:rPr lang="zh-CN" altLang="zh-CN" dirty="0">
                <a:solidFill>
                  <a:srgbClr val="000000"/>
                </a:solidFill>
                <a:latin typeface="Consolas" panose="020B0609020204030204" pitchFamily="49" charset="0"/>
              </a:rPr>
            </a:br>
            <a:r>
              <a:rPr lang="zh-CN" altLang="zh-CN" dirty="0">
                <a:solidFill>
                  <a:srgbClr val="000000"/>
                </a:solidFill>
                <a:latin typeface="Consolas" panose="020B0609020204030204" pitchFamily="49" charset="0"/>
              </a:rPr>
              <a:t>    </a:t>
            </a:r>
            <a:r>
              <a:rPr lang="zh-CN" altLang="zh-CN" b="1" dirty="0">
                <a:solidFill>
                  <a:srgbClr val="000080"/>
                </a:solidFill>
                <a:latin typeface="Consolas" panose="020B0609020204030204" pitchFamily="49" charset="0"/>
              </a:rPr>
              <a:t>public static void </a:t>
            </a:r>
            <a:r>
              <a:rPr lang="zh-CN" altLang="zh-CN" dirty="0">
                <a:solidFill>
                  <a:srgbClr val="000000"/>
                </a:solidFill>
                <a:latin typeface="Consolas" panose="020B0609020204030204" pitchFamily="49" charset="0"/>
              </a:rPr>
              <a:t>main(String[] args) {</a:t>
            </a:r>
            <a:br>
              <a:rPr lang="zh-CN" altLang="zh-CN" dirty="0">
                <a:solidFill>
                  <a:srgbClr val="000000"/>
                </a:solidFill>
                <a:latin typeface="Consolas" panose="020B0609020204030204" pitchFamily="49" charset="0"/>
              </a:rPr>
            </a:br>
            <a:r>
              <a:rPr lang="zh-CN" altLang="zh-CN" dirty="0">
                <a:solidFill>
                  <a:srgbClr val="000000"/>
                </a:solidFill>
                <a:latin typeface="Consolas" panose="020B0609020204030204" pitchFamily="49" charset="0"/>
              </a:rPr>
              <a:t>        Box box = </a:t>
            </a:r>
            <a:r>
              <a:rPr lang="zh-CN" altLang="zh-CN" b="1" dirty="0">
                <a:solidFill>
                  <a:srgbClr val="000080"/>
                </a:solidFill>
                <a:latin typeface="Consolas" panose="020B0609020204030204" pitchFamily="49" charset="0"/>
              </a:rPr>
              <a:t>new </a:t>
            </a:r>
            <a:r>
              <a:rPr lang="zh-CN" altLang="zh-CN" dirty="0">
                <a:solidFill>
                  <a:srgbClr val="000000"/>
                </a:solidFill>
                <a:latin typeface="Consolas" panose="020B0609020204030204" pitchFamily="49" charset="0"/>
              </a:rPr>
              <a:t>Box();</a:t>
            </a:r>
            <a:br>
              <a:rPr lang="zh-CN" altLang="zh-CN" dirty="0">
                <a:solidFill>
                  <a:srgbClr val="000000"/>
                </a:solidFill>
                <a:latin typeface="Consolas" panose="020B0609020204030204" pitchFamily="49" charset="0"/>
              </a:rPr>
            </a:br>
            <a:r>
              <a:rPr lang="zh-CN" altLang="zh-CN" dirty="0">
                <a:solidFill>
                  <a:srgbClr val="000000"/>
                </a:solidFill>
                <a:latin typeface="Consolas" panose="020B0609020204030204" pitchFamily="49" charset="0"/>
              </a:rPr>
              <a:t>        Thread productorThread = </a:t>
            </a:r>
            <a:r>
              <a:rPr lang="zh-CN" altLang="zh-CN" b="1" dirty="0">
                <a:solidFill>
                  <a:srgbClr val="000080"/>
                </a:solidFill>
                <a:latin typeface="Consolas" panose="020B0609020204030204" pitchFamily="49" charset="0"/>
              </a:rPr>
              <a:t>new </a:t>
            </a:r>
            <a:r>
              <a:rPr lang="zh-CN" altLang="zh-CN" dirty="0">
                <a:solidFill>
                  <a:srgbClr val="000000"/>
                </a:solidFill>
                <a:latin typeface="Consolas" panose="020B0609020204030204" pitchFamily="49" charset="0"/>
              </a:rPr>
              <a:t>Thread(</a:t>
            </a:r>
            <a:r>
              <a:rPr lang="zh-CN" altLang="zh-CN" b="1" dirty="0">
                <a:solidFill>
                  <a:srgbClr val="000080"/>
                </a:solidFill>
                <a:latin typeface="Consolas" panose="020B0609020204030204" pitchFamily="49" charset="0"/>
              </a:rPr>
              <a:t>new </a:t>
            </a:r>
            <a:r>
              <a:rPr lang="zh-CN" altLang="zh-CN" dirty="0">
                <a:solidFill>
                  <a:srgbClr val="000000"/>
                </a:solidFill>
                <a:latin typeface="Consolas" panose="020B0609020204030204" pitchFamily="49" charset="0"/>
              </a:rPr>
              <a:t>Productor(box));</a:t>
            </a:r>
            <a:br>
              <a:rPr lang="zh-CN" altLang="zh-CN" dirty="0">
                <a:solidFill>
                  <a:srgbClr val="000000"/>
                </a:solidFill>
                <a:latin typeface="Consolas" panose="020B0609020204030204" pitchFamily="49" charset="0"/>
              </a:rPr>
            </a:br>
            <a:r>
              <a:rPr lang="zh-CN" altLang="zh-CN" dirty="0">
                <a:solidFill>
                  <a:srgbClr val="000000"/>
                </a:solidFill>
                <a:latin typeface="Consolas" panose="020B0609020204030204" pitchFamily="49" charset="0"/>
              </a:rPr>
              <a:t>        Thread consumerThread = </a:t>
            </a:r>
            <a:r>
              <a:rPr lang="zh-CN" altLang="zh-CN" b="1" dirty="0">
                <a:solidFill>
                  <a:srgbClr val="000080"/>
                </a:solidFill>
                <a:latin typeface="Consolas" panose="020B0609020204030204" pitchFamily="49" charset="0"/>
              </a:rPr>
              <a:t>new </a:t>
            </a:r>
            <a:r>
              <a:rPr lang="zh-CN" altLang="zh-CN" dirty="0">
                <a:solidFill>
                  <a:srgbClr val="000000"/>
                </a:solidFill>
                <a:latin typeface="Consolas" panose="020B0609020204030204" pitchFamily="49" charset="0"/>
              </a:rPr>
              <a:t>Thread(</a:t>
            </a:r>
            <a:r>
              <a:rPr lang="zh-CN" altLang="zh-CN" b="1" dirty="0">
                <a:solidFill>
                  <a:srgbClr val="000080"/>
                </a:solidFill>
                <a:latin typeface="Consolas" panose="020B0609020204030204" pitchFamily="49" charset="0"/>
              </a:rPr>
              <a:t>new </a:t>
            </a:r>
            <a:r>
              <a:rPr lang="zh-CN" altLang="zh-CN" dirty="0">
                <a:solidFill>
                  <a:srgbClr val="000000"/>
                </a:solidFill>
                <a:latin typeface="Consolas" panose="020B0609020204030204" pitchFamily="49" charset="0"/>
              </a:rPr>
              <a:t>Consumer(box));</a:t>
            </a:r>
            <a:br>
              <a:rPr lang="zh-CN" altLang="zh-CN" dirty="0">
                <a:solidFill>
                  <a:srgbClr val="000000"/>
                </a:solidFill>
                <a:latin typeface="Consolas" panose="020B0609020204030204" pitchFamily="49" charset="0"/>
              </a:rPr>
            </a:br>
            <a:r>
              <a:rPr lang="zh-CN" altLang="zh-CN" dirty="0">
                <a:solidFill>
                  <a:srgbClr val="000000"/>
                </a:solidFill>
                <a:latin typeface="Consolas" panose="020B0609020204030204" pitchFamily="49" charset="0"/>
              </a:rPr>
              <a:t>        productorThread.start();</a:t>
            </a:r>
            <a:br>
              <a:rPr lang="zh-CN" altLang="zh-CN" dirty="0">
                <a:solidFill>
                  <a:srgbClr val="000000"/>
                </a:solidFill>
                <a:latin typeface="Consolas" panose="020B0609020204030204" pitchFamily="49" charset="0"/>
              </a:rPr>
            </a:br>
            <a:r>
              <a:rPr lang="zh-CN" altLang="zh-CN" dirty="0">
                <a:solidFill>
                  <a:srgbClr val="000000"/>
                </a:solidFill>
                <a:latin typeface="Consolas" panose="020B0609020204030204" pitchFamily="49" charset="0"/>
              </a:rPr>
              <a:t>        consumerThread.start();</a:t>
            </a:r>
            <a:br>
              <a:rPr lang="zh-CN" altLang="zh-CN" dirty="0">
                <a:solidFill>
                  <a:srgbClr val="000000"/>
                </a:solidFill>
                <a:latin typeface="Consolas" panose="020B0609020204030204" pitchFamily="49" charset="0"/>
              </a:rPr>
            </a:br>
            <a:r>
              <a:rPr lang="zh-CN" altLang="zh-CN" dirty="0">
                <a:solidFill>
                  <a:srgbClr val="000000"/>
                </a:solidFill>
                <a:latin typeface="Consolas" panose="020B0609020204030204" pitchFamily="49" charset="0"/>
              </a:rPr>
              <a:t>    }</a:t>
            </a:r>
            <a:br>
              <a:rPr lang="zh-CN" altLang="zh-CN" dirty="0">
                <a:solidFill>
                  <a:srgbClr val="000000"/>
                </a:solidFill>
                <a:latin typeface="Consolas" panose="020B0609020204030204" pitchFamily="49" charset="0"/>
              </a:rPr>
            </a:br>
            <a:r>
              <a:rPr lang="zh-CN" altLang="zh-CN" dirty="0">
                <a:solidFill>
                  <a:srgbClr val="000000"/>
                </a:solidFill>
                <a:latin typeface="Consolas" panose="020B0609020204030204" pitchFamily="49" charset="0"/>
              </a:rPr>
              <a:t>}</a:t>
            </a:r>
            <a:endParaRPr lang="zh-CN" altLang="zh-CN" sz="2800" dirty="0">
              <a:latin typeface="Arial" panose="020B0604020202020204" pitchFamily="34" charset="0"/>
            </a:endParaRPr>
          </a:p>
          <a:p>
            <a:endParaRPr lang="zh-CN" altLang="en-US" dirty="0"/>
          </a:p>
        </p:txBody>
      </p:sp>
      <p:sp>
        <p:nvSpPr>
          <p:cNvPr id="4" name="TextBox 22"/>
          <p:cNvSpPr txBox="1"/>
          <p:nvPr/>
        </p:nvSpPr>
        <p:spPr>
          <a:xfrm>
            <a:off x="827584" y="195486"/>
            <a:ext cx="209223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多线程</a:t>
            </a:r>
            <a:r>
              <a:rPr lang="en-US" altLang="zh-CN" sz="2000" b="1" dirty="0">
                <a:solidFill>
                  <a:schemeClr val="tx1">
                    <a:lumMod val="75000"/>
                    <a:lumOff val="25000"/>
                  </a:schemeClr>
                </a:solidFill>
                <a:latin typeface="微软雅黑" pitchFamily="34" charset="-122"/>
                <a:ea typeface="微软雅黑" pitchFamily="34" charset="-122"/>
              </a:rPr>
              <a:t>-</a:t>
            </a:r>
            <a:r>
              <a:rPr lang="zh-CN" altLang="en-US" sz="2000" b="1" dirty="0">
                <a:solidFill>
                  <a:schemeClr val="tx1">
                    <a:lumMod val="75000"/>
                    <a:lumOff val="25000"/>
                  </a:schemeClr>
                </a:solidFill>
                <a:latin typeface="微软雅黑" pitchFamily="34" charset="-122"/>
                <a:ea typeface="微软雅黑" pitchFamily="34" charset="-122"/>
              </a:rPr>
              <a:t>线程通信</a:t>
            </a:r>
          </a:p>
        </p:txBody>
      </p:sp>
    </p:spTree>
    <p:extLst>
      <p:ext uri="{BB962C8B-B14F-4D97-AF65-F5344CB8AC3E}">
        <p14:creationId xmlns:p14="http://schemas.microsoft.com/office/powerpoint/2010/main" val="19305019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矩形 172"/>
          <p:cNvSpPr/>
          <p:nvPr/>
        </p:nvSpPr>
        <p:spPr>
          <a:xfrm>
            <a:off x="0" y="2787774"/>
            <a:ext cx="9144000" cy="1656184"/>
          </a:xfrm>
          <a:prstGeom prst="rect">
            <a:avLst/>
          </a:prstGeom>
          <a:solidFill>
            <a:srgbClr val="0070C0"/>
          </a:solidFill>
          <a:ln>
            <a:noFill/>
          </a:ln>
          <a:effectLst>
            <a:outerShdw blurRad="50800" dist="38100" dir="5400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Text Box 2"/>
          <p:cNvSpPr txBox="1">
            <a:spLocks noChangeArrowheads="1"/>
          </p:cNvSpPr>
          <p:nvPr/>
        </p:nvSpPr>
        <p:spPr bwMode="auto">
          <a:xfrm>
            <a:off x="3739071" y="3245641"/>
            <a:ext cx="1665858" cy="646331"/>
          </a:xfrm>
          <a:prstGeom prst="rect">
            <a:avLst/>
          </a:prstGeom>
          <a:noFill/>
          <a:ln w="9525">
            <a:noFill/>
            <a:miter lim="800000"/>
            <a:headEnd/>
            <a:tailEnd/>
          </a:ln>
        </p:spPr>
        <p:txBody>
          <a:bodyPr wrap="square">
            <a:spAutoFit/>
          </a:bodyPr>
          <a:lstStyle/>
          <a:p>
            <a:r>
              <a:rPr lang="zh-CN" altLang="en-US" sz="3600" dirty="0">
                <a:solidFill>
                  <a:schemeClr val="bg1"/>
                </a:solidFill>
              </a:rPr>
              <a:t>多线程</a:t>
            </a:r>
          </a:p>
        </p:txBody>
      </p:sp>
      <p:grpSp>
        <p:nvGrpSpPr>
          <p:cNvPr id="226" name="组合 225"/>
          <p:cNvGrpSpPr/>
          <p:nvPr/>
        </p:nvGrpSpPr>
        <p:grpSpPr>
          <a:xfrm>
            <a:off x="2893329" y="3914275"/>
            <a:ext cx="3349775" cy="62334"/>
            <a:chOff x="2768751" y="4109175"/>
            <a:chExt cx="3349775" cy="62334"/>
          </a:xfrm>
        </p:grpSpPr>
        <p:cxnSp>
          <p:nvCxnSpPr>
            <p:cNvPr id="227" name="直接连接符 226"/>
            <p:cNvCxnSpPr/>
            <p:nvPr/>
          </p:nvCxnSpPr>
          <p:spPr>
            <a:xfrm>
              <a:off x="2799918" y="4140342"/>
              <a:ext cx="328744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8" name="椭圆 227"/>
            <p:cNvSpPr/>
            <p:nvPr/>
          </p:nvSpPr>
          <p:spPr>
            <a:xfrm>
              <a:off x="2768751" y="4109175"/>
              <a:ext cx="62334" cy="623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29" name="椭圆 228"/>
            <p:cNvSpPr/>
            <p:nvPr/>
          </p:nvSpPr>
          <p:spPr>
            <a:xfrm>
              <a:off x="6056192" y="4109175"/>
              <a:ext cx="62334" cy="623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230" name="Text Box 2"/>
          <p:cNvSpPr txBox="1">
            <a:spLocks noChangeArrowheads="1"/>
          </p:cNvSpPr>
          <p:nvPr/>
        </p:nvSpPr>
        <p:spPr bwMode="auto">
          <a:xfrm>
            <a:off x="3635896" y="3998913"/>
            <a:ext cx="1840534" cy="276999"/>
          </a:xfrm>
          <a:prstGeom prst="rect">
            <a:avLst/>
          </a:prstGeom>
          <a:noFill/>
          <a:ln w="9525">
            <a:noFill/>
            <a:miter lim="800000"/>
            <a:headEnd/>
            <a:tailEnd/>
          </a:ln>
        </p:spPr>
        <p:txBody>
          <a:bodyPr wrap="square">
            <a:spAutoFit/>
          </a:bodyPr>
          <a:lstStyle/>
          <a:p>
            <a:pPr algn="dist">
              <a:defRPr/>
            </a:pPr>
            <a:r>
              <a:rPr lang="zh-CN" altLang="en-US" sz="1200" dirty="0">
                <a:solidFill>
                  <a:schemeClr val="bg1"/>
                </a:solidFill>
                <a:latin typeface="微软雅黑" pitchFamily="34" charset="-122"/>
                <a:ea typeface="微软雅黑" pitchFamily="34" charset="-122"/>
              </a:rPr>
              <a:t>谢谢聆听</a:t>
            </a:r>
          </a:p>
        </p:txBody>
      </p:sp>
      <p:sp>
        <p:nvSpPr>
          <p:cNvPr id="11" name="Text Box 2">
            <a:extLst>
              <a:ext uri="{FF2B5EF4-FFF2-40B4-BE49-F238E27FC236}">
                <a16:creationId xmlns:a16="http://schemas.microsoft.com/office/drawing/2014/main" id="{2E17FEAB-44E9-4AAB-8E49-01D834C4D0AF}"/>
              </a:ext>
            </a:extLst>
          </p:cNvPr>
          <p:cNvSpPr txBox="1">
            <a:spLocks noChangeArrowheads="1"/>
          </p:cNvSpPr>
          <p:nvPr/>
        </p:nvSpPr>
        <p:spPr bwMode="auto">
          <a:xfrm>
            <a:off x="539552" y="1194077"/>
            <a:ext cx="7838816" cy="830997"/>
          </a:xfrm>
          <a:prstGeom prst="rect">
            <a:avLst/>
          </a:prstGeom>
          <a:noFill/>
          <a:ln w="9525">
            <a:noFill/>
            <a:miter lim="800000"/>
            <a:headEnd/>
            <a:tailEnd/>
          </a:ln>
        </p:spPr>
        <p:txBody>
          <a:bodyPr wrap="square">
            <a:spAutoFit/>
          </a:bodyPr>
          <a:lstStyle/>
          <a:p>
            <a:pPr algn="ctr"/>
            <a:r>
              <a:rPr lang="zh-CN" altLang="en-US" sz="4800" b="1" dirty="0">
                <a:solidFill>
                  <a:schemeClr val="accent1"/>
                </a:solidFill>
                <a:latin typeface="微软雅黑" pitchFamily="34" charset="-122"/>
                <a:ea typeface="微软雅黑" pitchFamily="34" charset="-122"/>
              </a:rPr>
              <a:t>面向对象程序设计</a:t>
            </a:r>
            <a:endParaRPr lang="en-US" altLang="zh-CN" sz="4800"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448634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barn(outVertical)">
                                      <p:cBhvr>
                                        <p:cTn id="7" dur="500"/>
                                        <p:tgtEl>
                                          <p:spTgt spid="17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25"/>
                                        </p:tgtEl>
                                        <p:attrNameLst>
                                          <p:attrName>style.visibility</p:attrName>
                                        </p:attrNameLst>
                                      </p:cBhvr>
                                      <p:to>
                                        <p:strVal val="visible"/>
                                      </p:to>
                                    </p:set>
                                    <p:anim calcmode="lin" valueType="num">
                                      <p:cBhvr>
                                        <p:cTn id="11" dur="800" fill="hold"/>
                                        <p:tgtEl>
                                          <p:spTgt spid="225"/>
                                        </p:tgtEl>
                                        <p:attrNameLst>
                                          <p:attrName>ppt_x</p:attrName>
                                        </p:attrNameLst>
                                      </p:cBhvr>
                                      <p:tavLst>
                                        <p:tav tm="0">
                                          <p:val>
                                            <p:strVal val="#ppt_x"/>
                                          </p:val>
                                        </p:tav>
                                        <p:tav tm="50000">
                                          <p:val>
                                            <p:strVal val="#ppt_x+.1"/>
                                          </p:val>
                                        </p:tav>
                                        <p:tav tm="100000">
                                          <p:val>
                                            <p:strVal val="#ppt_x"/>
                                          </p:val>
                                        </p:tav>
                                      </p:tavLst>
                                    </p:anim>
                                    <p:anim calcmode="lin" valueType="num">
                                      <p:cBhvr>
                                        <p:cTn id="12" dur="800" fill="hold"/>
                                        <p:tgtEl>
                                          <p:spTgt spid="225"/>
                                        </p:tgtEl>
                                        <p:attrNameLst>
                                          <p:attrName>ppt_y</p:attrName>
                                        </p:attrNameLst>
                                      </p:cBhvr>
                                      <p:tavLst>
                                        <p:tav tm="0">
                                          <p:val>
                                            <p:strVal val="#ppt_y"/>
                                          </p:val>
                                        </p:tav>
                                        <p:tav tm="100000">
                                          <p:val>
                                            <p:strVal val="#ppt_y"/>
                                          </p:val>
                                        </p:tav>
                                      </p:tavLst>
                                    </p:anim>
                                    <p:anim calcmode="lin" valueType="num">
                                      <p:cBhvr>
                                        <p:cTn id="13" dur="800" fill="hold"/>
                                        <p:tgtEl>
                                          <p:spTgt spid="225"/>
                                        </p:tgtEl>
                                        <p:attrNameLst>
                                          <p:attrName>ppt_h</p:attrName>
                                        </p:attrNameLst>
                                      </p:cBhvr>
                                      <p:tavLst>
                                        <p:tav tm="0">
                                          <p:val>
                                            <p:strVal val="#ppt_h/10"/>
                                          </p:val>
                                        </p:tav>
                                        <p:tav tm="50000">
                                          <p:val>
                                            <p:strVal val="#ppt_h+.01"/>
                                          </p:val>
                                        </p:tav>
                                        <p:tav tm="100000">
                                          <p:val>
                                            <p:strVal val="#ppt_h"/>
                                          </p:val>
                                        </p:tav>
                                      </p:tavLst>
                                    </p:anim>
                                    <p:anim calcmode="lin" valueType="num">
                                      <p:cBhvr>
                                        <p:cTn id="14" dur="800" fill="hold"/>
                                        <p:tgtEl>
                                          <p:spTgt spid="22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800" tmFilter="0,0; .5, 1; 1, 1"/>
                                        <p:tgtEl>
                                          <p:spTgt spid="225"/>
                                        </p:tgtEl>
                                      </p:cBhvr>
                                    </p:animEffect>
                                  </p:childTnLst>
                                </p:cTn>
                              </p:par>
                            </p:childTnLst>
                          </p:cTn>
                        </p:par>
                        <p:par>
                          <p:cTn id="16" fill="hold">
                            <p:stCondLst>
                              <p:cond delay="1460"/>
                            </p:stCondLst>
                            <p:childTnLst>
                              <p:par>
                                <p:cTn id="17" presetID="16" presetClass="entr" presetSubtype="21" fill="hold" nodeType="afterEffect">
                                  <p:stCondLst>
                                    <p:cond delay="0"/>
                                  </p:stCondLst>
                                  <p:childTnLst>
                                    <p:set>
                                      <p:cBhvr>
                                        <p:cTn id="18" dur="1" fill="hold">
                                          <p:stCondLst>
                                            <p:cond delay="0"/>
                                          </p:stCondLst>
                                        </p:cTn>
                                        <p:tgtEl>
                                          <p:spTgt spid="226"/>
                                        </p:tgtEl>
                                        <p:attrNameLst>
                                          <p:attrName>style.visibility</p:attrName>
                                        </p:attrNameLst>
                                      </p:cBhvr>
                                      <p:to>
                                        <p:strVal val="visible"/>
                                      </p:to>
                                    </p:set>
                                    <p:animEffect transition="in" filter="barn(inVertical)">
                                      <p:cBhvr>
                                        <p:cTn id="19" dur="500"/>
                                        <p:tgtEl>
                                          <p:spTgt spid="226"/>
                                        </p:tgtEl>
                                      </p:cBhvr>
                                    </p:animEffect>
                                  </p:childTnLst>
                                </p:cTn>
                              </p:par>
                            </p:childTnLst>
                          </p:cTn>
                        </p:par>
                        <p:par>
                          <p:cTn id="20" fill="hold">
                            <p:stCondLst>
                              <p:cond delay="1960"/>
                            </p:stCondLst>
                            <p:childTnLst>
                              <p:par>
                                <p:cTn id="21" presetID="22" presetClass="entr" presetSubtype="4" fill="hold" grpId="0" nodeType="afterEffect">
                                  <p:stCondLst>
                                    <p:cond delay="0"/>
                                  </p:stCondLst>
                                  <p:childTnLst>
                                    <p:set>
                                      <p:cBhvr>
                                        <p:cTn id="22" dur="1" fill="hold">
                                          <p:stCondLst>
                                            <p:cond delay="0"/>
                                          </p:stCondLst>
                                        </p:cTn>
                                        <p:tgtEl>
                                          <p:spTgt spid="230"/>
                                        </p:tgtEl>
                                        <p:attrNameLst>
                                          <p:attrName>style.visibility</p:attrName>
                                        </p:attrNameLst>
                                      </p:cBhvr>
                                      <p:to>
                                        <p:strVal val="visible"/>
                                      </p:to>
                                    </p:set>
                                    <p:animEffect transition="in" filter="wipe(down)">
                                      <p:cBhvr>
                                        <p:cTn id="23" dur="500"/>
                                        <p:tgtEl>
                                          <p:spTgt spid="230"/>
                                        </p:tgtEl>
                                      </p:cBhvr>
                                    </p:animEffect>
                                  </p:childTnLst>
                                </p:cTn>
                              </p:par>
                            </p:childTnLst>
                          </p:cTn>
                        </p:par>
                        <p:par>
                          <p:cTn id="24" fill="hold">
                            <p:stCondLst>
                              <p:cond delay="246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11"/>
                                        </p:tgtEl>
                                        <p:attrNameLst>
                                          <p:attrName>style.visibility</p:attrName>
                                        </p:attrNameLst>
                                      </p:cBhvr>
                                      <p:to>
                                        <p:strVal val="visible"/>
                                      </p:to>
                                    </p:set>
                                    <p:anim calcmode="lin" valueType="num">
                                      <p:cBhvr>
                                        <p:cTn id="27" dur="8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8" dur="800" fill="hold"/>
                                        <p:tgtEl>
                                          <p:spTgt spid="11"/>
                                        </p:tgtEl>
                                        <p:attrNameLst>
                                          <p:attrName>ppt_y</p:attrName>
                                        </p:attrNameLst>
                                      </p:cBhvr>
                                      <p:tavLst>
                                        <p:tav tm="0">
                                          <p:val>
                                            <p:strVal val="#ppt_y"/>
                                          </p:val>
                                        </p:tav>
                                        <p:tav tm="100000">
                                          <p:val>
                                            <p:strVal val="#ppt_y"/>
                                          </p:val>
                                        </p:tav>
                                      </p:tavLst>
                                    </p:anim>
                                    <p:anim calcmode="lin" valueType="num">
                                      <p:cBhvr>
                                        <p:cTn id="29" dur="8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30" dur="8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1" dur="8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animBg="1"/>
      <p:bldP spid="225" grpId="0"/>
      <p:bldP spid="23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2195736" y="789989"/>
            <a:ext cx="4752528" cy="4158025"/>
          </a:xfrm>
          <a:prstGeom prst="rect">
            <a:avLst/>
          </a:prstGeom>
        </p:spPr>
      </p:pic>
      <p:sp>
        <p:nvSpPr>
          <p:cNvPr id="5" name="TextBox 22"/>
          <p:cNvSpPr txBox="1"/>
          <p:nvPr/>
        </p:nvSpPr>
        <p:spPr>
          <a:xfrm>
            <a:off x="827584" y="195486"/>
            <a:ext cx="2092239" cy="707886"/>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多线程</a:t>
            </a:r>
            <a:r>
              <a:rPr lang="en-US" altLang="zh-CN" sz="2000" b="1" dirty="0">
                <a:solidFill>
                  <a:schemeClr val="tx1">
                    <a:lumMod val="75000"/>
                    <a:lumOff val="25000"/>
                  </a:schemeClr>
                </a:solidFill>
                <a:latin typeface="微软雅黑" pitchFamily="34" charset="-122"/>
                <a:ea typeface="微软雅黑" pitchFamily="34" charset="-122"/>
              </a:rPr>
              <a:t>-</a:t>
            </a:r>
            <a:r>
              <a:rPr lang="zh-CN" altLang="en-US" sz="2000" b="1" dirty="0">
                <a:solidFill>
                  <a:schemeClr val="tx1">
                    <a:lumMod val="75000"/>
                    <a:lumOff val="25000"/>
                  </a:schemeClr>
                </a:solidFill>
                <a:latin typeface="微软雅黑" pitchFamily="34" charset="-122"/>
                <a:ea typeface="微软雅黑" pitchFamily="34" charset="-122"/>
              </a:rPr>
              <a:t>基本概念</a:t>
            </a:r>
            <a:endParaRPr lang="en-US" altLang="zh-CN" sz="2000" b="1" dirty="0">
              <a:solidFill>
                <a:schemeClr val="tx1">
                  <a:lumMod val="75000"/>
                  <a:lumOff val="25000"/>
                </a:schemeClr>
              </a:solidFill>
              <a:latin typeface="微软雅黑" pitchFamily="34" charset="-122"/>
              <a:ea typeface="微软雅黑" pitchFamily="34" charset="-122"/>
            </a:endParaRPr>
          </a:p>
          <a:p>
            <a:endParaRPr lang="zh-CN" altLang="en-US" sz="20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916453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1043608" y="1419622"/>
            <a:ext cx="7000875" cy="3114675"/>
          </a:xfrm>
          <a:prstGeom prst="rect">
            <a:avLst/>
          </a:prstGeom>
        </p:spPr>
      </p:pic>
      <p:sp>
        <p:nvSpPr>
          <p:cNvPr id="7" name="文本框 6"/>
          <p:cNvSpPr txBox="1"/>
          <p:nvPr/>
        </p:nvSpPr>
        <p:spPr>
          <a:xfrm>
            <a:off x="3347864" y="699542"/>
            <a:ext cx="2088232" cy="523220"/>
          </a:xfrm>
          <a:prstGeom prst="rect">
            <a:avLst/>
          </a:prstGeom>
          <a:noFill/>
        </p:spPr>
        <p:txBody>
          <a:bodyPr wrap="square" rtlCol="0">
            <a:spAutoFit/>
          </a:bodyPr>
          <a:lstStyle/>
          <a:p>
            <a:r>
              <a:rPr lang="zh-CN" altLang="en-US" sz="2800" dirty="0"/>
              <a:t>进程与线程</a:t>
            </a:r>
          </a:p>
        </p:txBody>
      </p:sp>
      <p:sp>
        <p:nvSpPr>
          <p:cNvPr id="10" name="TextBox 22"/>
          <p:cNvSpPr txBox="1"/>
          <p:nvPr/>
        </p:nvSpPr>
        <p:spPr>
          <a:xfrm>
            <a:off x="827584" y="195486"/>
            <a:ext cx="2092239" cy="707886"/>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多线程</a:t>
            </a:r>
            <a:r>
              <a:rPr lang="en-US" altLang="zh-CN" sz="2000" b="1" dirty="0">
                <a:solidFill>
                  <a:schemeClr val="tx1">
                    <a:lumMod val="75000"/>
                    <a:lumOff val="25000"/>
                  </a:schemeClr>
                </a:solidFill>
                <a:latin typeface="微软雅黑" pitchFamily="34" charset="-122"/>
                <a:ea typeface="微软雅黑" pitchFamily="34" charset="-122"/>
              </a:rPr>
              <a:t>-</a:t>
            </a:r>
            <a:r>
              <a:rPr lang="zh-CN" altLang="en-US" sz="2000" b="1" dirty="0">
                <a:solidFill>
                  <a:schemeClr val="tx1">
                    <a:lumMod val="75000"/>
                    <a:lumOff val="25000"/>
                  </a:schemeClr>
                </a:solidFill>
                <a:latin typeface="微软雅黑" pitchFamily="34" charset="-122"/>
                <a:ea typeface="微软雅黑" pitchFamily="34" charset="-122"/>
              </a:rPr>
              <a:t>基本概念</a:t>
            </a:r>
            <a:endParaRPr lang="en-US" altLang="zh-CN" sz="2000" b="1" dirty="0">
              <a:solidFill>
                <a:schemeClr val="tx1">
                  <a:lumMod val="75000"/>
                  <a:lumOff val="25000"/>
                </a:schemeClr>
              </a:solidFill>
              <a:latin typeface="微软雅黑" pitchFamily="34" charset="-122"/>
              <a:ea typeface="微软雅黑" pitchFamily="34" charset="-122"/>
            </a:endParaRPr>
          </a:p>
          <a:p>
            <a:endParaRPr lang="zh-CN" altLang="en-US" sz="20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330661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DDABCB8-4C1B-475A-AEC3-467CA8F4B345}"/>
              </a:ext>
            </a:extLst>
          </p:cNvPr>
          <p:cNvSpPr txBox="1"/>
          <p:nvPr/>
        </p:nvSpPr>
        <p:spPr>
          <a:xfrm>
            <a:off x="388740" y="699542"/>
            <a:ext cx="8431732" cy="3508653"/>
          </a:xfrm>
          <a:prstGeom prst="rect">
            <a:avLst/>
          </a:prstGeom>
          <a:noFill/>
        </p:spPr>
        <p:txBody>
          <a:bodyPr wrap="square" rtlCol="0">
            <a:spAutoFit/>
          </a:bodyPr>
          <a:lstStyle/>
          <a:p>
            <a:r>
              <a:rPr lang="zh-CN" altLang="en-US" sz="2000" b="1" dirty="0"/>
              <a:t>单核</a:t>
            </a:r>
            <a:r>
              <a:rPr lang="en-US" altLang="zh-CN" sz="2000" b="1" dirty="0"/>
              <a:t>CPU</a:t>
            </a:r>
            <a:r>
              <a:rPr lang="zh-CN" altLang="en-US" sz="2000" b="1" dirty="0"/>
              <a:t>和多核</a:t>
            </a:r>
            <a:r>
              <a:rPr lang="en-US" altLang="zh-CN" sz="2000" b="1" dirty="0"/>
              <a:t>CPU</a:t>
            </a:r>
            <a:r>
              <a:rPr lang="zh-CN" altLang="en-US" sz="2000" b="1" dirty="0"/>
              <a:t>的理解 </a:t>
            </a:r>
            <a:endParaRPr lang="en-US" altLang="zh-CN" sz="2000" b="1" dirty="0"/>
          </a:p>
          <a:p>
            <a:pPr marL="742950" lvl="1" indent="-285750">
              <a:buFont typeface="Wingdings" panose="05000000000000000000" pitchFamily="2" charset="2"/>
              <a:buChar char="Ø"/>
            </a:pPr>
            <a:r>
              <a:rPr lang="zh-CN" altLang="en-US" dirty="0"/>
              <a:t>单核</a:t>
            </a:r>
            <a:r>
              <a:rPr lang="en-US" altLang="zh-CN" dirty="0"/>
              <a:t>CPU</a:t>
            </a:r>
            <a:r>
              <a:rPr lang="zh-CN" altLang="en-US" dirty="0"/>
              <a:t>，其实是一种假的多线程，因为在一个时间单元内，也只能执行一个线程的任务。 </a:t>
            </a:r>
            <a:endParaRPr lang="en-US" altLang="zh-CN" dirty="0"/>
          </a:p>
          <a:p>
            <a:pPr marL="742950" lvl="1" indent="-285750">
              <a:buFont typeface="Wingdings" panose="05000000000000000000" pitchFamily="2" charset="2"/>
              <a:buChar char="Ø"/>
            </a:pPr>
            <a:r>
              <a:rPr lang="zh-CN" altLang="en-US" dirty="0"/>
              <a:t>如果是多核的话，才能更好的发挥多线程的效率。（现在的服务器都是多核的） </a:t>
            </a:r>
            <a:endParaRPr lang="en-US" altLang="zh-CN" dirty="0"/>
          </a:p>
          <a:p>
            <a:pPr marL="742950" lvl="1" indent="-285750">
              <a:buFont typeface="Wingdings" panose="05000000000000000000" pitchFamily="2" charset="2"/>
              <a:buChar char="Ø"/>
            </a:pPr>
            <a:r>
              <a:rPr lang="zh-CN" altLang="en-US" dirty="0"/>
              <a:t>一个</a:t>
            </a:r>
            <a:r>
              <a:rPr lang="en-US" altLang="zh-CN" dirty="0"/>
              <a:t>Java</a:t>
            </a:r>
            <a:r>
              <a:rPr lang="zh-CN" altLang="en-US" dirty="0"/>
              <a:t>应用程序</a:t>
            </a:r>
            <a:r>
              <a:rPr lang="en-US" altLang="zh-CN" dirty="0"/>
              <a:t>java.exe</a:t>
            </a:r>
            <a:r>
              <a:rPr lang="zh-CN" altLang="en-US" dirty="0"/>
              <a:t>，其实至少有三个线程：</a:t>
            </a:r>
            <a:r>
              <a:rPr lang="en-US" altLang="zh-CN" dirty="0"/>
              <a:t>main()</a:t>
            </a:r>
            <a:r>
              <a:rPr lang="zh-CN" altLang="en-US" dirty="0"/>
              <a:t>主线程，</a:t>
            </a:r>
            <a:r>
              <a:rPr lang="en-US" altLang="zh-CN" dirty="0" err="1"/>
              <a:t>gc</a:t>
            </a:r>
            <a:r>
              <a:rPr lang="en-US" altLang="zh-CN" dirty="0"/>
              <a:t>() </a:t>
            </a:r>
            <a:r>
              <a:rPr lang="zh-CN" altLang="en-US" dirty="0"/>
              <a:t>垃圾回收线程，异常处理线程。当然如果发生异常，会影响主线程。 </a:t>
            </a:r>
            <a:endParaRPr lang="en-US" altLang="zh-CN" dirty="0"/>
          </a:p>
          <a:p>
            <a:endParaRPr lang="en-US" altLang="zh-CN" sz="2000" b="1" dirty="0"/>
          </a:p>
          <a:p>
            <a:r>
              <a:rPr lang="zh-CN" altLang="en-US" sz="2000" b="1" dirty="0"/>
              <a:t>并行与并发 </a:t>
            </a:r>
            <a:endParaRPr lang="en-US" altLang="zh-CN" sz="2000" b="1" dirty="0"/>
          </a:p>
          <a:p>
            <a:pPr marL="742950" lvl="1" indent="-285750">
              <a:buFont typeface="Wingdings" panose="05000000000000000000" pitchFamily="2" charset="2"/>
              <a:buChar char="Ø"/>
            </a:pPr>
            <a:r>
              <a:rPr lang="zh-CN" altLang="en-US" dirty="0"/>
              <a:t>并行：多个</a:t>
            </a:r>
            <a:r>
              <a:rPr lang="en-US" altLang="zh-CN" dirty="0"/>
              <a:t>CPU</a:t>
            </a:r>
            <a:r>
              <a:rPr lang="zh-CN" altLang="en-US" dirty="0"/>
              <a:t>同时执行多个任务。比如：多个人同时做不同的事。 </a:t>
            </a:r>
            <a:endParaRPr lang="en-US" altLang="zh-CN" dirty="0"/>
          </a:p>
          <a:p>
            <a:pPr marL="742950" lvl="1" indent="-285750">
              <a:buFont typeface="Wingdings" panose="05000000000000000000" pitchFamily="2" charset="2"/>
              <a:buChar char="Ø"/>
            </a:pPr>
            <a:r>
              <a:rPr lang="zh-CN" altLang="en-US" dirty="0"/>
              <a:t>并发：一个</a:t>
            </a:r>
            <a:r>
              <a:rPr lang="en-US" altLang="zh-CN" dirty="0"/>
              <a:t>CPU(</a:t>
            </a:r>
            <a:r>
              <a:rPr lang="zh-CN" altLang="en-US" dirty="0"/>
              <a:t>采用时间片</a:t>
            </a:r>
            <a:r>
              <a:rPr lang="en-US" altLang="zh-CN" dirty="0"/>
              <a:t>)</a:t>
            </a:r>
            <a:r>
              <a:rPr lang="zh-CN" altLang="en-US" dirty="0"/>
              <a:t>同时执行多个任务。比如：秒杀、多个人做同一件事。</a:t>
            </a:r>
            <a:endParaRPr lang="zh-CN" altLang="en-US" b="1" dirty="0">
              <a:solidFill>
                <a:srgbClr val="FF0000"/>
              </a:solidFill>
            </a:endParaRPr>
          </a:p>
        </p:txBody>
      </p:sp>
      <p:sp>
        <p:nvSpPr>
          <p:cNvPr id="4" name="TextBox 22"/>
          <p:cNvSpPr txBox="1"/>
          <p:nvPr/>
        </p:nvSpPr>
        <p:spPr>
          <a:xfrm>
            <a:off x="827584" y="195486"/>
            <a:ext cx="2092239" cy="707886"/>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多线程</a:t>
            </a:r>
            <a:r>
              <a:rPr lang="en-US" altLang="zh-CN" sz="2000" b="1" dirty="0">
                <a:solidFill>
                  <a:schemeClr val="tx1">
                    <a:lumMod val="75000"/>
                    <a:lumOff val="25000"/>
                  </a:schemeClr>
                </a:solidFill>
                <a:latin typeface="微软雅黑" pitchFamily="34" charset="-122"/>
                <a:ea typeface="微软雅黑" pitchFamily="34" charset="-122"/>
              </a:rPr>
              <a:t>-</a:t>
            </a:r>
            <a:r>
              <a:rPr lang="zh-CN" altLang="en-US" sz="2000" b="1" dirty="0">
                <a:solidFill>
                  <a:schemeClr val="tx1">
                    <a:lumMod val="75000"/>
                    <a:lumOff val="25000"/>
                  </a:schemeClr>
                </a:solidFill>
                <a:latin typeface="微软雅黑" pitchFamily="34" charset="-122"/>
                <a:ea typeface="微软雅黑" pitchFamily="34" charset="-122"/>
              </a:rPr>
              <a:t>基本概念</a:t>
            </a:r>
            <a:endParaRPr lang="en-US" altLang="zh-CN" sz="2000" b="1" dirty="0">
              <a:solidFill>
                <a:schemeClr val="tx1">
                  <a:lumMod val="75000"/>
                  <a:lumOff val="25000"/>
                </a:schemeClr>
              </a:solidFill>
              <a:latin typeface="微软雅黑" pitchFamily="34" charset="-122"/>
              <a:ea typeface="微软雅黑" pitchFamily="34" charset="-122"/>
            </a:endParaRPr>
          </a:p>
          <a:p>
            <a:endParaRPr lang="zh-CN" altLang="en-US" sz="20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099403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 calcmode="lin" valueType="num">
                                      <p:cBhvr additive="base">
                                        <p:cTn id="1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DDABCB8-4C1B-475A-AEC3-467CA8F4B345}"/>
              </a:ext>
            </a:extLst>
          </p:cNvPr>
          <p:cNvSpPr txBox="1"/>
          <p:nvPr/>
        </p:nvSpPr>
        <p:spPr>
          <a:xfrm>
            <a:off x="539552" y="915566"/>
            <a:ext cx="8208912" cy="3908762"/>
          </a:xfrm>
          <a:prstGeom prst="rect">
            <a:avLst/>
          </a:prstGeom>
          <a:noFill/>
        </p:spPr>
        <p:txBody>
          <a:bodyPr wrap="square" rtlCol="0">
            <a:spAutoFit/>
          </a:bodyPr>
          <a:lstStyle/>
          <a:p>
            <a:pPr algn="ctr"/>
            <a:r>
              <a:rPr lang="zh-CN" altLang="en-US" sz="2400" b="1" dirty="0"/>
              <a:t>使用多线程的优点 </a:t>
            </a:r>
            <a:endParaRPr lang="en-US" altLang="zh-CN" sz="2400" b="1" dirty="0"/>
          </a:p>
          <a:p>
            <a:pPr algn="ctr"/>
            <a:endParaRPr lang="en-US" altLang="zh-CN" sz="2400" b="1" dirty="0"/>
          </a:p>
          <a:p>
            <a:r>
              <a:rPr lang="zh-CN" altLang="en-US" sz="2000" b="1" dirty="0"/>
              <a:t>背景：</a:t>
            </a:r>
            <a:r>
              <a:rPr lang="zh-CN" altLang="en-US" sz="2000" dirty="0"/>
              <a:t>以单核</a:t>
            </a:r>
            <a:r>
              <a:rPr lang="en-US" altLang="zh-CN" sz="2000" dirty="0"/>
              <a:t>CPU</a:t>
            </a:r>
            <a:r>
              <a:rPr lang="zh-CN" altLang="en-US" sz="2000" dirty="0"/>
              <a:t>为例，只使用单个线程先后完成多个任务（调用多个方法），肯定比用多个线程来完成用的时间更短，为何仍需多线程呢？</a:t>
            </a:r>
            <a:endParaRPr lang="en-US" altLang="zh-CN" sz="2000" dirty="0"/>
          </a:p>
          <a:p>
            <a:endParaRPr lang="en-US" altLang="zh-CN" sz="2000" dirty="0"/>
          </a:p>
          <a:p>
            <a:r>
              <a:rPr lang="zh-CN" altLang="en-US" sz="2000" dirty="0"/>
              <a:t>多线程程序的</a:t>
            </a:r>
            <a:r>
              <a:rPr lang="zh-CN" altLang="en-US" sz="2000" dirty="0">
                <a:solidFill>
                  <a:srgbClr val="FF0000"/>
                </a:solidFill>
              </a:rPr>
              <a:t>优点</a:t>
            </a:r>
            <a:r>
              <a:rPr lang="zh-CN" altLang="en-US" sz="2000" dirty="0"/>
              <a:t>： </a:t>
            </a:r>
            <a:endParaRPr lang="en-US" altLang="zh-CN" sz="2000" dirty="0"/>
          </a:p>
          <a:p>
            <a:pPr marL="457200" indent="-457200">
              <a:buAutoNum type="arabicPeriod"/>
            </a:pPr>
            <a:r>
              <a:rPr lang="zh-CN" altLang="en-US" sz="2000" dirty="0"/>
              <a:t>提高应用程序的响应。对图形化界面更有意义，可增强用户体验。</a:t>
            </a:r>
            <a:endParaRPr lang="en-US" altLang="zh-CN" sz="2000" dirty="0"/>
          </a:p>
          <a:p>
            <a:pPr marL="457200" indent="-457200">
              <a:buAutoNum type="arabicPeriod"/>
            </a:pPr>
            <a:endParaRPr lang="en-US" altLang="zh-CN" sz="2000" dirty="0"/>
          </a:p>
          <a:p>
            <a:pPr marL="457200" indent="-457200">
              <a:buAutoNum type="arabicPeriod"/>
            </a:pPr>
            <a:r>
              <a:rPr lang="zh-CN" altLang="en-US" sz="2000" dirty="0"/>
              <a:t> 提高计算机系统</a:t>
            </a:r>
            <a:r>
              <a:rPr lang="en-US" altLang="zh-CN" sz="2000" dirty="0"/>
              <a:t>CPU</a:t>
            </a:r>
            <a:r>
              <a:rPr lang="zh-CN" altLang="en-US" sz="2000" dirty="0"/>
              <a:t>的利用率 </a:t>
            </a:r>
            <a:endParaRPr lang="en-US" altLang="zh-CN" sz="2000" dirty="0"/>
          </a:p>
          <a:p>
            <a:pPr marL="457200" indent="-457200">
              <a:buAutoNum type="arabicPeriod"/>
            </a:pPr>
            <a:endParaRPr lang="en-US" altLang="zh-CN" sz="2000" dirty="0"/>
          </a:p>
          <a:p>
            <a:pPr marL="457200" indent="-457200">
              <a:buAutoNum type="arabicPeriod"/>
            </a:pPr>
            <a:r>
              <a:rPr lang="en-US" altLang="zh-CN" sz="2000" dirty="0"/>
              <a:t> </a:t>
            </a:r>
            <a:r>
              <a:rPr lang="zh-CN" altLang="en-US" sz="2000" dirty="0"/>
              <a:t>改善程序结构。将既长又复杂的进程分为多个线程，独立运行，利于理解和修改 </a:t>
            </a:r>
            <a:endParaRPr lang="zh-CN" altLang="en-US" sz="2000" b="1" dirty="0">
              <a:solidFill>
                <a:srgbClr val="FF0000"/>
              </a:solidFill>
            </a:endParaRPr>
          </a:p>
        </p:txBody>
      </p:sp>
      <p:sp>
        <p:nvSpPr>
          <p:cNvPr id="4" name="TextBox 22"/>
          <p:cNvSpPr txBox="1"/>
          <p:nvPr/>
        </p:nvSpPr>
        <p:spPr>
          <a:xfrm>
            <a:off x="827584" y="195486"/>
            <a:ext cx="2092239" cy="707886"/>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多线程</a:t>
            </a:r>
            <a:r>
              <a:rPr lang="en-US" altLang="zh-CN" sz="2000" b="1" dirty="0">
                <a:solidFill>
                  <a:schemeClr val="tx1">
                    <a:lumMod val="75000"/>
                    <a:lumOff val="25000"/>
                  </a:schemeClr>
                </a:solidFill>
                <a:latin typeface="微软雅黑" pitchFamily="34" charset="-122"/>
                <a:ea typeface="微软雅黑" pitchFamily="34" charset="-122"/>
              </a:rPr>
              <a:t>-</a:t>
            </a:r>
            <a:r>
              <a:rPr lang="zh-CN" altLang="en-US" sz="2000" b="1" dirty="0">
                <a:solidFill>
                  <a:schemeClr val="tx1">
                    <a:lumMod val="75000"/>
                    <a:lumOff val="25000"/>
                  </a:schemeClr>
                </a:solidFill>
                <a:latin typeface="微软雅黑" pitchFamily="34" charset="-122"/>
                <a:ea typeface="微软雅黑" pitchFamily="34" charset="-122"/>
              </a:rPr>
              <a:t>基本概念</a:t>
            </a:r>
            <a:endParaRPr lang="en-US" altLang="zh-CN" sz="2000" b="1" dirty="0">
              <a:solidFill>
                <a:schemeClr val="tx1">
                  <a:lumMod val="75000"/>
                  <a:lumOff val="25000"/>
                </a:schemeClr>
              </a:solidFill>
              <a:latin typeface="微软雅黑" pitchFamily="34" charset="-122"/>
              <a:ea typeface="微软雅黑" pitchFamily="34" charset="-122"/>
            </a:endParaRPr>
          </a:p>
          <a:p>
            <a:endParaRPr lang="zh-CN" altLang="en-US" sz="20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5460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circle(in)">
                                      <p:cBhvr>
                                        <p:cTn id="7" dur="20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DDABCB8-4C1B-475A-AEC3-467CA8F4B345}"/>
              </a:ext>
            </a:extLst>
          </p:cNvPr>
          <p:cNvSpPr txBox="1"/>
          <p:nvPr/>
        </p:nvSpPr>
        <p:spPr>
          <a:xfrm>
            <a:off x="1115616" y="987574"/>
            <a:ext cx="7056784" cy="2677656"/>
          </a:xfrm>
          <a:prstGeom prst="rect">
            <a:avLst/>
          </a:prstGeom>
          <a:noFill/>
        </p:spPr>
        <p:txBody>
          <a:bodyPr wrap="square" rtlCol="0">
            <a:spAutoFit/>
          </a:bodyPr>
          <a:lstStyle/>
          <a:p>
            <a:pPr algn="ctr"/>
            <a:r>
              <a:rPr lang="zh-CN" altLang="en-US" sz="2400" b="1" dirty="0"/>
              <a:t>何时需要多线程 </a:t>
            </a:r>
            <a:endParaRPr lang="en-US" altLang="zh-CN" sz="2400" b="1" dirty="0"/>
          </a:p>
          <a:p>
            <a:pPr algn="ctr"/>
            <a:endParaRPr lang="en-US" altLang="zh-CN" sz="2000" dirty="0"/>
          </a:p>
          <a:p>
            <a:pPr marL="342900" indent="-342900">
              <a:buFont typeface="Arial" panose="020B0604020202020204" pitchFamily="34" charset="0"/>
              <a:buChar char="•"/>
            </a:pPr>
            <a:r>
              <a:rPr lang="zh-CN" altLang="en-US" sz="2000" dirty="0"/>
              <a:t>程序需要同时执行两个或多个任务。</a:t>
            </a:r>
            <a:endParaRPr lang="en-US" altLang="zh-CN" sz="2000" dirty="0"/>
          </a:p>
          <a:p>
            <a:r>
              <a:rPr lang="zh-CN" altLang="en-US" sz="2000" dirty="0"/>
              <a:t> </a:t>
            </a:r>
            <a:endParaRPr lang="en-US" altLang="zh-CN" sz="2000" dirty="0"/>
          </a:p>
          <a:p>
            <a:pPr marL="342900" indent="-342900">
              <a:buFont typeface="Arial" panose="020B0604020202020204" pitchFamily="34" charset="0"/>
              <a:buChar char="•"/>
            </a:pPr>
            <a:r>
              <a:rPr lang="zh-CN" altLang="en-US" sz="2000" dirty="0"/>
              <a:t>程序需要实现一些需要等待的任务时，如用户输入、文件读写 操作、网络操作、搜索等。</a:t>
            </a:r>
            <a:endParaRPr lang="en-US" altLang="zh-CN" sz="2000" dirty="0"/>
          </a:p>
          <a:p>
            <a:r>
              <a:rPr lang="zh-CN" altLang="en-US" sz="2000" dirty="0"/>
              <a:t> </a:t>
            </a:r>
            <a:endParaRPr lang="en-US" altLang="zh-CN" sz="2000" dirty="0"/>
          </a:p>
          <a:p>
            <a:pPr marL="342900" indent="-342900">
              <a:buFont typeface="Arial" panose="020B0604020202020204" pitchFamily="34" charset="0"/>
              <a:buChar char="•"/>
            </a:pPr>
            <a:r>
              <a:rPr lang="zh-CN" altLang="en-US" sz="2000" dirty="0"/>
              <a:t>需要一些后台运行的程序时。</a:t>
            </a:r>
            <a:endParaRPr lang="zh-CN" altLang="en-US" sz="2000" b="1" dirty="0">
              <a:solidFill>
                <a:srgbClr val="FF0000"/>
              </a:solidFill>
            </a:endParaRPr>
          </a:p>
        </p:txBody>
      </p:sp>
      <p:sp>
        <p:nvSpPr>
          <p:cNvPr id="4" name="TextBox 22"/>
          <p:cNvSpPr txBox="1"/>
          <p:nvPr/>
        </p:nvSpPr>
        <p:spPr>
          <a:xfrm>
            <a:off x="827584" y="195486"/>
            <a:ext cx="2092239" cy="707886"/>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多线程</a:t>
            </a:r>
            <a:r>
              <a:rPr lang="en-US" altLang="zh-CN" sz="2000" b="1" dirty="0">
                <a:solidFill>
                  <a:schemeClr val="tx1">
                    <a:lumMod val="75000"/>
                    <a:lumOff val="25000"/>
                  </a:schemeClr>
                </a:solidFill>
                <a:latin typeface="微软雅黑" pitchFamily="34" charset="-122"/>
                <a:ea typeface="微软雅黑" pitchFamily="34" charset="-122"/>
              </a:rPr>
              <a:t>-</a:t>
            </a:r>
            <a:r>
              <a:rPr lang="zh-CN" altLang="en-US" sz="2000" b="1" dirty="0">
                <a:solidFill>
                  <a:schemeClr val="tx1">
                    <a:lumMod val="75000"/>
                    <a:lumOff val="25000"/>
                  </a:schemeClr>
                </a:solidFill>
                <a:latin typeface="微软雅黑" pitchFamily="34" charset="-122"/>
                <a:ea typeface="微软雅黑" pitchFamily="34" charset="-122"/>
              </a:rPr>
              <a:t>基本概念</a:t>
            </a:r>
            <a:endParaRPr lang="en-US" altLang="zh-CN" sz="2000" b="1" dirty="0">
              <a:solidFill>
                <a:schemeClr val="tx1">
                  <a:lumMod val="75000"/>
                  <a:lumOff val="25000"/>
                </a:schemeClr>
              </a:solidFill>
              <a:latin typeface="微软雅黑" pitchFamily="34" charset="-122"/>
              <a:ea typeface="微软雅黑" pitchFamily="34" charset="-122"/>
            </a:endParaRPr>
          </a:p>
          <a:p>
            <a:endParaRPr lang="zh-CN" altLang="en-US" sz="20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778825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3198311"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多线程</a:t>
            </a:r>
            <a:r>
              <a:rPr lang="en-US" altLang="zh-CN" sz="2000" b="1" dirty="0">
                <a:solidFill>
                  <a:schemeClr val="tx1">
                    <a:lumMod val="75000"/>
                    <a:lumOff val="25000"/>
                  </a:schemeClr>
                </a:solidFill>
                <a:latin typeface="微软雅黑" pitchFamily="34" charset="-122"/>
                <a:ea typeface="微软雅黑" pitchFamily="34" charset="-122"/>
              </a:rPr>
              <a:t>-</a:t>
            </a:r>
            <a:r>
              <a:rPr lang="zh-CN" altLang="en-US" sz="2000" b="1" dirty="0">
                <a:solidFill>
                  <a:schemeClr val="tx1">
                    <a:lumMod val="75000"/>
                    <a:lumOff val="25000"/>
                  </a:schemeClr>
                </a:solidFill>
                <a:latin typeface="微软雅黑" pitchFamily="34" charset="-122"/>
                <a:ea typeface="微软雅黑" pitchFamily="34" charset="-122"/>
              </a:rPr>
              <a:t>线程的创建和使用</a:t>
            </a:r>
          </a:p>
        </p:txBody>
      </p:sp>
      <p:sp>
        <p:nvSpPr>
          <p:cNvPr id="3" name="矩形 2"/>
          <p:cNvSpPr/>
          <p:nvPr/>
        </p:nvSpPr>
        <p:spPr>
          <a:xfrm>
            <a:off x="3005970" y="771550"/>
            <a:ext cx="2236510" cy="400110"/>
          </a:xfrm>
          <a:prstGeom prst="rect">
            <a:avLst/>
          </a:prstGeom>
        </p:spPr>
        <p:txBody>
          <a:bodyPr wrap="none">
            <a:spAutoFit/>
          </a:bodyPr>
          <a:lstStyle/>
          <a:p>
            <a:r>
              <a:rPr lang="zh-CN" altLang="en-US" sz="2000" b="1" dirty="0"/>
              <a:t>线程的创建和启动</a:t>
            </a:r>
          </a:p>
        </p:txBody>
      </p:sp>
      <p:sp>
        <p:nvSpPr>
          <p:cNvPr id="4" name="矩形 3"/>
          <p:cNvSpPr/>
          <p:nvPr/>
        </p:nvSpPr>
        <p:spPr>
          <a:xfrm>
            <a:off x="467544" y="1282712"/>
            <a:ext cx="8136904" cy="2308324"/>
          </a:xfrm>
          <a:prstGeom prst="rect">
            <a:avLst/>
          </a:prstGeom>
        </p:spPr>
        <p:txBody>
          <a:bodyPr wrap="square">
            <a:spAutoFit/>
          </a:bodyPr>
          <a:lstStyle/>
          <a:p>
            <a:r>
              <a:rPr lang="en-US" altLang="zh-CN" dirty="0"/>
              <a:t>Java</a:t>
            </a:r>
            <a:r>
              <a:rPr lang="zh-CN" altLang="en-US" dirty="0"/>
              <a:t>语言的</a:t>
            </a:r>
            <a:r>
              <a:rPr lang="en-US" altLang="zh-CN" dirty="0"/>
              <a:t>JVM</a:t>
            </a:r>
            <a:r>
              <a:rPr lang="zh-CN" altLang="en-US" dirty="0"/>
              <a:t>允许程序运行多个线程，它通过</a:t>
            </a:r>
            <a:r>
              <a:rPr lang="en-US" altLang="zh-CN" dirty="0" err="1">
                <a:solidFill>
                  <a:srgbClr val="FF0000"/>
                </a:solidFill>
              </a:rPr>
              <a:t>java.lang.Thread</a:t>
            </a:r>
            <a:r>
              <a:rPr lang="en-US" altLang="zh-CN" dirty="0"/>
              <a:t> </a:t>
            </a:r>
            <a:r>
              <a:rPr lang="zh-CN" altLang="en-US" dirty="0"/>
              <a:t>类来体现。</a:t>
            </a:r>
            <a:endParaRPr lang="en-US" altLang="zh-CN" dirty="0"/>
          </a:p>
          <a:p>
            <a:endParaRPr lang="en-US" altLang="zh-CN" dirty="0"/>
          </a:p>
          <a:p>
            <a:r>
              <a:rPr lang="zh-CN" altLang="en-US" dirty="0"/>
              <a:t> </a:t>
            </a:r>
            <a:r>
              <a:rPr lang="en-US" altLang="zh-CN" dirty="0"/>
              <a:t>Thread</a:t>
            </a:r>
            <a:r>
              <a:rPr lang="zh-CN" altLang="en-US" dirty="0"/>
              <a:t>类的特性</a:t>
            </a:r>
            <a:endParaRPr lang="en-US" altLang="zh-CN" dirty="0"/>
          </a:p>
          <a:p>
            <a:pPr marL="742950" lvl="1" indent="-285750">
              <a:buFont typeface="Wingdings" panose="05000000000000000000" pitchFamily="2" charset="2"/>
              <a:buChar char="Ø"/>
            </a:pPr>
            <a:r>
              <a:rPr lang="zh-CN" altLang="en-US" dirty="0"/>
              <a:t>每个线程都是通过某个特定</a:t>
            </a:r>
            <a:r>
              <a:rPr lang="en-US" altLang="zh-CN" dirty="0"/>
              <a:t>Thread</a:t>
            </a:r>
            <a:r>
              <a:rPr lang="zh-CN" altLang="en-US" dirty="0"/>
              <a:t>对象的</a:t>
            </a:r>
            <a:r>
              <a:rPr lang="en-US" altLang="zh-CN" dirty="0"/>
              <a:t>run()</a:t>
            </a:r>
            <a:r>
              <a:rPr lang="zh-CN" altLang="en-US" dirty="0"/>
              <a:t>方法来完成操作的，经常 把</a:t>
            </a:r>
            <a:r>
              <a:rPr lang="en-US" altLang="zh-CN" dirty="0"/>
              <a:t>run()</a:t>
            </a:r>
            <a:r>
              <a:rPr lang="zh-CN" altLang="en-US" dirty="0"/>
              <a:t>方法的主体称为线程体 。</a:t>
            </a:r>
            <a:endParaRPr lang="en-US" altLang="zh-CN" dirty="0"/>
          </a:p>
          <a:p>
            <a:pPr lvl="1"/>
            <a:endParaRPr lang="en-US" altLang="zh-CN" dirty="0"/>
          </a:p>
          <a:p>
            <a:pPr marL="742950" lvl="1" indent="-285750">
              <a:buFont typeface="Wingdings" panose="05000000000000000000" pitchFamily="2" charset="2"/>
              <a:buChar char="Ø"/>
            </a:pPr>
            <a:r>
              <a:rPr lang="zh-CN" altLang="en-US" dirty="0"/>
              <a:t>通过该</a:t>
            </a:r>
            <a:r>
              <a:rPr lang="en-US" altLang="zh-CN" dirty="0"/>
              <a:t>Thread</a:t>
            </a:r>
            <a:r>
              <a:rPr lang="zh-CN" altLang="en-US" dirty="0"/>
              <a:t>对象的</a:t>
            </a:r>
            <a:r>
              <a:rPr lang="en-US" altLang="zh-CN" dirty="0"/>
              <a:t>start()</a:t>
            </a:r>
            <a:r>
              <a:rPr lang="zh-CN" altLang="en-US" dirty="0"/>
              <a:t>方法来启动这个线程，而非直接调用</a:t>
            </a:r>
            <a:r>
              <a:rPr lang="en-US" altLang="zh-CN" dirty="0"/>
              <a:t>run()</a:t>
            </a:r>
            <a:r>
              <a:rPr lang="zh-CN" altLang="en-US" dirty="0"/>
              <a:t>。</a:t>
            </a:r>
            <a:endParaRPr lang="en-US" altLang="zh-CN" dirty="0"/>
          </a:p>
          <a:p>
            <a:endParaRPr lang="en-US" altLang="zh-CN" dirty="0"/>
          </a:p>
        </p:txBody>
      </p:sp>
    </p:spTree>
    <p:extLst>
      <p:ext uri="{BB962C8B-B14F-4D97-AF65-F5344CB8AC3E}">
        <p14:creationId xmlns:p14="http://schemas.microsoft.com/office/powerpoint/2010/main" val="304124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1000"/>
                                        <p:tgtEl>
                                          <p:spTgt spid="4">
                                            <p:txEl>
                                              <p:pRg st="3" end="3"/>
                                            </p:txEl>
                                          </p:spTgt>
                                        </p:tgtEl>
                                      </p:cBhvr>
                                    </p:animEffect>
                                    <p:anim calcmode="lin" valueType="num">
                                      <p:cBhvr>
                                        <p:cTn id="2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1000"/>
                                        <p:tgtEl>
                                          <p:spTgt spid="4">
                                            <p:txEl>
                                              <p:pRg st="5" end="5"/>
                                            </p:txEl>
                                          </p:spTgt>
                                        </p:tgtEl>
                                      </p:cBhvr>
                                    </p:animEffect>
                                    <p:anim calcmode="lin" valueType="num">
                                      <p:cBhvr>
                                        <p:cTn id="27"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1"/>
  <p:tag name="ISPRING_ULTRA_SCORM_SLIDE_COUNT" val="1"/>
  <p:tag name="ISPRING_PRESENTATION_TITLE" val="69 演示文稿"/>
</p:tagLst>
</file>

<file path=ppt/theme/theme1.xml><?xml version="1.0" encoding="utf-8"?>
<a:theme xmlns:a="http://schemas.openxmlformats.org/drawingml/2006/main" name="Office 主题">
  <a:themeElements>
    <a:clrScheme name="自定义 248">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7F7F7F"/>
      </a:accent5>
      <a:accent6>
        <a:srgbClr val="7F7F7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4121</TotalTime>
  <Words>5043</Words>
  <Application>Microsoft Office PowerPoint</Application>
  <PresentationFormat>全屏显示(16:9)</PresentationFormat>
  <Paragraphs>384</Paragraphs>
  <Slides>39</Slides>
  <Notes>38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39</vt:i4>
      </vt:variant>
    </vt:vector>
  </HeadingPairs>
  <TitlesOfParts>
    <vt:vector size="46" baseType="lpstr">
      <vt:lpstr>Arial Unicode MS</vt:lpstr>
      <vt:lpstr>微软雅黑</vt:lpstr>
      <vt:lpstr>Arial</vt:lpstr>
      <vt:lpstr>Calibri</vt:lpstr>
      <vt:lpstr>Consolas</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69 演示文稿</dc:title>
  <dc:creator>李培俊</dc:creator>
  <cp:lastModifiedBy>陈迪凯</cp:lastModifiedBy>
  <cp:revision>657</cp:revision>
  <dcterms:created xsi:type="dcterms:W3CDTF">2015-10-16T03:54:15Z</dcterms:created>
  <dcterms:modified xsi:type="dcterms:W3CDTF">2020-10-28T15:18:39Z</dcterms:modified>
</cp:coreProperties>
</file>