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23"/>
  </p:handoutMasterIdLst>
  <p:sldIdLst>
    <p:sldId id="339" r:id="rId4"/>
    <p:sldId id="326" r:id="rId6"/>
    <p:sldId id="332" r:id="rId7"/>
    <p:sldId id="271" r:id="rId8"/>
    <p:sldId id="366" r:id="rId9"/>
    <p:sldId id="365" r:id="rId10"/>
    <p:sldId id="367" r:id="rId11"/>
    <p:sldId id="368" r:id="rId12"/>
    <p:sldId id="370" r:id="rId13"/>
    <p:sldId id="328" r:id="rId14"/>
    <p:sldId id="379" r:id="rId15"/>
    <p:sldId id="380" r:id="rId16"/>
    <p:sldId id="381" r:id="rId17"/>
    <p:sldId id="382" r:id="rId18"/>
    <p:sldId id="360" r:id="rId19"/>
    <p:sldId id="340" r:id="rId20"/>
    <p:sldId id="341" r:id="rId21"/>
    <p:sldId id="34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99548" autoAdjust="0"/>
  </p:normalViewPr>
  <p:slideViewPr>
    <p:cSldViewPr>
      <p:cViewPr varScale="1">
        <p:scale>
          <a:sx n="134" d="100"/>
          <a:sy n="134" d="100"/>
        </p:scale>
        <p:origin x="-78" y="-594"/>
      </p:cViewPr>
      <p:guideLst>
        <p:guide orient="horz" pos="17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305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8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5.png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hyperlink" Target="http://www.1ppt.cn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48636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9" name="文本框 2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014543" y="2273919"/>
            <a:ext cx="51149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Ｂ</a:t>
            </a:r>
            <a:r>
              <a:rPr lang="en-US" altLang="zh-CN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ootstrp Table</a:t>
            </a:r>
            <a:endParaRPr lang="en-US" altLang="zh-CN" sz="6000" b="1" dirty="0">
              <a:solidFill>
                <a:schemeClr val="tx2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2897166"/>
            <a:ext cx="595850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事件介绍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35635" y="1131570"/>
            <a:ext cx="73247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$('#table').bootstrapTable({</a:t>
            </a:r>
            <a:endParaRPr lang="zh-CN" altLang="en-US"/>
          </a:p>
          <a:p>
            <a:r>
              <a:rPr lang="zh-CN" altLang="en-US"/>
              <a:t>    onEventName: function (arg1, arg2, ...) {</a:t>
            </a:r>
            <a:endParaRPr lang="zh-CN" altLang="en-US"/>
          </a:p>
          <a:p>
            <a:r>
              <a:rPr lang="zh-CN" altLang="en-US"/>
              <a:t>        // ...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事件简介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56565" y="1102995"/>
          <a:ext cx="8331200" cy="422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5"/>
                <a:gridCol w="1536700"/>
                <a:gridCol w="1460500"/>
                <a:gridCol w="373697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Option 事件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jQuery 事件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参数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700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onAll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all.bs.table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name, args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所有的事件都会触发该事件，参数包括：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name：事件名，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args：事件的参数。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onClickRow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click-row.bs.table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row, $element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当用户点击某一行的时候触发，参数包括：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row：点击行的数据，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$element：tr 元素，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field：点击列的 field 名称。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onClickCell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click-cell.bs.table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field, value, row, $element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当用户点击某一列的时候触发，参数包括：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field：点击列的 field 名称，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value：点击列的 value 值，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row：点击列的整行数据，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$element：td 元素。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onCheck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check.bs.table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row	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row：点击列的整行数据</a:t>
                      </a:r>
                      <a:r>
                        <a:rPr lang="zh-CN" altLang="en-US" sz="1200"/>
                        <a:t>　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方法介绍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35635" y="1131570"/>
            <a:ext cx="7324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使用方法的语法：</a:t>
            </a:r>
            <a:endParaRPr lang="zh-CN" altLang="en-US"/>
          </a:p>
          <a:p>
            <a:r>
              <a:rPr lang="zh-CN" altLang="en-US"/>
              <a:t>$('#table').bootstrapTable('method', parameter);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方法列表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56565" y="1102995"/>
          <a:ext cx="7161530" cy="419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5"/>
                <a:gridCol w="1460500"/>
                <a:gridCol w="4104005"/>
              </a:tblGrid>
              <a:tr h="4629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参数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getOptions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无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返回表格的 Options。 （</a:t>
                      </a:r>
                      <a:r>
                        <a:rPr lang="en-US" altLang="zh-CN" sz="1200">
                          <a:sym typeface="+mn-ea"/>
                        </a:rPr>
                        <a:t>getOptions.json)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getSelections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无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返回所选的行，当没有选择任何行的时候返回一个空数组。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load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data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加载数据到表格中，旧数据会被替换。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onCheck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row	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row：点击列的整行数据</a:t>
                      </a:r>
                      <a:r>
                        <a:rPr lang="zh-CN" altLang="en-US" sz="1200"/>
                        <a:t>　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prepend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data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插入数据到表格在现有数据之前。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append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data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添加数据到表格在现有数据之后。</a:t>
                      </a:r>
                      <a:endParaRPr lang="zh-CN" altLang="en-US" sz="1200"/>
                    </a:p>
                  </a:txBody>
                  <a:tcPr/>
                </a:tc>
              </a:tr>
              <a:tr h="679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remove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params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从表格中删除数据，包括两个参数：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field: 需要删除的行的 field 名称。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values: 需要删除的行的值，类型为数组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多语言 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255" y="948690"/>
            <a:ext cx="77641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&lt;script src="bootstrap-table-en-US.js"&gt;&lt;/script&gt;</a:t>
            </a:r>
            <a:endParaRPr lang="zh-CN" altLang="en-US"/>
          </a:p>
          <a:p>
            <a:r>
              <a:rPr lang="zh-CN" altLang="en-US"/>
              <a:t>&lt;script src="bootstrap-table-zh-CN.js"&gt;&lt;/script&gt;</a:t>
            </a:r>
            <a:endParaRPr lang="zh-CN" altLang="en-US"/>
          </a:p>
          <a:p>
            <a:r>
              <a:rPr lang="zh-CN" altLang="en-US" sz="1600">
                <a:solidFill>
                  <a:srgbClr val="FF0000"/>
                </a:solidFill>
              </a:rPr>
              <a:t>Name                              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Parameter                     Default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endParaRPr lang="zh-CN" altLang="en-US" sz="900"/>
          </a:p>
          <a:p>
            <a:r>
              <a:rPr lang="zh-CN" altLang="en-US" sz="1400"/>
              <a:t>formatLoadingMessage	-	      'Loading, please wait…'</a:t>
            </a:r>
            <a:endParaRPr lang="zh-CN" altLang="en-US" sz="1400"/>
          </a:p>
          <a:p>
            <a:r>
              <a:rPr lang="zh-CN" altLang="en-US" sz="1400"/>
              <a:t>formatRecordsPerPage	pageNumber	'%s records per page'</a:t>
            </a:r>
            <a:endParaRPr lang="zh-CN" altLang="en-US" sz="1400"/>
          </a:p>
          <a:p>
            <a:r>
              <a:rPr lang="zh-CN" altLang="en-US" sz="1400"/>
              <a:t>formatShowingRows	pageFrom,            pageTo, totalRows	'Showing %s to %s of %s rows'</a:t>
            </a:r>
            <a:endParaRPr lang="zh-CN" altLang="en-US" sz="1400"/>
          </a:p>
          <a:p>
            <a:r>
              <a:rPr lang="zh-CN" altLang="en-US" sz="1400"/>
              <a:t>formatDetailPagination	totalRows	        'Showing %s rows'</a:t>
            </a:r>
            <a:endParaRPr lang="zh-CN" altLang="en-US" sz="1400"/>
          </a:p>
          <a:p>
            <a:r>
              <a:rPr lang="zh-CN" altLang="en-US" sz="1400"/>
              <a:t>formatSearch	-	         'Search'</a:t>
            </a:r>
            <a:endParaRPr lang="zh-CN" altLang="en-US" sz="1400"/>
          </a:p>
          <a:p>
            <a:r>
              <a:rPr lang="zh-CN" altLang="en-US" sz="1400"/>
              <a:t>formatNoMatches	-	         'No matching records found'</a:t>
            </a:r>
            <a:endParaRPr lang="zh-CN" altLang="en-US" sz="1400"/>
          </a:p>
          <a:p>
            <a:r>
              <a:rPr lang="zh-CN" altLang="en-US" sz="1400"/>
              <a:t>formatRefresh	-	        'Refresh'</a:t>
            </a:r>
            <a:endParaRPr lang="zh-CN" altLang="en-US" sz="1400"/>
          </a:p>
          <a:p>
            <a:r>
              <a:rPr lang="zh-CN" altLang="en-US" sz="1400"/>
              <a:t>formatToggle	-	         'Toggle'</a:t>
            </a:r>
            <a:endParaRPr lang="zh-CN" altLang="en-US" sz="1400"/>
          </a:p>
          <a:p>
            <a:r>
              <a:rPr lang="zh-CN" altLang="en-US" sz="1400"/>
              <a:t>formatColumns	-	         'Columns'</a:t>
            </a:r>
            <a:endParaRPr lang="zh-CN" altLang="en-US" sz="1400"/>
          </a:p>
          <a:p>
            <a:r>
              <a:rPr lang="zh-CN" altLang="en-US" sz="1400"/>
              <a:t>formatAllRows	-	        'All'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多语言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255" y="948690"/>
            <a:ext cx="776414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(</a:t>
            </a:r>
            <a:r>
              <a:rPr lang="zh-CN" altLang="en-US" sz="1000"/>
              <a:t>function ($) {</a:t>
            </a:r>
            <a:endParaRPr lang="zh-CN" altLang="en-US" sz="1000"/>
          </a:p>
          <a:p>
            <a:r>
              <a:rPr lang="zh-CN" altLang="en-US" sz="1000"/>
              <a:t>    'use strict';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$.fn.bootstrapTable.locales['zh-CN'] = {</a:t>
            </a:r>
            <a:endParaRPr lang="zh-CN" altLang="en-US" sz="1000"/>
          </a:p>
          <a:p>
            <a:r>
              <a:rPr lang="zh-CN" altLang="en-US" sz="1000"/>
              <a:t>        formatLoadingMessage: function () {</a:t>
            </a:r>
            <a:endParaRPr lang="zh-CN" altLang="en-US" sz="1000"/>
          </a:p>
          <a:p>
            <a:r>
              <a:rPr lang="zh-CN" altLang="en-US" sz="1000"/>
              <a:t>            return '正在努力地加载数据中，请稍候……';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formatRecordsPerPage: function (pageNumber) {</a:t>
            </a:r>
            <a:endParaRPr lang="zh-CN" altLang="en-US" sz="1000"/>
          </a:p>
          <a:p>
            <a:r>
              <a:rPr lang="zh-CN" altLang="en-US" sz="1000"/>
              <a:t>            return '每页显示 ' + pageNumber + ' 条记录';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formatShowingRows: function (pageFrom, pageTo, totalRows) {</a:t>
            </a:r>
            <a:endParaRPr lang="zh-CN" altLang="en-US" sz="1000"/>
          </a:p>
          <a:p>
            <a:r>
              <a:rPr lang="zh-CN" altLang="en-US" sz="1000"/>
              <a:t>            return '显示第 ' + pageFrom + ' 到第 ' + pageTo + ' 条记录，总共 ' + totalRows + ' 条记录';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formatSearch: function () {</a:t>
            </a:r>
            <a:endParaRPr lang="zh-CN" altLang="en-US" sz="1000"/>
          </a:p>
          <a:p>
            <a:r>
              <a:rPr lang="zh-CN" altLang="en-US" sz="1000"/>
              <a:t>            return '搜索';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formatNoMatches: function () {</a:t>
            </a:r>
            <a:endParaRPr lang="zh-CN" altLang="en-US" sz="1000"/>
          </a:p>
          <a:p>
            <a:r>
              <a:rPr lang="zh-CN" altLang="en-US" sz="1000"/>
              <a:t>            return '没有找到匹配的记录';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formatPaginationSwitch: function () {</a:t>
            </a:r>
            <a:endParaRPr lang="zh-CN" altLang="en-US" sz="1000"/>
          </a:p>
          <a:p>
            <a:r>
              <a:rPr lang="zh-CN" altLang="en-US" sz="1000"/>
              <a:t>            return '隐藏/显示分页';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</a:t>
            </a:r>
            <a:endParaRPr lang="zh-CN" altLang="en-US" sz="1000"/>
          </a:p>
          <a:p>
            <a:r>
              <a:rPr lang="zh-CN" altLang="en-US" sz="1000"/>
              <a:t>    $.extend($.fn.bootstrapTable.defaults, $.fn.bootstrapTable.locales['zh-CN']);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})(jQuery);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989193" y="923549"/>
            <a:ext cx="3165615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35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201X</a:t>
            </a:r>
            <a:endParaRPr lang="zh-CN" altLang="en-US" sz="1035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3375115"/>
            <a:ext cx="595850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1"/>
                </a:solidFill>
                <a:cs typeface="+mn-ea"/>
                <a:sym typeface="+mn-lt"/>
              </a:rPr>
              <a:t>Thanks!</a:t>
            </a:r>
            <a:endParaRPr lang="en-US" altLang="zh-CN" sz="105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82"/>
            <a:ext cx="9144000" cy="47681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/>
          <p:nvPr>
            <p:ph type="body" sz="quarter" idx="25"/>
          </p:nvPr>
        </p:nvSpPr>
        <p:spPr>
          <a:xfrm>
            <a:off x="533400" y="904240"/>
            <a:ext cx="6102350" cy="3549015"/>
          </a:xfrm>
        </p:spPr>
        <p:txBody>
          <a:bodyPr/>
          <a:p>
            <a:r>
              <a:rPr lang="zh-CN" altLang="en-US"/>
              <a:t>基于 Bootstrap 的 jQuery 表格插件，通过简单的设置，就可以拥有强的单选、多选、排序、分页，以及编辑、导出、过滤（扩展）等等的功能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just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需要的文件</a:t>
            </a:r>
            <a:endParaRPr lang="zh-CN" altLang="en-US" dirty="0">
              <a:solidFill>
                <a:srgbClr val="0070C0"/>
              </a:solidFill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" y="981075"/>
            <a:ext cx="80676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rgbClr val="FF0000"/>
                </a:solidFill>
              </a:rPr>
              <a:t>下载的 Bootstrap table 源码包含了未压缩的 CSS，JavaScript，语言文件以及扩展，并且提供了压缩扰乱的 min 文件，当然也提供了我们的文档。更具体地说，主要包含了以下的文件：</a:t>
            </a:r>
            <a:endParaRPr lang="zh-CN" altLang="en-US" sz="1000" b="1">
              <a:solidFill>
                <a:srgbClr val="FF0000"/>
              </a:solidFill>
            </a:endParaRPr>
          </a:p>
          <a:p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bootstrap-table/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dist/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bootstrap-table.min.css　　　　　　　　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└── bootstrap-table.min.js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docs/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└── src/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bootstrap-table.css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└── bootstrap-table.js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，我们对普通的 table 设置 </a:t>
            </a:r>
            <a:r>
              <a:rPr lang="zh-CN" altLang="en-US" sz="1200">
                <a:solidFill>
                  <a:srgbClr val="FF0000"/>
                </a:solidFill>
              </a:rPr>
              <a:t>data-toggle="table" </a:t>
            </a:r>
            <a:r>
              <a:rPr lang="zh-CN" altLang="en-US" sz="1200"/>
              <a:t>即可。</a:t>
            </a:r>
            <a:endParaRPr lang="zh-CN" altLang="en-US" sz="1200"/>
          </a:p>
          <a:p>
            <a:r>
              <a:rPr lang="zh-CN" altLang="en-US" sz="1200"/>
              <a:t>&lt;table </a:t>
            </a:r>
            <a:r>
              <a:rPr lang="zh-CN" altLang="en-US" sz="1200" b="1"/>
              <a:t>data-toggle="table"</a:t>
            </a:r>
            <a:r>
              <a:rPr lang="zh-CN" altLang="en-US" sz="1200"/>
              <a:t>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&lt;th&gt;Item ID&lt;/th&gt;</a:t>
            </a:r>
            <a:endParaRPr lang="zh-CN" altLang="en-US" sz="1200"/>
          </a:p>
          <a:p>
            <a:r>
              <a:rPr lang="zh-CN" altLang="en-US" sz="1200"/>
              <a:t>            &lt;th&gt;Item Name&lt;/th&gt;</a:t>
            </a:r>
            <a:endParaRPr lang="zh-CN" altLang="en-US" sz="1200"/>
          </a:p>
          <a:p>
            <a:r>
              <a:rPr lang="zh-CN" altLang="en-US" sz="1200"/>
              <a:t>            &lt;th&gt;Item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/>
              <a:t>    &lt;tbody&gt;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&lt;td&gt;1&lt;/td&gt;</a:t>
            </a:r>
            <a:endParaRPr lang="zh-CN" altLang="en-US" sz="1200"/>
          </a:p>
          <a:p>
            <a:r>
              <a:rPr lang="zh-CN" altLang="en-US" sz="1200"/>
              <a:t>            &lt;td&gt;Item 1&lt;/td&gt;</a:t>
            </a:r>
            <a:endParaRPr lang="zh-CN" altLang="en-US" sz="1200"/>
          </a:p>
          <a:p>
            <a:r>
              <a:rPr lang="zh-CN" altLang="en-US" sz="1200"/>
              <a:t>            &lt;td&gt;$1&lt;/td&gt;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  &lt;/tbody&gt;</a:t>
            </a:r>
            <a:endParaRPr lang="zh-CN" altLang="en-US" sz="1200"/>
          </a:p>
          <a:p>
            <a:r>
              <a:rPr lang="zh-CN" altLang="en-US" sz="1200"/>
              <a:t>&lt;/table&gt;</a:t>
            </a:r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730" y="1045210"/>
            <a:ext cx="795147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/>
              <a:t>我们也可以通过设置远程的 url 如 </a:t>
            </a:r>
            <a:r>
              <a:rPr lang="zh-CN" altLang="en-US" sz="1200">
                <a:solidFill>
                  <a:srgbClr val="FF0000"/>
                </a:solidFill>
              </a:rPr>
              <a:t>data-url="data1.json" </a:t>
            </a:r>
            <a:r>
              <a:rPr lang="zh-CN" altLang="en-US" sz="1200"/>
              <a:t>来加载数据。</a:t>
            </a:r>
            <a:endParaRPr lang="zh-CN" altLang="en-US" sz="1200"/>
          </a:p>
          <a:p>
            <a:r>
              <a:rPr lang="zh-CN" altLang="en-US" sz="1200"/>
              <a:t>&lt;table data-toggle="table" data-url="data1.json"&gt;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 data-field="id"&gt;Item ID&lt;/th&gt;</a:t>
            </a:r>
            <a:endParaRPr lang="zh-CN" altLang="en-US" sz="1200"/>
          </a:p>
          <a:p>
            <a:r>
              <a:rPr lang="zh-CN" altLang="en-US" sz="1200"/>
              <a:t>            &lt;th data-field="name"&gt;Item Name&lt;/th&gt;</a:t>
            </a:r>
            <a:endParaRPr lang="zh-CN" altLang="en-US" sz="1200"/>
          </a:p>
          <a:p>
            <a:r>
              <a:rPr lang="zh-CN" altLang="en-US" sz="1200"/>
              <a:t>            &lt;th data-field="price"&gt;Item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&lt;/table&gt;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en-US" altLang="zh-CN" sz="1200"/>
          </a:p>
          <a:p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4034155" y="1887855"/>
            <a:ext cx="3802380" cy="2025015"/>
          </a:xfrm>
          <a:prstGeom prst="wedgeRectCallout">
            <a:avLst>
              <a:gd name="adj1" fmla="val -52304"/>
              <a:gd name="adj2" fmla="val -68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1,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1",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"$1"</a:t>
            </a:r>
            <a:endParaRPr lang="zh-CN" altLang="en-US" sz="1000"/>
          </a:p>
          <a:p>
            <a:pPr algn="l"/>
            <a:r>
              <a:rPr lang="zh-CN" altLang="en-US" sz="1000"/>
              <a:t>        },</a:t>
            </a:r>
            <a:endParaRPr lang="zh-CN" altLang="en-US" sz="1000"/>
          </a:p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2,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2",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"$2"</a:t>
            </a:r>
            <a:endParaRPr lang="zh-CN" altLang="en-US" sz="1000"/>
          </a:p>
          <a:p>
            <a:pPr algn="l"/>
            <a:r>
              <a:rPr lang="zh-CN" altLang="en-US" sz="1000"/>
              <a:t>        }</a:t>
            </a:r>
            <a:endParaRPr lang="zh-CN" altLang="en-US" sz="1000"/>
          </a:p>
          <a:p>
            <a:pPr algn="ctr"/>
            <a:r>
              <a:rPr lang="zh-CN" altLang="en-US" sz="1000"/>
              <a:t>    ]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通过表格 id 来启用 bootstrap table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&lt;table id="</a:t>
            </a:r>
            <a:r>
              <a:rPr lang="en-US" altLang="zh-CN" sz="1400" i="1">
                <a:solidFill>
                  <a:srgbClr val="FF0000"/>
                </a:solidFill>
                <a:sym typeface="+mn-ea"/>
              </a:rPr>
              <a:t>mytable</a:t>
            </a:r>
            <a:r>
              <a:rPr lang="zh-CN" altLang="en-US" sz="1200" i="1">
                <a:solidFill>
                  <a:srgbClr val="FF0000"/>
                </a:solidFill>
                <a:sym typeface="+mn-ea"/>
              </a:rPr>
              <a:t>"&gt;&lt;/table&gt;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$('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#mytable</a:t>
            </a:r>
            <a:r>
              <a:rPr lang="zh-CN" altLang="en-US" sz="1200">
                <a:sym typeface="+mn-ea"/>
              </a:rPr>
              <a:t>').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bootstrapTable</a:t>
            </a:r>
            <a:r>
              <a:rPr lang="zh-CN" altLang="en-US" sz="1200">
                <a:sym typeface="+mn-ea"/>
              </a:rPr>
              <a:t>({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columns: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'id',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ID'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'name',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Name'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'price',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Price'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data: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id: 1,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name: 'Item 1',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price: '$1'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});</a:t>
            </a:r>
            <a:endParaRPr lang="zh-CN" altLang="en-US" sz="1200"/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en-US" altLang="zh-CN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1744980"/>
                <a:gridCol w="46843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url</a:t>
                      </a:r>
                      <a:endParaRPr lang="zh-CN" altLang="en-US" sz="14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请求后台的URL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method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服务器数据的请求方式 'get' or 'post'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classes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表格的类名称。默认情况下，表格是有边框的，你可以添加 'table-no-bordered' 来删除表格的边框样式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undefinedText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当数据为 undefined 时显示的字符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striped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设置为 true 会有隔行变色效果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queryParams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limit, offset, search, sort, order  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pageSize, pageNumber, searchText, sortName, sortOrder. 　等</a:t>
                      </a:r>
                      <a:endParaRPr lang="zh-CN" altLang="en-US" sz="10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pagination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设置为 true 会在表格底部显示分页条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>
          <a:xfrm rot="10800000" flipV="1">
            <a:off x="5633720" y="1382395"/>
            <a:ext cx="2896235" cy="1379220"/>
          </a:xfrm>
          <a:prstGeom prst="wedgeRoundRectCallout">
            <a:avLst>
              <a:gd name="adj1" fmla="val 8649"/>
              <a:gd name="adj2" fmla="val 149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function(params) {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请求参数设置　</a:t>
            </a:r>
            <a:endParaRPr lang="zh-CN" altLang="en-US"/>
          </a:p>
          <a:p>
            <a:pPr algn="l"/>
            <a:r>
              <a:rPr lang="zh-CN" altLang="en-US"/>
              <a:t>return params;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sidePagination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可选值为 'client' 或者 'server'。设置 'server'时，必须设置 服务器数据地址（url）或者重写ajax方法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pageNumber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如果设置了分页，首页页码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pageSize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如果设置了分页，页面数据条数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pageList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Array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[10, 25, 50, 100, All]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showColumns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内容列下拉框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showRefresh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刷新按钮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showToggle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切换试图（table/card）按钮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Column</a:t>
            </a:r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列参数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radio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是否显示单选框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checkbox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是否显示复选框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field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列名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title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标题　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sortable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此列是否可以排序　默认</a:t>
                      </a:r>
                      <a:r>
                        <a:rPr lang="en-US" altLang="zh-CN" sz="1200"/>
                        <a:t>fasle</a:t>
                      </a:r>
                      <a:endParaRPr lang="en-US" altLang="zh-CN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formatter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value: the field value. 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row: the row record data.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index: the row index.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showToggle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切换试图（table/card）按钮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6138</Words>
  <Application>WPS 演示</Application>
  <PresentationFormat>全屏显示(16:9)</PresentationFormat>
  <Paragraphs>507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Bebas Neue</vt:lpstr>
      <vt:lpstr>华文细黑</vt:lpstr>
      <vt:lpstr>微软雅黑</vt:lpstr>
      <vt:lpstr>Arial</vt:lpstr>
      <vt:lpstr>Calibri</vt:lpstr>
      <vt:lpstr>Arial Unicode MS</vt:lpstr>
      <vt:lpstr>Segoe Print</vt:lpstr>
      <vt:lpstr>第一PPT，www.1ppt.com</vt:lpstr>
      <vt:lpstr>Office 主题</vt:lpstr>
      <vt:lpstr>PowerPoint 演示文稿</vt:lpstr>
      <vt:lpstr>简介</vt:lpstr>
      <vt:lpstr>需要的文件</vt:lpstr>
      <vt:lpstr>第一个示例</vt:lpstr>
      <vt:lpstr>第一个示例</vt:lpstr>
      <vt:lpstr>第一个示例</vt:lpstr>
      <vt:lpstr>表格参数</vt:lpstr>
      <vt:lpstr>表格参数</vt:lpstr>
      <vt:lpstr>Column列参数</vt:lpstr>
      <vt:lpstr>用Charles抓包</vt:lpstr>
      <vt:lpstr>Column列参数</vt:lpstr>
      <vt:lpstr>事件介绍</vt:lpstr>
      <vt:lpstr>事件简介</vt:lpstr>
      <vt:lpstr>多语言</vt:lpstr>
      <vt:lpstr>附：Charles抓取https请求</vt:lpstr>
      <vt:lpstr>PowerPoint 演示文稿</vt:lpstr>
      <vt:lpstr>PowerPoint 演示文稿</vt:lpstr>
      <vt:lpstr>PowerPoint 演示文稿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lastModifiedBy>Mtime</cp:lastModifiedBy>
  <cp:revision>265</cp:revision>
  <dcterms:created xsi:type="dcterms:W3CDTF">2011-12-26T17:46:00Z</dcterms:created>
  <dcterms:modified xsi:type="dcterms:W3CDTF">2017-09-27T03:16:05Z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