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22"/>
  </p:handoutMasterIdLst>
  <p:sldIdLst>
    <p:sldId id="339" r:id="rId4"/>
    <p:sldId id="326" r:id="rId6"/>
    <p:sldId id="332" r:id="rId7"/>
    <p:sldId id="271" r:id="rId8"/>
    <p:sldId id="366" r:id="rId9"/>
    <p:sldId id="365" r:id="rId10"/>
    <p:sldId id="367" r:id="rId11"/>
    <p:sldId id="368" r:id="rId12"/>
    <p:sldId id="370" r:id="rId13"/>
    <p:sldId id="328" r:id="rId14"/>
    <p:sldId id="358" r:id="rId15"/>
    <p:sldId id="333" r:id="rId16"/>
    <p:sldId id="359" r:id="rId17"/>
    <p:sldId id="360" r:id="rId18"/>
    <p:sldId id="340" r:id="rId19"/>
    <p:sldId id="341" r:id="rId20"/>
    <p:sldId id="346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99548" autoAdjust="0"/>
  </p:normalViewPr>
  <p:slideViewPr>
    <p:cSldViewPr>
      <p:cViewPr varScale="1">
        <p:scale>
          <a:sx n="134" d="100"/>
          <a:sy n="134" d="100"/>
        </p:scale>
        <p:origin x="-78" y="-594"/>
      </p:cViewPr>
      <p:guideLst>
        <p:guide orient="horz" pos="17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30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8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11.png"/><Relationship Id="rId18" Type="http://schemas.openxmlformats.org/officeDocument/2006/relationships/image" Target="../media/image10.png"/><Relationship Id="rId17" Type="http://schemas.openxmlformats.org/officeDocument/2006/relationships/image" Target="../media/image9.png"/><Relationship Id="rId16" Type="http://schemas.openxmlformats.org/officeDocument/2006/relationships/hyperlink" Target="http://www.1ppt.cn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636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9" name="文本框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014543" y="2273919"/>
            <a:ext cx="51149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Ｂ</a:t>
            </a:r>
            <a:r>
              <a:rPr lang="en-US" altLang="zh-CN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ootstrp Table</a:t>
            </a:r>
            <a:endParaRPr lang="en-US" altLang="zh-CN" sz="6000" b="1" dirty="0">
              <a:solidFill>
                <a:schemeClr val="tx2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2897166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用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Charles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抓包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YZ1I9~JJ5_FHY8_ZI$IA]D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999490"/>
            <a:ext cx="7754620" cy="4074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API测试工具 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Postman</a:t>
            </a:r>
            <a:r>
              <a:rPr 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进行调试</a:t>
            </a:r>
            <a:endParaRPr 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861060"/>
            <a:ext cx="7238365" cy="4172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9240" y="1007110"/>
            <a:ext cx="8597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用户登录相关的接口需要在</a:t>
            </a:r>
            <a:r>
              <a:rPr lang="en-US" altLang="zh-CN"/>
              <a:t>header</a:t>
            </a:r>
            <a:r>
              <a:rPr lang="zh-CN" altLang="en-US"/>
              <a:t>中设置</a:t>
            </a:r>
            <a:r>
              <a:rPr lang="en-US" altLang="zh-CN"/>
              <a:t>cookie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2220595" y="2395220"/>
            <a:ext cx="3570605" cy="24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Mongo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静态化</a:t>
            </a:r>
            <a:endParaRPr lang="zh-CN" altLang="en-US" sz="28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37"/>
          </p:nvPr>
        </p:nvSpPr>
        <p:spPr>
          <a:xfrm>
            <a:off x="5410200" y="1889125"/>
            <a:ext cx="2971800" cy="377825"/>
          </a:xfrm>
          <a:ln>
            <a:noFill/>
          </a:ln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测试环境　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36"/>
          </p:nvPr>
        </p:nvSpPr>
        <p:spPr>
          <a:xfrm>
            <a:off x="5410200" y="1123950"/>
            <a:ext cx="2859405" cy="800100"/>
          </a:xfrm>
          <a:ln>
            <a:noFill/>
          </a:ln>
        </p:spPr>
        <p:txBody>
          <a:bodyPr/>
          <a:lstStyle/>
          <a:p>
            <a:pPr algn="l"/>
            <a:r>
              <a:rPr lang="zh-CN" altLang="en-US" dirty="0">
                <a:latin typeface="+mn-lt"/>
                <a:cs typeface="+mn-ea"/>
                <a:sym typeface="+mn-lt"/>
              </a:rPr>
              <a:t>一些不经常变化数据静态化到</a:t>
            </a:r>
            <a:r>
              <a:rPr lang="en-US" altLang="zh-CN" dirty="0">
                <a:latin typeface="+mn-lt"/>
                <a:cs typeface="+mn-ea"/>
                <a:sym typeface="+mn-lt"/>
              </a:rPr>
              <a:t>mongo </a:t>
            </a:r>
            <a:r>
              <a:rPr lang="zh-CN" altLang="en-US" dirty="0">
                <a:latin typeface="+mn-lt"/>
                <a:cs typeface="+mn-ea"/>
                <a:sym typeface="+mn-lt"/>
              </a:rPr>
              <a:t>数据库，比如商品信息等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410200" y="2266950"/>
            <a:ext cx="3429000" cy="457200"/>
          </a:xfrm>
        </p:spPr>
        <p:txBody>
          <a:bodyPr>
            <a:normAutofit fontScale="9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US" dirty="0">
                <a:latin typeface="+mn-lt"/>
                <a:cs typeface="+mn-ea"/>
                <a:sym typeface="+mn-lt"/>
              </a:rPr>
              <a:t>ip:192.168.50.24</a:t>
            </a:r>
            <a:r>
              <a:rPr lang="zh-CN" altLang="en-US" dirty="0">
                <a:latin typeface="+mn-lt"/>
                <a:cs typeface="+mn-ea"/>
                <a:sym typeface="+mn-lt"/>
              </a:rPr>
              <a:t>　　</a:t>
            </a:r>
            <a:r>
              <a:rPr lang="en-US" altLang="zh-CN" dirty="0">
                <a:latin typeface="+mn-lt"/>
                <a:cs typeface="+mn-ea"/>
                <a:sym typeface="+mn-lt"/>
              </a:rPr>
              <a:t>port:</a:t>
            </a:r>
            <a:r>
              <a:rPr lang="zh-CN" altLang="en-US" dirty="0">
                <a:latin typeface="+mn-lt"/>
                <a:cs typeface="+mn-ea"/>
                <a:sym typeface="+mn-lt"/>
              </a:rPr>
              <a:t>27017　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zh-CN" altLang="en-US" b="1" dirty="0">
                <a:latin typeface="+mn-lt"/>
                <a:cs typeface="+mn-ea"/>
                <a:sym typeface="+mn-lt"/>
              </a:rPr>
              <a:t>MobileAPIContentRenderMongo</a:t>
            </a:r>
            <a:endParaRPr lang="zh-CN" alt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676400"/>
          </a:xfrm>
        </p:spPr>
        <p:txBody>
          <a:bodyPr/>
          <a:lstStyle/>
          <a:p>
            <a:pPr marL="57150" indent="0">
              <a:spcBef>
                <a:spcPts val="0"/>
              </a:spcBef>
              <a:defRPr/>
            </a:pPr>
            <a:r>
              <a:rPr lang="zh-CN" altLang="en-US" sz="1400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任务配置</a:t>
            </a:r>
            <a:endParaRPr lang="zh-CN" altLang="en-US" sz="1400" dirty="0">
              <a:solidFill>
                <a:srgbClr val="0070C0"/>
              </a:solidFill>
              <a:latin typeface="+mn-lt"/>
              <a:cs typeface="+mn-ea"/>
              <a:sym typeface="+mn-lt"/>
            </a:endParaRPr>
          </a:p>
          <a:p>
            <a:pPr marL="57150" indent="0">
              <a:spcBef>
                <a:spcPts val="0"/>
              </a:spcBef>
              <a:defRPr/>
            </a:pPr>
            <a:endParaRPr lang="en-US" dirty="0">
              <a:latin typeface="+mn-lt"/>
              <a:cs typeface="+mn-ea"/>
              <a:sym typeface="+mn-lt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US" dirty="0">
                <a:latin typeface="+mn-lt"/>
                <a:cs typeface="+mn-ea"/>
                <a:sym typeface="+mn-lt"/>
              </a:rPr>
              <a:t>http://192.168.50.150:8010/task/list?name=&amp;executor=mtime.content.mobile.task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" b="2583"/>
          <a:stretch>
            <a:fillRect/>
          </a:stretch>
        </p:blipFill>
        <p:spPr/>
      </p:pic>
      <p:pic>
        <p:nvPicPr>
          <p:cNvPr id="2" name="图片 1" descr="FYLJUB~%KNT]}$WYZXKPR%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950"/>
            <a:ext cx="5064125" cy="348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附：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Charles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抓取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https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请求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11" name="图片 10" descr="754C089201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986155"/>
            <a:ext cx="6949440" cy="37369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17740" y="1090295"/>
            <a:ext cx="16738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１</a:t>
            </a:r>
            <a:r>
              <a:rPr lang="zh-CN" altLang="en-US" sz="1600"/>
              <a:t>通过手机浏览器访问</a:t>
            </a:r>
            <a:r>
              <a:rPr lang="en-US" altLang="zh-CN"/>
              <a:t>chls.pro/ssl</a:t>
            </a:r>
            <a:endParaRPr lang="en-US" altLang="zh-CN"/>
          </a:p>
          <a:p>
            <a:r>
              <a:rPr lang="zh-CN" altLang="zh-CN"/>
              <a:t>安装证书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附：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Charles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抓取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https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请求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44030" y="1090295"/>
            <a:ext cx="2147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 SSL Proxying Setting </a:t>
            </a:r>
            <a:r>
              <a:rPr lang="zh-CN" altLang="zh-CN"/>
              <a:t>设置</a:t>
            </a:r>
            <a:r>
              <a:rPr lang="en-US" altLang="zh-CN"/>
              <a:t>*:443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48385"/>
            <a:ext cx="5498465" cy="392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989193" y="923549"/>
            <a:ext cx="3165615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3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201X</a:t>
            </a:r>
            <a:endParaRPr lang="zh-CN" altLang="en-US" sz="1035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3375115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1"/>
                </a:solidFill>
                <a:cs typeface="+mn-ea"/>
                <a:sym typeface="+mn-lt"/>
              </a:rPr>
              <a:t>Thanks!</a:t>
            </a:r>
            <a:endParaRPr lang="en-US" altLang="zh-CN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82"/>
            <a:ext cx="9144000" cy="47681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/>
          <p:nvPr>
            <p:ph type="body" sz="quarter" idx="25"/>
          </p:nvPr>
        </p:nvSpPr>
        <p:spPr>
          <a:xfrm>
            <a:off x="533400" y="904240"/>
            <a:ext cx="6102350" cy="3549015"/>
          </a:xfrm>
        </p:spPr>
        <p:txBody>
          <a:bodyPr/>
          <a:p>
            <a:r>
              <a:rPr lang="zh-CN" altLang="en-US"/>
              <a:t>基于 Bootstrap 的 jQuery 表格插件，通过简单的设置，就可以拥有强的单选、多选、排序、分页，以及编辑、导出、过滤（扩展）等等的功能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just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需要的文件</a:t>
            </a:r>
            <a:endParaRPr lang="zh-CN" altLang="en-US" dirty="0">
              <a:solidFill>
                <a:srgbClr val="0070C0"/>
              </a:solidFill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981075"/>
            <a:ext cx="80676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FF0000"/>
                </a:solidFill>
              </a:rPr>
              <a:t>下载的 Bootstrap table 源码包含了未压缩的 CSS，JavaScript，语言文件以及扩展，并且提供了压缩扰乱的 min 文件，当然也提供了我们的文档。更具体地说，主要包含了以下的文件：</a:t>
            </a:r>
            <a:endParaRPr lang="zh-CN" altLang="en-US" sz="1000" b="1">
              <a:solidFill>
                <a:srgbClr val="FF0000"/>
              </a:solidFill>
            </a:endParaRPr>
          </a:p>
          <a:p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bootstrap-table/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dist/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bootstrap-table.min.css　　　　　　　　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└── bootstrap-table.min.js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docs/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└── src/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bootstrap-table.css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└── bootstrap-table.js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，我们对普通的 table 设置 </a:t>
            </a:r>
            <a:r>
              <a:rPr lang="zh-CN" altLang="en-US" sz="1200">
                <a:solidFill>
                  <a:srgbClr val="FF0000"/>
                </a:solidFill>
              </a:rPr>
              <a:t>data-toggle="table" </a:t>
            </a:r>
            <a:r>
              <a:rPr lang="zh-CN" altLang="en-US" sz="1200"/>
              <a:t>即可。</a:t>
            </a:r>
            <a:endParaRPr lang="zh-CN" altLang="en-US" sz="1200"/>
          </a:p>
          <a:p>
            <a:r>
              <a:rPr lang="zh-CN" altLang="en-US" sz="1200"/>
              <a:t>&lt;table </a:t>
            </a:r>
            <a:r>
              <a:rPr lang="zh-CN" altLang="en-US" sz="1200" b="1"/>
              <a:t>data-toggle="table"</a:t>
            </a:r>
            <a:r>
              <a:rPr lang="zh-CN" altLang="en-US" sz="1200"/>
              <a:t>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&lt;th&gt;Item ID&lt;/th&gt;</a:t>
            </a:r>
            <a:endParaRPr lang="zh-CN" altLang="en-US" sz="1200"/>
          </a:p>
          <a:p>
            <a:r>
              <a:rPr lang="zh-CN" altLang="en-US" sz="1200"/>
              <a:t>            &lt;th&gt;Item Name&lt;/th&gt;</a:t>
            </a:r>
            <a:endParaRPr lang="zh-CN" altLang="en-US" sz="1200"/>
          </a:p>
          <a:p>
            <a:r>
              <a:rPr lang="zh-CN" altLang="en-US" sz="1200"/>
              <a:t>            &lt;th&gt;Item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/>
              <a:t>    &lt;tbody&gt;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&lt;td&gt;1&lt;/td&gt;</a:t>
            </a:r>
            <a:endParaRPr lang="zh-CN" altLang="en-US" sz="1200"/>
          </a:p>
          <a:p>
            <a:r>
              <a:rPr lang="zh-CN" altLang="en-US" sz="1200"/>
              <a:t>            &lt;td&gt;Item 1&lt;/td&gt;</a:t>
            </a:r>
            <a:endParaRPr lang="zh-CN" altLang="en-US" sz="1200"/>
          </a:p>
          <a:p>
            <a:r>
              <a:rPr lang="zh-CN" altLang="en-US" sz="1200"/>
              <a:t>            &lt;td&gt;$1&lt;/td&gt;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  &lt;/tbody&gt;</a:t>
            </a:r>
            <a:endParaRPr lang="zh-CN" altLang="en-US" sz="1200"/>
          </a:p>
          <a:p>
            <a:r>
              <a:rPr lang="zh-CN" altLang="en-US" sz="1200"/>
              <a:t>&lt;/table&gt;</a:t>
            </a:r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730" y="1045210"/>
            <a:ext cx="79514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/>
              <a:t>我们也可以通过设置远程的 url 如 </a:t>
            </a:r>
            <a:r>
              <a:rPr lang="zh-CN" altLang="en-US" sz="1200">
                <a:solidFill>
                  <a:srgbClr val="FF0000"/>
                </a:solidFill>
              </a:rPr>
              <a:t>data-url="data1.json" </a:t>
            </a:r>
            <a:r>
              <a:rPr lang="zh-CN" altLang="en-US" sz="1200"/>
              <a:t>来加载数据。</a:t>
            </a:r>
            <a:endParaRPr lang="zh-CN" altLang="en-US" sz="1200"/>
          </a:p>
          <a:p>
            <a:r>
              <a:rPr lang="zh-CN" altLang="en-US" sz="1200"/>
              <a:t>&lt;table data-toggle="table" data-url="data1.json"&gt;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 data-field="id"&gt;Item ID&lt;/th&gt;</a:t>
            </a:r>
            <a:endParaRPr lang="zh-CN" altLang="en-US" sz="1200"/>
          </a:p>
          <a:p>
            <a:r>
              <a:rPr lang="zh-CN" altLang="en-US" sz="1200"/>
              <a:t>            &lt;th data-field="name"&gt;Item Name&lt;/th&gt;</a:t>
            </a:r>
            <a:endParaRPr lang="zh-CN" altLang="en-US" sz="1200"/>
          </a:p>
          <a:p>
            <a:r>
              <a:rPr lang="zh-CN" altLang="en-US" sz="1200"/>
              <a:t>            &lt;th data-field="price"&gt;Item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&lt;/table&gt;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en-US" altLang="zh-CN" sz="1200"/>
          </a:p>
          <a:p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4034155" y="1887855"/>
            <a:ext cx="3802380" cy="2025015"/>
          </a:xfrm>
          <a:prstGeom prst="wedgeRectCallout">
            <a:avLst>
              <a:gd name="adj1" fmla="val -52304"/>
              <a:gd name="adj2" fmla="val -68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1,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1",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"$1"</a:t>
            </a:r>
            <a:endParaRPr lang="zh-CN" altLang="en-US" sz="1000"/>
          </a:p>
          <a:p>
            <a:pPr algn="l"/>
            <a:r>
              <a:rPr lang="zh-CN" altLang="en-US" sz="1000"/>
              <a:t>        },</a:t>
            </a:r>
            <a:endParaRPr lang="zh-CN" altLang="en-US" sz="1000"/>
          </a:p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2,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2",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"$2"</a:t>
            </a:r>
            <a:endParaRPr lang="zh-CN" altLang="en-US" sz="1000"/>
          </a:p>
          <a:p>
            <a:pPr algn="l"/>
            <a:r>
              <a:rPr lang="zh-CN" altLang="en-US" sz="1000"/>
              <a:t>        }</a:t>
            </a:r>
            <a:endParaRPr lang="zh-CN" altLang="en-US" sz="1000"/>
          </a:p>
          <a:p>
            <a:pPr algn="ctr"/>
            <a:r>
              <a:rPr lang="zh-CN" altLang="en-US" sz="1000"/>
              <a:t>    ]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通过表格 id 来启用 bootstrap table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&lt;table id="</a:t>
            </a:r>
            <a:r>
              <a:rPr lang="en-US" altLang="zh-CN" sz="1400" i="1">
                <a:solidFill>
                  <a:srgbClr val="FF0000"/>
                </a:solidFill>
                <a:sym typeface="+mn-ea"/>
              </a:rPr>
              <a:t>mytable</a:t>
            </a:r>
            <a:r>
              <a:rPr lang="zh-CN" altLang="en-US" sz="1200" i="1">
                <a:solidFill>
                  <a:srgbClr val="FF0000"/>
                </a:solidFill>
                <a:sym typeface="+mn-ea"/>
              </a:rPr>
              <a:t>"&gt;&lt;/table&gt;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$('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#mytable</a:t>
            </a:r>
            <a:r>
              <a:rPr lang="zh-CN" altLang="en-US" sz="1200">
                <a:sym typeface="+mn-ea"/>
              </a:rPr>
              <a:t>').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bootstrapTable</a:t>
            </a:r>
            <a:r>
              <a:rPr lang="zh-CN" altLang="en-US" sz="1200">
                <a:sym typeface="+mn-ea"/>
              </a:rPr>
              <a:t>({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columns: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'id',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ID'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'name',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Name'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'price',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Price'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data: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id: 1,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name: 'Item 1',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price: '$1'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});</a:t>
            </a:r>
            <a:endParaRPr lang="zh-CN" altLang="en-US" sz="1200"/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en-US" altLang="zh-CN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1744980"/>
                <a:gridCol w="46843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url</a:t>
                      </a:r>
                      <a:endParaRPr lang="zh-CN" altLang="en-US" sz="14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请求后台的URL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method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服务器数据的请求方式 'get' or 'post'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classes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表格的类名称。默认情况下，表格是有边框的，你可以添加 'table-no-bordered' 来删除表格的边框样式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undefinedText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当数据为 undefined 时显示的字符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striped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设置为 true 会有隔行变色效果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queryParams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limit, offset, search, sort, order  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pageSize, pageNumber, searchText, sortName, sortOrder. 　等</a:t>
                      </a:r>
                      <a:endParaRPr lang="zh-CN" altLang="en-US" sz="10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pagination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设置为 true 会在表格底部显示分页条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>
          <a:xfrm rot="10800000" flipV="1">
            <a:off x="5633720" y="1382395"/>
            <a:ext cx="2896235" cy="1379220"/>
          </a:xfrm>
          <a:prstGeom prst="wedgeRoundRectCallout">
            <a:avLst>
              <a:gd name="adj1" fmla="val 8649"/>
              <a:gd name="adj2" fmla="val 149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function(params) {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请求参数设置　</a:t>
            </a:r>
            <a:endParaRPr lang="zh-CN" altLang="en-US"/>
          </a:p>
          <a:p>
            <a:pPr algn="l"/>
            <a:r>
              <a:rPr lang="zh-CN" altLang="en-US"/>
              <a:t>return params;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sidePagination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可选值为 'client' 或者 'server'。设置 'server'时，必须设置 服务器数据地址（url）或者重写ajax方法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pageNumber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如果设置了分页，首页页码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pageSize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如果设置了分页，页面数据条数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pageList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Array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[10, 25, 50, 100, All]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showColumns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内容列下拉框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showRefresh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刷新按钮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Column</a:t>
            </a:r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列</a:t>
            </a:r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radio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是否显示单选框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checkbox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是否显示复选框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field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列名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title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标题　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sortable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此列是否可以排序　默认</a:t>
                      </a:r>
                      <a:r>
                        <a:rPr lang="en-US" altLang="zh-CN" sz="1200"/>
                        <a:t>fasle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formatter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value: the field value. 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row: the row record data.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index: the row index.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4249</Words>
  <Application>WPS 演示</Application>
  <PresentationFormat>全屏显示(16:9)</PresentationFormat>
  <Paragraphs>372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Bebas Neue</vt:lpstr>
      <vt:lpstr>华文细黑</vt:lpstr>
      <vt:lpstr>华文楷体</vt:lpstr>
      <vt:lpstr>微软雅黑</vt:lpstr>
      <vt:lpstr>Arial</vt:lpstr>
      <vt:lpstr>Calibri</vt:lpstr>
      <vt:lpstr>Arial Unicode MS</vt:lpstr>
      <vt:lpstr>Segoe Print</vt:lpstr>
      <vt:lpstr>第一PPT，www.1ppt.com</vt:lpstr>
      <vt:lpstr>Office 主题</vt:lpstr>
      <vt:lpstr>PowerPoint 演示文稿</vt:lpstr>
      <vt:lpstr>项目简介</vt:lpstr>
      <vt:lpstr>mobile-base</vt:lpstr>
      <vt:lpstr>mobile-mall-master</vt:lpstr>
      <vt:lpstr>第一个示例</vt:lpstr>
      <vt:lpstr>第一个示例</vt:lpstr>
      <vt:lpstr>第一个示例</vt:lpstr>
      <vt:lpstr>表格参数</vt:lpstr>
      <vt:lpstr>表格参数</vt:lpstr>
      <vt:lpstr>用Charles抓包</vt:lpstr>
      <vt:lpstr>API测试工具 Postman进行调试</vt:lpstr>
      <vt:lpstr>Mongo静态化</vt:lpstr>
      <vt:lpstr>附：Charles抓取https请求</vt:lpstr>
      <vt:lpstr>附：Charles抓取https请求</vt:lpstr>
      <vt:lpstr>PowerPoint 演示文稿</vt:lpstr>
      <vt:lpstr>PowerPoint 演示文稿</vt:lpstr>
      <vt:lpstr>PowerPoint 演示文稿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Mtime</cp:lastModifiedBy>
  <cp:revision>246</cp:revision>
  <dcterms:created xsi:type="dcterms:W3CDTF">2011-12-26T17:46:00Z</dcterms:created>
  <dcterms:modified xsi:type="dcterms:W3CDTF">2017-09-20T08:23:33Z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