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5" r:id="rId3"/>
  </p:sldMasterIdLst>
  <p:notesMasterIdLst>
    <p:notesMasterId r:id="rId5"/>
  </p:notesMasterIdLst>
  <p:handoutMasterIdLst>
    <p:handoutMasterId r:id="rId26"/>
  </p:handoutMasterIdLst>
  <p:sldIdLst>
    <p:sldId id="339" r:id="rId4"/>
    <p:sldId id="326" r:id="rId6"/>
    <p:sldId id="332" r:id="rId7"/>
    <p:sldId id="271" r:id="rId8"/>
    <p:sldId id="366" r:id="rId9"/>
    <p:sldId id="365" r:id="rId10"/>
    <p:sldId id="367" r:id="rId11"/>
    <p:sldId id="368" r:id="rId12"/>
    <p:sldId id="370" r:id="rId13"/>
    <p:sldId id="328" r:id="rId14"/>
    <p:sldId id="379" r:id="rId15"/>
    <p:sldId id="380" r:id="rId16"/>
    <p:sldId id="387" r:id="rId17"/>
    <p:sldId id="388" r:id="rId18"/>
    <p:sldId id="389" r:id="rId19"/>
    <p:sldId id="381" r:id="rId20"/>
    <p:sldId id="382" r:id="rId21"/>
    <p:sldId id="360" r:id="rId22"/>
    <p:sldId id="340" r:id="rId23"/>
    <p:sldId id="341" r:id="rId24"/>
    <p:sldId id="346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44C"/>
    <a:srgbClr val="0065B0"/>
    <a:srgbClr val="FF0505"/>
    <a:srgbClr val="EA0000"/>
    <a:srgbClr val="444444"/>
    <a:srgbClr val="0FCED3"/>
    <a:srgbClr val="D60093"/>
    <a:srgbClr val="CC3399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 autoAdjust="0"/>
    <p:restoredTop sz="99548" autoAdjust="0"/>
  </p:normalViewPr>
  <p:slideViewPr>
    <p:cSldViewPr>
      <p:cViewPr varScale="1">
        <p:scale>
          <a:sx n="134" d="100"/>
          <a:sy n="134" d="100"/>
        </p:scale>
        <p:origin x="-78" y="-594"/>
      </p:cViewPr>
      <p:guideLst>
        <p:guide orient="horz" pos="17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90"/>
      </p:cViewPr>
      <p:guideLst>
        <p:guide orient="horz" pos="3057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ABB2A-1528-4AAF-9A21-F4370666C7B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8927C-AB49-450F-8967-4AD52E2DC3D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90015-6979-4CAF-87BC-D33F74A1F26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CA0D8-6577-48B2-BA77-88519BAFBFD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F454-C1DB-447C-9EEC-A5F3AC4DF9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F454-C1DB-447C-9EEC-A5F3AC4DF9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US" smtClean="0"/>
            </a:fld>
            <a:endParaRPr lang="en-US" dirty="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533400" y="1200150"/>
            <a:ext cx="1828800" cy="1518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2590800" y="1200150"/>
            <a:ext cx="1828800" cy="1518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4648200" y="1200150"/>
            <a:ext cx="1828800" cy="1518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6705600" y="1200150"/>
            <a:ext cx="1828800" cy="1518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2514600" y="3238500"/>
            <a:ext cx="1901952" cy="3238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4572000" y="3238500"/>
            <a:ext cx="1901952" cy="3238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6629400" y="3238500"/>
            <a:ext cx="1901952" cy="3238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457200" y="3238500"/>
            <a:ext cx="1901952" cy="3238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2514600" y="3486150"/>
            <a:ext cx="1901952" cy="9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4572000" y="3486150"/>
            <a:ext cx="1901952" cy="9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6629400" y="3486150"/>
            <a:ext cx="1901952" cy="9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457200" y="3486150"/>
            <a:ext cx="1901952" cy="9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533400" y="2683764"/>
            <a:ext cx="1828800" cy="268986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2590800" y="2683764"/>
            <a:ext cx="1828800" cy="268986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4648200" y="2683764"/>
            <a:ext cx="1828800" cy="268986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6705600" y="2683764"/>
            <a:ext cx="1828800" cy="268986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US" smtClean="0"/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514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33400" y="1790700"/>
            <a:ext cx="4419600" cy="2457450"/>
          </a:xfrm>
          <a:prstGeom prst="rect">
            <a:avLst/>
          </a:prstGeo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257800" y="3790950"/>
            <a:ext cx="3429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5257800" y="2419350"/>
            <a:ext cx="34290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257800" y="1733550"/>
            <a:ext cx="3429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1047750"/>
            <a:ext cx="9144000" cy="2819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04800" y="4019550"/>
            <a:ext cx="8534400" cy="533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1100"/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123950"/>
            <a:ext cx="5181600" cy="3276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US" smtClean="0"/>
            </a:fld>
            <a:endParaRPr lang="en-US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410200" y="1498854"/>
            <a:ext cx="2971800" cy="3108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5410200" y="1143000"/>
            <a:ext cx="2438400" cy="3619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410200" y="2114550"/>
            <a:ext cx="3429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5410200" y="2724150"/>
            <a:ext cx="3429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5410200" y="3943350"/>
            <a:ext cx="3429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85750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134D-7C6B-4A7B-B28B-A8C75F870448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419100"/>
            <a:ext cx="152400" cy="4000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0" y="60166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 bwMode="auto">
          <a:xfrm>
            <a:off x="0" y="64770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Bebas Neu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»"/>
        <a:defRPr sz="1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word/" TargetMode="External"/><Relationship Id="rId8" Type="http://schemas.openxmlformats.org/officeDocument/2006/relationships/hyperlink" Target="http://www.1ppt.com/powerpoint/" TargetMode="External"/><Relationship Id="rId7" Type="http://schemas.openxmlformats.org/officeDocument/2006/relationships/hyperlink" Target="http://www.1ppt.com/xiazai/" TargetMode="External"/><Relationship Id="rId6" Type="http://schemas.openxmlformats.org/officeDocument/2006/relationships/hyperlink" Target="http://www.1ppt.com/tubiao/" TargetMode="External"/><Relationship Id="rId5" Type="http://schemas.openxmlformats.org/officeDocument/2006/relationships/hyperlink" Target="http://www.1ppt.com/beijing/" TargetMode="External"/><Relationship Id="rId4" Type="http://schemas.openxmlformats.org/officeDocument/2006/relationships/hyperlink" Target="http://www.1ppt.com/sucai/" TargetMode="External"/><Relationship Id="rId3" Type="http://schemas.openxmlformats.org/officeDocument/2006/relationships/hyperlink" Target="http://www.1ppt.com/jieri/" TargetMode="External"/><Relationship Id="rId20" Type="http://schemas.openxmlformats.org/officeDocument/2006/relationships/slideLayout" Target="../slideLayouts/slideLayout8.xml"/><Relationship Id="rId2" Type="http://schemas.openxmlformats.org/officeDocument/2006/relationships/hyperlink" Target="http://www.1ppt.com/hangye/" TargetMode="External"/><Relationship Id="rId19" Type="http://schemas.openxmlformats.org/officeDocument/2006/relationships/image" Target="../media/image6.png"/><Relationship Id="rId18" Type="http://schemas.openxmlformats.org/officeDocument/2006/relationships/image" Target="../media/image5.png"/><Relationship Id="rId17" Type="http://schemas.openxmlformats.org/officeDocument/2006/relationships/image" Target="../media/image4.png"/><Relationship Id="rId16" Type="http://schemas.openxmlformats.org/officeDocument/2006/relationships/hyperlink" Target="http://www.1ppt.cn/" TargetMode="External"/><Relationship Id="rId15" Type="http://schemas.openxmlformats.org/officeDocument/2006/relationships/hyperlink" Target="http://www.1ppt.com/jiaoan/" TargetMode="External"/><Relationship Id="rId14" Type="http://schemas.openxmlformats.org/officeDocument/2006/relationships/hyperlink" Target="http://www.1ppt.com/shiti/" TargetMode="External"/><Relationship Id="rId13" Type="http://schemas.openxmlformats.org/officeDocument/2006/relationships/hyperlink" Target="http://www.1ppt.com/fanwen/" TargetMode="External"/><Relationship Id="rId12" Type="http://schemas.openxmlformats.org/officeDocument/2006/relationships/hyperlink" Target="http://www.1ppt.com/kejian/" TargetMode="External"/><Relationship Id="rId11" Type="http://schemas.openxmlformats.org/officeDocument/2006/relationships/hyperlink" Target="http://www.1ppt.com/ziliao/" TargetMode="External"/><Relationship Id="rId10" Type="http://schemas.openxmlformats.org/officeDocument/2006/relationships/hyperlink" Target="http://www.1ppt.com/excel/" TargetMode="External"/><Relationship Id="rId1" Type="http://schemas.openxmlformats.org/officeDocument/2006/relationships/hyperlink" Target="http://www.1ppt.com/moba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486360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684584" y="3363838"/>
            <a:ext cx="2448272" cy="2448272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195736" y="4299942"/>
            <a:ext cx="1584176" cy="1584176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982565" y="3723878"/>
            <a:ext cx="438268" cy="438268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812360" y="3219822"/>
            <a:ext cx="2376264" cy="2376264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561704" y="3721694"/>
            <a:ext cx="2387800" cy="2387800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452320" y="3435846"/>
            <a:ext cx="936104" cy="936104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156176" y="4422627"/>
            <a:ext cx="1605507" cy="1605507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29" name="文本框 2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2014543" y="2273919"/>
            <a:ext cx="511492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2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Ｂ</a:t>
            </a:r>
            <a:r>
              <a:rPr lang="en-US" altLang="zh-CN" sz="6000" b="1" dirty="0">
                <a:solidFill>
                  <a:schemeClr val="tx2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ootstrp Table</a:t>
            </a:r>
            <a:endParaRPr lang="en-US" altLang="zh-CN" sz="6000" b="1" dirty="0">
              <a:solidFill>
                <a:schemeClr val="tx2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矩形 29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592746" y="2897166"/>
            <a:ext cx="5958509" cy="25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4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4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4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20" grpId="0" animBg="1"/>
      <p:bldP spid="20" grpId="1" animBg="1"/>
      <p:bldP spid="23" grpId="0" animBg="1"/>
      <p:bldP spid="23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事件介绍</a:t>
            </a:r>
            <a:endParaRPr lang="zh-CN" altLang="en-US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ea"/>
                <a:sym typeface="+mn-lt"/>
              </a:rPr>
              <a:t> </a:t>
            </a:r>
            <a:endParaRPr lang="en-US" dirty="0">
              <a:cs typeface="+mn-ea"/>
              <a:sym typeface="+mn-lt"/>
            </a:endParaRPr>
          </a:p>
        </p:txBody>
      </p:sp>
      <p:pic>
        <p:nvPicPr>
          <p:cNvPr id="46" name="Picture 45" descr="C:\Users\ADRIEN~1.REY\AppData\Local\Temp\Rar$DR58.888\icons grid\comments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270" y="3216728"/>
            <a:ext cx="471153" cy="47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35635" y="1131570"/>
            <a:ext cx="73247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$('#table').bootstrapTable({</a:t>
            </a:r>
            <a:endParaRPr lang="zh-CN" altLang="en-US"/>
          </a:p>
          <a:p>
            <a:r>
              <a:rPr lang="zh-CN" altLang="en-US"/>
              <a:t>    onEventName: function (arg1, arg2, ...) {</a:t>
            </a:r>
            <a:endParaRPr lang="zh-CN" altLang="en-US"/>
          </a:p>
          <a:p>
            <a:r>
              <a:rPr lang="zh-CN" altLang="en-US"/>
              <a:t>        // ...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});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事件简介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456565" y="1102995"/>
          <a:ext cx="8331200" cy="4225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025"/>
                <a:gridCol w="1536700"/>
                <a:gridCol w="1460500"/>
                <a:gridCol w="373697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Option 事件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jQuery 事件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参数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7004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>
                          <a:sym typeface="+mn-ea"/>
                        </a:rPr>
                        <a:t>onAll</a:t>
                      </a:r>
                      <a:endParaRPr lang="zh-CN" alt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all.bs.table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name, args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所有的事件都会触发该事件，参数包括：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name：事件名，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args：事件的参数。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>
                          <a:sym typeface="+mn-ea"/>
                        </a:rPr>
                        <a:t>onClickRow</a:t>
                      </a:r>
                      <a:endParaRPr lang="zh-CN" alt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click-row.bs.table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row, $element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当用户点击某一行的时候触发，参数包括：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row：点击行的数据，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$element：tr 元素，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field：点击列的 field 名称。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692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onClickCell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click-cell.bs.table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field, value, row, $element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当用户点击某一列的时候触发，参数包括：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field：点击列的 field 名称，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value：点击列的 value 值，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row：点击列的整行数据，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$element：td 元素。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onCheck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check.bs.table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row	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row：点击列的整行数据</a:t>
                      </a:r>
                      <a:r>
                        <a:rPr lang="zh-CN" altLang="en-US" sz="1200"/>
                        <a:t>　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zh-CN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导出文件</a:t>
            </a:r>
            <a:endParaRPr lang="zh-CN" altLang="zh-CN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ea"/>
                <a:sym typeface="+mn-lt"/>
              </a:rPr>
              <a:t> </a:t>
            </a:r>
            <a:endParaRPr lang="en-US" dirty="0">
              <a:cs typeface="+mn-ea"/>
              <a:sym typeface="+mn-lt"/>
            </a:endParaRPr>
          </a:p>
        </p:txBody>
      </p:sp>
      <p:pic>
        <p:nvPicPr>
          <p:cNvPr id="46" name="Picture 45" descr="C:\Users\ADRIEN~1.REY\AppData\Local\Temp\Rar$DR58.888\icons grid\comments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270" y="3216728"/>
            <a:ext cx="471153" cy="47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05155" y="1139190"/>
            <a:ext cx="73247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https://github.com/hhurz/tableExport.jquery.plugin</a:t>
            </a:r>
            <a:endParaRPr lang="zh-CN" altLang="en-US"/>
          </a:p>
          <a:p>
            <a:r>
              <a:rPr lang="zh-CN" altLang="en-US"/>
              <a:t>tableExport.js</a:t>
            </a:r>
            <a:endParaRPr lang="zh-CN" altLang="en-US"/>
          </a:p>
          <a:p>
            <a:r>
              <a:rPr lang="zh-CN" altLang="en-US"/>
              <a:t>bootstrap-table-export.js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zh-CN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导出文件格式</a:t>
            </a:r>
            <a:endParaRPr lang="zh-CN" altLang="zh-CN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ea"/>
                <a:sym typeface="+mn-lt"/>
              </a:rPr>
              <a:t> </a:t>
            </a:r>
            <a:endParaRPr lang="en-US" dirty="0">
              <a:cs typeface="+mn-ea"/>
              <a:sym typeface="+mn-lt"/>
            </a:endParaRPr>
          </a:p>
        </p:txBody>
      </p:sp>
      <p:pic>
        <p:nvPicPr>
          <p:cNvPr id="46" name="Picture 45" descr="C:\Users\ADRIEN~1.REY\AppData\Local\Temp\Rar$DR58.888\icons grid\comments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270" y="3216728"/>
            <a:ext cx="471153" cy="47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05155" y="1139190"/>
            <a:ext cx="732472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Export HTML Table to</a:t>
            </a:r>
            <a:endParaRPr lang="zh-CN" altLang="en-US"/>
          </a:p>
          <a:p>
            <a:r>
              <a:rPr lang="zh-CN" altLang="en-US"/>
              <a:t>CSV</a:t>
            </a:r>
            <a:endParaRPr lang="zh-CN" altLang="en-US"/>
          </a:p>
          <a:p>
            <a:r>
              <a:rPr lang="zh-CN" altLang="en-US"/>
              <a:t>DOC</a:t>
            </a:r>
            <a:endParaRPr lang="zh-CN" altLang="en-US"/>
          </a:p>
          <a:p>
            <a:r>
              <a:rPr lang="zh-CN" altLang="en-US"/>
              <a:t>JSON</a:t>
            </a:r>
            <a:endParaRPr lang="zh-CN" altLang="en-US"/>
          </a:p>
          <a:p>
            <a:r>
              <a:rPr lang="zh-CN" altLang="en-US"/>
              <a:t>PDF</a:t>
            </a:r>
            <a:endParaRPr lang="zh-CN" altLang="en-US"/>
          </a:p>
          <a:p>
            <a:r>
              <a:rPr lang="zh-CN" altLang="en-US"/>
              <a:t>PNG</a:t>
            </a:r>
            <a:endParaRPr lang="zh-CN" altLang="en-US"/>
          </a:p>
          <a:p>
            <a:r>
              <a:rPr lang="zh-CN" altLang="en-US"/>
              <a:t>SQL</a:t>
            </a:r>
            <a:endParaRPr lang="zh-CN" altLang="en-US"/>
          </a:p>
          <a:p>
            <a:r>
              <a:rPr lang="zh-CN" altLang="en-US"/>
              <a:t>TSV</a:t>
            </a:r>
            <a:endParaRPr lang="zh-CN" altLang="en-US"/>
          </a:p>
          <a:p>
            <a:r>
              <a:rPr lang="zh-CN" altLang="en-US"/>
              <a:t>TXT</a:t>
            </a:r>
            <a:endParaRPr lang="zh-CN" altLang="en-US"/>
          </a:p>
          <a:p>
            <a:r>
              <a:rPr lang="zh-CN" altLang="en-US"/>
              <a:t>XLS (Excel 2000 HTML format)</a:t>
            </a:r>
            <a:endParaRPr lang="zh-CN" altLang="en-US"/>
          </a:p>
          <a:p>
            <a:r>
              <a:rPr lang="zh-CN" altLang="en-US"/>
              <a:t>XLSX (Excel 2007 Office Open XML format)</a:t>
            </a:r>
            <a:endParaRPr lang="zh-CN" altLang="en-US"/>
          </a:p>
          <a:p>
            <a:r>
              <a:rPr lang="zh-CN" altLang="en-US"/>
              <a:t>XML (Excel 2003 XML Spreadsheet format)</a:t>
            </a:r>
            <a:endParaRPr lang="zh-CN" altLang="en-US"/>
          </a:p>
          <a:p>
            <a:r>
              <a:rPr lang="zh-CN" altLang="en-US"/>
              <a:t>XML (Raw xml)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zh-CN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导出文件格式</a:t>
            </a:r>
            <a:endParaRPr lang="zh-CN" altLang="zh-CN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ea"/>
                <a:sym typeface="+mn-lt"/>
              </a:rPr>
              <a:t> </a:t>
            </a:r>
            <a:endParaRPr lang="en-US" dirty="0">
              <a:cs typeface="+mn-ea"/>
              <a:sym typeface="+mn-lt"/>
            </a:endParaRPr>
          </a:p>
        </p:txBody>
      </p:sp>
      <p:pic>
        <p:nvPicPr>
          <p:cNvPr id="46" name="Picture 45" descr="C:\Users\ADRIEN~1.REY\AppData\Local\Temp\Rar$DR58.888\icons grid\comments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270" y="3216728"/>
            <a:ext cx="471153" cy="47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05155" y="1139190"/>
            <a:ext cx="732472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Export HTML Table to</a:t>
            </a:r>
            <a:endParaRPr lang="zh-CN" altLang="en-US"/>
          </a:p>
          <a:p>
            <a:r>
              <a:rPr lang="zh-CN" altLang="en-US"/>
              <a:t>CSV</a:t>
            </a:r>
            <a:endParaRPr lang="zh-CN" altLang="en-US"/>
          </a:p>
          <a:p>
            <a:r>
              <a:rPr lang="zh-CN" altLang="en-US"/>
              <a:t>DOC</a:t>
            </a:r>
            <a:endParaRPr lang="zh-CN" altLang="en-US"/>
          </a:p>
          <a:p>
            <a:r>
              <a:rPr lang="zh-CN" altLang="en-US"/>
              <a:t>JSON</a:t>
            </a:r>
            <a:endParaRPr lang="zh-CN" altLang="en-US"/>
          </a:p>
          <a:p>
            <a:r>
              <a:rPr lang="zh-CN" altLang="en-US"/>
              <a:t>PDF</a:t>
            </a:r>
            <a:endParaRPr lang="zh-CN" altLang="en-US"/>
          </a:p>
          <a:p>
            <a:r>
              <a:rPr lang="zh-CN" altLang="en-US"/>
              <a:t>PNG</a:t>
            </a:r>
            <a:endParaRPr lang="zh-CN" altLang="en-US"/>
          </a:p>
          <a:p>
            <a:r>
              <a:rPr lang="zh-CN" altLang="en-US"/>
              <a:t>SQL</a:t>
            </a:r>
            <a:endParaRPr lang="zh-CN" altLang="en-US"/>
          </a:p>
          <a:p>
            <a:r>
              <a:rPr lang="zh-CN" altLang="en-US"/>
              <a:t>TSV</a:t>
            </a:r>
            <a:endParaRPr lang="zh-CN" altLang="en-US"/>
          </a:p>
          <a:p>
            <a:r>
              <a:rPr lang="zh-CN" altLang="en-US"/>
              <a:t>TXT</a:t>
            </a:r>
            <a:endParaRPr lang="zh-CN" altLang="en-US"/>
          </a:p>
          <a:p>
            <a:r>
              <a:rPr lang="zh-CN" altLang="en-US"/>
              <a:t>XLS (Excel 2000 HTML format)</a:t>
            </a:r>
            <a:endParaRPr lang="zh-CN" altLang="en-US"/>
          </a:p>
          <a:p>
            <a:r>
              <a:rPr lang="zh-CN" altLang="en-US"/>
              <a:t>XLSX (Excel 2007 Office Open XML format)</a:t>
            </a:r>
            <a:endParaRPr lang="zh-CN" altLang="en-US"/>
          </a:p>
          <a:p>
            <a:r>
              <a:rPr lang="zh-CN" altLang="en-US"/>
              <a:t>XML (Excel 2003 XML Spreadsheet format)</a:t>
            </a:r>
            <a:endParaRPr lang="zh-CN" altLang="en-US"/>
          </a:p>
          <a:p>
            <a:r>
              <a:rPr lang="zh-CN" altLang="en-US"/>
              <a:t>XML (Raw xml)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zh-CN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导出文件格式</a:t>
            </a:r>
            <a:endParaRPr lang="zh-CN" altLang="zh-CN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ea"/>
                <a:sym typeface="+mn-lt"/>
              </a:rPr>
              <a:t> </a:t>
            </a:r>
            <a:endParaRPr lang="en-US" dirty="0">
              <a:cs typeface="+mn-ea"/>
              <a:sym typeface="+mn-lt"/>
            </a:endParaRPr>
          </a:p>
        </p:txBody>
      </p:sp>
      <p:pic>
        <p:nvPicPr>
          <p:cNvPr id="46" name="Picture 45" descr="C:\Users\ADRIEN~1.REY\AppData\Local\Temp\Rar$DR58.888\icons grid\comments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270" y="3216728"/>
            <a:ext cx="471153" cy="47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05155" y="1139190"/>
            <a:ext cx="73247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 if ( typeof data == 'object' ) {</a:t>
            </a:r>
            <a:endParaRPr lang="zh-CN" altLang="en-US"/>
          </a:p>
          <a:p>
            <a:r>
              <a:rPr lang="zh-CN" altLang="en-US"/>
              <a:t>            	</a:t>
            </a:r>
            <a:r>
              <a:rPr lang="zh-CN" altLang="en-US">
                <a:solidFill>
                  <a:srgbClr val="FF0000"/>
                </a:solidFill>
              </a:rPr>
              <a:t>var binaryData = [];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    	binaryData.push(data);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            	blobUrl=window.URL.createObjectURL(new Blob(binaryData, {type: "application/zip"}))</a:t>
            </a:r>
            <a:endParaRPr lang="zh-CN" altLang="en-US"/>
          </a:p>
          <a:p>
            <a:r>
              <a:rPr lang="zh-CN" altLang="en-US"/>
              <a:t>              //blobUrl = window.URL.createObjectURL(data);</a:t>
            </a:r>
            <a:endParaRPr lang="zh-CN" altLang="en-US"/>
          </a:p>
          <a:p>
            <a:r>
              <a:rPr lang="zh-CN" altLang="en-US"/>
              <a:t>              DownloadLink.href = blobUrl;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OpenXML</a:t>
            </a:r>
            <a:endParaRPr lang="en-US" altLang="zh-CN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7715" y="2019935"/>
            <a:ext cx="76085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Open XML标准的简单介绍：Ecma Office Open XML（“Open XML”）是针对字处理文档、演示文稿和电子表格的国际化开放标准，可免费供多个应用程序在多个平台上实现。Microsoft Office（2007、2003、XP、2000）、OpenOffice Novell Edition、开源项目 Gnumeric、Neo-Office 2.1 和 PalmOS (Dataviz) 已经支持 Open XML。Corel 已经宣布在 WordPerfect 2007 中提供 Open XML 支持，全球的开发人员 正在使用 OpenXML 构建解决方案。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示例 </a:t>
            </a:r>
            <a:endParaRPr lang="zh-CN" altLang="en-US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图片 5" descr="IFU13JCJ)P_DFT~8NA3BP%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145" y="1020445"/>
            <a:ext cx="7359650" cy="3916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多语言</a:t>
            </a:r>
            <a:endParaRPr lang="zh-CN" altLang="en-US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ea"/>
                <a:sym typeface="+mn-lt"/>
              </a:rPr>
              <a:t> 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9255" y="948690"/>
            <a:ext cx="776414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(</a:t>
            </a:r>
            <a:r>
              <a:rPr lang="zh-CN" altLang="en-US" sz="1000"/>
              <a:t>function ($) {</a:t>
            </a:r>
            <a:endParaRPr lang="zh-CN" altLang="en-US" sz="1000"/>
          </a:p>
          <a:p>
            <a:r>
              <a:rPr lang="zh-CN" altLang="en-US" sz="1000"/>
              <a:t>    'use strict';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    $.fn.bootstrapTable.locales['zh-CN'] = {</a:t>
            </a:r>
            <a:endParaRPr lang="zh-CN" altLang="en-US" sz="1000"/>
          </a:p>
          <a:p>
            <a:r>
              <a:rPr lang="zh-CN" altLang="en-US" sz="1000"/>
              <a:t>        formatLoadingMessage: function () {</a:t>
            </a:r>
            <a:endParaRPr lang="zh-CN" altLang="en-US" sz="1000"/>
          </a:p>
          <a:p>
            <a:r>
              <a:rPr lang="zh-CN" altLang="en-US" sz="1000"/>
              <a:t>            return '正在努力地加载数据中，请稍候……';</a:t>
            </a:r>
            <a:endParaRPr lang="zh-CN" altLang="en-US" sz="1000"/>
          </a:p>
          <a:p>
            <a:r>
              <a:rPr lang="zh-CN" altLang="en-US" sz="1000"/>
              <a:t>        },</a:t>
            </a:r>
            <a:endParaRPr lang="zh-CN" altLang="en-US" sz="1000"/>
          </a:p>
          <a:p>
            <a:r>
              <a:rPr lang="zh-CN" altLang="en-US" sz="1000"/>
              <a:t>        formatRecordsPerPage: function (pageNumber) {</a:t>
            </a:r>
            <a:endParaRPr lang="zh-CN" altLang="en-US" sz="1000"/>
          </a:p>
          <a:p>
            <a:r>
              <a:rPr lang="zh-CN" altLang="en-US" sz="1000"/>
              <a:t>            return '每页显示 ' + pageNumber + ' 条记录';</a:t>
            </a:r>
            <a:endParaRPr lang="zh-CN" altLang="en-US" sz="1000"/>
          </a:p>
          <a:p>
            <a:r>
              <a:rPr lang="zh-CN" altLang="en-US" sz="1000"/>
              <a:t>        },</a:t>
            </a:r>
            <a:endParaRPr lang="zh-CN" altLang="en-US" sz="1000"/>
          </a:p>
          <a:p>
            <a:r>
              <a:rPr lang="zh-CN" altLang="en-US" sz="1000"/>
              <a:t>        formatShowingRows: function (pageFrom, pageTo, totalRows) {</a:t>
            </a:r>
            <a:endParaRPr lang="zh-CN" altLang="en-US" sz="1000"/>
          </a:p>
          <a:p>
            <a:r>
              <a:rPr lang="zh-CN" altLang="en-US" sz="1000"/>
              <a:t>            return '显示第 ' + pageFrom + ' 到第 ' + pageTo + ' 条记录，总共 ' + totalRows + ' 条记录';</a:t>
            </a:r>
            <a:endParaRPr lang="zh-CN" altLang="en-US" sz="1000"/>
          </a:p>
          <a:p>
            <a:r>
              <a:rPr lang="zh-CN" altLang="en-US" sz="1000"/>
              <a:t>        },</a:t>
            </a:r>
            <a:endParaRPr lang="zh-CN" altLang="en-US" sz="1000"/>
          </a:p>
          <a:p>
            <a:r>
              <a:rPr lang="zh-CN" altLang="en-US" sz="1000"/>
              <a:t>        formatSearch: function () {</a:t>
            </a:r>
            <a:endParaRPr lang="zh-CN" altLang="en-US" sz="1000"/>
          </a:p>
          <a:p>
            <a:r>
              <a:rPr lang="zh-CN" altLang="en-US" sz="1000"/>
              <a:t>            return '搜索';</a:t>
            </a:r>
            <a:endParaRPr lang="zh-CN" altLang="en-US" sz="1000"/>
          </a:p>
          <a:p>
            <a:r>
              <a:rPr lang="zh-CN" altLang="en-US" sz="1000"/>
              <a:t>        },</a:t>
            </a:r>
            <a:endParaRPr lang="zh-CN" altLang="en-US" sz="1000"/>
          </a:p>
          <a:p>
            <a:r>
              <a:rPr lang="zh-CN" altLang="en-US" sz="1000"/>
              <a:t>        formatNoMatches: function () {</a:t>
            </a:r>
            <a:endParaRPr lang="zh-CN" altLang="en-US" sz="1000"/>
          </a:p>
          <a:p>
            <a:r>
              <a:rPr lang="zh-CN" altLang="en-US" sz="1000"/>
              <a:t>            return '没有找到匹配的记录';</a:t>
            </a:r>
            <a:endParaRPr lang="zh-CN" altLang="en-US" sz="1000"/>
          </a:p>
          <a:p>
            <a:r>
              <a:rPr lang="zh-CN" altLang="en-US" sz="1000"/>
              <a:t>        },</a:t>
            </a:r>
            <a:endParaRPr lang="zh-CN" altLang="en-US" sz="1000"/>
          </a:p>
          <a:p>
            <a:r>
              <a:rPr lang="zh-CN" altLang="en-US" sz="1000"/>
              <a:t>        formatPaginationSwitch: function () {</a:t>
            </a:r>
            <a:endParaRPr lang="zh-CN" altLang="en-US" sz="1000"/>
          </a:p>
          <a:p>
            <a:r>
              <a:rPr lang="zh-CN" altLang="en-US" sz="1000"/>
              <a:t>            return '隐藏/显示分页';</a:t>
            </a:r>
            <a:endParaRPr lang="zh-CN" altLang="en-US" sz="1000"/>
          </a:p>
          <a:p>
            <a:r>
              <a:rPr lang="zh-CN" altLang="en-US" sz="1000"/>
              <a:t>        },</a:t>
            </a:r>
            <a:endParaRPr lang="zh-CN" altLang="en-US" sz="1000"/>
          </a:p>
          <a:p>
            <a:r>
              <a:rPr lang="zh-CN" altLang="en-US" sz="1000"/>
              <a:t>       </a:t>
            </a:r>
            <a:endParaRPr lang="zh-CN" altLang="en-US" sz="1000"/>
          </a:p>
          <a:p>
            <a:r>
              <a:rPr lang="zh-CN" altLang="en-US" sz="1000"/>
              <a:t>    $.extend($.fn.bootstrapTable.defaults, $.fn.bootstrapTable.locales['zh-CN']);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})(jQuery);</a:t>
            </a:r>
            <a:endParaRPr lang="zh-CN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-684584" y="3363838"/>
            <a:ext cx="2448272" cy="2448272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195736" y="4299942"/>
            <a:ext cx="1584176" cy="1584176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982565" y="3723878"/>
            <a:ext cx="438268" cy="438268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812360" y="3219822"/>
            <a:ext cx="2376264" cy="2376264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561704" y="3721694"/>
            <a:ext cx="2387800" cy="2387800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452320" y="3435846"/>
            <a:ext cx="936104" cy="936104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156176" y="4422627"/>
            <a:ext cx="1605507" cy="1605507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31" name="文本框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2989193" y="923549"/>
            <a:ext cx="3165615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35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201X</a:t>
            </a:r>
            <a:endParaRPr lang="zh-CN" altLang="en-US" sz="1035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矩形 3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592746" y="3375115"/>
            <a:ext cx="5958509" cy="25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b="1" dirty="0">
                <a:solidFill>
                  <a:schemeClr val="accent1"/>
                </a:solidFill>
                <a:cs typeface="+mn-ea"/>
                <a:sym typeface="+mn-lt"/>
              </a:rPr>
              <a:t>Thanks!</a:t>
            </a:r>
            <a:endParaRPr lang="en-US" altLang="zh-CN" sz="105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4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4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4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20" grpId="0" animBg="1"/>
      <p:bldP spid="20" grpId="1" animBg="1"/>
      <p:bldP spid="23" grpId="0" animBg="1"/>
      <p:bldP spid="23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zh-CN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简介</a:t>
            </a:r>
            <a:endParaRPr lang="zh-CN" altLang="zh-CN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ea"/>
                <a:sym typeface="+mn-lt"/>
              </a:rPr>
              <a:t> 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5" name="文本占位符 4"/>
          <p:cNvSpPr/>
          <p:nvPr>
            <p:ph type="body" sz="quarter" idx="25"/>
          </p:nvPr>
        </p:nvSpPr>
        <p:spPr>
          <a:xfrm>
            <a:off x="533400" y="904240"/>
            <a:ext cx="6102350" cy="3549015"/>
          </a:xfrm>
        </p:spPr>
        <p:txBody>
          <a:bodyPr/>
          <a:p>
            <a:r>
              <a:rPr lang="zh-CN" altLang="en-US"/>
              <a:t>基于 Bootstrap 的 jQuery 表格插件，通过简单的设置，就可以拥有强的单选、多选、排序、分页，以及编辑、导出、过滤（扩展）等等的功能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algn="just"/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682"/>
            <a:ext cx="9144000" cy="476813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7" y="3327835"/>
            <a:ext cx="6455579" cy="126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www.1ppt.cn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248707"/>
            <a:ext cx="9144000" cy="102512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2" y="236386"/>
            <a:ext cx="7711638" cy="20113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6" y="2323010"/>
            <a:ext cx="4103687" cy="1214009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公司、企业的商业演示。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拷贝模板中的内容用于其它幻灯片母版中使用。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323010"/>
            <a:ext cx="4103688" cy="1160003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用于任何形式的在线付费下载。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01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华文细黑" panose="02010600040101010101" charset="-122"/>
                <a:ea typeface="华文细黑" panose="02010600040101010101" charset="-122"/>
                <a:cs typeface="+mn-ea"/>
                <a:sym typeface="+mn-lt"/>
              </a:rPr>
              <a:t>需要的文件</a:t>
            </a:r>
            <a:endParaRPr lang="zh-CN" altLang="en-US" dirty="0">
              <a:solidFill>
                <a:srgbClr val="0070C0"/>
              </a:solidFill>
              <a:latin typeface="华文细黑" panose="02010600040101010101" charset="-122"/>
              <a:ea typeface="华文细黑" panose="02010600040101010101" charset="-122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ea"/>
                <a:sym typeface="+mn-lt"/>
              </a:rPr>
              <a:t> 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7200" y="981075"/>
            <a:ext cx="806767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rgbClr val="FF0000"/>
                </a:solidFill>
              </a:rPr>
              <a:t>下载的 Bootstrap table 源码包含了未压缩的 CSS，JavaScript，语言文件以及扩展，并且提供了压缩扰乱的 min 文件，当然也提供了我们的文档。更具体地说，主要包含了以下的文件：</a:t>
            </a:r>
            <a:endParaRPr lang="zh-CN" altLang="en-US" sz="1000" b="1">
              <a:solidFill>
                <a:srgbClr val="FF0000"/>
              </a:solidFill>
            </a:endParaRPr>
          </a:p>
          <a:p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bootstrap-table/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├── dist/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│   ├── extensions/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│   ├── locale/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│   ├── bootstrap-table.min.css　　　　　　　　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│   └── bootstrap-table.min.js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├── docs/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└── src/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    ├── extensions/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    ├── locale/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    ├── bootstrap-table.css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    └── bootstrap-table.js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第一个示例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600" y="1045210"/>
            <a:ext cx="7848600" cy="4984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，我们对普通的 table 设置 </a:t>
            </a:r>
            <a:r>
              <a:rPr lang="zh-CN" altLang="en-US" sz="1200">
                <a:solidFill>
                  <a:srgbClr val="FF0000"/>
                </a:solidFill>
              </a:rPr>
              <a:t>data-toggle="table" </a:t>
            </a:r>
            <a:r>
              <a:rPr lang="zh-CN" altLang="en-US" sz="1200"/>
              <a:t>即可。</a:t>
            </a:r>
            <a:endParaRPr lang="zh-CN" altLang="en-US" sz="1200"/>
          </a:p>
          <a:p>
            <a:r>
              <a:rPr lang="zh-CN" altLang="en-US" sz="1200"/>
              <a:t>&lt;table </a:t>
            </a:r>
            <a:r>
              <a:rPr lang="zh-CN" altLang="en-US" sz="1200" b="1"/>
              <a:t>data-toggle="table"</a:t>
            </a:r>
            <a:r>
              <a:rPr lang="zh-CN" altLang="en-US" sz="1200"/>
              <a:t>&gt;</a:t>
            </a:r>
            <a:endParaRPr lang="zh-CN" altLang="en-US" sz="1200"/>
          </a:p>
          <a:p>
            <a:r>
              <a:rPr lang="zh-CN" altLang="en-US" sz="1200"/>
              <a:t>    &lt;thead&gt;</a:t>
            </a:r>
            <a:endParaRPr lang="zh-CN" altLang="en-US" sz="1200"/>
          </a:p>
          <a:p>
            <a:r>
              <a:rPr lang="zh-CN" altLang="en-US" sz="1200"/>
              <a:t>        &lt;tr&gt;</a:t>
            </a:r>
            <a:endParaRPr lang="zh-CN" altLang="en-US" sz="1200"/>
          </a:p>
          <a:p>
            <a:r>
              <a:rPr lang="zh-CN" altLang="en-US" sz="1200"/>
              <a:t>            &lt;th&gt;Item ID&lt;/th&gt;</a:t>
            </a:r>
            <a:endParaRPr lang="zh-CN" altLang="en-US" sz="1200"/>
          </a:p>
          <a:p>
            <a:r>
              <a:rPr lang="zh-CN" altLang="en-US" sz="1200"/>
              <a:t>            &lt;th&gt;Item Name&lt;/th&gt;</a:t>
            </a:r>
            <a:endParaRPr lang="zh-CN" altLang="en-US" sz="1200"/>
          </a:p>
          <a:p>
            <a:r>
              <a:rPr lang="zh-CN" altLang="en-US" sz="1200"/>
              <a:t>            &lt;th&gt;Item Price&lt;/th&gt;</a:t>
            </a:r>
            <a:endParaRPr lang="zh-CN" altLang="en-US" sz="1200"/>
          </a:p>
          <a:p>
            <a:r>
              <a:rPr lang="zh-CN" altLang="en-US" sz="1200"/>
              <a:t>        &lt;/tr&gt;</a:t>
            </a:r>
            <a:endParaRPr lang="zh-CN" altLang="en-US" sz="1200"/>
          </a:p>
          <a:p>
            <a:r>
              <a:rPr lang="zh-CN" altLang="en-US" sz="1200"/>
              <a:t>    &lt;/thead&gt;</a:t>
            </a:r>
            <a:endParaRPr lang="zh-CN" altLang="en-US" sz="1200"/>
          </a:p>
          <a:p>
            <a:r>
              <a:rPr lang="zh-CN" altLang="en-US" sz="1200"/>
              <a:t>    &lt;tbody&gt;</a:t>
            </a:r>
            <a:endParaRPr lang="zh-CN" altLang="en-US" sz="1200"/>
          </a:p>
          <a:p>
            <a:r>
              <a:rPr lang="zh-CN" altLang="en-US" sz="1200"/>
              <a:t>        &lt;tr&gt;</a:t>
            </a:r>
            <a:endParaRPr lang="zh-CN" altLang="en-US" sz="1200"/>
          </a:p>
          <a:p>
            <a:r>
              <a:rPr lang="zh-CN" altLang="en-US" sz="1200"/>
              <a:t>            &lt;td&gt;1&lt;/td&gt;</a:t>
            </a:r>
            <a:endParaRPr lang="zh-CN" altLang="en-US" sz="1200"/>
          </a:p>
          <a:p>
            <a:r>
              <a:rPr lang="zh-CN" altLang="en-US" sz="1200"/>
              <a:t>            &lt;td&gt;Item 1&lt;/td&gt;</a:t>
            </a:r>
            <a:endParaRPr lang="zh-CN" altLang="en-US" sz="1200"/>
          </a:p>
          <a:p>
            <a:r>
              <a:rPr lang="zh-CN" altLang="en-US" sz="1200"/>
              <a:t>            &lt;td&gt;$1&lt;/td&gt;</a:t>
            </a:r>
            <a:endParaRPr lang="zh-CN" altLang="en-US" sz="1200"/>
          </a:p>
          <a:p>
            <a:r>
              <a:rPr lang="zh-CN" altLang="en-US" sz="1200"/>
              <a:t>        &lt;/tr&gt;</a:t>
            </a:r>
            <a:endParaRPr lang="zh-CN" altLang="en-US" sz="1200"/>
          </a:p>
          <a:p>
            <a:r>
              <a:rPr lang="zh-CN" altLang="en-US" sz="1200"/>
              <a:t>      &lt;/tbody&gt;</a:t>
            </a:r>
            <a:endParaRPr lang="zh-CN" altLang="en-US" sz="1200"/>
          </a:p>
          <a:p>
            <a:r>
              <a:rPr lang="zh-CN" altLang="en-US" sz="1200"/>
              <a:t>&lt;/table&gt;</a:t>
            </a:r>
            <a:endParaRPr lang="zh-CN" altLang="en-US" sz="1200"/>
          </a:p>
          <a:p>
            <a:r>
              <a:rPr lang="zh-CN" altLang="en-US" sz="1200" i="1">
                <a:solidFill>
                  <a:srgbClr val="FF0000"/>
                </a:solidFill>
                <a:sym typeface="+mn-ea"/>
              </a:rPr>
              <a:t>http://localhost:8011/table/simple/mytable.html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第一个示例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6730" y="1045210"/>
            <a:ext cx="7951470" cy="4984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200"/>
          </a:p>
          <a:p>
            <a:r>
              <a:rPr lang="zh-CN" altLang="en-US" sz="1200"/>
              <a:t>我们也可以通过设置远程的 url 如 </a:t>
            </a:r>
            <a:r>
              <a:rPr lang="zh-CN" altLang="en-US" sz="1200">
                <a:solidFill>
                  <a:srgbClr val="FF0000"/>
                </a:solidFill>
              </a:rPr>
              <a:t>data-url="data1.json" </a:t>
            </a:r>
            <a:r>
              <a:rPr lang="zh-CN" altLang="en-US" sz="1200"/>
              <a:t>来加载数据。</a:t>
            </a:r>
            <a:endParaRPr lang="zh-CN" altLang="en-US" sz="1200"/>
          </a:p>
          <a:p>
            <a:r>
              <a:rPr lang="zh-CN" altLang="en-US" sz="1200"/>
              <a:t>&lt;table data-toggle="table" data-url="data1.json"&gt;</a:t>
            </a:r>
            <a:endParaRPr lang="zh-CN" altLang="en-US" sz="1200"/>
          </a:p>
          <a:p>
            <a:r>
              <a:rPr lang="zh-CN" altLang="en-US" sz="1200"/>
              <a:t>    &lt;thead&gt;</a:t>
            </a:r>
            <a:endParaRPr lang="zh-CN" altLang="en-US" sz="1200"/>
          </a:p>
          <a:p>
            <a:r>
              <a:rPr lang="zh-CN" altLang="en-US" sz="1200"/>
              <a:t>        &lt;tr&gt;</a:t>
            </a:r>
            <a:endParaRPr lang="zh-CN" altLang="en-US" sz="1200"/>
          </a:p>
          <a:p>
            <a:r>
              <a:rPr lang="zh-CN" altLang="en-US" sz="1200"/>
              <a:t>            &lt;th data-field="id"&gt;Item ID&lt;/th&gt;</a:t>
            </a:r>
            <a:endParaRPr lang="zh-CN" altLang="en-US" sz="1200"/>
          </a:p>
          <a:p>
            <a:r>
              <a:rPr lang="zh-CN" altLang="en-US" sz="1200"/>
              <a:t>            &lt;th data-field="name"&gt;Item Name&lt;/th&gt;</a:t>
            </a:r>
            <a:endParaRPr lang="zh-CN" altLang="en-US" sz="1200"/>
          </a:p>
          <a:p>
            <a:r>
              <a:rPr lang="zh-CN" altLang="en-US" sz="1200"/>
              <a:t>            &lt;th data-field="price"&gt;Item Price&lt;/th&gt;</a:t>
            </a:r>
            <a:endParaRPr lang="zh-CN" altLang="en-US" sz="1200"/>
          </a:p>
          <a:p>
            <a:r>
              <a:rPr lang="zh-CN" altLang="en-US" sz="1200"/>
              <a:t>        &lt;/tr&gt;</a:t>
            </a:r>
            <a:endParaRPr lang="zh-CN" altLang="en-US" sz="1200"/>
          </a:p>
          <a:p>
            <a:r>
              <a:rPr lang="zh-CN" altLang="en-US" sz="1200"/>
              <a:t>    &lt;/thead&gt;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&lt;/table&gt;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endParaRPr lang="en-US" altLang="zh-CN" sz="1200"/>
          </a:p>
          <a:p>
            <a:endParaRPr lang="zh-CN" altLang="en-US" sz="1200"/>
          </a:p>
          <a:p>
            <a:r>
              <a:rPr lang="zh-CN" altLang="en-US" sz="1200" i="1">
                <a:solidFill>
                  <a:srgbClr val="FF0000"/>
                </a:solidFill>
                <a:sym typeface="+mn-ea"/>
              </a:rPr>
              <a:t>http://localhost:8011/table/simple/mytable.html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矩形标注 3"/>
          <p:cNvSpPr/>
          <p:nvPr/>
        </p:nvSpPr>
        <p:spPr>
          <a:xfrm>
            <a:off x="4034155" y="1887855"/>
            <a:ext cx="3802380" cy="2025015"/>
          </a:xfrm>
          <a:prstGeom prst="wedgeRectCallout">
            <a:avLst>
              <a:gd name="adj1" fmla="val -52304"/>
              <a:gd name="adj2" fmla="val -689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/>
              <a:t>        {</a:t>
            </a:r>
            <a:endParaRPr lang="zh-CN" altLang="en-US" sz="1000"/>
          </a:p>
          <a:p>
            <a:pPr algn="l"/>
            <a:r>
              <a:rPr lang="zh-CN" altLang="en-US" sz="1000"/>
              <a:t>            "id": 1,</a:t>
            </a:r>
            <a:endParaRPr lang="zh-CN" altLang="en-US" sz="1000"/>
          </a:p>
          <a:p>
            <a:pPr algn="l"/>
            <a:r>
              <a:rPr lang="zh-CN" altLang="en-US" sz="1000"/>
              <a:t>            "name": "Item 1",</a:t>
            </a:r>
            <a:endParaRPr lang="zh-CN" altLang="en-US" sz="1000"/>
          </a:p>
          <a:p>
            <a:pPr algn="l"/>
            <a:r>
              <a:rPr lang="zh-CN" altLang="en-US" sz="1000"/>
              <a:t>            "price": "$1"</a:t>
            </a:r>
            <a:endParaRPr lang="zh-CN" altLang="en-US" sz="1000"/>
          </a:p>
          <a:p>
            <a:pPr algn="l"/>
            <a:r>
              <a:rPr lang="zh-CN" altLang="en-US" sz="1000"/>
              <a:t>        },</a:t>
            </a:r>
            <a:endParaRPr lang="zh-CN" altLang="en-US" sz="1000"/>
          </a:p>
          <a:p>
            <a:pPr algn="l"/>
            <a:r>
              <a:rPr lang="zh-CN" altLang="en-US" sz="1000"/>
              <a:t>        {</a:t>
            </a:r>
            <a:endParaRPr lang="zh-CN" altLang="en-US" sz="1000"/>
          </a:p>
          <a:p>
            <a:pPr algn="l"/>
            <a:r>
              <a:rPr lang="zh-CN" altLang="en-US" sz="1000"/>
              <a:t>            "id": 2,</a:t>
            </a:r>
            <a:endParaRPr lang="zh-CN" altLang="en-US" sz="1000"/>
          </a:p>
          <a:p>
            <a:pPr algn="l"/>
            <a:r>
              <a:rPr lang="zh-CN" altLang="en-US" sz="1000"/>
              <a:t>            "name": "Item 2",</a:t>
            </a:r>
            <a:endParaRPr lang="zh-CN" altLang="en-US" sz="1000"/>
          </a:p>
          <a:p>
            <a:pPr algn="l"/>
            <a:r>
              <a:rPr lang="zh-CN" altLang="en-US" sz="1000"/>
              <a:t>            "price": "$2"</a:t>
            </a:r>
            <a:endParaRPr lang="zh-CN" altLang="en-US" sz="1000"/>
          </a:p>
          <a:p>
            <a:pPr algn="l"/>
            <a:r>
              <a:rPr lang="zh-CN" altLang="en-US" sz="1000"/>
              <a:t>        }</a:t>
            </a:r>
            <a:endParaRPr lang="zh-CN" altLang="en-US" sz="1000"/>
          </a:p>
          <a:p>
            <a:pPr algn="ctr"/>
            <a:r>
              <a:rPr lang="zh-CN" altLang="en-US" sz="1000"/>
              <a:t>    ]</a:t>
            </a:r>
            <a:endParaRPr lang="zh-CN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第一个示例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600" y="1045210"/>
            <a:ext cx="7848600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i="1">
                <a:solidFill>
                  <a:srgbClr val="FF0000"/>
                </a:solidFill>
                <a:sym typeface="+mn-ea"/>
              </a:rPr>
              <a:t>通过表格 id 来启用 bootstrap table</a:t>
            </a:r>
            <a:endParaRPr lang="zh-CN" altLang="en-US" sz="1200" i="1">
              <a:solidFill>
                <a:srgbClr val="FF0000"/>
              </a:solidFill>
              <a:sym typeface="+mn-ea"/>
            </a:endParaRPr>
          </a:p>
          <a:p>
            <a:r>
              <a:rPr lang="zh-CN" altLang="en-US" sz="1200" i="1">
                <a:solidFill>
                  <a:srgbClr val="FF0000"/>
                </a:solidFill>
                <a:sym typeface="+mn-ea"/>
              </a:rPr>
              <a:t>&lt;table id="</a:t>
            </a:r>
            <a:r>
              <a:rPr lang="en-US" altLang="zh-CN" sz="1400" i="1">
                <a:solidFill>
                  <a:srgbClr val="FF0000"/>
                </a:solidFill>
                <a:sym typeface="+mn-ea"/>
              </a:rPr>
              <a:t>mytable</a:t>
            </a:r>
            <a:r>
              <a:rPr lang="zh-CN" altLang="en-US" sz="1200" i="1">
                <a:solidFill>
                  <a:srgbClr val="FF0000"/>
                </a:solidFill>
                <a:sym typeface="+mn-ea"/>
              </a:rPr>
              <a:t>"&gt;&lt;/table&gt;</a:t>
            </a:r>
            <a:endParaRPr lang="zh-CN" altLang="en-US" sz="1200" i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>
                <a:sym typeface="+mn-ea"/>
              </a:rPr>
              <a:t>$('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#mytable</a:t>
            </a:r>
            <a:r>
              <a:rPr lang="zh-CN" altLang="en-US" sz="1200">
                <a:sym typeface="+mn-ea"/>
              </a:rPr>
              <a:t>').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bootstrapTable</a:t>
            </a:r>
            <a:r>
              <a:rPr lang="zh-CN" altLang="en-US" sz="1200">
                <a:sym typeface="+mn-ea"/>
              </a:rPr>
              <a:t>({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columns: [{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field: 'id',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title: 'Item ID'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}, {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field: 'name',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title: 'Item Name'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}, {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field: 'price',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title: 'Item Price'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}],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data: [{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id: 1,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name: 'Item 1',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price: '$1'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}]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});</a:t>
            </a:r>
            <a:endParaRPr lang="zh-CN" altLang="en-US" sz="1200"/>
          </a:p>
          <a:p>
            <a:endParaRPr lang="zh-CN" altLang="en-US" sz="1200" i="1">
              <a:solidFill>
                <a:srgbClr val="FF0000"/>
              </a:solidFill>
              <a:sym typeface="+mn-ea"/>
            </a:endParaRPr>
          </a:p>
          <a:p>
            <a:endParaRPr lang="zh-CN" altLang="en-US" sz="1200" i="1">
              <a:solidFill>
                <a:srgbClr val="FF0000"/>
              </a:solidFill>
              <a:sym typeface="+mn-ea"/>
            </a:endParaRPr>
          </a:p>
          <a:p>
            <a:endParaRPr lang="zh-CN" altLang="en-US" sz="1200" i="1">
              <a:solidFill>
                <a:srgbClr val="FF0000"/>
              </a:solidFill>
              <a:sym typeface="+mn-ea"/>
            </a:endParaRPr>
          </a:p>
          <a:p>
            <a:endParaRPr lang="en-US" altLang="zh-CN" sz="12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表格参数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613410" y="1102995"/>
          <a:ext cx="8174355" cy="4093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/>
                <a:gridCol w="1744980"/>
                <a:gridCol w="468439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类型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ym typeface="+mn-ea"/>
                        </a:rPr>
                        <a:t>url</a:t>
                      </a:r>
                      <a:endParaRPr lang="zh-CN" altLang="en-US" sz="1400" b="1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4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String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请求后台的URL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ym typeface="+mn-ea"/>
                        </a:rPr>
                        <a:t>method</a:t>
                      </a:r>
                      <a:endParaRPr lang="zh-CN" altLang="en-US" sz="14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String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服务器数据的请求方式 'get' or 'post'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692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classes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String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表格的类名称。默认情况下，表格是有边框的，你可以添加 'table-no-bordered' 来删除表格的边框样式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undefinedText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String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当数据为 undefined 时显示的字符</a:t>
                      </a:r>
                      <a:endParaRPr lang="zh-CN" altLang="en-US" sz="120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striped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Boolean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设置为 true 会有隔行变色效果</a:t>
                      </a:r>
                      <a:endParaRPr lang="zh-CN" altLang="en-US" sz="1200"/>
                    </a:p>
                  </a:txBody>
                  <a:tcPr/>
                </a:tc>
              </a:tr>
              <a:tr h="4864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queryParams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Function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limit, offset, search, sort, order  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zh-CN" altLang="en-US" sz="1000"/>
                        <a:t>pageSize, pageNumber, searchText, sortName, sortOrder. 　等</a:t>
                      </a:r>
                      <a:endParaRPr lang="zh-CN" altLang="en-US" sz="100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pagination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Boolean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设置为 true 会在表格底部显示分页条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圆角矩形标注 5"/>
          <p:cNvSpPr/>
          <p:nvPr/>
        </p:nvSpPr>
        <p:spPr>
          <a:xfrm rot="10800000" flipV="1">
            <a:off x="5633720" y="1382395"/>
            <a:ext cx="2896235" cy="1379220"/>
          </a:xfrm>
          <a:prstGeom prst="wedgeRoundRectCallout">
            <a:avLst>
              <a:gd name="adj1" fmla="val 8649"/>
              <a:gd name="adj2" fmla="val 1497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function(params) {</a:t>
            </a:r>
            <a:endParaRPr lang="zh-CN" altLang="en-US"/>
          </a:p>
          <a:p>
            <a:pPr algn="l"/>
            <a:r>
              <a:rPr lang="en-US" altLang="zh-CN"/>
              <a:t>//</a:t>
            </a:r>
            <a:r>
              <a:rPr lang="zh-CN" altLang="en-US"/>
              <a:t>请求参数设置　</a:t>
            </a:r>
            <a:endParaRPr lang="zh-CN" altLang="en-US"/>
          </a:p>
          <a:p>
            <a:pPr algn="l"/>
            <a:r>
              <a:rPr lang="zh-CN" altLang="en-US"/>
              <a:t>return params;</a:t>
            </a:r>
            <a:endParaRPr lang="zh-CN" altLang="en-US"/>
          </a:p>
          <a:p>
            <a:pPr algn="l"/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表格参数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613410" y="1102995"/>
          <a:ext cx="8174355" cy="424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/>
                <a:gridCol w="925830"/>
                <a:gridCol w="550354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类型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4260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>
                          <a:sym typeface="+mn-ea"/>
                        </a:rPr>
                        <a:t>sidePagination</a:t>
                      </a:r>
                      <a:endParaRPr lang="zh-CN" altLang="en-US" sz="1200" b="1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String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可选值为 'client' 或者 'server'。设置 'server'时，必须设置 服务器数据地址（url）或者重写ajax方法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>
                          <a:sym typeface="+mn-ea"/>
                        </a:rPr>
                        <a:t>pageNumber</a:t>
                      </a:r>
                      <a:endParaRPr lang="zh-CN" alt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Number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如果设置了分页，首页页码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692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pageSize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Number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如果设置了分页，页面数据条数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pageList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Array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[10, 25, 50, 100, All]</a:t>
                      </a:r>
                      <a:endParaRPr lang="zh-CN" altLang="en-US" sz="120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showColumns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Boolean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是否显示 内容列下拉框</a:t>
                      </a:r>
                      <a:endParaRPr lang="zh-CN" altLang="en-US" sz="1200"/>
                    </a:p>
                  </a:txBody>
                  <a:tcPr/>
                </a:tc>
              </a:tr>
              <a:tr h="4864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showRefresh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Function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是否显示 刷新按钮</a:t>
                      </a:r>
                      <a:endParaRPr lang="zh-CN" altLang="en-US" sz="120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showToggle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Boolean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是否显示 切换试图（table/card）按钮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Column</a:t>
            </a:r>
            <a:r>
              <a:rPr lang="zh-CN" altLang="en-US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列参数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613410" y="1102995"/>
          <a:ext cx="8174355" cy="424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/>
                <a:gridCol w="925830"/>
                <a:gridCol w="550354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类型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>
                          <a:sym typeface="+mn-ea"/>
                        </a:rPr>
                        <a:t>radio</a:t>
                      </a:r>
                      <a:endParaRPr lang="zh-CN" altLang="en-US" sz="1200" b="1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Boolean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是否显示单选框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>
                          <a:sym typeface="+mn-ea"/>
                        </a:rPr>
                        <a:t>checkbox</a:t>
                      </a:r>
                      <a:endParaRPr lang="zh-CN" alt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Boolean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是否显示复选框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692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field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String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列名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title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String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标题　</a:t>
                      </a:r>
                      <a:endParaRPr lang="zh-CN" altLang="en-US" sz="120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sortable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Boolean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此列是否可以排序　默认</a:t>
                      </a:r>
                      <a:r>
                        <a:rPr lang="en-US" altLang="zh-CN" sz="1200"/>
                        <a:t>fasle</a:t>
                      </a:r>
                      <a:endParaRPr lang="en-US" altLang="zh-CN" sz="1200"/>
                    </a:p>
                  </a:txBody>
                  <a:tcPr/>
                </a:tc>
              </a:tr>
              <a:tr h="4864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formatter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Function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value: the field value. 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row: the row record data.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index: the row index.</a:t>
                      </a:r>
                      <a:endParaRPr lang="zh-CN" altLang="en-US" sz="120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showToggle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Boolean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是否显示 切换试图（table/card）按钮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6231</Words>
  <Application>WPS 演示</Application>
  <PresentationFormat>全屏显示(16:9)</PresentationFormat>
  <Paragraphs>492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Bebas Neue</vt:lpstr>
      <vt:lpstr>华文细黑</vt:lpstr>
      <vt:lpstr>微软雅黑</vt:lpstr>
      <vt:lpstr>Arial</vt:lpstr>
      <vt:lpstr>Calibri</vt:lpstr>
      <vt:lpstr>Arial Unicode MS</vt:lpstr>
      <vt:lpstr>Segoe Print</vt:lpstr>
      <vt:lpstr>第一PPT，www.1ppt.com</vt:lpstr>
      <vt:lpstr>Office 主题</vt:lpstr>
      <vt:lpstr>PowerPoint 演示文稿</vt:lpstr>
      <vt:lpstr>简介</vt:lpstr>
      <vt:lpstr>需要的文件</vt:lpstr>
      <vt:lpstr>第一个示例</vt:lpstr>
      <vt:lpstr>第一个示例</vt:lpstr>
      <vt:lpstr>第一个示例</vt:lpstr>
      <vt:lpstr>表格参数</vt:lpstr>
      <vt:lpstr>表格参数</vt:lpstr>
      <vt:lpstr>Column列参数</vt:lpstr>
      <vt:lpstr>事件介绍</vt:lpstr>
      <vt:lpstr>事件简介</vt:lpstr>
      <vt:lpstr>导出文件</vt:lpstr>
      <vt:lpstr>导出文件</vt:lpstr>
      <vt:lpstr>导出文件格式</vt:lpstr>
      <vt:lpstr>导出文件格式</vt:lpstr>
      <vt:lpstr>OpenXML</vt:lpstr>
      <vt:lpstr>示例 </vt:lpstr>
      <vt:lpstr>多语言</vt:lpstr>
      <vt:lpstr>PowerPoint 演示文稿</vt:lpstr>
      <vt:lpstr>PowerPoint 演示文稿</vt:lpstr>
      <vt:lpstr>PowerPoint 演示文稿</vt:lpstr>
    </vt:vector>
  </TitlesOfParts>
  <Company>LIME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lastModifiedBy>Mtime</cp:lastModifiedBy>
  <cp:revision>272</cp:revision>
  <dcterms:created xsi:type="dcterms:W3CDTF">2011-12-26T17:46:00Z</dcterms:created>
  <dcterms:modified xsi:type="dcterms:W3CDTF">2017-10-14T02:47:27Z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