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93776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Black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576">
          <p15:clr>
            <a:srgbClr val="A4A3A4"/>
          </p15:clr>
        </p15:guide>
        <p15:guide id="2" pos="6024">
          <p15:clr>
            <a:srgbClr val="A4A3A4"/>
          </p15:clr>
        </p15:guide>
        <p15:guide id="3" pos="264">
          <p15:clr>
            <a:srgbClr val="A4A3A4"/>
          </p15:clr>
        </p15:guide>
        <p15:guide id="4" pos="744">
          <p15:clr>
            <a:srgbClr val="A4A3A4"/>
          </p15:clr>
        </p15:guide>
        <p15:guide id="5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576"/>
        <p:guide pos="6024"/>
        <p:guide pos="264"/>
        <p:guide pos="744"/>
        <p:guide pos="103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Black-bold.fntdata"/><Relationship Id="rId10" Type="http://schemas.openxmlformats.org/officeDocument/2006/relationships/font" Target="fonts/Lato-boldItalic.fntdata"/><Relationship Id="rId12" Type="http://schemas.openxmlformats.org/officeDocument/2006/relationships/font" Target="fonts/LatoBlack-boldItalic.fntdata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4425" y="1143000"/>
            <a:ext cx="46291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1114425" y="1143000"/>
            <a:ext cx="46291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 Powerpoint, click View &gt; Guides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Keep text within gutter guides.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Author list: Don’t split names onto two lines (e.g., “Jimmy [break] Smith”). If that happens, use a new line, unless you need the space. </a:t>
            </a:r>
            <a:r>
              <a:rPr b="1" lang="en-US"/>
              <a:t>Bold the first names of anybody who’s presenting</a:t>
            </a:r>
            <a:r>
              <a:rPr lang="en-US"/>
              <a:t> in person.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Intro/methods/result: </a:t>
            </a:r>
            <a:r>
              <a:rPr b="1" lang="en-US"/>
              <a:t>Do not drop below font size 28</a:t>
            </a:r>
            <a:r>
              <a:rPr lang="en-US"/>
              <a:t>, but if you have extra space, jack up the font size until the space is full.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Do not use color in the sidebars except in graphs/figures. It’ll pull attention from the center and slow interpretation for passersby.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394710" y="1752607"/>
            <a:ext cx="42588181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394710" y="8763000"/>
            <a:ext cx="42588181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394710" y="1752607"/>
            <a:ext cx="42588181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4245590" y="-2087879"/>
            <a:ext cx="20886422" cy="4258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6710960" y="10377488"/>
            <a:ext cx="27896822" cy="10647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108259" y="39053"/>
            <a:ext cx="27896822" cy="3132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3703320" y="5387342"/>
            <a:ext cx="41970961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172200" y="17289781"/>
            <a:ext cx="37033201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368995" y="8206749"/>
            <a:ext cx="42588181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368995" y="22029430"/>
            <a:ext cx="42588181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394710" y="1752607"/>
            <a:ext cx="42588181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394710" y="8763000"/>
            <a:ext cx="2098548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4997409" y="8763000"/>
            <a:ext cx="2098548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401141" y="1752607"/>
            <a:ext cx="42588181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401147" y="8069582"/>
            <a:ext cx="2088903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401147" y="12024360"/>
            <a:ext cx="20889037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24997413" y="8069582"/>
            <a:ext cx="20991910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24997413" y="12024360"/>
            <a:ext cx="20991910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394710" y="1752607"/>
            <a:ext cx="42588181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401142" y="2194560"/>
            <a:ext cx="15925561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0991911" y="4739647"/>
            <a:ext cx="2499741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401142" y="9875520"/>
            <a:ext cx="15925561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401142" y="2194560"/>
            <a:ext cx="15925561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0991911" y="4739647"/>
            <a:ext cx="2499741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b="0" i="0" sz="15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401142" y="9875520"/>
            <a:ext cx="15925561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394710" y="1752607"/>
            <a:ext cx="42588181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94710" y="8763000"/>
            <a:ext cx="42588181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39471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356330" y="30510488"/>
            <a:ext cx="166649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4872931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h.github.io/posts/2015-08-Understanding-LSTMs/" TargetMode="External"/><Relationship Id="rId4" Type="http://schemas.openxmlformats.org/officeDocument/2006/relationships/image" Target="../media/image7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6F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39474938" y="0"/>
            <a:ext cx="9985200" cy="329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-1" y="0"/>
            <a:ext cx="11571511" cy="32918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12129450" y="951375"/>
            <a:ext cx="27744900" cy="8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Lato Black"/>
              <a:buNone/>
            </a:pPr>
            <a:r>
              <a:rPr lang="en-US" sz="12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Genetic Algorithm </a:t>
            </a:r>
            <a:r>
              <a:rPr lang="en-US" sz="1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provides best result for finding and tuning </a:t>
            </a:r>
            <a:r>
              <a:rPr lang="en-US" sz="12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hyperparameters</a:t>
            </a:r>
            <a:r>
              <a:rPr lang="en-US" sz="1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an </a:t>
            </a:r>
            <a:r>
              <a:rPr lang="en-US" sz="12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LSTM</a:t>
            </a:r>
            <a:r>
              <a:rPr lang="en-US" sz="1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network.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41525" y="2647000"/>
            <a:ext cx="10331400" cy="29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b="1" sz="36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Dataset Used: IMDB Review dataset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HYPERPARAMETERS USED</a:t>
            </a:r>
            <a:endParaRPr b="1" sz="36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arabicPeriod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Learning rate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arabicPeriod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Number of hidden units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arabicPeriod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Input Length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arabicPeriod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Number of Epochs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SEARCH METHODS USED</a:t>
            </a:r>
            <a:endParaRPr b="1" sz="36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arabicPeriod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Random Search (RS)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arabicPeriod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Bayesian Optimization (BO)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arabicPeriod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Genetic Algorithm (GA)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arabicPeriod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Grid Search (GS)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RESEARCH QUESTIONS</a:t>
            </a:r>
            <a:endParaRPr b="1" sz="36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Char char="●"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RQ1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: How do the hyperparameter tuning techniques compare with each other?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Char char="●"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RQ2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: Which set of above-mentioned hyperparameters yields the best results for LSTM?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RANDOM SEARCH</a:t>
            </a:r>
            <a:endParaRPr b="1" sz="36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Arbitrary  search in random search space.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BAYESIAN OPTIMIZATION</a:t>
            </a:r>
            <a:endParaRPr b="1" sz="36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Guided search in random search space.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GENETIC ALGORITHM</a:t>
            </a:r>
            <a:endParaRPr b="1" sz="36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Approach-I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From 20 pass top  one, create new 19, Relatively more difference in probability between high and poor performing models.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Approach-II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20 pass best 10, create new 10. Relatively more difference in probability between high and poor performing models.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Approach-III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20 pass best 10, create new 10. Relatively more difference in probability between high and poor performing models.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GRID SEARCH</a:t>
            </a:r>
            <a:endParaRPr b="1" sz="36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5 top models [ GA-I, GA-II. GA-III, RS, BO ] 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* Figure 1 taken from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429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https://colah.github.io/posts/2015-08-Understanding-LSTMs/</a:t>
            </a:r>
            <a:endParaRPr sz="5400">
              <a:latin typeface="Lato"/>
              <a:ea typeface="Lato"/>
              <a:cs typeface="Lato"/>
              <a:sym typeface="Lato"/>
            </a:endParaRPr>
          </a:p>
          <a:p>
            <a:pPr indent="-3429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4141845" y="28784963"/>
            <a:ext cx="1258849" cy="2177469"/>
          </a:xfrm>
          <a:custGeom>
            <a:rect b="b" l="l" r="r" t="t"/>
            <a:pathLst>
              <a:path extrusionOk="0" h="3614056" w="208937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2299136" y="31100797"/>
            <a:ext cx="80775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DCDCD"/>
                </a:solidFill>
                <a:latin typeface="Lato Black"/>
                <a:ea typeface="Lato Black"/>
                <a:cs typeface="Lato Black"/>
                <a:sym typeface="Lato Black"/>
              </a:rPr>
              <a:t>Take a picture</a:t>
            </a:r>
            <a:r>
              <a:rPr lang="en-US" sz="4800">
                <a:solidFill>
                  <a:srgbClr val="CDCDCD"/>
                </a:solidFill>
                <a:latin typeface="Lato"/>
                <a:ea typeface="Lato"/>
                <a:cs typeface="Lato"/>
                <a:sym typeface="Lato"/>
              </a:rPr>
              <a:t> to </a:t>
            </a:r>
            <a:br>
              <a:rPr lang="en-US" sz="4800">
                <a:solidFill>
                  <a:srgbClr val="CDCDC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4800">
                <a:solidFill>
                  <a:srgbClr val="CDCDCD"/>
                </a:solidFill>
                <a:latin typeface="Lato Black"/>
                <a:ea typeface="Lato Black"/>
                <a:cs typeface="Lato Black"/>
                <a:sym typeface="Lato Black"/>
              </a:rPr>
              <a:t>download</a:t>
            </a:r>
            <a:r>
              <a:rPr lang="en-US" sz="4800">
                <a:solidFill>
                  <a:srgbClr val="CDCDCD"/>
                </a:solidFill>
                <a:latin typeface="Lato"/>
                <a:ea typeface="Lato"/>
                <a:cs typeface="Lato"/>
                <a:sym typeface="Lato"/>
              </a:rPr>
              <a:t> the</a:t>
            </a:r>
            <a:r>
              <a:rPr b="1" lang="en-US" sz="4800">
                <a:solidFill>
                  <a:srgbClr val="CDCDC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800">
                <a:solidFill>
                  <a:srgbClr val="CDCDCD"/>
                </a:solidFill>
                <a:latin typeface="Lato Black"/>
                <a:ea typeface="Lato Black"/>
                <a:cs typeface="Lato Black"/>
                <a:sym typeface="Lato Black"/>
              </a:rPr>
              <a:t>full paper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41525" y="476200"/>
            <a:ext cx="11044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2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Title: </a:t>
            </a:r>
            <a:r>
              <a:rPr b="1" i="1" lang="en-US" sz="52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Hyperparameter Tuning in LSTM </a:t>
            </a:r>
            <a:endParaRPr b="1" i="1" sz="5200">
              <a:solidFill>
                <a:srgbClr val="F66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2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Network</a:t>
            </a:r>
            <a:br>
              <a:rPr b="1" i="1" lang="en-US" sz="52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5200">
              <a:solidFill>
                <a:srgbClr val="F66F00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0617950" y="30546700"/>
            <a:ext cx="88254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Prabesh Poudel, Prabesh Pathak, Binish Koirala, Bishal Neupane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0026856" y="30747856"/>
            <a:ext cx="360429" cy="335196"/>
          </a:xfrm>
          <a:custGeom>
            <a:rect b="b" l="l" r="r" t="t"/>
            <a:pathLst>
              <a:path extrusionOk="0" h="335196" w="327663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56450" y="28757926"/>
            <a:ext cx="3305921" cy="3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5">
            <a:alphaModFix/>
          </a:blip>
          <a:srcRect b="-18605" l="-27867" r="-9344" t="-18605"/>
          <a:stretch/>
        </p:blipFill>
        <p:spPr>
          <a:xfrm>
            <a:off x="37837950" y="-512600"/>
            <a:ext cx="11044202" cy="736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6">
            <a:alphaModFix/>
          </a:blip>
          <a:srcRect b="0" l="7770" r="7770" t="0"/>
          <a:stretch/>
        </p:blipFill>
        <p:spPr>
          <a:xfrm>
            <a:off x="39657193" y="13197946"/>
            <a:ext cx="8423119" cy="608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20819" y="6538993"/>
            <a:ext cx="8423119" cy="561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661163" y="29215125"/>
            <a:ext cx="6014984" cy="28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86376" y="9771575"/>
            <a:ext cx="11044116" cy="81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76975" y="22516875"/>
            <a:ext cx="24296798" cy="58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289703" y="8263650"/>
            <a:ext cx="12493425" cy="1276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41392100" y="5839775"/>
            <a:ext cx="6150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Fig: Validation accuracy for GA approach-III by generation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1442325" y="12422525"/>
            <a:ext cx="6150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Fig: Area Under Precision-Recall Curve for GA approach-III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2427675" y="19306325"/>
            <a:ext cx="4485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Fig: Confusion Matrix for GA approach-III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226388" y="20146850"/>
            <a:ext cx="8622600" cy="9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b="1">
              <a:solidFill>
                <a:srgbClr val="F66F00"/>
              </a:solidFill>
            </a:endParaRPr>
          </a:p>
          <a:p>
            <a:pPr indent="-5715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approach for Genetic Algorithm yielded the best results.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715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best model has: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AUC value: </a:t>
            </a: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0.946</a:t>
            </a: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Precision: </a:t>
            </a: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0.90</a:t>
            </a: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Recall: </a:t>
            </a: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0.85</a:t>
            </a: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F1 score: </a:t>
            </a: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0.88</a:t>
            </a: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F66F00"/>
                </a:solidFill>
                <a:latin typeface="Lato"/>
                <a:ea typeface="Lato"/>
                <a:cs typeface="Lato"/>
                <a:sym typeface="Lato"/>
              </a:rPr>
              <a:t>DISCUSSION</a:t>
            </a:r>
            <a:endParaRPr b="1">
              <a:solidFill>
                <a:srgbClr val="F66F00"/>
              </a:solidFill>
            </a:endParaRPr>
          </a:p>
          <a:p>
            <a:pPr indent="-571500" lvl="0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Different approach to hyperparameter tuning were compared with respect to time and quality of results.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71500" lvl="0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 search was the quickest whereas genetic algorithm gave the best result.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4983875" y="17565700"/>
            <a:ext cx="53928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Figure 1: Basic LSTM Cell*</a:t>
            </a:r>
            <a:endParaRPr b="1" i="1"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30158913" y="21301475"/>
            <a:ext cx="60150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Figure 2: System Workflow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