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8" r:id="rId3"/>
    <p:sldId id="276" r:id="rId4"/>
    <p:sldId id="277" r:id="rId5"/>
    <p:sldId id="273" r:id="rId6"/>
    <p:sldId id="274" r:id="rId7"/>
    <p:sldId id="279" r:id="rId8"/>
    <p:sldId id="281" r:id="rId9"/>
    <p:sldId id="282" r:id="rId10"/>
    <p:sldId id="283" r:id="rId11"/>
    <p:sldId id="291" r:id="rId12"/>
    <p:sldId id="292" r:id="rId13"/>
    <p:sldId id="294" r:id="rId14"/>
    <p:sldId id="284" r:id="rId15"/>
    <p:sldId id="293" r:id="rId16"/>
    <p:sldId id="285" r:id="rId17"/>
    <p:sldId id="286" r:id="rId18"/>
    <p:sldId id="287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66"/>
    <a:srgbClr val="FF9999"/>
    <a:srgbClr val="FFCC66"/>
    <a:srgbClr val="FFCC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11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1AE5-F7C6-45F9-93DD-3C55862577E2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E3096-4D08-4058-93CF-0AA597F8CB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7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5651" y="2360614"/>
            <a:ext cx="8534400" cy="11445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07533" y="68103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30451" y="5565775"/>
            <a:ext cx="7632700" cy="476250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8956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84836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4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9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0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9864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fld id="{28CFB5B4-F5E7-4077-BC41-B19783959079}" type="datetimeFigureOut">
              <a:rPr lang="zh-CN" altLang="en-US" smtClean="0"/>
              <a:pPr/>
              <a:t>2017/3/22</a:t>
            </a:fld>
            <a:endParaRPr lang="zh-CN" alt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9000" y="63865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fld id="{B54F98F3-A2D1-409D-85B8-624FF41697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0" y="381001"/>
            <a:ext cx="8940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gray">
          <a:xfrm>
            <a:off x="702734" y="452439"/>
            <a:ext cx="58208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 b="0">
              <a:solidFill>
                <a:srgbClr val="003366"/>
              </a:solidFill>
              <a:ea typeface="华文中宋" pitchFamily="2" charset="-122"/>
            </a:endParaRPr>
          </a:p>
        </p:txBody>
      </p:sp>
      <p:pic>
        <p:nvPicPr>
          <p:cNvPr id="1031" name="Picture 9" descr="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67" y="0"/>
            <a:ext cx="12192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527051" y="985838"/>
            <a:ext cx="11590867" cy="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7814" y="1844825"/>
            <a:ext cx="590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益海（泰州）罐区  罐区手持盘点系统方案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90926" y="3429000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益海（连云港）企业群 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陈东 </a:t>
            </a: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2017.03.23</a:t>
            </a:r>
            <a:endParaRPr lang="zh-CN" altLang="en-US" sz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7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75520" y="3068960"/>
            <a:ext cx="9865096" cy="12241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Client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Inventory.apk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系统中安装即可。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Management Client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无需安装，在满足要求的系统中解压缩后即可使用。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部分由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人员在服务器上完成部署，这里就不详细叙述了。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9300" y="590551"/>
            <a:ext cx="256838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170863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62068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-PC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客户端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505056" cy="5190902"/>
          </a:xfrm>
          <a:prstGeom prst="rect">
            <a:avLst/>
          </a:prstGeom>
          <a:effectLst>
            <a:outerShdw blurRad="50800" dist="38100" dir="36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003" y="2996952"/>
            <a:ext cx="4010025" cy="2066925"/>
          </a:xfrm>
          <a:prstGeom prst="rect">
            <a:avLst/>
          </a:prstGeom>
          <a:effectLst>
            <a:outerShdw blurRad="76200" dist="76200" dir="1200000" sx="105000" sy="105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88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62068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-PC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客户端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124744"/>
            <a:ext cx="9145016" cy="4320480"/>
          </a:xfrm>
          <a:prstGeom prst="rect">
            <a:avLst/>
          </a:prstGeom>
          <a:effectLst>
            <a:outerShdw blurRad="50800" dist="76200" dir="3600000" algn="ctr" rotWithShape="0">
              <a:schemeClr val="accent2"/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517233"/>
            <a:ext cx="10944225" cy="1323975"/>
          </a:xfrm>
          <a:prstGeom prst="rect">
            <a:avLst/>
          </a:prstGeom>
          <a:effectLst>
            <a:outerShdw blurRad="50800" dist="38100" dir="5400000" sx="102000" sy="102000" algn="t" rotWithShape="0">
              <a:srgbClr val="FFFF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2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62068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-PC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客户端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8156396" cy="3943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27" y="5373216"/>
            <a:ext cx="8448675" cy="1247775"/>
          </a:xfrm>
          <a:prstGeom prst="rect">
            <a:avLst/>
          </a:prstGeom>
          <a:effectLst>
            <a:outerShdw blurRad="76200" dist="762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8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719300" y="590551"/>
            <a:ext cx="3720516" cy="3181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zh-CN" altLang="en-US" sz="1800" dirty="0"/>
              <a:t>罐区数据查询界面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340768"/>
            <a:ext cx="9753600" cy="5086350"/>
          </a:xfrm>
          <a:prstGeom prst="rect">
            <a:avLst/>
          </a:prstGeom>
          <a:effectLst>
            <a:outerShdw blurRad="76200" dist="76200" dir="36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905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62068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-PC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客户端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484784"/>
            <a:ext cx="3849280" cy="5184576"/>
          </a:xfrm>
          <a:prstGeom prst="rect">
            <a:avLst/>
          </a:prstGeom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箭头: 右 4"/>
          <p:cNvSpPr/>
          <p:nvPr/>
        </p:nvSpPr>
        <p:spPr bwMode="auto">
          <a:xfrm>
            <a:off x="5015880" y="4365104"/>
            <a:ext cx="2088232" cy="8640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3861048"/>
            <a:ext cx="2592288" cy="2029257"/>
          </a:xfrm>
          <a:prstGeom prst="rect">
            <a:avLst/>
          </a:prstGeom>
          <a:effectLst>
            <a:outerShdw blurRad="50800" dist="63500" dir="5400000" sx="102000" sy="102000" algn="t" rotWithShape="0">
              <a:schemeClr val="accent4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4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 descr="SC20120807-2027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24" y="1556792"/>
            <a:ext cx="3342213" cy="5040000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</p:pic>
      <p:pic>
        <p:nvPicPr>
          <p:cNvPr id="6" name="图片 5" descr="SC20120807-2027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392" y="1556792"/>
            <a:ext cx="3376208" cy="5040000"/>
          </a:xfrm>
          <a:prstGeom prst="rect">
            <a:avLst/>
          </a:prstGeom>
          <a:effectLst>
            <a:outerShdw blurRad="50800" dist="38100" algn="l" rotWithShape="0">
              <a:srgbClr val="FFFF00">
                <a:alpha val="40000"/>
              </a:srgbClr>
            </a:outerShdw>
          </a:effectLst>
        </p:spPr>
      </p:pic>
      <p:sp>
        <p:nvSpPr>
          <p:cNvPr id="9" name="TextBox 3"/>
          <p:cNvSpPr txBox="1"/>
          <p:nvPr/>
        </p:nvSpPr>
        <p:spPr>
          <a:xfrm>
            <a:off x="719300" y="590551"/>
            <a:ext cx="5376700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altLang="zh-CN" sz="1800" dirty="0"/>
              <a:t> Android Client</a:t>
            </a:r>
            <a:r>
              <a:rPr lang="zh-CN" altLang="en-US" sz="1800" dirty="0"/>
              <a:t>操作简介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AutoShape 60"/>
          <p:cNvSpPr>
            <a:spLocks noChangeArrowheads="1"/>
          </p:cNvSpPr>
          <p:nvPr/>
        </p:nvSpPr>
        <p:spPr bwMode="auto">
          <a:xfrm>
            <a:off x="4573525" y="3068960"/>
            <a:ext cx="3322675" cy="1296144"/>
          </a:xfrm>
          <a:prstGeom prst="rightArrow">
            <a:avLst>
              <a:gd name="adj1" fmla="val 68039"/>
              <a:gd name="adj2" fmla="val 41129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登陆后选择库场</a:t>
            </a:r>
          </a:p>
        </p:txBody>
      </p:sp>
    </p:spTree>
    <p:extLst>
      <p:ext uri="{BB962C8B-B14F-4D97-AF65-F5344CB8AC3E}">
        <p14:creationId xmlns:p14="http://schemas.microsoft.com/office/powerpoint/2010/main" val="14990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03711" y="1310900"/>
            <a:ext cx="6491064" cy="363150"/>
          </a:xfrm>
          <a:solidFill>
            <a:schemeClr val="bg1"/>
          </a:solidFill>
          <a:effectLst>
            <a:outerShdw blurRad="50800" dist="38100" dir="5400000" algn="t" rotWithShape="0">
              <a:srgbClr val="FFFF00">
                <a:alpha val="40000"/>
              </a:srgb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整个操作过程非常简单，盘点人员可以非常快速完成盘点。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9300" y="590551"/>
            <a:ext cx="5232684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altLang="zh-CN" sz="1800" dirty="0"/>
              <a:t> Android Client</a:t>
            </a:r>
            <a:r>
              <a:rPr lang="zh-CN" altLang="en-US" sz="1800" dirty="0"/>
              <a:t>操作简介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4285493" y="3645024"/>
            <a:ext cx="3322675" cy="1296144"/>
          </a:xfrm>
          <a:prstGeom prst="rightArrow">
            <a:avLst>
              <a:gd name="adj1" fmla="val 68039"/>
              <a:gd name="adj2" fmla="val 41129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根据实际盘点情况选择和填写数据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确认无误后提交。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01" y="2143958"/>
            <a:ext cx="2491533" cy="4429391"/>
          </a:xfrm>
          <a:prstGeom prst="rect">
            <a:avLst/>
          </a:prstGeom>
          <a:effectLst>
            <a:outerShdw blurRad="50800" dist="38100" dir="36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94" y="2143958"/>
            <a:ext cx="2491533" cy="4429392"/>
          </a:xfrm>
          <a:prstGeom prst="rect">
            <a:avLst/>
          </a:prstGeom>
          <a:effectLst>
            <a:outerShdw blurRad="50800" dist="38100" dir="42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42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1280419"/>
            <a:ext cx="9076806" cy="661466"/>
          </a:xfrm>
          <a:effectLst>
            <a:outerShdw blurRad="50800" dist="38100" dir="5400000" algn="t" rotWithShape="0">
              <a:srgbClr val="FFFF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盘点报表打印界面，只需在选择查询的时间和查询区后点击查询，即可生成盘点数据报表。打印报表也只需再点一次打印，支持导出格式为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PDF,EXCEL,WORD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报表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39" y="2060848"/>
            <a:ext cx="5534399" cy="29163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077072"/>
            <a:ext cx="8622369" cy="24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7365092" y="4711309"/>
            <a:ext cx="295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7091822" y="53398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  <a:cs typeface="Calibri" pitchFamily="34" charset="0"/>
              </a:rPr>
              <a:t>For Your Potential Watching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15872" y="4919437"/>
            <a:ext cx="182880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4753273" y="5898976"/>
            <a:ext cx="5468007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/>
          <p:cNvSpPr/>
          <p:nvPr/>
        </p:nvSpPr>
        <p:spPr>
          <a:xfrm>
            <a:off x="3000673" y="5898976"/>
            <a:ext cx="1702675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&gt;&gt;&gt;THANK YOU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8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91744" y="3356496"/>
            <a:ext cx="5311775" cy="688975"/>
            <a:chOff x="720" y="1392"/>
            <a:chExt cx="4058" cy="4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791744" y="4221684"/>
            <a:ext cx="5311775" cy="688975"/>
            <a:chOff x="720" y="1392"/>
            <a:chExt cx="4058" cy="480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791744" y="5078934"/>
            <a:ext cx="5311775" cy="688975"/>
            <a:chOff x="720" y="1392"/>
            <a:chExt cx="4058" cy="480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7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791744" y="2492896"/>
            <a:ext cx="5311775" cy="688975"/>
            <a:chOff x="720" y="1392"/>
            <a:chExt cx="4058" cy="480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Text Box 23"/>
          <p:cNvSpPr txBox="1">
            <a:spLocks noChangeArrowheads="1"/>
          </p:cNvSpPr>
          <p:nvPr/>
        </p:nvSpPr>
        <p:spPr bwMode="white">
          <a:xfrm>
            <a:off x="4258469" y="2607196"/>
            <a:ext cx="449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旧的方法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white">
          <a:xfrm>
            <a:off x="4269582" y="3464446"/>
            <a:ext cx="449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新的方法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white">
          <a:xfrm>
            <a:off x="4269582" y="4323284"/>
            <a:ext cx="449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卓有成效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white">
          <a:xfrm>
            <a:off x="4269582" y="5171009"/>
            <a:ext cx="449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系统介绍</a:t>
            </a:r>
            <a:endParaRPr lang="en-US" altLang="zh-CN" dirty="0"/>
          </a:p>
        </p:txBody>
      </p:sp>
      <p:pic>
        <p:nvPicPr>
          <p:cNvPr id="2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607594" y="4196284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607594" y="3345384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3596482" y="2488134"/>
            <a:ext cx="79216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31"/>
          <p:cNvSpPr txBox="1">
            <a:spLocks noChangeArrowheads="1"/>
          </p:cNvSpPr>
          <p:nvPr/>
        </p:nvSpPr>
        <p:spPr bwMode="white">
          <a:xfrm>
            <a:off x="3937794" y="5178946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white">
          <a:xfrm>
            <a:off x="3917157" y="2584971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white">
          <a:xfrm>
            <a:off x="3929857" y="3443809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white">
          <a:xfrm>
            <a:off x="3929857" y="4331221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</a:p>
        </p:txBody>
      </p:sp>
      <p:sp>
        <p:nvSpPr>
          <p:cNvPr id="35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目录简介</a:t>
            </a:r>
          </a:p>
        </p:txBody>
      </p:sp>
    </p:spTree>
    <p:extLst>
      <p:ext uri="{BB962C8B-B14F-4D97-AF65-F5344CB8AC3E}">
        <p14:creationId xmlns:p14="http://schemas.microsoft.com/office/powerpoint/2010/main" val="12355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旧的方法</a:t>
            </a:r>
          </a:p>
        </p:txBody>
      </p:sp>
      <p:pic>
        <p:nvPicPr>
          <p:cNvPr id="1025" name="Picture 1" descr="C:\Documents and Settings\Administrator\Application Data\Tencent\Users\11033587\QQ\WinTemp\RichOle\QG@1NU_X$WLNL[%PA93{AL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9" y="1571612"/>
            <a:ext cx="1878399" cy="128588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C:\Documents and Settings\Administrator\Application Data\Tencent\Users\11033587\QQ\WinTemp\RichOle\NBH}JKI~2K@P6%`6OIPFM~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3058" y="1571612"/>
            <a:ext cx="1814850" cy="128588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Documents and Settings\Administrator\Application Data\Tencent\Users\11033587\QQ\WinTemp\RichOle\`VNH~CYQZ7)@$YW_AHB9JV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14660" y="4456564"/>
            <a:ext cx="1843113" cy="16362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C:\Documents and Settings\Administrator\Application Data\Tencent\Users\11033587\QQ\WinTemp\RichOle\3Y4$7W)5)IZ][R2NWXJWK@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38349" y="4695167"/>
            <a:ext cx="2428892" cy="1397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29" name="AutoShape 5" descr="C:\Documents and Settings\Administrator\Application Data\Tencent\Users\11033587\QQ\WinTemp\RichOle\94N'S{H]{Y}N95XL`XBL2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C:\Documents and Settings\Administrator\Application Data\Tencent\Users\11033587\QQ\WinTemp\RichOle\94N'S{H]{Y}N95XL`XBL2.jp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 descr="C:\Documents and Settings\Administrator\Application Data\Tencent\Users\11033587\QQ\WinTemp\RichOle\XM[34Z`$%KER46@C0@J73`Y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24958" y="1615450"/>
            <a:ext cx="1845765" cy="128588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2498871" y="11879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现场盘点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3798" y="11967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记录数据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93335" y="119530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整理，计算和分析数据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60927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出具报表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90636" y="60927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得到结果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blackGray">
          <a:xfrm rot="10806395" flipH="1" flipV="1">
            <a:off x="4032849" y="1864208"/>
            <a:ext cx="1446212" cy="755650"/>
          </a:xfrm>
          <a:prstGeom prst="rightArrow">
            <a:avLst>
              <a:gd name="adj1" fmla="val 46509"/>
              <a:gd name="adj2" fmla="val 4205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blackGray">
          <a:xfrm rot="10806395" flipH="1" flipV="1">
            <a:off x="7467746" y="1901604"/>
            <a:ext cx="1446212" cy="755650"/>
          </a:xfrm>
          <a:prstGeom prst="rightArrow">
            <a:avLst>
              <a:gd name="adj1" fmla="val 46509"/>
              <a:gd name="adj2" fmla="val 42052"/>
            </a:avLst>
          </a:prstGeom>
          <a:gradFill rotWithShape="1">
            <a:gsLst>
              <a:gs pos="52000">
                <a:srgbClr val="FFC000"/>
              </a:gs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blackGray">
          <a:xfrm rot="16200000" flipH="1" flipV="1">
            <a:off x="9224734" y="3328202"/>
            <a:ext cx="1446212" cy="755650"/>
          </a:xfrm>
          <a:prstGeom prst="rightArrow">
            <a:avLst>
              <a:gd name="adj1" fmla="val 46509"/>
              <a:gd name="adj2" fmla="val 4205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blackGray">
          <a:xfrm flipH="1" flipV="1">
            <a:off x="5170771" y="5013176"/>
            <a:ext cx="3240359" cy="755650"/>
          </a:xfrm>
          <a:prstGeom prst="rightArrow">
            <a:avLst>
              <a:gd name="adj1" fmla="val 46509"/>
              <a:gd name="adj2" fmla="val 42052"/>
            </a:avLst>
          </a:prstGeom>
          <a:gradFill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旧的方法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弊端</a:t>
            </a:r>
          </a:p>
        </p:txBody>
      </p:sp>
      <p:pic>
        <p:nvPicPr>
          <p:cNvPr id="12" name="Picture 11" descr="思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10" y="1493761"/>
            <a:ext cx="32273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982589" y="3471224"/>
            <a:ext cx="4983163" cy="1509713"/>
            <a:chOff x="384" y="1892"/>
            <a:chExt cx="3139" cy="951"/>
          </a:xfrm>
        </p:grpSpPr>
        <p:pic>
          <p:nvPicPr>
            <p:cNvPr id="14" name="Picture 2" descr="4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92"/>
              <a:ext cx="3139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586" y="2378"/>
              <a:ext cx="247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2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人力资源投入高</a:t>
              </a:r>
            </a:p>
          </p:txBody>
        </p:sp>
        <p:pic>
          <p:nvPicPr>
            <p:cNvPr id="16" name="Picture 15" descr="png-026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" y="2176"/>
              <a:ext cx="62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1982589" y="4995536"/>
            <a:ext cx="4983164" cy="1454150"/>
            <a:chOff x="418" y="2832"/>
            <a:chExt cx="3041" cy="916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418" y="2832"/>
              <a:ext cx="3041" cy="916"/>
              <a:chOff x="1878" y="1883"/>
              <a:chExt cx="2594" cy="836"/>
            </a:xfrm>
          </p:grpSpPr>
          <p:pic>
            <p:nvPicPr>
              <p:cNvPr id="20" name="Picture 8" descr="33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" y="1883"/>
                <a:ext cx="2594" cy="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2064" y="2296"/>
                <a:ext cx="2086" cy="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数据意外改动风险增加</a:t>
                </a:r>
              </a:p>
            </p:txBody>
          </p:sp>
        </p:grpSp>
        <p:pic>
          <p:nvPicPr>
            <p:cNvPr id="19" name="Picture 16" descr="png-025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" y="323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2023070" y="1960305"/>
            <a:ext cx="4902200" cy="1493837"/>
            <a:chOff x="435" y="983"/>
            <a:chExt cx="3027" cy="941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435" y="983"/>
              <a:ext cx="3027" cy="941"/>
              <a:chOff x="1833" y="976"/>
              <a:chExt cx="2594" cy="836"/>
            </a:xfrm>
          </p:grpSpPr>
          <p:pic>
            <p:nvPicPr>
              <p:cNvPr id="25" name="Picture 5" descr="22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" y="976"/>
                <a:ext cx="2594" cy="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973" y="1389"/>
                <a:ext cx="231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数据整理，分析和计算工作量大</a:t>
                </a:r>
              </a:p>
            </p:txBody>
          </p:sp>
        </p:grpSp>
        <p:pic>
          <p:nvPicPr>
            <p:cNvPr id="24" name="Picture 17" descr="png-027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" y="1264"/>
              <a:ext cx="62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7568" y="1174391"/>
            <a:ext cx="7488832" cy="270141"/>
          </a:xfrm>
        </p:spPr>
        <p:txBody>
          <a:bodyPr/>
          <a:lstStyle/>
          <a:p>
            <a:pPr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根据业务需求，公司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与财务同事携手共同开发了存货盘点系统。</a:t>
            </a:r>
          </a:p>
        </p:txBody>
      </p:sp>
      <p:pic>
        <p:nvPicPr>
          <p:cNvPr id="7" name="Picture 2" descr="C:\Documents and Settings\Administrator\Application Data\Tencent\Users\11033587\QQ\WinTemp\RichOle\NBH}JKI~2K@P6%`6OIPFM~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472" y="3078395"/>
            <a:ext cx="2947255" cy="2088232"/>
          </a:xfrm>
          <a:prstGeom prst="rect">
            <a:avLst/>
          </a:prstGeom>
          <a:noFill/>
          <a:effectLst>
            <a:outerShdw blurRad="50800" dist="38100" dir="5400000" algn="t" rotWithShape="0">
              <a:srgbClr val="FFFF00">
                <a:alpha val="40000"/>
              </a:srgbClr>
            </a:outerShdw>
          </a:effectLst>
        </p:spPr>
      </p:pic>
      <p:sp>
        <p:nvSpPr>
          <p:cNvPr id="14" name="燕尾形箭头 13"/>
          <p:cNvSpPr/>
          <p:nvPr/>
        </p:nvSpPr>
        <p:spPr bwMode="auto">
          <a:xfrm>
            <a:off x="4655840" y="3968886"/>
            <a:ext cx="1857388" cy="285752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5042" y="3573016"/>
            <a:ext cx="2231620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纸质数据记录向电子数据转变</a:t>
            </a:r>
          </a:p>
        </p:txBody>
      </p:sp>
      <p:pic>
        <p:nvPicPr>
          <p:cNvPr id="1025" name="Picture 1" descr="C:\Users\Administrator\AppData\Roaming\Tencent\Users\8055580\QQ\WinTemp\RichOle\M{CO6D2@_W]3F%BSM21R6M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194522"/>
            <a:ext cx="2304256" cy="2286327"/>
          </a:xfrm>
          <a:prstGeom prst="rect">
            <a:avLst/>
          </a:prstGeom>
          <a:noFill/>
          <a:effectLst>
            <a:outerShdw blurRad="50800" dist="88900" algn="t" rotWithShape="0">
              <a:schemeClr val="accent4">
                <a:lumMod val="25000"/>
                <a:lumOff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\AppData\Roaming\Tencent\Users\8055580\QQ\WinTemp\RichOle\AZDL}[CPF_9)1%NH`BHV2D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844825"/>
            <a:ext cx="2304256" cy="2225653"/>
          </a:xfrm>
          <a:prstGeom prst="rect">
            <a:avLst/>
          </a:prstGeom>
          <a:noFill/>
          <a:effectLst>
            <a:outerShdw blurRad="50800" dist="88900" algn="t" rotWithShape="0">
              <a:schemeClr val="accent4">
                <a:lumMod val="25000"/>
                <a:lumOff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Roaming\Tencent\Users\8055580\QQ\WinTemp\RichOle\Z(32{_`48~H@}](ERDAZUH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24" y="4194521"/>
            <a:ext cx="2181592" cy="2286328"/>
          </a:xfrm>
          <a:prstGeom prst="rect">
            <a:avLst/>
          </a:prstGeom>
          <a:noFill/>
          <a:effectLst>
            <a:outerShdw blurRad="50800" dist="88900" algn="t" rotWithShape="0">
              <a:schemeClr val="accent4">
                <a:lumMod val="25000"/>
                <a:lumOff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AppData\Roaming\Tencent\Users\8055580\QQ\WinTemp\RichOle\3HT%3G3TWVD_[9}OKLEB6X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24" y="1844824"/>
            <a:ext cx="2181592" cy="2196071"/>
          </a:xfrm>
          <a:prstGeom prst="rect">
            <a:avLst/>
          </a:prstGeom>
          <a:noFill/>
          <a:effectLst>
            <a:outerShdw blurRad="50800" dist="88900" algn="t" rotWithShape="0">
              <a:schemeClr val="accent4">
                <a:lumMod val="25000"/>
                <a:lumOff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新的方法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新的方法</a:t>
            </a:r>
          </a:p>
        </p:txBody>
      </p:sp>
      <p:pic>
        <p:nvPicPr>
          <p:cNvPr id="9" name="Picture 160" descr="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7" y="2184238"/>
            <a:ext cx="25431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1" descr="1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927188"/>
            <a:ext cx="25019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2" descr="1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92" y="2301205"/>
            <a:ext cx="2592387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2512467" y="3773680"/>
            <a:ext cx="1316038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财务人员现场盘点使用移动终端录入数据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5629733" y="3246365"/>
            <a:ext cx="1316037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数据通过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信号传输到服务器中，系统自动进行汇总，无需人工干预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8825045" y="3073983"/>
            <a:ext cx="1316037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rgbClr val="000000"/>
                </a:solidFill>
              </a:rPr>
              <a:t>从客户端检索数据并打印报表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450"/>
                            </p:stCondLst>
                            <p:childTnLst>
                              <p:par>
                                <p:cTn id="3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4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487488" y="1257991"/>
            <a:ext cx="3235607" cy="5195345"/>
          </a:xfrm>
          <a:custGeom>
            <a:avLst/>
            <a:gdLst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69060 w 2755557"/>
              <a:gd name="connsiteY5" fmla="*/ 271849 h 4411362"/>
              <a:gd name="connsiteX6" fmla="*/ 0 w 2755557"/>
              <a:gd name="connsiteY6" fmla="*/ 4411362 h 4411362"/>
              <a:gd name="connsiteX0" fmla="*/ 0 w 3152139"/>
              <a:gd name="connsiteY0" fmla="*/ 4411362 h 4411362"/>
              <a:gd name="connsiteX1" fmla="*/ 2483708 w 3152139"/>
              <a:gd name="connsiteY1" fmla="*/ 185352 h 4411362"/>
              <a:gd name="connsiteX2" fmla="*/ 2397211 w 3152139"/>
              <a:gd name="connsiteY2" fmla="*/ 123568 h 4411362"/>
              <a:gd name="connsiteX3" fmla="*/ 2730844 w 3152139"/>
              <a:gd name="connsiteY3" fmla="*/ 0 h 4411362"/>
              <a:gd name="connsiteX4" fmla="*/ 2755557 w 3152139"/>
              <a:gd name="connsiteY4" fmla="*/ 321276 h 4411362"/>
              <a:gd name="connsiteX5" fmla="*/ 3152139 w 3152139"/>
              <a:gd name="connsiteY5" fmla="*/ 2212793 h 4411362"/>
              <a:gd name="connsiteX6" fmla="*/ 0 w 3152139"/>
              <a:gd name="connsiteY6" fmla="*/ 4411362 h 4411362"/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43180 w 2755557"/>
              <a:gd name="connsiteY5" fmla="*/ 323608 h 4411362"/>
              <a:gd name="connsiteX6" fmla="*/ 0 w 2755557"/>
              <a:gd name="connsiteY6" fmla="*/ 4411362 h 4411362"/>
              <a:gd name="connsiteX0" fmla="*/ 0 w 3928749"/>
              <a:gd name="connsiteY0" fmla="*/ 4411362 h 4411362"/>
              <a:gd name="connsiteX1" fmla="*/ 2483708 w 3928749"/>
              <a:gd name="connsiteY1" fmla="*/ 185352 h 4411362"/>
              <a:gd name="connsiteX2" fmla="*/ 2397211 w 3928749"/>
              <a:gd name="connsiteY2" fmla="*/ 123568 h 4411362"/>
              <a:gd name="connsiteX3" fmla="*/ 2730844 w 3928749"/>
              <a:gd name="connsiteY3" fmla="*/ 0 h 4411362"/>
              <a:gd name="connsiteX4" fmla="*/ 3928749 w 3928749"/>
              <a:gd name="connsiteY4" fmla="*/ 2417495 h 4411362"/>
              <a:gd name="connsiteX5" fmla="*/ 2643180 w 3928749"/>
              <a:gd name="connsiteY5" fmla="*/ 323608 h 4411362"/>
              <a:gd name="connsiteX6" fmla="*/ 0 w 3928749"/>
              <a:gd name="connsiteY6" fmla="*/ 4411362 h 4411362"/>
              <a:gd name="connsiteX0" fmla="*/ 0 w 2738304"/>
              <a:gd name="connsiteY0" fmla="*/ 4411362 h 4411362"/>
              <a:gd name="connsiteX1" fmla="*/ 2483708 w 2738304"/>
              <a:gd name="connsiteY1" fmla="*/ 185352 h 4411362"/>
              <a:gd name="connsiteX2" fmla="*/ 2397211 w 2738304"/>
              <a:gd name="connsiteY2" fmla="*/ 123568 h 4411362"/>
              <a:gd name="connsiteX3" fmla="*/ 2730844 w 2738304"/>
              <a:gd name="connsiteY3" fmla="*/ 0 h 4411362"/>
              <a:gd name="connsiteX4" fmla="*/ 2738304 w 2738304"/>
              <a:gd name="connsiteY4" fmla="*/ 373034 h 4411362"/>
              <a:gd name="connsiteX5" fmla="*/ 2643180 w 2738304"/>
              <a:gd name="connsiteY5" fmla="*/ 323608 h 4411362"/>
              <a:gd name="connsiteX6" fmla="*/ 0 w 2738304"/>
              <a:gd name="connsiteY6" fmla="*/ 4411362 h 4411362"/>
              <a:gd name="connsiteX0" fmla="*/ 0 w 4766678"/>
              <a:gd name="connsiteY0" fmla="*/ 4635648 h 4635648"/>
              <a:gd name="connsiteX1" fmla="*/ 2483708 w 4766678"/>
              <a:gd name="connsiteY1" fmla="*/ 409638 h 4635648"/>
              <a:gd name="connsiteX2" fmla="*/ 2397211 w 4766678"/>
              <a:gd name="connsiteY2" fmla="*/ 347854 h 4635648"/>
              <a:gd name="connsiteX3" fmla="*/ 4766678 w 4766678"/>
              <a:gd name="connsiteY3" fmla="*/ 0 h 4635648"/>
              <a:gd name="connsiteX4" fmla="*/ 2738304 w 4766678"/>
              <a:gd name="connsiteY4" fmla="*/ 597320 h 4635648"/>
              <a:gd name="connsiteX5" fmla="*/ 2643180 w 4766678"/>
              <a:gd name="connsiteY5" fmla="*/ 547894 h 4635648"/>
              <a:gd name="connsiteX6" fmla="*/ 0 w 4766678"/>
              <a:gd name="connsiteY6" fmla="*/ 4635648 h 4635648"/>
              <a:gd name="connsiteX0" fmla="*/ 0 w 2748097"/>
              <a:gd name="connsiteY0" fmla="*/ 4454493 h 4454493"/>
              <a:gd name="connsiteX1" fmla="*/ 2483708 w 2748097"/>
              <a:gd name="connsiteY1" fmla="*/ 228483 h 4454493"/>
              <a:gd name="connsiteX2" fmla="*/ 2397211 w 2748097"/>
              <a:gd name="connsiteY2" fmla="*/ 166699 h 4454493"/>
              <a:gd name="connsiteX3" fmla="*/ 2748097 w 2748097"/>
              <a:gd name="connsiteY3" fmla="*/ 0 h 4454493"/>
              <a:gd name="connsiteX4" fmla="*/ 2738304 w 2748097"/>
              <a:gd name="connsiteY4" fmla="*/ 416165 h 4454493"/>
              <a:gd name="connsiteX5" fmla="*/ 2643180 w 2748097"/>
              <a:gd name="connsiteY5" fmla="*/ 366739 h 4454493"/>
              <a:gd name="connsiteX6" fmla="*/ 0 w 2748097"/>
              <a:gd name="connsiteY6" fmla="*/ 4454493 h 4454493"/>
              <a:gd name="connsiteX0" fmla="*/ 0 w 2569967"/>
              <a:gd name="connsiteY0" fmla="*/ 4454493 h 4454493"/>
              <a:gd name="connsiteX1" fmla="*/ 2305578 w 2569967"/>
              <a:gd name="connsiteY1" fmla="*/ 228483 h 4454493"/>
              <a:gd name="connsiteX2" fmla="*/ 2219081 w 2569967"/>
              <a:gd name="connsiteY2" fmla="*/ 166699 h 4454493"/>
              <a:gd name="connsiteX3" fmla="*/ 2569967 w 2569967"/>
              <a:gd name="connsiteY3" fmla="*/ 0 h 4454493"/>
              <a:gd name="connsiteX4" fmla="*/ 2560174 w 2569967"/>
              <a:gd name="connsiteY4" fmla="*/ 416165 h 4454493"/>
              <a:gd name="connsiteX5" fmla="*/ 2465050 w 2569967"/>
              <a:gd name="connsiteY5" fmla="*/ 366739 h 4454493"/>
              <a:gd name="connsiteX6" fmla="*/ 0 w 2569967"/>
              <a:gd name="connsiteY6" fmla="*/ 4454493 h 44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9967" h="4454493">
                <a:moveTo>
                  <a:pt x="0" y="4454493"/>
                </a:moveTo>
                <a:lnTo>
                  <a:pt x="2305578" y="228483"/>
                </a:lnTo>
                <a:lnTo>
                  <a:pt x="2219081" y="166699"/>
                </a:lnTo>
                <a:lnTo>
                  <a:pt x="2569967" y="0"/>
                </a:lnTo>
                <a:lnTo>
                  <a:pt x="2560174" y="416165"/>
                </a:lnTo>
                <a:lnTo>
                  <a:pt x="2465050" y="366739"/>
                </a:lnTo>
                <a:lnTo>
                  <a:pt x="0" y="4454493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70000">
                <a:srgbClr val="002774"/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3000000"/>
            </a:lightRig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363715" y="4877021"/>
            <a:ext cx="431800" cy="431800"/>
            <a:chOff x="1205" y="3273"/>
            <a:chExt cx="272" cy="272"/>
          </a:xfrm>
        </p:grpSpPr>
        <p:sp>
          <p:nvSpPr>
            <p:cNvPr id="6" name="圆角矩形 5"/>
            <p:cNvSpPr>
              <a:spLocks noChangeAspect="1"/>
            </p:cNvSpPr>
            <p:nvPr/>
          </p:nvSpPr>
          <p:spPr bwMode="auto">
            <a:xfrm>
              <a:off x="1205" y="3273"/>
              <a:ext cx="272" cy="27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00DFF6"/>
                  </a:gs>
                  <a:gs pos="100000">
                    <a:srgbClr val="002774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1"/>
            <p:cNvSpPr txBox="1">
              <a:spLocks noChangeArrowheads="1"/>
            </p:cNvSpPr>
            <p:nvPr/>
          </p:nvSpPr>
          <p:spPr bwMode="auto">
            <a:xfrm>
              <a:off x="1222" y="3312"/>
              <a:ext cx="2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1"/>
          <p:cNvSpPr txBox="1">
            <a:spLocks noChangeArrowheads="1"/>
          </p:cNvSpPr>
          <p:nvPr/>
        </p:nvSpPr>
        <p:spPr bwMode="auto">
          <a:xfrm>
            <a:off x="3889176" y="4967590"/>
            <a:ext cx="548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软件完全由公司内部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人员开发，无需额外成本。</a:t>
            </a:r>
          </a:p>
        </p:txBody>
      </p:sp>
      <p:pic>
        <p:nvPicPr>
          <p:cNvPr id="9" name="Picture 19" descr="w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76" y="5396136"/>
            <a:ext cx="6705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825679" y="3991196"/>
            <a:ext cx="433388" cy="433387"/>
            <a:chOff x="1496" y="2715"/>
            <a:chExt cx="273" cy="273"/>
          </a:xfrm>
        </p:grpSpPr>
        <p:sp>
          <p:nvSpPr>
            <p:cNvPr id="11" name="圆角矩形 10"/>
            <p:cNvSpPr>
              <a:spLocks noChangeAspect="1"/>
            </p:cNvSpPr>
            <p:nvPr/>
          </p:nvSpPr>
          <p:spPr bwMode="auto">
            <a:xfrm>
              <a:off x="1496" y="2715"/>
              <a:ext cx="273" cy="273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3219E"/>
                  </a:gs>
                  <a:gs pos="100000">
                    <a:srgbClr val="610348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61"/>
            <p:cNvSpPr txBox="1">
              <a:spLocks noChangeArrowheads="1"/>
            </p:cNvSpPr>
            <p:nvPr/>
          </p:nvSpPr>
          <p:spPr bwMode="auto">
            <a:xfrm>
              <a:off x="1513" y="2755"/>
              <a:ext cx="2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Picture 18" descr="w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76" y="4481736"/>
            <a:ext cx="617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71"/>
          <p:cNvSpPr txBox="1">
            <a:spLocks noChangeArrowheads="1"/>
          </p:cNvSpPr>
          <p:nvPr/>
        </p:nvSpPr>
        <p:spPr bwMode="auto">
          <a:xfrm>
            <a:off x="4346376" y="4103494"/>
            <a:ext cx="4773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所有数据整理，计算由服务器完成。</a:t>
            </a:r>
          </a:p>
        </p:txBody>
      </p: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4360665" y="3094259"/>
            <a:ext cx="431800" cy="431800"/>
            <a:chOff x="1833" y="2150"/>
            <a:chExt cx="272" cy="272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 bwMode="auto">
            <a:xfrm>
              <a:off x="1833" y="2150"/>
              <a:ext cx="272" cy="27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0000"/>
                  </a:gs>
                  <a:gs pos="100000">
                    <a:srgbClr val="860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61"/>
            <p:cNvSpPr txBox="1">
              <a:spLocks noChangeArrowheads="1"/>
            </p:cNvSpPr>
            <p:nvPr/>
          </p:nvSpPr>
          <p:spPr bwMode="auto">
            <a:xfrm>
              <a:off x="1849" y="2189"/>
              <a:ext cx="2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Picture 17" descr="w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576" y="3643536"/>
            <a:ext cx="56388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1"/>
          <p:cNvSpPr txBox="1">
            <a:spLocks noChangeArrowheads="1"/>
          </p:cNvSpPr>
          <p:nvPr/>
        </p:nvSpPr>
        <p:spPr bwMode="auto">
          <a:xfrm>
            <a:off x="4871864" y="3212976"/>
            <a:ext cx="4419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数据直接录入服务器，避免了意外改动。</a:t>
            </a:r>
          </a:p>
        </p:txBody>
      </p: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4798816" y="2219550"/>
            <a:ext cx="431800" cy="431800"/>
            <a:chOff x="2109" y="1599"/>
            <a:chExt cx="272" cy="272"/>
          </a:xfrm>
        </p:grpSpPr>
        <p:sp>
          <p:nvSpPr>
            <p:cNvPr id="21" name="圆角矩形 20"/>
            <p:cNvSpPr>
              <a:spLocks noChangeAspect="1"/>
            </p:cNvSpPr>
            <p:nvPr/>
          </p:nvSpPr>
          <p:spPr bwMode="auto">
            <a:xfrm>
              <a:off x="2109" y="1599"/>
              <a:ext cx="272" cy="27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61"/>
            <p:cNvSpPr txBox="1">
              <a:spLocks noChangeArrowheads="1"/>
            </p:cNvSpPr>
            <p:nvPr/>
          </p:nvSpPr>
          <p:spPr bwMode="auto">
            <a:xfrm>
              <a:off x="2126" y="1638"/>
              <a:ext cx="2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Picture 16" descr="w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76" y="2710086"/>
            <a:ext cx="5257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1"/>
          <p:cNvSpPr txBox="1">
            <a:spLocks noChangeArrowheads="1"/>
          </p:cNvSpPr>
          <p:nvPr/>
        </p:nvSpPr>
        <p:spPr bwMode="auto">
          <a:xfrm>
            <a:off x="5306966" y="2357016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各部门用户可随时查询盘点数据。盘点数据无需部门间发送。</a:t>
            </a:r>
          </a:p>
        </p:txBody>
      </p: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5309987" y="1355948"/>
            <a:ext cx="431800" cy="431800"/>
            <a:chOff x="2431" y="1055"/>
            <a:chExt cx="272" cy="272"/>
          </a:xfrm>
        </p:grpSpPr>
        <p:sp>
          <p:nvSpPr>
            <p:cNvPr id="26" name="圆角矩形 25"/>
            <p:cNvSpPr>
              <a:spLocks noChangeAspect="1"/>
            </p:cNvSpPr>
            <p:nvPr/>
          </p:nvSpPr>
          <p:spPr bwMode="auto">
            <a:xfrm>
              <a:off x="2431" y="1055"/>
              <a:ext cx="272" cy="27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6EFF01"/>
                  </a:gs>
                  <a:gs pos="100000">
                    <a:srgbClr val="0F5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61"/>
            <p:cNvSpPr txBox="1">
              <a:spLocks noChangeArrowheads="1"/>
            </p:cNvSpPr>
            <p:nvPr/>
          </p:nvSpPr>
          <p:spPr bwMode="auto">
            <a:xfrm>
              <a:off x="2448" y="1104"/>
              <a:ext cx="2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Picture 15" descr="w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176" y="1881411"/>
            <a:ext cx="4648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1"/>
          <p:cNvSpPr txBox="1">
            <a:spLocks noChangeArrowheads="1"/>
          </p:cNvSpPr>
          <p:nvPr/>
        </p:nvSpPr>
        <p:spPr bwMode="auto">
          <a:xfrm>
            <a:off x="5773601" y="1340768"/>
            <a:ext cx="37787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数据由手持客户端上传服务器并被记录上传时间，具有数据高度实时性。可以准确查询每笔盘点数据的时间。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0" name="Picture 24" descr="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0" y="1738536"/>
            <a:ext cx="18748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2812531" y="5826395"/>
            <a:ext cx="431800" cy="431800"/>
            <a:chOff x="1205" y="3273"/>
            <a:chExt cx="272" cy="272"/>
          </a:xfrm>
        </p:grpSpPr>
        <p:sp>
          <p:nvSpPr>
            <p:cNvPr id="32" name="圆角矩形 31"/>
            <p:cNvSpPr>
              <a:spLocks noChangeAspect="1"/>
            </p:cNvSpPr>
            <p:nvPr/>
          </p:nvSpPr>
          <p:spPr bwMode="auto">
            <a:xfrm>
              <a:off x="1205" y="3273"/>
              <a:ext cx="272" cy="272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00DFF6"/>
                  </a:gs>
                  <a:gs pos="100000">
                    <a:srgbClr val="002774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61"/>
            <p:cNvSpPr txBox="1">
              <a:spLocks noChangeArrowheads="1"/>
            </p:cNvSpPr>
            <p:nvPr/>
          </p:nvSpPr>
          <p:spPr bwMode="auto">
            <a:xfrm>
              <a:off x="1222" y="3312"/>
              <a:ext cx="2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1"/>
          <p:cNvSpPr txBox="1">
            <a:spLocks noChangeArrowheads="1"/>
          </p:cNvSpPr>
          <p:nvPr/>
        </p:nvSpPr>
        <p:spPr bwMode="auto">
          <a:xfrm>
            <a:off x="3417912" y="5975702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软件使用非常简单，连云港工厂愿意公布源代码，并可在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天内解释给其他工厂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6" name="Picture 15" descr="w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74" y="6381328"/>
            <a:ext cx="7029801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35"/>
          <p:cNvGrpSpPr>
            <a:grpSpLocks/>
          </p:cNvGrpSpPr>
          <p:nvPr/>
        </p:nvGrpSpPr>
        <p:grpSpPr bwMode="auto">
          <a:xfrm>
            <a:off x="9610531" y="1572241"/>
            <a:ext cx="752518" cy="737382"/>
            <a:chOff x="708" y="2203"/>
            <a:chExt cx="751" cy="741"/>
          </a:xfrm>
        </p:grpSpPr>
        <p:sp>
          <p:nvSpPr>
            <p:cNvPr id="51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2" name="Picture 37" descr="cir_lighteffect0"/>
            <p:cNvPicPr>
              <a:picLocks noChangeAspect="1" noChangeArrowheads="1"/>
            </p:cNvPicPr>
            <p:nvPr/>
          </p:nvPicPr>
          <p:blipFill>
            <a:blip r:embed="rId8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" name="Text Box 39"/>
          <p:cNvSpPr txBox="1">
            <a:spLocks noChangeArrowheads="1"/>
          </p:cNvSpPr>
          <p:nvPr/>
        </p:nvSpPr>
        <p:spPr bwMode="gray">
          <a:xfrm>
            <a:off x="9630571" y="1818354"/>
            <a:ext cx="7496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r="13800000" algn="t" rotWithShape="0">
              <a:srgbClr val="FFFF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35"/>
          <p:cNvGrpSpPr>
            <a:grpSpLocks/>
          </p:cNvGrpSpPr>
          <p:nvPr/>
        </p:nvGrpSpPr>
        <p:grpSpPr bwMode="auto">
          <a:xfrm>
            <a:off x="9595500" y="2476205"/>
            <a:ext cx="752518" cy="737382"/>
            <a:chOff x="708" y="2203"/>
            <a:chExt cx="751" cy="741"/>
          </a:xfrm>
        </p:grpSpPr>
        <p:sp>
          <p:nvSpPr>
            <p:cNvPr id="55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37" descr="cir_lighteffect0"/>
            <p:cNvPicPr>
              <a:picLocks noChangeAspect="1" noChangeArrowheads="1"/>
            </p:cNvPicPr>
            <p:nvPr/>
          </p:nvPicPr>
          <p:blipFill>
            <a:blip r:embed="rId8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Text Box 39"/>
          <p:cNvSpPr txBox="1">
            <a:spLocks noChangeArrowheads="1"/>
          </p:cNvSpPr>
          <p:nvPr/>
        </p:nvSpPr>
        <p:spPr bwMode="gray">
          <a:xfrm>
            <a:off x="9615540" y="2722318"/>
            <a:ext cx="7496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r="13800000" algn="t" rotWithShape="0">
              <a:srgbClr val="FFFF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35"/>
          <p:cNvGrpSpPr>
            <a:grpSpLocks/>
          </p:cNvGrpSpPr>
          <p:nvPr/>
        </p:nvGrpSpPr>
        <p:grpSpPr bwMode="auto">
          <a:xfrm>
            <a:off x="9586872" y="3412012"/>
            <a:ext cx="752518" cy="737382"/>
            <a:chOff x="708" y="2203"/>
            <a:chExt cx="751" cy="741"/>
          </a:xfrm>
        </p:grpSpPr>
        <p:sp>
          <p:nvSpPr>
            <p:cNvPr id="59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0" name="Picture 37" descr="cir_lighteffect0"/>
            <p:cNvPicPr>
              <a:picLocks noChangeAspect="1" noChangeArrowheads="1"/>
            </p:cNvPicPr>
            <p:nvPr/>
          </p:nvPicPr>
          <p:blipFill>
            <a:blip r:embed="rId8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" name="Text Box 39"/>
          <p:cNvSpPr txBox="1">
            <a:spLocks noChangeArrowheads="1"/>
          </p:cNvSpPr>
          <p:nvPr/>
        </p:nvSpPr>
        <p:spPr bwMode="gray">
          <a:xfrm>
            <a:off x="9606912" y="3658125"/>
            <a:ext cx="7496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r="13800000" algn="t" rotWithShape="0">
              <a:srgbClr val="FFFF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9575297" y="4267137"/>
            <a:ext cx="752518" cy="737382"/>
            <a:chOff x="708" y="2203"/>
            <a:chExt cx="751" cy="741"/>
          </a:xfrm>
        </p:grpSpPr>
        <p:sp>
          <p:nvSpPr>
            <p:cNvPr id="63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4" name="Picture 37" descr="cir_lighteffect0"/>
            <p:cNvPicPr>
              <a:picLocks noChangeAspect="1" noChangeArrowheads="1"/>
            </p:cNvPicPr>
            <p:nvPr/>
          </p:nvPicPr>
          <p:blipFill>
            <a:blip r:embed="rId8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" name="Text Box 39"/>
          <p:cNvSpPr txBox="1">
            <a:spLocks noChangeArrowheads="1"/>
          </p:cNvSpPr>
          <p:nvPr/>
        </p:nvSpPr>
        <p:spPr bwMode="gray">
          <a:xfrm>
            <a:off x="9595337" y="4513250"/>
            <a:ext cx="7496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r="13800000" algn="t" rotWithShape="0">
              <a:srgbClr val="FFFF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Group 35"/>
          <p:cNvGrpSpPr>
            <a:grpSpLocks/>
          </p:cNvGrpSpPr>
          <p:nvPr/>
        </p:nvGrpSpPr>
        <p:grpSpPr bwMode="auto">
          <a:xfrm>
            <a:off x="9567415" y="5191631"/>
            <a:ext cx="752518" cy="737382"/>
            <a:chOff x="708" y="2203"/>
            <a:chExt cx="751" cy="741"/>
          </a:xfrm>
        </p:grpSpPr>
        <p:sp>
          <p:nvSpPr>
            <p:cNvPr id="71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2" name="Picture 37" descr="cir_lighteffect0"/>
            <p:cNvPicPr>
              <a:picLocks noChangeAspect="1" noChangeArrowheads="1"/>
            </p:cNvPicPr>
            <p:nvPr/>
          </p:nvPicPr>
          <p:blipFill>
            <a:blip r:embed="rId8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3" name="Text Box 39"/>
          <p:cNvSpPr txBox="1">
            <a:spLocks noChangeArrowheads="1"/>
          </p:cNvSpPr>
          <p:nvPr/>
        </p:nvSpPr>
        <p:spPr bwMode="gray">
          <a:xfrm>
            <a:off x="9587455" y="5437744"/>
            <a:ext cx="7496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r="13800000" algn="t" rotWithShape="0">
              <a:srgbClr val="FFFF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9552384" y="6120618"/>
            <a:ext cx="752518" cy="737382"/>
            <a:chOff x="708" y="2203"/>
            <a:chExt cx="751" cy="741"/>
          </a:xfrm>
        </p:grpSpPr>
        <p:sp>
          <p:nvSpPr>
            <p:cNvPr id="75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6" name="Picture 37" descr="cir_lighteffect0"/>
            <p:cNvPicPr>
              <a:picLocks noChangeAspect="1" noChangeArrowheads="1"/>
            </p:cNvPicPr>
            <p:nvPr/>
          </p:nvPicPr>
          <p:blipFill>
            <a:blip r:embed="rId8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7" name="Text Box 39"/>
          <p:cNvSpPr txBox="1">
            <a:spLocks noChangeArrowheads="1"/>
          </p:cNvSpPr>
          <p:nvPr/>
        </p:nvSpPr>
        <p:spPr bwMode="gray">
          <a:xfrm>
            <a:off x="9572424" y="6366731"/>
            <a:ext cx="74962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r="13800000" algn="t" rotWithShape="0">
              <a:srgbClr val="FFFF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</a:rPr>
              <a:t>卓有成效</a:t>
            </a:r>
          </a:p>
        </p:txBody>
      </p:sp>
    </p:spTree>
    <p:extLst>
      <p:ext uri="{BB962C8B-B14F-4D97-AF65-F5344CB8AC3E}">
        <p14:creationId xmlns:p14="http://schemas.microsoft.com/office/powerpoint/2010/main" val="330448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96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6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6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8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8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8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84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34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840"/>
                            </p:stCondLst>
                            <p:childTnLst>
                              <p:par>
                                <p:cTn id="5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2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2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20"/>
                            </p:stCondLst>
                            <p:childTnLst>
                              <p:par>
                                <p:cTn id="6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48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98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98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480"/>
                            </p:stCondLst>
                            <p:childTnLst>
                              <p:par>
                                <p:cTn id="8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4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9" grpId="0"/>
      <p:bldP spid="24" grpId="0"/>
      <p:bldP spid="29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23474" y="2924945"/>
            <a:ext cx="9505056" cy="1080120"/>
          </a:xfrm>
          <a:effectLst>
            <a:outerShdw blurRad="50800" dist="38100" dir="5400000" algn="t" rotWithShape="0">
              <a:srgbClr val="FFFF00">
                <a:alpha val="40000"/>
              </a:srgbClr>
            </a:outerShdw>
          </a:effectLst>
        </p:spPr>
        <p:txBody>
          <a:bodyPr/>
          <a:lstStyle/>
          <a:p>
            <a:pPr>
              <a:buNone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软件由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Client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Management Client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分组成；数据库使用了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2008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实现由移动设备进行数据收集，计算机数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据管理及计算的电子信息化盘点。提高盘点效率与准确性。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6755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15480" y="2996952"/>
            <a:ext cx="10441160" cy="2448272"/>
          </a:xfrm>
          <a:effectLst>
            <a:outerShdw blurRad="50800" dist="38100" dir="5400000" algn="t" rotWithShape="0">
              <a:srgbClr val="FFFF00">
                <a:alpha val="40000"/>
              </a:srgbClr>
            </a:outerShdw>
          </a:effectLst>
        </p:spPr>
        <p:txBody>
          <a:bodyPr/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Client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安装环境为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版本及以上。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Management Client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使用环境为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7,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并需要安装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.NET Framework 3.5</a:t>
            </a:r>
          </a:p>
          <a:p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IIS 5.3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以上版本及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.NET Framework 3.5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9300" y="590551"/>
            <a:ext cx="2208348" cy="326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华文中宋" pitchFamily="2" charset="-122"/>
                <a:ea typeface="宋体" pitchFamily="2" charset="-122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&gt;&gt;&gt;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软件介绍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7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华文中宋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总经理述职报告0207</Template>
  <TotalTime>5458</TotalTime>
  <Words>569</Words>
  <Application>Microsoft Office PowerPoint</Application>
  <PresentationFormat>宽屏</PresentationFormat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华文中宋</vt:lpstr>
      <vt:lpstr>宋体</vt:lpstr>
      <vt:lpstr>微软雅黑</vt:lpstr>
      <vt:lpstr>Arial</vt:lpstr>
      <vt:lpstr>Calibri</vt:lpstr>
      <vt:lpstr>Verdana</vt:lpstr>
      <vt:lpstr>Wingdings</vt:lpstr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整个操作过程非常简单，盘点人员可以非常快速完成盘点。</vt:lpstr>
      <vt:lpstr>      盘点报表打印界面，只需在选择查询的时间和查询区后点击查询，即可生成盘点数据报表。打印报表也只需再点一次打印，支持导出格式为PDF,EXCEL,WORD等</vt:lpstr>
      <vt:lpstr>PowerPoint 演示文稿</vt:lpstr>
    </vt:vector>
  </TitlesOfParts>
  <Company>丰五国际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成波</dc:creator>
  <cp:lastModifiedBy>CHEN DONG</cp:lastModifiedBy>
  <cp:revision>205</cp:revision>
  <dcterms:created xsi:type="dcterms:W3CDTF">2012-04-05T06:36:01Z</dcterms:created>
  <dcterms:modified xsi:type="dcterms:W3CDTF">2017-03-23T05:01:21Z</dcterms:modified>
</cp:coreProperties>
</file>