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387" r:id="rId5"/>
    <p:sldId id="1388" r:id="rId6"/>
    <p:sldId id="1389" r:id="rId7"/>
    <p:sldId id="1390" r:id="rId8"/>
    <p:sldId id="1391" r:id="rId9"/>
  </p:sldIdLst>
  <p:sldSz cx="12188825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作者" initials="A" lastIdx="16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  <a:srgbClr val="FFBF00"/>
    <a:srgbClr val="F4B900"/>
    <a:srgbClr val="90BF18"/>
    <a:srgbClr val="8EBD17"/>
    <a:srgbClr val="FCBD00"/>
    <a:srgbClr val="FFC000"/>
    <a:srgbClr val="90C019"/>
    <a:srgbClr val="FAB900"/>
    <a:srgbClr val="FEF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1" autoAdjust="0"/>
    <p:restoredTop sz="94424" autoAdjust="0"/>
  </p:normalViewPr>
  <p:slideViewPr>
    <p:cSldViewPr>
      <p:cViewPr varScale="1">
        <p:scale>
          <a:sx n="87" d="100"/>
          <a:sy n="87" d="100"/>
        </p:scale>
        <p:origin x="85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35E68-1DB8-451D-9EC7-E5D4F7EDDE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EB16B3-A221-492F-A4DE-E51C3483C059}">
      <dgm:prSet/>
      <dgm:spPr/>
      <dgm:t>
        <a:bodyPr/>
        <a:lstStyle/>
        <a:p>
          <a:pPr rtl="0"/>
          <a:r>
            <a:rPr lang="zh-CN" dirty="0"/>
            <a:t>司机身份证</a:t>
          </a:r>
        </a:p>
      </dgm:t>
    </dgm:pt>
    <dgm:pt modelId="{36DB7CA0-18F2-4C0D-A7BA-19EF506EB19E}" type="parTrans" cxnId="{78E97CCB-D824-4733-BEA7-AC99C0CDB970}">
      <dgm:prSet/>
      <dgm:spPr/>
      <dgm:t>
        <a:bodyPr/>
        <a:lstStyle/>
        <a:p>
          <a:endParaRPr lang="zh-CN" altLang="en-US"/>
        </a:p>
      </dgm:t>
    </dgm:pt>
    <dgm:pt modelId="{80FECF74-F378-4F2B-9D94-B65FBC7504A4}" type="sibTrans" cxnId="{78E97CCB-D824-4733-BEA7-AC99C0CDB970}">
      <dgm:prSet/>
      <dgm:spPr/>
      <dgm:t>
        <a:bodyPr/>
        <a:lstStyle/>
        <a:p>
          <a:endParaRPr lang="zh-CN" altLang="en-US"/>
        </a:p>
      </dgm:t>
    </dgm:pt>
    <dgm:pt modelId="{28B5EEBC-4DA6-4B9B-87AB-F7BFE8421E61}">
      <dgm:prSet/>
      <dgm:spPr/>
      <dgm:t>
        <a:bodyPr/>
        <a:lstStyle/>
        <a:p>
          <a:pPr rtl="0"/>
          <a:r>
            <a:rPr lang="zh-CN" dirty="0"/>
            <a:t>  识别</a:t>
          </a:r>
        </a:p>
      </dgm:t>
    </dgm:pt>
    <dgm:pt modelId="{7DFADB1C-ACF2-4EA0-AF0C-988108C6CF95}" type="parTrans" cxnId="{8F426F0E-FDD8-44D7-80FE-164D9F91E377}">
      <dgm:prSet/>
      <dgm:spPr/>
      <dgm:t>
        <a:bodyPr/>
        <a:lstStyle/>
        <a:p>
          <a:endParaRPr lang="zh-CN" altLang="en-US"/>
        </a:p>
      </dgm:t>
    </dgm:pt>
    <dgm:pt modelId="{A33DB57E-7B50-4B73-B90B-21E58D9500D8}" type="sibTrans" cxnId="{8F426F0E-FDD8-44D7-80FE-164D9F91E377}">
      <dgm:prSet/>
      <dgm:spPr/>
      <dgm:t>
        <a:bodyPr/>
        <a:lstStyle/>
        <a:p>
          <a:endParaRPr lang="zh-CN" altLang="en-US"/>
        </a:p>
      </dgm:t>
    </dgm:pt>
    <dgm:pt modelId="{5130E6B5-6D5E-4695-B832-2092D61F79BF}">
      <dgm:prSet/>
      <dgm:spPr/>
      <dgm:t>
        <a:bodyPr/>
        <a:lstStyle/>
        <a:p>
          <a:pPr rtl="0"/>
          <a:r>
            <a:rPr lang="zh-CN" dirty="0"/>
            <a:t>打印提货单</a:t>
          </a:r>
        </a:p>
      </dgm:t>
    </dgm:pt>
    <dgm:pt modelId="{F4D903CA-76C2-4E64-8D51-98C522C1A65D}" type="parTrans" cxnId="{9A22E5FC-4219-43C9-A39A-FD76BA5F7874}">
      <dgm:prSet/>
      <dgm:spPr/>
      <dgm:t>
        <a:bodyPr/>
        <a:lstStyle/>
        <a:p>
          <a:endParaRPr lang="zh-CN" altLang="en-US"/>
        </a:p>
      </dgm:t>
    </dgm:pt>
    <dgm:pt modelId="{7D698049-0F12-4D56-A75F-C9B422320502}" type="sibTrans" cxnId="{9A22E5FC-4219-43C9-A39A-FD76BA5F7874}">
      <dgm:prSet/>
      <dgm:spPr/>
      <dgm:t>
        <a:bodyPr/>
        <a:lstStyle/>
        <a:p>
          <a:endParaRPr lang="zh-CN" altLang="en-US"/>
        </a:p>
      </dgm:t>
    </dgm:pt>
    <dgm:pt modelId="{9709B6C2-179C-43D0-BABB-454248CEE0B2}" type="pres">
      <dgm:prSet presAssocID="{66635E68-1DB8-451D-9EC7-E5D4F7EDDEBF}" presName="Name0" presStyleCnt="0">
        <dgm:presLayoutVars>
          <dgm:dir/>
          <dgm:resizeHandles val="exact"/>
        </dgm:presLayoutVars>
      </dgm:prSet>
      <dgm:spPr/>
    </dgm:pt>
    <dgm:pt modelId="{A5565DE5-DF59-4849-A541-0404191FCF32}" type="pres">
      <dgm:prSet presAssocID="{CBEB16B3-A221-492F-A4DE-E51C3483C059}" presName="node" presStyleLbl="node1" presStyleIdx="0" presStyleCnt="3">
        <dgm:presLayoutVars>
          <dgm:bulletEnabled val="1"/>
        </dgm:presLayoutVars>
      </dgm:prSet>
      <dgm:spPr/>
    </dgm:pt>
    <dgm:pt modelId="{2700B84F-2909-4AC8-AE81-7CB458B82FDC}" type="pres">
      <dgm:prSet presAssocID="{80FECF74-F378-4F2B-9D94-B65FBC7504A4}" presName="sibTrans" presStyleLbl="sibTrans2D1" presStyleIdx="0" presStyleCnt="2"/>
      <dgm:spPr/>
    </dgm:pt>
    <dgm:pt modelId="{9807D7B4-7A09-4445-97EE-3C71FF916D37}" type="pres">
      <dgm:prSet presAssocID="{80FECF74-F378-4F2B-9D94-B65FBC7504A4}" presName="connectorText" presStyleLbl="sibTrans2D1" presStyleIdx="0" presStyleCnt="2"/>
      <dgm:spPr/>
    </dgm:pt>
    <dgm:pt modelId="{BB844773-F394-4572-8DF1-AC9B83C49C23}" type="pres">
      <dgm:prSet presAssocID="{28B5EEBC-4DA6-4B9B-87AB-F7BFE8421E61}" presName="node" presStyleLbl="node1" presStyleIdx="1" presStyleCnt="3">
        <dgm:presLayoutVars>
          <dgm:bulletEnabled val="1"/>
        </dgm:presLayoutVars>
      </dgm:prSet>
      <dgm:spPr/>
    </dgm:pt>
    <dgm:pt modelId="{045941D3-4E68-4896-8556-C05C3452849F}" type="pres">
      <dgm:prSet presAssocID="{A33DB57E-7B50-4B73-B90B-21E58D9500D8}" presName="sibTrans" presStyleLbl="sibTrans2D1" presStyleIdx="1" presStyleCnt="2"/>
      <dgm:spPr/>
    </dgm:pt>
    <dgm:pt modelId="{106EE111-AAFD-4053-9B88-47583F51BBE2}" type="pres">
      <dgm:prSet presAssocID="{A33DB57E-7B50-4B73-B90B-21E58D9500D8}" presName="connectorText" presStyleLbl="sibTrans2D1" presStyleIdx="1" presStyleCnt="2"/>
      <dgm:spPr/>
    </dgm:pt>
    <dgm:pt modelId="{0D83BE21-BECC-4A99-ACCF-D18F77A51147}" type="pres">
      <dgm:prSet presAssocID="{5130E6B5-6D5E-4695-B832-2092D61F79BF}" presName="node" presStyleLbl="node1" presStyleIdx="2" presStyleCnt="3" custLinFactNeighborX="2289" custLinFactNeighborY="-33288">
        <dgm:presLayoutVars>
          <dgm:bulletEnabled val="1"/>
        </dgm:presLayoutVars>
      </dgm:prSet>
      <dgm:spPr/>
    </dgm:pt>
  </dgm:ptLst>
  <dgm:cxnLst>
    <dgm:cxn modelId="{8F426F0E-FDD8-44D7-80FE-164D9F91E377}" srcId="{66635E68-1DB8-451D-9EC7-E5D4F7EDDEBF}" destId="{28B5EEBC-4DA6-4B9B-87AB-F7BFE8421E61}" srcOrd="1" destOrd="0" parTransId="{7DFADB1C-ACF2-4EA0-AF0C-988108C6CF95}" sibTransId="{A33DB57E-7B50-4B73-B90B-21E58D9500D8}"/>
    <dgm:cxn modelId="{81137B16-F3E1-4C72-8FE7-AD2E7AC94C05}" type="presOf" srcId="{80FECF74-F378-4F2B-9D94-B65FBC7504A4}" destId="{9807D7B4-7A09-4445-97EE-3C71FF916D37}" srcOrd="1" destOrd="0" presId="urn:microsoft.com/office/officeart/2005/8/layout/process1"/>
    <dgm:cxn modelId="{7DDE5C35-8A3D-4E4D-B5F3-C0FD4DE2E57D}" type="presOf" srcId="{66635E68-1DB8-451D-9EC7-E5D4F7EDDEBF}" destId="{9709B6C2-179C-43D0-BABB-454248CEE0B2}" srcOrd="0" destOrd="0" presId="urn:microsoft.com/office/officeart/2005/8/layout/process1"/>
    <dgm:cxn modelId="{78EF5A38-A500-4FC6-898C-F899BC4D8D6F}" type="presOf" srcId="{CBEB16B3-A221-492F-A4DE-E51C3483C059}" destId="{A5565DE5-DF59-4849-A541-0404191FCF32}" srcOrd="0" destOrd="0" presId="urn:microsoft.com/office/officeart/2005/8/layout/process1"/>
    <dgm:cxn modelId="{00440290-1791-417C-A69D-7DE67C16F034}" type="presOf" srcId="{80FECF74-F378-4F2B-9D94-B65FBC7504A4}" destId="{2700B84F-2909-4AC8-AE81-7CB458B82FDC}" srcOrd="0" destOrd="0" presId="urn:microsoft.com/office/officeart/2005/8/layout/process1"/>
    <dgm:cxn modelId="{EC813DC0-F3EC-4CDB-B1CC-A039788E6C4A}" type="presOf" srcId="{A33DB57E-7B50-4B73-B90B-21E58D9500D8}" destId="{106EE111-AAFD-4053-9B88-47583F51BBE2}" srcOrd="1" destOrd="0" presId="urn:microsoft.com/office/officeart/2005/8/layout/process1"/>
    <dgm:cxn modelId="{78E97CCB-D824-4733-BEA7-AC99C0CDB970}" srcId="{66635E68-1DB8-451D-9EC7-E5D4F7EDDEBF}" destId="{CBEB16B3-A221-492F-A4DE-E51C3483C059}" srcOrd="0" destOrd="0" parTransId="{36DB7CA0-18F2-4C0D-A7BA-19EF506EB19E}" sibTransId="{80FECF74-F378-4F2B-9D94-B65FBC7504A4}"/>
    <dgm:cxn modelId="{9F6E19D6-92D2-4378-837A-088AF3360A8A}" type="presOf" srcId="{28B5EEBC-4DA6-4B9B-87AB-F7BFE8421E61}" destId="{BB844773-F394-4572-8DF1-AC9B83C49C23}" srcOrd="0" destOrd="0" presId="urn:microsoft.com/office/officeart/2005/8/layout/process1"/>
    <dgm:cxn modelId="{EBE1B1E0-A208-4B18-BC9E-3D24D020D229}" type="presOf" srcId="{5130E6B5-6D5E-4695-B832-2092D61F79BF}" destId="{0D83BE21-BECC-4A99-ACCF-D18F77A51147}" srcOrd="0" destOrd="0" presId="urn:microsoft.com/office/officeart/2005/8/layout/process1"/>
    <dgm:cxn modelId="{532A56F5-32D5-4512-A64F-5CFD35105B92}" type="presOf" srcId="{A33DB57E-7B50-4B73-B90B-21E58D9500D8}" destId="{045941D3-4E68-4896-8556-C05C3452849F}" srcOrd="0" destOrd="0" presId="urn:microsoft.com/office/officeart/2005/8/layout/process1"/>
    <dgm:cxn modelId="{9A22E5FC-4219-43C9-A39A-FD76BA5F7874}" srcId="{66635E68-1DB8-451D-9EC7-E5D4F7EDDEBF}" destId="{5130E6B5-6D5E-4695-B832-2092D61F79BF}" srcOrd="2" destOrd="0" parTransId="{F4D903CA-76C2-4E64-8D51-98C522C1A65D}" sibTransId="{7D698049-0F12-4D56-A75F-C9B422320502}"/>
    <dgm:cxn modelId="{B7F9CE69-2712-43F1-BF53-9CD81A1CE7E8}" type="presParOf" srcId="{9709B6C2-179C-43D0-BABB-454248CEE0B2}" destId="{A5565DE5-DF59-4849-A541-0404191FCF32}" srcOrd="0" destOrd="0" presId="urn:microsoft.com/office/officeart/2005/8/layout/process1"/>
    <dgm:cxn modelId="{9A3982EE-DA4D-4B04-AB7E-784E80BE3F5C}" type="presParOf" srcId="{9709B6C2-179C-43D0-BABB-454248CEE0B2}" destId="{2700B84F-2909-4AC8-AE81-7CB458B82FDC}" srcOrd="1" destOrd="0" presId="urn:microsoft.com/office/officeart/2005/8/layout/process1"/>
    <dgm:cxn modelId="{E6EA9E20-F260-4A76-8A8A-AB56F926BD8D}" type="presParOf" srcId="{2700B84F-2909-4AC8-AE81-7CB458B82FDC}" destId="{9807D7B4-7A09-4445-97EE-3C71FF916D37}" srcOrd="0" destOrd="0" presId="urn:microsoft.com/office/officeart/2005/8/layout/process1"/>
    <dgm:cxn modelId="{0D3FC54E-A896-4145-8B63-5E11AA7B44A4}" type="presParOf" srcId="{9709B6C2-179C-43D0-BABB-454248CEE0B2}" destId="{BB844773-F394-4572-8DF1-AC9B83C49C23}" srcOrd="2" destOrd="0" presId="urn:microsoft.com/office/officeart/2005/8/layout/process1"/>
    <dgm:cxn modelId="{DBA67C64-298C-42FC-950C-48700288BD79}" type="presParOf" srcId="{9709B6C2-179C-43D0-BABB-454248CEE0B2}" destId="{045941D3-4E68-4896-8556-C05C3452849F}" srcOrd="3" destOrd="0" presId="urn:microsoft.com/office/officeart/2005/8/layout/process1"/>
    <dgm:cxn modelId="{B8116DB3-05A0-47B8-8C88-84D93A076292}" type="presParOf" srcId="{045941D3-4E68-4896-8556-C05C3452849F}" destId="{106EE111-AAFD-4053-9B88-47583F51BBE2}" srcOrd="0" destOrd="0" presId="urn:microsoft.com/office/officeart/2005/8/layout/process1"/>
    <dgm:cxn modelId="{E46FC66F-7AA1-4845-B442-4ACAEC66CA1A}" type="presParOf" srcId="{9709B6C2-179C-43D0-BABB-454248CEE0B2}" destId="{0D83BE21-BECC-4A99-ACCF-D18F77A511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65DE5-DF59-4849-A541-0404191FCF32}">
      <dsp:nvSpPr>
        <dsp:cNvPr id="0" name=""/>
        <dsp:cNvSpPr/>
      </dsp:nvSpPr>
      <dsp:spPr>
        <a:xfrm>
          <a:off x="6835" y="0"/>
          <a:ext cx="2042945" cy="52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司机身份证</a:t>
          </a:r>
        </a:p>
      </dsp:txBody>
      <dsp:txXfrm>
        <a:off x="22160" y="15325"/>
        <a:ext cx="2012295" cy="492570"/>
      </dsp:txXfrm>
    </dsp:sp>
    <dsp:sp modelId="{2700B84F-2909-4AC8-AE81-7CB458B82FDC}">
      <dsp:nvSpPr>
        <dsp:cNvPr id="0" name=""/>
        <dsp:cNvSpPr/>
      </dsp:nvSpPr>
      <dsp:spPr>
        <a:xfrm>
          <a:off x="2254075" y="8284"/>
          <a:ext cx="433104" cy="50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254075" y="109614"/>
        <a:ext cx="303173" cy="303990"/>
      </dsp:txXfrm>
    </dsp:sp>
    <dsp:sp modelId="{BB844773-F394-4572-8DF1-AC9B83C49C23}">
      <dsp:nvSpPr>
        <dsp:cNvPr id="0" name=""/>
        <dsp:cNvSpPr/>
      </dsp:nvSpPr>
      <dsp:spPr>
        <a:xfrm>
          <a:off x="2866959" y="0"/>
          <a:ext cx="2042945" cy="52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  识别</a:t>
          </a:r>
        </a:p>
      </dsp:txBody>
      <dsp:txXfrm>
        <a:off x="2882284" y="15325"/>
        <a:ext cx="2012295" cy="492570"/>
      </dsp:txXfrm>
    </dsp:sp>
    <dsp:sp modelId="{045941D3-4E68-4896-8556-C05C3452849F}">
      <dsp:nvSpPr>
        <dsp:cNvPr id="0" name=""/>
        <dsp:cNvSpPr/>
      </dsp:nvSpPr>
      <dsp:spPr>
        <a:xfrm>
          <a:off x="5115908" y="8284"/>
          <a:ext cx="436727" cy="50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115908" y="109614"/>
        <a:ext cx="305709" cy="303990"/>
      </dsp:txXfrm>
    </dsp:sp>
    <dsp:sp modelId="{0D83BE21-BECC-4A99-ACCF-D18F77A51147}">
      <dsp:nvSpPr>
        <dsp:cNvPr id="0" name=""/>
        <dsp:cNvSpPr/>
      </dsp:nvSpPr>
      <dsp:spPr>
        <a:xfrm>
          <a:off x="5733918" y="0"/>
          <a:ext cx="2042945" cy="52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打印提货单</a:t>
          </a:r>
        </a:p>
      </dsp:txBody>
      <dsp:txXfrm>
        <a:off x="5749243" y="15325"/>
        <a:ext cx="2012295" cy="49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11/16/2017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7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47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98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84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9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052736"/>
            <a:ext cx="10513168" cy="5256584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DD90C43D-3A06-48C8-B8C8-8A894343A422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7763" y="6632402"/>
            <a:ext cx="7590796" cy="180974"/>
          </a:xfrm>
        </p:spPr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7763" y="908720"/>
            <a:ext cx="1059323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422D-B650-47A1-A35D-6FA18A678927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ADC-E260-4219-B75D-864B843348CB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89BF-D347-4635-880D-5A4AECA1BA65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3A71-2730-4403-A0D1-1C40326452FD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4E7E-7A69-4684-80AC-F6B14A2D5AE8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C5A4-6D72-4968-9AC0-9DB6B242CA9D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2E0-767D-4C79-9C15-B808DF06E4AF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0CF-BB57-4CB0-9C6F-C29115162880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6A5-3DC4-421D-9591-BCA49AE8AB0E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For Internal Use Only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632402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ED42D1-26E4-4E3C-96E0-B5B0257AEFA0}" type="datetime1">
              <a:rPr lang="zh-CN" altLang="en-US" smtClean="0"/>
              <a:t>2017/11/16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632402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632402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  <p:pic>
        <p:nvPicPr>
          <p:cNvPr id="7" name="Picture 7" descr="logo"/>
          <p:cNvPicPr>
            <a:picLocks noChangeAspect="1" noChangeArrowheads="1"/>
          </p:cNvPicPr>
          <p:nvPr userDrawn="1"/>
        </p:nvPicPr>
        <p:blipFill>
          <a:blip r:embed="rId12" cstate="print">
            <a:lum bright="4000"/>
          </a:blip>
          <a:srcRect/>
          <a:stretch>
            <a:fillRect/>
          </a:stretch>
        </p:blipFill>
        <p:spPr bwMode="auto">
          <a:xfrm>
            <a:off x="10270876" y="274638"/>
            <a:ext cx="1644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jpe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3F19201-BB75-451C-B4CA-2A9D6D8AE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4989"/>
              </p:ext>
            </p:extLst>
          </p:nvPr>
        </p:nvGraphicFramePr>
        <p:xfrm>
          <a:off x="178699" y="1178385"/>
          <a:ext cx="5477621" cy="23330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35193">
                  <a:extLst>
                    <a:ext uri="{9D8B030D-6E8A-4147-A177-3AD203B41FA5}">
                      <a16:colId xmlns:a16="http://schemas.microsoft.com/office/drawing/2014/main" val="3602045877"/>
                    </a:ext>
                  </a:extLst>
                </a:gridCol>
                <a:gridCol w="431549">
                  <a:extLst>
                    <a:ext uri="{9D8B030D-6E8A-4147-A177-3AD203B41FA5}">
                      <a16:colId xmlns:a16="http://schemas.microsoft.com/office/drawing/2014/main" val="4124036300"/>
                    </a:ext>
                  </a:extLst>
                </a:gridCol>
                <a:gridCol w="452559">
                  <a:extLst>
                    <a:ext uri="{9D8B030D-6E8A-4147-A177-3AD203B41FA5}">
                      <a16:colId xmlns:a16="http://schemas.microsoft.com/office/drawing/2014/main" val="3319752843"/>
                    </a:ext>
                  </a:extLst>
                </a:gridCol>
                <a:gridCol w="488433">
                  <a:extLst>
                    <a:ext uri="{9D8B030D-6E8A-4147-A177-3AD203B41FA5}">
                      <a16:colId xmlns:a16="http://schemas.microsoft.com/office/drawing/2014/main" val="2139616304"/>
                    </a:ext>
                  </a:extLst>
                </a:gridCol>
                <a:gridCol w="596054">
                  <a:extLst>
                    <a:ext uri="{9D8B030D-6E8A-4147-A177-3AD203B41FA5}">
                      <a16:colId xmlns:a16="http://schemas.microsoft.com/office/drawing/2014/main" val="58634273"/>
                    </a:ext>
                  </a:extLst>
                </a:gridCol>
                <a:gridCol w="651243">
                  <a:extLst>
                    <a:ext uri="{9D8B030D-6E8A-4147-A177-3AD203B41FA5}">
                      <a16:colId xmlns:a16="http://schemas.microsoft.com/office/drawing/2014/main" val="4094329819"/>
                    </a:ext>
                  </a:extLst>
                </a:gridCol>
                <a:gridCol w="596054">
                  <a:extLst>
                    <a:ext uri="{9D8B030D-6E8A-4147-A177-3AD203B41FA5}">
                      <a16:colId xmlns:a16="http://schemas.microsoft.com/office/drawing/2014/main" val="2433105884"/>
                    </a:ext>
                  </a:extLst>
                </a:gridCol>
                <a:gridCol w="1026536">
                  <a:extLst>
                    <a:ext uri="{9D8B030D-6E8A-4147-A177-3AD203B41FA5}">
                      <a16:colId xmlns:a16="http://schemas.microsoft.com/office/drawing/2014/main" val="199116663"/>
                    </a:ext>
                  </a:extLst>
                </a:gridCol>
              </a:tblGrid>
              <a:tr h="347238"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项目进度 *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07171"/>
                  </a:ext>
                </a:extLst>
              </a:tr>
              <a:tr h="246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交付件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D)/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 dirty="0">
                          <a:effectLst/>
                        </a:rPr>
                        <a:t>状态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计划 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endParaRPr lang="en-US" altLang="zh-CN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实际 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endParaRPr lang="en-US" altLang="zh-CN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计划日期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实际日期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13905"/>
                  </a:ext>
                </a:extLst>
              </a:tr>
              <a:tr h="234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里程碑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M)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开始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结束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开始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结束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663374"/>
                  </a:ext>
                </a:extLst>
              </a:tr>
              <a:tr h="23497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</a:rPr>
                        <a:t>总体进度</a:t>
                      </a:r>
                      <a:endParaRPr lang="zh-CN" altLang="en-US" sz="900" b="0" i="0" u="none" strike="noStrike">
                        <a:solidFill>
                          <a:srgbClr val="54545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90%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07/07/17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12/12/17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07/07/17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0853712"/>
                  </a:ext>
                </a:extLst>
              </a:tr>
              <a:tr h="2349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>
                          <a:effectLst/>
                        </a:rPr>
                        <a:t>D1.</a:t>
                      </a:r>
                      <a:r>
                        <a:rPr lang="zh-CN" altLang="en-US" sz="900" u="none" strike="noStrike">
                          <a:effectLst/>
                        </a:rPr>
                        <a:t>业务需求分析</a:t>
                      </a:r>
                      <a:endParaRPr lang="zh-CN" altLang="en-US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07/07/17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01/08/17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07/07/17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01/08/17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3555595"/>
                  </a:ext>
                </a:extLst>
              </a:tr>
              <a:tr h="2349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D2.</a:t>
                      </a:r>
                      <a:r>
                        <a:rPr lang="zh-CN" altLang="en-US" sz="900" u="none" strike="noStrike">
                          <a:effectLst/>
                        </a:rPr>
                        <a:t>主程序开发</a:t>
                      </a:r>
                      <a:endParaRPr lang="zh-CN" altLang="en-US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01/08/17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01/08/17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3528631"/>
                  </a:ext>
                </a:extLst>
              </a:tr>
              <a:tr h="2584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>
                          <a:effectLst/>
                        </a:rPr>
                        <a:t>D3.</a:t>
                      </a:r>
                      <a:r>
                        <a:rPr lang="zh-CN" altLang="en-US" sz="900" u="none" strike="noStrike">
                          <a:effectLst/>
                        </a:rPr>
                        <a:t>软硬件配合测试</a:t>
                      </a:r>
                      <a:endParaRPr lang="zh-CN" altLang="en-US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95%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20/11/17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4570562"/>
                  </a:ext>
                </a:extLst>
              </a:tr>
              <a:tr h="2349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D4.</a:t>
                      </a:r>
                      <a:r>
                        <a:rPr lang="zh-CN" altLang="en-US" sz="900" u="none" strike="noStrike" dirty="0">
                          <a:effectLst/>
                        </a:rPr>
                        <a:t>系统交付</a:t>
                      </a:r>
                      <a:r>
                        <a:rPr lang="en-US" altLang="zh-CN" sz="900" u="none" strike="noStrike" dirty="0">
                          <a:effectLst/>
                        </a:rPr>
                        <a:t>&amp;</a:t>
                      </a:r>
                      <a:r>
                        <a:rPr lang="zh-CN" altLang="en-US" sz="900" u="none" strike="noStrike" dirty="0">
                          <a:effectLst/>
                        </a:rPr>
                        <a:t>持续优化</a:t>
                      </a:r>
                      <a:endParaRPr lang="zh-CN" altLang="en-US" sz="900" b="0" i="0" u="none" strike="noStrike" dirty="0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21/11/17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31/11/17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21/11/17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509204"/>
                  </a:ext>
                </a:extLst>
              </a:tr>
              <a:tr h="305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>
                          <a:effectLst/>
                        </a:rPr>
                        <a:t>M3.</a:t>
                      </a:r>
                      <a:r>
                        <a:rPr lang="zh-CN" altLang="en-US" sz="900" u="none" strike="noStrike">
                          <a:effectLst/>
                        </a:rPr>
                        <a:t>业务汇报</a:t>
                      </a:r>
                      <a:r>
                        <a:rPr lang="en-US" altLang="zh-CN" sz="900" u="none" strike="noStrike">
                          <a:effectLst/>
                        </a:rPr>
                        <a:t>&amp;</a:t>
                      </a:r>
                      <a:r>
                        <a:rPr lang="zh-CN" altLang="en-US" sz="900" u="none" strike="noStrike">
                          <a:effectLst/>
                        </a:rPr>
                        <a:t>集团评估</a:t>
                      </a:r>
                      <a:endParaRPr lang="zh-CN" altLang="en-US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100%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100%</a:t>
                      </a:r>
                      <a:endParaRPr lang="en-US" altLang="zh-CN" sz="900" b="0" i="0" u="none" strike="noStrike" dirty="0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09/11/17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11/11/17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09/11/17</a:t>
                      </a:r>
                      <a:endParaRPr lang="en-US" altLang="zh-CN" sz="900" b="0" i="0" u="none" strike="noStrike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11/11/17</a:t>
                      </a:r>
                      <a:endParaRPr lang="en-US" altLang="zh-CN" sz="900" b="0" i="0" u="none" strike="noStrike" dirty="0">
                        <a:solidFill>
                          <a:srgbClr val="545454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720906"/>
                  </a:ext>
                </a:extLst>
              </a:tr>
            </a:tbl>
          </a:graphicData>
        </a:graphic>
      </p:graphicFrame>
      <p:graphicFrame>
        <p:nvGraphicFramePr>
          <p:cNvPr id="17" name="内容占位符 16">
            <a:extLst>
              <a:ext uri="{FF2B5EF4-FFF2-40B4-BE49-F238E27FC236}">
                <a16:creationId xmlns:a16="http://schemas.microsoft.com/office/drawing/2014/main" id="{5A4C242C-9622-4696-96BF-C55E8026D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20329"/>
              </p:ext>
            </p:extLst>
          </p:nvPr>
        </p:nvGraphicFramePr>
        <p:xfrm>
          <a:off x="162574" y="3569190"/>
          <a:ext cx="5493745" cy="245786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3492">
                  <a:extLst>
                    <a:ext uri="{9D8B030D-6E8A-4147-A177-3AD203B41FA5}">
                      <a16:colId xmlns:a16="http://schemas.microsoft.com/office/drawing/2014/main" val="2317314094"/>
                    </a:ext>
                  </a:extLst>
                </a:gridCol>
                <a:gridCol w="891841">
                  <a:extLst>
                    <a:ext uri="{9D8B030D-6E8A-4147-A177-3AD203B41FA5}">
                      <a16:colId xmlns:a16="http://schemas.microsoft.com/office/drawing/2014/main" val="856180659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661739580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4049011580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2072421278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1243392543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923720751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1515600670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3203286960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3952073757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280492025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3616642056"/>
                    </a:ext>
                  </a:extLst>
                </a:gridCol>
                <a:gridCol w="383492">
                  <a:extLst>
                    <a:ext uri="{9D8B030D-6E8A-4147-A177-3AD203B41FA5}">
                      <a16:colId xmlns:a16="http://schemas.microsoft.com/office/drawing/2014/main" val="782596536"/>
                    </a:ext>
                  </a:extLst>
                </a:gridCol>
              </a:tblGrid>
              <a:tr h="279982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项目阶段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                                          2017</a:t>
                      </a:r>
                      <a:r>
                        <a:rPr lang="zh-CN" altLang="en-US" sz="800" u="none" strike="noStrike" dirty="0">
                          <a:effectLst/>
                        </a:rPr>
                        <a:t>年                                                       </a:t>
                      </a:r>
                      <a:r>
                        <a:rPr lang="en-US" altLang="zh-CN" sz="800" u="none" strike="noStrike" dirty="0">
                          <a:effectLst/>
                        </a:rPr>
                        <a:t>2018</a:t>
                      </a:r>
                      <a:r>
                        <a:rPr lang="zh-CN" altLang="en-US" sz="800" u="none" strike="noStrike" dirty="0">
                          <a:effectLst/>
                        </a:rPr>
                        <a:t>年</a:t>
                      </a:r>
                      <a:endParaRPr lang="zh-CN" altLang="en-US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0669"/>
                  </a:ext>
                </a:extLst>
              </a:tr>
              <a:tr h="18063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Arial Unicode MS" panose="020B0604020202020204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Arial Unicode MS" panose="020B0604020202020204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Arial Unicode MS" panose="020B0604020202020204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9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10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11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12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2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997087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项目准备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447945"/>
                  </a:ext>
                </a:extLst>
              </a:tr>
              <a:tr h="279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项目启动和需求分析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060531"/>
                  </a:ext>
                </a:extLst>
              </a:tr>
              <a:tr h="279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系统设计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267305"/>
                  </a:ext>
                </a:extLst>
              </a:tr>
              <a:tr h="279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系统开发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5968039"/>
                  </a:ext>
                </a:extLst>
              </a:tr>
              <a:tr h="279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系统测试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184640"/>
                  </a:ext>
                </a:extLst>
              </a:tr>
              <a:tr h="279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系统切换和上线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856748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545454"/>
                        </a:solidFill>
                        <a:effectLst/>
                        <a:latin typeface="Arial Unicode MS" panose="020B06040202020202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上线后支持和交接</a:t>
                      </a:r>
                      <a:endParaRPr lang="zh-CN" altLang="en-US" sz="800" b="0" i="0" u="none" strike="noStrike">
                        <a:solidFill>
                          <a:srgbClr val="545454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180833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999" dirty="0">
                <a:solidFill>
                  <a:srgbClr val="545454"/>
                </a:solidFill>
              </a:rPr>
              <a:t>益海（连云港）提单自助打印系统</a:t>
            </a:r>
            <a:br>
              <a:rPr lang="en-US" altLang="zh-CN" sz="1999" dirty="0">
                <a:solidFill>
                  <a:srgbClr val="545454"/>
                </a:solidFill>
              </a:rPr>
            </a:br>
            <a:r>
              <a:rPr lang="en-US" altLang="zh-CN" sz="1600" b="1" i="1" dirty="0">
                <a:solidFill>
                  <a:srgbClr val="545454"/>
                </a:solidFill>
              </a:rPr>
              <a:t>07/07/17~20/11/17</a:t>
            </a:r>
            <a:endParaRPr lang="en-US" sz="900" b="1" i="1" dirty="0">
              <a:solidFill>
                <a:srgbClr val="54545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38396" y="6631569"/>
            <a:ext cx="1169672" cy="151500"/>
          </a:xfrm>
        </p:spPr>
        <p:txBody>
          <a:bodyPr/>
          <a:lstStyle/>
          <a:p>
            <a:fld id="{AD92223E-D81E-4C39-8EC7-6F38C715CE09}" type="datetime1">
              <a:rPr lang="en-US" altLang="zh-CN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8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94360"/>
              </p:ext>
            </p:extLst>
          </p:nvPr>
        </p:nvGraphicFramePr>
        <p:xfrm>
          <a:off x="5806455" y="4902721"/>
          <a:ext cx="5975108" cy="1317908"/>
        </p:xfrm>
        <a:graphic>
          <a:graphicData uri="http://schemas.openxmlformats.org/drawingml/2006/table">
            <a:tbl>
              <a:tblPr/>
              <a:tblGrid>
                <a:gridCol w="59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68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后续主要计划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1" marR="91411"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164">
                <a:tc>
                  <a:txBody>
                    <a:bodyPr/>
                    <a:lstStyle/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完成第二套设备的调试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计划完成日期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2018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尝试刷卡拍照功能的系统集成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计划完成日期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2018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申请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提供接口，直接抓取提单计划信息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计划完成日期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2018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增加提单打印防伪方面功能，如二维码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计划完成日期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2018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11" marR="91411"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67406"/>
              </p:ext>
            </p:extLst>
          </p:nvPr>
        </p:nvGraphicFramePr>
        <p:xfrm>
          <a:off x="5806456" y="1037941"/>
          <a:ext cx="5975107" cy="3758856"/>
        </p:xfrm>
        <a:graphic>
          <a:graphicData uri="http://schemas.openxmlformats.org/drawingml/2006/table">
            <a:tbl>
              <a:tblPr/>
              <a:tblGrid>
                <a:gridCol w="597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272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完成的关键任务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1" marR="91411"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584">
                <a:tc>
                  <a:txBody>
                    <a:bodyPr/>
                    <a:lstStyle/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D2. 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主程序开发（已完成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0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完成核心业务功能的开发，界面优化中；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marR="0" lvl="2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D3. 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软硬件配合测试准备 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正在进行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0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测试触摸屏主机、二代证读卡器以及热敏打印机之间的系统协调性，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测试用户体验，以及测试司机们的各种触摸可能性；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marR="0" lvl="2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D4. 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系统交付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持续优化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正在进行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0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合作部门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贸易部正在寻找设备安装位置；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正在制作相关标识告示司机，以及规范司机的操作；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通知各大部门对于取消传统多联提单的支持和替代方法；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跨项目阶段的任务：项目收益（正在进行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s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由于该系统是和停车场排队系统、港务局停车场管理系统、短信发送系统以及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数据导出模板的集成，大大减少了人为开提单的时间，提高了工作效率；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s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提升了企业的形象，司机们开取提单也不再需要排队，提高了满意度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s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减少了司机们开取提单错误的概率，更加环保也更加安全；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1666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关键问题和风险管控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正在进行</a:t>
                      </a:r>
                      <a:r>
                        <a:rPr lang="en-US" altLang="zh-CN" sz="1000" b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关键问题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设备安装的位置以及上线后管理好系统设备的问题，必要时安装摄像头；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7675" marR="0" lvl="2" indent="-18097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"/>
                        <a:tabLst/>
                        <a:defRPr/>
                      </a:pP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关键问题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：上线后下一步希望可以直接读取</a:t>
                      </a:r>
                      <a:r>
                        <a:rPr lang="en-US" altLang="zh-CN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zh-CN" altLang="en-US" sz="9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提单信息，将更进一步提高业务无人化水平。</a:t>
                      </a:r>
                      <a:endParaRPr lang="en-US" altLang="zh-CN" sz="9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1" marR="91411" marT="45692" marB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15856" y="6537459"/>
            <a:ext cx="8791157" cy="302988"/>
            <a:chOff x="1621445" y="6294285"/>
            <a:chExt cx="8793447" cy="303067"/>
          </a:xfrm>
        </p:grpSpPr>
        <p:sp>
          <p:nvSpPr>
            <p:cNvPr id="33" name="Rectangle 2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21445" y="6294285"/>
              <a:ext cx="8793447" cy="291824"/>
            </a:xfrm>
            <a:prstGeom prst="rect">
              <a:avLst/>
            </a:prstGeom>
            <a:ln>
              <a:solidFill>
                <a:schemeClr val="accent5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5995" tIns="35995" rIns="35995" bIns="35995"/>
            <a:lstStyle/>
            <a:p>
              <a:pPr marL="92047" indent="-92047" eaLnBrk="0" hangingPunct="0">
                <a:defRPr/>
              </a:pPr>
              <a:endParaRPr lang="en-US" sz="1000" kern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629916" y="6371470"/>
              <a:ext cx="63970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 kern="0" dirty="0">
                  <a:solidFill>
                    <a:srgbClr val="545454"/>
                  </a:solidFill>
                  <a:sym typeface="Wingdings 3" pitchFamily="18" charset="2"/>
                </a:rPr>
                <a:t>  Legend: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86260" y="6375915"/>
              <a:ext cx="592138" cy="15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 kern="0" dirty="0">
                  <a:solidFill>
                    <a:srgbClr val="545454"/>
                  </a:solidFill>
                  <a:sym typeface="Wingdings 3" pitchFamily="18" charset="2"/>
                </a:rPr>
                <a:t>On Track</a:t>
              </a:r>
            </a:p>
          </p:txBody>
        </p:sp>
        <p:sp>
          <p:nvSpPr>
            <p:cNvPr id="37" name="Rectangle 36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441151" y="6366293"/>
              <a:ext cx="182560" cy="182562"/>
            </a:xfrm>
            <a:prstGeom prst="rect">
              <a:avLst/>
            </a:prstGeom>
            <a:solidFill>
              <a:srgbClr val="339966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endParaRPr lang="en-US" sz="7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445890" y="6320353"/>
              <a:ext cx="2235961" cy="276999"/>
              <a:chOff x="4261611" y="6530364"/>
              <a:chExt cx="2235961" cy="276999"/>
            </a:xfrm>
          </p:grpSpPr>
          <p:sp>
            <p:nvSpPr>
              <p:cNvPr id="39" name="Rectangle 30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16880" y="6530364"/>
                <a:ext cx="19806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 dirty="0">
                    <a:ea typeface="Calibri" panose="020F0502020204030204" pitchFamily="34" charset="0"/>
                    <a:cs typeface="Arial" panose="020B0604020202020204" pitchFamily="34" charset="0"/>
                  </a:rPr>
                  <a:t>Risks and Issues raised. Mitigation plan created.</a:t>
                </a:r>
              </a:p>
            </p:txBody>
          </p:sp>
          <p:sp>
            <p:nvSpPr>
              <p:cNvPr id="40" name="Rectangle 39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261611" y="6562752"/>
                <a:ext cx="182560" cy="182560"/>
              </a:xfrm>
              <a:prstGeom prst="rect">
                <a:avLst/>
              </a:prstGeom>
              <a:solidFill>
                <a:srgbClr val="FFFF00"/>
              </a:solidFill>
              <a:ln w="6350" algn="ctr">
                <a:solidFill>
                  <a:schemeClr val="bg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  <a:defRPr/>
                </a:pPr>
                <a:endParaRPr lang="en-US" sz="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682351" y="6314003"/>
              <a:ext cx="1674888" cy="276999"/>
              <a:chOff x="5796254" y="6524014"/>
              <a:chExt cx="1674888" cy="276999"/>
            </a:xfrm>
          </p:grpSpPr>
          <p:sp>
            <p:nvSpPr>
              <p:cNvPr id="42" name="Rectangle 31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053430" y="6524014"/>
                <a:ext cx="141771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 dirty="0">
                    <a:ea typeface="Calibri" panose="020F0502020204030204" pitchFamily="34" charset="0"/>
                    <a:cs typeface="Arial" panose="020B0604020202020204" pitchFamily="34" charset="0"/>
                  </a:rPr>
                  <a:t>Risk and Issues raised. No mitigation plan yet.</a:t>
                </a:r>
              </a:p>
            </p:txBody>
          </p:sp>
          <p:sp>
            <p:nvSpPr>
              <p:cNvPr id="43" name="Rectangle 42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5796254" y="6562752"/>
                <a:ext cx="182562" cy="182560"/>
              </a:xfrm>
              <a:prstGeom prst="rect">
                <a:avLst/>
              </a:prstGeom>
              <a:solidFill>
                <a:srgbClr val="FF0000"/>
              </a:solidFill>
              <a:ln w="6350" algn="ctr">
                <a:solidFill>
                  <a:schemeClr val="bg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  <a:defRPr/>
                </a:pPr>
                <a:endParaRPr lang="en-US" sz="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9502783" y="6359501"/>
              <a:ext cx="908996" cy="182560"/>
              <a:chOff x="5812619" y="6006552"/>
              <a:chExt cx="908996" cy="182560"/>
            </a:xfrm>
          </p:grpSpPr>
          <p:sp>
            <p:nvSpPr>
              <p:cNvPr id="45" name="Rectangle 31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069795" y="6024624"/>
                <a:ext cx="65182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 dirty="0">
                    <a:ea typeface="Calibri" panose="020F0502020204030204" pitchFamily="34" charset="0"/>
                    <a:cs typeface="Arial" panose="020B0604020202020204" pitchFamily="34" charset="0"/>
                  </a:rPr>
                  <a:t>On Hold</a:t>
                </a:r>
              </a:p>
            </p:txBody>
          </p:sp>
          <p:sp>
            <p:nvSpPr>
              <p:cNvPr id="46" name="Rectangle 45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5812619" y="6006552"/>
                <a:ext cx="182562" cy="1825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6350" algn="ctr">
                <a:solidFill>
                  <a:schemeClr val="bg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lang="en-US" sz="7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17125" y="6357397"/>
              <a:ext cx="997125" cy="182562"/>
              <a:chOff x="3341352" y="6551320"/>
              <a:chExt cx="997125" cy="182562"/>
            </a:xfrm>
          </p:grpSpPr>
          <p:sp>
            <p:nvSpPr>
              <p:cNvPr id="48" name="Rectangle 2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586460" y="6572278"/>
                <a:ext cx="75201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kern="0" dirty="0">
                    <a:solidFill>
                      <a:srgbClr val="545454"/>
                    </a:solidFill>
                    <a:sym typeface="Wingdings 3" pitchFamily="18" charset="2"/>
                  </a:rPr>
                  <a:t>Not Started</a:t>
                </a:r>
              </a:p>
            </p:txBody>
          </p:sp>
          <p:sp>
            <p:nvSpPr>
              <p:cNvPr id="49" name="Rectangle 48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3341352" y="6551320"/>
                <a:ext cx="182560" cy="182562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  <a:defRPr/>
                </a:pPr>
                <a:endParaRPr lang="en-US" sz="7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429568" y="6346807"/>
              <a:ext cx="979683" cy="188494"/>
              <a:chOff x="3341352" y="6551320"/>
              <a:chExt cx="979683" cy="188494"/>
            </a:xfrm>
          </p:grpSpPr>
          <p:sp>
            <p:nvSpPr>
              <p:cNvPr id="51" name="Rectangle 2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86460" y="6585926"/>
                <a:ext cx="734575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kern="0" dirty="0">
                    <a:solidFill>
                      <a:srgbClr val="545454"/>
                    </a:solidFill>
                    <a:sym typeface="Wingdings 3" pitchFamily="18" charset="2"/>
                  </a:rPr>
                  <a:t>Completed</a:t>
                </a:r>
              </a:p>
            </p:txBody>
          </p:sp>
          <p:sp>
            <p:nvSpPr>
              <p:cNvPr id="52" name="Rectangle 5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3341352" y="6551320"/>
                <a:ext cx="182560" cy="182562"/>
              </a:xfrm>
              <a:prstGeom prst="rect">
                <a:avLst/>
              </a:prstGeom>
              <a:solidFill>
                <a:srgbClr val="6688BB"/>
              </a:solidFill>
              <a:ln w="6350" algn="ctr">
                <a:solidFill>
                  <a:schemeClr val="bg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  <a:defRPr/>
                </a:pPr>
                <a:endParaRPr lang="en-US" sz="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5" name="Rectangle 36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gray">
          <a:xfrm>
            <a:off x="1501289" y="2022350"/>
            <a:ext cx="182512" cy="182514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bg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en-US" sz="70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83846" y="709832"/>
            <a:ext cx="1485544" cy="203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800" dirty="0"/>
              <a:t>Date Format: DD/MM/YY</a:t>
            </a:r>
            <a:endParaRPr lang="zh-CN" altLang="en-US" sz="8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1490717" y="4068454"/>
            <a:ext cx="2316085" cy="1082722"/>
            <a:chOff x="2385318" y="2242213"/>
            <a:chExt cx="3046686" cy="1954181"/>
          </a:xfrm>
          <a:solidFill>
            <a:schemeClr val="accent1">
              <a:lumMod val="75000"/>
            </a:schemeClr>
          </a:solidFill>
        </p:grpSpPr>
        <p:sp>
          <p:nvSpPr>
            <p:cNvPr id="71" name="燕尾形 70"/>
            <p:cNvSpPr/>
            <p:nvPr/>
          </p:nvSpPr>
          <p:spPr>
            <a:xfrm>
              <a:off x="2385318" y="2242213"/>
              <a:ext cx="748068" cy="360041"/>
            </a:xfrm>
            <a:prstGeom prst="chevron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 lIns="45708" rIns="45708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800" dirty="0">
                  <a:solidFill>
                    <a:prstClr val="white"/>
                  </a:solidFill>
                  <a:latin typeface="Arial" panose="020B0604020202020204" pitchFamily="34" charset="0"/>
                </a:rPr>
                <a:t>1</a:t>
              </a:r>
              <a:endParaRPr lang="zh-CN" altLang="en-US" sz="800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燕尾形 71"/>
            <p:cNvSpPr/>
            <p:nvPr/>
          </p:nvSpPr>
          <p:spPr>
            <a:xfrm>
              <a:off x="3139141" y="2852527"/>
              <a:ext cx="576206" cy="360041"/>
            </a:xfrm>
            <a:prstGeom prst="chevron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 lIns="45708" rIns="45708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800" dirty="0">
                  <a:solidFill>
                    <a:prstClr val="white"/>
                  </a:solidFill>
                  <a:latin typeface="Arial" panose="020B0604020202020204" pitchFamily="34" charset="0"/>
                </a:rPr>
                <a:t>2</a:t>
              </a:r>
              <a:endParaRPr lang="zh-CN" altLang="en-US" sz="800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燕尾形 72"/>
            <p:cNvSpPr/>
            <p:nvPr/>
          </p:nvSpPr>
          <p:spPr>
            <a:xfrm>
              <a:off x="3715349" y="3337990"/>
              <a:ext cx="777016" cy="391353"/>
            </a:xfrm>
            <a:prstGeom prst="chevron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 lIns="45708" rIns="45708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800" dirty="0">
                  <a:solidFill>
                    <a:prstClr val="white"/>
                  </a:solidFill>
                  <a:latin typeface="Arial" panose="020B0604020202020204" pitchFamily="34" charset="0"/>
                </a:rPr>
                <a:t>3</a:t>
              </a:r>
              <a:endParaRPr lang="zh-CN" altLang="en-US" sz="800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4491336" y="3836353"/>
              <a:ext cx="940668" cy="360041"/>
            </a:xfrm>
            <a:prstGeom prst="chevron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 lIns="45708" rIns="45708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800" dirty="0">
                  <a:solidFill>
                    <a:prstClr val="white"/>
                  </a:solidFill>
                  <a:latin typeface="Arial" panose="020B0604020202020204" pitchFamily="34" charset="0"/>
                </a:rPr>
                <a:t>4</a:t>
              </a:r>
              <a:endParaRPr lang="zh-CN" altLang="en-US" sz="800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5"/>
          <p:cNvGrpSpPr/>
          <p:nvPr/>
        </p:nvGrpSpPr>
        <p:grpSpPr>
          <a:xfrm>
            <a:off x="3214272" y="3966312"/>
            <a:ext cx="719901" cy="2054302"/>
            <a:chOff x="2457163" y="3165148"/>
            <a:chExt cx="720089" cy="2416510"/>
          </a:xfrm>
        </p:grpSpPr>
        <p:cxnSp>
          <p:nvCxnSpPr>
            <p:cNvPr id="25" name="Straight Connector 17"/>
            <p:cNvCxnSpPr/>
            <p:nvPr/>
          </p:nvCxnSpPr>
          <p:spPr>
            <a:xfrm>
              <a:off x="3158386" y="3165148"/>
              <a:ext cx="18866" cy="241651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6"/>
            <p:cNvSpPr txBox="1"/>
            <p:nvPr/>
          </p:nvSpPr>
          <p:spPr>
            <a:xfrm>
              <a:off x="2457163" y="3718650"/>
              <a:ext cx="697627" cy="398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FF0000"/>
                  </a:solidFill>
                </a:rPr>
                <a:t>我们在这里</a:t>
              </a:r>
              <a:endParaRPr lang="en-US" sz="8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800" b="1" dirty="0">
                  <a:solidFill>
                    <a:srgbClr val="FF0000"/>
                  </a:solidFill>
                </a:rPr>
                <a:t>11</a:t>
              </a:r>
              <a:r>
                <a:rPr lang="zh-CN" altLang="en-US" sz="800" b="1" dirty="0">
                  <a:solidFill>
                    <a:srgbClr val="FF0000"/>
                  </a:solidFill>
                </a:rPr>
                <a:t>月</a:t>
              </a:r>
              <a:r>
                <a:rPr lang="en-US" altLang="zh-CN" sz="800" b="1" dirty="0">
                  <a:solidFill>
                    <a:srgbClr val="FF0000"/>
                  </a:solidFill>
                </a:rPr>
                <a:t>11</a:t>
              </a:r>
              <a:r>
                <a:rPr lang="zh-CN" altLang="en-US" sz="800" b="1" dirty="0">
                  <a:solidFill>
                    <a:srgbClr val="FF0000"/>
                  </a:solidFill>
                </a:rPr>
                <a:t>日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8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65182"/>
              </p:ext>
            </p:extLst>
          </p:nvPr>
        </p:nvGraphicFramePr>
        <p:xfrm>
          <a:off x="6598337" y="45505"/>
          <a:ext cx="4742167" cy="84762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BITS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n-lt"/>
                        </a:rPr>
                        <a:t>BU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n-lt"/>
                        </a:rPr>
                        <a:t>PM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n-lt"/>
                        </a:rPr>
                        <a:t>PD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900" u="none" strike="noStrike" dirty="0">
                          <a:effectLst/>
                          <a:latin typeface="+mn-lt"/>
                        </a:rPr>
                        <a:t>QA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NEW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BI&amp;MD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Cross</a:t>
                      </a:r>
                      <a:endParaRPr lang="en-US" sz="8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袁和水经理</a:t>
                      </a:r>
                      <a:r>
                        <a:rPr lang="en-US" altLang="zh-CN" sz="800" u="none" strike="noStrike" kern="1200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algn="ctr" fontAlgn="ctr"/>
                      <a:r>
                        <a:rPr lang="zh-CN" altLang="en-US" sz="800" u="none" strike="noStrike" kern="1200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陈其斌</a:t>
                      </a:r>
                      <a:r>
                        <a:rPr lang="en-US" altLang="zh-CN" sz="800" u="none" strike="noStrike" kern="1200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800" u="none" strike="noStrike" kern="1200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区域财务</a:t>
                      </a:r>
                      <a:endParaRPr lang="en-US" altLang="zh-CN" sz="800" u="none" strike="noStrike" kern="1200" dirty="0">
                        <a:solidFill>
                          <a:srgbClr val="54545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常有强</a:t>
                      </a:r>
                      <a:r>
                        <a:rPr lang="en-US" altLang="zh-CN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陈东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7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 Business Operations</a:t>
                      </a: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Centricity</a:t>
                      </a: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 Enterprise</a:t>
                      </a: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Governance &amp; Compliance</a:t>
                      </a: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1AB3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545454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u="none" strike="noStrike" kern="1200" dirty="0">
                        <a:solidFill>
                          <a:srgbClr val="54545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545454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Rectangle 48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gray">
          <a:xfrm>
            <a:off x="1486700" y="2742430"/>
            <a:ext cx="182512" cy="182514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bg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80000"/>
              </a:lnSpc>
            </a:pPr>
            <a:endParaRPr lang="en-US" sz="700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48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gray">
          <a:xfrm>
            <a:off x="1479512" y="2996952"/>
            <a:ext cx="182512" cy="182514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bg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80000"/>
              </a:lnSpc>
            </a:pPr>
            <a:endParaRPr lang="en-US" sz="7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83225" y="1027639"/>
            <a:ext cx="2686782" cy="2446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燕尾形 71">
            <a:extLst>
              <a:ext uri="{FF2B5EF4-FFF2-40B4-BE49-F238E27FC236}">
                <a16:creationId xmlns:a16="http://schemas.microsoft.com/office/drawing/2014/main" id="{BEF2DCCE-6F1E-4E85-8F67-93628CF4CD40}"/>
              </a:ext>
            </a:extLst>
          </p:cNvPr>
          <p:cNvSpPr/>
          <p:nvPr/>
        </p:nvSpPr>
        <p:spPr>
          <a:xfrm>
            <a:off x="3806802" y="5210464"/>
            <a:ext cx="438031" cy="1994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45708" rIns="45708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800" dirty="0">
                <a:solidFill>
                  <a:prstClr val="white"/>
                </a:solidFill>
                <a:latin typeface="Arial" panose="020B0604020202020204" pitchFamily="34" charset="0"/>
              </a:rPr>
              <a:t>5</a:t>
            </a:r>
            <a:endParaRPr lang="zh-CN" altLang="en-US" sz="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6" name="燕尾形 71">
            <a:extLst>
              <a:ext uri="{FF2B5EF4-FFF2-40B4-BE49-F238E27FC236}">
                <a16:creationId xmlns:a16="http://schemas.microsoft.com/office/drawing/2014/main" id="{A2702B7B-BEA0-4402-8BB2-E7F5030B6CE7}"/>
              </a:ext>
            </a:extLst>
          </p:cNvPr>
          <p:cNvSpPr/>
          <p:nvPr/>
        </p:nvSpPr>
        <p:spPr>
          <a:xfrm>
            <a:off x="4240611" y="5515798"/>
            <a:ext cx="269626" cy="1994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45708" rIns="45708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800" dirty="0">
                <a:solidFill>
                  <a:prstClr val="white"/>
                </a:solidFill>
                <a:latin typeface="Arial" panose="020B0604020202020204" pitchFamily="34" charset="0"/>
              </a:rPr>
              <a:t>6</a:t>
            </a:r>
            <a:endParaRPr lang="zh-CN" altLang="en-US" sz="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7" name="燕尾形 71">
            <a:extLst>
              <a:ext uri="{FF2B5EF4-FFF2-40B4-BE49-F238E27FC236}">
                <a16:creationId xmlns:a16="http://schemas.microsoft.com/office/drawing/2014/main" id="{CD54A161-E141-47B9-894A-37B7E3A114E1}"/>
              </a:ext>
            </a:extLst>
          </p:cNvPr>
          <p:cNvSpPr/>
          <p:nvPr/>
        </p:nvSpPr>
        <p:spPr>
          <a:xfrm>
            <a:off x="4537980" y="5821132"/>
            <a:ext cx="629678" cy="1994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45708" rIns="45708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800" dirty="0">
                <a:solidFill>
                  <a:prstClr val="white"/>
                </a:solidFill>
                <a:latin typeface="Arial" panose="020B0604020202020204" pitchFamily="34" charset="0"/>
              </a:rPr>
              <a:t>7</a:t>
            </a:r>
            <a:endParaRPr lang="zh-CN" altLang="en-US" sz="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4CCB4BDB-6776-4396-A0E6-515B0C4EB86A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gray">
          <a:xfrm>
            <a:off x="1501289" y="2238373"/>
            <a:ext cx="182512" cy="182515"/>
          </a:xfrm>
          <a:prstGeom prst="rect">
            <a:avLst/>
          </a:prstGeom>
          <a:solidFill>
            <a:srgbClr val="6688BB"/>
          </a:solidFill>
          <a:ln w="6350" algn="ctr">
            <a:solidFill>
              <a:schemeClr val="bg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en-US" sz="700" kern="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51">
            <a:extLst>
              <a:ext uri="{FF2B5EF4-FFF2-40B4-BE49-F238E27FC236}">
                <a16:creationId xmlns:a16="http://schemas.microsoft.com/office/drawing/2014/main" id="{321466EF-58D7-4933-B7E3-38F9E777E26E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gray">
          <a:xfrm>
            <a:off x="1486700" y="2492896"/>
            <a:ext cx="182512" cy="182515"/>
          </a:xfrm>
          <a:prstGeom prst="rect">
            <a:avLst/>
          </a:prstGeom>
          <a:solidFill>
            <a:srgbClr val="6688BB"/>
          </a:solidFill>
          <a:ln w="6350" algn="ctr">
            <a:solidFill>
              <a:schemeClr val="bg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en-US" sz="700" kern="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51">
            <a:extLst>
              <a:ext uri="{FF2B5EF4-FFF2-40B4-BE49-F238E27FC236}">
                <a16:creationId xmlns:a16="http://schemas.microsoft.com/office/drawing/2014/main" id="{0BD3D897-1479-489D-9B17-2B2892EABB6B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gray">
          <a:xfrm>
            <a:off x="1447404" y="3284984"/>
            <a:ext cx="182512" cy="182515"/>
          </a:xfrm>
          <a:prstGeom prst="rect">
            <a:avLst/>
          </a:prstGeom>
          <a:solidFill>
            <a:srgbClr val="6688BB"/>
          </a:solidFill>
          <a:ln w="6350" algn="ctr">
            <a:solidFill>
              <a:schemeClr val="bg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en-US" sz="700" kern="0" dirty="0">
              <a:solidFill>
                <a:sysClr val="windowText" lastClr="00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3AFFCB3-B262-4537-84F3-47476B9C6AD8}"/>
              </a:ext>
            </a:extLst>
          </p:cNvPr>
          <p:cNvSpPr txBox="1"/>
          <p:nvPr/>
        </p:nvSpPr>
        <p:spPr>
          <a:xfrm>
            <a:off x="3498810" y="1228544"/>
            <a:ext cx="2686782" cy="2446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* </a:t>
            </a:r>
            <a:r>
              <a:rPr lang="zh-CN" altLang="en-US" sz="1100" dirty="0">
                <a:solidFill>
                  <a:srgbClr val="FF0000"/>
                </a:solidFill>
                <a:latin typeface="+mn-ea"/>
              </a:rPr>
              <a:t>调整后的项目计划正在审批中</a:t>
            </a:r>
          </a:p>
        </p:txBody>
      </p:sp>
    </p:spTree>
    <p:extLst>
      <p:ext uri="{BB962C8B-B14F-4D97-AF65-F5344CB8AC3E}">
        <p14:creationId xmlns:p14="http://schemas.microsoft.com/office/powerpoint/2010/main" val="6155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14577" y="3343807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11/16/2017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57763" y="3343807"/>
            <a:ext cx="7590796" cy="180974"/>
          </a:xfrm>
        </p:spPr>
        <p:txBody>
          <a:bodyPr/>
          <a:lstStyle/>
          <a:p>
            <a:pPr eaLnBrk="0" hangingPunct="0"/>
            <a:r>
              <a:rPr lang="en-US" altLang="zh-CN">
                <a:solidFill>
                  <a:srgbClr val="0054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868" y="334380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36202" y="-77877"/>
            <a:ext cx="10969943" cy="1142702"/>
          </a:xfrm>
          <a:prstGeom prst="rect">
            <a:avLst/>
          </a:prstGeom>
        </p:spPr>
        <p:txBody>
          <a:bodyPr vert="horz" wrap="square" lIns="109699" tIns="54850" rIns="109699" bIns="548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defTabSz="548503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背景情况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kumimoji="1" lang="zh-CN" altLang="en-US" sz="3359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现有模式工厂及司机的痛点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86" y="2504808"/>
            <a:ext cx="2522433" cy="21759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" name="组合 31"/>
          <p:cNvGrpSpPr/>
          <p:nvPr/>
        </p:nvGrpSpPr>
        <p:grpSpPr>
          <a:xfrm>
            <a:off x="549795" y="1424203"/>
            <a:ext cx="3639946" cy="2134948"/>
            <a:chOff x="592280" y="1401431"/>
            <a:chExt cx="2234266" cy="1370339"/>
          </a:xfrm>
        </p:grpSpPr>
        <p:cxnSp>
          <p:nvCxnSpPr>
            <p:cNvPr id="11" name="直接连接符 63"/>
            <p:cNvCxnSpPr/>
            <p:nvPr/>
          </p:nvCxnSpPr>
          <p:spPr>
            <a:xfrm>
              <a:off x="662692" y="1728336"/>
              <a:ext cx="1985678" cy="0"/>
            </a:xfrm>
            <a:prstGeom prst="line">
              <a:avLst/>
            </a:prstGeom>
            <a:ln w="1270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12" name="矩形 11"/>
            <p:cNvSpPr/>
            <p:nvPr/>
          </p:nvSpPr>
          <p:spPr>
            <a:xfrm>
              <a:off x="662692" y="1876954"/>
              <a:ext cx="2016559" cy="894816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kumimoji="1" lang="zh-CN" altLang="en-US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内勤对客户委托书进行系统处理，手动单笔上传系统，约</a:t>
              </a:r>
              <a:r>
                <a:rPr kumimoji="1"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400</a:t>
              </a:r>
              <a:r>
                <a:rPr kumimoji="1" lang="zh-CN" altLang="en-US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笔</a:t>
              </a:r>
              <a:r>
                <a:rPr kumimoji="1"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天，易造成错误</a:t>
              </a:r>
              <a:endParaRPr kumimoji="1"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27"/>
            <p:cNvSpPr txBox="1"/>
            <p:nvPr/>
          </p:nvSpPr>
          <p:spPr>
            <a:xfrm>
              <a:off x="592280" y="1401431"/>
              <a:ext cx="2234266" cy="272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数据处理量大，环节繁琐</a:t>
              </a:r>
            </a:p>
          </p:txBody>
        </p:sp>
      </p:grpSp>
      <p:grpSp>
        <p:nvGrpSpPr>
          <p:cNvPr id="14" name="组合 32"/>
          <p:cNvGrpSpPr/>
          <p:nvPr/>
        </p:nvGrpSpPr>
        <p:grpSpPr>
          <a:xfrm>
            <a:off x="7246473" y="1412776"/>
            <a:ext cx="3708069" cy="2146375"/>
            <a:chOff x="6833807" y="1392998"/>
            <a:chExt cx="2394414" cy="1378772"/>
          </a:xfrm>
        </p:grpSpPr>
        <p:cxnSp>
          <p:nvCxnSpPr>
            <p:cNvPr id="15" name="直接连接符 62"/>
            <p:cNvCxnSpPr/>
            <p:nvPr/>
          </p:nvCxnSpPr>
          <p:spPr>
            <a:xfrm>
              <a:off x="6873655" y="1728336"/>
              <a:ext cx="1985678" cy="0"/>
            </a:xfrm>
            <a:prstGeom prst="line">
              <a:avLst/>
            </a:prstGeom>
            <a:ln w="1270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6873160" y="1876241"/>
              <a:ext cx="2027935" cy="895529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kumimoji="1" lang="zh-CN" altLang="en-US" sz="192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遇到单据出错，无法即时修改，装货时间延迟</a:t>
              </a:r>
              <a:endParaRPr kumimoji="1" lang="zh-CN" altLang="zh-CN" sz="126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28"/>
            <p:cNvSpPr txBox="1"/>
            <p:nvPr/>
          </p:nvSpPr>
          <p:spPr>
            <a:xfrm>
              <a:off x="6833807" y="1392998"/>
              <a:ext cx="2394414" cy="2727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遇到错误单据，需等待处理</a:t>
              </a:r>
            </a:p>
          </p:txBody>
        </p:sp>
      </p:grpSp>
      <p:grpSp>
        <p:nvGrpSpPr>
          <p:cNvPr id="18" name="组合 33"/>
          <p:cNvGrpSpPr/>
          <p:nvPr/>
        </p:nvGrpSpPr>
        <p:grpSpPr>
          <a:xfrm>
            <a:off x="7246473" y="4363780"/>
            <a:ext cx="3201470" cy="2140081"/>
            <a:chOff x="6833807" y="3430936"/>
            <a:chExt cx="2066703" cy="1356555"/>
          </a:xfrm>
        </p:grpSpPr>
        <p:cxnSp>
          <p:nvCxnSpPr>
            <p:cNvPr id="19" name="直接连接符 64"/>
            <p:cNvCxnSpPr/>
            <p:nvPr/>
          </p:nvCxnSpPr>
          <p:spPr>
            <a:xfrm>
              <a:off x="6873655" y="3732591"/>
              <a:ext cx="1985678" cy="0"/>
            </a:xfrm>
            <a:prstGeom prst="line">
              <a:avLst/>
            </a:prstGeom>
            <a:ln w="635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20" name="矩形 19"/>
            <p:cNvSpPr/>
            <p:nvPr/>
          </p:nvSpPr>
          <p:spPr>
            <a:xfrm>
              <a:off x="6873173" y="3972341"/>
              <a:ext cx="2027337" cy="815150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kumimoji="1" lang="zh-CN" altLang="en-US" sz="192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车辆会习惯性将车靠工厂门口取票，造成道路拥堵</a:t>
              </a:r>
              <a:endParaRPr kumimoji="1" lang="zh-CN" altLang="zh-CN" sz="126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9"/>
            <p:cNvSpPr txBox="1"/>
            <p:nvPr/>
          </p:nvSpPr>
          <p:spPr>
            <a:xfrm>
              <a:off x="6833807" y="3430936"/>
              <a:ext cx="1852342" cy="2712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受工厂周围交通限制</a:t>
              </a:r>
            </a:p>
          </p:txBody>
        </p:sp>
      </p:grpSp>
      <p:grpSp>
        <p:nvGrpSpPr>
          <p:cNvPr id="22" name="组合 34"/>
          <p:cNvGrpSpPr/>
          <p:nvPr/>
        </p:nvGrpSpPr>
        <p:grpSpPr>
          <a:xfrm>
            <a:off x="649271" y="4365104"/>
            <a:ext cx="3540472" cy="2138757"/>
            <a:chOff x="649947" y="3417948"/>
            <a:chExt cx="2143689" cy="1557427"/>
          </a:xfrm>
        </p:grpSpPr>
        <p:cxnSp>
          <p:nvCxnSpPr>
            <p:cNvPr id="23" name="直接连接符 65"/>
            <p:cNvCxnSpPr/>
            <p:nvPr/>
          </p:nvCxnSpPr>
          <p:spPr>
            <a:xfrm>
              <a:off x="662692" y="3770691"/>
              <a:ext cx="1985678" cy="0"/>
            </a:xfrm>
            <a:prstGeom prst="line">
              <a:avLst/>
            </a:prstGeom>
            <a:ln w="1270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24" name="矩形 23"/>
            <p:cNvSpPr/>
            <p:nvPr/>
          </p:nvSpPr>
          <p:spPr>
            <a:xfrm>
              <a:off x="662631" y="3976846"/>
              <a:ext cx="2016844" cy="998529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提货信息以四联原始单据的形式存在，造成纸张浪费、流转滞后、查阅困难等诸多弊端</a:t>
              </a:r>
              <a:endParaRPr kumimoji="1"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30"/>
            <p:cNvSpPr txBox="1"/>
            <p:nvPr/>
          </p:nvSpPr>
          <p:spPr>
            <a:xfrm>
              <a:off x="649947" y="3417948"/>
              <a:ext cx="2143689" cy="309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纸张浪费，单据查找困难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F41-809B-434E-A467-02E5D1330186}" type="datetime1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11/16/2017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>
                <a:solidFill>
                  <a:srgbClr val="0054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1119132" y="394659"/>
            <a:ext cx="3559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856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如何解决以上痛点？</a:t>
            </a:r>
          </a:p>
        </p:txBody>
      </p:sp>
      <p:grpSp>
        <p:nvGrpSpPr>
          <p:cNvPr id="12" name="组合 2"/>
          <p:cNvGrpSpPr/>
          <p:nvPr/>
        </p:nvGrpSpPr>
        <p:grpSpPr bwMode="auto">
          <a:xfrm>
            <a:off x="1773932" y="2707543"/>
            <a:ext cx="1969287" cy="3220040"/>
            <a:chOff x="0" y="0"/>
            <a:chExt cx="1331913" cy="2205038"/>
          </a:xfrm>
        </p:grpSpPr>
        <p:sp>
          <p:nvSpPr>
            <p:cNvPr id="13" name="Freeform 190"/>
            <p:cNvSpPr/>
            <p:nvPr/>
          </p:nvSpPr>
          <p:spPr bwMode="auto">
            <a:xfrm>
              <a:off x="304800" y="274638"/>
              <a:ext cx="153988" cy="130175"/>
            </a:xfrm>
            <a:custGeom>
              <a:avLst/>
              <a:gdLst>
                <a:gd name="T0" fmla="*/ 14 w 41"/>
                <a:gd name="T1" fmla="*/ 33 h 35"/>
                <a:gd name="T2" fmla="*/ 21 w 41"/>
                <a:gd name="T3" fmla="*/ 34 h 35"/>
                <a:gd name="T4" fmla="*/ 34 w 41"/>
                <a:gd name="T5" fmla="*/ 31 h 35"/>
                <a:gd name="T6" fmla="*/ 41 w 41"/>
                <a:gd name="T7" fmla="*/ 25 h 35"/>
                <a:gd name="T8" fmla="*/ 41 w 41"/>
                <a:gd name="T9" fmla="*/ 4 h 35"/>
                <a:gd name="T10" fmla="*/ 2 w 41"/>
                <a:gd name="T11" fmla="*/ 0 h 35"/>
                <a:gd name="T12" fmla="*/ 0 w 41"/>
                <a:gd name="T13" fmla="*/ 12 h 35"/>
                <a:gd name="T14" fmla="*/ 14 w 41"/>
                <a:gd name="T15" fmla="*/ 33 h 35"/>
                <a:gd name="T16" fmla="*/ 0 w 41"/>
                <a:gd name="T17" fmla="*/ 0 h 35"/>
                <a:gd name="T18" fmla="*/ 41 w 41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1" h="35">
                  <a:moveTo>
                    <a:pt x="14" y="33"/>
                  </a:moveTo>
                  <a:cubicBezTo>
                    <a:pt x="14" y="33"/>
                    <a:pt x="19" y="32"/>
                    <a:pt x="21" y="34"/>
                  </a:cubicBezTo>
                  <a:cubicBezTo>
                    <a:pt x="21" y="34"/>
                    <a:pt x="31" y="35"/>
                    <a:pt x="34" y="31"/>
                  </a:cubicBezTo>
                  <a:cubicBezTo>
                    <a:pt x="37" y="27"/>
                    <a:pt x="41" y="25"/>
                    <a:pt x="41" y="2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21" y="20"/>
                    <a:pt x="2" y="0"/>
                  </a:cubicBezTo>
                  <a:cubicBezTo>
                    <a:pt x="2" y="0"/>
                    <a:pt x="1" y="9"/>
                    <a:pt x="0" y="12"/>
                  </a:cubicBezTo>
                  <a:cubicBezTo>
                    <a:pt x="0" y="12"/>
                    <a:pt x="5" y="32"/>
                    <a:pt x="14" y="33"/>
                  </a:cubicBez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91"/>
            <p:cNvSpPr/>
            <p:nvPr/>
          </p:nvSpPr>
          <p:spPr bwMode="auto">
            <a:xfrm>
              <a:off x="285750" y="38100"/>
              <a:ext cx="220663" cy="311150"/>
            </a:xfrm>
            <a:custGeom>
              <a:avLst/>
              <a:gdLst>
                <a:gd name="T0" fmla="*/ 3 w 59"/>
                <a:gd name="T1" fmla="*/ 33 h 83"/>
                <a:gd name="T2" fmla="*/ 0 w 59"/>
                <a:gd name="T3" fmla="*/ 43 h 83"/>
                <a:gd name="T4" fmla="*/ 1 w 59"/>
                <a:gd name="T5" fmla="*/ 52 h 83"/>
                <a:gd name="T6" fmla="*/ 4 w 59"/>
                <a:gd name="T7" fmla="*/ 52 h 83"/>
                <a:gd name="T8" fmla="*/ 5 w 59"/>
                <a:gd name="T9" fmla="*/ 63 h 83"/>
                <a:gd name="T10" fmla="*/ 19 w 59"/>
                <a:gd name="T11" fmla="*/ 81 h 83"/>
                <a:gd name="T12" fmla="*/ 33 w 59"/>
                <a:gd name="T13" fmla="*/ 81 h 83"/>
                <a:gd name="T14" fmla="*/ 50 w 59"/>
                <a:gd name="T15" fmla="*/ 64 h 83"/>
                <a:gd name="T16" fmla="*/ 51 w 59"/>
                <a:gd name="T17" fmla="*/ 58 h 83"/>
                <a:gd name="T18" fmla="*/ 54 w 59"/>
                <a:gd name="T19" fmla="*/ 58 h 83"/>
                <a:gd name="T20" fmla="*/ 57 w 59"/>
                <a:gd name="T21" fmla="*/ 49 h 83"/>
                <a:gd name="T22" fmla="*/ 57 w 59"/>
                <a:gd name="T23" fmla="*/ 39 h 83"/>
                <a:gd name="T24" fmla="*/ 57 w 59"/>
                <a:gd name="T25" fmla="*/ 27 h 83"/>
                <a:gd name="T26" fmla="*/ 35 w 59"/>
                <a:gd name="T27" fmla="*/ 2 h 83"/>
                <a:gd name="T28" fmla="*/ 6 w 59"/>
                <a:gd name="T29" fmla="*/ 22 h 83"/>
                <a:gd name="T30" fmla="*/ 3 w 59"/>
                <a:gd name="T31" fmla="*/ 33 h 83"/>
                <a:gd name="T32" fmla="*/ 0 w 59"/>
                <a:gd name="T33" fmla="*/ 0 h 83"/>
                <a:gd name="T34" fmla="*/ 59 w 59"/>
                <a:gd name="T3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59" h="83">
                  <a:moveTo>
                    <a:pt x="3" y="33"/>
                  </a:moveTo>
                  <a:cubicBezTo>
                    <a:pt x="3" y="33"/>
                    <a:pt x="0" y="41"/>
                    <a:pt x="0" y="43"/>
                  </a:cubicBezTo>
                  <a:cubicBezTo>
                    <a:pt x="1" y="45"/>
                    <a:pt x="1" y="52"/>
                    <a:pt x="1" y="52"/>
                  </a:cubicBezTo>
                  <a:cubicBezTo>
                    <a:pt x="2" y="52"/>
                    <a:pt x="4" y="52"/>
                    <a:pt x="4" y="52"/>
                  </a:cubicBezTo>
                  <a:cubicBezTo>
                    <a:pt x="4" y="52"/>
                    <a:pt x="4" y="62"/>
                    <a:pt x="5" y="63"/>
                  </a:cubicBezTo>
                  <a:cubicBezTo>
                    <a:pt x="6" y="65"/>
                    <a:pt x="13" y="79"/>
                    <a:pt x="19" y="81"/>
                  </a:cubicBezTo>
                  <a:cubicBezTo>
                    <a:pt x="24" y="83"/>
                    <a:pt x="29" y="83"/>
                    <a:pt x="33" y="81"/>
                  </a:cubicBezTo>
                  <a:cubicBezTo>
                    <a:pt x="37" y="80"/>
                    <a:pt x="48" y="67"/>
                    <a:pt x="50" y="64"/>
                  </a:cubicBezTo>
                  <a:cubicBezTo>
                    <a:pt x="51" y="62"/>
                    <a:pt x="51" y="58"/>
                    <a:pt x="51" y="58"/>
                  </a:cubicBezTo>
                  <a:cubicBezTo>
                    <a:pt x="51" y="58"/>
                    <a:pt x="54" y="59"/>
                    <a:pt x="54" y="58"/>
                  </a:cubicBezTo>
                  <a:cubicBezTo>
                    <a:pt x="55" y="57"/>
                    <a:pt x="56" y="52"/>
                    <a:pt x="57" y="49"/>
                  </a:cubicBezTo>
                  <a:cubicBezTo>
                    <a:pt x="59" y="46"/>
                    <a:pt x="57" y="39"/>
                    <a:pt x="57" y="39"/>
                  </a:cubicBezTo>
                  <a:cubicBezTo>
                    <a:pt x="57" y="39"/>
                    <a:pt x="57" y="29"/>
                    <a:pt x="57" y="27"/>
                  </a:cubicBezTo>
                  <a:cubicBezTo>
                    <a:pt x="58" y="25"/>
                    <a:pt x="55" y="3"/>
                    <a:pt x="35" y="2"/>
                  </a:cubicBezTo>
                  <a:cubicBezTo>
                    <a:pt x="15" y="0"/>
                    <a:pt x="10" y="12"/>
                    <a:pt x="6" y="22"/>
                  </a:cubicBezTo>
                  <a:cubicBezTo>
                    <a:pt x="6" y="22"/>
                    <a:pt x="4" y="30"/>
                    <a:pt x="3" y="33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92"/>
            <p:cNvSpPr/>
            <p:nvPr/>
          </p:nvSpPr>
          <p:spPr bwMode="auto">
            <a:xfrm>
              <a:off x="285750" y="63500"/>
              <a:ext cx="220663" cy="285750"/>
            </a:xfrm>
            <a:custGeom>
              <a:avLst/>
              <a:gdLst>
                <a:gd name="T0" fmla="*/ 57 w 59"/>
                <a:gd name="T1" fmla="*/ 32 h 76"/>
                <a:gd name="T2" fmla="*/ 57 w 59"/>
                <a:gd name="T3" fmla="*/ 20 h 76"/>
                <a:gd name="T4" fmla="*/ 50 w 59"/>
                <a:gd name="T5" fmla="*/ 2 h 76"/>
                <a:gd name="T6" fmla="*/ 42 w 59"/>
                <a:gd name="T7" fmla="*/ 4 h 76"/>
                <a:gd name="T8" fmla="*/ 42 w 59"/>
                <a:gd name="T9" fmla="*/ 30 h 76"/>
                <a:gd name="T10" fmla="*/ 43 w 59"/>
                <a:gd name="T11" fmla="*/ 39 h 76"/>
                <a:gd name="T12" fmla="*/ 44 w 59"/>
                <a:gd name="T13" fmla="*/ 51 h 76"/>
                <a:gd name="T14" fmla="*/ 34 w 59"/>
                <a:gd name="T15" fmla="*/ 64 h 76"/>
                <a:gd name="T16" fmla="*/ 31 w 59"/>
                <a:gd name="T17" fmla="*/ 72 h 76"/>
                <a:gd name="T18" fmla="*/ 19 w 59"/>
                <a:gd name="T19" fmla="*/ 71 h 76"/>
                <a:gd name="T20" fmla="*/ 8 w 59"/>
                <a:gd name="T21" fmla="*/ 52 h 76"/>
                <a:gd name="T22" fmla="*/ 12 w 59"/>
                <a:gd name="T23" fmla="*/ 50 h 76"/>
                <a:gd name="T24" fmla="*/ 9 w 59"/>
                <a:gd name="T25" fmla="*/ 45 h 76"/>
                <a:gd name="T26" fmla="*/ 11 w 59"/>
                <a:gd name="T27" fmla="*/ 34 h 76"/>
                <a:gd name="T28" fmla="*/ 14 w 59"/>
                <a:gd name="T29" fmla="*/ 27 h 76"/>
                <a:gd name="T30" fmla="*/ 17 w 59"/>
                <a:gd name="T31" fmla="*/ 19 h 76"/>
                <a:gd name="T32" fmla="*/ 18 w 59"/>
                <a:gd name="T33" fmla="*/ 5 h 76"/>
                <a:gd name="T34" fmla="*/ 16 w 59"/>
                <a:gd name="T35" fmla="*/ 0 h 76"/>
                <a:gd name="T36" fmla="*/ 6 w 59"/>
                <a:gd name="T37" fmla="*/ 15 h 76"/>
                <a:gd name="T38" fmla="*/ 3 w 59"/>
                <a:gd name="T39" fmla="*/ 26 h 76"/>
                <a:gd name="T40" fmla="*/ 0 w 59"/>
                <a:gd name="T41" fmla="*/ 36 h 76"/>
                <a:gd name="T42" fmla="*/ 1 w 59"/>
                <a:gd name="T43" fmla="*/ 45 h 76"/>
                <a:gd name="T44" fmla="*/ 4 w 59"/>
                <a:gd name="T45" fmla="*/ 45 h 76"/>
                <a:gd name="T46" fmla="*/ 5 w 59"/>
                <a:gd name="T47" fmla="*/ 56 h 76"/>
                <a:gd name="T48" fmla="*/ 19 w 59"/>
                <a:gd name="T49" fmla="*/ 74 h 76"/>
                <a:gd name="T50" fmla="*/ 33 w 59"/>
                <a:gd name="T51" fmla="*/ 74 h 76"/>
                <a:gd name="T52" fmla="*/ 50 w 59"/>
                <a:gd name="T53" fmla="*/ 57 h 76"/>
                <a:gd name="T54" fmla="*/ 51 w 59"/>
                <a:gd name="T55" fmla="*/ 51 h 76"/>
                <a:gd name="T56" fmla="*/ 54 w 59"/>
                <a:gd name="T57" fmla="*/ 51 h 76"/>
                <a:gd name="T58" fmla="*/ 57 w 59"/>
                <a:gd name="T59" fmla="*/ 42 h 76"/>
                <a:gd name="T60" fmla="*/ 57 w 59"/>
                <a:gd name="T61" fmla="*/ 32 h 76"/>
                <a:gd name="T62" fmla="*/ 0 w 59"/>
                <a:gd name="T63" fmla="*/ 0 h 76"/>
                <a:gd name="T64" fmla="*/ 59 w 59"/>
                <a:gd name="T6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9" h="76">
                  <a:moveTo>
                    <a:pt x="57" y="32"/>
                  </a:moveTo>
                  <a:cubicBezTo>
                    <a:pt x="57" y="32"/>
                    <a:pt x="57" y="22"/>
                    <a:pt x="57" y="20"/>
                  </a:cubicBezTo>
                  <a:cubicBezTo>
                    <a:pt x="58" y="19"/>
                    <a:pt x="56" y="9"/>
                    <a:pt x="50" y="2"/>
                  </a:cubicBezTo>
                  <a:cubicBezTo>
                    <a:pt x="45" y="3"/>
                    <a:pt x="42" y="4"/>
                    <a:pt x="42" y="4"/>
                  </a:cubicBezTo>
                  <a:cubicBezTo>
                    <a:pt x="42" y="4"/>
                    <a:pt x="44" y="24"/>
                    <a:pt x="42" y="30"/>
                  </a:cubicBezTo>
                  <a:cubicBezTo>
                    <a:pt x="42" y="30"/>
                    <a:pt x="44" y="36"/>
                    <a:pt x="43" y="39"/>
                  </a:cubicBezTo>
                  <a:cubicBezTo>
                    <a:pt x="43" y="39"/>
                    <a:pt x="46" y="44"/>
                    <a:pt x="44" y="51"/>
                  </a:cubicBezTo>
                  <a:cubicBezTo>
                    <a:pt x="42" y="57"/>
                    <a:pt x="42" y="60"/>
                    <a:pt x="34" y="64"/>
                  </a:cubicBezTo>
                  <a:cubicBezTo>
                    <a:pt x="34" y="64"/>
                    <a:pt x="33" y="71"/>
                    <a:pt x="31" y="72"/>
                  </a:cubicBezTo>
                  <a:cubicBezTo>
                    <a:pt x="29" y="72"/>
                    <a:pt x="22" y="74"/>
                    <a:pt x="19" y="71"/>
                  </a:cubicBezTo>
                  <a:cubicBezTo>
                    <a:pt x="17" y="68"/>
                    <a:pt x="7" y="57"/>
                    <a:pt x="8" y="52"/>
                  </a:cubicBezTo>
                  <a:cubicBezTo>
                    <a:pt x="8" y="52"/>
                    <a:pt x="12" y="50"/>
                    <a:pt x="12" y="50"/>
                  </a:cubicBezTo>
                  <a:cubicBezTo>
                    <a:pt x="13" y="49"/>
                    <a:pt x="10" y="49"/>
                    <a:pt x="9" y="45"/>
                  </a:cubicBezTo>
                  <a:cubicBezTo>
                    <a:pt x="9" y="41"/>
                    <a:pt x="8" y="37"/>
                    <a:pt x="11" y="34"/>
                  </a:cubicBezTo>
                  <a:cubicBezTo>
                    <a:pt x="11" y="34"/>
                    <a:pt x="11" y="28"/>
                    <a:pt x="14" y="27"/>
                  </a:cubicBezTo>
                  <a:cubicBezTo>
                    <a:pt x="14" y="27"/>
                    <a:pt x="17" y="23"/>
                    <a:pt x="17" y="19"/>
                  </a:cubicBezTo>
                  <a:cubicBezTo>
                    <a:pt x="16" y="14"/>
                    <a:pt x="16" y="7"/>
                    <a:pt x="18" y="5"/>
                  </a:cubicBezTo>
                  <a:cubicBezTo>
                    <a:pt x="19" y="5"/>
                    <a:pt x="18" y="2"/>
                    <a:pt x="16" y="0"/>
                  </a:cubicBezTo>
                  <a:cubicBezTo>
                    <a:pt x="11" y="4"/>
                    <a:pt x="8" y="9"/>
                    <a:pt x="6" y="15"/>
                  </a:cubicBezTo>
                  <a:cubicBezTo>
                    <a:pt x="6" y="15"/>
                    <a:pt x="4" y="23"/>
                    <a:pt x="3" y="26"/>
                  </a:cubicBezTo>
                  <a:cubicBezTo>
                    <a:pt x="3" y="26"/>
                    <a:pt x="0" y="34"/>
                    <a:pt x="0" y="36"/>
                  </a:cubicBezTo>
                  <a:cubicBezTo>
                    <a:pt x="1" y="38"/>
                    <a:pt x="1" y="45"/>
                    <a:pt x="1" y="45"/>
                  </a:cubicBezTo>
                  <a:cubicBezTo>
                    <a:pt x="2" y="45"/>
                    <a:pt x="4" y="45"/>
                    <a:pt x="4" y="45"/>
                  </a:cubicBezTo>
                  <a:cubicBezTo>
                    <a:pt x="4" y="45"/>
                    <a:pt x="4" y="55"/>
                    <a:pt x="5" y="56"/>
                  </a:cubicBezTo>
                  <a:cubicBezTo>
                    <a:pt x="6" y="58"/>
                    <a:pt x="13" y="72"/>
                    <a:pt x="19" y="74"/>
                  </a:cubicBezTo>
                  <a:cubicBezTo>
                    <a:pt x="24" y="76"/>
                    <a:pt x="29" y="76"/>
                    <a:pt x="33" y="74"/>
                  </a:cubicBezTo>
                  <a:cubicBezTo>
                    <a:pt x="37" y="73"/>
                    <a:pt x="48" y="60"/>
                    <a:pt x="50" y="57"/>
                  </a:cubicBezTo>
                  <a:cubicBezTo>
                    <a:pt x="51" y="55"/>
                    <a:pt x="51" y="51"/>
                    <a:pt x="51" y="51"/>
                  </a:cubicBezTo>
                  <a:cubicBezTo>
                    <a:pt x="51" y="51"/>
                    <a:pt x="54" y="52"/>
                    <a:pt x="54" y="51"/>
                  </a:cubicBezTo>
                  <a:cubicBezTo>
                    <a:pt x="55" y="50"/>
                    <a:pt x="56" y="45"/>
                    <a:pt x="57" y="42"/>
                  </a:cubicBezTo>
                  <a:cubicBezTo>
                    <a:pt x="59" y="39"/>
                    <a:pt x="57" y="32"/>
                    <a:pt x="57" y="32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93"/>
            <p:cNvSpPr/>
            <p:nvPr/>
          </p:nvSpPr>
          <p:spPr bwMode="auto">
            <a:xfrm>
              <a:off x="288925" y="0"/>
              <a:ext cx="228600" cy="236538"/>
            </a:xfrm>
            <a:custGeom>
              <a:avLst/>
              <a:gdLst>
                <a:gd name="T0" fmla="*/ 2 w 61"/>
                <a:gd name="T1" fmla="*/ 54 h 63"/>
                <a:gd name="T2" fmla="*/ 5 w 61"/>
                <a:gd name="T3" fmla="*/ 55 h 63"/>
                <a:gd name="T4" fmla="*/ 7 w 61"/>
                <a:gd name="T5" fmla="*/ 42 h 63"/>
                <a:gd name="T6" fmla="*/ 12 w 61"/>
                <a:gd name="T7" fmla="*/ 27 h 63"/>
                <a:gd name="T8" fmla="*/ 34 w 61"/>
                <a:gd name="T9" fmla="*/ 26 h 63"/>
                <a:gd name="T10" fmla="*/ 44 w 61"/>
                <a:gd name="T11" fmla="*/ 30 h 63"/>
                <a:gd name="T12" fmla="*/ 51 w 61"/>
                <a:gd name="T13" fmla="*/ 46 h 63"/>
                <a:gd name="T14" fmla="*/ 51 w 61"/>
                <a:gd name="T15" fmla="*/ 55 h 63"/>
                <a:gd name="T16" fmla="*/ 50 w 61"/>
                <a:gd name="T17" fmla="*/ 63 h 63"/>
                <a:gd name="T18" fmla="*/ 52 w 61"/>
                <a:gd name="T19" fmla="*/ 63 h 63"/>
                <a:gd name="T20" fmla="*/ 55 w 61"/>
                <a:gd name="T21" fmla="*/ 52 h 63"/>
                <a:gd name="T22" fmla="*/ 57 w 61"/>
                <a:gd name="T23" fmla="*/ 54 h 63"/>
                <a:gd name="T24" fmla="*/ 58 w 61"/>
                <a:gd name="T25" fmla="*/ 47 h 63"/>
                <a:gd name="T26" fmla="*/ 61 w 61"/>
                <a:gd name="T27" fmla="*/ 34 h 63"/>
                <a:gd name="T28" fmla="*/ 47 w 61"/>
                <a:gd name="T29" fmla="*/ 10 h 63"/>
                <a:gd name="T30" fmla="*/ 27 w 61"/>
                <a:gd name="T31" fmla="*/ 7 h 63"/>
                <a:gd name="T32" fmla="*/ 6 w 61"/>
                <a:gd name="T33" fmla="*/ 18 h 63"/>
                <a:gd name="T34" fmla="*/ 0 w 61"/>
                <a:gd name="T35" fmla="*/ 27 h 63"/>
                <a:gd name="T36" fmla="*/ 0 w 61"/>
                <a:gd name="T37" fmla="*/ 47 h 63"/>
                <a:gd name="T38" fmla="*/ 3 w 61"/>
                <a:gd name="T39" fmla="*/ 45 h 63"/>
                <a:gd name="T40" fmla="*/ 2 w 61"/>
                <a:gd name="T41" fmla="*/ 53 h 63"/>
                <a:gd name="T42" fmla="*/ 0 w 61"/>
                <a:gd name="T43" fmla="*/ 0 h 63"/>
                <a:gd name="T44" fmla="*/ 61 w 61"/>
                <a:gd name="T4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61" h="63">
                  <a:moveTo>
                    <a:pt x="2" y="54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6" y="44"/>
                    <a:pt x="7" y="42"/>
                  </a:cubicBezTo>
                  <a:cubicBezTo>
                    <a:pt x="8" y="39"/>
                    <a:pt x="13" y="28"/>
                    <a:pt x="12" y="27"/>
                  </a:cubicBezTo>
                  <a:cubicBezTo>
                    <a:pt x="12" y="27"/>
                    <a:pt x="28" y="24"/>
                    <a:pt x="34" y="26"/>
                  </a:cubicBezTo>
                  <a:cubicBezTo>
                    <a:pt x="34" y="26"/>
                    <a:pt x="43" y="29"/>
                    <a:pt x="44" y="30"/>
                  </a:cubicBezTo>
                  <a:cubicBezTo>
                    <a:pt x="46" y="31"/>
                    <a:pt x="49" y="38"/>
                    <a:pt x="51" y="46"/>
                  </a:cubicBezTo>
                  <a:cubicBezTo>
                    <a:pt x="51" y="46"/>
                    <a:pt x="51" y="53"/>
                    <a:pt x="51" y="55"/>
                  </a:cubicBezTo>
                  <a:cubicBezTo>
                    <a:pt x="50" y="57"/>
                    <a:pt x="50" y="63"/>
                    <a:pt x="50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3" y="54"/>
                    <a:pt x="55" y="52"/>
                  </a:cubicBezTo>
                  <a:cubicBezTo>
                    <a:pt x="57" y="51"/>
                    <a:pt x="57" y="54"/>
                    <a:pt x="57" y="54"/>
                  </a:cubicBezTo>
                  <a:cubicBezTo>
                    <a:pt x="57" y="54"/>
                    <a:pt x="58" y="49"/>
                    <a:pt x="58" y="47"/>
                  </a:cubicBezTo>
                  <a:cubicBezTo>
                    <a:pt x="59" y="44"/>
                    <a:pt x="61" y="34"/>
                    <a:pt x="61" y="34"/>
                  </a:cubicBezTo>
                  <a:cubicBezTo>
                    <a:pt x="61" y="34"/>
                    <a:pt x="57" y="20"/>
                    <a:pt x="47" y="10"/>
                  </a:cubicBezTo>
                  <a:cubicBezTo>
                    <a:pt x="37" y="0"/>
                    <a:pt x="27" y="7"/>
                    <a:pt x="27" y="7"/>
                  </a:cubicBezTo>
                  <a:cubicBezTo>
                    <a:pt x="27" y="7"/>
                    <a:pt x="16" y="6"/>
                    <a:pt x="6" y="18"/>
                  </a:cubicBezTo>
                  <a:cubicBezTo>
                    <a:pt x="6" y="18"/>
                    <a:pt x="1" y="25"/>
                    <a:pt x="0" y="27"/>
                  </a:cubicBezTo>
                  <a:cubicBezTo>
                    <a:pt x="0" y="27"/>
                    <a:pt x="0" y="44"/>
                    <a:pt x="0" y="47"/>
                  </a:cubicBezTo>
                  <a:cubicBezTo>
                    <a:pt x="0" y="47"/>
                    <a:pt x="2" y="45"/>
                    <a:pt x="3" y="45"/>
                  </a:cubicBezTo>
                  <a:cubicBezTo>
                    <a:pt x="3" y="46"/>
                    <a:pt x="2" y="53"/>
                    <a:pt x="2" y="53"/>
                  </a:cubicBezTo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4"/>
            <p:cNvSpPr/>
            <p:nvPr/>
          </p:nvSpPr>
          <p:spPr bwMode="auto">
            <a:xfrm>
              <a:off x="90488" y="1035050"/>
              <a:ext cx="104775" cy="165100"/>
            </a:xfrm>
            <a:custGeom>
              <a:avLst/>
              <a:gdLst>
                <a:gd name="T0" fmla="*/ 1 w 28"/>
                <a:gd name="T1" fmla="*/ 0 h 44"/>
                <a:gd name="T2" fmla="*/ 1 w 28"/>
                <a:gd name="T3" fmla="*/ 36 h 44"/>
                <a:gd name="T4" fmla="*/ 28 w 28"/>
                <a:gd name="T5" fmla="*/ 44 h 44"/>
                <a:gd name="T6" fmla="*/ 14 w 28"/>
                <a:gd name="T7" fmla="*/ 0 h 44"/>
                <a:gd name="T8" fmla="*/ 1 w 28"/>
                <a:gd name="T9" fmla="*/ 0 h 44"/>
                <a:gd name="T10" fmla="*/ 0 w 28"/>
                <a:gd name="T11" fmla="*/ 0 h 44"/>
                <a:gd name="T12" fmla="*/ 28 w 28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44">
                  <a:moveTo>
                    <a:pt x="1" y="0"/>
                  </a:moveTo>
                  <a:cubicBezTo>
                    <a:pt x="1" y="0"/>
                    <a:pt x="0" y="32"/>
                    <a:pt x="1" y="36"/>
                  </a:cubicBezTo>
                  <a:cubicBezTo>
                    <a:pt x="3" y="41"/>
                    <a:pt x="28" y="44"/>
                    <a:pt x="28" y="44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95"/>
            <p:cNvSpPr/>
            <p:nvPr/>
          </p:nvSpPr>
          <p:spPr bwMode="auto">
            <a:xfrm>
              <a:off x="123825" y="1035050"/>
              <a:ext cx="79375" cy="120650"/>
            </a:xfrm>
            <a:custGeom>
              <a:avLst/>
              <a:gdLst>
                <a:gd name="T0" fmla="*/ 0 w 21"/>
                <a:gd name="T1" fmla="*/ 14 h 32"/>
                <a:gd name="T2" fmla="*/ 11 w 21"/>
                <a:gd name="T3" fmla="*/ 32 h 32"/>
                <a:gd name="T4" fmla="*/ 11 w 21"/>
                <a:gd name="T5" fmla="*/ 16 h 32"/>
                <a:gd name="T6" fmla="*/ 18 w 21"/>
                <a:gd name="T7" fmla="*/ 0 h 32"/>
                <a:gd name="T8" fmla="*/ 0 w 21"/>
                <a:gd name="T9" fmla="*/ 14 h 32"/>
                <a:gd name="T10" fmla="*/ 0 w 21"/>
                <a:gd name="T11" fmla="*/ 0 h 32"/>
                <a:gd name="T12" fmla="*/ 21 w 21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" h="32">
                  <a:moveTo>
                    <a:pt x="0" y="14"/>
                  </a:moveTo>
                  <a:cubicBezTo>
                    <a:pt x="0" y="14"/>
                    <a:pt x="4" y="29"/>
                    <a:pt x="11" y="32"/>
                  </a:cubicBezTo>
                  <a:cubicBezTo>
                    <a:pt x="11" y="32"/>
                    <a:pt x="8" y="20"/>
                    <a:pt x="11" y="16"/>
                  </a:cubicBezTo>
                  <a:cubicBezTo>
                    <a:pt x="11" y="16"/>
                    <a:pt x="21" y="9"/>
                    <a:pt x="18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96"/>
            <p:cNvSpPr/>
            <p:nvPr/>
          </p:nvSpPr>
          <p:spPr bwMode="auto">
            <a:xfrm>
              <a:off x="158750" y="304800"/>
              <a:ext cx="457200" cy="749300"/>
            </a:xfrm>
            <a:custGeom>
              <a:avLst/>
              <a:gdLst>
                <a:gd name="T0" fmla="*/ 38 w 122"/>
                <a:gd name="T1" fmla="*/ 0 h 200"/>
                <a:gd name="T2" fmla="*/ 51 w 122"/>
                <a:gd name="T3" fmla="*/ 18 h 200"/>
                <a:gd name="T4" fmla="*/ 79 w 122"/>
                <a:gd name="T5" fmla="*/ 13 h 200"/>
                <a:gd name="T6" fmla="*/ 103 w 122"/>
                <a:gd name="T7" fmla="*/ 120 h 200"/>
                <a:gd name="T8" fmla="*/ 122 w 122"/>
                <a:gd name="T9" fmla="*/ 170 h 200"/>
                <a:gd name="T10" fmla="*/ 64 w 122"/>
                <a:gd name="T11" fmla="*/ 200 h 200"/>
                <a:gd name="T12" fmla="*/ 5 w 122"/>
                <a:gd name="T13" fmla="*/ 175 h 200"/>
                <a:gd name="T14" fmla="*/ 0 w 122"/>
                <a:gd name="T15" fmla="*/ 52 h 200"/>
                <a:gd name="T16" fmla="*/ 38 w 122"/>
                <a:gd name="T17" fmla="*/ 0 h 200"/>
                <a:gd name="T18" fmla="*/ 0 w 122"/>
                <a:gd name="T19" fmla="*/ 0 h 200"/>
                <a:gd name="T20" fmla="*/ 122 w 122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22" h="200">
                  <a:moveTo>
                    <a:pt x="38" y="0"/>
                  </a:moveTo>
                  <a:cubicBezTo>
                    <a:pt x="38" y="0"/>
                    <a:pt x="45" y="17"/>
                    <a:pt x="51" y="18"/>
                  </a:cubicBezTo>
                  <a:cubicBezTo>
                    <a:pt x="51" y="18"/>
                    <a:pt x="66" y="23"/>
                    <a:pt x="79" y="13"/>
                  </a:cubicBezTo>
                  <a:cubicBezTo>
                    <a:pt x="103" y="120"/>
                    <a:pt x="103" y="120"/>
                    <a:pt x="103" y="12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64" y="200"/>
                    <a:pt x="64" y="200"/>
                    <a:pt x="64" y="200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97"/>
            <p:cNvSpPr/>
            <p:nvPr/>
          </p:nvSpPr>
          <p:spPr bwMode="auto">
            <a:xfrm>
              <a:off x="146050" y="908050"/>
              <a:ext cx="469900" cy="1131888"/>
            </a:xfrm>
            <a:custGeom>
              <a:avLst/>
              <a:gdLst>
                <a:gd name="T0" fmla="*/ 125 w 125"/>
                <a:gd name="T1" fmla="*/ 25 h 302"/>
                <a:gd name="T2" fmla="*/ 122 w 125"/>
                <a:gd name="T3" fmla="*/ 121 h 302"/>
                <a:gd name="T4" fmla="*/ 100 w 125"/>
                <a:gd name="T5" fmla="*/ 208 h 302"/>
                <a:gd name="T6" fmla="*/ 122 w 125"/>
                <a:gd name="T7" fmla="*/ 281 h 302"/>
                <a:gd name="T8" fmla="*/ 119 w 125"/>
                <a:gd name="T9" fmla="*/ 295 h 302"/>
                <a:gd name="T10" fmla="*/ 91 w 125"/>
                <a:gd name="T11" fmla="*/ 295 h 302"/>
                <a:gd name="T12" fmla="*/ 91 w 125"/>
                <a:gd name="T13" fmla="*/ 284 h 302"/>
                <a:gd name="T14" fmla="*/ 76 w 125"/>
                <a:gd name="T15" fmla="*/ 276 h 302"/>
                <a:gd name="T16" fmla="*/ 79 w 125"/>
                <a:gd name="T17" fmla="*/ 284 h 302"/>
                <a:gd name="T18" fmla="*/ 50 w 125"/>
                <a:gd name="T19" fmla="*/ 285 h 302"/>
                <a:gd name="T20" fmla="*/ 44 w 125"/>
                <a:gd name="T21" fmla="*/ 268 h 302"/>
                <a:gd name="T22" fmla="*/ 53 w 125"/>
                <a:gd name="T23" fmla="*/ 247 h 302"/>
                <a:gd name="T24" fmla="*/ 60 w 125"/>
                <a:gd name="T25" fmla="*/ 237 h 302"/>
                <a:gd name="T26" fmla="*/ 29 w 125"/>
                <a:gd name="T27" fmla="*/ 140 h 302"/>
                <a:gd name="T28" fmla="*/ 5 w 125"/>
                <a:gd name="T29" fmla="*/ 66 h 302"/>
                <a:gd name="T30" fmla="*/ 4 w 125"/>
                <a:gd name="T31" fmla="*/ 51 h 302"/>
                <a:gd name="T32" fmla="*/ 13 w 125"/>
                <a:gd name="T33" fmla="*/ 36 h 302"/>
                <a:gd name="T34" fmla="*/ 23 w 125"/>
                <a:gd name="T35" fmla="*/ 12 h 302"/>
                <a:gd name="T36" fmla="*/ 116 w 125"/>
                <a:gd name="T37" fmla="*/ 0 h 302"/>
                <a:gd name="T38" fmla="*/ 125 w 125"/>
                <a:gd name="T39" fmla="*/ 25 h 302"/>
                <a:gd name="T40" fmla="*/ 0 w 125"/>
                <a:gd name="T41" fmla="*/ 0 h 302"/>
                <a:gd name="T42" fmla="*/ 125 w 125"/>
                <a:gd name="T4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125" h="302">
                  <a:moveTo>
                    <a:pt x="125" y="25"/>
                  </a:moveTo>
                  <a:cubicBezTo>
                    <a:pt x="125" y="25"/>
                    <a:pt x="124" y="109"/>
                    <a:pt x="122" y="121"/>
                  </a:cubicBezTo>
                  <a:cubicBezTo>
                    <a:pt x="121" y="133"/>
                    <a:pt x="100" y="208"/>
                    <a:pt x="100" y="208"/>
                  </a:cubicBezTo>
                  <a:cubicBezTo>
                    <a:pt x="100" y="208"/>
                    <a:pt x="125" y="271"/>
                    <a:pt x="122" y="281"/>
                  </a:cubicBezTo>
                  <a:cubicBezTo>
                    <a:pt x="122" y="281"/>
                    <a:pt x="122" y="292"/>
                    <a:pt x="119" y="295"/>
                  </a:cubicBezTo>
                  <a:cubicBezTo>
                    <a:pt x="115" y="298"/>
                    <a:pt x="98" y="302"/>
                    <a:pt x="91" y="295"/>
                  </a:cubicBezTo>
                  <a:cubicBezTo>
                    <a:pt x="91" y="295"/>
                    <a:pt x="92" y="285"/>
                    <a:pt x="91" y="284"/>
                  </a:cubicBezTo>
                  <a:cubicBezTo>
                    <a:pt x="90" y="283"/>
                    <a:pt x="82" y="290"/>
                    <a:pt x="76" y="276"/>
                  </a:cubicBezTo>
                  <a:cubicBezTo>
                    <a:pt x="79" y="284"/>
                    <a:pt x="79" y="284"/>
                    <a:pt x="79" y="284"/>
                  </a:cubicBezTo>
                  <a:cubicBezTo>
                    <a:pt x="79" y="284"/>
                    <a:pt x="55" y="291"/>
                    <a:pt x="50" y="285"/>
                  </a:cubicBezTo>
                  <a:cubicBezTo>
                    <a:pt x="45" y="278"/>
                    <a:pt x="44" y="271"/>
                    <a:pt x="44" y="268"/>
                  </a:cubicBezTo>
                  <a:cubicBezTo>
                    <a:pt x="45" y="264"/>
                    <a:pt x="52" y="249"/>
                    <a:pt x="53" y="247"/>
                  </a:cubicBezTo>
                  <a:cubicBezTo>
                    <a:pt x="55" y="246"/>
                    <a:pt x="60" y="239"/>
                    <a:pt x="60" y="237"/>
                  </a:cubicBezTo>
                  <a:cubicBezTo>
                    <a:pt x="60" y="236"/>
                    <a:pt x="35" y="159"/>
                    <a:pt x="29" y="140"/>
                  </a:cubicBezTo>
                  <a:cubicBezTo>
                    <a:pt x="23" y="121"/>
                    <a:pt x="10" y="70"/>
                    <a:pt x="5" y="66"/>
                  </a:cubicBezTo>
                  <a:cubicBezTo>
                    <a:pt x="0" y="62"/>
                    <a:pt x="1" y="54"/>
                    <a:pt x="4" y="51"/>
                  </a:cubicBezTo>
                  <a:cubicBezTo>
                    <a:pt x="8" y="47"/>
                    <a:pt x="9" y="39"/>
                    <a:pt x="13" y="36"/>
                  </a:cubicBezTo>
                  <a:cubicBezTo>
                    <a:pt x="16" y="33"/>
                    <a:pt x="23" y="12"/>
                    <a:pt x="23" y="12"/>
                  </a:cubicBezTo>
                  <a:cubicBezTo>
                    <a:pt x="23" y="12"/>
                    <a:pt x="76" y="18"/>
                    <a:pt x="116" y="0"/>
                  </a:cubicBezTo>
                  <a:lnTo>
                    <a:pt x="125" y="25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98"/>
            <p:cNvSpPr/>
            <p:nvPr/>
          </p:nvSpPr>
          <p:spPr bwMode="auto">
            <a:xfrm>
              <a:off x="334963" y="1811338"/>
              <a:ext cx="123825" cy="187325"/>
            </a:xfrm>
            <a:custGeom>
              <a:avLst/>
              <a:gdLst>
                <a:gd name="T0" fmla="*/ 33 w 33"/>
                <a:gd name="T1" fmla="*/ 43 h 50"/>
                <a:gd name="T2" fmla="*/ 26 w 33"/>
                <a:gd name="T3" fmla="*/ 35 h 50"/>
                <a:gd name="T4" fmla="*/ 17 w 33"/>
                <a:gd name="T5" fmla="*/ 15 h 50"/>
                <a:gd name="T6" fmla="*/ 11 w 33"/>
                <a:gd name="T7" fmla="*/ 0 h 50"/>
                <a:gd name="T8" fmla="*/ 13 w 33"/>
                <a:gd name="T9" fmla="*/ 19 h 50"/>
                <a:gd name="T10" fmla="*/ 0 w 33"/>
                <a:gd name="T11" fmla="*/ 43 h 50"/>
                <a:gd name="T12" fmla="*/ 0 w 33"/>
                <a:gd name="T13" fmla="*/ 44 h 50"/>
                <a:gd name="T14" fmla="*/ 33 w 33"/>
                <a:gd name="T15" fmla="*/ 43 h 50"/>
                <a:gd name="T16" fmla="*/ 0 w 33"/>
                <a:gd name="T17" fmla="*/ 0 h 50"/>
                <a:gd name="T18" fmla="*/ 33 w 33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33" h="50">
                  <a:moveTo>
                    <a:pt x="33" y="43"/>
                  </a:moveTo>
                  <a:cubicBezTo>
                    <a:pt x="26" y="35"/>
                    <a:pt x="26" y="35"/>
                    <a:pt x="26" y="35"/>
                  </a:cubicBezTo>
                  <a:cubicBezTo>
                    <a:pt x="22" y="26"/>
                    <a:pt x="17" y="15"/>
                    <a:pt x="17" y="15"/>
                  </a:cubicBezTo>
                  <a:cubicBezTo>
                    <a:pt x="14" y="9"/>
                    <a:pt x="11" y="0"/>
                    <a:pt x="11" y="0"/>
                  </a:cubicBezTo>
                  <a:cubicBezTo>
                    <a:pt x="12" y="5"/>
                    <a:pt x="13" y="19"/>
                    <a:pt x="13" y="19"/>
                  </a:cubicBezTo>
                  <a:cubicBezTo>
                    <a:pt x="11" y="22"/>
                    <a:pt x="3" y="34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5" y="50"/>
                    <a:pt x="33" y="43"/>
                    <a:pt x="33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99"/>
            <p:cNvSpPr/>
            <p:nvPr/>
          </p:nvSpPr>
          <p:spPr bwMode="auto">
            <a:xfrm>
              <a:off x="214313" y="952500"/>
              <a:ext cx="401638" cy="1087438"/>
            </a:xfrm>
            <a:custGeom>
              <a:avLst/>
              <a:gdLst>
                <a:gd name="T0" fmla="*/ 101 w 107"/>
                <a:gd name="T1" fmla="*/ 283 h 290"/>
                <a:gd name="T2" fmla="*/ 104 w 107"/>
                <a:gd name="T3" fmla="*/ 269 h 290"/>
                <a:gd name="T4" fmla="*/ 82 w 107"/>
                <a:gd name="T5" fmla="*/ 196 h 290"/>
                <a:gd name="T6" fmla="*/ 104 w 107"/>
                <a:gd name="T7" fmla="*/ 109 h 290"/>
                <a:gd name="T8" fmla="*/ 107 w 107"/>
                <a:gd name="T9" fmla="*/ 27 h 290"/>
                <a:gd name="T10" fmla="*/ 107 w 107"/>
                <a:gd name="T11" fmla="*/ 27 h 290"/>
                <a:gd name="T12" fmla="*/ 97 w 107"/>
                <a:gd name="T13" fmla="*/ 43 h 290"/>
                <a:gd name="T14" fmla="*/ 100 w 107"/>
                <a:gd name="T15" fmla="*/ 81 h 290"/>
                <a:gd name="T16" fmla="*/ 82 w 107"/>
                <a:gd name="T17" fmla="*/ 161 h 290"/>
                <a:gd name="T18" fmla="*/ 72 w 107"/>
                <a:gd name="T19" fmla="*/ 151 h 290"/>
                <a:gd name="T20" fmla="*/ 78 w 107"/>
                <a:gd name="T21" fmla="*/ 105 h 290"/>
                <a:gd name="T22" fmla="*/ 69 w 107"/>
                <a:gd name="T23" fmla="*/ 109 h 290"/>
                <a:gd name="T24" fmla="*/ 79 w 107"/>
                <a:gd name="T25" fmla="*/ 76 h 290"/>
                <a:gd name="T26" fmla="*/ 65 w 107"/>
                <a:gd name="T27" fmla="*/ 95 h 290"/>
                <a:gd name="T28" fmla="*/ 69 w 107"/>
                <a:gd name="T29" fmla="*/ 68 h 290"/>
                <a:gd name="T30" fmla="*/ 71 w 107"/>
                <a:gd name="T31" fmla="*/ 27 h 290"/>
                <a:gd name="T32" fmla="*/ 65 w 107"/>
                <a:gd name="T33" fmla="*/ 55 h 290"/>
                <a:gd name="T34" fmla="*/ 49 w 107"/>
                <a:gd name="T35" fmla="*/ 63 h 290"/>
                <a:gd name="T36" fmla="*/ 46 w 107"/>
                <a:gd name="T37" fmla="*/ 13 h 290"/>
                <a:gd name="T38" fmla="*/ 21 w 107"/>
                <a:gd name="T39" fmla="*/ 1 h 290"/>
                <a:gd name="T40" fmla="*/ 5 w 107"/>
                <a:gd name="T41" fmla="*/ 0 h 290"/>
                <a:gd name="T42" fmla="*/ 0 w 107"/>
                <a:gd name="T43" fmla="*/ 13 h 290"/>
                <a:gd name="T44" fmla="*/ 32 w 107"/>
                <a:gd name="T45" fmla="*/ 44 h 290"/>
                <a:gd name="T46" fmla="*/ 40 w 107"/>
                <a:gd name="T47" fmla="*/ 59 h 290"/>
                <a:gd name="T48" fmla="*/ 6 w 107"/>
                <a:gd name="T49" fmla="*/ 55 h 290"/>
                <a:gd name="T50" fmla="*/ 49 w 107"/>
                <a:gd name="T51" fmla="*/ 72 h 290"/>
                <a:gd name="T52" fmla="*/ 25 w 107"/>
                <a:gd name="T53" fmla="*/ 70 h 290"/>
                <a:gd name="T54" fmla="*/ 56 w 107"/>
                <a:gd name="T55" fmla="*/ 87 h 290"/>
                <a:gd name="T56" fmla="*/ 61 w 107"/>
                <a:gd name="T57" fmla="*/ 104 h 290"/>
                <a:gd name="T58" fmla="*/ 79 w 107"/>
                <a:gd name="T59" fmla="*/ 200 h 290"/>
                <a:gd name="T60" fmla="*/ 100 w 107"/>
                <a:gd name="T61" fmla="*/ 265 h 290"/>
                <a:gd name="T62" fmla="*/ 78 w 107"/>
                <a:gd name="T63" fmla="*/ 263 h 290"/>
                <a:gd name="T64" fmla="*/ 65 w 107"/>
                <a:gd name="T65" fmla="*/ 263 h 290"/>
                <a:gd name="T66" fmla="*/ 65 w 107"/>
                <a:gd name="T67" fmla="*/ 272 h 290"/>
                <a:gd name="T68" fmla="*/ 73 w 107"/>
                <a:gd name="T69" fmla="*/ 272 h 290"/>
                <a:gd name="T70" fmla="*/ 73 w 107"/>
                <a:gd name="T71" fmla="*/ 283 h 290"/>
                <a:gd name="T72" fmla="*/ 101 w 107"/>
                <a:gd name="T73" fmla="*/ 283 h 290"/>
                <a:gd name="T74" fmla="*/ 0 w 107"/>
                <a:gd name="T75" fmla="*/ 0 h 290"/>
                <a:gd name="T76" fmla="*/ 107 w 107"/>
                <a:gd name="T7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290">
                  <a:moveTo>
                    <a:pt x="101" y="283"/>
                  </a:moveTo>
                  <a:cubicBezTo>
                    <a:pt x="104" y="280"/>
                    <a:pt x="104" y="269"/>
                    <a:pt x="104" y="269"/>
                  </a:cubicBezTo>
                  <a:cubicBezTo>
                    <a:pt x="107" y="259"/>
                    <a:pt x="82" y="196"/>
                    <a:pt x="82" y="196"/>
                  </a:cubicBezTo>
                  <a:cubicBezTo>
                    <a:pt x="82" y="196"/>
                    <a:pt x="103" y="121"/>
                    <a:pt x="104" y="109"/>
                  </a:cubicBezTo>
                  <a:cubicBezTo>
                    <a:pt x="106" y="100"/>
                    <a:pt x="107" y="51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93" y="40"/>
                    <a:pt x="97" y="43"/>
                  </a:cubicBezTo>
                  <a:cubicBezTo>
                    <a:pt x="101" y="46"/>
                    <a:pt x="100" y="81"/>
                    <a:pt x="100" y="81"/>
                  </a:cubicBezTo>
                  <a:cubicBezTo>
                    <a:pt x="88" y="96"/>
                    <a:pt x="89" y="151"/>
                    <a:pt x="82" y="161"/>
                  </a:cubicBezTo>
                  <a:cubicBezTo>
                    <a:pt x="75" y="171"/>
                    <a:pt x="74" y="160"/>
                    <a:pt x="72" y="151"/>
                  </a:cubicBezTo>
                  <a:cubicBezTo>
                    <a:pt x="69" y="143"/>
                    <a:pt x="78" y="105"/>
                    <a:pt x="78" y="105"/>
                  </a:cubicBezTo>
                  <a:cubicBezTo>
                    <a:pt x="75" y="109"/>
                    <a:pt x="69" y="109"/>
                    <a:pt x="69" y="109"/>
                  </a:cubicBezTo>
                  <a:cubicBezTo>
                    <a:pt x="80" y="101"/>
                    <a:pt x="79" y="76"/>
                    <a:pt x="79" y="76"/>
                  </a:cubicBezTo>
                  <a:cubicBezTo>
                    <a:pt x="79" y="76"/>
                    <a:pt x="70" y="97"/>
                    <a:pt x="65" y="95"/>
                  </a:cubicBezTo>
                  <a:cubicBezTo>
                    <a:pt x="60" y="92"/>
                    <a:pt x="66" y="74"/>
                    <a:pt x="69" y="68"/>
                  </a:cubicBezTo>
                  <a:cubicBezTo>
                    <a:pt x="73" y="61"/>
                    <a:pt x="71" y="27"/>
                    <a:pt x="71" y="27"/>
                  </a:cubicBezTo>
                  <a:cubicBezTo>
                    <a:pt x="71" y="27"/>
                    <a:pt x="70" y="37"/>
                    <a:pt x="65" y="55"/>
                  </a:cubicBezTo>
                  <a:cubicBezTo>
                    <a:pt x="59" y="74"/>
                    <a:pt x="52" y="67"/>
                    <a:pt x="49" y="63"/>
                  </a:cubicBezTo>
                  <a:cubicBezTo>
                    <a:pt x="47" y="58"/>
                    <a:pt x="46" y="13"/>
                    <a:pt x="46" y="13"/>
                  </a:cubicBezTo>
                  <a:cubicBezTo>
                    <a:pt x="42" y="12"/>
                    <a:pt x="31" y="6"/>
                    <a:pt x="21" y="1"/>
                  </a:cubicBezTo>
                  <a:cubicBezTo>
                    <a:pt x="11" y="1"/>
                    <a:pt x="5" y="0"/>
                    <a:pt x="5" y="0"/>
                  </a:cubicBezTo>
                  <a:cubicBezTo>
                    <a:pt x="5" y="0"/>
                    <a:pt x="3" y="6"/>
                    <a:pt x="0" y="13"/>
                  </a:cubicBezTo>
                  <a:cubicBezTo>
                    <a:pt x="7" y="19"/>
                    <a:pt x="25" y="40"/>
                    <a:pt x="32" y="44"/>
                  </a:cubicBezTo>
                  <a:cubicBezTo>
                    <a:pt x="40" y="49"/>
                    <a:pt x="49" y="63"/>
                    <a:pt x="40" y="59"/>
                  </a:cubicBezTo>
                  <a:cubicBezTo>
                    <a:pt x="30" y="56"/>
                    <a:pt x="6" y="55"/>
                    <a:pt x="6" y="55"/>
                  </a:cubicBezTo>
                  <a:cubicBezTo>
                    <a:pt x="35" y="61"/>
                    <a:pt x="49" y="72"/>
                    <a:pt x="49" y="72"/>
                  </a:cubicBezTo>
                  <a:cubicBezTo>
                    <a:pt x="37" y="69"/>
                    <a:pt x="25" y="70"/>
                    <a:pt x="25" y="70"/>
                  </a:cubicBezTo>
                  <a:cubicBezTo>
                    <a:pt x="47" y="74"/>
                    <a:pt x="56" y="87"/>
                    <a:pt x="56" y="87"/>
                  </a:cubicBezTo>
                  <a:cubicBezTo>
                    <a:pt x="53" y="98"/>
                    <a:pt x="61" y="104"/>
                    <a:pt x="61" y="104"/>
                  </a:cubicBezTo>
                  <a:cubicBezTo>
                    <a:pt x="58" y="113"/>
                    <a:pt x="72" y="191"/>
                    <a:pt x="79" y="200"/>
                  </a:cubicBezTo>
                  <a:cubicBezTo>
                    <a:pt x="86" y="208"/>
                    <a:pt x="100" y="265"/>
                    <a:pt x="100" y="265"/>
                  </a:cubicBezTo>
                  <a:cubicBezTo>
                    <a:pt x="96" y="257"/>
                    <a:pt x="81" y="260"/>
                    <a:pt x="78" y="263"/>
                  </a:cubicBezTo>
                  <a:cubicBezTo>
                    <a:pt x="74" y="266"/>
                    <a:pt x="69" y="262"/>
                    <a:pt x="65" y="263"/>
                  </a:cubicBezTo>
                  <a:cubicBezTo>
                    <a:pt x="62" y="264"/>
                    <a:pt x="64" y="269"/>
                    <a:pt x="65" y="272"/>
                  </a:cubicBezTo>
                  <a:cubicBezTo>
                    <a:pt x="69" y="274"/>
                    <a:pt x="73" y="271"/>
                    <a:pt x="73" y="272"/>
                  </a:cubicBezTo>
                  <a:cubicBezTo>
                    <a:pt x="74" y="273"/>
                    <a:pt x="73" y="283"/>
                    <a:pt x="73" y="283"/>
                  </a:cubicBezTo>
                  <a:cubicBezTo>
                    <a:pt x="80" y="290"/>
                    <a:pt x="97" y="286"/>
                    <a:pt x="101" y="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00"/>
            <p:cNvSpPr/>
            <p:nvPr/>
          </p:nvSpPr>
          <p:spPr bwMode="auto">
            <a:xfrm>
              <a:off x="1155700" y="274638"/>
              <a:ext cx="176213" cy="234950"/>
            </a:xfrm>
            <a:custGeom>
              <a:avLst/>
              <a:gdLst>
                <a:gd name="T0" fmla="*/ 5 w 47"/>
                <a:gd name="T1" fmla="*/ 61 h 63"/>
                <a:gd name="T2" fmla="*/ 16 w 47"/>
                <a:gd name="T3" fmla="*/ 61 h 63"/>
                <a:gd name="T4" fmla="*/ 34 w 47"/>
                <a:gd name="T5" fmla="*/ 44 h 63"/>
                <a:gd name="T6" fmla="*/ 37 w 47"/>
                <a:gd name="T7" fmla="*/ 35 h 63"/>
                <a:gd name="T8" fmla="*/ 42 w 47"/>
                <a:gd name="T9" fmla="*/ 20 h 63"/>
                <a:gd name="T10" fmla="*/ 38 w 47"/>
                <a:gd name="T11" fmla="*/ 23 h 63"/>
                <a:gd name="T12" fmla="*/ 39 w 47"/>
                <a:gd name="T13" fmla="*/ 15 h 63"/>
                <a:gd name="T14" fmla="*/ 45 w 47"/>
                <a:gd name="T15" fmla="*/ 1 h 63"/>
                <a:gd name="T16" fmla="*/ 40 w 47"/>
                <a:gd name="T17" fmla="*/ 2 h 63"/>
                <a:gd name="T18" fmla="*/ 38 w 47"/>
                <a:gd name="T19" fmla="*/ 4 h 63"/>
                <a:gd name="T20" fmla="*/ 30 w 47"/>
                <a:gd name="T21" fmla="*/ 12 h 63"/>
                <a:gd name="T22" fmla="*/ 23 w 47"/>
                <a:gd name="T23" fmla="*/ 28 h 63"/>
                <a:gd name="T24" fmla="*/ 10 w 47"/>
                <a:gd name="T25" fmla="*/ 42 h 63"/>
                <a:gd name="T26" fmla="*/ 0 w 47"/>
                <a:gd name="T27" fmla="*/ 46 h 63"/>
                <a:gd name="T28" fmla="*/ 5 w 47"/>
                <a:gd name="T29" fmla="*/ 61 h 63"/>
                <a:gd name="T30" fmla="*/ 0 w 47"/>
                <a:gd name="T31" fmla="*/ 0 h 63"/>
                <a:gd name="T32" fmla="*/ 47 w 47"/>
                <a:gd name="T3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7" h="63">
                  <a:moveTo>
                    <a:pt x="5" y="61"/>
                  </a:moveTo>
                  <a:cubicBezTo>
                    <a:pt x="5" y="61"/>
                    <a:pt x="14" y="63"/>
                    <a:pt x="16" y="61"/>
                  </a:cubicBezTo>
                  <a:cubicBezTo>
                    <a:pt x="18" y="59"/>
                    <a:pt x="34" y="44"/>
                    <a:pt x="34" y="44"/>
                  </a:cubicBezTo>
                  <a:cubicBezTo>
                    <a:pt x="34" y="44"/>
                    <a:pt x="35" y="39"/>
                    <a:pt x="37" y="35"/>
                  </a:cubicBezTo>
                  <a:cubicBezTo>
                    <a:pt x="40" y="31"/>
                    <a:pt x="45" y="22"/>
                    <a:pt x="42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9" y="19"/>
                    <a:pt x="39" y="15"/>
                  </a:cubicBezTo>
                  <a:cubicBezTo>
                    <a:pt x="39" y="15"/>
                    <a:pt x="47" y="3"/>
                    <a:pt x="45" y="1"/>
                  </a:cubicBezTo>
                  <a:cubicBezTo>
                    <a:pt x="44" y="0"/>
                    <a:pt x="43" y="0"/>
                    <a:pt x="40" y="2"/>
                  </a:cubicBezTo>
                  <a:cubicBezTo>
                    <a:pt x="40" y="3"/>
                    <a:pt x="39" y="3"/>
                    <a:pt x="38" y="4"/>
                  </a:cubicBezTo>
                  <a:cubicBezTo>
                    <a:pt x="35" y="7"/>
                    <a:pt x="30" y="11"/>
                    <a:pt x="30" y="12"/>
                  </a:cubicBezTo>
                  <a:cubicBezTo>
                    <a:pt x="27" y="17"/>
                    <a:pt x="24" y="27"/>
                    <a:pt x="23" y="28"/>
                  </a:cubicBezTo>
                  <a:cubicBezTo>
                    <a:pt x="22" y="30"/>
                    <a:pt x="15" y="36"/>
                    <a:pt x="10" y="42"/>
                  </a:cubicBezTo>
                  <a:cubicBezTo>
                    <a:pt x="4" y="48"/>
                    <a:pt x="0" y="46"/>
                    <a:pt x="0" y="46"/>
                  </a:cubicBezTo>
                  <a:cubicBezTo>
                    <a:pt x="0" y="46"/>
                    <a:pt x="2" y="57"/>
                    <a:pt x="5" y="61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1"/>
            <p:cNvSpPr/>
            <p:nvPr/>
          </p:nvSpPr>
          <p:spPr bwMode="auto">
            <a:xfrm>
              <a:off x="247650" y="379413"/>
              <a:ext cx="90488" cy="88900"/>
            </a:xfrm>
            <a:custGeom>
              <a:avLst/>
              <a:gdLst>
                <a:gd name="T0" fmla="*/ 0 w 57"/>
                <a:gd name="T1" fmla="*/ 42 h 56"/>
                <a:gd name="T2" fmla="*/ 57 w 57"/>
                <a:gd name="T3" fmla="*/ 0 h 56"/>
                <a:gd name="T4" fmla="*/ 0 w 57"/>
                <a:gd name="T5" fmla="*/ 56 h 56"/>
                <a:gd name="T6" fmla="*/ 0 w 57"/>
                <a:gd name="T7" fmla="*/ 42 h 56"/>
                <a:gd name="T8" fmla="*/ 0 w 57"/>
                <a:gd name="T9" fmla="*/ 0 h 56"/>
                <a:gd name="T10" fmla="*/ 57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57" h="56">
                  <a:moveTo>
                    <a:pt x="0" y="42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02"/>
            <p:cNvSpPr/>
            <p:nvPr/>
          </p:nvSpPr>
          <p:spPr bwMode="auto">
            <a:xfrm>
              <a:off x="382588" y="398463"/>
              <a:ext cx="214313" cy="523875"/>
            </a:xfrm>
            <a:custGeom>
              <a:avLst/>
              <a:gdLst>
                <a:gd name="T0" fmla="*/ 0 w 57"/>
                <a:gd name="T1" fmla="*/ 0 h 140"/>
                <a:gd name="T2" fmla="*/ 20 w 57"/>
                <a:gd name="T3" fmla="*/ 16 h 140"/>
                <a:gd name="T4" fmla="*/ 39 w 57"/>
                <a:gd name="T5" fmla="*/ 75 h 140"/>
                <a:gd name="T6" fmla="*/ 57 w 57"/>
                <a:gd name="T7" fmla="*/ 131 h 140"/>
                <a:gd name="T8" fmla="*/ 16 w 57"/>
                <a:gd name="T9" fmla="*/ 129 h 140"/>
                <a:gd name="T10" fmla="*/ 33 w 57"/>
                <a:gd name="T11" fmla="*/ 115 h 140"/>
                <a:gd name="T12" fmla="*/ 16 w 57"/>
                <a:gd name="T13" fmla="*/ 88 h 140"/>
                <a:gd name="T14" fmla="*/ 20 w 57"/>
                <a:gd name="T15" fmla="*/ 72 h 140"/>
                <a:gd name="T16" fmla="*/ 17 w 57"/>
                <a:gd name="T17" fmla="*/ 22 h 140"/>
                <a:gd name="T18" fmla="*/ 0 w 57"/>
                <a:gd name="T19" fmla="*/ 0 h 140"/>
                <a:gd name="T20" fmla="*/ 0 w 57"/>
                <a:gd name="T21" fmla="*/ 0 h 140"/>
                <a:gd name="T22" fmla="*/ 57 w 57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57" h="140">
                  <a:moveTo>
                    <a:pt x="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1"/>
                    <a:pt x="23" y="140"/>
                    <a:pt x="16" y="129"/>
                  </a:cubicBezTo>
                  <a:cubicBezTo>
                    <a:pt x="16" y="129"/>
                    <a:pt x="36" y="136"/>
                    <a:pt x="33" y="115"/>
                  </a:cubicBezTo>
                  <a:cubicBezTo>
                    <a:pt x="31" y="94"/>
                    <a:pt x="19" y="96"/>
                    <a:pt x="16" y="88"/>
                  </a:cubicBezTo>
                  <a:cubicBezTo>
                    <a:pt x="16" y="88"/>
                    <a:pt x="20" y="88"/>
                    <a:pt x="20" y="72"/>
                  </a:cubicBezTo>
                  <a:cubicBezTo>
                    <a:pt x="21" y="56"/>
                    <a:pt x="17" y="22"/>
                    <a:pt x="17" y="22"/>
                  </a:cubicBezTo>
                  <a:cubicBezTo>
                    <a:pt x="17" y="22"/>
                    <a:pt x="9" y="12"/>
                    <a:pt x="0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03"/>
            <p:cNvSpPr/>
            <p:nvPr/>
          </p:nvSpPr>
          <p:spPr bwMode="auto">
            <a:xfrm>
              <a:off x="0" y="322263"/>
              <a:ext cx="285750" cy="814388"/>
            </a:xfrm>
            <a:custGeom>
              <a:avLst/>
              <a:gdLst>
                <a:gd name="T0" fmla="*/ 33 w 76"/>
                <a:gd name="T1" fmla="*/ 217 h 217"/>
                <a:gd name="T2" fmla="*/ 52 w 76"/>
                <a:gd name="T3" fmla="*/ 195 h 217"/>
                <a:gd name="T4" fmla="*/ 72 w 76"/>
                <a:gd name="T5" fmla="*/ 113 h 217"/>
                <a:gd name="T6" fmla="*/ 76 w 76"/>
                <a:gd name="T7" fmla="*/ 0 h 217"/>
                <a:gd name="T8" fmla="*/ 65 w 76"/>
                <a:gd name="T9" fmla="*/ 11 h 217"/>
                <a:gd name="T10" fmla="*/ 18 w 76"/>
                <a:gd name="T11" fmla="*/ 24 h 217"/>
                <a:gd name="T12" fmla="*/ 0 w 76"/>
                <a:gd name="T13" fmla="*/ 120 h 217"/>
                <a:gd name="T14" fmla="*/ 8 w 76"/>
                <a:gd name="T15" fmla="*/ 162 h 217"/>
                <a:gd name="T16" fmla="*/ 33 w 76"/>
                <a:gd name="T17" fmla="*/ 217 h 217"/>
                <a:gd name="T18" fmla="*/ 0 w 76"/>
                <a:gd name="T19" fmla="*/ 0 h 217"/>
                <a:gd name="T20" fmla="*/ 76 w 76"/>
                <a:gd name="T2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" h="217">
                  <a:moveTo>
                    <a:pt x="33" y="217"/>
                  </a:moveTo>
                  <a:cubicBezTo>
                    <a:pt x="33" y="217"/>
                    <a:pt x="34" y="203"/>
                    <a:pt x="52" y="195"/>
                  </a:cubicBezTo>
                  <a:cubicBezTo>
                    <a:pt x="52" y="195"/>
                    <a:pt x="70" y="154"/>
                    <a:pt x="72" y="113"/>
                  </a:cubicBezTo>
                  <a:cubicBezTo>
                    <a:pt x="74" y="73"/>
                    <a:pt x="71" y="11"/>
                    <a:pt x="76" y="0"/>
                  </a:cubicBezTo>
                  <a:cubicBezTo>
                    <a:pt x="76" y="0"/>
                    <a:pt x="72" y="2"/>
                    <a:pt x="65" y="11"/>
                  </a:cubicBezTo>
                  <a:cubicBezTo>
                    <a:pt x="65" y="11"/>
                    <a:pt x="27" y="17"/>
                    <a:pt x="18" y="24"/>
                  </a:cubicBezTo>
                  <a:cubicBezTo>
                    <a:pt x="18" y="24"/>
                    <a:pt x="5" y="57"/>
                    <a:pt x="0" y="120"/>
                  </a:cubicBezTo>
                  <a:cubicBezTo>
                    <a:pt x="0" y="120"/>
                    <a:pt x="6" y="157"/>
                    <a:pt x="8" y="162"/>
                  </a:cubicBezTo>
                  <a:cubicBezTo>
                    <a:pt x="11" y="167"/>
                    <a:pt x="21" y="196"/>
                    <a:pt x="33" y="217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04"/>
            <p:cNvSpPr/>
            <p:nvPr/>
          </p:nvSpPr>
          <p:spPr bwMode="auto">
            <a:xfrm>
              <a:off x="1169988" y="274638"/>
              <a:ext cx="161925" cy="234950"/>
            </a:xfrm>
            <a:custGeom>
              <a:avLst/>
              <a:gdLst>
                <a:gd name="T0" fmla="*/ 41 w 43"/>
                <a:gd name="T1" fmla="*/ 1 h 63"/>
                <a:gd name="T2" fmla="*/ 39 w 43"/>
                <a:gd name="T3" fmla="*/ 1 h 63"/>
                <a:gd name="T4" fmla="*/ 33 w 43"/>
                <a:gd name="T5" fmla="*/ 18 h 63"/>
                <a:gd name="T6" fmla="*/ 30 w 43"/>
                <a:gd name="T7" fmla="*/ 28 h 63"/>
                <a:gd name="T8" fmla="*/ 36 w 43"/>
                <a:gd name="T9" fmla="*/ 27 h 63"/>
                <a:gd name="T10" fmla="*/ 28 w 43"/>
                <a:gd name="T11" fmla="*/ 43 h 63"/>
                <a:gd name="T12" fmla="*/ 13 w 43"/>
                <a:gd name="T13" fmla="*/ 56 h 63"/>
                <a:gd name="T14" fmla="*/ 1 w 43"/>
                <a:gd name="T15" fmla="*/ 54 h 63"/>
                <a:gd name="T16" fmla="*/ 0 w 43"/>
                <a:gd name="T17" fmla="*/ 60 h 63"/>
                <a:gd name="T18" fmla="*/ 1 w 43"/>
                <a:gd name="T19" fmla="*/ 61 h 63"/>
                <a:gd name="T20" fmla="*/ 12 w 43"/>
                <a:gd name="T21" fmla="*/ 61 h 63"/>
                <a:gd name="T22" fmla="*/ 30 w 43"/>
                <a:gd name="T23" fmla="*/ 44 h 63"/>
                <a:gd name="T24" fmla="*/ 33 w 43"/>
                <a:gd name="T25" fmla="*/ 35 h 63"/>
                <a:gd name="T26" fmla="*/ 38 w 43"/>
                <a:gd name="T27" fmla="*/ 20 h 63"/>
                <a:gd name="T28" fmla="*/ 34 w 43"/>
                <a:gd name="T29" fmla="*/ 23 h 63"/>
                <a:gd name="T30" fmla="*/ 35 w 43"/>
                <a:gd name="T31" fmla="*/ 15 h 63"/>
                <a:gd name="T32" fmla="*/ 41 w 43"/>
                <a:gd name="T33" fmla="*/ 1 h 63"/>
                <a:gd name="T34" fmla="*/ 0 w 43"/>
                <a:gd name="T35" fmla="*/ 0 h 63"/>
                <a:gd name="T36" fmla="*/ 43 w 43"/>
                <a:gd name="T3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3" h="63">
                  <a:moveTo>
                    <a:pt x="41" y="1"/>
                  </a:moveTo>
                  <a:cubicBezTo>
                    <a:pt x="41" y="0"/>
                    <a:pt x="40" y="0"/>
                    <a:pt x="39" y="1"/>
                  </a:cubicBezTo>
                  <a:cubicBezTo>
                    <a:pt x="42" y="4"/>
                    <a:pt x="33" y="18"/>
                    <a:pt x="33" y="1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4" y="25"/>
                    <a:pt x="36" y="27"/>
                  </a:cubicBezTo>
                  <a:cubicBezTo>
                    <a:pt x="33" y="31"/>
                    <a:pt x="28" y="43"/>
                    <a:pt x="28" y="43"/>
                  </a:cubicBezTo>
                  <a:cubicBezTo>
                    <a:pt x="28" y="43"/>
                    <a:pt x="21" y="50"/>
                    <a:pt x="13" y="56"/>
                  </a:cubicBezTo>
                  <a:cubicBezTo>
                    <a:pt x="4" y="63"/>
                    <a:pt x="1" y="54"/>
                    <a:pt x="1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1" y="61"/>
                  </a:cubicBezTo>
                  <a:cubicBezTo>
                    <a:pt x="1" y="61"/>
                    <a:pt x="10" y="63"/>
                    <a:pt x="12" y="61"/>
                  </a:cubicBezTo>
                  <a:cubicBezTo>
                    <a:pt x="14" y="59"/>
                    <a:pt x="30" y="44"/>
                    <a:pt x="30" y="44"/>
                  </a:cubicBezTo>
                  <a:cubicBezTo>
                    <a:pt x="30" y="44"/>
                    <a:pt x="31" y="39"/>
                    <a:pt x="33" y="35"/>
                  </a:cubicBezTo>
                  <a:cubicBezTo>
                    <a:pt x="36" y="31"/>
                    <a:pt x="41" y="22"/>
                    <a:pt x="38" y="20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5" y="19"/>
                    <a:pt x="35" y="15"/>
                  </a:cubicBezTo>
                  <a:cubicBezTo>
                    <a:pt x="35" y="15"/>
                    <a:pt x="43" y="3"/>
                    <a:pt x="41" y="1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05"/>
            <p:cNvSpPr/>
            <p:nvPr/>
          </p:nvSpPr>
          <p:spPr bwMode="auto">
            <a:xfrm>
              <a:off x="247650" y="915988"/>
              <a:ext cx="333375" cy="85725"/>
            </a:xfrm>
            <a:custGeom>
              <a:avLst/>
              <a:gdLst>
                <a:gd name="T0" fmla="*/ 83 w 89"/>
                <a:gd name="T1" fmla="*/ 0 h 23"/>
                <a:gd name="T2" fmla="*/ 3 w 89"/>
                <a:gd name="T3" fmla="*/ 10 h 23"/>
                <a:gd name="T4" fmla="*/ 0 w 89"/>
                <a:gd name="T5" fmla="*/ 12 h 23"/>
                <a:gd name="T6" fmla="*/ 89 w 89"/>
                <a:gd name="T7" fmla="*/ 10 h 23"/>
                <a:gd name="T8" fmla="*/ 83 w 89"/>
                <a:gd name="T9" fmla="*/ 0 h 23"/>
                <a:gd name="T10" fmla="*/ 0 w 89"/>
                <a:gd name="T11" fmla="*/ 0 h 23"/>
                <a:gd name="T12" fmla="*/ 89 w 89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9" h="23">
                  <a:moveTo>
                    <a:pt x="83" y="0"/>
                  </a:moveTo>
                  <a:cubicBezTo>
                    <a:pt x="53" y="12"/>
                    <a:pt x="18" y="11"/>
                    <a:pt x="3" y="10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52" y="23"/>
                    <a:pt x="89" y="1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06"/>
            <p:cNvSpPr/>
            <p:nvPr/>
          </p:nvSpPr>
          <p:spPr bwMode="auto">
            <a:xfrm>
              <a:off x="176213" y="398463"/>
              <a:ext cx="93663" cy="449263"/>
            </a:xfrm>
            <a:custGeom>
              <a:avLst/>
              <a:gdLst>
                <a:gd name="T0" fmla="*/ 22 w 25"/>
                <a:gd name="T1" fmla="*/ 120 h 120"/>
                <a:gd name="T2" fmla="*/ 25 w 25"/>
                <a:gd name="T3" fmla="*/ 93 h 120"/>
                <a:gd name="T4" fmla="*/ 25 w 25"/>
                <a:gd name="T5" fmla="*/ 88 h 120"/>
                <a:gd name="T6" fmla="*/ 3 w 25"/>
                <a:gd name="T7" fmla="*/ 14 h 120"/>
                <a:gd name="T8" fmla="*/ 12 w 25"/>
                <a:gd name="T9" fmla="*/ 11 h 120"/>
                <a:gd name="T10" fmla="*/ 3 w 25"/>
                <a:gd name="T11" fmla="*/ 0 h 120"/>
                <a:gd name="T12" fmla="*/ 8 w 25"/>
                <a:gd name="T13" fmla="*/ 10 h 120"/>
                <a:gd name="T14" fmla="*/ 0 w 25"/>
                <a:gd name="T15" fmla="*/ 14 h 120"/>
                <a:gd name="T16" fmla="*/ 22 w 25"/>
                <a:gd name="T17" fmla="*/ 120 h 120"/>
                <a:gd name="T18" fmla="*/ 0 w 25"/>
                <a:gd name="T19" fmla="*/ 0 h 120"/>
                <a:gd name="T20" fmla="*/ 25 w 25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25" h="120">
                  <a:moveTo>
                    <a:pt x="22" y="120"/>
                  </a:moveTo>
                  <a:cubicBezTo>
                    <a:pt x="23" y="112"/>
                    <a:pt x="24" y="102"/>
                    <a:pt x="25" y="93"/>
                  </a:cubicBezTo>
                  <a:cubicBezTo>
                    <a:pt x="25" y="91"/>
                    <a:pt x="25" y="90"/>
                    <a:pt x="25" y="88"/>
                  </a:cubicBezTo>
                  <a:cubicBezTo>
                    <a:pt x="15" y="59"/>
                    <a:pt x="3" y="14"/>
                    <a:pt x="3" y="1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" y="6"/>
                    <a:pt x="3" y="0"/>
                    <a:pt x="3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12" y="57"/>
                    <a:pt x="19" y="99"/>
                    <a:pt x="22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07"/>
            <p:cNvSpPr/>
            <p:nvPr/>
          </p:nvSpPr>
          <p:spPr bwMode="auto">
            <a:xfrm>
              <a:off x="1155700" y="428625"/>
              <a:ext cx="52388" cy="115888"/>
            </a:xfrm>
            <a:custGeom>
              <a:avLst/>
              <a:gdLst>
                <a:gd name="T0" fmla="*/ 10 w 14"/>
                <a:gd name="T1" fmla="*/ 0 h 31"/>
                <a:gd name="T2" fmla="*/ 0 w 14"/>
                <a:gd name="T3" fmla="*/ 5 h 31"/>
                <a:gd name="T4" fmla="*/ 9 w 14"/>
                <a:gd name="T5" fmla="*/ 31 h 31"/>
                <a:gd name="T6" fmla="*/ 10 w 14"/>
                <a:gd name="T7" fmla="*/ 0 h 31"/>
                <a:gd name="T8" fmla="*/ 0 w 14"/>
                <a:gd name="T9" fmla="*/ 0 h 31"/>
                <a:gd name="T10" fmla="*/ 14 w 14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" h="31">
                  <a:moveTo>
                    <a:pt x="1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4" y="14"/>
                    <a:pt x="10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08"/>
            <p:cNvSpPr/>
            <p:nvPr/>
          </p:nvSpPr>
          <p:spPr bwMode="auto">
            <a:xfrm>
              <a:off x="192088" y="608013"/>
              <a:ext cx="1" cy="55563"/>
            </a:xfrm>
            <a:custGeom>
              <a:avLst/>
              <a:gdLst>
                <a:gd name="T0" fmla="*/ 0 w 1"/>
                <a:gd name="T1" fmla="*/ 4 h 15"/>
                <a:gd name="T2" fmla="*/ 0 w 1"/>
                <a:gd name="T3" fmla="*/ 15 h 15"/>
                <a:gd name="T4" fmla="*/ 0 w 1"/>
                <a:gd name="T5" fmla="*/ 6 h 15"/>
                <a:gd name="T6" fmla="*/ 0 w 1"/>
                <a:gd name="T7" fmla="*/ 4 h 15"/>
                <a:gd name="T8" fmla="*/ 0 w 1"/>
                <a:gd name="T9" fmla="*/ 0 h 15"/>
                <a:gd name="T10" fmla="*/ 1 w 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" h="15">
                  <a:moveTo>
                    <a:pt x="0" y="4"/>
                  </a:moveTo>
                  <a:cubicBezTo>
                    <a:pt x="0" y="0"/>
                    <a:pt x="0" y="6"/>
                    <a:pt x="0" y="15"/>
                  </a:cubicBezTo>
                  <a:cubicBezTo>
                    <a:pt x="0" y="11"/>
                    <a:pt x="0" y="8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09"/>
            <p:cNvSpPr/>
            <p:nvPr/>
          </p:nvSpPr>
          <p:spPr bwMode="auto">
            <a:xfrm>
              <a:off x="34925" y="457200"/>
              <a:ext cx="179388" cy="596900"/>
            </a:xfrm>
            <a:custGeom>
              <a:avLst/>
              <a:gdLst>
                <a:gd name="T0" fmla="*/ 48 w 48"/>
                <a:gd name="T1" fmla="*/ 148 h 159"/>
                <a:gd name="T2" fmla="*/ 42 w 48"/>
                <a:gd name="T3" fmla="*/ 115 h 159"/>
                <a:gd name="T4" fmla="*/ 42 w 48"/>
                <a:gd name="T5" fmla="*/ 55 h 159"/>
                <a:gd name="T6" fmla="*/ 37 w 48"/>
                <a:gd name="T7" fmla="*/ 100 h 159"/>
                <a:gd name="T8" fmla="*/ 33 w 48"/>
                <a:gd name="T9" fmla="*/ 44 h 159"/>
                <a:gd name="T10" fmla="*/ 33 w 48"/>
                <a:gd name="T11" fmla="*/ 115 h 159"/>
                <a:gd name="T12" fmla="*/ 20 w 48"/>
                <a:gd name="T13" fmla="*/ 71 h 159"/>
                <a:gd name="T14" fmla="*/ 16 w 48"/>
                <a:gd name="T15" fmla="*/ 0 h 159"/>
                <a:gd name="T16" fmla="*/ 14 w 48"/>
                <a:gd name="T17" fmla="*/ 66 h 159"/>
                <a:gd name="T18" fmla="*/ 0 w 48"/>
                <a:gd name="T19" fmla="*/ 49 h 159"/>
                <a:gd name="T20" fmla="*/ 14 w 48"/>
                <a:gd name="T21" fmla="*/ 72 h 159"/>
                <a:gd name="T22" fmla="*/ 9 w 48"/>
                <a:gd name="T23" fmla="*/ 79 h 159"/>
                <a:gd name="T24" fmla="*/ 15 w 48"/>
                <a:gd name="T25" fmla="*/ 84 h 159"/>
                <a:gd name="T26" fmla="*/ 3 w 48"/>
                <a:gd name="T27" fmla="*/ 90 h 159"/>
                <a:gd name="T28" fmla="*/ 17 w 48"/>
                <a:gd name="T29" fmla="*/ 90 h 159"/>
                <a:gd name="T30" fmla="*/ 5 w 48"/>
                <a:gd name="T31" fmla="*/ 96 h 159"/>
                <a:gd name="T32" fmla="*/ 23 w 48"/>
                <a:gd name="T33" fmla="*/ 106 h 159"/>
                <a:gd name="T34" fmla="*/ 44 w 48"/>
                <a:gd name="T35" fmla="*/ 159 h 159"/>
                <a:gd name="T36" fmla="*/ 48 w 48"/>
                <a:gd name="T37" fmla="*/ 148 h 159"/>
                <a:gd name="T38" fmla="*/ 0 w 48"/>
                <a:gd name="T39" fmla="*/ 0 h 159"/>
                <a:gd name="T40" fmla="*/ 48 w 48"/>
                <a:gd name="T4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" h="159">
                  <a:moveTo>
                    <a:pt x="48" y="148"/>
                  </a:moveTo>
                  <a:cubicBezTo>
                    <a:pt x="44" y="135"/>
                    <a:pt x="42" y="115"/>
                    <a:pt x="42" y="115"/>
                  </a:cubicBezTo>
                  <a:cubicBezTo>
                    <a:pt x="43" y="96"/>
                    <a:pt x="42" y="70"/>
                    <a:pt x="42" y="55"/>
                  </a:cubicBezTo>
                  <a:cubicBezTo>
                    <a:pt x="41" y="72"/>
                    <a:pt x="37" y="100"/>
                    <a:pt x="37" y="100"/>
                  </a:cubicBezTo>
                  <a:cubicBezTo>
                    <a:pt x="37" y="83"/>
                    <a:pt x="33" y="44"/>
                    <a:pt x="33" y="44"/>
                  </a:cubicBezTo>
                  <a:cubicBezTo>
                    <a:pt x="34" y="44"/>
                    <a:pt x="33" y="115"/>
                    <a:pt x="33" y="115"/>
                  </a:cubicBezTo>
                  <a:cubicBezTo>
                    <a:pt x="24" y="104"/>
                    <a:pt x="20" y="71"/>
                    <a:pt x="20" y="71"/>
                  </a:cubicBezTo>
                  <a:cubicBezTo>
                    <a:pt x="24" y="49"/>
                    <a:pt x="16" y="0"/>
                    <a:pt x="16" y="0"/>
                  </a:cubicBezTo>
                  <a:cubicBezTo>
                    <a:pt x="16" y="0"/>
                    <a:pt x="22" y="61"/>
                    <a:pt x="14" y="66"/>
                  </a:cubicBezTo>
                  <a:cubicBezTo>
                    <a:pt x="7" y="71"/>
                    <a:pt x="0" y="49"/>
                    <a:pt x="0" y="49"/>
                  </a:cubicBezTo>
                  <a:cubicBezTo>
                    <a:pt x="2" y="66"/>
                    <a:pt x="13" y="72"/>
                    <a:pt x="14" y="72"/>
                  </a:cubicBezTo>
                  <a:cubicBezTo>
                    <a:pt x="13" y="72"/>
                    <a:pt x="9" y="79"/>
                    <a:pt x="9" y="79"/>
                  </a:cubicBezTo>
                  <a:cubicBezTo>
                    <a:pt x="16" y="79"/>
                    <a:pt x="15" y="84"/>
                    <a:pt x="15" y="84"/>
                  </a:cubicBezTo>
                  <a:cubicBezTo>
                    <a:pt x="12" y="84"/>
                    <a:pt x="3" y="90"/>
                    <a:pt x="3" y="90"/>
                  </a:cubicBezTo>
                  <a:cubicBezTo>
                    <a:pt x="10" y="88"/>
                    <a:pt x="17" y="90"/>
                    <a:pt x="17" y="90"/>
                  </a:cubicBezTo>
                  <a:cubicBezTo>
                    <a:pt x="13" y="90"/>
                    <a:pt x="5" y="96"/>
                    <a:pt x="5" y="96"/>
                  </a:cubicBezTo>
                  <a:cubicBezTo>
                    <a:pt x="16" y="93"/>
                    <a:pt x="20" y="103"/>
                    <a:pt x="23" y="106"/>
                  </a:cubicBezTo>
                  <a:cubicBezTo>
                    <a:pt x="24" y="108"/>
                    <a:pt x="37" y="140"/>
                    <a:pt x="44" y="159"/>
                  </a:cubicBezTo>
                  <a:cubicBezTo>
                    <a:pt x="44" y="157"/>
                    <a:pt x="46" y="153"/>
                    <a:pt x="48" y="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210"/>
            <p:cNvSpPr/>
            <p:nvPr/>
          </p:nvSpPr>
          <p:spPr bwMode="auto">
            <a:xfrm>
              <a:off x="442913" y="338138"/>
              <a:ext cx="762000" cy="881063"/>
            </a:xfrm>
            <a:custGeom>
              <a:avLst/>
              <a:gdLst>
                <a:gd name="T0" fmla="*/ 0 w 203"/>
                <a:gd name="T1" fmla="*/ 7 h 235"/>
                <a:gd name="T2" fmla="*/ 4 w 203"/>
                <a:gd name="T3" fmla="*/ 98 h 235"/>
                <a:gd name="T4" fmla="*/ 72 w 203"/>
                <a:gd name="T5" fmla="*/ 235 h 235"/>
                <a:gd name="T6" fmla="*/ 86 w 203"/>
                <a:gd name="T7" fmla="*/ 224 h 235"/>
                <a:gd name="T8" fmla="*/ 66 w 203"/>
                <a:gd name="T9" fmla="*/ 111 h 235"/>
                <a:gd name="T10" fmla="*/ 62 w 203"/>
                <a:gd name="T11" fmla="*/ 65 h 235"/>
                <a:gd name="T12" fmla="*/ 99 w 203"/>
                <a:gd name="T13" fmla="*/ 70 h 235"/>
                <a:gd name="T14" fmla="*/ 106 w 203"/>
                <a:gd name="T15" fmla="*/ 75 h 235"/>
                <a:gd name="T16" fmla="*/ 146 w 203"/>
                <a:gd name="T17" fmla="*/ 67 h 235"/>
                <a:gd name="T18" fmla="*/ 201 w 203"/>
                <a:gd name="T19" fmla="*/ 57 h 235"/>
                <a:gd name="T20" fmla="*/ 195 w 203"/>
                <a:gd name="T21" fmla="*/ 27 h 235"/>
                <a:gd name="T22" fmla="*/ 112 w 203"/>
                <a:gd name="T23" fmla="*/ 32 h 235"/>
                <a:gd name="T24" fmla="*/ 82 w 203"/>
                <a:gd name="T25" fmla="*/ 29 h 235"/>
                <a:gd name="T26" fmla="*/ 69 w 203"/>
                <a:gd name="T27" fmla="*/ 29 h 235"/>
                <a:gd name="T28" fmla="*/ 65 w 203"/>
                <a:gd name="T29" fmla="*/ 22 h 235"/>
                <a:gd name="T30" fmla="*/ 57 w 203"/>
                <a:gd name="T31" fmla="*/ 22 h 235"/>
                <a:gd name="T32" fmla="*/ 50 w 203"/>
                <a:gd name="T33" fmla="*/ 7 h 235"/>
                <a:gd name="T34" fmla="*/ 22 w 203"/>
                <a:gd name="T35" fmla="*/ 3 h 235"/>
                <a:gd name="T36" fmla="*/ 6 w 203"/>
                <a:gd name="T37" fmla="*/ 0 h 235"/>
                <a:gd name="T38" fmla="*/ 0 w 203"/>
                <a:gd name="T39" fmla="*/ 7 h 235"/>
                <a:gd name="T40" fmla="*/ 0 w 203"/>
                <a:gd name="T41" fmla="*/ 0 h 235"/>
                <a:gd name="T42" fmla="*/ 203 w 203"/>
                <a:gd name="T43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203" h="235">
                  <a:moveTo>
                    <a:pt x="0" y="7"/>
                  </a:moveTo>
                  <a:cubicBezTo>
                    <a:pt x="0" y="7"/>
                    <a:pt x="0" y="67"/>
                    <a:pt x="4" y="98"/>
                  </a:cubicBezTo>
                  <a:cubicBezTo>
                    <a:pt x="4" y="98"/>
                    <a:pt x="35" y="215"/>
                    <a:pt x="72" y="235"/>
                  </a:cubicBezTo>
                  <a:cubicBezTo>
                    <a:pt x="72" y="235"/>
                    <a:pt x="84" y="228"/>
                    <a:pt x="86" y="224"/>
                  </a:cubicBezTo>
                  <a:cubicBezTo>
                    <a:pt x="87" y="220"/>
                    <a:pt x="68" y="119"/>
                    <a:pt x="66" y="111"/>
                  </a:cubicBezTo>
                  <a:cubicBezTo>
                    <a:pt x="64" y="103"/>
                    <a:pt x="62" y="65"/>
                    <a:pt x="62" y="65"/>
                  </a:cubicBezTo>
                  <a:cubicBezTo>
                    <a:pt x="62" y="65"/>
                    <a:pt x="93" y="68"/>
                    <a:pt x="99" y="70"/>
                  </a:cubicBezTo>
                  <a:cubicBezTo>
                    <a:pt x="99" y="70"/>
                    <a:pt x="99" y="76"/>
                    <a:pt x="106" y="75"/>
                  </a:cubicBezTo>
                  <a:cubicBezTo>
                    <a:pt x="114" y="74"/>
                    <a:pt x="141" y="67"/>
                    <a:pt x="146" y="67"/>
                  </a:cubicBezTo>
                  <a:cubicBezTo>
                    <a:pt x="150" y="66"/>
                    <a:pt x="199" y="58"/>
                    <a:pt x="201" y="57"/>
                  </a:cubicBezTo>
                  <a:cubicBezTo>
                    <a:pt x="203" y="56"/>
                    <a:pt x="196" y="30"/>
                    <a:pt x="195" y="27"/>
                  </a:cubicBezTo>
                  <a:cubicBezTo>
                    <a:pt x="193" y="24"/>
                    <a:pt x="126" y="31"/>
                    <a:pt x="112" y="32"/>
                  </a:cubicBezTo>
                  <a:cubicBezTo>
                    <a:pt x="112" y="32"/>
                    <a:pt x="84" y="30"/>
                    <a:pt x="82" y="29"/>
                  </a:cubicBezTo>
                  <a:cubicBezTo>
                    <a:pt x="80" y="28"/>
                    <a:pt x="69" y="29"/>
                    <a:pt x="69" y="29"/>
                  </a:cubicBezTo>
                  <a:cubicBezTo>
                    <a:pt x="69" y="29"/>
                    <a:pt x="67" y="23"/>
                    <a:pt x="65" y="22"/>
                  </a:cubicBezTo>
                  <a:cubicBezTo>
                    <a:pt x="63" y="22"/>
                    <a:pt x="57" y="22"/>
                    <a:pt x="57" y="22"/>
                  </a:cubicBezTo>
                  <a:cubicBezTo>
                    <a:pt x="57" y="22"/>
                    <a:pt x="58" y="10"/>
                    <a:pt x="50" y="7"/>
                  </a:cubicBezTo>
                  <a:cubicBezTo>
                    <a:pt x="42" y="4"/>
                    <a:pt x="27" y="6"/>
                    <a:pt x="22" y="3"/>
                  </a:cubicBezTo>
                  <a:cubicBezTo>
                    <a:pt x="17" y="1"/>
                    <a:pt x="6" y="0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211"/>
            <p:cNvSpPr/>
            <p:nvPr/>
          </p:nvSpPr>
          <p:spPr bwMode="auto">
            <a:xfrm>
              <a:off x="442913" y="352425"/>
              <a:ext cx="738188" cy="803275"/>
            </a:xfrm>
            <a:custGeom>
              <a:avLst/>
              <a:gdLst>
                <a:gd name="T0" fmla="*/ 190 w 197"/>
                <a:gd name="T1" fmla="*/ 25 h 214"/>
                <a:gd name="T2" fmla="*/ 115 w 197"/>
                <a:gd name="T3" fmla="*/ 34 h 214"/>
                <a:gd name="T4" fmla="*/ 80 w 197"/>
                <a:gd name="T5" fmla="*/ 53 h 214"/>
                <a:gd name="T6" fmla="*/ 101 w 197"/>
                <a:gd name="T7" fmla="*/ 34 h 214"/>
                <a:gd name="T8" fmla="*/ 73 w 197"/>
                <a:gd name="T9" fmla="*/ 53 h 214"/>
                <a:gd name="T10" fmla="*/ 89 w 197"/>
                <a:gd name="T11" fmla="*/ 34 h 214"/>
                <a:gd name="T12" fmla="*/ 68 w 197"/>
                <a:gd name="T13" fmla="*/ 52 h 214"/>
                <a:gd name="T14" fmla="*/ 73 w 197"/>
                <a:gd name="T15" fmla="*/ 34 h 214"/>
                <a:gd name="T16" fmla="*/ 75 w 197"/>
                <a:gd name="T17" fmla="*/ 31 h 214"/>
                <a:gd name="T18" fmla="*/ 68 w 197"/>
                <a:gd name="T19" fmla="*/ 31 h 214"/>
                <a:gd name="T20" fmla="*/ 61 w 197"/>
                <a:gd name="T21" fmla="*/ 46 h 214"/>
                <a:gd name="T22" fmla="*/ 63 w 197"/>
                <a:gd name="T23" fmla="*/ 28 h 214"/>
                <a:gd name="T24" fmla="*/ 55 w 197"/>
                <a:gd name="T25" fmla="*/ 37 h 214"/>
                <a:gd name="T26" fmla="*/ 55 w 197"/>
                <a:gd name="T27" fmla="*/ 39 h 214"/>
                <a:gd name="T28" fmla="*/ 53 w 197"/>
                <a:gd name="T29" fmla="*/ 5 h 214"/>
                <a:gd name="T30" fmla="*/ 50 w 197"/>
                <a:gd name="T31" fmla="*/ 3 h 214"/>
                <a:gd name="T32" fmla="*/ 39 w 197"/>
                <a:gd name="T33" fmla="*/ 1 h 214"/>
                <a:gd name="T34" fmla="*/ 37 w 197"/>
                <a:gd name="T35" fmla="*/ 3 h 214"/>
                <a:gd name="T36" fmla="*/ 24 w 197"/>
                <a:gd name="T37" fmla="*/ 3 h 214"/>
                <a:gd name="T38" fmla="*/ 33 w 197"/>
                <a:gd name="T39" fmla="*/ 11 h 214"/>
                <a:gd name="T40" fmla="*/ 3 w 197"/>
                <a:gd name="T41" fmla="*/ 0 h 214"/>
                <a:gd name="T42" fmla="*/ 0 w 197"/>
                <a:gd name="T43" fmla="*/ 3 h 214"/>
                <a:gd name="T44" fmla="*/ 0 w 197"/>
                <a:gd name="T45" fmla="*/ 4 h 214"/>
                <a:gd name="T46" fmla="*/ 13 w 197"/>
                <a:gd name="T47" fmla="*/ 16 h 214"/>
                <a:gd name="T48" fmla="*/ 5 w 197"/>
                <a:gd name="T49" fmla="*/ 56 h 214"/>
                <a:gd name="T50" fmla="*/ 3 w 197"/>
                <a:gd name="T51" fmla="*/ 85 h 214"/>
                <a:gd name="T52" fmla="*/ 4 w 197"/>
                <a:gd name="T53" fmla="*/ 94 h 214"/>
                <a:gd name="T54" fmla="*/ 7 w 197"/>
                <a:gd name="T55" fmla="*/ 106 h 214"/>
                <a:gd name="T56" fmla="*/ 16 w 197"/>
                <a:gd name="T57" fmla="*/ 61 h 214"/>
                <a:gd name="T58" fmla="*/ 20 w 197"/>
                <a:gd name="T59" fmla="*/ 18 h 214"/>
                <a:gd name="T60" fmla="*/ 17 w 197"/>
                <a:gd name="T61" fmla="*/ 62 h 214"/>
                <a:gd name="T62" fmla="*/ 20 w 197"/>
                <a:gd name="T63" fmla="*/ 109 h 214"/>
                <a:gd name="T64" fmla="*/ 54 w 197"/>
                <a:gd name="T65" fmla="*/ 192 h 214"/>
                <a:gd name="T66" fmla="*/ 72 w 197"/>
                <a:gd name="T67" fmla="*/ 214 h 214"/>
                <a:gd name="T68" fmla="*/ 63 w 197"/>
                <a:gd name="T69" fmla="*/ 132 h 214"/>
                <a:gd name="T70" fmla="*/ 60 w 197"/>
                <a:gd name="T71" fmla="*/ 61 h 214"/>
                <a:gd name="T72" fmla="*/ 86 w 197"/>
                <a:gd name="T73" fmla="*/ 58 h 214"/>
                <a:gd name="T74" fmla="*/ 110 w 197"/>
                <a:gd name="T75" fmla="*/ 54 h 214"/>
                <a:gd name="T76" fmla="*/ 106 w 197"/>
                <a:gd name="T77" fmla="*/ 61 h 214"/>
                <a:gd name="T78" fmla="*/ 133 w 197"/>
                <a:gd name="T79" fmla="*/ 58 h 214"/>
                <a:gd name="T80" fmla="*/ 197 w 197"/>
                <a:gd name="T81" fmla="*/ 48 h 214"/>
                <a:gd name="T82" fmla="*/ 190 w 197"/>
                <a:gd name="T83" fmla="*/ 25 h 214"/>
                <a:gd name="T84" fmla="*/ 0 w 197"/>
                <a:gd name="T85" fmla="*/ 0 h 214"/>
                <a:gd name="T86" fmla="*/ 197 w 197"/>
                <a:gd name="T8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T84" t="T85" r="T86" b="T87"/>
              <a:pathLst>
                <a:path w="197" h="214">
                  <a:moveTo>
                    <a:pt x="190" y="25"/>
                  </a:moveTo>
                  <a:cubicBezTo>
                    <a:pt x="185" y="22"/>
                    <a:pt x="115" y="34"/>
                    <a:pt x="115" y="34"/>
                  </a:cubicBezTo>
                  <a:cubicBezTo>
                    <a:pt x="115" y="34"/>
                    <a:pt x="89" y="54"/>
                    <a:pt x="80" y="53"/>
                  </a:cubicBezTo>
                  <a:cubicBezTo>
                    <a:pt x="80" y="53"/>
                    <a:pt x="106" y="41"/>
                    <a:pt x="101" y="34"/>
                  </a:cubicBezTo>
                  <a:cubicBezTo>
                    <a:pt x="95" y="26"/>
                    <a:pt x="73" y="53"/>
                    <a:pt x="73" y="53"/>
                  </a:cubicBezTo>
                  <a:cubicBezTo>
                    <a:pt x="73" y="53"/>
                    <a:pt x="79" y="38"/>
                    <a:pt x="89" y="34"/>
                  </a:cubicBezTo>
                  <a:cubicBezTo>
                    <a:pt x="89" y="34"/>
                    <a:pt x="78" y="27"/>
                    <a:pt x="68" y="52"/>
                  </a:cubicBezTo>
                  <a:cubicBezTo>
                    <a:pt x="68" y="52"/>
                    <a:pt x="70" y="40"/>
                    <a:pt x="73" y="34"/>
                  </a:cubicBezTo>
                  <a:cubicBezTo>
                    <a:pt x="74" y="32"/>
                    <a:pt x="74" y="32"/>
                    <a:pt x="75" y="31"/>
                  </a:cubicBezTo>
                  <a:cubicBezTo>
                    <a:pt x="80" y="28"/>
                    <a:pt x="72" y="27"/>
                    <a:pt x="68" y="31"/>
                  </a:cubicBezTo>
                  <a:cubicBezTo>
                    <a:pt x="64" y="34"/>
                    <a:pt x="61" y="46"/>
                    <a:pt x="61" y="46"/>
                  </a:cubicBezTo>
                  <a:cubicBezTo>
                    <a:pt x="61" y="46"/>
                    <a:pt x="57" y="30"/>
                    <a:pt x="63" y="28"/>
                  </a:cubicBezTo>
                  <a:cubicBezTo>
                    <a:pt x="63" y="28"/>
                    <a:pt x="55" y="23"/>
                    <a:pt x="55" y="37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6" y="55"/>
                    <a:pt x="41" y="16"/>
                    <a:pt x="53" y="5"/>
                  </a:cubicBezTo>
                  <a:cubicBezTo>
                    <a:pt x="52" y="4"/>
                    <a:pt x="51" y="4"/>
                    <a:pt x="50" y="3"/>
                  </a:cubicBezTo>
                  <a:cubicBezTo>
                    <a:pt x="47" y="2"/>
                    <a:pt x="43" y="1"/>
                    <a:pt x="39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22" y="3"/>
                    <a:pt x="24" y="3"/>
                  </a:cubicBezTo>
                  <a:cubicBezTo>
                    <a:pt x="25" y="3"/>
                    <a:pt x="29" y="11"/>
                    <a:pt x="33" y="11"/>
                  </a:cubicBezTo>
                  <a:cubicBezTo>
                    <a:pt x="33" y="11"/>
                    <a:pt x="12" y="9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4" y="9"/>
                    <a:pt x="10" y="16"/>
                    <a:pt x="13" y="16"/>
                  </a:cubicBezTo>
                  <a:cubicBezTo>
                    <a:pt x="17" y="17"/>
                    <a:pt x="4" y="28"/>
                    <a:pt x="5" y="56"/>
                  </a:cubicBezTo>
                  <a:cubicBezTo>
                    <a:pt x="5" y="67"/>
                    <a:pt x="4" y="77"/>
                    <a:pt x="3" y="85"/>
                  </a:cubicBezTo>
                  <a:cubicBezTo>
                    <a:pt x="3" y="88"/>
                    <a:pt x="3" y="91"/>
                    <a:pt x="4" y="94"/>
                  </a:cubicBezTo>
                  <a:cubicBezTo>
                    <a:pt x="4" y="94"/>
                    <a:pt x="5" y="99"/>
                    <a:pt x="7" y="10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5" y="107"/>
                    <a:pt x="20" y="109"/>
                  </a:cubicBezTo>
                  <a:cubicBezTo>
                    <a:pt x="25" y="111"/>
                    <a:pt x="52" y="191"/>
                    <a:pt x="54" y="192"/>
                  </a:cubicBezTo>
                  <a:cubicBezTo>
                    <a:pt x="56" y="193"/>
                    <a:pt x="72" y="214"/>
                    <a:pt x="72" y="214"/>
                  </a:cubicBezTo>
                  <a:cubicBezTo>
                    <a:pt x="72" y="214"/>
                    <a:pt x="63" y="139"/>
                    <a:pt x="63" y="132"/>
                  </a:cubicBezTo>
                  <a:cubicBezTo>
                    <a:pt x="63" y="126"/>
                    <a:pt x="60" y="61"/>
                    <a:pt x="60" y="61"/>
                  </a:cubicBezTo>
                  <a:cubicBezTo>
                    <a:pt x="60" y="61"/>
                    <a:pt x="83" y="59"/>
                    <a:pt x="86" y="58"/>
                  </a:cubicBezTo>
                  <a:cubicBezTo>
                    <a:pt x="89" y="57"/>
                    <a:pt x="105" y="54"/>
                    <a:pt x="110" y="54"/>
                  </a:cubicBezTo>
                  <a:cubicBezTo>
                    <a:pt x="110" y="54"/>
                    <a:pt x="103" y="57"/>
                    <a:pt x="106" y="61"/>
                  </a:cubicBezTo>
                  <a:cubicBezTo>
                    <a:pt x="109" y="64"/>
                    <a:pt x="127" y="60"/>
                    <a:pt x="133" y="58"/>
                  </a:cubicBezTo>
                  <a:cubicBezTo>
                    <a:pt x="139" y="56"/>
                    <a:pt x="197" y="48"/>
                    <a:pt x="197" y="48"/>
                  </a:cubicBezTo>
                  <a:cubicBezTo>
                    <a:pt x="197" y="48"/>
                    <a:pt x="196" y="28"/>
                    <a:pt x="190" y="25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12"/>
            <p:cNvSpPr/>
            <p:nvPr/>
          </p:nvSpPr>
          <p:spPr bwMode="auto">
            <a:xfrm>
              <a:off x="379413" y="1946275"/>
              <a:ext cx="242888" cy="258763"/>
            </a:xfrm>
            <a:custGeom>
              <a:avLst/>
              <a:gdLst>
                <a:gd name="T0" fmla="*/ 34 w 65"/>
                <a:gd name="T1" fmla="*/ 10 h 69"/>
                <a:gd name="T2" fmla="*/ 22 w 65"/>
                <a:gd name="T3" fmla="*/ 30 h 69"/>
                <a:gd name="T4" fmla="*/ 6 w 65"/>
                <a:gd name="T5" fmla="*/ 61 h 69"/>
                <a:gd name="T6" fmla="*/ 34 w 65"/>
                <a:gd name="T7" fmla="*/ 61 h 69"/>
                <a:gd name="T8" fmla="*/ 52 w 65"/>
                <a:gd name="T9" fmla="*/ 43 h 69"/>
                <a:gd name="T10" fmla="*/ 63 w 65"/>
                <a:gd name="T11" fmla="*/ 33 h 69"/>
                <a:gd name="T12" fmla="*/ 60 w 65"/>
                <a:gd name="T13" fmla="*/ 8 h 69"/>
                <a:gd name="T14" fmla="*/ 34 w 65"/>
                <a:gd name="T15" fmla="*/ 10 h 69"/>
                <a:gd name="T16" fmla="*/ 0 w 65"/>
                <a:gd name="T17" fmla="*/ 0 h 69"/>
                <a:gd name="T18" fmla="*/ 65 w 65"/>
                <a:gd name="T1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65" h="69">
                  <a:moveTo>
                    <a:pt x="34" y="10"/>
                  </a:moveTo>
                  <a:cubicBezTo>
                    <a:pt x="34" y="10"/>
                    <a:pt x="25" y="24"/>
                    <a:pt x="22" y="30"/>
                  </a:cubicBezTo>
                  <a:cubicBezTo>
                    <a:pt x="18" y="35"/>
                    <a:pt x="0" y="51"/>
                    <a:pt x="6" y="61"/>
                  </a:cubicBezTo>
                  <a:cubicBezTo>
                    <a:pt x="6" y="61"/>
                    <a:pt x="22" y="69"/>
                    <a:pt x="34" y="61"/>
                  </a:cubicBezTo>
                  <a:cubicBezTo>
                    <a:pt x="46" y="53"/>
                    <a:pt x="44" y="43"/>
                    <a:pt x="52" y="43"/>
                  </a:cubicBezTo>
                  <a:cubicBezTo>
                    <a:pt x="52" y="43"/>
                    <a:pt x="61" y="43"/>
                    <a:pt x="63" y="33"/>
                  </a:cubicBezTo>
                  <a:cubicBezTo>
                    <a:pt x="65" y="24"/>
                    <a:pt x="64" y="16"/>
                    <a:pt x="60" y="8"/>
                  </a:cubicBezTo>
                  <a:cubicBezTo>
                    <a:pt x="56" y="0"/>
                    <a:pt x="34" y="10"/>
                    <a:pt x="3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13"/>
            <p:cNvSpPr/>
            <p:nvPr/>
          </p:nvSpPr>
          <p:spPr bwMode="auto">
            <a:xfrm>
              <a:off x="304800" y="1924050"/>
              <a:ext cx="157163" cy="220663"/>
            </a:xfrm>
            <a:custGeom>
              <a:avLst/>
              <a:gdLst>
                <a:gd name="T0" fmla="*/ 10 w 42"/>
                <a:gd name="T1" fmla="*/ 7 h 59"/>
                <a:gd name="T2" fmla="*/ 8 w 42"/>
                <a:gd name="T3" fmla="*/ 28 h 59"/>
                <a:gd name="T4" fmla="*/ 8 w 42"/>
                <a:gd name="T5" fmla="*/ 55 h 59"/>
                <a:gd name="T6" fmla="*/ 36 w 42"/>
                <a:gd name="T7" fmla="*/ 54 h 59"/>
                <a:gd name="T8" fmla="*/ 33 w 42"/>
                <a:gd name="T9" fmla="*/ 32 h 59"/>
                <a:gd name="T10" fmla="*/ 34 w 42"/>
                <a:gd name="T11" fmla="*/ 5 h 59"/>
                <a:gd name="T12" fmla="*/ 10 w 42"/>
                <a:gd name="T13" fmla="*/ 7 h 59"/>
                <a:gd name="T14" fmla="*/ 0 w 42"/>
                <a:gd name="T15" fmla="*/ 0 h 59"/>
                <a:gd name="T16" fmla="*/ 42 w 42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42" h="59">
                  <a:moveTo>
                    <a:pt x="10" y="7"/>
                  </a:moveTo>
                  <a:cubicBezTo>
                    <a:pt x="10" y="7"/>
                    <a:pt x="9" y="21"/>
                    <a:pt x="8" y="28"/>
                  </a:cubicBezTo>
                  <a:cubicBezTo>
                    <a:pt x="6" y="35"/>
                    <a:pt x="0" y="51"/>
                    <a:pt x="8" y="55"/>
                  </a:cubicBezTo>
                  <a:cubicBezTo>
                    <a:pt x="8" y="55"/>
                    <a:pt x="30" y="59"/>
                    <a:pt x="36" y="54"/>
                  </a:cubicBezTo>
                  <a:cubicBezTo>
                    <a:pt x="42" y="48"/>
                    <a:pt x="33" y="32"/>
                    <a:pt x="33" y="32"/>
                  </a:cubicBezTo>
                  <a:cubicBezTo>
                    <a:pt x="33" y="32"/>
                    <a:pt x="37" y="11"/>
                    <a:pt x="34" y="5"/>
                  </a:cubicBezTo>
                  <a:cubicBezTo>
                    <a:pt x="31" y="0"/>
                    <a:pt x="18" y="2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14"/>
            <p:cNvSpPr/>
            <p:nvPr/>
          </p:nvSpPr>
          <p:spPr bwMode="auto">
            <a:xfrm>
              <a:off x="146050" y="1039813"/>
              <a:ext cx="315913" cy="828675"/>
            </a:xfrm>
            <a:custGeom>
              <a:avLst/>
              <a:gdLst>
                <a:gd name="T0" fmla="*/ 59 w 84"/>
                <a:gd name="T1" fmla="*/ 138 h 221"/>
                <a:gd name="T2" fmla="*/ 59 w 84"/>
                <a:gd name="T3" fmla="*/ 97 h 221"/>
                <a:gd name="T4" fmla="*/ 50 w 84"/>
                <a:gd name="T5" fmla="*/ 130 h 221"/>
                <a:gd name="T6" fmla="*/ 46 w 84"/>
                <a:gd name="T7" fmla="*/ 90 h 221"/>
                <a:gd name="T8" fmla="*/ 28 w 84"/>
                <a:gd name="T9" fmla="*/ 58 h 221"/>
                <a:gd name="T10" fmla="*/ 12 w 84"/>
                <a:gd name="T11" fmla="*/ 20 h 221"/>
                <a:gd name="T12" fmla="*/ 13 w 84"/>
                <a:gd name="T13" fmla="*/ 0 h 221"/>
                <a:gd name="T14" fmla="*/ 13 w 84"/>
                <a:gd name="T15" fmla="*/ 1 h 221"/>
                <a:gd name="T16" fmla="*/ 4 w 84"/>
                <a:gd name="T17" fmla="*/ 16 h 221"/>
                <a:gd name="T18" fmla="*/ 5 w 84"/>
                <a:gd name="T19" fmla="*/ 31 h 221"/>
                <a:gd name="T20" fmla="*/ 29 w 84"/>
                <a:gd name="T21" fmla="*/ 105 h 221"/>
                <a:gd name="T22" fmla="*/ 60 w 84"/>
                <a:gd name="T23" fmla="*/ 202 h 221"/>
                <a:gd name="T24" fmla="*/ 75 w 84"/>
                <a:gd name="T25" fmla="*/ 221 h 221"/>
                <a:gd name="T26" fmla="*/ 63 w 84"/>
                <a:gd name="T27" fmla="*/ 196 h 221"/>
                <a:gd name="T28" fmla="*/ 79 w 84"/>
                <a:gd name="T29" fmla="*/ 206 h 221"/>
                <a:gd name="T30" fmla="*/ 72 w 84"/>
                <a:gd name="T31" fmla="*/ 180 h 221"/>
                <a:gd name="T32" fmla="*/ 59 w 84"/>
                <a:gd name="T33" fmla="*/ 138 h 221"/>
                <a:gd name="T34" fmla="*/ 0 w 84"/>
                <a:gd name="T35" fmla="*/ 0 h 221"/>
                <a:gd name="T36" fmla="*/ 84 w 84"/>
                <a:gd name="T3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21">
                  <a:moveTo>
                    <a:pt x="59" y="138"/>
                  </a:moveTo>
                  <a:cubicBezTo>
                    <a:pt x="63" y="129"/>
                    <a:pt x="59" y="97"/>
                    <a:pt x="59" y="97"/>
                  </a:cubicBezTo>
                  <a:cubicBezTo>
                    <a:pt x="59" y="97"/>
                    <a:pt x="58" y="132"/>
                    <a:pt x="50" y="130"/>
                  </a:cubicBezTo>
                  <a:cubicBezTo>
                    <a:pt x="42" y="129"/>
                    <a:pt x="48" y="96"/>
                    <a:pt x="46" y="90"/>
                  </a:cubicBezTo>
                  <a:cubicBezTo>
                    <a:pt x="45" y="83"/>
                    <a:pt x="28" y="58"/>
                    <a:pt x="28" y="58"/>
                  </a:cubicBezTo>
                  <a:cubicBezTo>
                    <a:pt x="17" y="51"/>
                    <a:pt x="8" y="27"/>
                    <a:pt x="12" y="20"/>
                  </a:cubicBezTo>
                  <a:cubicBezTo>
                    <a:pt x="15" y="16"/>
                    <a:pt x="14" y="7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9" y="4"/>
                    <a:pt x="8" y="12"/>
                    <a:pt x="4" y="16"/>
                  </a:cubicBezTo>
                  <a:cubicBezTo>
                    <a:pt x="1" y="19"/>
                    <a:pt x="0" y="27"/>
                    <a:pt x="5" y="31"/>
                  </a:cubicBezTo>
                  <a:cubicBezTo>
                    <a:pt x="10" y="35"/>
                    <a:pt x="23" y="86"/>
                    <a:pt x="29" y="105"/>
                  </a:cubicBezTo>
                  <a:cubicBezTo>
                    <a:pt x="35" y="124"/>
                    <a:pt x="60" y="201"/>
                    <a:pt x="60" y="202"/>
                  </a:cubicBezTo>
                  <a:cubicBezTo>
                    <a:pt x="65" y="220"/>
                    <a:pt x="75" y="221"/>
                    <a:pt x="75" y="221"/>
                  </a:cubicBezTo>
                  <a:cubicBezTo>
                    <a:pt x="70" y="217"/>
                    <a:pt x="63" y="196"/>
                    <a:pt x="63" y="196"/>
                  </a:cubicBezTo>
                  <a:cubicBezTo>
                    <a:pt x="68" y="194"/>
                    <a:pt x="73" y="212"/>
                    <a:pt x="79" y="206"/>
                  </a:cubicBezTo>
                  <a:cubicBezTo>
                    <a:pt x="84" y="201"/>
                    <a:pt x="72" y="185"/>
                    <a:pt x="72" y="180"/>
                  </a:cubicBezTo>
                  <a:cubicBezTo>
                    <a:pt x="71" y="175"/>
                    <a:pt x="55" y="147"/>
                    <a:pt x="59" y="1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15"/>
            <p:cNvSpPr/>
            <p:nvPr/>
          </p:nvSpPr>
          <p:spPr bwMode="auto">
            <a:xfrm>
              <a:off x="288925" y="360363"/>
              <a:ext cx="123825" cy="528638"/>
            </a:xfrm>
            <a:custGeom>
              <a:avLst/>
              <a:gdLst>
                <a:gd name="T0" fmla="*/ 0 w 33"/>
                <a:gd name="T1" fmla="*/ 128 h 141"/>
                <a:gd name="T2" fmla="*/ 17 w 33"/>
                <a:gd name="T3" fmla="*/ 141 h 141"/>
                <a:gd name="T4" fmla="*/ 33 w 33"/>
                <a:gd name="T5" fmla="*/ 126 h 141"/>
                <a:gd name="T6" fmla="*/ 28 w 33"/>
                <a:gd name="T7" fmla="*/ 31 h 141"/>
                <a:gd name="T8" fmla="*/ 21 w 33"/>
                <a:gd name="T9" fmla="*/ 18 h 141"/>
                <a:gd name="T10" fmla="*/ 27 w 33"/>
                <a:gd name="T11" fmla="*/ 9 h 141"/>
                <a:gd name="T12" fmla="*/ 17 w 33"/>
                <a:gd name="T13" fmla="*/ 3 h 141"/>
                <a:gd name="T14" fmla="*/ 10 w 33"/>
                <a:gd name="T15" fmla="*/ 17 h 141"/>
                <a:gd name="T16" fmla="*/ 5 w 33"/>
                <a:gd name="T17" fmla="*/ 29 h 141"/>
                <a:gd name="T18" fmla="*/ 0 w 33"/>
                <a:gd name="T19" fmla="*/ 128 h 141"/>
                <a:gd name="T20" fmla="*/ 0 w 33"/>
                <a:gd name="T21" fmla="*/ 0 h 141"/>
                <a:gd name="T22" fmla="*/ 33 w 33"/>
                <a:gd name="T2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3" h="141">
                  <a:moveTo>
                    <a:pt x="0" y="128"/>
                  </a:moveTo>
                  <a:cubicBezTo>
                    <a:pt x="17" y="141"/>
                    <a:pt x="17" y="141"/>
                    <a:pt x="17" y="141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28" y="34"/>
                    <a:pt x="28" y="31"/>
                  </a:cubicBezTo>
                  <a:cubicBezTo>
                    <a:pt x="28" y="28"/>
                    <a:pt x="21" y="18"/>
                    <a:pt x="21" y="1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3" y="0"/>
                    <a:pt x="17" y="3"/>
                  </a:cubicBezTo>
                  <a:cubicBezTo>
                    <a:pt x="11" y="6"/>
                    <a:pt x="10" y="17"/>
                    <a:pt x="10" y="17"/>
                  </a:cubicBezTo>
                  <a:cubicBezTo>
                    <a:pt x="5" y="29"/>
                    <a:pt x="5" y="29"/>
                    <a:pt x="5" y="29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16"/>
            <p:cNvSpPr/>
            <p:nvPr/>
          </p:nvSpPr>
          <p:spPr bwMode="auto">
            <a:xfrm>
              <a:off x="1260475" y="357188"/>
              <a:ext cx="41275" cy="52388"/>
            </a:xfrm>
            <a:custGeom>
              <a:avLst/>
              <a:gdLst>
                <a:gd name="T0" fmla="*/ 0 w 11"/>
                <a:gd name="T1" fmla="*/ 14 h 14"/>
                <a:gd name="T2" fmla="*/ 11 w 11"/>
                <a:gd name="T3" fmla="*/ 3 h 14"/>
                <a:gd name="T4" fmla="*/ 8 w 11"/>
                <a:gd name="T5" fmla="*/ 0 h 14"/>
                <a:gd name="T6" fmla="*/ 0 w 11"/>
                <a:gd name="T7" fmla="*/ 14 h 14"/>
                <a:gd name="T8" fmla="*/ 0 w 11"/>
                <a:gd name="T9" fmla="*/ 0 h 14"/>
                <a:gd name="T10" fmla="*/ 11 w 11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1" h="14">
                  <a:moveTo>
                    <a:pt x="0" y="14"/>
                  </a:moveTo>
                  <a:cubicBezTo>
                    <a:pt x="0" y="14"/>
                    <a:pt x="6" y="4"/>
                    <a:pt x="11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12"/>
                    <a:pt x="0" y="14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17"/>
            <p:cNvSpPr/>
            <p:nvPr/>
          </p:nvSpPr>
          <p:spPr bwMode="auto">
            <a:xfrm>
              <a:off x="1260475" y="292100"/>
              <a:ext cx="44450" cy="65088"/>
            </a:xfrm>
            <a:custGeom>
              <a:avLst/>
              <a:gdLst>
                <a:gd name="T0" fmla="*/ 0 w 12"/>
                <a:gd name="T1" fmla="*/ 17 h 17"/>
                <a:gd name="T2" fmla="*/ 5 w 12"/>
                <a:gd name="T3" fmla="*/ 10 h 17"/>
                <a:gd name="T4" fmla="*/ 12 w 12"/>
                <a:gd name="T5" fmla="*/ 0 h 17"/>
                <a:gd name="T6" fmla="*/ 4 w 12"/>
                <a:gd name="T7" fmla="*/ 9 h 17"/>
                <a:gd name="T8" fmla="*/ 0 w 12"/>
                <a:gd name="T9" fmla="*/ 17 h 17"/>
                <a:gd name="T10" fmla="*/ 0 w 12"/>
                <a:gd name="T11" fmla="*/ 0 h 17"/>
                <a:gd name="T12" fmla="*/ 12 w 1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" h="17">
                  <a:moveTo>
                    <a:pt x="0" y="17"/>
                  </a:moveTo>
                  <a:cubicBezTo>
                    <a:pt x="0" y="17"/>
                    <a:pt x="3" y="11"/>
                    <a:pt x="5" y="10"/>
                  </a:cubicBezTo>
                  <a:cubicBezTo>
                    <a:pt x="6" y="8"/>
                    <a:pt x="12" y="0"/>
                    <a:pt x="12" y="0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35"/>
          <p:cNvGrpSpPr/>
          <p:nvPr/>
        </p:nvGrpSpPr>
        <p:grpSpPr bwMode="auto">
          <a:xfrm>
            <a:off x="3777637" y="2721665"/>
            <a:ext cx="1291603" cy="1275643"/>
            <a:chOff x="0" y="0"/>
            <a:chExt cx="1751069" cy="1740658"/>
          </a:xfrm>
        </p:grpSpPr>
        <p:sp>
          <p:nvSpPr>
            <p:cNvPr id="42" name="椭圆 1"/>
            <p:cNvSpPr>
              <a:spLocks noChangeArrowheads="1"/>
            </p:cNvSpPr>
            <p:nvPr/>
          </p:nvSpPr>
          <p:spPr bwMode="auto">
            <a:xfrm>
              <a:off x="0" y="0"/>
              <a:ext cx="1751069" cy="1740658"/>
            </a:xfrm>
            <a:prstGeom prst="ellipse">
              <a:avLst/>
            </a:prstGeom>
            <a:solidFill>
              <a:srgbClr val="318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eaLnBrk="1" hangingPunct="1"/>
              <a:endParaRPr lang="zh-CN" altLang="en-US" sz="1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grpSp>
          <p:nvGrpSpPr>
            <p:cNvPr id="43" name="组合 3"/>
            <p:cNvGrpSpPr/>
            <p:nvPr/>
          </p:nvGrpSpPr>
          <p:grpSpPr bwMode="auto">
            <a:xfrm>
              <a:off x="371600" y="392804"/>
              <a:ext cx="1011320" cy="1084132"/>
              <a:chOff x="0" y="0"/>
              <a:chExt cx="1720118" cy="1854990"/>
            </a:xfrm>
          </p:grpSpPr>
          <p:sp>
            <p:nvSpPr>
              <p:cNvPr id="44" name="Freeform 38"/>
              <p:cNvSpPr>
                <a:spLocks noEditPoints="1"/>
              </p:cNvSpPr>
              <p:nvPr/>
            </p:nvSpPr>
            <p:spPr bwMode="auto">
              <a:xfrm>
                <a:off x="0" y="0"/>
                <a:ext cx="1720118" cy="1278360"/>
              </a:xfrm>
              <a:custGeom>
                <a:avLst/>
                <a:gdLst>
                  <a:gd name="T0" fmla="*/ 83 w 489"/>
                  <a:gd name="T1" fmla="*/ 363 h 363"/>
                  <a:gd name="T2" fmla="*/ 0 w 489"/>
                  <a:gd name="T3" fmla="*/ 280 h 363"/>
                  <a:gd name="T4" fmla="*/ 0 w 489"/>
                  <a:gd name="T5" fmla="*/ 280 h 363"/>
                  <a:gd name="T6" fmla="*/ 0 w 489"/>
                  <a:gd name="T7" fmla="*/ 83 h 363"/>
                  <a:gd name="T8" fmla="*/ 83 w 489"/>
                  <a:gd name="T9" fmla="*/ 0 h 363"/>
                  <a:gd name="T10" fmla="*/ 83 w 489"/>
                  <a:gd name="T11" fmla="*/ 0 h 363"/>
                  <a:gd name="T12" fmla="*/ 406 w 489"/>
                  <a:gd name="T13" fmla="*/ 0 h 363"/>
                  <a:gd name="T14" fmla="*/ 489 w 489"/>
                  <a:gd name="T15" fmla="*/ 83 h 363"/>
                  <a:gd name="T16" fmla="*/ 489 w 489"/>
                  <a:gd name="T17" fmla="*/ 83 h 363"/>
                  <a:gd name="T18" fmla="*/ 489 w 489"/>
                  <a:gd name="T19" fmla="*/ 280 h 363"/>
                  <a:gd name="T20" fmla="*/ 406 w 489"/>
                  <a:gd name="T21" fmla="*/ 363 h 363"/>
                  <a:gd name="T22" fmla="*/ 406 w 489"/>
                  <a:gd name="T23" fmla="*/ 363 h 363"/>
                  <a:gd name="T24" fmla="*/ 83 w 489"/>
                  <a:gd name="T25" fmla="*/ 363 h 363"/>
                  <a:gd name="T26" fmla="*/ 43 w 489"/>
                  <a:gd name="T27" fmla="*/ 83 h 363"/>
                  <a:gd name="T28" fmla="*/ 43 w 489"/>
                  <a:gd name="T29" fmla="*/ 280 h 363"/>
                  <a:gd name="T30" fmla="*/ 83 w 489"/>
                  <a:gd name="T31" fmla="*/ 320 h 363"/>
                  <a:gd name="T32" fmla="*/ 83 w 489"/>
                  <a:gd name="T33" fmla="*/ 320 h 363"/>
                  <a:gd name="T34" fmla="*/ 406 w 489"/>
                  <a:gd name="T35" fmla="*/ 320 h 363"/>
                  <a:gd name="T36" fmla="*/ 446 w 489"/>
                  <a:gd name="T37" fmla="*/ 280 h 363"/>
                  <a:gd name="T38" fmla="*/ 446 w 489"/>
                  <a:gd name="T39" fmla="*/ 280 h 363"/>
                  <a:gd name="T40" fmla="*/ 446 w 489"/>
                  <a:gd name="T41" fmla="*/ 83 h 363"/>
                  <a:gd name="T42" fmla="*/ 406 w 489"/>
                  <a:gd name="T43" fmla="*/ 43 h 363"/>
                  <a:gd name="T44" fmla="*/ 406 w 489"/>
                  <a:gd name="T45" fmla="*/ 43 h 363"/>
                  <a:gd name="T46" fmla="*/ 83 w 489"/>
                  <a:gd name="T47" fmla="*/ 43 h 363"/>
                  <a:gd name="T48" fmla="*/ 43 w 489"/>
                  <a:gd name="T49" fmla="*/ 83 h 363"/>
                  <a:gd name="T50" fmla="*/ 0 w 489"/>
                  <a:gd name="T51" fmla="*/ 0 h 363"/>
                  <a:gd name="T52" fmla="*/ 489 w 489"/>
                  <a:gd name="T5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T50" t="T51" r="T52" b="T53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/>
                <a:endParaRPr lang="zh-CN" altLang="en-US" sz="1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39"/>
              <p:cNvSpPr/>
              <p:nvPr/>
            </p:nvSpPr>
            <p:spPr bwMode="auto">
              <a:xfrm>
                <a:off x="463258" y="1305724"/>
                <a:ext cx="787736" cy="549266"/>
              </a:xfrm>
              <a:custGeom>
                <a:avLst/>
                <a:gdLst>
                  <a:gd name="T0" fmla="*/ 219 w 224"/>
                  <a:gd name="T1" fmla="*/ 119 h 156"/>
                  <a:gd name="T2" fmla="*/ 130 w 224"/>
                  <a:gd name="T3" fmla="*/ 15 h 156"/>
                  <a:gd name="T4" fmla="*/ 112 w 224"/>
                  <a:gd name="T5" fmla="*/ 0 h 156"/>
                  <a:gd name="T6" fmla="*/ 95 w 224"/>
                  <a:gd name="T7" fmla="*/ 15 h 156"/>
                  <a:gd name="T8" fmla="*/ 6 w 224"/>
                  <a:gd name="T9" fmla="*/ 119 h 156"/>
                  <a:gd name="T10" fmla="*/ 8 w 224"/>
                  <a:gd name="T11" fmla="*/ 140 h 156"/>
                  <a:gd name="T12" fmla="*/ 30 w 224"/>
                  <a:gd name="T13" fmla="*/ 138 h 156"/>
                  <a:gd name="T14" fmla="*/ 96 w 224"/>
                  <a:gd name="T15" fmla="*/ 64 h 156"/>
                  <a:gd name="T16" fmla="*/ 96 w 224"/>
                  <a:gd name="T17" fmla="*/ 140 h 156"/>
                  <a:gd name="T18" fmla="*/ 112 w 224"/>
                  <a:gd name="T19" fmla="*/ 156 h 156"/>
                  <a:gd name="T20" fmla="*/ 129 w 224"/>
                  <a:gd name="T21" fmla="*/ 140 h 156"/>
                  <a:gd name="T22" fmla="*/ 129 w 224"/>
                  <a:gd name="T23" fmla="*/ 64 h 156"/>
                  <a:gd name="T24" fmla="*/ 195 w 224"/>
                  <a:gd name="T25" fmla="*/ 138 h 156"/>
                  <a:gd name="T26" fmla="*/ 216 w 224"/>
                  <a:gd name="T27" fmla="*/ 140 h 156"/>
                  <a:gd name="T28" fmla="*/ 219 w 224"/>
                  <a:gd name="T29" fmla="*/ 119 h 156"/>
                  <a:gd name="T30" fmla="*/ 0 w 224"/>
                  <a:gd name="T31" fmla="*/ 0 h 156"/>
                  <a:gd name="T32" fmla="*/ 224 w 224"/>
                  <a:gd name="T3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T30" t="T31" r="T32" b="T33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/>
                <a:endParaRPr lang="zh-CN" altLang="en-US" sz="1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0"/>
              <p:cNvSpPr/>
              <p:nvPr/>
            </p:nvSpPr>
            <p:spPr bwMode="auto">
              <a:xfrm>
                <a:off x="263882" y="334250"/>
                <a:ext cx="1192355" cy="619633"/>
              </a:xfrm>
              <a:custGeom>
                <a:avLst/>
                <a:gdLst>
                  <a:gd name="T0" fmla="*/ 3 w 339"/>
                  <a:gd name="T1" fmla="*/ 169 h 176"/>
                  <a:gd name="T2" fmla="*/ 4 w 339"/>
                  <a:gd name="T3" fmla="*/ 155 h 176"/>
                  <a:gd name="T4" fmla="*/ 4 w 339"/>
                  <a:gd name="T5" fmla="*/ 155 h 176"/>
                  <a:gd name="T6" fmla="*/ 57 w 339"/>
                  <a:gd name="T7" fmla="*/ 102 h 176"/>
                  <a:gd name="T8" fmla="*/ 66 w 339"/>
                  <a:gd name="T9" fmla="*/ 99 h 176"/>
                  <a:gd name="T10" fmla="*/ 66 w 339"/>
                  <a:gd name="T11" fmla="*/ 99 h 176"/>
                  <a:gd name="T12" fmla="*/ 72 w 339"/>
                  <a:gd name="T13" fmla="*/ 105 h 176"/>
                  <a:gd name="T14" fmla="*/ 72 w 339"/>
                  <a:gd name="T15" fmla="*/ 105 h 176"/>
                  <a:gd name="T16" fmla="*/ 83 w 339"/>
                  <a:gd name="T17" fmla="*/ 144 h 176"/>
                  <a:gd name="T18" fmla="*/ 166 w 339"/>
                  <a:gd name="T19" fmla="*/ 12 h 176"/>
                  <a:gd name="T20" fmla="*/ 176 w 339"/>
                  <a:gd name="T21" fmla="*/ 7 h 176"/>
                  <a:gd name="T22" fmla="*/ 176 w 339"/>
                  <a:gd name="T23" fmla="*/ 7 h 176"/>
                  <a:gd name="T24" fmla="*/ 182 w 339"/>
                  <a:gd name="T25" fmla="*/ 16 h 176"/>
                  <a:gd name="T26" fmla="*/ 182 w 339"/>
                  <a:gd name="T27" fmla="*/ 16 h 176"/>
                  <a:gd name="T28" fmla="*/ 181 w 339"/>
                  <a:gd name="T29" fmla="*/ 99 h 176"/>
                  <a:gd name="T30" fmla="*/ 221 w 339"/>
                  <a:gd name="T31" fmla="*/ 59 h 176"/>
                  <a:gd name="T32" fmla="*/ 228 w 339"/>
                  <a:gd name="T33" fmla="*/ 57 h 176"/>
                  <a:gd name="T34" fmla="*/ 228 w 339"/>
                  <a:gd name="T35" fmla="*/ 57 h 176"/>
                  <a:gd name="T36" fmla="*/ 234 w 339"/>
                  <a:gd name="T37" fmla="*/ 61 h 176"/>
                  <a:gd name="T38" fmla="*/ 234 w 339"/>
                  <a:gd name="T39" fmla="*/ 61 h 176"/>
                  <a:gd name="T40" fmla="*/ 246 w 339"/>
                  <a:gd name="T41" fmla="*/ 84 h 176"/>
                  <a:gd name="T42" fmla="*/ 322 w 339"/>
                  <a:gd name="T43" fmla="*/ 5 h 176"/>
                  <a:gd name="T44" fmla="*/ 335 w 339"/>
                  <a:gd name="T45" fmla="*/ 4 h 176"/>
                  <a:gd name="T46" fmla="*/ 335 w 339"/>
                  <a:gd name="T47" fmla="*/ 4 h 176"/>
                  <a:gd name="T48" fmla="*/ 335 w 339"/>
                  <a:gd name="T49" fmla="*/ 18 h 176"/>
                  <a:gd name="T50" fmla="*/ 335 w 339"/>
                  <a:gd name="T51" fmla="*/ 18 h 176"/>
                  <a:gd name="T52" fmla="*/ 251 w 339"/>
                  <a:gd name="T53" fmla="*/ 106 h 176"/>
                  <a:gd name="T54" fmla="*/ 243 w 339"/>
                  <a:gd name="T55" fmla="*/ 110 h 176"/>
                  <a:gd name="T56" fmla="*/ 243 w 339"/>
                  <a:gd name="T57" fmla="*/ 110 h 176"/>
                  <a:gd name="T58" fmla="*/ 236 w 339"/>
                  <a:gd name="T59" fmla="*/ 106 h 176"/>
                  <a:gd name="T60" fmla="*/ 236 w 339"/>
                  <a:gd name="T61" fmla="*/ 106 h 176"/>
                  <a:gd name="T62" fmla="*/ 224 w 339"/>
                  <a:gd name="T63" fmla="*/ 81 h 176"/>
                  <a:gd name="T64" fmla="*/ 177 w 339"/>
                  <a:gd name="T65" fmla="*/ 126 h 176"/>
                  <a:gd name="T66" fmla="*/ 168 w 339"/>
                  <a:gd name="T67" fmla="*/ 127 h 176"/>
                  <a:gd name="T68" fmla="*/ 168 w 339"/>
                  <a:gd name="T69" fmla="*/ 127 h 176"/>
                  <a:gd name="T70" fmla="*/ 163 w 339"/>
                  <a:gd name="T71" fmla="*/ 119 h 176"/>
                  <a:gd name="T72" fmla="*/ 163 w 339"/>
                  <a:gd name="T73" fmla="*/ 119 h 176"/>
                  <a:gd name="T74" fmla="*/ 164 w 339"/>
                  <a:gd name="T75" fmla="*/ 49 h 176"/>
                  <a:gd name="T76" fmla="*/ 88 w 339"/>
                  <a:gd name="T77" fmla="*/ 171 h 176"/>
                  <a:gd name="T78" fmla="*/ 79 w 339"/>
                  <a:gd name="T79" fmla="*/ 176 h 176"/>
                  <a:gd name="T80" fmla="*/ 79 w 339"/>
                  <a:gd name="T81" fmla="*/ 176 h 176"/>
                  <a:gd name="T82" fmla="*/ 71 w 339"/>
                  <a:gd name="T83" fmla="*/ 170 h 176"/>
                  <a:gd name="T84" fmla="*/ 71 w 339"/>
                  <a:gd name="T85" fmla="*/ 170 h 176"/>
                  <a:gd name="T86" fmla="*/ 59 w 339"/>
                  <a:gd name="T87" fmla="*/ 126 h 176"/>
                  <a:gd name="T88" fmla="*/ 16 w 339"/>
                  <a:gd name="T89" fmla="*/ 170 h 176"/>
                  <a:gd name="T90" fmla="*/ 16 w 339"/>
                  <a:gd name="T91" fmla="*/ 170 h 176"/>
                  <a:gd name="T92" fmla="*/ 7 w 339"/>
                  <a:gd name="T93" fmla="*/ 172 h 176"/>
                  <a:gd name="T94" fmla="*/ 7 w 339"/>
                  <a:gd name="T95" fmla="*/ 172 h 176"/>
                  <a:gd name="T96" fmla="*/ 3 w 339"/>
                  <a:gd name="T97" fmla="*/ 169 h 176"/>
                  <a:gd name="T98" fmla="*/ 0 w 339"/>
                  <a:gd name="T99" fmla="*/ 0 h 176"/>
                  <a:gd name="T100" fmla="*/ 339 w 339"/>
                  <a:gd name="T10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/>
                <a:endParaRPr lang="zh-CN" altLang="en-US" sz="15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1874805" y="1836614"/>
            <a:ext cx="3027835" cy="717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解决大数据处理问题的办法：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降本增效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119132" y="1117154"/>
            <a:ext cx="40245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33" y="1164717"/>
            <a:ext cx="6542639" cy="3592341"/>
          </a:xfrm>
          <a:prstGeom prst="rect">
            <a:avLst/>
          </a:prstGeom>
        </p:spPr>
      </p:pic>
      <p:graphicFrame>
        <p:nvGraphicFramePr>
          <p:cNvPr id="55" name="图示 54"/>
          <p:cNvGraphicFramePr/>
          <p:nvPr>
            <p:extLst>
              <p:ext uri="{D42A27DB-BD31-4B8C-83A1-F6EECF244321}">
                <p14:modId xmlns:p14="http://schemas.microsoft.com/office/powerpoint/2010/main" val="2749564467"/>
              </p:ext>
            </p:extLst>
          </p:nvPr>
        </p:nvGraphicFramePr>
        <p:xfrm>
          <a:off x="4347277" y="5091049"/>
          <a:ext cx="7776864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圆角矩形 4"/>
          <p:cNvSpPr/>
          <p:nvPr/>
        </p:nvSpPr>
        <p:spPr>
          <a:xfrm>
            <a:off x="4568486" y="5688617"/>
            <a:ext cx="2012295" cy="4925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1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221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20" y="3462624"/>
            <a:ext cx="145935" cy="3955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07" y="3450838"/>
            <a:ext cx="145935" cy="395545"/>
          </a:xfrm>
          <a:prstGeom prst="rect">
            <a:avLst/>
          </a:prstGeom>
        </p:spPr>
      </p:pic>
      <p:sp>
        <p:nvSpPr>
          <p:cNvPr id="35" name="流程图: 可选过程 34"/>
          <p:cNvSpPr/>
          <p:nvPr/>
        </p:nvSpPr>
        <p:spPr>
          <a:xfrm>
            <a:off x="6898113" y="4363476"/>
            <a:ext cx="1834672" cy="2040359"/>
          </a:xfrm>
          <a:prstGeom prst="flowChartAlternateProcess">
            <a:avLst/>
          </a:prstGeom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可选过程 31"/>
          <p:cNvSpPr/>
          <p:nvPr/>
        </p:nvSpPr>
        <p:spPr>
          <a:xfrm>
            <a:off x="9634250" y="749998"/>
            <a:ext cx="2355236" cy="5820799"/>
          </a:xfrm>
          <a:prstGeom prst="flowChartAlternateProcess">
            <a:avLst/>
          </a:prstGeom>
          <a:ln w="666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33895" y="4317768"/>
            <a:ext cx="8212221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过程 1"/>
          <p:cNvSpPr/>
          <p:nvPr/>
        </p:nvSpPr>
        <p:spPr>
          <a:xfrm>
            <a:off x="1788329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294428" y="4303168"/>
            <a:ext cx="224731" cy="122205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膨化豆直装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2242236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696143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873490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en-US" altLang="zh-CN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419583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965677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4511770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3150050" y="4317769"/>
            <a:ext cx="213939" cy="120809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散粕直装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3603956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4057863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6327397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豆粕直装</a:t>
            </a:r>
            <a:endParaRPr lang="en-US" altLang="zh-CN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1309663" y="5541730"/>
            <a:ext cx="5451960" cy="412008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latin typeface="微软雅黑" panose="020B0503020204020204" pitchFamily="34" charset="-122"/>
                <a:ea typeface="微软雅黑" panose="020B0503020204020204" pitchFamily="34" charset="-122"/>
              </a:rPr>
              <a:t>二                  期           打            包           线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928585" y="4447910"/>
            <a:ext cx="1773728" cy="1788964"/>
            <a:chOff x="11346" y="6533"/>
            <a:chExt cx="2794" cy="2818"/>
          </a:xfrm>
        </p:grpSpPr>
        <p:sp>
          <p:nvSpPr>
            <p:cNvPr id="25" name="椭圆 24"/>
            <p:cNvSpPr/>
            <p:nvPr/>
          </p:nvSpPr>
          <p:spPr>
            <a:xfrm>
              <a:off x="11346" y="6545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>
                  <a:latin typeface="微软雅黑" panose="020B0503020204020204" pitchFamily="34" charset="-122"/>
                  <a:ea typeface="微软雅黑" panose="020B0503020204020204" pitchFamily="34" charset="-122"/>
                </a:rPr>
                <a:t>豆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2743" y="6533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>
                  <a:latin typeface="微软雅黑" panose="020B0503020204020204" pitchFamily="34" charset="-122"/>
                  <a:ea typeface="微软雅黑" panose="020B0503020204020204" pitchFamily="34" charset="-122"/>
                </a:rPr>
                <a:t>粕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1370" y="7978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>
                  <a:latin typeface="微软雅黑" panose="020B0503020204020204" pitchFamily="34" charset="-122"/>
                  <a:ea typeface="微软雅黑" panose="020B0503020204020204" pitchFamily="34" charset="-122"/>
                </a:rPr>
                <a:t>筒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2743" y="8002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>
                  <a:latin typeface="微软雅黑" panose="020B0503020204020204" pitchFamily="34" charset="-122"/>
                  <a:ea typeface="微软雅黑" panose="020B0503020204020204" pitchFamily="34" charset="-122"/>
                </a:rPr>
                <a:t>仓</a:t>
              </a:r>
            </a:p>
          </p:txBody>
        </p:sp>
      </p:grpSp>
      <p:sp>
        <p:nvSpPr>
          <p:cNvPr id="15" name="流程图: 过程 14"/>
          <p:cNvSpPr/>
          <p:nvPr/>
        </p:nvSpPr>
        <p:spPr>
          <a:xfrm>
            <a:off x="1211899" y="849667"/>
            <a:ext cx="7398998" cy="2617423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99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       品      库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4558113" y="3467090"/>
            <a:ext cx="886864" cy="351698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>
                <a:latin typeface="微软雅黑" panose="020B0503020204020204" pitchFamily="34" charset="-122"/>
                <a:ea typeface="微软雅黑" panose="020B0503020204020204" pitchFamily="34" charset="-122"/>
              </a:rPr>
              <a:t>地 磅</a:t>
            </a:r>
          </a:p>
        </p:txBody>
      </p:sp>
      <p:sp>
        <p:nvSpPr>
          <p:cNvPr id="33" name="流程图: 过程 32"/>
          <p:cNvSpPr/>
          <p:nvPr/>
        </p:nvSpPr>
        <p:spPr>
          <a:xfrm>
            <a:off x="10622688" y="4193976"/>
            <a:ext cx="1270304" cy="21489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66675" cmpd="sng">
            <a:solidFill>
              <a:schemeClr val="accent2">
                <a:lumMod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999">
                <a:latin typeface="微软雅黑" panose="020B0503020204020204" pitchFamily="34" charset="-122"/>
                <a:ea typeface="微软雅黑" panose="020B0503020204020204" pitchFamily="34" charset="-122"/>
              </a:rPr>
              <a:t>办</a:t>
            </a:r>
          </a:p>
          <a:p>
            <a:pPr algn="ctr"/>
            <a:r>
              <a:rPr lang="zh-CN" altLang="en-US" sz="3999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</a:p>
          <a:p>
            <a:pPr algn="ctr"/>
            <a:r>
              <a:rPr lang="zh-CN" altLang="en-US" sz="3999"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8182383" y="2319944"/>
            <a:ext cx="427879" cy="1116674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666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latin typeface="微软雅黑" panose="020B0503020204020204" pitchFamily="34" charset="-122"/>
                <a:ea typeface="微软雅黑" panose="020B0503020204020204" pitchFamily="34" charset="-122"/>
              </a:rPr>
              <a:t>一期打包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8167147" y="869982"/>
            <a:ext cx="427879" cy="1116674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666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latin typeface="微软雅黑" panose="020B0503020204020204" pitchFamily="34" charset="-122"/>
                <a:ea typeface="微软雅黑" panose="020B0503020204020204" pitchFamily="34" charset="-122"/>
              </a:rPr>
              <a:t>吨袋灌装</a:t>
            </a:r>
          </a:p>
        </p:txBody>
      </p:sp>
      <p:sp>
        <p:nvSpPr>
          <p:cNvPr id="31" name="流程图: 过程 30"/>
          <p:cNvSpPr/>
          <p:nvPr/>
        </p:nvSpPr>
        <p:spPr>
          <a:xfrm>
            <a:off x="8765796" y="5009104"/>
            <a:ext cx="290754" cy="74974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      磅</a:t>
            </a:r>
          </a:p>
        </p:txBody>
      </p:sp>
      <p:sp>
        <p:nvSpPr>
          <p:cNvPr id="38" name="流程图: 过程 37"/>
          <p:cNvSpPr/>
          <p:nvPr/>
        </p:nvSpPr>
        <p:spPr>
          <a:xfrm>
            <a:off x="6377548" y="3089057"/>
            <a:ext cx="950059" cy="38501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  口</a:t>
            </a:r>
          </a:p>
        </p:txBody>
      </p:sp>
      <p:sp>
        <p:nvSpPr>
          <p:cNvPr id="40" name="流程图: 过程 39"/>
          <p:cNvSpPr/>
          <p:nvPr/>
        </p:nvSpPr>
        <p:spPr>
          <a:xfrm>
            <a:off x="3052284" y="3107139"/>
            <a:ext cx="904917" cy="36693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>
                <a:latin typeface="微软雅黑" panose="020B0503020204020204" pitchFamily="34" charset="-122"/>
                <a:ea typeface="微软雅黑" panose="020B0503020204020204" pitchFamily="34" charset="-122"/>
              </a:rPr>
              <a:t>出  口</a:t>
            </a:r>
          </a:p>
        </p:txBody>
      </p:sp>
      <p:sp>
        <p:nvSpPr>
          <p:cNvPr id="42" name="流程图: 过程 41"/>
          <p:cNvSpPr/>
          <p:nvPr/>
        </p:nvSpPr>
        <p:spPr>
          <a:xfrm>
            <a:off x="-18093" y="4363159"/>
            <a:ext cx="937016" cy="1550901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3600000" scaled="0"/>
          </a:gradFill>
          <a:ln w="666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38339" y="3474073"/>
            <a:ext cx="8212221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8760083" y="4317769"/>
            <a:ext cx="3174" cy="2620598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9578384" y="268159"/>
            <a:ext cx="15236" cy="6421352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1253164" y="1816521"/>
            <a:ext cx="873531" cy="1627081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 </a:t>
            </a:r>
            <a:endParaRPr lang="en-US" altLang="zh-CN" sz="19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9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en-US" altLang="zh-CN" sz="19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9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56" y="3398528"/>
            <a:ext cx="304721" cy="82592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945268" y="4333321"/>
            <a:ext cx="349159" cy="14905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待装车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8702313" y="268158"/>
            <a:ext cx="30472" cy="3205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6" y="2539914"/>
            <a:ext cx="915432" cy="915432"/>
          </a:xfrm>
          <a:prstGeom prst="rect">
            <a:avLst/>
          </a:prstGeom>
        </p:spPr>
      </p:pic>
      <p:graphicFrame>
        <p:nvGraphicFramePr>
          <p:cNvPr id="43" name="Object 2">
            <a:extLst>
              <a:ext uri="{FF2B5EF4-FFF2-40B4-BE49-F238E27FC236}">
                <a16:creationId xmlns:a16="http://schemas.microsoft.com/office/drawing/2014/main" id="{E4AF381E-C800-4FD9-9997-BF4AABBB4E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-41512" y="5400796"/>
          <a:ext cx="953134" cy="4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esigner Drawing" r:id="rId6" imgW="10902696" imgH="3261360" progId="">
                  <p:embed/>
                </p:oleObj>
              </mc:Choice>
              <mc:Fallback>
                <p:oleObj name="Designer Drawing" r:id="rId6" imgW="10902696" imgH="3261360" progId="">
                  <p:embed/>
                  <p:pic>
                    <p:nvPicPr>
                      <p:cNvPr id="43" name="Object 2">
                        <a:extLst>
                          <a:ext uri="{FF2B5EF4-FFF2-40B4-BE49-F238E27FC236}">
                            <a16:creationId xmlns:a16="http://schemas.microsoft.com/office/drawing/2014/main" id="{E4AF381E-C800-4FD9-9997-BF4AABBB4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1512" y="5400796"/>
                        <a:ext cx="953134" cy="454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1EC07EF9-480F-4BB8-8DA8-4CBAC63D6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" y="5100471"/>
            <a:ext cx="719634" cy="71963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FCDDAFB-B766-403D-B7E8-6F681E492A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6" y="3196894"/>
            <a:ext cx="482764" cy="7123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E114025-37C7-4710-9F6C-77A93CD41C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2" y="3089057"/>
            <a:ext cx="479014" cy="35073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2011" y="4224448"/>
            <a:ext cx="368449" cy="58162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FCDDAFB-B766-403D-B7E8-6F681E492A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0621" y="4316634"/>
            <a:ext cx="482764" cy="71235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77809" y="3762293"/>
            <a:ext cx="956906" cy="45102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E114025-37C7-4710-9F6C-77A93CD41C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4774" y="4956098"/>
            <a:ext cx="479014" cy="35073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0101" y="4243177"/>
            <a:ext cx="916601" cy="8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586 -0.2951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29514 L 0.74023 -0.1465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9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2.91667E-6 0.00023 C 0.00013 -0.06458 0.00013 -0.12893 0.00052 -0.19329 C 0.00052 -0.19421 0.00078 -0.19514 0.00104 -0.19606 C 0.00208 -0.20092 0.00403 -0.20602 0.00651 -0.20879 C 0.00755 -0.20995 0.00885 -0.21088 0.00976 -0.21273 C 0.0108 -0.21458 0.01172 -0.2169 0.01302 -0.21852 C 0.01354 -0.21898 0.01406 -0.21991 0.01471 -0.22037 C 0.01562 -0.22106 0.01784 -0.22222 0.01784 -0.22199 C 0.01992 -0.22754 0.01784 -0.22384 0.02122 -0.22639 C 0.02174 -0.22685 0.02226 -0.22778 0.02278 -0.22824 C 0.02383 -0.22893 0.02617 -0.23009 0.02617 -0.22986 C 0.02656 -0.23102 0.02669 -0.23241 0.02721 -0.23287 C 0.02786 -0.23379 0.02864 -0.23333 0.02942 -0.23403 C 0.03567 -0.23889 0.02487 -0.23287 0.03385 -0.23704 C 0.03437 -0.23727 0.03489 -0.2375 0.03541 -0.23796 C 0.0362 -0.23842 0.03672 -0.23958 0.0375 -0.23981 C 0.0401 -0.24051 0.04271 -0.24051 0.04531 -0.24074 C 0.04791 -0.2412 0.05039 -0.24166 0.05299 -0.24282 C 0.05351 -0.24305 0.05403 -0.24329 0.05455 -0.24375 C 0.05703 -0.24676 0.05521 -0.24491 0.05846 -0.24653 C 0.0595 -0.24699 0.06054 -0.24815 0.06159 -0.24861 L 0.06823 -0.25046 C 0.07096 -0.2537 0.06888 -0.25185 0.07317 -0.25347 C 0.07669 -0.25463 0.07409 -0.2544 0.07864 -0.25532 C 0.0806 -0.25579 0.08255 -0.25602 0.08463 -0.25625 C 0.08541 -0.25671 0.08606 -0.25694 0.08685 -0.25717 C 0.08789 -0.25787 0.08893 -0.25879 0.0901 -0.25903 C 0.09375 -0.25995 0.09739 -0.25972 0.10104 -0.26018 C 0.10495 -0.26204 0.10547 -0.2625 0.10911 -0.26319 C 0.11575 -0.26435 0.11523 -0.26366 0.1207 -0.26504 C 0.12396 -0.26597 0.1306 -0.26782 0.1306 -0.26759 C 0.13294 -0.26921 0.1332 -0.26967 0.13659 -0.26991 L 0.20716 -0.27176 C 0.21745 -0.27268 0.22799 -0.27153 0.23828 -0.27477 C 0.25039 -0.27847 0.24622 -0.27731 0.27057 -0.2787 C 0.30833 -0.28055 0.28242 -0.2794 0.34817 -0.28055 C 0.35416 -0.28264 0.35052 -0.28171 0.36133 -0.28241 L 0.37552 -0.28333 C 0.3789 -0.28541 0.3776 -0.28518 0.37929 -0.28518 " pathEditMode="relative" rAng="0" ptsTypes="AAAAAAAAAAAAAAAAAAAAAAAAAAAAAAAAAAAAAAAA">
                                      <p:cBhvr>
                                        <p:cTn id="68" dur="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0195 0.149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11/16/2017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4887" y="2129461"/>
            <a:ext cx="3325521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9126" y="1645386"/>
            <a:ext cx="1766178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提高效率</a:t>
            </a:r>
          </a:p>
        </p:txBody>
      </p:sp>
      <p:sp>
        <p:nvSpPr>
          <p:cNvPr id="6" name="六边形 5"/>
          <p:cNvSpPr/>
          <p:nvPr/>
        </p:nvSpPr>
        <p:spPr>
          <a:xfrm>
            <a:off x="968598" y="3135751"/>
            <a:ext cx="1428164" cy="1231016"/>
          </a:xfrm>
          <a:prstGeom prst="hexagon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r>
              <a:rPr lang="zh-CN" altLang="en-US" sz="287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成本服务</a:t>
            </a:r>
          </a:p>
        </p:txBody>
      </p:sp>
      <p:cxnSp>
        <p:nvCxnSpPr>
          <p:cNvPr id="7" name="直接箭头连接符 6"/>
          <p:cNvCxnSpPr>
            <a:stCxn id="6" idx="5"/>
            <a:endCxn id="3" idx="1"/>
          </p:cNvCxnSpPr>
          <p:nvPr/>
        </p:nvCxnSpPr>
        <p:spPr>
          <a:xfrm flipV="1">
            <a:off x="2089009" y="2632962"/>
            <a:ext cx="1236404" cy="50278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>
          <a:xfrm>
            <a:off x="2162141" y="4324868"/>
            <a:ext cx="1210739" cy="81463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3408685" y="4678814"/>
            <a:ext cx="3325521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9125" y="3980052"/>
            <a:ext cx="1871271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操作更快捷</a:t>
            </a:r>
          </a:p>
        </p:txBody>
      </p:sp>
      <p:sp>
        <p:nvSpPr>
          <p:cNvPr id="12" name="TextBox 46"/>
          <p:cNvSpPr txBox="1"/>
          <p:nvPr/>
        </p:nvSpPr>
        <p:spPr>
          <a:xfrm>
            <a:off x="3472575" y="4691433"/>
            <a:ext cx="3325264" cy="1043342"/>
          </a:xfrm>
          <a:prstGeom prst="rect">
            <a:avLst/>
          </a:prstGeom>
          <a:noFill/>
        </p:spPr>
        <p:txBody>
          <a:bodyPr wrap="square" lIns="82279" tIns="41138" rIns="82279" bIns="41138" rtlCol="0">
            <a:spAutoFit/>
          </a:bodyPr>
          <a:lstStyle/>
          <a:p>
            <a:pPr defTabSz="1097006">
              <a:lnSpc>
                <a:spcPct val="13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避免人为因素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干扰，打印时间节省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2159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 flipV="1">
            <a:off x="6625450" y="2632810"/>
            <a:ext cx="902986" cy="259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7528436" y="2129461"/>
            <a:ext cx="4247532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98264" y="1645383"/>
            <a:ext cx="3068755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数据系统保存</a:t>
            </a:r>
          </a:p>
        </p:txBody>
      </p:sp>
      <p:sp>
        <p:nvSpPr>
          <p:cNvPr id="16" name="TextBox 43"/>
          <p:cNvSpPr txBox="1"/>
          <p:nvPr/>
        </p:nvSpPr>
        <p:spPr>
          <a:xfrm>
            <a:off x="7632102" y="2167076"/>
            <a:ext cx="4039834" cy="947034"/>
          </a:xfrm>
          <a:prstGeom prst="rect">
            <a:avLst/>
          </a:prstGeom>
          <a:noFill/>
        </p:spPr>
        <p:txBody>
          <a:bodyPr wrap="square" lIns="82279" tIns="41138" rIns="82279" bIns="41138" rtlCol="0">
            <a:spAutoFit/>
          </a:bodyPr>
          <a:lstStyle/>
          <a:p>
            <a:pPr defTabSz="1097006">
              <a:lnSpc>
                <a:spcPct val="130000"/>
              </a:lnSpc>
            </a:pPr>
            <a:r>
              <a:rPr lang="zh-CN" altLang="en-US" sz="2159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数据方便查询，节省储存空间，减少采购费用</a:t>
            </a:r>
          </a:p>
        </p:txBody>
      </p:sp>
      <p:cxnSp>
        <p:nvCxnSpPr>
          <p:cNvPr id="17" name="直接箭头连接符 16"/>
          <p:cNvCxnSpPr>
            <a:endCxn id="18" idx="1"/>
          </p:cNvCxnSpPr>
          <p:nvPr/>
        </p:nvCxnSpPr>
        <p:spPr>
          <a:xfrm flipV="1">
            <a:off x="6757936" y="5231425"/>
            <a:ext cx="902986" cy="259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7660921" y="4728076"/>
            <a:ext cx="4247532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14577" y="3980234"/>
            <a:ext cx="2529414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安全隐患</a:t>
            </a:r>
          </a:p>
        </p:txBody>
      </p:sp>
      <p:sp>
        <p:nvSpPr>
          <p:cNvPr id="20" name="TextBox 43"/>
          <p:cNvSpPr txBox="1"/>
          <p:nvPr/>
        </p:nvSpPr>
        <p:spPr>
          <a:xfrm>
            <a:off x="7586652" y="4734749"/>
            <a:ext cx="3866143" cy="947034"/>
          </a:xfrm>
          <a:prstGeom prst="rect">
            <a:avLst/>
          </a:prstGeom>
          <a:noFill/>
        </p:spPr>
        <p:txBody>
          <a:bodyPr wrap="square" lIns="82279" tIns="41138" rIns="82279" bIns="41138" rtlCol="0">
            <a:spAutoFit/>
          </a:bodyPr>
          <a:lstStyle/>
          <a:p>
            <a:pPr defTabSz="1097006">
              <a:lnSpc>
                <a:spcPct val="130000"/>
              </a:lnSpc>
            </a:pPr>
            <a:r>
              <a:rPr lang="zh-CN" altLang="en-US" sz="2159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车辆需先停在停车场，减轻道路拥堵压力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20895" y="118972"/>
            <a:ext cx="10969943" cy="1142702"/>
          </a:xfrm>
        </p:spPr>
        <p:txBody>
          <a:bodyPr vert="horz" wrap="square" lIns="109699" tIns="54850" rIns="109699" bIns="54850" rtlCol="0" anchor="ctr">
            <a:normAutofit/>
          </a:bodyPr>
          <a:lstStyle/>
          <a:p>
            <a:pPr defTabSz="548503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使用后</a:t>
            </a:r>
            <a:r>
              <a:rPr kumimoji="1"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情况</a:t>
            </a:r>
            <a:endParaRPr kumimoji="1" lang="zh-CN" altLang="en-US" sz="3359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2927" y="2155034"/>
            <a:ext cx="32623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内勤减少手动操作、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错误率降</a:t>
            </a:r>
          </a:p>
        </p:txBody>
      </p:sp>
    </p:spTree>
    <p:extLst>
      <p:ext uri="{BB962C8B-B14F-4D97-AF65-F5344CB8AC3E}">
        <p14:creationId xmlns:p14="http://schemas.microsoft.com/office/powerpoint/2010/main" val="3372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670"/>
                                </p:stCondLst>
                                <p:childTnLst>
                                  <p:par>
                                    <p:cTn id="4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17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67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bldLvl="0" animBg="1"/>
          <p:bldP spid="6" grpId="0" animBg="1"/>
          <p:bldP spid="10" grpId="0" bldLvl="0" animBg="1"/>
          <p:bldP spid="11" grpId="0" bldLvl="0" animBg="1"/>
          <p:bldP spid="12" grpId="0"/>
          <p:bldP spid="12" grpId="1"/>
          <p:bldP spid="14" grpId="0" bldLvl="0" animBg="1"/>
          <p:bldP spid="15" grpId="0" animBg="1"/>
          <p:bldP spid="16" grpId="0"/>
          <p:bldP spid="16" grpId="1"/>
          <p:bldP spid="18" grpId="0" animBg="1"/>
          <p:bldP spid="19" grpId="0" animBg="1"/>
          <p:bldP spid="20" grpId="0"/>
          <p:bldP spid="2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670"/>
                                </p:stCondLst>
                                <p:childTnLst>
                                  <p:par>
                                    <p:cTn id="4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17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67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bldLvl="0" animBg="1"/>
          <p:bldP spid="6" grpId="0" animBg="1"/>
          <p:bldP spid="10" grpId="0" bldLvl="0" animBg="1"/>
          <p:bldP spid="11" grpId="0" bldLvl="0" animBg="1"/>
          <p:bldP spid="12" grpId="0"/>
          <p:bldP spid="12" grpId="1"/>
          <p:bldP spid="14" grpId="0" bldLvl="0" animBg="1"/>
          <p:bldP spid="15" grpId="0" animBg="1"/>
          <p:bldP spid="16" grpId="0"/>
          <p:bldP spid="16" grpId="1"/>
          <p:bldP spid="18" grpId="0" animBg="1"/>
          <p:bldP spid="19" grpId="0" animBg="1"/>
          <p:bldP spid="20" grpId="0"/>
          <p:bldP spid="20" grpId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HighlightColor2;Scheme1;Scheme2;Scheme1;SlideTextFontCol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HighlightColor2;Scheme1;Scheme2;Scheme1;SlideTextFontCol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SlideTextFontCol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Scheme1;Scheme1;Scheme3;Scheme1;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"/>
</p:tagLst>
</file>

<file path=ppt/theme/theme1.xml><?xml version="1.0" encoding="utf-8"?>
<a:theme xmlns:a="http://schemas.openxmlformats.org/drawingml/2006/main" name="Continental World 16x9">
  <a:themeElements>
    <a:clrScheme name="自定义 1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2791A6"/>
      </a:hlink>
      <a:folHlink>
        <a:srgbClr val="2791A6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D58856E3B9E44BDC9E12CBD27BA51" ma:contentTypeVersion="1" ma:contentTypeDescription="Create a new document." ma:contentTypeScope="" ma:versionID="851b1b172d78798a1b8c6939f14d320c">
  <xsd:schema xmlns:xsd="http://www.w3.org/2001/XMLSchema" xmlns:xs="http://www.w3.org/2001/XMLSchema" xmlns:p="http://schemas.microsoft.com/office/2006/metadata/properties" xmlns:ns3="d342f9e4-b0f9-4af7-8607-1e56b6f28db1" targetNamespace="http://schemas.microsoft.com/office/2006/metadata/properties" ma:root="true" ma:fieldsID="3193c9978a713d03643829cac0859e37" ns3:_="">
    <xsd:import namespace="d342f9e4-b0f9-4af7-8607-1e56b6f28db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2f9e4-b0f9-4af7-8607-1e56b6f28d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A21FA-7843-44AD-87E8-8BD774E6B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B89C92-3FB3-4D36-9E92-C7A0DFBA6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2f9e4-b0f9-4af7-8607-1e56b6f28d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9E12E4-975E-4645-8A7F-B879900E8AC7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d342f9e4-b0f9-4af7-8607-1e56b6f28db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presentation (widescreen)</Template>
  <TotalTime>0</TotalTime>
  <Words>898</Words>
  <Application>Microsoft Office PowerPoint</Application>
  <PresentationFormat>自定义</PresentationFormat>
  <Paragraphs>300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 Unicode MS</vt:lpstr>
      <vt:lpstr>MS PGothic</vt:lpstr>
      <vt:lpstr>等线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Continental World 16x9</vt:lpstr>
      <vt:lpstr>Designer Drawing</vt:lpstr>
      <vt:lpstr>益海（连云港）提单自助打印系统 07/07/17~20/11/17</vt:lpstr>
      <vt:lpstr>PowerPoint 演示文稿</vt:lpstr>
      <vt:lpstr>PowerPoint 演示文稿</vt:lpstr>
      <vt:lpstr>PowerPoint 演示文稿</vt:lpstr>
      <vt:lpstr>使用后情况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it Program Mgt Office update</dc:title>
  <dc:creator/>
  <cp:lastModifiedBy/>
  <cp:revision>1</cp:revision>
  <dcterms:created xsi:type="dcterms:W3CDTF">2014-07-30T05:01:05Z</dcterms:created>
  <dcterms:modified xsi:type="dcterms:W3CDTF">2017-11-16T02:15:06Z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0x010100B30D58856E3B9E44BDC9E12CBD27BA51</vt:lpwstr>
  </property>
  <property fmtid="{D5CDD505-2E9C-101B-9397-08002B2CF9AE}" pid="4" name="IsMyDocuments">
    <vt:bool>true</vt:bool>
  </property>
</Properties>
</file>