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lgbt-highered.co.uk/author/ts341/" TargetMode="Externa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www.hesa.ac.uk/data-and-analysis/staff/working-in-he/characteristics)" TargetMode="Externa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hyperlink" Target="https://gitlab.uwe.ac.uk/c2-uchendu/igp_data-files" TargetMode="External"/><Relationship Id="rId4" Type="http://schemas.openxmlformats.org/officeDocument/2006/relationships/hyperlink" Target="https://public.tableau.com/app/profile/mark.uchendu/viz/StaffdiversityinUkinstitutions-/Dashboard1" TargetMode="Externa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17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hyperlink" Target="https://www.theguardian.com/education/2017/jan/19/british-universities-employ-no-black-academics-in-top-roles-figures-show" TargetMode="External"/><Relationship Id="rId5" Type="http://schemas.openxmlformats.org/officeDocument/2006/relationships/hyperlink" Target="https://women-count.org/portfolio/womencount-leaders-in-higher-education-2016/" TargetMode="External"/><Relationship Id="rId6" Type="http://schemas.openxmlformats.org/officeDocument/2006/relationships/hyperlink" Target="https://www.advance-he.ac.uk/guidance/equality-diversity-and-inclusion/employment-and-careers/disabled-staff" TargetMode="External"/><Relationship Id="rId7" Type="http://schemas.openxmlformats.org/officeDocument/2006/relationships/hyperlink" Target="https://lgbt-highered.co.uk/challenging-lgbt-exclusion-in-uk-higher-education/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hesa.ac.uk/news/19-01-2017/sfr243-staff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116965"/>
          </a:xfrm>
          <a:custGeom>
            <a:avLst/>
            <a:gdLst/>
            <a:ahLst/>
            <a:cxnLst/>
            <a:rect l="l" t="t" r="r" b="b"/>
            <a:pathLst>
              <a:path w="18288000" h="1116965">
                <a:moveTo>
                  <a:pt x="0" y="1116459"/>
                </a:moveTo>
                <a:lnTo>
                  <a:pt x="18287998" y="1116459"/>
                </a:lnTo>
                <a:lnTo>
                  <a:pt x="18287998" y="0"/>
                </a:lnTo>
                <a:lnTo>
                  <a:pt x="0" y="0"/>
                </a:lnTo>
                <a:lnTo>
                  <a:pt x="0" y="1116459"/>
                </a:lnTo>
                <a:close/>
              </a:path>
            </a:pathLst>
          </a:custGeom>
          <a:solidFill>
            <a:srgbClr val="D8D8D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" y="97511"/>
            <a:ext cx="18288000" cy="10191750"/>
            <a:chOff x="48" y="97511"/>
            <a:chExt cx="18288000" cy="10191750"/>
          </a:xfrm>
        </p:grpSpPr>
        <p:sp>
          <p:nvSpPr>
            <p:cNvPr id="4" name="object 4"/>
            <p:cNvSpPr/>
            <p:nvPr/>
          </p:nvSpPr>
          <p:spPr>
            <a:xfrm>
              <a:off x="38" y="97522"/>
              <a:ext cx="18288000" cy="10191750"/>
            </a:xfrm>
            <a:custGeom>
              <a:avLst/>
              <a:gdLst/>
              <a:ahLst/>
              <a:cxnLst/>
              <a:rect l="l" t="t" r="r" b="b"/>
              <a:pathLst>
                <a:path w="18288000" h="10191750">
                  <a:moveTo>
                    <a:pt x="18287911" y="1018946"/>
                  </a:moveTo>
                  <a:lnTo>
                    <a:pt x="4845342" y="1018946"/>
                  </a:lnTo>
                  <a:lnTo>
                    <a:pt x="4812627" y="1005001"/>
                  </a:lnTo>
                  <a:lnTo>
                    <a:pt x="4776978" y="977201"/>
                  </a:lnTo>
                  <a:lnTo>
                    <a:pt x="4749508" y="941400"/>
                  </a:lnTo>
                  <a:lnTo>
                    <a:pt x="4731855" y="899401"/>
                  </a:lnTo>
                  <a:lnTo>
                    <a:pt x="4725606" y="852995"/>
                  </a:lnTo>
                  <a:lnTo>
                    <a:pt x="4725606" y="176403"/>
                  </a:lnTo>
                  <a:lnTo>
                    <a:pt x="4719205" y="129222"/>
                  </a:lnTo>
                  <a:lnTo>
                    <a:pt x="4701210" y="86995"/>
                  </a:lnTo>
                  <a:lnTo>
                    <a:pt x="4673397" y="51358"/>
                  </a:lnTo>
                  <a:lnTo>
                    <a:pt x="4637595" y="23901"/>
                  </a:lnTo>
                  <a:lnTo>
                    <a:pt x="4595584" y="6235"/>
                  </a:lnTo>
                  <a:lnTo>
                    <a:pt x="4549165" y="0"/>
                  </a:lnTo>
                  <a:lnTo>
                    <a:pt x="1460334" y="0"/>
                  </a:lnTo>
                  <a:lnTo>
                    <a:pt x="1413141" y="6388"/>
                  </a:lnTo>
                  <a:lnTo>
                    <a:pt x="1370914" y="24396"/>
                  </a:lnTo>
                  <a:lnTo>
                    <a:pt x="1335265" y="52184"/>
                  </a:lnTo>
                  <a:lnTo>
                    <a:pt x="1307807" y="87985"/>
                  </a:lnTo>
                  <a:lnTo>
                    <a:pt x="1290142" y="129997"/>
                  </a:lnTo>
                  <a:lnTo>
                    <a:pt x="1283893" y="176403"/>
                  </a:lnTo>
                  <a:lnTo>
                    <a:pt x="1283893" y="850760"/>
                  </a:lnTo>
                  <a:lnTo>
                    <a:pt x="1277493" y="897940"/>
                  </a:lnTo>
                  <a:lnTo>
                    <a:pt x="1259497" y="940168"/>
                  </a:lnTo>
                  <a:lnTo>
                    <a:pt x="1231684" y="975804"/>
                  </a:lnTo>
                  <a:lnTo>
                    <a:pt x="1195882" y="1003261"/>
                  </a:lnTo>
                  <a:lnTo>
                    <a:pt x="1158570" y="1018946"/>
                  </a:lnTo>
                  <a:lnTo>
                    <a:pt x="0" y="1018946"/>
                  </a:lnTo>
                  <a:lnTo>
                    <a:pt x="0" y="10191521"/>
                  </a:lnTo>
                  <a:lnTo>
                    <a:pt x="18287911" y="10191521"/>
                  </a:lnTo>
                  <a:lnTo>
                    <a:pt x="18287911" y="1018946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70784" y="8493890"/>
              <a:ext cx="15372715" cy="767080"/>
            </a:xfrm>
            <a:custGeom>
              <a:avLst/>
              <a:gdLst/>
              <a:ahLst/>
              <a:cxnLst/>
              <a:rect l="l" t="t" r="r" b="b"/>
              <a:pathLst>
                <a:path w="15372715" h="767079">
                  <a:moveTo>
                    <a:pt x="15372520" y="764557"/>
                  </a:moveTo>
                  <a:lnTo>
                    <a:pt x="15341895" y="766829"/>
                  </a:lnTo>
                  <a:lnTo>
                    <a:pt x="409235" y="766829"/>
                  </a:lnTo>
                  <a:lnTo>
                    <a:pt x="348595" y="757844"/>
                  </a:lnTo>
                  <a:lnTo>
                    <a:pt x="290717" y="731744"/>
                  </a:lnTo>
                  <a:lnTo>
                    <a:pt x="236237" y="689810"/>
                  </a:lnTo>
                  <a:lnTo>
                    <a:pt x="185789" y="633325"/>
                  </a:lnTo>
                  <a:lnTo>
                    <a:pt x="162275" y="600026"/>
                  </a:lnTo>
                  <a:lnTo>
                    <a:pt x="140008" y="563569"/>
                  </a:lnTo>
                  <a:lnTo>
                    <a:pt x="119066" y="524116"/>
                  </a:lnTo>
                  <a:lnTo>
                    <a:pt x="99528" y="481826"/>
                  </a:lnTo>
                  <a:lnTo>
                    <a:pt x="81475" y="436860"/>
                  </a:lnTo>
                  <a:lnTo>
                    <a:pt x="64986" y="389377"/>
                  </a:lnTo>
                  <a:lnTo>
                    <a:pt x="50139" y="339538"/>
                  </a:lnTo>
                  <a:lnTo>
                    <a:pt x="37014" y="287503"/>
                  </a:lnTo>
                  <a:lnTo>
                    <a:pt x="25691" y="233433"/>
                  </a:lnTo>
                  <a:lnTo>
                    <a:pt x="16248" y="177487"/>
                  </a:lnTo>
                  <a:lnTo>
                    <a:pt x="8766" y="119826"/>
                  </a:lnTo>
                  <a:lnTo>
                    <a:pt x="3323" y="60610"/>
                  </a:lnTo>
                  <a:lnTo>
                    <a:pt x="0" y="0"/>
                  </a:lnTo>
                </a:path>
              </a:pathLst>
            </a:custGeom>
            <a:ln w="57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9053" y="1627263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 h="0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4506" y="1627263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 h="0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02196" y="1348238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0183" y="265439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46AB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265155" y="456356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5" h="292734">
                  <a:moveTo>
                    <a:pt x="228779" y="104866"/>
                  </a:moveTo>
                  <a:lnTo>
                    <a:pt x="146222" y="104866"/>
                  </a:lnTo>
                  <a:lnTo>
                    <a:pt x="242382" y="8556"/>
                  </a:lnTo>
                  <a:lnTo>
                    <a:pt x="252038" y="2137"/>
                  </a:lnTo>
                  <a:lnTo>
                    <a:pt x="263031" y="0"/>
                  </a:lnTo>
                  <a:lnTo>
                    <a:pt x="274006" y="2141"/>
                  </a:lnTo>
                  <a:lnTo>
                    <a:pt x="283662" y="8565"/>
                  </a:lnTo>
                  <a:lnTo>
                    <a:pt x="290071" y="18234"/>
                  </a:lnTo>
                  <a:lnTo>
                    <a:pt x="292208" y="29236"/>
                  </a:lnTo>
                  <a:lnTo>
                    <a:pt x="290067" y="40239"/>
                  </a:lnTo>
                  <a:lnTo>
                    <a:pt x="283646" y="49914"/>
                  </a:lnTo>
                  <a:lnTo>
                    <a:pt x="228779" y="104866"/>
                  </a:lnTo>
                  <a:close/>
                </a:path>
                <a:path w="292735" h="292734">
                  <a:moveTo>
                    <a:pt x="36644" y="292663"/>
                  </a:moveTo>
                  <a:lnTo>
                    <a:pt x="21719" y="292663"/>
                  </a:lnTo>
                  <a:lnTo>
                    <a:pt x="14237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38" y="146214"/>
                  </a:lnTo>
                  <a:lnTo>
                    <a:pt x="8772" y="49904"/>
                  </a:lnTo>
                  <a:lnTo>
                    <a:pt x="2368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3" y="8556"/>
                  </a:lnTo>
                  <a:lnTo>
                    <a:pt x="18459" y="2137"/>
                  </a:lnTo>
                  <a:lnTo>
                    <a:pt x="29424" y="0"/>
                  </a:lnTo>
                  <a:lnTo>
                    <a:pt x="40408" y="2141"/>
                  </a:lnTo>
                  <a:lnTo>
                    <a:pt x="50062" y="8565"/>
                  </a:lnTo>
                  <a:lnTo>
                    <a:pt x="146222" y="104866"/>
                  </a:lnTo>
                  <a:lnTo>
                    <a:pt x="228779" y="104866"/>
                  </a:lnTo>
                  <a:lnTo>
                    <a:pt x="187496" y="146214"/>
                  </a:lnTo>
                  <a:lnTo>
                    <a:pt x="228771" y="187562"/>
                  </a:lnTo>
                  <a:lnTo>
                    <a:pt x="146212" y="187562"/>
                  </a:lnTo>
                  <a:lnTo>
                    <a:pt x="44127" y="289808"/>
                  </a:lnTo>
                  <a:lnTo>
                    <a:pt x="36644" y="292663"/>
                  </a:lnTo>
                  <a:close/>
                </a:path>
                <a:path w="292735" h="292734">
                  <a:moveTo>
                    <a:pt x="270462" y="292429"/>
                  </a:moveTo>
                  <a:lnTo>
                    <a:pt x="255537" y="292429"/>
                  </a:lnTo>
                  <a:lnTo>
                    <a:pt x="248064" y="289574"/>
                  </a:lnTo>
                  <a:lnTo>
                    <a:pt x="146212" y="187562"/>
                  </a:lnTo>
                  <a:lnTo>
                    <a:pt x="228771" y="187562"/>
                  </a:lnTo>
                  <a:lnTo>
                    <a:pt x="283636" y="242525"/>
                  </a:lnTo>
                  <a:lnTo>
                    <a:pt x="290051" y="252193"/>
                  </a:lnTo>
                  <a:lnTo>
                    <a:pt x="292189" y="263194"/>
                  </a:lnTo>
                  <a:lnTo>
                    <a:pt x="290051" y="274194"/>
                  </a:lnTo>
                  <a:lnTo>
                    <a:pt x="283636" y="283863"/>
                  </a:lnTo>
                  <a:lnTo>
                    <a:pt x="277935" y="289574"/>
                  </a:lnTo>
                  <a:lnTo>
                    <a:pt x="270462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845318" y="45343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637" y="295275"/>
                  </a:moveTo>
                  <a:lnTo>
                    <a:pt x="136861" y="293099"/>
                  </a:lnTo>
                  <a:lnTo>
                    <a:pt x="128062" y="287167"/>
                  </a:lnTo>
                  <a:lnTo>
                    <a:pt x="122130" y="278368"/>
                  </a:lnTo>
                  <a:lnTo>
                    <a:pt x="119955" y="267592"/>
                  </a:lnTo>
                  <a:lnTo>
                    <a:pt x="119955" y="175319"/>
                  </a:lnTo>
                  <a:lnTo>
                    <a:pt x="27682" y="175319"/>
                  </a:lnTo>
                  <a:lnTo>
                    <a:pt x="16906" y="173144"/>
                  </a:lnTo>
                  <a:lnTo>
                    <a:pt x="8107" y="167212"/>
                  </a:lnTo>
                  <a:lnTo>
                    <a:pt x="2175" y="158413"/>
                  </a:lnTo>
                  <a:lnTo>
                    <a:pt x="0" y="147637"/>
                  </a:lnTo>
                  <a:lnTo>
                    <a:pt x="2175" y="136861"/>
                  </a:lnTo>
                  <a:lnTo>
                    <a:pt x="8107" y="128062"/>
                  </a:lnTo>
                  <a:lnTo>
                    <a:pt x="16906" y="122130"/>
                  </a:lnTo>
                  <a:lnTo>
                    <a:pt x="27682" y="119955"/>
                  </a:lnTo>
                  <a:lnTo>
                    <a:pt x="119955" y="119955"/>
                  </a:lnTo>
                  <a:lnTo>
                    <a:pt x="119955" y="27682"/>
                  </a:lnTo>
                  <a:lnTo>
                    <a:pt x="122130" y="16906"/>
                  </a:lnTo>
                  <a:lnTo>
                    <a:pt x="128062" y="8107"/>
                  </a:lnTo>
                  <a:lnTo>
                    <a:pt x="136861" y="2175"/>
                  </a:lnTo>
                  <a:lnTo>
                    <a:pt x="147637" y="0"/>
                  </a:lnTo>
                  <a:lnTo>
                    <a:pt x="158413" y="2175"/>
                  </a:lnTo>
                  <a:lnTo>
                    <a:pt x="167212" y="8107"/>
                  </a:lnTo>
                  <a:lnTo>
                    <a:pt x="173144" y="16906"/>
                  </a:lnTo>
                  <a:lnTo>
                    <a:pt x="175319" y="27682"/>
                  </a:lnTo>
                  <a:lnTo>
                    <a:pt x="175319" y="119955"/>
                  </a:lnTo>
                  <a:lnTo>
                    <a:pt x="267592" y="119955"/>
                  </a:lnTo>
                  <a:lnTo>
                    <a:pt x="278368" y="122130"/>
                  </a:lnTo>
                  <a:lnTo>
                    <a:pt x="287167" y="128062"/>
                  </a:lnTo>
                  <a:lnTo>
                    <a:pt x="293099" y="136861"/>
                  </a:lnTo>
                  <a:lnTo>
                    <a:pt x="295275" y="147637"/>
                  </a:lnTo>
                  <a:lnTo>
                    <a:pt x="293099" y="158413"/>
                  </a:lnTo>
                  <a:lnTo>
                    <a:pt x="287167" y="167212"/>
                  </a:lnTo>
                  <a:lnTo>
                    <a:pt x="278368" y="173144"/>
                  </a:lnTo>
                  <a:lnTo>
                    <a:pt x="267592" y="175319"/>
                  </a:lnTo>
                  <a:lnTo>
                    <a:pt x="175319" y="175319"/>
                  </a:lnTo>
                  <a:lnTo>
                    <a:pt x="175319" y="267592"/>
                  </a:lnTo>
                  <a:lnTo>
                    <a:pt x="173144" y="278368"/>
                  </a:lnTo>
                  <a:lnTo>
                    <a:pt x="167212" y="287167"/>
                  </a:lnTo>
                  <a:lnTo>
                    <a:pt x="158413" y="293099"/>
                  </a:lnTo>
                  <a:lnTo>
                    <a:pt x="147637" y="29527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9733" y="2048506"/>
              <a:ext cx="8134349" cy="261937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391148" y="4828421"/>
            <a:ext cx="1150620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6000" spc="85" b="1">
                <a:latin typeface="Tahoma"/>
                <a:cs typeface="Tahoma"/>
              </a:rPr>
              <a:t>UFCFWQ-45-M</a:t>
            </a:r>
            <a:endParaRPr sz="6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6000" spc="-160" b="1">
                <a:latin typeface="Tahoma"/>
                <a:cs typeface="Tahoma"/>
              </a:rPr>
              <a:t>Interdisciplinary</a:t>
            </a:r>
            <a:r>
              <a:rPr dirty="0" sz="6000" spc="-140" b="1">
                <a:latin typeface="Tahoma"/>
                <a:cs typeface="Tahoma"/>
              </a:rPr>
              <a:t> </a:t>
            </a:r>
            <a:r>
              <a:rPr dirty="0" sz="6000" spc="15" b="1">
                <a:latin typeface="Tahoma"/>
                <a:cs typeface="Tahoma"/>
              </a:rPr>
              <a:t>Group</a:t>
            </a:r>
            <a:r>
              <a:rPr dirty="0" sz="6000" spc="-135" b="1">
                <a:latin typeface="Tahoma"/>
                <a:cs typeface="Tahoma"/>
              </a:rPr>
              <a:t> </a:t>
            </a:r>
            <a:r>
              <a:rPr dirty="0" sz="6000" spc="-40" b="1">
                <a:latin typeface="Tahoma"/>
                <a:cs typeface="Tahoma"/>
              </a:rPr>
              <a:t>Project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9811" y="7618470"/>
            <a:ext cx="10300335" cy="1435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44750" marR="5080" indent="-2432685">
              <a:lnSpc>
                <a:spcPct val="115599"/>
              </a:lnSpc>
              <a:spcBef>
                <a:spcPts val="100"/>
              </a:spcBef>
            </a:pPr>
            <a:r>
              <a:rPr dirty="0" sz="4000" spc="-55" b="1">
                <a:latin typeface="Tahoma"/>
                <a:cs typeface="Tahoma"/>
              </a:rPr>
              <a:t>An</a:t>
            </a:r>
            <a:r>
              <a:rPr dirty="0" sz="4000" spc="-95" b="1">
                <a:latin typeface="Tahoma"/>
                <a:cs typeface="Tahoma"/>
              </a:rPr>
              <a:t> </a:t>
            </a:r>
            <a:r>
              <a:rPr dirty="0" sz="4000" spc="-25" b="1">
                <a:latin typeface="Tahoma"/>
                <a:cs typeface="Tahoma"/>
              </a:rPr>
              <a:t>analysis</a:t>
            </a:r>
            <a:r>
              <a:rPr dirty="0" sz="4000" spc="-90" b="1">
                <a:latin typeface="Tahoma"/>
                <a:cs typeface="Tahoma"/>
              </a:rPr>
              <a:t> </a:t>
            </a:r>
            <a:r>
              <a:rPr dirty="0" sz="4000" spc="-35" b="1">
                <a:latin typeface="Tahoma"/>
                <a:cs typeface="Tahoma"/>
              </a:rPr>
              <a:t>on</a:t>
            </a:r>
            <a:r>
              <a:rPr dirty="0" sz="4000" spc="-90" b="1">
                <a:latin typeface="Tahoma"/>
                <a:cs typeface="Tahoma"/>
              </a:rPr>
              <a:t> </a:t>
            </a:r>
            <a:r>
              <a:rPr dirty="0" sz="4000" spc="-35" b="1">
                <a:latin typeface="Tahoma"/>
                <a:cs typeface="Tahoma"/>
              </a:rPr>
              <a:t>staff</a:t>
            </a:r>
            <a:r>
              <a:rPr dirty="0" sz="4000" spc="-95" b="1">
                <a:latin typeface="Tahoma"/>
                <a:cs typeface="Tahoma"/>
              </a:rPr>
              <a:t> </a:t>
            </a:r>
            <a:r>
              <a:rPr dirty="0" sz="4000" spc="-70" b="1">
                <a:latin typeface="Tahoma"/>
                <a:cs typeface="Tahoma"/>
              </a:rPr>
              <a:t>diversity</a:t>
            </a:r>
            <a:r>
              <a:rPr dirty="0" sz="4000" spc="-90" b="1">
                <a:latin typeface="Tahoma"/>
                <a:cs typeface="Tahoma"/>
              </a:rPr>
              <a:t> </a:t>
            </a:r>
            <a:r>
              <a:rPr dirty="0" sz="4000" spc="-200" b="1">
                <a:latin typeface="Tahoma"/>
                <a:cs typeface="Tahoma"/>
              </a:rPr>
              <a:t>in</a:t>
            </a:r>
            <a:r>
              <a:rPr dirty="0" sz="4000" spc="-90" b="1">
                <a:latin typeface="Tahoma"/>
                <a:cs typeface="Tahoma"/>
              </a:rPr>
              <a:t> </a:t>
            </a:r>
            <a:r>
              <a:rPr dirty="0" sz="4000" spc="-105" b="1">
                <a:latin typeface="Tahoma"/>
                <a:cs typeface="Tahoma"/>
              </a:rPr>
              <a:t>UK</a:t>
            </a:r>
            <a:r>
              <a:rPr dirty="0" sz="4000" spc="-95" b="1">
                <a:latin typeface="Tahoma"/>
                <a:cs typeface="Tahoma"/>
              </a:rPr>
              <a:t> </a:t>
            </a:r>
            <a:r>
              <a:rPr dirty="0" sz="4000" spc="-100" b="1">
                <a:latin typeface="Tahoma"/>
                <a:cs typeface="Tahoma"/>
              </a:rPr>
              <a:t>higher </a:t>
            </a:r>
            <a:r>
              <a:rPr dirty="0" sz="4000" spc="-1155" b="1">
                <a:latin typeface="Tahoma"/>
                <a:cs typeface="Tahoma"/>
              </a:rPr>
              <a:t> </a:t>
            </a:r>
            <a:r>
              <a:rPr dirty="0" sz="4000" spc="-20" b="1">
                <a:latin typeface="Tahoma"/>
                <a:cs typeface="Tahoma"/>
              </a:rPr>
              <a:t>education</a:t>
            </a:r>
            <a:r>
              <a:rPr dirty="0" sz="4000" spc="-90" b="1">
                <a:latin typeface="Tahoma"/>
                <a:cs typeface="Tahoma"/>
              </a:rPr>
              <a:t> </a:t>
            </a:r>
            <a:r>
              <a:rPr dirty="0" sz="4000" spc="-100" b="1">
                <a:latin typeface="Tahoma"/>
                <a:cs typeface="Tahoma"/>
              </a:rPr>
              <a:t>institutions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6949" y="437621"/>
            <a:ext cx="2570480" cy="135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latin typeface="Verdana"/>
                <a:cs typeface="Verdana"/>
              </a:rPr>
              <a:t>T</a:t>
            </a:r>
            <a:r>
              <a:rPr dirty="0" sz="2000" spc="-100">
                <a:latin typeface="Verdana"/>
                <a:cs typeface="Verdana"/>
              </a:rPr>
              <a:t>i</a:t>
            </a:r>
            <a:r>
              <a:rPr dirty="0" sz="2000" spc="-75">
                <a:latin typeface="Verdana"/>
                <a:cs typeface="Verdana"/>
              </a:rPr>
              <a:t>t</a:t>
            </a:r>
            <a:r>
              <a:rPr dirty="0" sz="2000">
                <a:latin typeface="Verdana"/>
                <a:cs typeface="Verdana"/>
              </a:rPr>
              <a:t>l</a:t>
            </a:r>
            <a:r>
              <a:rPr dirty="0" sz="2000" spc="65">
                <a:latin typeface="Verdana"/>
                <a:cs typeface="Verdana"/>
              </a:rPr>
              <a:t>e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65">
                <a:latin typeface="Verdana"/>
                <a:cs typeface="Verdana"/>
              </a:rPr>
              <a:t>P</a:t>
            </a:r>
            <a:r>
              <a:rPr dirty="0" sz="2000" spc="-55">
                <a:latin typeface="Verdana"/>
                <a:cs typeface="Verdana"/>
              </a:rPr>
              <a:t>a</a:t>
            </a:r>
            <a:r>
              <a:rPr dirty="0" sz="2000" spc="15">
                <a:latin typeface="Verdana"/>
                <a:cs typeface="Verdana"/>
              </a:rPr>
              <a:t>g</a:t>
            </a:r>
            <a:r>
              <a:rPr dirty="0" sz="2000" spc="65"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760730">
              <a:lnSpc>
                <a:spcPct val="100000"/>
              </a:lnSpc>
            </a:pPr>
            <a:r>
              <a:rPr dirty="0" sz="2500" spc="114">
                <a:solidFill>
                  <a:srgbClr val="48494E"/>
                </a:solidFill>
                <a:latin typeface="Verdana"/>
                <a:cs typeface="Verdana"/>
              </a:rPr>
              <a:t>C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dirty="0" sz="2500" spc="-190">
                <a:solidFill>
                  <a:srgbClr val="48494E"/>
                </a:solidFill>
                <a:latin typeface="Verdana"/>
                <a:cs typeface="Verdana"/>
              </a:rPr>
              <a:t>v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-160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85">
                <a:solidFill>
                  <a:srgbClr val="48494E"/>
                </a:solidFill>
                <a:latin typeface="Verdana"/>
                <a:cs typeface="Verdana"/>
              </a:rPr>
              <a:t>P</a:t>
            </a:r>
            <a:r>
              <a:rPr dirty="0" sz="2500" spc="-70">
                <a:solidFill>
                  <a:srgbClr val="48494E"/>
                </a:solidFill>
                <a:latin typeface="Verdana"/>
                <a:cs typeface="Verdana"/>
              </a:rPr>
              <a:t>a</a:t>
            </a:r>
            <a:r>
              <a:rPr dirty="0" sz="2500" spc="20">
                <a:solidFill>
                  <a:srgbClr val="48494E"/>
                </a:solidFill>
                <a:latin typeface="Verdana"/>
                <a:cs typeface="Verdana"/>
              </a:rPr>
              <a:t>g</a:t>
            </a:r>
            <a:r>
              <a:rPr dirty="0" sz="2500" spc="8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3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96949" y="433221"/>
            <a:ext cx="1267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64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9597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93059" y="433221"/>
            <a:ext cx="14008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" y="97512"/>
            <a:ext cx="18288000" cy="10191750"/>
            <a:chOff x="48" y="97512"/>
            <a:chExt cx="18288000" cy="10191750"/>
          </a:xfrm>
        </p:grpSpPr>
        <p:sp>
          <p:nvSpPr>
            <p:cNvPr id="7" name="object 7"/>
            <p:cNvSpPr/>
            <p:nvPr/>
          </p:nvSpPr>
          <p:spPr>
            <a:xfrm>
              <a:off x="3937372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" y="1116460"/>
              <a:ext cx="18288000" cy="9172575"/>
            </a:xfrm>
            <a:custGeom>
              <a:avLst/>
              <a:gdLst/>
              <a:ahLst/>
              <a:cxnLst/>
              <a:rect l="l" t="t" r="r" b="b"/>
              <a:pathLst>
                <a:path w="18288000" h="9172575">
                  <a:moveTo>
                    <a:pt x="18287902" y="9172574"/>
                  </a:moveTo>
                  <a:lnTo>
                    <a:pt x="0" y="9172574"/>
                  </a:lnTo>
                  <a:lnTo>
                    <a:pt x="0" y="0"/>
                  </a:lnTo>
                  <a:lnTo>
                    <a:pt x="18287902" y="0"/>
                  </a:lnTo>
                  <a:lnTo>
                    <a:pt x="18287902" y="917257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09053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 h="0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09345" y="1555828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04506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 h="0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2615" y="1555828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430366" y="433221"/>
            <a:ext cx="1499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5973" y="263363"/>
            <a:ext cx="16922750" cy="1599565"/>
            <a:chOff x="335973" y="263363"/>
            <a:chExt cx="16922750" cy="1599565"/>
          </a:xfrm>
        </p:grpSpPr>
        <p:sp>
          <p:nvSpPr>
            <p:cNvPr id="16" name="object 16"/>
            <p:cNvSpPr/>
            <p:nvPr/>
          </p:nvSpPr>
          <p:spPr>
            <a:xfrm>
              <a:off x="10217818" y="451955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786181" y="44903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637" y="295275"/>
                  </a:moveTo>
                  <a:lnTo>
                    <a:pt x="136861" y="293099"/>
                  </a:lnTo>
                  <a:lnTo>
                    <a:pt x="128062" y="287167"/>
                  </a:lnTo>
                  <a:lnTo>
                    <a:pt x="122130" y="278368"/>
                  </a:lnTo>
                  <a:lnTo>
                    <a:pt x="119955" y="267592"/>
                  </a:lnTo>
                  <a:lnTo>
                    <a:pt x="119955" y="175319"/>
                  </a:lnTo>
                  <a:lnTo>
                    <a:pt x="27682" y="175319"/>
                  </a:lnTo>
                  <a:lnTo>
                    <a:pt x="16906" y="173144"/>
                  </a:lnTo>
                  <a:lnTo>
                    <a:pt x="8107" y="167212"/>
                  </a:lnTo>
                  <a:lnTo>
                    <a:pt x="2175" y="158413"/>
                  </a:lnTo>
                  <a:lnTo>
                    <a:pt x="0" y="147637"/>
                  </a:lnTo>
                  <a:lnTo>
                    <a:pt x="2175" y="136861"/>
                  </a:lnTo>
                  <a:lnTo>
                    <a:pt x="8107" y="128062"/>
                  </a:lnTo>
                  <a:lnTo>
                    <a:pt x="16906" y="122130"/>
                  </a:lnTo>
                  <a:lnTo>
                    <a:pt x="27682" y="119955"/>
                  </a:lnTo>
                  <a:lnTo>
                    <a:pt x="119955" y="119955"/>
                  </a:lnTo>
                  <a:lnTo>
                    <a:pt x="119955" y="27682"/>
                  </a:lnTo>
                  <a:lnTo>
                    <a:pt x="122130" y="16906"/>
                  </a:lnTo>
                  <a:lnTo>
                    <a:pt x="128062" y="8107"/>
                  </a:lnTo>
                  <a:lnTo>
                    <a:pt x="136861" y="2175"/>
                  </a:lnTo>
                  <a:lnTo>
                    <a:pt x="147637" y="0"/>
                  </a:lnTo>
                  <a:lnTo>
                    <a:pt x="158413" y="2175"/>
                  </a:lnTo>
                  <a:lnTo>
                    <a:pt x="167212" y="8107"/>
                  </a:lnTo>
                  <a:lnTo>
                    <a:pt x="173144" y="16906"/>
                  </a:lnTo>
                  <a:lnTo>
                    <a:pt x="175319" y="27682"/>
                  </a:lnTo>
                  <a:lnTo>
                    <a:pt x="175319" y="119955"/>
                  </a:lnTo>
                  <a:lnTo>
                    <a:pt x="267592" y="119955"/>
                  </a:lnTo>
                  <a:lnTo>
                    <a:pt x="278368" y="122130"/>
                  </a:lnTo>
                  <a:lnTo>
                    <a:pt x="287167" y="128062"/>
                  </a:lnTo>
                  <a:lnTo>
                    <a:pt x="293099" y="136861"/>
                  </a:lnTo>
                  <a:lnTo>
                    <a:pt x="295275" y="147637"/>
                  </a:lnTo>
                  <a:lnTo>
                    <a:pt x="293099" y="158413"/>
                  </a:lnTo>
                  <a:lnTo>
                    <a:pt x="287167" y="167212"/>
                  </a:lnTo>
                  <a:lnTo>
                    <a:pt x="278368" y="173144"/>
                  </a:lnTo>
                  <a:lnTo>
                    <a:pt x="267592" y="175319"/>
                  </a:lnTo>
                  <a:lnTo>
                    <a:pt x="175319" y="175319"/>
                  </a:lnTo>
                  <a:lnTo>
                    <a:pt x="175319" y="267592"/>
                  </a:lnTo>
                  <a:lnTo>
                    <a:pt x="173144" y="278368"/>
                  </a:lnTo>
                  <a:lnTo>
                    <a:pt x="167212" y="287167"/>
                  </a:lnTo>
                  <a:lnTo>
                    <a:pt x="158413" y="293099"/>
                  </a:lnTo>
                  <a:lnTo>
                    <a:pt x="147637" y="29527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602197" y="1348242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35973" y="263363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5C83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502338" y="433221"/>
            <a:ext cx="24758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latin typeface="Verdana"/>
                <a:cs typeface="Verdana"/>
              </a:rPr>
              <a:t>R</a:t>
            </a:r>
            <a:r>
              <a:rPr dirty="0" sz="2000" spc="60">
                <a:latin typeface="Verdana"/>
                <a:cs typeface="Verdana"/>
              </a:rPr>
              <a:t>e</a:t>
            </a:r>
            <a:r>
              <a:rPr dirty="0" sz="2000" spc="-155">
                <a:latin typeface="Verdana"/>
                <a:cs typeface="Verdana"/>
              </a:rPr>
              <a:t>v</a:t>
            </a:r>
            <a:r>
              <a:rPr dirty="0" sz="2000" spc="-100">
                <a:latin typeface="Verdana"/>
                <a:cs typeface="Verdana"/>
              </a:rPr>
              <a:t>i</a:t>
            </a:r>
            <a:r>
              <a:rPr dirty="0" sz="2000" spc="60">
                <a:latin typeface="Verdana"/>
                <a:cs typeface="Verdana"/>
              </a:rPr>
              <a:t>e</a:t>
            </a:r>
            <a:r>
              <a:rPr dirty="0" sz="2000">
                <a:latin typeface="Verdana"/>
                <a:cs typeface="Verdana"/>
              </a:rPr>
              <a:t>w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55">
                <a:latin typeface="Verdana"/>
                <a:cs typeface="Verdana"/>
              </a:rPr>
              <a:t>o</a:t>
            </a:r>
            <a:r>
              <a:rPr dirty="0" sz="2000">
                <a:latin typeface="Verdana"/>
                <a:cs typeface="Verdana"/>
              </a:rPr>
              <a:t>f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L</a:t>
            </a:r>
            <a:r>
              <a:rPr dirty="0" sz="2000" spc="-100">
                <a:latin typeface="Verdana"/>
                <a:cs typeface="Verdana"/>
              </a:rPr>
              <a:t>i</a:t>
            </a:r>
            <a:r>
              <a:rPr dirty="0" sz="2000" spc="-75">
                <a:latin typeface="Verdana"/>
                <a:cs typeface="Verdana"/>
              </a:rPr>
              <a:t>t</a:t>
            </a:r>
            <a:r>
              <a:rPr dirty="0" sz="2000" spc="60">
                <a:latin typeface="Verdana"/>
                <a:cs typeface="Verdana"/>
              </a:rPr>
              <a:t>e</a:t>
            </a:r>
            <a:r>
              <a:rPr dirty="0" sz="2000" spc="-135">
                <a:latin typeface="Verdana"/>
                <a:cs typeface="Verdana"/>
              </a:rPr>
              <a:t>r</a:t>
            </a:r>
            <a:r>
              <a:rPr dirty="0" sz="2000" spc="-55">
                <a:latin typeface="Verdana"/>
                <a:cs typeface="Verdana"/>
              </a:rPr>
              <a:t>a</a:t>
            </a:r>
            <a:r>
              <a:rPr dirty="0" sz="2000" spc="-75">
                <a:latin typeface="Verdana"/>
                <a:cs typeface="Verdana"/>
              </a:rPr>
              <a:t>t</a:t>
            </a:r>
            <a:r>
              <a:rPr dirty="0" sz="2000" spc="-114">
                <a:latin typeface="Verdana"/>
                <a:cs typeface="Verdana"/>
              </a:rPr>
              <a:t>u</a:t>
            </a:r>
            <a:r>
              <a:rPr dirty="0" sz="2000" spc="-135">
                <a:latin typeface="Verdana"/>
                <a:cs typeface="Verdana"/>
              </a:rPr>
              <a:t>r</a:t>
            </a:r>
            <a:r>
              <a:rPr dirty="0" sz="2000" spc="65"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45594" y="1387585"/>
            <a:ext cx="308927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9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-190">
                <a:solidFill>
                  <a:srgbClr val="48494E"/>
                </a:solidFill>
                <a:latin typeface="Verdana"/>
                <a:cs typeface="Verdana"/>
              </a:rPr>
              <a:t>v</a:t>
            </a:r>
            <a:r>
              <a:rPr dirty="0" sz="2500" spc="-12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>
                <a:solidFill>
                  <a:srgbClr val="48494E"/>
                </a:solidFill>
                <a:latin typeface="Verdana"/>
                <a:cs typeface="Verdana"/>
              </a:rPr>
              <a:t>w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dirty="0" sz="2500">
                <a:solidFill>
                  <a:srgbClr val="48494E"/>
                </a:solidFill>
                <a:latin typeface="Verdana"/>
                <a:cs typeface="Verdana"/>
              </a:rPr>
              <a:t>f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-80">
                <a:solidFill>
                  <a:srgbClr val="48494E"/>
                </a:solidFill>
                <a:latin typeface="Verdana"/>
                <a:cs typeface="Verdana"/>
              </a:rPr>
              <a:t>L</a:t>
            </a:r>
            <a:r>
              <a:rPr dirty="0" sz="2500" spc="-12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-9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-16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-70">
                <a:solidFill>
                  <a:srgbClr val="48494E"/>
                </a:solidFill>
                <a:latin typeface="Verdana"/>
                <a:cs typeface="Verdana"/>
              </a:rPr>
              <a:t>a</a:t>
            </a:r>
            <a:r>
              <a:rPr dirty="0" sz="2500" spc="-9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dirty="0" sz="2500" spc="-145">
                <a:solidFill>
                  <a:srgbClr val="48494E"/>
                </a:solidFill>
                <a:latin typeface="Verdana"/>
                <a:cs typeface="Verdana"/>
              </a:rPr>
              <a:t>u</a:t>
            </a:r>
            <a:r>
              <a:rPr dirty="0" sz="2500" spc="-16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8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53586" y="3237823"/>
            <a:ext cx="4816475" cy="1463675"/>
            <a:chOff x="753586" y="3237823"/>
            <a:chExt cx="4816475" cy="1463675"/>
          </a:xfrm>
        </p:grpSpPr>
        <p:sp>
          <p:nvSpPr>
            <p:cNvPr id="24" name="object 24"/>
            <p:cNvSpPr/>
            <p:nvPr/>
          </p:nvSpPr>
          <p:spPr>
            <a:xfrm>
              <a:off x="753586" y="3711978"/>
              <a:ext cx="4816475" cy="989330"/>
            </a:xfrm>
            <a:custGeom>
              <a:avLst/>
              <a:gdLst/>
              <a:ahLst/>
              <a:cxnLst/>
              <a:rect l="l" t="t" r="r" b="b"/>
              <a:pathLst>
                <a:path w="4816475" h="989329">
                  <a:moveTo>
                    <a:pt x="4319392" y="989052"/>
                  </a:moveTo>
                  <a:lnTo>
                    <a:pt x="475928" y="989052"/>
                  </a:lnTo>
                  <a:lnTo>
                    <a:pt x="475928" y="985569"/>
                  </a:lnTo>
                  <a:lnTo>
                    <a:pt x="427331" y="981241"/>
                  </a:lnTo>
                  <a:lnTo>
                    <a:pt x="380123" y="972326"/>
                  </a:lnTo>
                  <a:lnTo>
                    <a:pt x="334546" y="959054"/>
                  </a:lnTo>
                  <a:lnTo>
                    <a:pt x="290839" y="941656"/>
                  </a:lnTo>
                  <a:lnTo>
                    <a:pt x="249244" y="920360"/>
                  </a:lnTo>
                  <a:lnTo>
                    <a:pt x="210002" y="895396"/>
                  </a:lnTo>
                  <a:lnTo>
                    <a:pt x="173354" y="866994"/>
                  </a:lnTo>
                  <a:lnTo>
                    <a:pt x="139541" y="835383"/>
                  </a:lnTo>
                  <a:lnTo>
                    <a:pt x="108804" y="800793"/>
                  </a:lnTo>
                  <a:lnTo>
                    <a:pt x="81383" y="763453"/>
                  </a:lnTo>
                  <a:lnTo>
                    <a:pt x="57520" y="723593"/>
                  </a:lnTo>
                  <a:lnTo>
                    <a:pt x="37455" y="681442"/>
                  </a:lnTo>
                  <a:lnTo>
                    <a:pt x="21430" y="637231"/>
                  </a:lnTo>
                  <a:lnTo>
                    <a:pt x="9685" y="591188"/>
                  </a:lnTo>
                  <a:lnTo>
                    <a:pt x="2461" y="543543"/>
                  </a:lnTo>
                  <a:lnTo>
                    <a:pt x="0" y="494526"/>
                  </a:lnTo>
                  <a:lnTo>
                    <a:pt x="2422" y="445508"/>
                  </a:lnTo>
                  <a:lnTo>
                    <a:pt x="9541" y="397864"/>
                  </a:lnTo>
                  <a:lnTo>
                    <a:pt x="21130" y="351821"/>
                  </a:lnTo>
                  <a:lnTo>
                    <a:pt x="36963" y="307609"/>
                  </a:lnTo>
                  <a:lnTo>
                    <a:pt x="56815" y="265459"/>
                  </a:lnTo>
                  <a:lnTo>
                    <a:pt x="80460" y="225598"/>
                  </a:lnTo>
                  <a:lnTo>
                    <a:pt x="107673" y="188259"/>
                  </a:lnTo>
                  <a:lnTo>
                    <a:pt x="138229" y="153668"/>
                  </a:lnTo>
                  <a:lnTo>
                    <a:pt x="171901" y="122057"/>
                  </a:lnTo>
                  <a:lnTo>
                    <a:pt x="208464" y="93655"/>
                  </a:lnTo>
                  <a:lnTo>
                    <a:pt x="247693" y="68691"/>
                  </a:lnTo>
                  <a:lnTo>
                    <a:pt x="289362" y="47395"/>
                  </a:lnTo>
                  <a:lnTo>
                    <a:pt x="333246" y="29997"/>
                  </a:lnTo>
                  <a:lnTo>
                    <a:pt x="379119" y="16725"/>
                  </a:lnTo>
                  <a:lnTo>
                    <a:pt x="426754" y="7811"/>
                  </a:lnTo>
                  <a:lnTo>
                    <a:pt x="475928" y="3482"/>
                  </a:lnTo>
                  <a:lnTo>
                    <a:pt x="475928" y="0"/>
                  </a:lnTo>
                  <a:lnTo>
                    <a:pt x="4319392" y="0"/>
                  </a:lnTo>
                  <a:lnTo>
                    <a:pt x="4367564" y="2278"/>
                  </a:lnTo>
                  <a:lnTo>
                    <a:pt x="4414373" y="8971"/>
                  </a:lnTo>
                  <a:lnTo>
                    <a:pt x="4459618" y="19866"/>
                  </a:lnTo>
                  <a:lnTo>
                    <a:pt x="4503097" y="34750"/>
                  </a:lnTo>
                  <a:lnTo>
                    <a:pt x="4544611" y="53411"/>
                  </a:lnTo>
                  <a:lnTo>
                    <a:pt x="4583958" y="75637"/>
                  </a:lnTo>
                  <a:lnTo>
                    <a:pt x="4620937" y="101213"/>
                  </a:lnTo>
                  <a:lnTo>
                    <a:pt x="4655348" y="129929"/>
                  </a:lnTo>
                  <a:lnTo>
                    <a:pt x="4686989" y="161570"/>
                  </a:lnTo>
                  <a:lnTo>
                    <a:pt x="4715660" y="195926"/>
                  </a:lnTo>
                  <a:lnTo>
                    <a:pt x="4741160" y="232781"/>
                  </a:lnTo>
                  <a:lnTo>
                    <a:pt x="4763288" y="271926"/>
                  </a:lnTo>
                  <a:lnTo>
                    <a:pt x="4781843" y="313145"/>
                  </a:lnTo>
                  <a:lnTo>
                    <a:pt x="4796625" y="356228"/>
                  </a:lnTo>
                  <a:lnTo>
                    <a:pt x="4807432" y="400960"/>
                  </a:lnTo>
                  <a:lnTo>
                    <a:pt x="4814063" y="447130"/>
                  </a:lnTo>
                  <a:lnTo>
                    <a:pt x="4816318" y="494526"/>
                  </a:lnTo>
                  <a:lnTo>
                    <a:pt x="4814029" y="541921"/>
                  </a:lnTo>
                  <a:lnTo>
                    <a:pt x="4807303" y="588091"/>
                  </a:lnTo>
                  <a:lnTo>
                    <a:pt x="4796355" y="632824"/>
                  </a:lnTo>
                  <a:lnTo>
                    <a:pt x="4781399" y="675906"/>
                  </a:lnTo>
                  <a:lnTo>
                    <a:pt x="4762647" y="717126"/>
                  </a:lnTo>
                  <a:lnTo>
                    <a:pt x="4740314" y="756270"/>
                  </a:lnTo>
                  <a:lnTo>
                    <a:pt x="4714613" y="793126"/>
                  </a:lnTo>
                  <a:lnTo>
                    <a:pt x="4685758" y="827481"/>
                  </a:lnTo>
                  <a:lnTo>
                    <a:pt x="4653963" y="859122"/>
                  </a:lnTo>
                  <a:lnTo>
                    <a:pt x="4619441" y="887838"/>
                  </a:lnTo>
                  <a:lnTo>
                    <a:pt x="4582406" y="913415"/>
                  </a:lnTo>
                  <a:lnTo>
                    <a:pt x="4543072" y="935640"/>
                  </a:lnTo>
                  <a:lnTo>
                    <a:pt x="4501653" y="954301"/>
                  </a:lnTo>
                  <a:lnTo>
                    <a:pt x="4458361" y="969185"/>
                  </a:lnTo>
                  <a:lnTo>
                    <a:pt x="4413412" y="980081"/>
                  </a:lnTo>
                  <a:lnTo>
                    <a:pt x="4367017" y="986773"/>
                  </a:lnTo>
                  <a:lnTo>
                    <a:pt x="4319392" y="989052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75380" y="3244056"/>
              <a:ext cx="311150" cy="807085"/>
            </a:xfrm>
            <a:custGeom>
              <a:avLst/>
              <a:gdLst/>
              <a:ahLst/>
              <a:cxnLst/>
              <a:rect l="l" t="t" r="r" b="b"/>
              <a:pathLst>
                <a:path w="311150" h="807085">
                  <a:moveTo>
                    <a:pt x="310947" y="806772"/>
                  </a:moveTo>
                  <a:lnTo>
                    <a:pt x="154325" y="738970"/>
                  </a:lnTo>
                  <a:lnTo>
                    <a:pt x="0" y="806772"/>
                  </a:lnTo>
                  <a:lnTo>
                    <a:pt x="0" y="0"/>
                  </a:lnTo>
                  <a:lnTo>
                    <a:pt x="310947" y="0"/>
                  </a:lnTo>
                  <a:lnTo>
                    <a:pt x="310947" y="806772"/>
                  </a:lnTo>
                  <a:close/>
                </a:path>
              </a:pathLst>
            </a:custGeom>
            <a:solidFill>
              <a:srgbClr val="D53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69022" y="3237823"/>
              <a:ext cx="323850" cy="821690"/>
            </a:xfrm>
            <a:custGeom>
              <a:avLst/>
              <a:gdLst/>
              <a:ahLst/>
              <a:cxnLst/>
              <a:rect l="l" t="t" r="r" b="b"/>
              <a:pathLst>
                <a:path w="323850" h="821689">
                  <a:moveTo>
                    <a:pt x="5311" y="820268"/>
                  </a:moveTo>
                  <a:lnTo>
                    <a:pt x="0" y="818122"/>
                  </a:lnTo>
                  <a:lnTo>
                    <a:pt x="0" y="2839"/>
                  </a:lnTo>
                  <a:lnTo>
                    <a:pt x="2894" y="0"/>
                  </a:lnTo>
                  <a:lnTo>
                    <a:pt x="320781" y="0"/>
                  </a:lnTo>
                  <a:lnTo>
                    <a:pt x="323663" y="2839"/>
                  </a:lnTo>
                  <a:lnTo>
                    <a:pt x="323663" y="6232"/>
                  </a:lnTo>
                  <a:lnTo>
                    <a:pt x="12715" y="6232"/>
                  </a:lnTo>
                  <a:lnTo>
                    <a:pt x="6357" y="12470"/>
                  </a:lnTo>
                  <a:lnTo>
                    <a:pt x="12715" y="12470"/>
                  </a:lnTo>
                  <a:lnTo>
                    <a:pt x="12715" y="803411"/>
                  </a:lnTo>
                  <a:lnTo>
                    <a:pt x="3145" y="807616"/>
                  </a:lnTo>
                  <a:lnTo>
                    <a:pt x="12715" y="813005"/>
                  </a:lnTo>
                  <a:lnTo>
                    <a:pt x="21843" y="813005"/>
                  </a:lnTo>
                  <a:lnTo>
                    <a:pt x="5311" y="820268"/>
                  </a:lnTo>
                  <a:close/>
                </a:path>
                <a:path w="323850" h="821689">
                  <a:moveTo>
                    <a:pt x="12715" y="12470"/>
                  </a:moveTo>
                  <a:lnTo>
                    <a:pt x="6357" y="12470"/>
                  </a:lnTo>
                  <a:lnTo>
                    <a:pt x="12715" y="6232"/>
                  </a:lnTo>
                  <a:lnTo>
                    <a:pt x="12715" y="12470"/>
                  </a:lnTo>
                  <a:close/>
                </a:path>
                <a:path w="323850" h="821689">
                  <a:moveTo>
                    <a:pt x="310947" y="12470"/>
                  </a:moveTo>
                  <a:lnTo>
                    <a:pt x="12715" y="12470"/>
                  </a:lnTo>
                  <a:lnTo>
                    <a:pt x="12715" y="6232"/>
                  </a:lnTo>
                  <a:lnTo>
                    <a:pt x="310947" y="6232"/>
                  </a:lnTo>
                  <a:lnTo>
                    <a:pt x="310947" y="12470"/>
                  </a:lnTo>
                  <a:close/>
                </a:path>
                <a:path w="323850" h="821689">
                  <a:moveTo>
                    <a:pt x="323663" y="811065"/>
                  </a:moveTo>
                  <a:lnTo>
                    <a:pt x="320526" y="807616"/>
                  </a:lnTo>
                  <a:lnTo>
                    <a:pt x="310947" y="803470"/>
                  </a:lnTo>
                  <a:lnTo>
                    <a:pt x="310947" y="6232"/>
                  </a:lnTo>
                  <a:lnTo>
                    <a:pt x="317305" y="12470"/>
                  </a:lnTo>
                  <a:lnTo>
                    <a:pt x="323663" y="12470"/>
                  </a:lnTo>
                  <a:lnTo>
                    <a:pt x="323663" y="811065"/>
                  </a:lnTo>
                  <a:close/>
                </a:path>
                <a:path w="323850" h="821689">
                  <a:moveTo>
                    <a:pt x="323663" y="12470"/>
                  </a:moveTo>
                  <a:lnTo>
                    <a:pt x="317305" y="12470"/>
                  </a:lnTo>
                  <a:lnTo>
                    <a:pt x="310947" y="6232"/>
                  </a:lnTo>
                  <a:lnTo>
                    <a:pt x="323663" y="6232"/>
                  </a:lnTo>
                  <a:lnTo>
                    <a:pt x="323663" y="12470"/>
                  </a:lnTo>
                  <a:close/>
                </a:path>
                <a:path w="323850" h="821689">
                  <a:moveTo>
                    <a:pt x="21843" y="813005"/>
                  </a:moveTo>
                  <a:lnTo>
                    <a:pt x="12715" y="813005"/>
                  </a:lnTo>
                  <a:lnTo>
                    <a:pt x="12715" y="803411"/>
                  </a:lnTo>
                  <a:lnTo>
                    <a:pt x="154804" y="740994"/>
                  </a:lnTo>
                  <a:lnTo>
                    <a:pt x="159478" y="737917"/>
                  </a:lnTo>
                  <a:lnTo>
                    <a:pt x="188790" y="750603"/>
                  </a:lnTo>
                  <a:lnTo>
                    <a:pt x="157473" y="750603"/>
                  </a:lnTo>
                  <a:lnTo>
                    <a:pt x="160705" y="752002"/>
                  </a:lnTo>
                  <a:lnTo>
                    <a:pt x="21843" y="813005"/>
                  </a:lnTo>
                  <a:close/>
                </a:path>
                <a:path w="323850" h="821689">
                  <a:moveTo>
                    <a:pt x="160705" y="752002"/>
                  </a:moveTo>
                  <a:lnTo>
                    <a:pt x="157473" y="750603"/>
                  </a:lnTo>
                  <a:lnTo>
                    <a:pt x="163890" y="750603"/>
                  </a:lnTo>
                  <a:lnTo>
                    <a:pt x="160705" y="752002"/>
                  </a:lnTo>
                  <a:close/>
                </a:path>
                <a:path w="323850" h="821689">
                  <a:moveTo>
                    <a:pt x="310947" y="817039"/>
                  </a:moveTo>
                  <a:lnTo>
                    <a:pt x="160705" y="752002"/>
                  </a:lnTo>
                  <a:lnTo>
                    <a:pt x="163890" y="750603"/>
                  </a:lnTo>
                  <a:lnTo>
                    <a:pt x="188790" y="750603"/>
                  </a:lnTo>
                  <a:lnTo>
                    <a:pt x="310947" y="803470"/>
                  </a:lnTo>
                  <a:lnTo>
                    <a:pt x="310947" y="817039"/>
                  </a:lnTo>
                  <a:close/>
                </a:path>
                <a:path w="323850" h="821689">
                  <a:moveTo>
                    <a:pt x="12715" y="813005"/>
                  </a:moveTo>
                  <a:lnTo>
                    <a:pt x="3145" y="807616"/>
                  </a:lnTo>
                  <a:lnTo>
                    <a:pt x="12715" y="803411"/>
                  </a:lnTo>
                  <a:lnTo>
                    <a:pt x="12715" y="813005"/>
                  </a:lnTo>
                  <a:close/>
                </a:path>
                <a:path w="323850" h="821689">
                  <a:moveTo>
                    <a:pt x="319290" y="818531"/>
                  </a:moveTo>
                  <a:lnTo>
                    <a:pt x="314101" y="818405"/>
                  </a:lnTo>
                  <a:lnTo>
                    <a:pt x="310947" y="817039"/>
                  </a:lnTo>
                  <a:lnTo>
                    <a:pt x="310947" y="803470"/>
                  </a:lnTo>
                  <a:lnTo>
                    <a:pt x="320526" y="807616"/>
                  </a:lnTo>
                  <a:lnTo>
                    <a:pt x="323663" y="811065"/>
                  </a:lnTo>
                  <a:lnTo>
                    <a:pt x="323663" y="811439"/>
                  </a:lnTo>
                  <a:lnTo>
                    <a:pt x="322903" y="815435"/>
                  </a:lnTo>
                  <a:lnTo>
                    <a:pt x="319290" y="818531"/>
                  </a:lnTo>
                  <a:close/>
                </a:path>
                <a:path w="323850" h="821689">
                  <a:moveTo>
                    <a:pt x="323663" y="818531"/>
                  </a:moveTo>
                  <a:lnTo>
                    <a:pt x="319290" y="818531"/>
                  </a:lnTo>
                  <a:lnTo>
                    <a:pt x="322903" y="815435"/>
                  </a:lnTo>
                  <a:lnTo>
                    <a:pt x="323663" y="811439"/>
                  </a:lnTo>
                  <a:lnTo>
                    <a:pt x="323663" y="818531"/>
                  </a:lnTo>
                  <a:close/>
                </a:path>
                <a:path w="323850" h="821689">
                  <a:moveTo>
                    <a:pt x="323663" y="821061"/>
                  </a:moveTo>
                  <a:lnTo>
                    <a:pt x="310947" y="821061"/>
                  </a:lnTo>
                  <a:lnTo>
                    <a:pt x="310947" y="817039"/>
                  </a:lnTo>
                  <a:lnTo>
                    <a:pt x="314101" y="818405"/>
                  </a:lnTo>
                  <a:lnTo>
                    <a:pt x="319290" y="818531"/>
                  </a:lnTo>
                  <a:lnTo>
                    <a:pt x="323663" y="818531"/>
                  </a:lnTo>
                  <a:lnTo>
                    <a:pt x="323663" y="821061"/>
                  </a:lnTo>
                  <a:close/>
                </a:path>
              </a:pathLst>
            </a:custGeom>
            <a:solidFill>
              <a:srgbClr val="201B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059009" y="5576489"/>
            <a:ext cx="15217775" cy="2549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5"/>
              </a:spcBef>
            </a:pPr>
            <a:r>
              <a:rPr dirty="0" sz="3100" spc="-355">
                <a:latin typeface="Verdana"/>
                <a:cs typeface="Verdana"/>
              </a:rPr>
              <a:t>In </a:t>
            </a:r>
            <a:r>
              <a:rPr dirty="0" sz="3100" spc="-10">
                <a:latin typeface="Verdana"/>
                <a:cs typeface="Verdana"/>
              </a:rPr>
              <a:t>recent </a:t>
            </a:r>
            <a:r>
              <a:rPr dirty="0" sz="3100" spc="-95">
                <a:latin typeface="Verdana"/>
                <a:cs typeface="Verdana"/>
              </a:rPr>
              <a:t>times, </a:t>
            </a:r>
            <a:r>
              <a:rPr dirty="0" sz="3100" spc="-35">
                <a:latin typeface="Verdana"/>
                <a:cs typeface="Verdana"/>
              </a:rPr>
              <a:t>observations </a:t>
            </a:r>
            <a:r>
              <a:rPr dirty="0" sz="3100" spc="-100">
                <a:latin typeface="Verdana"/>
                <a:cs typeface="Verdana"/>
              </a:rPr>
              <a:t>have </a:t>
            </a:r>
            <a:r>
              <a:rPr dirty="0" sz="3100" spc="-35">
                <a:latin typeface="Verdana"/>
                <a:cs typeface="Verdana"/>
              </a:rPr>
              <a:t>shown </a:t>
            </a:r>
            <a:r>
              <a:rPr dirty="0" sz="3100" spc="-120">
                <a:latin typeface="Verdana"/>
                <a:cs typeface="Verdana"/>
              </a:rPr>
              <a:t>that </a:t>
            </a:r>
            <a:r>
              <a:rPr dirty="0" sz="3100" spc="-60">
                <a:latin typeface="Verdana"/>
                <a:cs typeface="Verdana"/>
              </a:rPr>
              <a:t>the </a:t>
            </a:r>
            <a:r>
              <a:rPr dirty="0" sz="3100">
                <a:latin typeface="Verdana"/>
                <a:cs typeface="Verdana"/>
              </a:rPr>
              <a:t>workforce </a:t>
            </a:r>
            <a:r>
              <a:rPr dirty="0" sz="3100" spc="45">
                <a:latin typeface="Verdana"/>
                <a:cs typeface="Verdana"/>
              </a:rPr>
              <a:t>of </a:t>
            </a:r>
            <a:r>
              <a:rPr dirty="0" sz="3100" spc="-130">
                <a:latin typeface="Verdana"/>
                <a:cs typeface="Verdana"/>
              </a:rPr>
              <a:t>UK </a:t>
            </a:r>
            <a:r>
              <a:rPr dirty="0" sz="3100" spc="-80">
                <a:latin typeface="Verdana"/>
                <a:cs typeface="Verdana"/>
              </a:rPr>
              <a:t>Higher </a:t>
            </a:r>
            <a:r>
              <a:rPr dirty="0" sz="3100" spc="-75">
                <a:latin typeface="Verdana"/>
                <a:cs typeface="Verdana"/>
              </a:rPr>
              <a:t> </a:t>
            </a:r>
            <a:r>
              <a:rPr dirty="0" sz="3100" spc="-45">
                <a:latin typeface="Verdana"/>
                <a:cs typeface="Verdana"/>
              </a:rPr>
              <a:t>Education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50">
                <a:latin typeface="Verdana"/>
                <a:cs typeface="Verdana"/>
              </a:rPr>
              <a:t>has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50">
                <a:latin typeface="Verdana"/>
                <a:cs typeface="Verdana"/>
              </a:rPr>
              <a:t>increasingly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55">
                <a:latin typeface="Verdana"/>
                <a:cs typeface="Verdana"/>
              </a:rPr>
              <a:t>become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80">
                <a:latin typeface="Verdana"/>
                <a:cs typeface="Verdana"/>
              </a:rPr>
              <a:t>diverse.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65">
                <a:latin typeface="Verdana"/>
                <a:cs typeface="Verdana"/>
              </a:rPr>
              <a:t>From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55">
                <a:latin typeface="Verdana"/>
                <a:cs typeface="Verdana"/>
              </a:rPr>
              <a:t>2003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5">
                <a:latin typeface="Verdana"/>
                <a:cs typeface="Verdana"/>
              </a:rPr>
              <a:t>to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20">
                <a:latin typeface="Verdana"/>
                <a:cs typeface="Verdana"/>
              </a:rPr>
              <a:t>2020,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65">
                <a:latin typeface="Verdana"/>
                <a:cs typeface="Verdana"/>
              </a:rPr>
              <a:t>the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50">
                <a:latin typeface="Verdana"/>
                <a:cs typeface="Verdana"/>
              </a:rPr>
              <a:t>proportion </a:t>
            </a:r>
            <a:r>
              <a:rPr dirty="0" sz="3100" spc="-1075">
                <a:latin typeface="Verdana"/>
                <a:cs typeface="Verdana"/>
              </a:rPr>
              <a:t> </a:t>
            </a:r>
            <a:r>
              <a:rPr dirty="0" sz="3100" spc="45">
                <a:latin typeface="Verdana"/>
                <a:cs typeface="Verdana"/>
              </a:rPr>
              <a:t>of </a:t>
            </a:r>
            <a:r>
              <a:rPr dirty="0" sz="3100" spc="-65">
                <a:latin typeface="Verdana"/>
                <a:cs typeface="Verdana"/>
              </a:rPr>
              <a:t>white </a:t>
            </a:r>
            <a:r>
              <a:rPr dirty="0" sz="3100" spc="-15">
                <a:latin typeface="Verdana"/>
                <a:cs typeface="Verdana"/>
              </a:rPr>
              <a:t>staff </a:t>
            </a:r>
            <a:r>
              <a:rPr dirty="0" sz="3100" spc="-50">
                <a:latin typeface="Verdana"/>
                <a:cs typeface="Verdana"/>
              </a:rPr>
              <a:t>has </a:t>
            </a:r>
            <a:r>
              <a:rPr dirty="0" sz="3100" spc="45">
                <a:latin typeface="Verdana"/>
                <a:cs typeface="Verdana"/>
              </a:rPr>
              <a:t>decreased </a:t>
            </a:r>
            <a:r>
              <a:rPr dirty="0" sz="3100" spc="-85">
                <a:latin typeface="Verdana"/>
                <a:cs typeface="Verdana"/>
              </a:rPr>
              <a:t>from </a:t>
            </a:r>
            <a:r>
              <a:rPr dirty="0" sz="3100" spc="-365">
                <a:latin typeface="Verdana"/>
                <a:cs typeface="Verdana"/>
              </a:rPr>
              <a:t>91.4% </a:t>
            </a:r>
            <a:r>
              <a:rPr dirty="0" sz="3100" spc="-5">
                <a:latin typeface="Verdana"/>
                <a:cs typeface="Verdana"/>
              </a:rPr>
              <a:t>to </a:t>
            </a:r>
            <a:r>
              <a:rPr dirty="0" sz="3100" spc="-240">
                <a:latin typeface="Verdana"/>
                <a:cs typeface="Verdana"/>
              </a:rPr>
              <a:t>84.6%, </a:t>
            </a:r>
            <a:r>
              <a:rPr dirty="0" sz="3100" spc="-80">
                <a:latin typeface="Verdana"/>
                <a:cs typeface="Verdana"/>
              </a:rPr>
              <a:t>and </a:t>
            </a:r>
            <a:r>
              <a:rPr dirty="0" sz="3100" spc="-65">
                <a:latin typeface="Verdana"/>
                <a:cs typeface="Verdana"/>
              </a:rPr>
              <a:t>the </a:t>
            </a:r>
            <a:r>
              <a:rPr dirty="0" sz="3100" spc="-50">
                <a:latin typeface="Verdana"/>
                <a:cs typeface="Verdana"/>
              </a:rPr>
              <a:t>proportion </a:t>
            </a:r>
            <a:r>
              <a:rPr dirty="0" sz="3100" spc="45">
                <a:latin typeface="Verdana"/>
                <a:cs typeface="Verdana"/>
              </a:rPr>
              <a:t>of </a:t>
            </a:r>
            <a:r>
              <a:rPr dirty="0" sz="3100" spc="-15">
                <a:latin typeface="Verdana"/>
                <a:cs typeface="Verdana"/>
              </a:rPr>
              <a:t>staff </a:t>
            </a:r>
            <a:r>
              <a:rPr dirty="0" sz="3100" spc="-10">
                <a:latin typeface="Verdana"/>
                <a:cs typeface="Verdana"/>
              </a:rPr>
              <a:t> </a:t>
            </a:r>
            <a:r>
              <a:rPr dirty="0" sz="3100" spc="-50">
                <a:latin typeface="Verdana"/>
                <a:cs typeface="Verdana"/>
              </a:rPr>
              <a:t>members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85">
                <a:latin typeface="Verdana"/>
                <a:cs typeface="Verdana"/>
              </a:rPr>
              <a:t>from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40">
                <a:latin typeface="Verdana"/>
                <a:cs typeface="Verdana"/>
              </a:rPr>
              <a:t>Black,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95">
                <a:latin typeface="Verdana"/>
                <a:cs typeface="Verdana"/>
              </a:rPr>
              <a:t>Asian,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80">
                <a:latin typeface="Verdana"/>
                <a:cs typeface="Verdana"/>
              </a:rPr>
              <a:t>and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135">
                <a:latin typeface="Verdana"/>
                <a:cs typeface="Verdana"/>
              </a:rPr>
              <a:t>minority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45">
                <a:latin typeface="Verdana"/>
                <a:cs typeface="Verdana"/>
              </a:rPr>
              <a:t>ethnic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20">
                <a:latin typeface="Verdana"/>
                <a:cs typeface="Verdana"/>
              </a:rPr>
              <a:t>groups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5">
                <a:latin typeface="Verdana"/>
                <a:cs typeface="Verdana"/>
              </a:rPr>
              <a:t>increased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85">
                <a:latin typeface="Verdana"/>
                <a:cs typeface="Verdana"/>
              </a:rPr>
              <a:t>from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295">
                <a:latin typeface="Verdana"/>
                <a:cs typeface="Verdana"/>
              </a:rPr>
              <a:t>8.6%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5">
                <a:latin typeface="Verdana"/>
                <a:cs typeface="Verdana"/>
              </a:rPr>
              <a:t>to </a:t>
            </a:r>
            <a:r>
              <a:rPr dirty="0" sz="3100">
                <a:latin typeface="Verdana"/>
                <a:cs typeface="Verdana"/>
              </a:rPr>
              <a:t> </a:t>
            </a:r>
            <a:r>
              <a:rPr dirty="0" sz="3100" spc="-640">
                <a:latin typeface="Verdana"/>
                <a:cs typeface="Verdana"/>
              </a:rPr>
              <a:t>1</a:t>
            </a:r>
            <a:r>
              <a:rPr dirty="0" sz="3100" spc="40">
                <a:latin typeface="Verdana"/>
                <a:cs typeface="Verdana"/>
              </a:rPr>
              <a:t>5</a:t>
            </a:r>
            <a:r>
              <a:rPr dirty="0" sz="3100" spc="-390">
                <a:latin typeface="Verdana"/>
                <a:cs typeface="Verdana"/>
              </a:rPr>
              <a:t>.</a:t>
            </a:r>
            <a:r>
              <a:rPr dirty="0" sz="3100" spc="50">
                <a:latin typeface="Verdana"/>
                <a:cs typeface="Verdana"/>
              </a:rPr>
              <a:t>4</a:t>
            </a:r>
            <a:r>
              <a:rPr dirty="0" sz="3100" spc="-900">
                <a:latin typeface="Verdana"/>
                <a:cs typeface="Verdana"/>
              </a:rPr>
              <a:t>%</a:t>
            </a:r>
            <a:r>
              <a:rPr dirty="0" sz="3100" spc="-390">
                <a:latin typeface="Verdana"/>
                <a:cs typeface="Verdana"/>
              </a:rPr>
              <a:t>.</a:t>
            </a:r>
            <a:r>
              <a:rPr dirty="0" sz="3100" spc="-490">
                <a:latin typeface="Verdana"/>
                <a:cs typeface="Verdana"/>
              </a:rPr>
              <a:t>(</a:t>
            </a:r>
            <a:r>
              <a:rPr dirty="0" sz="3100" spc="-114">
                <a:latin typeface="Verdana"/>
                <a:cs typeface="Verdana"/>
              </a:rPr>
              <a:t>R</a:t>
            </a:r>
            <a:r>
              <a:rPr dirty="0" sz="3100" spc="-150">
                <a:latin typeface="Verdana"/>
                <a:cs typeface="Verdana"/>
              </a:rPr>
              <a:t>i</a:t>
            </a:r>
            <a:r>
              <a:rPr dirty="0" sz="3100" spc="245">
                <a:latin typeface="Verdana"/>
                <a:cs typeface="Verdana"/>
              </a:rPr>
              <a:t>c</a:t>
            </a:r>
            <a:r>
              <a:rPr dirty="0" sz="3100" spc="-180">
                <a:latin typeface="Verdana"/>
                <a:cs typeface="Verdana"/>
              </a:rPr>
              <a:t>h</a:t>
            </a:r>
            <a:r>
              <a:rPr dirty="0" sz="3100" spc="-85">
                <a:latin typeface="Verdana"/>
                <a:cs typeface="Verdana"/>
              </a:rPr>
              <a:t>a</a:t>
            </a:r>
            <a:r>
              <a:rPr dirty="0" sz="3100" spc="-204">
                <a:latin typeface="Verdana"/>
                <a:cs typeface="Verdana"/>
              </a:rPr>
              <a:t>r</a:t>
            </a:r>
            <a:r>
              <a:rPr dirty="0" sz="3100" spc="30">
                <a:latin typeface="Verdana"/>
                <a:cs typeface="Verdana"/>
              </a:rPr>
              <a:t>d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25">
                <a:latin typeface="Verdana"/>
                <a:cs typeface="Verdana"/>
              </a:rPr>
              <a:t>A</a:t>
            </a:r>
            <a:r>
              <a:rPr dirty="0" sz="3100" spc="25">
                <a:latin typeface="Verdana"/>
                <a:cs typeface="Verdana"/>
              </a:rPr>
              <a:t>d</a:t>
            </a:r>
            <a:r>
              <a:rPr dirty="0" sz="3100" spc="-85">
                <a:latin typeface="Verdana"/>
                <a:cs typeface="Verdana"/>
              </a:rPr>
              <a:t>a</a:t>
            </a:r>
            <a:r>
              <a:rPr dirty="0" sz="3100" spc="-235">
                <a:latin typeface="Verdana"/>
                <a:cs typeface="Verdana"/>
              </a:rPr>
              <a:t>m</a:t>
            </a:r>
            <a:r>
              <a:rPr dirty="0" sz="3100" spc="105">
                <a:latin typeface="Verdana"/>
                <a:cs typeface="Verdana"/>
              </a:rPr>
              <a:t>s</a:t>
            </a:r>
            <a:r>
              <a:rPr dirty="0" sz="3100" spc="-295">
                <a:latin typeface="Verdana"/>
                <a:cs typeface="Verdana"/>
              </a:rPr>
              <a:t>,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25">
                <a:latin typeface="Verdana"/>
                <a:cs typeface="Verdana"/>
              </a:rPr>
              <a:t>2</a:t>
            </a:r>
            <a:r>
              <a:rPr dirty="0" sz="3100" spc="70">
                <a:latin typeface="Verdana"/>
                <a:cs typeface="Verdana"/>
              </a:rPr>
              <a:t>0</a:t>
            </a:r>
            <a:r>
              <a:rPr dirty="0" sz="3100" spc="-640">
                <a:latin typeface="Verdana"/>
                <a:cs typeface="Verdana"/>
              </a:rPr>
              <a:t>1</a:t>
            </a:r>
            <a:r>
              <a:rPr dirty="0" sz="3100" spc="-85">
                <a:latin typeface="Verdana"/>
                <a:cs typeface="Verdana"/>
              </a:rPr>
              <a:t>7</a:t>
            </a:r>
            <a:r>
              <a:rPr dirty="0" sz="3100" spc="-490">
                <a:latin typeface="Verdana"/>
                <a:cs typeface="Verdana"/>
              </a:rPr>
              <a:t>)</a:t>
            </a:r>
            <a:r>
              <a:rPr dirty="0" sz="3100" spc="-390">
                <a:latin typeface="Verdana"/>
                <a:cs typeface="Verdana"/>
              </a:rPr>
              <a:t>.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98447" y="3957855"/>
            <a:ext cx="394589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7935" algn="l"/>
              </a:tabLst>
            </a:pPr>
            <a:r>
              <a:rPr dirty="0" sz="3000" spc="35" b="1">
                <a:latin typeface="Tahoma"/>
                <a:cs typeface="Tahoma"/>
              </a:rPr>
              <a:t>T</a:t>
            </a:r>
            <a:r>
              <a:rPr dirty="0" sz="3000" spc="-50" b="1">
                <a:latin typeface="Tahoma"/>
                <a:cs typeface="Tahoma"/>
              </a:rPr>
              <a:t>h</a:t>
            </a:r>
            <a:r>
              <a:rPr dirty="0" sz="3000" spc="160" b="1">
                <a:latin typeface="Tahoma"/>
                <a:cs typeface="Tahoma"/>
              </a:rPr>
              <a:t>e</a:t>
            </a:r>
            <a:r>
              <a:rPr dirty="0" sz="3000" spc="-100" b="1">
                <a:latin typeface="Tahoma"/>
                <a:cs typeface="Tahoma"/>
              </a:rPr>
              <a:t> </a:t>
            </a:r>
            <a:r>
              <a:rPr dirty="0" sz="3000" spc="235" b="1">
                <a:latin typeface="Tahoma"/>
                <a:cs typeface="Tahoma"/>
              </a:rPr>
              <a:t>S</a:t>
            </a:r>
            <a:r>
              <a:rPr dirty="0" sz="3000" spc="160" b="1">
                <a:latin typeface="Tahoma"/>
                <a:cs typeface="Tahoma"/>
              </a:rPr>
              <a:t>e</a:t>
            </a:r>
            <a:r>
              <a:rPr dirty="0" sz="3000" spc="315" b="1">
                <a:latin typeface="Tahoma"/>
                <a:cs typeface="Tahoma"/>
              </a:rPr>
              <a:t>c</a:t>
            </a:r>
            <a:r>
              <a:rPr dirty="0" sz="3000" spc="125" b="1">
                <a:latin typeface="Tahoma"/>
                <a:cs typeface="Tahoma"/>
              </a:rPr>
              <a:t>o</a:t>
            </a:r>
            <a:r>
              <a:rPr dirty="0" sz="3000" spc="-50" b="1">
                <a:latin typeface="Tahoma"/>
                <a:cs typeface="Tahoma"/>
              </a:rPr>
              <a:t>n</a:t>
            </a:r>
            <a:r>
              <a:rPr dirty="0" sz="3000" spc="55" b="1">
                <a:latin typeface="Tahoma"/>
                <a:cs typeface="Tahoma"/>
              </a:rPr>
              <a:t>d</a:t>
            </a:r>
            <a:r>
              <a:rPr dirty="0" sz="3000" b="1">
                <a:latin typeface="Tahoma"/>
                <a:cs typeface="Tahoma"/>
              </a:rPr>
              <a:t>	</a:t>
            </a:r>
            <a:r>
              <a:rPr dirty="0" sz="3000" spc="235" b="1">
                <a:latin typeface="Tahoma"/>
                <a:cs typeface="Tahoma"/>
              </a:rPr>
              <a:t>S</a:t>
            </a:r>
            <a:r>
              <a:rPr dirty="0" sz="3000" spc="125" b="1">
                <a:latin typeface="Tahoma"/>
                <a:cs typeface="Tahoma"/>
              </a:rPr>
              <a:t>o</a:t>
            </a:r>
            <a:r>
              <a:rPr dirty="0" sz="3000" spc="-50" b="1">
                <a:latin typeface="Tahoma"/>
                <a:cs typeface="Tahoma"/>
              </a:rPr>
              <a:t>u</a:t>
            </a:r>
            <a:r>
              <a:rPr dirty="0" sz="3000" spc="-75" b="1">
                <a:latin typeface="Tahoma"/>
                <a:cs typeface="Tahoma"/>
              </a:rPr>
              <a:t>r</a:t>
            </a:r>
            <a:r>
              <a:rPr dirty="0" sz="3000" spc="315" b="1">
                <a:latin typeface="Tahoma"/>
                <a:cs typeface="Tahoma"/>
              </a:rPr>
              <a:t>c</a:t>
            </a:r>
            <a:r>
              <a:rPr dirty="0" sz="3000" spc="160" b="1">
                <a:latin typeface="Tahoma"/>
                <a:cs typeface="Tahoma"/>
              </a:rPr>
              <a:t>e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3" y="97511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96949" y="433216"/>
            <a:ext cx="1267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64" y="97511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9597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93059" y="433216"/>
            <a:ext cx="14008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" y="97511"/>
            <a:ext cx="18288000" cy="10191750"/>
            <a:chOff x="48" y="97511"/>
            <a:chExt cx="18288000" cy="10191750"/>
          </a:xfrm>
        </p:grpSpPr>
        <p:sp>
          <p:nvSpPr>
            <p:cNvPr id="7" name="object 7"/>
            <p:cNvSpPr/>
            <p:nvPr/>
          </p:nvSpPr>
          <p:spPr>
            <a:xfrm>
              <a:off x="3937372" y="97511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" y="1116460"/>
              <a:ext cx="18288000" cy="9172575"/>
            </a:xfrm>
            <a:custGeom>
              <a:avLst/>
              <a:gdLst/>
              <a:ahLst/>
              <a:cxnLst/>
              <a:rect l="l" t="t" r="r" b="b"/>
              <a:pathLst>
                <a:path w="18288000" h="9172575">
                  <a:moveTo>
                    <a:pt x="18287902" y="9172574"/>
                  </a:moveTo>
                  <a:lnTo>
                    <a:pt x="0" y="9172574"/>
                  </a:lnTo>
                  <a:lnTo>
                    <a:pt x="0" y="0"/>
                  </a:lnTo>
                  <a:lnTo>
                    <a:pt x="18287902" y="0"/>
                  </a:lnTo>
                  <a:lnTo>
                    <a:pt x="18287902" y="917257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09053" y="1627263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 h="0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04506" y="1627263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 h="0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430366" y="433216"/>
            <a:ext cx="1499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5973" y="263361"/>
            <a:ext cx="16922750" cy="2907665"/>
            <a:chOff x="335973" y="263361"/>
            <a:chExt cx="16922750" cy="2907665"/>
          </a:xfrm>
        </p:grpSpPr>
        <p:sp>
          <p:nvSpPr>
            <p:cNvPr id="16" name="object 16"/>
            <p:cNvSpPr/>
            <p:nvPr/>
          </p:nvSpPr>
          <p:spPr>
            <a:xfrm>
              <a:off x="10217818" y="451951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786181" y="449027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637" y="295275"/>
                  </a:moveTo>
                  <a:lnTo>
                    <a:pt x="136861" y="293099"/>
                  </a:lnTo>
                  <a:lnTo>
                    <a:pt x="128062" y="287167"/>
                  </a:lnTo>
                  <a:lnTo>
                    <a:pt x="122130" y="278368"/>
                  </a:lnTo>
                  <a:lnTo>
                    <a:pt x="119955" y="267592"/>
                  </a:lnTo>
                  <a:lnTo>
                    <a:pt x="119955" y="175319"/>
                  </a:lnTo>
                  <a:lnTo>
                    <a:pt x="27682" y="175319"/>
                  </a:lnTo>
                  <a:lnTo>
                    <a:pt x="16906" y="173144"/>
                  </a:lnTo>
                  <a:lnTo>
                    <a:pt x="8107" y="167212"/>
                  </a:lnTo>
                  <a:lnTo>
                    <a:pt x="2175" y="158413"/>
                  </a:lnTo>
                  <a:lnTo>
                    <a:pt x="0" y="147637"/>
                  </a:lnTo>
                  <a:lnTo>
                    <a:pt x="2175" y="136861"/>
                  </a:lnTo>
                  <a:lnTo>
                    <a:pt x="8107" y="128062"/>
                  </a:lnTo>
                  <a:lnTo>
                    <a:pt x="16906" y="122130"/>
                  </a:lnTo>
                  <a:lnTo>
                    <a:pt x="27682" y="119955"/>
                  </a:lnTo>
                  <a:lnTo>
                    <a:pt x="119955" y="119955"/>
                  </a:lnTo>
                  <a:lnTo>
                    <a:pt x="119955" y="27682"/>
                  </a:lnTo>
                  <a:lnTo>
                    <a:pt x="122130" y="16906"/>
                  </a:lnTo>
                  <a:lnTo>
                    <a:pt x="128062" y="8107"/>
                  </a:lnTo>
                  <a:lnTo>
                    <a:pt x="136861" y="2175"/>
                  </a:lnTo>
                  <a:lnTo>
                    <a:pt x="147637" y="0"/>
                  </a:lnTo>
                  <a:lnTo>
                    <a:pt x="158413" y="2175"/>
                  </a:lnTo>
                  <a:lnTo>
                    <a:pt x="167212" y="8107"/>
                  </a:lnTo>
                  <a:lnTo>
                    <a:pt x="173144" y="16906"/>
                  </a:lnTo>
                  <a:lnTo>
                    <a:pt x="175319" y="27682"/>
                  </a:lnTo>
                  <a:lnTo>
                    <a:pt x="175319" y="119955"/>
                  </a:lnTo>
                  <a:lnTo>
                    <a:pt x="267592" y="119955"/>
                  </a:lnTo>
                  <a:lnTo>
                    <a:pt x="278368" y="122130"/>
                  </a:lnTo>
                  <a:lnTo>
                    <a:pt x="287167" y="128062"/>
                  </a:lnTo>
                  <a:lnTo>
                    <a:pt x="293099" y="136861"/>
                  </a:lnTo>
                  <a:lnTo>
                    <a:pt x="295275" y="147637"/>
                  </a:lnTo>
                  <a:lnTo>
                    <a:pt x="293099" y="158413"/>
                  </a:lnTo>
                  <a:lnTo>
                    <a:pt x="287167" y="167212"/>
                  </a:lnTo>
                  <a:lnTo>
                    <a:pt x="278368" y="173144"/>
                  </a:lnTo>
                  <a:lnTo>
                    <a:pt x="267592" y="175319"/>
                  </a:lnTo>
                  <a:lnTo>
                    <a:pt x="175319" y="175319"/>
                  </a:lnTo>
                  <a:lnTo>
                    <a:pt x="175319" y="267592"/>
                  </a:lnTo>
                  <a:lnTo>
                    <a:pt x="173144" y="278368"/>
                  </a:lnTo>
                  <a:lnTo>
                    <a:pt x="167212" y="287167"/>
                  </a:lnTo>
                  <a:lnTo>
                    <a:pt x="158413" y="293099"/>
                  </a:lnTo>
                  <a:lnTo>
                    <a:pt x="147637" y="29527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602197" y="1348238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35973" y="263361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5C83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18024" y="2181683"/>
              <a:ext cx="4816475" cy="989330"/>
            </a:xfrm>
            <a:custGeom>
              <a:avLst/>
              <a:gdLst/>
              <a:ahLst/>
              <a:cxnLst/>
              <a:rect l="l" t="t" r="r" b="b"/>
              <a:pathLst>
                <a:path w="4816475" h="989330">
                  <a:moveTo>
                    <a:pt x="4319392" y="989052"/>
                  </a:moveTo>
                  <a:lnTo>
                    <a:pt x="475928" y="989052"/>
                  </a:lnTo>
                  <a:lnTo>
                    <a:pt x="475928" y="985569"/>
                  </a:lnTo>
                  <a:lnTo>
                    <a:pt x="427331" y="981241"/>
                  </a:lnTo>
                  <a:lnTo>
                    <a:pt x="380123" y="972326"/>
                  </a:lnTo>
                  <a:lnTo>
                    <a:pt x="334546" y="959054"/>
                  </a:lnTo>
                  <a:lnTo>
                    <a:pt x="290839" y="941656"/>
                  </a:lnTo>
                  <a:lnTo>
                    <a:pt x="249244" y="920360"/>
                  </a:lnTo>
                  <a:lnTo>
                    <a:pt x="210002" y="895396"/>
                  </a:lnTo>
                  <a:lnTo>
                    <a:pt x="173354" y="866994"/>
                  </a:lnTo>
                  <a:lnTo>
                    <a:pt x="139541" y="835383"/>
                  </a:lnTo>
                  <a:lnTo>
                    <a:pt x="108804" y="800793"/>
                  </a:lnTo>
                  <a:lnTo>
                    <a:pt x="81383" y="763453"/>
                  </a:lnTo>
                  <a:lnTo>
                    <a:pt x="57520" y="723593"/>
                  </a:lnTo>
                  <a:lnTo>
                    <a:pt x="37455" y="681442"/>
                  </a:lnTo>
                  <a:lnTo>
                    <a:pt x="21430" y="637231"/>
                  </a:lnTo>
                  <a:lnTo>
                    <a:pt x="9685" y="591188"/>
                  </a:lnTo>
                  <a:lnTo>
                    <a:pt x="2461" y="543543"/>
                  </a:lnTo>
                  <a:lnTo>
                    <a:pt x="0" y="494526"/>
                  </a:lnTo>
                  <a:lnTo>
                    <a:pt x="2422" y="445508"/>
                  </a:lnTo>
                  <a:lnTo>
                    <a:pt x="9541" y="397864"/>
                  </a:lnTo>
                  <a:lnTo>
                    <a:pt x="21130" y="351821"/>
                  </a:lnTo>
                  <a:lnTo>
                    <a:pt x="36963" y="307609"/>
                  </a:lnTo>
                  <a:lnTo>
                    <a:pt x="56815" y="265459"/>
                  </a:lnTo>
                  <a:lnTo>
                    <a:pt x="80460" y="225598"/>
                  </a:lnTo>
                  <a:lnTo>
                    <a:pt x="107673" y="188259"/>
                  </a:lnTo>
                  <a:lnTo>
                    <a:pt x="138229" y="153668"/>
                  </a:lnTo>
                  <a:lnTo>
                    <a:pt x="171901" y="122057"/>
                  </a:lnTo>
                  <a:lnTo>
                    <a:pt x="208464" y="93655"/>
                  </a:lnTo>
                  <a:lnTo>
                    <a:pt x="247693" y="68691"/>
                  </a:lnTo>
                  <a:lnTo>
                    <a:pt x="289362" y="47395"/>
                  </a:lnTo>
                  <a:lnTo>
                    <a:pt x="333246" y="29997"/>
                  </a:lnTo>
                  <a:lnTo>
                    <a:pt x="379119" y="16725"/>
                  </a:lnTo>
                  <a:lnTo>
                    <a:pt x="426754" y="7811"/>
                  </a:lnTo>
                  <a:lnTo>
                    <a:pt x="475928" y="3482"/>
                  </a:lnTo>
                  <a:lnTo>
                    <a:pt x="475928" y="0"/>
                  </a:lnTo>
                  <a:lnTo>
                    <a:pt x="4319392" y="0"/>
                  </a:lnTo>
                  <a:lnTo>
                    <a:pt x="4367564" y="2278"/>
                  </a:lnTo>
                  <a:lnTo>
                    <a:pt x="4414373" y="8971"/>
                  </a:lnTo>
                  <a:lnTo>
                    <a:pt x="4459618" y="19866"/>
                  </a:lnTo>
                  <a:lnTo>
                    <a:pt x="4503097" y="34750"/>
                  </a:lnTo>
                  <a:lnTo>
                    <a:pt x="4544611" y="53411"/>
                  </a:lnTo>
                  <a:lnTo>
                    <a:pt x="4583958" y="75637"/>
                  </a:lnTo>
                  <a:lnTo>
                    <a:pt x="4620937" y="101213"/>
                  </a:lnTo>
                  <a:lnTo>
                    <a:pt x="4655348" y="129929"/>
                  </a:lnTo>
                  <a:lnTo>
                    <a:pt x="4686989" y="161570"/>
                  </a:lnTo>
                  <a:lnTo>
                    <a:pt x="4715660" y="195926"/>
                  </a:lnTo>
                  <a:lnTo>
                    <a:pt x="4741160" y="232781"/>
                  </a:lnTo>
                  <a:lnTo>
                    <a:pt x="4763288" y="271926"/>
                  </a:lnTo>
                  <a:lnTo>
                    <a:pt x="4781843" y="313145"/>
                  </a:lnTo>
                  <a:lnTo>
                    <a:pt x="4796625" y="356228"/>
                  </a:lnTo>
                  <a:lnTo>
                    <a:pt x="4807432" y="400960"/>
                  </a:lnTo>
                  <a:lnTo>
                    <a:pt x="4814063" y="447130"/>
                  </a:lnTo>
                  <a:lnTo>
                    <a:pt x="4816318" y="494526"/>
                  </a:lnTo>
                  <a:lnTo>
                    <a:pt x="4814029" y="541921"/>
                  </a:lnTo>
                  <a:lnTo>
                    <a:pt x="4807303" y="588091"/>
                  </a:lnTo>
                  <a:lnTo>
                    <a:pt x="4796355" y="632824"/>
                  </a:lnTo>
                  <a:lnTo>
                    <a:pt x="4781399" y="675906"/>
                  </a:lnTo>
                  <a:lnTo>
                    <a:pt x="4762647" y="717126"/>
                  </a:lnTo>
                  <a:lnTo>
                    <a:pt x="4740314" y="756270"/>
                  </a:lnTo>
                  <a:lnTo>
                    <a:pt x="4714613" y="793126"/>
                  </a:lnTo>
                  <a:lnTo>
                    <a:pt x="4685758" y="827481"/>
                  </a:lnTo>
                  <a:lnTo>
                    <a:pt x="4653963" y="859122"/>
                  </a:lnTo>
                  <a:lnTo>
                    <a:pt x="4619441" y="887838"/>
                  </a:lnTo>
                  <a:lnTo>
                    <a:pt x="4582406" y="913415"/>
                  </a:lnTo>
                  <a:lnTo>
                    <a:pt x="4543072" y="935640"/>
                  </a:lnTo>
                  <a:lnTo>
                    <a:pt x="4501653" y="954301"/>
                  </a:lnTo>
                  <a:lnTo>
                    <a:pt x="4458361" y="969185"/>
                  </a:lnTo>
                  <a:lnTo>
                    <a:pt x="4413412" y="980081"/>
                  </a:lnTo>
                  <a:lnTo>
                    <a:pt x="4367017" y="986773"/>
                  </a:lnTo>
                  <a:lnTo>
                    <a:pt x="4319392" y="989052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75380" y="1861632"/>
              <a:ext cx="311150" cy="807085"/>
            </a:xfrm>
            <a:custGeom>
              <a:avLst/>
              <a:gdLst/>
              <a:ahLst/>
              <a:cxnLst/>
              <a:rect l="l" t="t" r="r" b="b"/>
              <a:pathLst>
                <a:path w="311150" h="807085">
                  <a:moveTo>
                    <a:pt x="310947" y="806772"/>
                  </a:moveTo>
                  <a:lnTo>
                    <a:pt x="154325" y="738970"/>
                  </a:lnTo>
                  <a:lnTo>
                    <a:pt x="0" y="806772"/>
                  </a:lnTo>
                  <a:lnTo>
                    <a:pt x="0" y="0"/>
                  </a:lnTo>
                  <a:lnTo>
                    <a:pt x="310947" y="0"/>
                  </a:lnTo>
                  <a:lnTo>
                    <a:pt x="310947" y="806772"/>
                  </a:lnTo>
                  <a:close/>
                </a:path>
              </a:pathLst>
            </a:custGeom>
            <a:solidFill>
              <a:srgbClr val="D53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69022" y="1855399"/>
              <a:ext cx="323850" cy="821690"/>
            </a:xfrm>
            <a:custGeom>
              <a:avLst/>
              <a:gdLst/>
              <a:ahLst/>
              <a:cxnLst/>
              <a:rect l="l" t="t" r="r" b="b"/>
              <a:pathLst>
                <a:path w="323850" h="821689">
                  <a:moveTo>
                    <a:pt x="5311" y="820268"/>
                  </a:moveTo>
                  <a:lnTo>
                    <a:pt x="0" y="818122"/>
                  </a:lnTo>
                  <a:lnTo>
                    <a:pt x="0" y="2839"/>
                  </a:lnTo>
                  <a:lnTo>
                    <a:pt x="2894" y="0"/>
                  </a:lnTo>
                  <a:lnTo>
                    <a:pt x="320781" y="0"/>
                  </a:lnTo>
                  <a:lnTo>
                    <a:pt x="323663" y="2839"/>
                  </a:lnTo>
                  <a:lnTo>
                    <a:pt x="323663" y="6232"/>
                  </a:lnTo>
                  <a:lnTo>
                    <a:pt x="12715" y="6232"/>
                  </a:lnTo>
                  <a:lnTo>
                    <a:pt x="6357" y="12470"/>
                  </a:lnTo>
                  <a:lnTo>
                    <a:pt x="12715" y="12470"/>
                  </a:lnTo>
                  <a:lnTo>
                    <a:pt x="12715" y="803411"/>
                  </a:lnTo>
                  <a:lnTo>
                    <a:pt x="3145" y="807616"/>
                  </a:lnTo>
                  <a:lnTo>
                    <a:pt x="12715" y="813005"/>
                  </a:lnTo>
                  <a:lnTo>
                    <a:pt x="21843" y="813005"/>
                  </a:lnTo>
                  <a:lnTo>
                    <a:pt x="5311" y="820268"/>
                  </a:lnTo>
                  <a:close/>
                </a:path>
                <a:path w="323850" h="821689">
                  <a:moveTo>
                    <a:pt x="12715" y="12470"/>
                  </a:moveTo>
                  <a:lnTo>
                    <a:pt x="6357" y="12470"/>
                  </a:lnTo>
                  <a:lnTo>
                    <a:pt x="12715" y="6232"/>
                  </a:lnTo>
                  <a:lnTo>
                    <a:pt x="12715" y="12470"/>
                  </a:lnTo>
                  <a:close/>
                </a:path>
                <a:path w="323850" h="821689">
                  <a:moveTo>
                    <a:pt x="310947" y="12470"/>
                  </a:moveTo>
                  <a:lnTo>
                    <a:pt x="12715" y="12470"/>
                  </a:lnTo>
                  <a:lnTo>
                    <a:pt x="12715" y="6232"/>
                  </a:lnTo>
                  <a:lnTo>
                    <a:pt x="310947" y="6232"/>
                  </a:lnTo>
                  <a:lnTo>
                    <a:pt x="310947" y="12470"/>
                  </a:lnTo>
                  <a:close/>
                </a:path>
                <a:path w="323850" h="821689">
                  <a:moveTo>
                    <a:pt x="323663" y="811065"/>
                  </a:moveTo>
                  <a:lnTo>
                    <a:pt x="320526" y="807616"/>
                  </a:lnTo>
                  <a:lnTo>
                    <a:pt x="310947" y="803470"/>
                  </a:lnTo>
                  <a:lnTo>
                    <a:pt x="310947" y="6232"/>
                  </a:lnTo>
                  <a:lnTo>
                    <a:pt x="317305" y="12470"/>
                  </a:lnTo>
                  <a:lnTo>
                    <a:pt x="323663" y="12470"/>
                  </a:lnTo>
                  <a:lnTo>
                    <a:pt x="323663" y="811065"/>
                  </a:lnTo>
                  <a:close/>
                </a:path>
                <a:path w="323850" h="821689">
                  <a:moveTo>
                    <a:pt x="323663" y="12470"/>
                  </a:moveTo>
                  <a:lnTo>
                    <a:pt x="317305" y="12470"/>
                  </a:lnTo>
                  <a:lnTo>
                    <a:pt x="310947" y="6232"/>
                  </a:lnTo>
                  <a:lnTo>
                    <a:pt x="323663" y="6232"/>
                  </a:lnTo>
                  <a:lnTo>
                    <a:pt x="323663" y="12470"/>
                  </a:lnTo>
                  <a:close/>
                </a:path>
                <a:path w="323850" h="821689">
                  <a:moveTo>
                    <a:pt x="21843" y="813005"/>
                  </a:moveTo>
                  <a:lnTo>
                    <a:pt x="12715" y="813005"/>
                  </a:lnTo>
                  <a:lnTo>
                    <a:pt x="12715" y="803411"/>
                  </a:lnTo>
                  <a:lnTo>
                    <a:pt x="154804" y="740994"/>
                  </a:lnTo>
                  <a:lnTo>
                    <a:pt x="159478" y="737917"/>
                  </a:lnTo>
                  <a:lnTo>
                    <a:pt x="188790" y="750603"/>
                  </a:lnTo>
                  <a:lnTo>
                    <a:pt x="157473" y="750603"/>
                  </a:lnTo>
                  <a:lnTo>
                    <a:pt x="160705" y="752002"/>
                  </a:lnTo>
                  <a:lnTo>
                    <a:pt x="21843" y="813005"/>
                  </a:lnTo>
                  <a:close/>
                </a:path>
                <a:path w="323850" h="821689">
                  <a:moveTo>
                    <a:pt x="160705" y="752002"/>
                  </a:moveTo>
                  <a:lnTo>
                    <a:pt x="157473" y="750603"/>
                  </a:lnTo>
                  <a:lnTo>
                    <a:pt x="163890" y="750603"/>
                  </a:lnTo>
                  <a:lnTo>
                    <a:pt x="160705" y="752002"/>
                  </a:lnTo>
                  <a:close/>
                </a:path>
                <a:path w="323850" h="821689">
                  <a:moveTo>
                    <a:pt x="310947" y="817039"/>
                  </a:moveTo>
                  <a:lnTo>
                    <a:pt x="160705" y="752002"/>
                  </a:lnTo>
                  <a:lnTo>
                    <a:pt x="163890" y="750603"/>
                  </a:lnTo>
                  <a:lnTo>
                    <a:pt x="188790" y="750603"/>
                  </a:lnTo>
                  <a:lnTo>
                    <a:pt x="310947" y="803470"/>
                  </a:lnTo>
                  <a:lnTo>
                    <a:pt x="310947" y="817039"/>
                  </a:lnTo>
                  <a:close/>
                </a:path>
                <a:path w="323850" h="821689">
                  <a:moveTo>
                    <a:pt x="12715" y="813005"/>
                  </a:moveTo>
                  <a:lnTo>
                    <a:pt x="3145" y="807616"/>
                  </a:lnTo>
                  <a:lnTo>
                    <a:pt x="12715" y="803411"/>
                  </a:lnTo>
                  <a:lnTo>
                    <a:pt x="12715" y="813005"/>
                  </a:lnTo>
                  <a:close/>
                </a:path>
                <a:path w="323850" h="821689">
                  <a:moveTo>
                    <a:pt x="319290" y="818531"/>
                  </a:moveTo>
                  <a:lnTo>
                    <a:pt x="314101" y="818405"/>
                  </a:lnTo>
                  <a:lnTo>
                    <a:pt x="310947" y="817039"/>
                  </a:lnTo>
                  <a:lnTo>
                    <a:pt x="310947" y="803470"/>
                  </a:lnTo>
                  <a:lnTo>
                    <a:pt x="320526" y="807616"/>
                  </a:lnTo>
                  <a:lnTo>
                    <a:pt x="323663" y="811065"/>
                  </a:lnTo>
                  <a:lnTo>
                    <a:pt x="323663" y="811439"/>
                  </a:lnTo>
                  <a:lnTo>
                    <a:pt x="322903" y="815435"/>
                  </a:lnTo>
                  <a:lnTo>
                    <a:pt x="319290" y="818531"/>
                  </a:lnTo>
                  <a:close/>
                </a:path>
                <a:path w="323850" h="821689">
                  <a:moveTo>
                    <a:pt x="323663" y="818531"/>
                  </a:moveTo>
                  <a:lnTo>
                    <a:pt x="319290" y="818531"/>
                  </a:lnTo>
                  <a:lnTo>
                    <a:pt x="322903" y="815435"/>
                  </a:lnTo>
                  <a:lnTo>
                    <a:pt x="323663" y="811439"/>
                  </a:lnTo>
                  <a:lnTo>
                    <a:pt x="323663" y="818531"/>
                  </a:lnTo>
                  <a:close/>
                </a:path>
                <a:path w="323850" h="821689">
                  <a:moveTo>
                    <a:pt x="323663" y="821061"/>
                  </a:moveTo>
                  <a:lnTo>
                    <a:pt x="310947" y="821061"/>
                  </a:lnTo>
                  <a:lnTo>
                    <a:pt x="310947" y="817039"/>
                  </a:lnTo>
                  <a:lnTo>
                    <a:pt x="314101" y="818405"/>
                  </a:lnTo>
                  <a:lnTo>
                    <a:pt x="319290" y="818531"/>
                  </a:lnTo>
                  <a:lnTo>
                    <a:pt x="323663" y="818531"/>
                  </a:lnTo>
                  <a:lnTo>
                    <a:pt x="323663" y="821061"/>
                  </a:lnTo>
                  <a:close/>
                </a:path>
              </a:pathLst>
            </a:custGeom>
            <a:solidFill>
              <a:srgbClr val="201B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502338" y="433216"/>
            <a:ext cx="24758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latin typeface="Verdana"/>
                <a:cs typeface="Verdana"/>
              </a:rPr>
              <a:t>R</a:t>
            </a:r>
            <a:r>
              <a:rPr dirty="0" sz="2000" spc="60">
                <a:latin typeface="Verdana"/>
                <a:cs typeface="Verdana"/>
              </a:rPr>
              <a:t>e</a:t>
            </a:r>
            <a:r>
              <a:rPr dirty="0" sz="2000" spc="-155">
                <a:latin typeface="Verdana"/>
                <a:cs typeface="Verdana"/>
              </a:rPr>
              <a:t>v</a:t>
            </a:r>
            <a:r>
              <a:rPr dirty="0" sz="2000" spc="-100">
                <a:latin typeface="Verdana"/>
                <a:cs typeface="Verdana"/>
              </a:rPr>
              <a:t>i</a:t>
            </a:r>
            <a:r>
              <a:rPr dirty="0" sz="2000" spc="60">
                <a:latin typeface="Verdana"/>
                <a:cs typeface="Verdana"/>
              </a:rPr>
              <a:t>e</a:t>
            </a:r>
            <a:r>
              <a:rPr dirty="0" sz="2000">
                <a:latin typeface="Verdana"/>
                <a:cs typeface="Verdana"/>
              </a:rPr>
              <a:t>w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55">
                <a:latin typeface="Verdana"/>
                <a:cs typeface="Verdana"/>
              </a:rPr>
              <a:t>o</a:t>
            </a:r>
            <a:r>
              <a:rPr dirty="0" sz="2000">
                <a:latin typeface="Verdana"/>
                <a:cs typeface="Verdana"/>
              </a:rPr>
              <a:t>f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L</a:t>
            </a:r>
            <a:r>
              <a:rPr dirty="0" sz="2000" spc="-100">
                <a:latin typeface="Verdana"/>
                <a:cs typeface="Verdana"/>
              </a:rPr>
              <a:t>i</a:t>
            </a:r>
            <a:r>
              <a:rPr dirty="0" sz="2000" spc="-75">
                <a:latin typeface="Verdana"/>
                <a:cs typeface="Verdana"/>
              </a:rPr>
              <a:t>t</a:t>
            </a:r>
            <a:r>
              <a:rPr dirty="0" sz="2000" spc="60">
                <a:latin typeface="Verdana"/>
                <a:cs typeface="Verdana"/>
              </a:rPr>
              <a:t>e</a:t>
            </a:r>
            <a:r>
              <a:rPr dirty="0" sz="2000" spc="-135">
                <a:latin typeface="Verdana"/>
                <a:cs typeface="Verdana"/>
              </a:rPr>
              <a:t>r</a:t>
            </a:r>
            <a:r>
              <a:rPr dirty="0" sz="2000" spc="-55">
                <a:latin typeface="Verdana"/>
                <a:cs typeface="Verdana"/>
              </a:rPr>
              <a:t>a</a:t>
            </a:r>
            <a:r>
              <a:rPr dirty="0" sz="2000" spc="-75">
                <a:latin typeface="Verdana"/>
                <a:cs typeface="Verdana"/>
              </a:rPr>
              <a:t>t</a:t>
            </a:r>
            <a:r>
              <a:rPr dirty="0" sz="2000" spc="-114">
                <a:latin typeface="Verdana"/>
                <a:cs typeface="Verdana"/>
              </a:rPr>
              <a:t>u</a:t>
            </a:r>
            <a:r>
              <a:rPr dirty="0" sz="2000" spc="-135">
                <a:latin typeface="Verdana"/>
                <a:cs typeface="Verdana"/>
              </a:rPr>
              <a:t>r</a:t>
            </a:r>
            <a:r>
              <a:rPr dirty="0" sz="2000" spc="65"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8772" y="1387583"/>
            <a:ext cx="17171670" cy="8884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9135">
              <a:lnSpc>
                <a:spcPct val="100000"/>
              </a:lnSpc>
              <a:spcBef>
                <a:spcPts val="100"/>
              </a:spcBef>
            </a:pPr>
            <a:r>
              <a:rPr dirty="0" sz="2500" spc="-9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-190">
                <a:solidFill>
                  <a:srgbClr val="48494E"/>
                </a:solidFill>
                <a:latin typeface="Verdana"/>
                <a:cs typeface="Verdana"/>
              </a:rPr>
              <a:t>v</a:t>
            </a:r>
            <a:r>
              <a:rPr dirty="0" sz="2500" spc="-12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>
                <a:solidFill>
                  <a:srgbClr val="48494E"/>
                </a:solidFill>
                <a:latin typeface="Verdana"/>
                <a:cs typeface="Verdana"/>
              </a:rPr>
              <a:t>w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dirty="0" sz="2500">
                <a:solidFill>
                  <a:srgbClr val="48494E"/>
                </a:solidFill>
                <a:latin typeface="Verdana"/>
                <a:cs typeface="Verdana"/>
              </a:rPr>
              <a:t>f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-80">
                <a:solidFill>
                  <a:srgbClr val="48494E"/>
                </a:solidFill>
                <a:latin typeface="Verdana"/>
                <a:cs typeface="Verdana"/>
              </a:rPr>
              <a:t>L</a:t>
            </a:r>
            <a:r>
              <a:rPr dirty="0" sz="2500" spc="-12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-9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-16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-70">
                <a:solidFill>
                  <a:srgbClr val="48494E"/>
                </a:solidFill>
                <a:latin typeface="Verdana"/>
                <a:cs typeface="Verdana"/>
              </a:rPr>
              <a:t>a</a:t>
            </a:r>
            <a:r>
              <a:rPr dirty="0" sz="2500" spc="-9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dirty="0" sz="2500" spc="-145">
                <a:solidFill>
                  <a:srgbClr val="48494E"/>
                </a:solidFill>
                <a:latin typeface="Verdana"/>
                <a:cs typeface="Verdana"/>
              </a:rPr>
              <a:t>u</a:t>
            </a:r>
            <a:r>
              <a:rPr dirty="0" sz="2500" spc="-16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8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50">
              <a:latin typeface="Verdana"/>
              <a:cs typeface="Verdana"/>
            </a:endParaRPr>
          </a:p>
          <a:p>
            <a:pPr marL="1226820">
              <a:lnSpc>
                <a:spcPct val="100000"/>
              </a:lnSpc>
            </a:pPr>
            <a:r>
              <a:rPr dirty="0" sz="3000" spc="50" b="1">
                <a:latin typeface="Tahoma"/>
                <a:cs typeface="Tahoma"/>
              </a:rPr>
              <a:t>The</a:t>
            </a:r>
            <a:r>
              <a:rPr dirty="0" sz="3000" spc="-130" b="1">
                <a:latin typeface="Tahoma"/>
                <a:cs typeface="Tahoma"/>
              </a:rPr>
              <a:t> </a:t>
            </a:r>
            <a:r>
              <a:rPr dirty="0" sz="3000" spc="-20" b="1">
                <a:latin typeface="Tahoma"/>
                <a:cs typeface="Tahoma"/>
              </a:rPr>
              <a:t>Third</a:t>
            </a:r>
            <a:r>
              <a:rPr dirty="0" sz="3000" spc="-125" b="1">
                <a:latin typeface="Tahoma"/>
                <a:cs typeface="Tahoma"/>
              </a:rPr>
              <a:t> </a:t>
            </a:r>
            <a:r>
              <a:rPr dirty="0" sz="3000" spc="120" b="1">
                <a:latin typeface="Tahoma"/>
                <a:cs typeface="Tahoma"/>
              </a:rPr>
              <a:t>Source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00">
              <a:latin typeface="Tahoma"/>
              <a:cs typeface="Tahoma"/>
            </a:endParaRPr>
          </a:p>
          <a:p>
            <a:pPr marL="12700" marR="5080">
              <a:lnSpc>
                <a:spcPct val="108600"/>
              </a:lnSpc>
            </a:pPr>
            <a:r>
              <a:rPr dirty="0" sz="3050" spc="-345">
                <a:latin typeface="Verdana"/>
                <a:cs typeface="Verdana"/>
              </a:rPr>
              <a:t>In </a:t>
            </a:r>
            <a:r>
              <a:rPr dirty="0" sz="3050" spc="-55">
                <a:latin typeface="Verdana"/>
                <a:cs typeface="Verdana"/>
              </a:rPr>
              <a:t>the </a:t>
            </a:r>
            <a:r>
              <a:rPr dirty="0" sz="3050" spc="55">
                <a:latin typeface="Verdana"/>
                <a:cs typeface="Verdana"/>
              </a:rPr>
              <a:t>aspect </a:t>
            </a:r>
            <a:r>
              <a:rPr dirty="0" sz="3050" spc="50">
                <a:latin typeface="Verdana"/>
                <a:cs typeface="Verdana"/>
              </a:rPr>
              <a:t>of </a:t>
            </a:r>
            <a:r>
              <a:rPr dirty="0" sz="3050" spc="-15">
                <a:latin typeface="Verdana"/>
                <a:cs typeface="Verdana"/>
              </a:rPr>
              <a:t>gender </a:t>
            </a:r>
            <a:r>
              <a:rPr dirty="0" sz="3050" spc="-100">
                <a:latin typeface="Verdana"/>
                <a:cs typeface="Verdana"/>
              </a:rPr>
              <a:t>diversity, </a:t>
            </a:r>
            <a:r>
              <a:rPr dirty="0" sz="3050" spc="-55">
                <a:latin typeface="Verdana"/>
                <a:cs typeface="Verdana"/>
              </a:rPr>
              <a:t>the </a:t>
            </a:r>
            <a:r>
              <a:rPr dirty="0" sz="3050" spc="-40">
                <a:latin typeface="Verdana"/>
                <a:cs typeface="Verdana"/>
              </a:rPr>
              <a:t>increasing </a:t>
            </a:r>
            <a:r>
              <a:rPr dirty="0" sz="3050" spc="-105">
                <a:latin typeface="Verdana"/>
                <a:cs typeface="Verdana"/>
              </a:rPr>
              <a:t>number </a:t>
            </a:r>
            <a:r>
              <a:rPr dirty="0" sz="3050" spc="50">
                <a:latin typeface="Verdana"/>
                <a:cs typeface="Verdana"/>
              </a:rPr>
              <a:t>of </a:t>
            </a:r>
            <a:r>
              <a:rPr dirty="0" sz="3050" spc="-65">
                <a:latin typeface="Verdana"/>
                <a:cs typeface="Verdana"/>
              </a:rPr>
              <a:t>young </a:t>
            </a:r>
            <a:r>
              <a:rPr dirty="0" sz="3050" spc="-35">
                <a:latin typeface="Verdana"/>
                <a:cs typeface="Verdana"/>
              </a:rPr>
              <a:t>women </a:t>
            </a:r>
            <a:r>
              <a:rPr dirty="0" sz="3050" spc="-160">
                <a:latin typeface="Verdana"/>
                <a:cs typeface="Verdana"/>
              </a:rPr>
              <a:t>in </a:t>
            </a:r>
            <a:r>
              <a:rPr dirty="0" sz="3050" spc="-55">
                <a:latin typeface="Verdana"/>
                <a:cs typeface="Verdana"/>
              </a:rPr>
              <a:t>the </a:t>
            </a:r>
            <a:r>
              <a:rPr dirty="0" sz="3050" spc="-40">
                <a:latin typeface="Verdana"/>
                <a:cs typeface="Verdana"/>
              </a:rPr>
              <a:t>upper </a:t>
            </a:r>
            <a:r>
              <a:rPr dirty="0" sz="3050" spc="-35">
                <a:latin typeface="Verdana"/>
                <a:cs typeface="Verdana"/>
              </a:rPr>
              <a:t> </a:t>
            </a:r>
            <a:r>
              <a:rPr dirty="0" sz="3050" spc="40">
                <a:latin typeface="Verdana"/>
                <a:cs typeface="Verdana"/>
              </a:rPr>
              <a:t>echelons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50">
                <a:latin typeface="Verdana"/>
                <a:cs typeface="Verdana"/>
              </a:rPr>
              <a:t>of</a:t>
            </a:r>
            <a:r>
              <a:rPr dirty="0" sz="3050" spc="-210">
                <a:latin typeface="Verdana"/>
                <a:cs typeface="Verdana"/>
              </a:rPr>
              <a:t> </a:t>
            </a:r>
            <a:r>
              <a:rPr dirty="0" sz="3050" spc="-90">
                <a:latin typeface="Verdana"/>
                <a:cs typeface="Verdana"/>
              </a:rPr>
              <a:t>higher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20">
                <a:latin typeface="Verdana"/>
                <a:cs typeface="Verdana"/>
              </a:rPr>
              <a:t>education</a:t>
            </a:r>
            <a:r>
              <a:rPr dirty="0" sz="3050" spc="-210">
                <a:latin typeface="Verdana"/>
                <a:cs typeface="Verdana"/>
              </a:rPr>
              <a:t> </a:t>
            </a:r>
            <a:r>
              <a:rPr dirty="0" sz="3050" spc="-160">
                <a:latin typeface="Verdana"/>
                <a:cs typeface="Verdana"/>
              </a:rPr>
              <a:t>in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55">
                <a:latin typeface="Verdana"/>
                <a:cs typeface="Verdana"/>
              </a:rPr>
              <a:t>the</a:t>
            </a:r>
            <a:r>
              <a:rPr dirty="0" sz="3050" spc="-210">
                <a:latin typeface="Verdana"/>
                <a:cs typeface="Verdana"/>
              </a:rPr>
              <a:t> </a:t>
            </a:r>
            <a:r>
              <a:rPr dirty="0" sz="3050" spc="-60">
                <a:latin typeface="Verdana"/>
                <a:cs typeface="Verdana"/>
              </a:rPr>
              <a:t>United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80">
                <a:latin typeface="Verdana"/>
                <a:cs typeface="Verdana"/>
              </a:rPr>
              <a:t>Kingdom</a:t>
            </a:r>
            <a:r>
              <a:rPr dirty="0" sz="3050" spc="-210">
                <a:latin typeface="Verdana"/>
                <a:cs typeface="Verdana"/>
              </a:rPr>
              <a:t> </a:t>
            </a:r>
            <a:r>
              <a:rPr dirty="0" sz="3050" spc="-45">
                <a:latin typeface="Verdana"/>
                <a:cs typeface="Verdana"/>
              </a:rPr>
              <a:t>has</a:t>
            </a:r>
            <a:r>
              <a:rPr dirty="0" sz="3050" spc="-210">
                <a:latin typeface="Verdana"/>
                <a:cs typeface="Verdana"/>
              </a:rPr>
              <a:t> </a:t>
            </a:r>
            <a:r>
              <a:rPr dirty="0" sz="3050" spc="-55">
                <a:latin typeface="Verdana"/>
                <a:cs typeface="Verdana"/>
              </a:rPr>
              <a:t>significantly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40">
                <a:latin typeface="Verdana"/>
                <a:cs typeface="Verdana"/>
              </a:rPr>
              <a:t>increased.</a:t>
            </a:r>
            <a:r>
              <a:rPr dirty="0" sz="3050" spc="-210">
                <a:latin typeface="Verdana"/>
                <a:cs typeface="Verdana"/>
              </a:rPr>
              <a:t> </a:t>
            </a:r>
            <a:r>
              <a:rPr dirty="0" sz="3050" spc="10">
                <a:latin typeface="Verdana"/>
                <a:cs typeface="Verdana"/>
              </a:rPr>
              <a:t>“Leaders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160">
                <a:latin typeface="Verdana"/>
                <a:cs typeface="Verdana"/>
              </a:rPr>
              <a:t>in </a:t>
            </a:r>
            <a:r>
              <a:rPr dirty="0" sz="3050" spc="-1055">
                <a:latin typeface="Verdana"/>
                <a:cs typeface="Verdana"/>
              </a:rPr>
              <a:t> </a:t>
            </a:r>
            <a:r>
              <a:rPr dirty="0" sz="3050" spc="-75">
                <a:latin typeface="Verdana"/>
                <a:cs typeface="Verdana"/>
              </a:rPr>
              <a:t>Higher </a:t>
            </a:r>
            <a:r>
              <a:rPr dirty="0" sz="3050" spc="-40">
                <a:latin typeface="Verdana"/>
                <a:cs typeface="Verdana"/>
              </a:rPr>
              <a:t>Education </a:t>
            </a:r>
            <a:r>
              <a:rPr dirty="0" sz="3050" spc="-150">
                <a:latin typeface="Verdana"/>
                <a:cs typeface="Verdana"/>
              </a:rPr>
              <a:t>2016, </a:t>
            </a:r>
            <a:r>
              <a:rPr dirty="0" sz="3050" spc="-45">
                <a:latin typeface="Verdana"/>
                <a:cs typeface="Verdana"/>
              </a:rPr>
              <a:t>benchmarks </a:t>
            </a:r>
            <a:r>
              <a:rPr dirty="0" sz="3050" spc="10">
                <a:latin typeface="Verdana"/>
                <a:cs typeface="Verdana"/>
              </a:rPr>
              <a:t>changes </a:t>
            </a:r>
            <a:r>
              <a:rPr dirty="0" sz="3050" spc="-95">
                <a:latin typeface="Verdana"/>
                <a:cs typeface="Verdana"/>
              </a:rPr>
              <a:t>taking </a:t>
            </a:r>
            <a:r>
              <a:rPr dirty="0" sz="3050" spc="65">
                <a:latin typeface="Verdana"/>
                <a:cs typeface="Verdana"/>
              </a:rPr>
              <a:t>place </a:t>
            </a:r>
            <a:r>
              <a:rPr dirty="0" sz="3050" spc="-160">
                <a:latin typeface="Verdana"/>
                <a:cs typeface="Verdana"/>
              </a:rPr>
              <a:t>in </a:t>
            </a:r>
            <a:r>
              <a:rPr dirty="0" sz="3050" spc="-5">
                <a:latin typeface="Verdana"/>
                <a:cs typeface="Verdana"/>
              </a:rPr>
              <a:t>women’s </a:t>
            </a:r>
            <a:r>
              <a:rPr dirty="0" sz="3050" spc="-45">
                <a:latin typeface="Verdana"/>
                <a:cs typeface="Verdana"/>
              </a:rPr>
              <a:t>representation </a:t>
            </a:r>
            <a:r>
              <a:rPr dirty="0" sz="3050" spc="-160">
                <a:latin typeface="Verdana"/>
                <a:cs typeface="Verdana"/>
              </a:rPr>
              <a:t>in </a:t>
            </a:r>
            <a:r>
              <a:rPr dirty="0" sz="3050" spc="-155">
                <a:latin typeface="Verdana"/>
                <a:cs typeface="Verdana"/>
              </a:rPr>
              <a:t> </a:t>
            </a:r>
            <a:r>
              <a:rPr dirty="0" sz="3050" spc="-20">
                <a:latin typeface="Verdana"/>
                <a:cs typeface="Verdana"/>
              </a:rPr>
              <a:t>leadership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25">
                <a:latin typeface="Verdana"/>
                <a:cs typeface="Verdana"/>
              </a:rPr>
              <a:t>roles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160">
                <a:latin typeface="Verdana"/>
                <a:cs typeface="Verdana"/>
              </a:rPr>
              <a:t>in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75">
                <a:latin typeface="Verdana"/>
                <a:cs typeface="Verdana"/>
              </a:rPr>
              <a:t>Higher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40">
                <a:latin typeface="Verdana"/>
                <a:cs typeface="Verdana"/>
              </a:rPr>
              <a:t>Education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110">
                <a:latin typeface="Verdana"/>
                <a:cs typeface="Verdana"/>
              </a:rPr>
              <a:t>Institutions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250">
                <a:latin typeface="Verdana"/>
                <a:cs typeface="Verdana"/>
              </a:rPr>
              <a:t>(HEIs)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160">
                <a:latin typeface="Verdana"/>
                <a:cs typeface="Verdana"/>
              </a:rPr>
              <a:t>in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55">
                <a:latin typeface="Verdana"/>
                <a:cs typeface="Verdana"/>
              </a:rPr>
              <a:t>the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210">
                <a:latin typeface="Verdana"/>
                <a:cs typeface="Verdana"/>
              </a:rPr>
              <a:t>UK.</a:t>
            </a:r>
            <a:endParaRPr sz="3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Verdana"/>
              <a:cs typeface="Verdana"/>
            </a:endParaRPr>
          </a:p>
          <a:p>
            <a:pPr marL="12700" marR="47625">
              <a:lnSpc>
                <a:spcPct val="108600"/>
              </a:lnSpc>
              <a:spcBef>
                <a:spcPts val="5"/>
              </a:spcBef>
            </a:pPr>
            <a:r>
              <a:rPr dirty="0" sz="3050">
                <a:latin typeface="Verdana"/>
                <a:cs typeface="Verdana"/>
              </a:rPr>
              <a:t>The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40">
                <a:latin typeface="Verdana"/>
                <a:cs typeface="Verdana"/>
              </a:rPr>
              <a:t>overall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30">
                <a:latin typeface="Verdana"/>
                <a:cs typeface="Verdana"/>
              </a:rPr>
              <a:t>direction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50">
                <a:latin typeface="Verdana"/>
                <a:cs typeface="Verdana"/>
              </a:rPr>
              <a:t>of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5">
                <a:latin typeface="Verdana"/>
                <a:cs typeface="Verdana"/>
              </a:rPr>
              <a:t>change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20">
                <a:latin typeface="Verdana"/>
                <a:cs typeface="Verdana"/>
              </a:rPr>
              <a:t>is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35">
                <a:latin typeface="Verdana"/>
                <a:cs typeface="Verdana"/>
              </a:rPr>
              <a:t>positive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80">
                <a:latin typeface="Verdana"/>
                <a:cs typeface="Verdana"/>
              </a:rPr>
              <a:t>but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95">
                <a:latin typeface="Verdana"/>
                <a:cs typeface="Verdana"/>
              </a:rPr>
              <a:t>men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25">
                <a:latin typeface="Verdana"/>
                <a:cs typeface="Verdana"/>
              </a:rPr>
              <a:t>still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65">
                <a:latin typeface="Verdana"/>
                <a:cs typeface="Verdana"/>
              </a:rPr>
              <a:t>overwhelmingly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60">
                <a:latin typeface="Verdana"/>
                <a:cs typeface="Verdana"/>
              </a:rPr>
              <a:t>dominate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85">
                <a:latin typeface="Verdana"/>
                <a:cs typeface="Verdana"/>
              </a:rPr>
              <a:t>Chair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70">
                <a:latin typeface="Verdana"/>
                <a:cs typeface="Verdana"/>
              </a:rPr>
              <a:t>and </a:t>
            </a:r>
            <a:r>
              <a:rPr dirty="0" sz="3050" spc="-1055">
                <a:latin typeface="Verdana"/>
                <a:cs typeface="Verdana"/>
              </a:rPr>
              <a:t> </a:t>
            </a:r>
            <a:r>
              <a:rPr dirty="0" sz="3050" spc="30">
                <a:latin typeface="Verdana"/>
                <a:cs typeface="Verdana"/>
              </a:rPr>
              <a:t>V</a:t>
            </a:r>
            <a:r>
              <a:rPr dirty="0" sz="3050" spc="-150">
                <a:latin typeface="Verdana"/>
                <a:cs typeface="Verdana"/>
              </a:rPr>
              <a:t>i</a:t>
            </a:r>
            <a:r>
              <a:rPr dirty="0" sz="3050" spc="245">
                <a:latin typeface="Verdana"/>
                <a:cs typeface="Verdana"/>
              </a:rPr>
              <a:t>c</a:t>
            </a:r>
            <a:r>
              <a:rPr dirty="0" sz="3050" spc="105">
                <a:latin typeface="Verdana"/>
                <a:cs typeface="Verdana"/>
              </a:rPr>
              <a:t>e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155">
                <a:latin typeface="Verdana"/>
                <a:cs typeface="Verdana"/>
              </a:rPr>
              <a:t>C</a:t>
            </a:r>
            <a:r>
              <a:rPr dirty="0" sz="3050" spc="-170">
                <a:latin typeface="Verdana"/>
                <a:cs typeface="Verdana"/>
              </a:rPr>
              <a:t>h</a:t>
            </a:r>
            <a:r>
              <a:rPr dirty="0" sz="3050" spc="-75">
                <a:latin typeface="Verdana"/>
                <a:cs typeface="Verdana"/>
              </a:rPr>
              <a:t>a</a:t>
            </a:r>
            <a:r>
              <a:rPr dirty="0" sz="3050" spc="-175">
                <a:latin typeface="Verdana"/>
                <a:cs typeface="Verdana"/>
              </a:rPr>
              <a:t>n</a:t>
            </a:r>
            <a:r>
              <a:rPr dirty="0" sz="3050" spc="245">
                <a:latin typeface="Verdana"/>
                <a:cs typeface="Verdana"/>
              </a:rPr>
              <a:t>c</a:t>
            </a:r>
            <a:r>
              <a:rPr dirty="0" sz="3050" spc="100">
                <a:latin typeface="Verdana"/>
                <a:cs typeface="Verdana"/>
              </a:rPr>
              <a:t>e</a:t>
            </a:r>
            <a:r>
              <a:rPr dirty="0" sz="3050" spc="5">
                <a:latin typeface="Verdana"/>
                <a:cs typeface="Verdana"/>
              </a:rPr>
              <a:t>ll</a:t>
            </a:r>
            <a:r>
              <a:rPr dirty="0" sz="3050" spc="100">
                <a:latin typeface="Verdana"/>
                <a:cs typeface="Verdana"/>
              </a:rPr>
              <a:t>o</a:t>
            </a:r>
            <a:r>
              <a:rPr dirty="0" sz="3050" spc="-195">
                <a:latin typeface="Verdana"/>
                <a:cs typeface="Verdana"/>
              </a:rPr>
              <a:t>r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200">
                <a:latin typeface="Verdana"/>
                <a:cs typeface="Verdana"/>
              </a:rPr>
              <a:t>r</a:t>
            </a:r>
            <a:r>
              <a:rPr dirty="0" sz="3050" spc="100">
                <a:latin typeface="Verdana"/>
                <a:cs typeface="Verdana"/>
              </a:rPr>
              <a:t>o</a:t>
            </a:r>
            <a:r>
              <a:rPr dirty="0" sz="3050" spc="5">
                <a:latin typeface="Verdana"/>
                <a:cs typeface="Verdana"/>
              </a:rPr>
              <a:t>l</a:t>
            </a:r>
            <a:r>
              <a:rPr dirty="0" sz="3050" spc="100">
                <a:latin typeface="Verdana"/>
                <a:cs typeface="Verdana"/>
              </a:rPr>
              <a:t>e</a:t>
            </a:r>
            <a:r>
              <a:rPr dirty="0" sz="3050" spc="114">
                <a:latin typeface="Verdana"/>
                <a:cs typeface="Verdana"/>
              </a:rPr>
              <a:t>s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75">
                <a:latin typeface="Verdana"/>
                <a:cs typeface="Verdana"/>
              </a:rPr>
              <a:t>a</a:t>
            </a:r>
            <a:r>
              <a:rPr dirty="0" sz="3050" spc="-175">
                <a:latin typeface="Verdana"/>
                <a:cs typeface="Verdana"/>
              </a:rPr>
              <a:t>n</a:t>
            </a:r>
            <a:r>
              <a:rPr dirty="0" sz="3050" spc="40">
                <a:latin typeface="Verdana"/>
                <a:cs typeface="Verdana"/>
              </a:rPr>
              <a:t>d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75">
                <a:latin typeface="Verdana"/>
                <a:cs typeface="Verdana"/>
              </a:rPr>
              <a:t>a</a:t>
            </a:r>
            <a:r>
              <a:rPr dirty="0" sz="3050" spc="-200">
                <a:latin typeface="Verdana"/>
                <a:cs typeface="Verdana"/>
              </a:rPr>
              <a:t>r</a:t>
            </a:r>
            <a:r>
              <a:rPr dirty="0" sz="3050" spc="105">
                <a:latin typeface="Verdana"/>
                <a:cs typeface="Verdana"/>
              </a:rPr>
              <a:t>e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105">
                <a:latin typeface="Verdana"/>
                <a:cs typeface="Verdana"/>
              </a:rPr>
              <a:t>t</a:t>
            </a:r>
            <a:r>
              <a:rPr dirty="0" sz="3050" spc="-170">
                <a:latin typeface="Verdana"/>
                <a:cs typeface="Verdana"/>
              </a:rPr>
              <a:t>h</a:t>
            </a:r>
            <a:r>
              <a:rPr dirty="0" sz="3050" spc="105">
                <a:latin typeface="Verdana"/>
                <a:cs typeface="Verdana"/>
              </a:rPr>
              <a:t>e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225">
                <a:latin typeface="Verdana"/>
                <a:cs typeface="Verdana"/>
              </a:rPr>
              <a:t>v</a:t>
            </a:r>
            <a:r>
              <a:rPr dirty="0" sz="3050" spc="-75">
                <a:latin typeface="Verdana"/>
                <a:cs typeface="Verdana"/>
              </a:rPr>
              <a:t>a</a:t>
            </a:r>
            <a:r>
              <a:rPr dirty="0" sz="3050" spc="110">
                <a:latin typeface="Verdana"/>
                <a:cs typeface="Verdana"/>
              </a:rPr>
              <a:t>s</a:t>
            </a:r>
            <a:r>
              <a:rPr dirty="0" sz="3050" spc="-100">
                <a:latin typeface="Verdana"/>
                <a:cs typeface="Verdana"/>
              </a:rPr>
              <a:t>t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220">
                <a:latin typeface="Verdana"/>
                <a:cs typeface="Verdana"/>
              </a:rPr>
              <a:t>m</a:t>
            </a:r>
            <a:r>
              <a:rPr dirty="0" sz="3050" spc="-75">
                <a:latin typeface="Verdana"/>
                <a:cs typeface="Verdana"/>
              </a:rPr>
              <a:t>a</a:t>
            </a:r>
            <a:r>
              <a:rPr dirty="0" sz="3050" spc="-360">
                <a:latin typeface="Verdana"/>
                <a:cs typeface="Verdana"/>
              </a:rPr>
              <a:t>j</a:t>
            </a:r>
            <a:r>
              <a:rPr dirty="0" sz="3050" spc="100">
                <a:latin typeface="Verdana"/>
                <a:cs typeface="Verdana"/>
              </a:rPr>
              <a:t>o</a:t>
            </a:r>
            <a:r>
              <a:rPr dirty="0" sz="3050" spc="-200">
                <a:latin typeface="Verdana"/>
                <a:cs typeface="Verdana"/>
              </a:rPr>
              <a:t>r</a:t>
            </a:r>
            <a:r>
              <a:rPr dirty="0" sz="3050" spc="-150">
                <a:latin typeface="Verdana"/>
                <a:cs typeface="Verdana"/>
              </a:rPr>
              <a:t>i</a:t>
            </a:r>
            <a:r>
              <a:rPr dirty="0" sz="3050" spc="-105">
                <a:latin typeface="Verdana"/>
                <a:cs typeface="Verdana"/>
              </a:rPr>
              <a:t>t</a:t>
            </a:r>
            <a:r>
              <a:rPr dirty="0" sz="3050" spc="-125">
                <a:latin typeface="Verdana"/>
                <a:cs typeface="Verdana"/>
              </a:rPr>
              <a:t>y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100">
                <a:latin typeface="Verdana"/>
                <a:cs typeface="Verdana"/>
              </a:rPr>
              <a:t>o</a:t>
            </a:r>
            <a:r>
              <a:rPr dirty="0" sz="3050" spc="5">
                <a:latin typeface="Verdana"/>
                <a:cs typeface="Verdana"/>
              </a:rPr>
              <a:t>f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100">
                <a:latin typeface="Verdana"/>
                <a:cs typeface="Verdana"/>
              </a:rPr>
              <a:t>e</a:t>
            </a:r>
            <a:r>
              <a:rPr dirty="0" sz="3050" spc="-130">
                <a:latin typeface="Verdana"/>
                <a:cs typeface="Verdana"/>
              </a:rPr>
              <a:t>x</a:t>
            </a:r>
            <a:r>
              <a:rPr dirty="0" sz="3050" spc="100">
                <a:latin typeface="Verdana"/>
                <a:cs typeface="Verdana"/>
              </a:rPr>
              <a:t>e</a:t>
            </a:r>
            <a:r>
              <a:rPr dirty="0" sz="3050" spc="245">
                <a:latin typeface="Verdana"/>
                <a:cs typeface="Verdana"/>
              </a:rPr>
              <a:t>c</a:t>
            </a:r>
            <a:r>
              <a:rPr dirty="0" sz="3050" spc="-170">
                <a:latin typeface="Verdana"/>
                <a:cs typeface="Verdana"/>
              </a:rPr>
              <a:t>u</a:t>
            </a:r>
            <a:r>
              <a:rPr dirty="0" sz="3050" spc="-105">
                <a:latin typeface="Verdana"/>
                <a:cs typeface="Verdana"/>
              </a:rPr>
              <a:t>t</a:t>
            </a:r>
            <a:r>
              <a:rPr dirty="0" sz="3050" spc="-150">
                <a:latin typeface="Verdana"/>
                <a:cs typeface="Verdana"/>
              </a:rPr>
              <a:t>i</a:t>
            </a:r>
            <a:r>
              <a:rPr dirty="0" sz="3050" spc="-225">
                <a:latin typeface="Verdana"/>
                <a:cs typeface="Verdana"/>
              </a:rPr>
              <a:t>v</a:t>
            </a:r>
            <a:r>
              <a:rPr dirty="0" sz="3050" spc="100">
                <a:latin typeface="Verdana"/>
                <a:cs typeface="Verdana"/>
              </a:rPr>
              <a:t>e</a:t>
            </a:r>
            <a:r>
              <a:rPr dirty="0" sz="3050" spc="114">
                <a:latin typeface="Verdana"/>
                <a:cs typeface="Verdana"/>
              </a:rPr>
              <a:t>s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75">
                <a:latin typeface="Verdana"/>
                <a:cs typeface="Verdana"/>
              </a:rPr>
              <a:t>a</a:t>
            </a:r>
            <a:r>
              <a:rPr dirty="0" sz="3050" spc="-175">
                <a:latin typeface="Verdana"/>
                <a:cs typeface="Verdana"/>
              </a:rPr>
              <a:t>n</a:t>
            </a:r>
            <a:r>
              <a:rPr dirty="0" sz="3050" spc="40">
                <a:latin typeface="Verdana"/>
                <a:cs typeface="Verdana"/>
              </a:rPr>
              <a:t>d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75">
                <a:latin typeface="Verdana"/>
                <a:cs typeface="Verdana"/>
              </a:rPr>
              <a:t>a</a:t>
            </a:r>
            <a:r>
              <a:rPr dirty="0" sz="3050" spc="245">
                <a:latin typeface="Verdana"/>
                <a:cs typeface="Verdana"/>
              </a:rPr>
              <a:t>c</a:t>
            </a:r>
            <a:r>
              <a:rPr dirty="0" sz="3050" spc="-75">
                <a:latin typeface="Verdana"/>
                <a:cs typeface="Verdana"/>
              </a:rPr>
              <a:t>a</a:t>
            </a:r>
            <a:r>
              <a:rPr dirty="0" sz="3050" spc="35">
                <a:latin typeface="Verdana"/>
                <a:cs typeface="Verdana"/>
              </a:rPr>
              <a:t>d</a:t>
            </a:r>
            <a:r>
              <a:rPr dirty="0" sz="3050" spc="100">
                <a:latin typeface="Verdana"/>
                <a:cs typeface="Verdana"/>
              </a:rPr>
              <a:t>e</a:t>
            </a:r>
            <a:r>
              <a:rPr dirty="0" sz="3050" spc="-220">
                <a:latin typeface="Verdana"/>
                <a:cs typeface="Verdana"/>
              </a:rPr>
              <a:t>m</a:t>
            </a:r>
            <a:r>
              <a:rPr dirty="0" sz="3050" spc="-150">
                <a:latin typeface="Verdana"/>
                <a:cs typeface="Verdana"/>
              </a:rPr>
              <a:t>i</a:t>
            </a:r>
            <a:r>
              <a:rPr dirty="0" sz="3050" spc="250">
                <a:latin typeface="Verdana"/>
                <a:cs typeface="Verdana"/>
              </a:rPr>
              <a:t>c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170">
                <a:latin typeface="Verdana"/>
                <a:cs typeface="Verdana"/>
              </a:rPr>
              <a:t>h</a:t>
            </a:r>
            <a:r>
              <a:rPr dirty="0" sz="3050" spc="100">
                <a:latin typeface="Verdana"/>
                <a:cs typeface="Verdana"/>
              </a:rPr>
              <a:t>e</a:t>
            </a:r>
            <a:r>
              <a:rPr dirty="0" sz="3050" spc="-75">
                <a:latin typeface="Verdana"/>
                <a:cs typeface="Verdana"/>
              </a:rPr>
              <a:t>a</a:t>
            </a:r>
            <a:r>
              <a:rPr dirty="0" sz="3050" spc="35">
                <a:latin typeface="Verdana"/>
                <a:cs typeface="Verdana"/>
              </a:rPr>
              <a:t>d</a:t>
            </a:r>
            <a:r>
              <a:rPr dirty="0" sz="3050" spc="110">
                <a:latin typeface="Verdana"/>
                <a:cs typeface="Verdana"/>
              </a:rPr>
              <a:t>s</a:t>
            </a:r>
            <a:r>
              <a:rPr dirty="0" sz="3050" spc="70">
                <a:latin typeface="Verdana"/>
                <a:cs typeface="Verdana"/>
              </a:rPr>
              <a:t>”  </a:t>
            </a:r>
            <a:r>
              <a:rPr dirty="0" sz="3050" spc="-70">
                <a:latin typeface="Verdana"/>
                <a:cs typeface="Verdana"/>
              </a:rPr>
              <a:t>(Women</a:t>
            </a:r>
            <a:r>
              <a:rPr dirty="0" sz="3050" spc="-225">
                <a:latin typeface="Verdana"/>
                <a:cs typeface="Verdana"/>
              </a:rPr>
              <a:t> </a:t>
            </a:r>
            <a:r>
              <a:rPr dirty="0" sz="3050" spc="-65">
                <a:latin typeface="Verdana"/>
                <a:cs typeface="Verdana"/>
              </a:rPr>
              <a:t>count,</a:t>
            </a:r>
            <a:r>
              <a:rPr dirty="0" sz="3050" spc="-220">
                <a:latin typeface="Verdana"/>
                <a:cs typeface="Verdana"/>
              </a:rPr>
              <a:t> 2016).</a:t>
            </a:r>
            <a:endParaRPr sz="3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Verdana"/>
              <a:cs typeface="Verdana"/>
            </a:endParaRPr>
          </a:p>
          <a:p>
            <a:pPr marL="12700" marR="7620">
              <a:lnSpc>
                <a:spcPct val="108600"/>
              </a:lnSpc>
              <a:spcBef>
                <a:spcPts val="5"/>
              </a:spcBef>
            </a:pPr>
            <a:r>
              <a:rPr dirty="0" sz="3050" spc="20">
                <a:latin typeface="Verdana"/>
                <a:cs typeface="Verdana"/>
              </a:rPr>
              <a:t>“The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30">
                <a:latin typeface="Verdana"/>
                <a:cs typeface="Verdana"/>
              </a:rPr>
              <a:t>HESA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40">
                <a:latin typeface="Verdana"/>
                <a:cs typeface="Verdana"/>
              </a:rPr>
              <a:t>Staff</a:t>
            </a:r>
            <a:r>
              <a:rPr dirty="0" sz="3050" spc="-210">
                <a:latin typeface="Verdana"/>
                <a:cs typeface="Verdana"/>
              </a:rPr>
              <a:t> </a:t>
            </a:r>
            <a:r>
              <a:rPr dirty="0" sz="3050" spc="15">
                <a:latin typeface="Verdana"/>
                <a:cs typeface="Verdana"/>
              </a:rPr>
              <a:t>record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>
                <a:latin typeface="Verdana"/>
                <a:cs typeface="Verdana"/>
              </a:rPr>
              <a:t>changed</a:t>
            </a:r>
            <a:r>
              <a:rPr dirty="0" sz="3050" spc="-210">
                <a:latin typeface="Verdana"/>
                <a:cs typeface="Verdana"/>
              </a:rPr>
              <a:t> </a:t>
            </a:r>
            <a:r>
              <a:rPr dirty="0" sz="3050" spc="-160">
                <a:latin typeface="Verdana"/>
                <a:cs typeface="Verdana"/>
              </a:rPr>
              <a:t>in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150">
                <a:latin typeface="Verdana"/>
                <a:cs typeface="Verdana"/>
              </a:rPr>
              <a:t>2012/13</a:t>
            </a:r>
            <a:r>
              <a:rPr dirty="0" sz="3050" spc="-210">
                <a:latin typeface="Verdana"/>
                <a:cs typeface="Verdana"/>
              </a:rPr>
              <a:t> </a:t>
            </a:r>
            <a:r>
              <a:rPr dirty="0" sz="3050" spc="105">
                <a:latin typeface="Verdana"/>
                <a:cs typeface="Verdana"/>
              </a:rPr>
              <a:t>so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114">
                <a:latin typeface="Verdana"/>
                <a:cs typeface="Verdana"/>
              </a:rPr>
              <a:t>that</a:t>
            </a:r>
            <a:r>
              <a:rPr dirty="0" sz="3050" spc="-210">
                <a:latin typeface="Verdana"/>
                <a:cs typeface="Verdana"/>
              </a:rPr>
              <a:t> </a:t>
            </a:r>
            <a:r>
              <a:rPr dirty="0" sz="3050" spc="-60">
                <a:latin typeface="Verdana"/>
                <a:cs typeface="Verdana"/>
              </a:rPr>
              <a:t>earlier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50">
                <a:latin typeface="Verdana"/>
                <a:cs typeface="Verdana"/>
              </a:rPr>
              <a:t>definitions</a:t>
            </a:r>
            <a:r>
              <a:rPr dirty="0" sz="3050" spc="-210">
                <a:latin typeface="Verdana"/>
                <a:cs typeface="Verdana"/>
              </a:rPr>
              <a:t> </a:t>
            </a:r>
            <a:r>
              <a:rPr dirty="0" sz="3050" spc="50">
                <a:latin typeface="Verdana"/>
                <a:cs typeface="Verdana"/>
              </a:rPr>
              <a:t>of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25">
                <a:latin typeface="Verdana"/>
                <a:cs typeface="Verdana"/>
              </a:rPr>
              <a:t>Professor</a:t>
            </a:r>
            <a:r>
              <a:rPr dirty="0" sz="3050" spc="-210">
                <a:latin typeface="Verdana"/>
                <a:cs typeface="Verdana"/>
              </a:rPr>
              <a:t> </a:t>
            </a:r>
            <a:r>
              <a:rPr dirty="0" sz="3050" spc="-55">
                <a:latin typeface="Verdana"/>
                <a:cs typeface="Verdana"/>
              </a:rPr>
              <a:t>are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60">
                <a:latin typeface="Verdana"/>
                <a:cs typeface="Verdana"/>
              </a:rPr>
              <a:t>not </a:t>
            </a:r>
            <a:r>
              <a:rPr dirty="0" sz="3050" spc="-55">
                <a:latin typeface="Verdana"/>
                <a:cs typeface="Verdana"/>
              </a:rPr>
              <a:t> </a:t>
            </a:r>
            <a:r>
              <a:rPr dirty="0" sz="3050" spc="-40">
                <a:latin typeface="Verdana"/>
                <a:cs typeface="Verdana"/>
              </a:rPr>
              <a:t>strictly </a:t>
            </a:r>
            <a:r>
              <a:rPr dirty="0" sz="3050" spc="-5">
                <a:latin typeface="Verdana"/>
                <a:cs typeface="Verdana"/>
              </a:rPr>
              <a:t>comparable </a:t>
            </a:r>
            <a:r>
              <a:rPr dirty="0" sz="3050" spc="-105">
                <a:latin typeface="Verdana"/>
                <a:cs typeface="Verdana"/>
              </a:rPr>
              <a:t>with </a:t>
            </a:r>
            <a:r>
              <a:rPr dirty="0" sz="3050" spc="-5">
                <a:latin typeface="Verdana"/>
                <a:cs typeface="Verdana"/>
              </a:rPr>
              <a:t>recent </a:t>
            </a:r>
            <a:r>
              <a:rPr dirty="0" sz="3050" spc="-120">
                <a:latin typeface="Verdana"/>
                <a:cs typeface="Verdana"/>
              </a:rPr>
              <a:t>data. </a:t>
            </a:r>
            <a:r>
              <a:rPr dirty="0" sz="3050" spc="-60">
                <a:latin typeface="Verdana"/>
                <a:cs typeface="Verdana"/>
              </a:rPr>
              <a:t>However, </a:t>
            </a:r>
            <a:r>
              <a:rPr dirty="0" sz="3050" spc="-160">
                <a:latin typeface="Verdana"/>
                <a:cs typeface="Verdana"/>
              </a:rPr>
              <a:t>in </a:t>
            </a:r>
            <a:r>
              <a:rPr dirty="0" sz="3050" spc="55">
                <a:latin typeface="Verdana"/>
                <a:cs typeface="Verdana"/>
              </a:rPr>
              <a:t>2003/2004 </a:t>
            </a:r>
            <a:r>
              <a:rPr dirty="0" sz="3050" spc="-50">
                <a:latin typeface="Verdana"/>
                <a:cs typeface="Verdana"/>
              </a:rPr>
              <a:t>only </a:t>
            </a:r>
            <a:r>
              <a:rPr dirty="0" sz="3050" spc="-484">
                <a:latin typeface="Verdana"/>
                <a:cs typeface="Verdana"/>
              </a:rPr>
              <a:t>15% </a:t>
            </a:r>
            <a:r>
              <a:rPr dirty="0" sz="3050" spc="50">
                <a:latin typeface="Verdana"/>
                <a:cs typeface="Verdana"/>
              </a:rPr>
              <a:t>of </a:t>
            </a:r>
            <a:r>
              <a:rPr dirty="0" sz="3050" spc="15">
                <a:latin typeface="Verdana"/>
                <a:cs typeface="Verdana"/>
              </a:rPr>
              <a:t>academic </a:t>
            </a:r>
            <a:r>
              <a:rPr dirty="0" sz="3050" spc="-15">
                <a:latin typeface="Verdana"/>
                <a:cs typeface="Verdana"/>
              </a:rPr>
              <a:t>staff </a:t>
            </a:r>
            <a:r>
              <a:rPr dirty="0" sz="3050" spc="-10">
                <a:latin typeface="Verdana"/>
                <a:cs typeface="Verdana"/>
              </a:rPr>
              <a:t> graded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30">
                <a:latin typeface="Verdana"/>
                <a:cs typeface="Verdana"/>
              </a:rPr>
              <a:t>'Professor'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5">
                <a:latin typeface="Verdana"/>
                <a:cs typeface="Verdana"/>
              </a:rPr>
              <a:t>were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55">
                <a:latin typeface="Verdana"/>
                <a:cs typeface="Verdana"/>
              </a:rPr>
              <a:t>female,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70">
                <a:latin typeface="Verdana"/>
                <a:cs typeface="Verdana"/>
              </a:rPr>
              <a:t>and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55">
                <a:latin typeface="Verdana"/>
                <a:cs typeface="Verdana"/>
              </a:rPr>
              <a:t>the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65">
                <a:latin typeface="Verdana"/>
                <a:cs typeface="Verdana"/>
              </a:rPr>
              <a:t>trend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30">
                <a:latin typeface="Verdana"/>
                <a:cs typeface="Verdana"/>
              </a:rPr>
              <a:t>shows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80">
                <a:latin typeface="Verdana"/>
                <a:cs typeface="Verdana"/>
              </a:rPr>
              <a:t>this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45">
                <a:latin typeface="Verdana"/>
                <a:cs typeface="Verdana"/>
              </a:rPr>
              <a:t>proportion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40">
                <a:latin typeface="Verdana"/>
                <a:cs typeface="Verdana"/>
              </a:rPr>
              <a:t>increasing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15">
                <a:latin typeface="Verdana"/>
                <a:cs typeface="Verdana"/>
              </a:rPr>
              <a:t>slowly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55">
                <a:latin typeface="Verdana"/>
                <a:cs typeface="Verdana"/>
              </a:rPr>
              <a:t>over </a:t>
            </a:r>
            <a:r>
              <a:rPr dirty="0" sz="3050" spc="-1055">
                <a:latin typeface="Verdana"/>
                <a:cs typeface="Verdana"/>
              </a:rPr>
              <a:t> </a:t>
            </a:r>
            <a:r>
              <a:rPr dirty="0" sz="3050" spc="-60">
                <a:latin typeface="Verdana"/>
                <a:cs typeface="Verdana"/>
              </a:rPr>
              <a:t>time”</a:t>
            </a:r>
            <a:r>
              <a:rPr dirty="0" sz="3050" spc="-225">
                <a:latin typeface="Verdana"/>
                <a:cs typeface="Verdana"/>
              </a:rPr>
              <a:t> </a:t>
            </a:r>
            <a:r>
              <a:rPr dirty="0" sz="3050" spc="-150">
                <a:latin typeface="Verdana"/>
                <a:cs typeface="Verdana"/>
              </a:rPr>
              <a:t>(HESA,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225">
                <a:latin typeface="Verdana"/>
                <a:cs typeface="Verdana"/>
              </a:rPr>
              <a:t>2015).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3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96949" y="433218"/>
            <a:ext cx="1267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64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9597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93059" y="433218"/>
            <a:ext cx="14008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" y="97512"/>
            <a:ext cx="18288000" cy="10191750"/>
            <a:chOff x="48" y="97512"/>
            <a:chExt cx="18288000" cy="10191750"/>
          </a:xfrm>
        </p:grpSpPr>
        <p:sp>
          <p:nvSpPr>
            <p:cNvPr id="7" name="object 7"/>
            <p:cNvSpPr/>
            <p:nvPr/>
          </p:nvSpPr>
          <p:spPr>
            <a:xfrm>
              <a:off x="3937372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" y="1116461"/>
              <a:ext cx="18288000" cy="9172575"/>
            </a:xfrm>
            <a:custGeom>
              <a:avLst/>
              <a:gdLst/>
              <a:ahLst/>
              <a:cxnLst/>
              <a:rect l="l" t="t" r="r" b="b"/>
              <a:pathLst>
                <a:path w="18288000" h="9172575">
                  <a:moveTo>
                    <a:pt x="18287902" y="9172574"/>
                  </a:moveTo>
                  <a:lnTo>
                    <a:pt x="0" y="9172574"/>
                  </a:lnTo>
                  <a:lnTo>
                    <a:pt x="0" y="0"/>
                  </a:lnTo>
                  <a:lnTo>
                    <a:pt x="18287902" y="0"/>
                  </a:lnTo>
                  <a:lnTo>
                    <a:pt x="18287902" y="917257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09053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 h="0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09345" y="1555827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04506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 h="0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2615" y="1555827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00175" y="1443894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430366" y="433218"/>
            <a:ext cx="1499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5973" y="263362"/>
            <a:ext cx="16922750" cy="2907665"/>
            <a:chOff x="335973" y="263362"/>
            <a:chExt cx="16922750" cy="2907665"/>
          </a:xfrm>
        </p:grpSpPr>
        <p:sp>
          <p:nvSpPr>
            <p:cNvPr id="16" name="object 16"/>
            <p:cNvSpPr/>
            <p:nvPr/>
          </p:nvSpPr>
          <p:spPr>
            <a:xfrm>
              <a:off x="10217818" y="451952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786181" y="449029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637" y="295275"/>
                  </a:moveTo>
                  <a:lnTo>
                    <a:pt x="136861" y="293099"/>
                  </a:lnTo>
                  <a:lnTo>
                    <a:pt x="128062" y="287167"/>
                  </a:lnTo>
                  <a:lnTo>
                    <a:pt x="122130" y="278368"/>
                  </a:lnTo>
                  <a:lnTo>
                    <a:pt x="119955" y="267592"/>
                  </a:lnTo>
                  <a:lnTo>
                    <a:pt x="119955" y="175319"/>
                  </a:lnTo>
                  <a:lnTo>
                    <a:pt x="27682" y="175319"/>
                  </a:lnTo>
                  <a:lnTo>
                    <a:pt x="16906" y="173144"/>
                  </a:lnTo>
                  <a:lnTo>
                    <a:pt x="8107" y="167212"/>
                  </a:lnTo>
                  <a:lnTo>
                    <a:pt x="2175" y="158413"/>
                  </a:lnTo>
                  <a:lnTo>
                    <a:pt x="0" y="147637"/>
                  </a:lnTo>
                  <a:lnTo>
                    <a:pt x="2175" y="136861"/>
                  </a:lnTo>
                  <a:lnTo>
                    <a:pt x="8107" y="128062"/>
                  </a:lnTo>
                  <a:lnTo>
                    <a:pt x="16906" y="122130"/>
                  </a:lnTo>
                  <a:lnTo>
                    <a:pt x="27682" y="119955"/>
                  </a:lnTo>
                  <a:lnTo>
                    <a:pt x="119955" y="119955"/>
                  </a:lnTo>
                  <a:lnTo>
                    <a:pt x="119955" y="27682"/>
                  </a:lnTo>
                  <a:lnTo>
                    <a:pt x="122130" y="16906"/>
                  </a:lnTo>
                  <a:lnTo>
                    <a:pt x="128062" y="8107"/>
                  </a:lnTo>
                  <a:lnTo>
                    <a:pt x="136861" y="2175"/>
                  </a:lnTo>
                  <a:lnTo>
                    <a:pt x="147637" y="0"/>
                  </a:lnTo>
                  <a:lnTo>
                    <a:pt x="158413" y="2175"/>
                  </a:lnTo>
                  <a:lnTo>
                    <a:pt x="167212" y="8107"/>
                  </a:lnTo>
                  <a:lnTo>
                    <a:pt x="173144" y="16906"/>
                  </a:lnTo>
                  <a:lnTo>
                    <a:pt x="175319" y="27682"/>
                  </a:lnTo>
                  <a:lnTo>
                    <a:pt x="175319" y="119955"/>
                  </a:lnTo>
                  <a:lnTo>
                    <a:pt x="267592" y="119955"/>
                  </a:lnTo>
                  <a:lnTo>
                    <a:pt x="278368" y="122130"/>
                  </a:lnTo>
                  <a:lnTo>
                    <a:pt x="287167" y="128062"/>
                  </a:lnTo>
                  <a:lnTo>
                    <a:pt x="293099" y="136861"/>
                  </a:lnTo>
                  <a:lnTo>
                    <a:pt x="295275" y="147637"/>
                  </a:lnTo>
                  <a:lnTo>
                    <a:pt x="293099" y="158413"/>
                  </a:lnTo>
                  <a:lnTo>
                    <a:pt x="287167" y="167212"/>
                  </a:lnTo>
                  <a:lnTo>
                    <a:pt x="278368" y="173144"/>
                  </a:lnTo>
                  <a:lnTo>
                    <a:pt x="267592" y="175319"/>
                  </a:lnTo>
                  <a:lnTo>
                    <a:pt x="175319" y="175319"/>
                  </a:lnTo>
                  <a:lnTo>
                    <a:pt x="175319" y="267592"/>
                  </a:lnTo>
                  <a:lnTo>
                    <a:pt x="173144" y="278368"/>
                  </a:lnTo>
                  <a:lnTo>
                    <a:pt x="167212" y="287167"/>
                  </a:lnTo>
                  <a:lnTo>
                    <a:pt x="158413" y="293099"/>
                  </a:lnTo>
                  <a:lnTo>
                    <a:pt x="147637" y="29527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602197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52901" y="1443821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35973" y="263362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5C83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18024" y="2181684"/>
              <a:ext cx="4816475" cy="989330"/>
            </a:xfrm>
            <a:custGeom>
              <a:avLst/>
              <a:gdLst/>
              <a:ahLst/>
              <a:cxnLst/>
              <a:rect l="l" t="t" r="r" b="b"/>
              <a:pathLst>
                <a:path w="4816475" h="989330">
                  <a:moveTo>
                    <a:pt x="4319392" y="989052"/>
                  </a:moveTo>
                  <a:lnTo>
                    <a:pt x="475928" y="989052"/>
                  </a:lnTo>
                  <a:lnTo>
                    <a:pt x="475928" y="985569"/>
                  </a:lnTo>
                  <a:lnTo>
                    <a:pt x="427331" y="981241"/>
                  </a:lnTo>
                  <a:lnTo>
                    <a:pt x="380123" y="972326"/>
                  </a:lnTo>
                  <a:lnTo>
                    <a:pt x="334546" y="959054"/>
                  </a:lnTo>
                  <a:lnTo>
                    <a:pt x="290839" y="941656"/>
                  </a:lnTo>
                  <a:lnTo>
                    <a:pt x="249244" y="920360"/>
                  </a:lnTo>
                  <a:lnTo>
                    <a:pt x="210002" y="895396"/>
                  </a:lnTo>
                  <a:lnTo>
                    <a:pt x="173354" y="866994"/>
                  </a:lnTo>
                  <a:lnTo>
                    <a:pt x="139541" y="835383"/>
                  </a:lnTo>
                  <a:lnTo>
                    <a:pt x="108804" y="800793"/>
                  </a:lnTo>
                  <a:lnTo>
                    <a:pt x="81383" y="763453"/>
                  </a:lnTo>
                  <a:lnTo>
                    <a:pt x="57520" y="723593"/>
                  </a:lnTo>
                  <a:lnTo>
                    <a:pt x="37455" y="681442"/>
                  </a:lnTo>
                  <a:lnTo>
                    <a:pt x="21430" y="637231"/>
                  </a:lnTo>
                  <a:lnTo>
                    <a:pt x="9685" y="591188"/>
                  </a:lnTo>
                  <a:lnTo>
                    <a:pt x="2461" y="543543"/>
                  </a:lnTo>
                  <a:lnTo>
                    <a:pt x="0" y="494526"/>
                  </a:lnTo>
                  <a:lnTo>
                    <a:pt x="2422" y="445508"/>
                  </a:lnTo>
                  <a:lnTo>
                    <a:pt x="9541" y="397864"/>
                  </a:lnTo>
                  <a:lnTo>
                    <a:pt x="21130" y="351821"/>
                  </a:lnTo>
                  <a:lnTo>
                    <a:pt x="36963" y="307609"/>
                  </a:lnTo>
                  <a:lnTo>
                    <a:pt x="56815" y="265459"/>
                  </a:lnTo>
                  <a:lnTo>
                    <a:pt x="80460" y="225598"/>
                  </a:lnTo>
                  <a:lnTo>
                    <a:pt x="107673" y="188259"/>
                  </a:lnTo>
                  <a:lnTo>
                    <a:pt x="138229" y="153668"/>
                  </a:lnTo>
                  <a:lnTo>
                    <a:pt x="171901" y="122057"/>
                  </a:lnTo>
                  <a:lnTo>
                    <a:pt x="208464" y="93655"/>
                  </a:lnTo>
                  <a:lnTo>
                    <a:pt x="247693" y="68691"/>
                  </a:lnTo>
                  <a:lnTo>
                    <a:pt x="289362" y="47395"/>
                  </a:lnTo>
                  <a:lnTo>
                    <a:pt x="333246" y="29997"/>
                  </a:lnTo>
                  <a:lnTo>
                    <a:pt x="379119" y="16725"/>
                  </a:lnTo>
                  <a:lnTo>
                    <a:pt x="426754" y="7811"/>
                  </a:lnTo>
                  <a:lnTo>
                    <a:pt x="475928" y="3482"/>
                  </a:lnTo>
                  <a:lnTo>
                    <a:pt x="475928" y="0"/>
                  </a:lnTo>
                  <a:lnTo>
                    <a:pt x="4319392" y="0"/>
                  </a:lnTo>
                  <a:lnTo>
                    <a:pt x="4367564" y="2278"/>
                  </a:lnTo>
                  <a:lnTo>
                    <a:pt x="4414373" y="8971"/>
                  </a:lnTo>
                  <a:lnTo>
                    <a:pt x="4459618" y="19866"/>
                  </a:lnTo>
                  <a:lnTo>
                    <a:pt x="4503097" y="34750"/>
                  </a:lnTo>
                  <a:lnTo>
                    <a:pt x="4544611" y="53411"/>
                  </a:lnTo>
                  <a:lnTo>
                    <a:pt x="4583958" y="75637"/>
                  </a:lnTo>
                  <a:lnTo>
                    <a:pt x="4620937" y="101213"/>
                  </a:lnTo>
                  <a:lnTo>
                    <a:pt x="4655348" y="129929"/>
                  </a:lnTo>
                  <a:lnTo>
                    <a:pt x="4686989" y="161570"/>
                  </a:lnTo>
                  <a:lnTo>
                    <a:pt x="4715660" y="195926"/>
                  </a:lnTo>
                  <a:lnTo>
                    <a:pt x="4741160" y="232781"/>
                  </a:lnTo>
                  <a:lnTo>
                    <a:pt x="4763288" y="271926"/>
                  </a:lnTo>
                  <a:lnTo>
                    <a:pt x="4781843" y="313145"/>
                  </a:lnTo>
                  <a:lnTo>
                    <a:pt x="4796625" y="356228"/>
                  </a:lnTo>
                  <a:lnTo>
                    <a:pt x="4807432" y="400960"/>
                  </a:lnTo>
                  <a:lnTo>
                    <a:pt x="4814063" y="447130"/>
                  </a:lnTo>
                  <a:lnTo>
                    <a:pt x="4816318" y="494526"/>
                  </a:lnTo>
                  <a:lnTo>
                    <a:pt x="4814029" y="541921"/>
                  </a:lnTo>
                  <a:lnTo>
                    <a:pt x="4807303" y="588091"/>
                  </a:lnTo>
                  <a:lnTo>
                    <a:pt x="4796355" y="632824"/>
                  </a:lnTo>
                  <a:lnTo>
                    <a:pt x="4781399" y="675906"/>
                  </a:lnTo>
                  <a:lnTo>
                    <a:pt x="4762647" y="717126"/>
                  </a:lnTo>
                  <a:lnTo>
                    <a:pt x="4740314" y="756270"/>
                  </a:lnTo>
                  <a:lnTo>
                    <a:pt x="4714613" y="793126"/>
                  </a:lnTo>
                  <a:lnTo>
                    <a:pt x="4685758" y="827481"/>
                  </a:lnTo>
                  <a:lnTo>
                    <a:pt x="4653963" y="859122"/>
                  </a:lnTo>
                  <a:lnTo>
                    <a:pt x="4619441" y="887838"/>
                  </a:lnTo>
                  <a:lnTo>
                    <a:pt x="4582406" y="913415"/>
                  </a:lnTo>
                  <a:lnTo>
                    <a:pt x="4543072" y="935640"/>
                  </a:lnTo>
                  <a:lnTo>
                    <a:pt x="4501653" y="954301"/>
                  </a:lnTo>
                  <a:lnTo>
                    <a:pt x="4458361" y="969185"/>
                  </a:lnTo>
                  <a:lnTo>
                    <a:pt x="4413412" y="980081"/>
                  </a:lnTo>
                  <a:lnTo>
                    <a:pt x="4367017" y="986773"/>
                  </a:lnTo>
                  <a:lnTo>
                    <a:pt x="4319392" y="989052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75380" y="1861632"/>
              <a:ext cx="311150" cy="807085"/>
            </a:xfrm>
            <a:custGeom>
              <a:avLst/>
              <a:gdLst/>
              <a:ahLst/>
              <a:cxnLst/>
              <a:rect l="l" t="t" r="r" b="b"/>
              <a:pathLst>
                <a:path w="311150" h="807085">
                  <a:moveTo>
                    <a:pt x="310947" y="806772"/>
                  </a:moveTo>
                  <a:lnTo>
                    <a:pt x="154325" y="738970"/>
                  </a:lnTo>
                  <a:lnTo>
                    <a:pt x="0" y="806772"/>
                  </a:lnTo>
                  <a:lnTo>
                    <a:pt x="0" y="0"/>
                  </a:lnTo>
                  <a:lnTo>
                    <a:pt x="310947" y="0"/>
                  </a:lnTo>
                  <a:lnTo>
                    <a:pt x="310947" y="806772"/>
                  </a:lnTo>
                  <a:close/>
                </a:path>
              </a:pathLst>
            </a:custGeom>
            <a:solidFill>
              <a:srgbClr val="D53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69022" y="1855399"/>
              <a:ext cx="323850" cy="821690"/>
            </a:xfrm>
            <a:custGeom>
              <a:avLst/>
              <a:gdLst/>
              <a:ahLst/>
              <a:cxnLst/>
              <a:rect l="l" t="t" r="r" b="b"/>
              <a:pathLst>
                <a:path w="323850" h="821689">
                  <a:moveTo>
                    <a:pt x="5311" y="820268"/>
                  </a:moveTo>
                  <a:lnTo>
                    <a:pt x="0" y="818122"/>
                  </a:lnTo>
                  <a:lnTo>
                    <a:pt x="0" y="2839"/>
                  </a:lnTo>
                  <a:lnTo>
                    <a:pt x="2894" y="0"/>
                  </a:lnTo>
                  <a:lnTo>
                    <a:pt x="320781" y="0"/>
                  </a:lnTo>
                  <a:lnTo>
                    <a:pt x="323663" y="2839"/>
                  </a:lnTo>
                  <a:lnTo>
                    <a:pt x="323663" y="6232"/>
                  </a:lnTo>
                  <a:lnTo>
                    <a:pt x="12715" y="6232"/>
                  </a:lnTo>
                  <a:lnTo>
                    <a:pt x="6357" y="12470"/>
                  </a:lnTo>
                  <a:lnTo>
                    <a:pt x="12715" y="12470"/>
                  </a:lnTo>
                  <a:lnTo>
                    <a:pt x="12715" y="803411"/>
                  </a:lnTo>
                  <a:lnTo>
                    <a:pt x="3145" y="807616"/>
                  </a:lnTo>
                  <a:lnTo>
                    <a:pt x="12715" y="813005"/>
                  </a:lnTo>
                  <a:lnTo>
                    <a:pt x="21843" y="813005"/>
                  </a:lnTo>
                  <a:lnTo>
                    <a:pt x="5311" y="820268"/>
                  </a:lnTo>
                  <a:close/>
                </a:path>
                <a:path w="323850" h="821689">
                  <a:moveTo>
                    <a:pt x="12715" y="12470"/>
                  </a:moveTo>
                  <a:lnTo>
                    <a:pt x="6357" y="12470"/>
                  </a:lnTo>
                  <a:lnTo>
                    <a:pt x="12715" y="6232"/>
                  </a:lnTo>
                  <a:lnTo>
                    <a:pt x="12715" y="12470"/>
                  </a:lnTo>
                  <a:close/>
                </a:path>
                <a:path w="323850" h="821689">
                  <a:moveTo>
                    <a:pt x="310947" y="12470"/>
                  </a:moveTo>
                  <a:lnTo>
                    <a:pt x="12715" y="12470"/>
                  </a:lnTo>
                  <a:lnTo>
                    <a:pt x="12715" y="6232"/>
                  </a:lnTo>
                  <a:lnTo>
                    <a:pt x="310947" y="6232"/>
                  </a:lnTo>
                  <a:lnTo>
                    <a:pt x="310947" y="12470"/>
                  </a:lnTo>
                  <a:close/>
                </a:path>
                <a:path w="323850" h="821689">
                  <a:moveTo>
                    <a:pt x="323663" y="811065"/>
                  </a:moveTo>
                  <a:lnTo>
                    <a:pt x="320526" y="807616"/>
                  </a:lnTo>
                  <a:lnTo>
                    <a:pt x="310947" y="803470"/>
                  </a:lnTo>
                  <a:lnTo>
                    <a:pt x="310947" y="6232"/>
                  </a:lnTo>
                  <a:lnTo>
                    <a:pt x="317305" y="12470"/>
                  </a:lnTo>
                  <a:lnTo>
                    <a:pt x="323663" y="12470"/>
                  </a:lnTo>
                  <a:lnTo>
                    <a:pt x="323663" y="811065"/>
                  </a:lnTo>
                  <a:close/>
                </a:path>
                <a:path w="323850" h="821689">
                  <a:moveTo>
                    <a:pt x="323663" y="12470"/>
                  </a:moveTo>
                  <a:lnTo>
                    <a:pt x="317305" y="12470"/>
                  </a:lnTo>
                  <a:lnTo>
                    <a:pt x="310947" y="6232"/>
                  </a:lnTo>
                  <a:lnTo>
                    <a:pt x="323663" y="6232"/>
                  </a:lnTo>
                  <a:lnTo>
                    <a:pt x="323663" y="12470"/>
                  </a:lnTo>
                  <a:close/>
                </a:path>
                <a:path w="323850" h="821689">
                  <a:moveTo>
                    <a:pt x="21843" y="813005"/>
                  </a:moveTo>
                  <a:lnTo>
                    <a:pt x="12715" y="813005"/>
                  </a:lnTo>
                  <a:lnTo>
                    <a:pt x="12715" y="803411"/>
                  </a:lnTo>
                  <a:lnTo>
                    <a:pt x="154804" y="740994"/>
                  </a:lnTo>
                  <a:lnTo>
                    <a:pt x="159478" y="737917"/>
                  </a:lnTo>
                  <a:lnTo>
                    <a:pt x="188790" y="750603"/>
                  </a:lnTo>
                  <a:lnTo>
                    <a:pt x="157473" y="750603"/>
                  </a:lnTo>
                  <a:lnTo>
                    <a:pt x="160705" y="752002"/>
                  </a:lnTo>
                  <a:lnTo>
                    <a:pt x="21843" y="813005"/>
                  </a:lnTo>
                  <a:close/>
                </a:path>
                <a:path w="323850" h="821689">
                  <a:moveTo>
                    <a:pt x="160705" y="752002"/>
                  </a:moveTo>
                  <a:lnTo>
                    <a:pt x="157473" y="750603"/>
                  </a:lnTo>
                  <a:lnTo>
                    <a:pt x="163890" y="750603"/>
                  </a:lnTo>
                  <a:lnTo>
                    <a:pt x="160705" y="752002"/>
                  </a:lnTo>
                  <a:close/>
                </a:path>
                <a:path w="323850" h="821689">
                  <a:moveTo>
                    <a:pt x="310947" y="817039"/>
                  </a:moveTo>
                  <a:lnTo>
                    <a:pt x="160705" y="752002"/>
                  </a:lnTo>
                  <a:lnTo>
                    <a:pt x="163890" y="750603"/>
                  </a:lnTo>
                  <a:lnTo>
                    <a:pt x="188790" y="750603"/>
                  </a:lnTo>
                  <a:lnTo>
                    <a:pt x="310947" y="803470"/>
                  </a:lnTo>
                  <a:lnTo>
                    <a:pt x="310947" y="817039"/>
                  </a:lnTo>
                  <a:close/>
                </a:path>
                <a:path w="323850" h="821689">
                  <a:moveTo>
                    <a:pt x="12715" y="813005"/>
                  </a:moveTo>
                  <a:lnTo>
                    <a:pt x="3145" y="807616"/>
                  </a:lnTo>
                  <a:lnTo>
                    <a:pt x="12715" y="803411"/>
                  </a:lnTo>
                  <a:lnTo>
                    <a:pt x="12715" y="813005"/>
                  </a:lnTo>
                  <a:close/>
                </a:path>
                <a:path w="323850" h="821689">
                  <a:moveTo>
                    <a:pt x="319290" y="818531"/>
                  </a:moveTo>
                  <a:lnTo>
                    <a:pt x="314101" y="818405"/>
                  </a:lnTo>
                  <a:lnTo>
                    <a:pt x="310947" y="817039"/>
                  </a:lnTo>
                  <a:lnTo>
                    <a:pt x="310947" y="803470"/>
                  </a:lnTo>
                  <a:lnTo>
                    <a:pt x="320526" y="807616"/>
                  </a:lnTo>
                  <a:lnTo>
                    <a:pt x="323663" y="811065"/>
                  </a:lnTo>
                  <a:lnTo>
                    <a:pt x="323663" y="811439"/>
                  </a:lnTo>
                  <a:lnTo>
                    <a:pt x="322903" y="815435"/>
                  </a:lnTo>
                  <a:lnTo>
                    <a:pt x="319290" y="818531"/>
                  </a:lnTo>
                  <a:close/>
                </a:path>
                <a:path w="323850" h="821689">
                  <a:moveTo>
                    <a:pt x="323663" y="818531"/>
                  </a:moveTo>
                  <a:lnTo>
                    <a:pt x="319290" y="818531"/>
                  </a:lnTo>
                  <a:lnTo>
                    <a:pt x="322903" y="815435"/>
                  </a:lnTo>
                  <a:lnTo>
                    <a:pt x="323663" y="811439"/>
                  </a:lnTo>
                  <a:lnTo>
                    <a:pt x="323663" y="818531"/>
                  </a:lnTo>
                  <a:close/>
                </a:path>
                <a:path w="323850" h="821689">
                  <a:moveTo>
                    <a:pt x="323663" y="821061"/>
                  </a:moveTo>
                  <a:lnTo>
                    <a:pt x="310947" y="821061"/>
                  </a:lnTo>
                  <a:lnTo>
                    <a:pt x="310947" y="817039"/>
                  </a:lnTo>
                  <a:lnTo>
                    <a:pt x="314101" y="818405"/>
                  </a:lnTo>
                  <a:lnTo>
                    <a:pt x="319290" y="818531"/>
                  </a:lnTo>
                  <a:lnTo>
                    <a:pt x="323663" y="818531"/>
                  </a:lnTo>
                  <a:lnTo>
                    <a:pt x="323663" y="821061"/>
                  </a:lnTo>
                  <a:close/>
                </a:path>
              </a:pathLst>
            </a:custGeom>
            <a:solidFill>
              <a:srgbClr val="201B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502338" y="433218"/>
            <a:ext cx="24758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latin typeface="Verdana"/>
                <a:cs typeface="Verdana"/>
              </a:rPr>
              <a:t>R</a:t>
            </a:r>
            <a:r>
              <a:rPr dirty="0" sz="2000" spc="60">
                <a:latin typeface="Verdana"/>
                <a:cs typeface="Verdana"/>
              </a:rPr>
              <a:t>e</a:t>
            </a:r>
            <a:r>
              <a:rPr dirty="0" sz="2000" spc="-155">
                <a:latin typeface="Verdana"/>
                <a:cs typeface="Verdana"/>
              </a:rPr>
              <a:t>v</a:t>
            </a:r>
            <a:r>
              <a:rPr dirty="0" sz="2000" spc="-100">
                <a:latin typeface="Verdana"/>
                <a:cs typeface="Verdana"/>
              </a:rPr>
              <a:t>i</a:t>
            </a:r>
            <a:r>
              <a:rPr dirty="0" sz="2000" spc="60">
                <a:latin typeface="Verdana"/>
                <a:cs typeface="Verdana"/>
              </a:rPr>
              <a:t>e</a:t>
            </a:r>
            <a:r>
              <a:rPr dirty="0" sz="2000">
                <a:latin typeface="Verdana"/>
                <a:cs typeface="Verdana"/>
              </a:rPr>
              <a:t>w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55">
                <a:latin typeface="Verdana"/>
                <a:cs typeface="Verdana"/>
              </a:rPr>
              <a:t>o</a:t>
            </a:r>
            <a:r>
              <a:rPr dirty="0" sz="2000">
                <a:latin typeface="Verdana"/>
                <a:cs typeface="Verdana"/>
              </a:rPr>
              <a:t>f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L</a:t>
            </a:r>
            <a:r>
              <a:rPr dirty="0" sz="2000" spc="-100">
                <a:latin typeface="Verdana"/>
                <a:cs typeface="Verdana"/>
              </a:rPr>
              <a:t>i</a:t>
            </a:r>
            <a:r>
              <a:rPr dirty="0" sz="2000" spc="-75">
                <a:latin typeface="Verdana"/>
                <a:cs typeface="Verdana"/>
              </a:rPr>
              <a:t>t</a:t>
            </a:r>
            <a:r>
              <a:rPr dirty="0" sz="2000" spc="60">
                <a:latin typeface="Verdana"/>
                <a:cs typeface="Verdana"/>
              </a:rPr>
              <a:t>e</a:t>
            </a:r>
            <a:r>
              <a:rPr dirty="0" sz="2000" spc="-135">
                <a:latin typeface="Verdana"/>
                <a:cs typeface="Verdana"/>
              </a:rPr>
              <a:t>r</a:t>
            </a:r>
            <a:r>
              <a:rPr dirty="0" sz="2000" spc="-55">
                <a:latin typeface="Verdana"/>
                <a:cs typeface="Verdana"/>
              </a:rPr>
              <a:t>a</a:t>
            </a:r>
            <a:r>
              <a:rPr dirty="0" sz="2000" spc="-75">
                <a:latin typeface="Verdana"/>
                <a:cs typeface="Verdana"/>
              </a:rPr>
              <a:t>t</a:t>
            </a:r>
            <a:r>
              <a:rPr dirty="0" sz="2000" spc="-114">
                <a:latin typeface="Verdana"/>
                <a:cs typeface="Verdana"/>
              </a:rPr>
              <a:t>u</a:t>
            </a:r>
            <a:r>
              <a:rPr dirty="0" sz="2000" spc="-135">
                <a:latin typeface="Verdana"/>
                <a:cs typeface="Verdana"/>
              </a:rPr>
              <a:t>r</a:t>
            </a:r>
            <a:r>
              <a:rPr dirty="0" sz="2000" spc="65"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8772" y="1387583"/>
            <a:ext cx="17188180" cy="8544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9135">
              <a:lnSpc>
                <a:spcPct val="100000"/>
              </a:lnSpc>
              <a:spcBef>
                <a:spcPts val="100"/>
              </a:spcBef>
            </a:pPr>
            <a:r>
              <a:rPr dirty="0" sz="2500" spc="-9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-190">
                <a:solidFill>
                  <a:srgbClr val="48494E"/>
                </a:solidFill>
                <a:latin typeface="Verdana"/>
                <a:cs typeface="Verdana"/>
              </a:rPr>
              <a:t>v</a:t>
            </a:r>
            <a:r>
              <a:rPr dirty="0" sz="2500" spc="-12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>
                <a:solidFill>
                  <a:srgbClr val="48494E"/>
                </a:solidFill>
                <a:latin typeface="Verdana"/>
                <a:cs typeface="Verdana"/>
              </a:rPr>
              <a:t>w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dirty="0" sz="2500">
                <a:solidFill>
                  <a:srgbClr val="48494E"/>
                </a:solidFill>
                <a:latin typeface="Verdana"/>
                <a:cs typeface="Verdana"/>
              </a:rPr>
              <a:t>f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-80">
                <a:solidFill>
                  <a:srgbClr val="48494E"/>
                </a:solidFill>
                <a:latin typeface="Verdana"/>
                <a:cs typeface="Verdana"/>
              </a:rPr>
              <a:t>L</a:t>
            </a:r>
            <a:r>
              <a:rPr dirty="0" sz="2500" spc="-12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-9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-16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-70">
                <a:solidFill>
                  <a:srgbClr val="48494E"/>
                </a:solidFill>
                <a:latin typeface="Verdana"/>
                <a:cs typeface="Verdana"/>
              </a:rPr>
              <a:t>a</a:t>
            </a:r>
            <a:r>
              <a:rPr dirty="0" sz="2500" spc="-9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dirty="0" sz="2500" spc="-145">
                <a:solidFill>
                  <a:srgbClr val="48494E"/>
                </a:solidFill>
                <a:latin typeface="Verdana"/>
                <a:cs typeface="Verdana"/>
              </a:rPr>
              <a:t>u</a:t>
            </a:r>
            <a:r>
              <a:rPr dirty="0" sz="2500" spc="-16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8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50">
              <a:latin typeface="Verdana"/>
              <a:cs typeface="Verdana"/>
            </a:endParaRPr>
          </a:p>
          <a:p>
            <a:pPr marL="1086485">
              <a:lnSpc>
                <a:spcPct val="100000"/>
              </a:lnSpc>
            </a:pPr>
            <a:r>
              <a:rPr dirty="0" sz="3000" spc="50" b="1">
                <a:latin typeface="Tahoma"/>
                <a:cs typeface="Tahoma"/>
              </a:rPr>
              <a:t>The</a:t>
            </a:r>
            <a:r>
              <a:rPr dirty="0" sz="3000" spc="-125" b="1">
                <a:latin typeface="Tahoma"/>
                <a:cs typeface="Tahoma"/>
              </a:rPr>
              <a:t> </a:t>
            </a:r>
            <a:r>
              <a:rPr dirty="0" sz="3000" spc="-5" b="1">
                <a:latin typeface="Tahoma"/>
                <a:cs typeface="Tahoma"/>
              </a:rPr>
              <a:t>Fourth</a:t>
            </a:r>
            <a:r>
              <a:rPr dirty="0" sz="3000" spc="-125" b="1">
                <a:latin typeface="Tahoma"/>
                <a:cs typeface="Tahoma"/>
              </a:rPr>
              <a:t> </a:t>
            </a:r>
            <a:r>
              <a:rPr dirty="0" sz="3000" spc="120" b="1">
                <a:latin typeface="Tahoma"/>
                <a:cs typeface="Tahoma"/>
              </a:rPr>
              <a:t>Source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700">
              <a:latin typeface="Tahoma"/>
              <a:cs typeface="Tahoma"/>
            </a:endParaRPr>
          </a:p>
          <a:p>
            <a:pPr marL="12700" marR="19685">
              <a:lnSpc>
                <a:spcPct val="108600"/>
              </a:lnSpc>
              <a:spcBef>
                <a:spcPts val="3120"/>
              </a:spcBef>
            </a:pPr>
            <a:r>
              <a:rPr dirty="0" sz="3050" spc="-60">
                <a:latin typeface="Verdana"/>
                <a:cs typeface="Verdana"/>
              </a:rPr>
              <a:t>From </a:t>
            </a:r>
            <a:r>
              <a:rPr dirty="0" sz="3050" spc="-55">
                <a:latin typeface="Verdana"/>
                <a:cs typeface="Verdana"/>
              </a:rPr>
              <a:t>the </a:t>
            </a:r>
            <a:r>
              <a:rPr dirty="0" sz="3050" spc="-85">
                <a:latin typeface="Verdana"/>
                <a:cs typeface="Verdana"/>
              </a:rPr>
              <a:t>survey </a:t>
            </a:r>
            <a:r>
              <a:rPr dirty="0" sz="3050" spc="-35">
                <a:latin typeface="Verdana"/>
                <a:cs typeface="Verdana"/>
              </a:rPr>
              <a:t>carried </a:t>
            </a:r>
            <a:r>
              <a:rPr dirty="0" sz="3050" spc="-114">
                <a:latin typeface="Verdana"/>
                <a:cs typeface="Verdana"/>
              </a:rPr>
              <a:t>out, </a:t>
            </a:r>
            <a:r>
              <a:rPr dirty="0" sz="3050" spc="-55">
                <a:latin typeface="Verdana"/>
                <a:cs typeface="Verdana"/>
              </a:rPr>
              <a:t>the </a:t>
            </a:r>
            <a:r>
              <a:rPr dirty="0" sz="3050" spc="25">
                <a:latin typeface="Verdana"/>
                <a:cs typeface="Verdana"/>
              </a:rPr>
              <a:t>response </a:t>
            </a:r>
            <a:r>
              <a:rPr dirty="0" sz="3050" spc="35">
                <a:latin typeface="Verdana"/>
                <a:cs typeface="Verdana"/>
              </a:rPr>
              <a:t>reflects </a:t>
            </a:r>
            <a:r>
              <a:rPr dirty="0" sz="3050" spc="-60">
                <a:latin typeface="Verdana"/>
                <a:cs typeface="Verdana"/>
              </a:rPr>
              <a:t>insecurity </a:t>
            </a:r>
            <a:r>
              <a:rPr dirty="0" sz="3050" spc="50">
                <a:latin typeface="Verdana"/>
                <a:cs typeface="Verdana"/>
              </a:rPr>
              <a:t>across </a:t>
            </a:r>
            <a:r>
              <a:rPr dirty="0" sz="3050" spc="-55">
                <a:latin typeface="Verdana"/>
                <a:cs typeface="Verdana"/>
              </a:rPr>
              <a:t>the </a:t>
            </a:r>
            <a:r>
              <a:rPr dirty="0" sz="3050" spc="45">
                <a:latin typeface="Verdana"/>
                <a:cs typeface="Verdana"/>
              </a:rPr>
              <a:t>sector </a:t>
            </a:r>
            <a:r>
              <a:rPr dirty="0" sz="3050" spc="20">
                <a:latin typeface="Verdana"/>
                <a:cs typeface="Verdana"/>
              </a:rPr>
              <a:t>as </a:t>
            </a:r>
            <a:r>
              <a:rPr dirty="0" sz="3050" spc="-55">
                <a:latin typeface="Verdana"/>
                <a:cs typeface="Verdana"/>
              </a:rPr>
              <a:t>the </a:t>
            </a:r>
            <a:r>
              <a:rPr dirty="0" sz="3050" spc="-50">
                <a:latin typeface="Verdana"/>
                <a:cs typeface="Verdana"/>
              </a:rPr>
              <a:t> </a:t>
            </a:r>
            <a:r>
              <a:rPr dirty="0" sz="3050" spc="-5">
                <a:latin typeface="Verdana"/>
                <a:cs typeface="Verdana"/>
              </a:rPr>
              <a:t>respondents </a:t>
            </a:r>
            <a:r>
              <a:rPr dirty="0" sz="3050" spc="-10">
                <a:latin typeface="Verdana"/>
                <a:cs typeface="Verdana"/>
              </a:rPr>
              <a:t>represented </a:t>
            </a:r>
            <a:r>
              <a:rPr dirty="0" sz="3050" spc="-70">
                <a:latin typeface="Verdana"/>
                <a:cs typeface="Verdana"/>
              </a:rPr>
              <a:t>a </a:t>
            </a:r>
            <a:r>
              <a:rPr dirty="0" sz="3050" spc="-60">
                <a:latin typeface="Verdana"/>
                <a:cs typeface="Verdana"/>
              </a:rPr>
              <a:t>range </a:t>
            </a:r>
            <a:r>
              <a:rPr dirty="0" sz="3050" spc="50">
                <a:latin typeface="Verdana"/>
                <a:cs typeface="Verdana"/>
              </a:rPr>
              <a:t>of </a:t>
            </a:r>
            <a:r>
              <a:rPr dirty="0" sz="3050" spc="15">
                <a:latin typeface="Verdana"/>
                <a:cs typeface="Verdana"/>
              </a:rPr>
              <a:t>academic </a:t>
            </a:r>
            <a:r>
              <a:rPr dirty="0" sz="3050" spc="-70">
                <a:latin typeface="Verdana"/>
                <a:cs typeface="Verdana"/>
              </a:rPr>
              <a:t>and </a:t>
            </a:r>
            <a:r>
              <a:rPr dirty="0" sz="3050" spc="-5">
                <a:latin typeface="Verdana"/>
                <a:cs typeface="Verdana"/>
              </a:rPr>
              <a:t>professional </a:t>
            </a:r>
            <a:r>
              <a:rPr dirty="0" sz="3050" spc="15">
                <a:latin typeface="Verdana"/>
                <a:cs typeface="Verdana"/>
              </a:rPr>
              <a:t>services </a:t>
            </a:r>
            <a:r>
              <a:rPr dirty="0" sz="3050" spc="-15">
                <a:latin typeface="Verdana"/>
                <a:cs typeface="Verdana"/>
              </a:rPr>
              <a:t>positions </a:t>
            </a:r>
            <a:r>
              <a:rPr dirty="0" sz="3050" spc="-160">
                <a:latin typeface="Verdana"/>
                <a:cs typeface="Verdana"/>
              </a:rPr>
              <a:t>in </a:t>
            </a:r>
            <a:r>
              <a:rPr dirty="0" sz="3050" spc="-55">
                <a:latin typeface="Verdana"/>
                <a:cs typeface="Verdana"/>
              </a:rPr>
              <a:t>the </a:t>
            </a:r>
            <a:r>
              <a:rPr dirty="0" sz="3050" spc="-50">
                <a:latin typeface="Verdana"/>
                <a:cs typeface="Verdana"/>
              </a:rPr>
              <a:t> </a:t>
            </a:r>
            <a:r>
              <a:rPr dirty="0" sz="3050" spc="-80">
                <a:latin typeface="Verdana"/>
                <a:cs typeface="Verdana"/>
              </a:rPr>
              <a:t>institutions</a:t>
            </a:r>
            <a:r>
              <a:rPr dirty="0" sz="3050" spc="-210">
                <a:latin typeface="Verdana"/>
                <a:cs typeface="Verdana"/>
              </a:rPr>
              <a:t> </a:t>
            </a:r>
            <a:r>
              <a:rPr dirty="0" sz="3050" spc="-100">
                <a:latin typeface="Verdana"/>
                <a:cs typeface="Verdana"/>
              </a:rPr>
              <a:t>sampled:</a:t>
            </a:r>
            <a:r>
              <a:rPr dirty="0" sz="3050" spc="-210">
                <a:latin typeface="Verdana"/>
                <a:cs typeface="Verdana"/>
              </a:rPr>
              <a:t> </a:t>
            </a:r>
            <a:r>
              <a:rPr dirty="0" sz="3050" spc="-265">
                <a:latin typeface="Verdana"/>
                <a:cs typeface="Verdana"/>
              </a:rPr>
              <a:t>28%</a:t>
            </a:r>
            <a:r>
              <a:rPr dirty="0" sz="3050" spc="-210">
                <a:latin typeface="Verdana"/>
                <a:cs typeface="Verdana"/>
              </a:rPr>
              <a:t> </a:t>
            </a:r>
            <a:r>
              <a:rPr dirty="0" sz="3050" spc="5">
                <a:latin typeface="Verdana"/>
                <a:cs typeface="Verdana"/>
              </a:rPr>
              <a:t>Professional</a:t>
            </a:r>
            <a:r>
              <a:rPr dirty="0" sz="3050" spc="-204">
                <a:latin typeface="Verdana"/>
                <a:cs typeface="Verdana"/>
              </a:rPr>
              <a:t> </a:t>
            </a:r>
            <a:r>
              <a:rPr dirty="0" sz="3050" spc="-20">
                <a:latin typeface="Verdana"/>
                <a:cs typeface="Verdana"/>
              </a:rPr>
              <a:t>services,</a:t>
            </a:r>
            <a:r>
              <a:rPr dirty="0" sz="3050" spc="-210">
                <a:latin typeface="Verdana"/>
                <a:cs typeface="Verdana"/>
              </a:rPr>
              <a:t> </a:t>
            </a:r>
            <a:r>
              <a:rPr dirty="0" sz="3050" spc="-475">
                <a:latin typeface="Verdana"/>
                <a:cs typeface="Verdana"/>
              </a:rPr>
              <a:t>10%</a:t>
            </a:r>
            <a:r>
              <a:rPr dirty="0" sz="3050" spc="-210">
                <a:latin typeface="Verdana"/>
                <a:cs typeface="Verdana"/>
              </a:rPr>
              <a:t> </a:t>
            </a:r>
            <a:r>
              <a:rPr dirty="0" sz="3050" spc="5">
                <a:latin typeface="Verdana"/>
                <a:cs typeface="Verdana"/>
              </a:rPr>
              <a:t>Professors,</a:t>
            </a:r>
            <a:r>
              <a:rPr dirty="0" sz="3050" spc="-204">
                <a:latin typeface="Verdana"/>
                <a:cs typeface="Verdana"/>
              </a:rPr>
              <a:t> </a:t>
            </a:r>
            <a:r>
              <a:rPr dirty="0" sz="3050" spc="-480">
                <a:latin typeface="Verdana"/>
                <a:cs typeface="Verdana"/>
              </a:rPr>
              <a:t>18%</a:t>
            </a:r>
            <a:r>
              <a:rPr dirty="0" sz="3050" spc="-210">
                <a:latin typeface="Verdana"/>
                <a:cs typeface="Verdana"/>
              </a:rPr>
              <a:t> </a:t>
            </a:r>
            <a:r>
              <a:rPr dirty="0" sz="3050" spc="-60">
                <a:latin typeface="Verdana"/>
                <a:cs typeface="Verdana"/>
              </a:rPr>
              <a:t>Senior</a:t>
            </a:r>
            <a:r>
              <a:rPr dirty="0" sz="3050" spc="-210">
                <a:latin typeface="Verdana"/>
                <a:cs typeface="Verdana"/>
              </a:rPr>
              <a:t> </a:t>
            </a:r>
            <a:r>
              <a:rPr dirty="0" sz="3050" spc="-50">
                <a:latin typeface="Verdana"/>
                <a:cs typeface="Verdana"/>
              </a:rPr>
              <a:t>Lecturers,</a:t>
            </a:r>
            <a:r>
              <a:rPr dirty="0" sz="3050" spc="-210">
                <a:latin typeface="Verdana"/>
                <a:cs typeface="Verdana"/>
              </a:rPr>
              <a:t> </a:t>
            </a:r>
            <a:r>
              <a:rPr dirty="0" sz="3050" spc="-480">
                <a:latin typeface="Verdana"/>
                <a:cs typeface="Verdana"/>
              </a:rPr>
              <a:t>19% </a:t>
            </a:r>
            <a:r>
              <a:rPr dirty="0" sz="3050" spc="-1055">
                <a:latin typeface="Verdana"/>
                <a:cs typeface="Verdana"/>
              </a:rPr>
              <a:t> </a:t>
            </a:r>
            <a:r>
              <a:rPr dirty="0" sz="3050" spc="-50">
                <a:latin typeface="Verdana"/>
                <a:cs typeface="Verdana"/>
              </a:rPr>
              <a:t>Lecturers,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480">
                <a:latin typeface="Verdana"/>
                <a:cs typeface="Verdana"/>
              </a:rPr>
              <a:t>14%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15">
                <a:latin typeface="Verdana"/>
                <a:cs typeface="Verdana"/>
              </a:rPr>
              <a:t>Post-Doctoral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50">
                <a:latin typeface="Verdana"/>
                <a:cs typeface="Verdana"/>
              </a:rPr>
              <a:t>or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>
                <a:latin typeface="Verdana"/>
                <a:cs typeface="Verdana"/>
              </a:rPr>
              <a:t>Research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15">
                <a:latin typeface="Verdana"/>
                <a:cs typeface="Verdana"/>
              </a:rPr>
              <a:t>Fellows,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70">
                <a:latin typeface="Verdana"/>
                <a:cs typeface="Verdana"/>
              </a:rPr>
              <a:t>and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475">
                <a:latin typeface="Verdana"/>
                <a:cs typeface="Verdana"/>
              </a:rPr>
              <a:t>10%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190">
                <a:latin typeface="Verdana"/>
                <a:cs typeface="Verdana"/>
              </a:rPr>
              <a:t>Ph.D.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80">
                <a:latin typeface="Verdana"/>
                <a:cs typeface="Verdana"/>
              </a:rPr>
              <a:t>Students.</a:t>
            </a:r>
            <a:endParaRPr sz="3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Verdana"/>
              <a:cs typeface="Verdana"/>
            </a:endParaRPr>
          </a:p>
          <a:p>
            <a:pPr marL="12700" marR="5080">
              <a:lnSpc>
                <a:spcPct val="108600"/>
              </a:lnSpc>
              <a:spcBef>
                <a:spcPts val="5"/>
              </a:spcBef>
            </a:pPr>
            <a:r>
              <a:rPr dirty="0" sz="3050" spc="-240">
                <a:latin typeface="Verdana"/>
                <a:cs typeface="Verdana"/>
              </a:rPr>
              <a:t>30%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5">
                <a:latin typeface="Verdana"/>
                <a:cs typeface="Verdana"/>
              </a:rPr>
              <a:t>agree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105">
                <a:latin typeface="Verdana"/>
                <a:cs typeface="Verdana"/>
              </a:rPr>
              <a:t>with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55">
                <a:latin typeface="Verdana"/>
                <a:cs typeface="Verdana"/>
              </a:rPr>
              <a:t>the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50">
                <a:latin typeface="Verdana"/>
                <a:cs typeface="Verdana"/>
              </a:rPr>
              <a:t>statement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229">
                <a:latin typeface="Verdana"/>
                <a:cs typeface="Verdana"/>
              </a:rPr>
              <a:t>‘I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120">
                <a:latin typeface="Verdana"/>
                <a:cs typeface="Verdana"/>
              </a:rPr>
              <a:t>might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80">
                <a:latin typeface="Verdana"/>
                <a:cs typeface="Verdana"/>
              </a:rPr>
              <a:t>lose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175">
                <a:latin typeface="Verdana"/>
                <a:cs typeface="Verdana"/>
              </a:rPr>
              <a:t>my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75">
                <a:latin typeface="Verdana"/>
                <a:cs typeface="Verdana"/>
              </a:rPr>
              <a:t>job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160">
                <a:latin typeface="Verdana"/>
                <a:cs typeface="Verdana"/>
              </a:rPr>
              <a:t>in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55">
                <a:latin typeface="Verdana"/>
                <a:cs typeface="Verdana"/>
              </a:rPr>
              <a:t>the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75">
                <a:latin typeface="Verdana"/>
                <a:cs typeface="Verdana"/>
              </a:rPr>
              <a:t>next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65">
                <a:latin typeface="Verdana"/>
                <a:cs typeface="Verdana"/>
              </a:rPr>
              <a:t>6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105">
                <a:latin typeface="Verdana"/>
                <a:cs typeface="Verdana"/>
              </a:rPr>
              <a:t>months,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70">
                <a:latin typeface="Verdana"/>
                <a:cs typeface="Verdana"/>
              </a:rPr>
              <a:t>and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295">
                <a:latin typeface="Verdana"/>
                <a:cs typeface="Verdana"/>
              </a:rPr>
              <a:t>67%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5">
                <a:latin typeface="Verdana"/>
                <a:cs typeface="Verdana"/>
              </a:rPr>
              <a:t>disagree </a:t>
            </a:r>
            <a:r>
              <a:rPr dirty="0" sz="3050">
                <a:latin typeface="Verdana"/>
                <a:cs typeface="Verdana"/>
              </a:rPr>
              <a:t> </a:t>
            </a:r>
            <a:r>
              <a:rPr dirty="0" sz="3050" spc="-105">
                <a:latin typeface="Verdana"/>
                <a:cs typeface="Verdana"/>
              </a:rPr>
              <a:t>with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55">
                <a:latin typeface="Verdana"/>
                <a:cs typeface="Verdana"/>
              </a:rPr>
              <a:t>the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50">
                <a:latin typeface="Verdana"/>
                <a:cs typeface="Verdana"/>
              </a:rPr>
              <a:t>statement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155">
                <a:latin typeface="Verdana"/>
                <a:cs typeface="Verdana"/>
              </a:rPr>
              <a:t>‘If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520">
                <a:latin typeface="Verdana"/>
                <a:cs typeface="Verdana"/>
              </a:rPr>
              <a:t>I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5">
                <a:latin typeface="Verdana"/>
                <a:cs typeface="Verdana"/>
              </a:rPr>
              <a:t>were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>
                <a:latin typeface="Verdana"/>
                <a:cs typeface="Verdana"/>
              </a:rPr>
              <a:t>to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80">
                <a:latin typeface="Verdana"/>
                <a:cs typeface="Verdana"/>
              </a:rPr>
              <a:t>lose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50">
                <a:latin typeface="Verdana"/>
                <a:cs typeface="Verdana"/>
              </a:rPr>
              <a:t>or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95">
                <a:latin typeface="Verdana"/>
                <a:cs typeface="Verdana"/>
              </a:rPr>
              <a:t>quit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175">
                <a:latin typeface="Verdana"/>
                <a:cs typeface="Verdana"/>
              </a:rPr>
              <a:t>my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70">
                <a:latin typeface="Verdana"/>
                <a:cs typeface="Verdana"/>
              </a:rPr>
              <a:t>current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130">
                <a:latin typeface="Verdana"/>
                <a:cs typeface="Verdana"/>
              </a:rPr>
              <a:t>job,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125">
                <a:latin typeface="Verdana"/>
                <a:cs typeface="Verdana"/>
              </a:rPr>
              <a:t>it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5">
                <a:latin typeface="Verdana"/>
                <a:cs typeface="Verdana"/>
              </a:rPr>
              <a:t>would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70">
                <a:latin typeface="Verdana"/>
                <a:cs typeface="Verdana"/>
              </a:rPr>
              <a:t>be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>
                <a:latin typeface="Verdana"/>
                <a:cs typeface="Verdana"/>
              </a:rPr>
              <a:t>easy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30">
                <a:latin typeface="Verdana"/>
                <a:cs typeface="Verdana"/>
              </a:rPr>
              <a:t>for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60">
                <a:latin typeface="Verdana"/>
                <a:cs typeface="Verdana"/>
              </a:rPr>
              <a:t>me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>
                <a:latin typeface="Verdana"/>
                <a:cs typeface="Verdana"/>
              </a:rPr>
              <a:t>to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70">
                <a:latin typeface="Verdana"/>
                <a:cs typeface="Verdana"/>
              </a:rPr>
              <a:t>find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70">
                <a:latin typeface="Verdana"/>
                <a:cs typeface="Verdana"/>
              </a:rPr>
              <a:t>a </a:t>
            </a:r>
            <a:r>
              <a:rPr dirty="0" sz="3050" spc="-65">
                <a:latin typeface="Verdana"/>
                <a:cs typeface="Verdana"/>
              </a:rPr>
              <a:t> </a:t>
            </a:r>
            <a:r>
              <a:rPr dirty="0" sz="3050" spc="-75">
                <a:latin typeface="Verdana"/>
                <a:cs typeface="Verdana"/>
              </a:rPr>
              <a:t>job </a:t>
            </a:r>
            <a:r>
              <a:rPr dirty="0" sz="3050" spc="50">
                <a:latin typeface="Verdana"/>
                <a:cs typeface="Verdana"/>
              </a:rPr>
              <a:t>of </a:t>
            </a:r>
            <a:r>
              <a:rPr dirty="0" sz="3050" spc="-95">
                <a:latin typeface="Verdana"/>
                <a:cs typeface="Verdana"/>
              </a:rPr>
              <a:t>similar </a:t>
            </a:r>
            <a:r>
              <a:rPr dirty="0" sz="3050" spc="-75">
                <a:latin typeface="Verdana"/>
                <a:cs typeface="Verdana"/>
              </a:rPr>
              <a:t>salary’, </a:t>
            </a:r>
            <a:r>
              <a:rPr dirty="0" sz="3050" spc="-30">
                <a:latin typeface="Verdana"/>
                <a:cs typeface="Verdana"/>
              </a:rPr>
              <a:t>‘77 </a:t>
            </a:r>
            <a:r>
              <a:rPr dirty="0" sz="3050" spc="-869">
                <a:latin typeface="Verdana"/>
                <a:cs typeface="Verdana"/>
              </a:rPr>
              <a:t>%</a:t>
            </a:r>
            <a:r>
              <a:rPr dirty="0" sz="3050" spc="-865">
                <a:latin typeface="Verdana"/>
                <a:cs typeface="Verdana"/>
              </a:rPr>
              <a:t> </a:t>
            </a:r>
            <a:r>
              <a:rPr dirty="0" sz="3050" spc="50">
                <a:latin typeface="Verdana"/>
                <a:cs typeface="Verdana"/>
              </a:rPr>
              <a:t>of </a:t>
            </a:r>
            <a:r>
              <a:rPr dirty="0" sz="3050" spc="-5">
                <a:latin typeface="Verdana"/>
                <a:cs typeface="Verdana"/>
              </a:rPr>
              <a:t>respondents </a:t>
            </a:r>
            <a:r>
              <a:rPr dirty="0" sz="3050" spc="-90">
                <a:latin typeface="Verdana"/>
                <a:cs typeface="Verdana"/>
              </a:rPr>
              <a:t>have </a:t>
            </a:r>
            <a:r>
              <a:rPr dirty="0" sz="3050" spc="-85">
                <a:latin typeface="Verdana"/>
                <a:cs typeface="Verdana"/>
              </a:rPr>
              <a:t>thought </a:t>
            </a:r>
            <a:r>
              <a:rPr dirty="0" sz="3050" spc="-40">
                <a:latin typeface="Verdana"/>
                <a:cs typeface="Verdana"/>
              </a:rPr>
              <a:t>about </a:t>
            </a:r>
            <a:r>
              <a:rPr dirty="0" sz="3050" spc="-70">
                <a:latin typeface="Verdana"/>
                <a:cs typeface="Verdana"/>
              </a:rPr>
              <a:t>leaving </a:t>
            </a:r>
            <a:r>
              <a:rPr dirty="0" sz="3050" spc="-90">
                <a:latin typeface="Verdana"/>
                <a:cs typeface="Verdana"/>
              </a:rPr>
              <a:t>HE’, </a:t>
            </a:r>
            <a:r>
              <a:rPr dirty="0" sz="3050" spc="-180">
                <a:latin typeface="Verdana"/>
                <a:cs typeface="Verdana"/>
              </a:rPr>
              <a:t>‘29% </a:t>
            </a:r>
            <a:r>
              <a:rPr dirty="0" sz="3050" spc="-30">
                <a:latin typeface="Verdana"/>
                <a:cs typeface="Verdana"/>
              </a:rPr>
              <a:t>say </a:t>
            </a:r>
            <a:r>
              <a:rPr dirty="0" sz="3050" spc="-25">
                <a:latin typeface="Verdana"/>
                <a:cs typeface="Verdana"/>
              </a:rPr>
              <a:t> </a:t>
            </a:r>
            <a:r>
              <a:rPr dirty="0" sz="3050" spc="-55">
                <a:latin typeface="Verdana"/>
                <a:cs typeface="Verdana"/>
              </a:rPr>
              <a:t>promotion </a:t>
            </a:r>
            <a:r>
              <a:rPr dirty="0" sz="3050" spc="-65">
                <a:latin typeface="Verdana"/>
                <a:cs typeface="Verdana"/>
              </a:rPr>
              <a:t>criteria </a:t>
            </a:r>
            <a:r>
              <a:rPr dirty="0" sz="3050" spc="30">
                <a:latin typeface="Verdana"/>
                <a:cs typeface="Verdana"/>
              </a:rPr>
              <a:t>affect </a:t>
            </a:r>
            <a:r>
              <a:rPr dirty="0" sz="3050" spc="-95">
                <a:latin typeface="Verdana"/>
                <a:cs typeface="Verdana"/>
              </a:rPr>
              <a:t>LGBT+ </a:t>
            </a:r>
            <a:r>
              <a:rPr dirty="0" sz="3050" spc="65">
                <a:latin typeface="Verdana"/>
                <a:cs typeface="Verdana"/>
              </a:rPr>
              <a:t>people </a:t>
            </a:r>
            <a:r>
              <a:rPr dirty="0" sz="3050" spc="-70">
                <a:latin typeface="Verdana"/>
                <a:cs typeface="Verdana"/>
              </a:rPr>
              <a:t>negatively’, </a:t>
            </a:r>
            <a:r>
              <a:rPr dirty="0" sz="3050" spc="-210">
                <a:latin typeface="Verdana"/>
                <a:cs typeface="Verdana"/>
              </a:rPr>
              <a:t>‘57% </a:t>
            </a:r>
            <a:r>
              <a:rPr dirty="0" sz="3050" spc="-90">
                <a:latin typeface="Verdana"/>
                <a:cs typeface="Verdana"/>
              </a:rPr>
              <a:t>have </a:t>
            </a:r>
            <a:r>
              <a:rPr dirty="0" sz="3050" spc="15">
                <a:latin typeface="Verdana"/>
                <a:cs typeface="Verdana"/>
              </a:rPr>
              <a:t>been </a:t>
            </a:r>
            <a:r>
              <a:rPr dirty="0" sz="3050" spc="-20">
                <a:latin typeface="Verdana"/>
                <a:cs typeface="Verdana"/>
              </a:rPr>
              <a:t>promoted </a:t>
            </a:r>
            <a:r>
              <a:rPr dirty="0" sz="3050" spc="-160">
                <a:latin typeface="Verdana"/>
                <a:cs typeface="Verdana"/>
              </a:rPr>
              <a:t>in </a:t>
            </a:r>
            <a:r>
              <a:rPr dirty="0" sz="3050" spc="-105">
                <a:latin typeface="Verdana"/>
                <a:cs typeface="Verdana"/>
              </a:rPr>
              <a:t>their </a:t>
            </a:r>
            <a:r>
              <a:rPr dirty="0" sz="3050" spc="-100">
                <a:latin typeface="Verdana"/>
                <a:cs typeface="Verdana"/>
              </a:rPr>
              <a:t> </a:t>
            </a:r>
            <a:r>
              <a:rPr dirty="0" sz="3050" spc="-70">
                <a:latin typeface="Verdana"/>
                <a:cs typeface="Verdana"/>
              </a:rPr>
              <a:t>current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20">
                <a:latin typeface="Verdana"/>
                <a:cs typeface="Verdana"/>
              </a:rPr>
              <a:t>workplace,</a:t>
            </a:r>
            <a:r>
              <a:rPr dirty="0" sz="3050" spc="-210">
                <a:latin typeface="Verdana"/>
                <a:cs typeface="Verdana"/>
              </a:rPr>
              <a:t> </a:t>
            </a:r>
            <a:r>
              <a:rPr dirty="0" sz="3050" spc="-70">
                <a:latin typeface="Verdana"/>
                <a:cs typeface="Verdana"/>
              </a:rPr>
              <a:t>however,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55">
                <a:latin typeface="Verdana"/>
                <a:cs typeface="Verdana"/>
              </a:rPr>
              <a:t>more</a:t>
            </a:r>
            <a:r>
              <a:rPr dirty="0" sz="3050" spc="-210">
                <a:latin typeface="Verdana"/>
                <a:cs typeface="Verdana"/>
              </a:rPr>
              <a:t> </a:t>
            </a:r>
            <a:r>
              <a:rPr dirty="0" sz="3050" spc="-35">
                <a:latin typeface="Verdana"/>
                <a:cs typeface="Verdana"/>
              </a:rPr>
              <a:t>Lesbian</a:t>
            </a:r>
            <a:r>
              <a:rPr dirty="0" sz="3050" spc="-210">
                <a:latin typeface="Verdana"/>
                <a:cs typeface="Verdana"/>
              </a:rPr>
              <a:t> </a:t>
            </a:r>
            <a:r>
              <a:rPr dirty="0" sz="3050" spc="-70">
                <a:latin typeface="Verdana"/>
                <a:cs typeface="Verdana"/>
              </a:rPr>
              <a:t>and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-35">
                <a:latin typeface="Verdana"/>
                <a:cs typeface="Verdana"/>
              </a:rPr>
              <a:t>Gay</a:t>
            </a:r>
            <a:r>
              <a:rPr dirty="0" sz="3050" spc="-210">
                <a:latin typeface="Verdana"/>
                <a:cs typeface="Verdana"/>
              </a:rPr>
              <a:t> </a:t>
            </a:r>
            <a:r>
              <a:rPr dirty="0" sz="3050" spc="-5">
                <a:latin typeface="Verdana"/>
                <a:cs typeface="Verdana"/>
              </a:rPr>
              <a:t>respondents</a:t>
            </a:r>
            <a:r>
              <a:rPr dirty="0" sz="3050" spc="-210">
                <a:latin typeface="Verdana"/>
                <a:cs typeface="Verdana"/>
              </a:rPr>
              <a:t> </a:t>
            </a:r>
            <a:r>
              <a:rPr dirty="0" sz="3050" spc="-90">
                <a:latin typeface="Verdana"/>
                <a:cs typeface="Verdana"/>
              </a:rPr>
              <a:t>have</a:t>
            </a:r>
            <a:r>
              <a:rPr dirty="0" sz="3050" spc="-215">
                <a:latin typeface="Verdana"/>
                <a:cs typeface="Verdana"/>
              </a:rPr>
              <a:t> </a:t>
            </a:r>
            <a:r>
              <a:rPr dirty="0" sz="3050" spc="15">
                <a:latin typeface="Verdana"/>
                <a:cs typeface="Verdana"/>
              </a:rPr>
              <a:t>been</a:t>
            </a:r>
            <a:r>
              <a:rPr dirty="0" sz="3050" spc="-210">
                <a:latin typeface="Verdana"/>
                <a:cs typeface="Verdana"/>
              </a:rPr>
              <a:t> </a:t>
            </a:r>
            <a:r>
              <a:rPr dirty="0" sz="3050" spc="-20">
                <a:latin typeface="Verdana"/>
                <a:cs typeface="Verdana"/>
              </a:rPr>
              <a:t>promoted</a:t>
            </a:r>
            <a:r>
              <a:rPr dirty="0" sz="3050" spc="-210">
                <a:latin typeface="Verdana"/>
                <a:cs typeface="Verdana"/>
              </a:rPr>
              <a:t> </a:t>
            </a:r>
            <a:r>
              <a:rPr dirty="0" sz="3050" spc="-130">
                <a:latin typeface="Verdana"/>
                <a:cs typeface="Verdana"/>
              </a:rPr>
              <a:t>than </a:t>
            </a:r>
            <a:r>
              <a:rPr dirty="0" sz="3050" spc="-1060">
                <a:latin typeface="Verdana"/>
                <a:cs typeface="Verdana"/>
              </a:rPr>
              <a:t> </a:t>
            </a:r>
            <a:r>
              <a:rPr dirty="0" sz="3050" spc="10">
                <a:latin typeface="Verdana"/>
                <a:cs typeface="Verdana"/>
              </a:rPr>
              <a:t>those </a:t>
            </a:r>
            <a:r>
              <a:rPr dirty="0" sz="3050" spc="-20">
                <a:latin typeface="Verdana"/>
                <a:cs typeface="Verdana"/>
              </a:rPr>
              <a:t>who </a:t>
            </a:r>
            <a:r>
              <a:rPr dirty="0" sz="3050" spc="-70">
                <a:latin typeface="Verdana"/>
                <a:cs typeface="Verdana"/>
              </a:rPr>
              <a:t>identify </a:t>
            </a:r>
            <a:r>
              <a:rPr dirty="0" sz="3050" spc="20">
                <a:latin typeface="Verdana"/>
                <a:cs typeface="Verdana"/>
              </a:rPr>
              <a:t>as </a:t>
            </a:r>
            <a:r>
              <a:rPr dirty="0" sz="3050" spc="-35">
                <a:latin typeface="Verdana"/>
                <a:cs typeface="Verdana"/>
              </a:rPr>
              <a:t>Bisexual </a:t>
            </a:r>
            <a:r>
              <a:rPr dirty="0" sz="3050" spc="-70">
                <a:latin typeface="Verdana"/>
                <a:cs typeface="Verdana"/>
              </a:rPr>
              <a:t>and </a:t>
            </a:r>
            <a:r>
              <a:rPr dirty="0" sz="3050" spc="10">
                <a:latin typeface="Verdana"/>
                <a:cs typeface="Verdana"/>
              </a:rPr>
              <a:t>those </a:t>
            </a:r>
            <a:r>
              <a:rPr dirty="0" sz="3050" spc="-80">
                <a:latin typeface="Verdana"/>
                <a:cs typeface="Verdana"/>
              </a:rPr>
              <a:t>identifying </a:t>
            </a:r>
            <a:r>
              <a:rPr dirty="0" sz="3050" spc="-105">
                <a:latin typeface="Verdana"/>
                <a:cs typeface="Verdana"/>
              </a:rPr>
              <a:t>their </a:t>
            </a:r>
            <a:r>
              <a:rPr dirty="0" sz="3050" spc="-25">
                <a:latin typeface="Verdana"/>
                <a:cs typeface="Verdana"/>
              </a:rPr>
              <a:t>sexual </a:t>
            </a:r>
            <a:r>
              <a:rPr dirty="0" sz="3050" spc="-75">
                <a:latin typeface="Verdana"/>
                <a:cs typeface="Verdana"/>
              </a:rPr>
              <a:t>orientation </a:t>
            </a:r>
            <a:r>
              <a:rPr dirty="0" sz="3050" spc="20">
                <a:latin typeface="Verdana"/>
                <a:cs typeface="Verdana"/>
              </a:rPr>
              <a:t>as </a:t>
            </a:r>
            <a:r>
              <a:rPr dirty="0" sz="3050" spc="-35">
                <a:latin typeface="Verdana"/>
                <a:cs typeface="Verdana"/>
              </a:rPr>
              <a:t>other’ </a:t>
            </a:r>
            <a:r>
              <a:rPr dirty="0" sz="3050" spc="-480">
                <a:latin typeface="Verdana"/>
                <a:cs typeface="Verdana"/>
              </a:rPr>
              <a:t>( </a:t>
            </a:r>
            <a:r>
              <a:rPr dirty="0" sz="3050" spc="-475">
                <a:latin typeface="Verdana"/>
                <a:cs typeface="Verdana"/>
              </a:rPr>
              <a:t> </a:t>
            </a:r>
            <a:r>
              <a:rPr dirty="0" u="heavy" sz="3050" spc="-35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2"/>
              </a:rPr>
              <a:t>Trude</a:t>
            </a:r>
            <a:r>
              <a:rPr dirty="0" u="heavy" sz="3050" spc="-225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2"/>
              </a:rPr>
              <a:t> </a:t>
            </a:r>
            <a:r>
              <a:rPr dirty="0" u="heavy" sz="3050" spc="-75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2"/>
              </a:rPr>
              <a:t>Sundber</a:t>
            </a:r>
            <a:r>
              <a:rPr dirty="0" sz="3050" spc="-75">
                <a:latin typeface="Verdana"/>
                <a:cs typeface="Verdana"/>
                <a:hlinkClick r:id="rId2"/>
              </a:rPr>
              <a:t>g</a:t>
            </a:r>
            <a:r>
              <a:rPr dirty="0" sz="3050" spc="-75">
                <a:latin typeface="Verdana"/>
                <a:cs typeface="Verdana"/>
              </a:rPr>
              <a:t>,</a:t>
            </a:r>
            <a:r>
              <a:rPr dirty="0" sz="3050" spc="-220">
                <a:latin typeface="Verdana"/>
                <a:cs typeface="Verdana"/>
              </a:rPr>
              <a:t> </a:t>
            </a:r>
            <a:r>
              <a:rPr dirty="0" sz="3050" spc="-225">
                <a:latin typeface="Verdana"/>
                <a:cs typeface="Verdana"/>
              </a:rPr>
              <a:t>2021).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53498" y="449027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5"/>
                </a:moveTo>
                <a:lnTo>
                  <a:pt x="136861" y="293099"/>
                </a:lnTo>
                <a:lnTo>
                  <a:pt x="128062" y="287167"/>
                </a:lnTo>
                <a:lnTo>
                  <a:pt x="122130" y="278368"/>
                </a:lnTo>
                <a:lnTo>
                  <a:pt x="119955" y="267592"/>
                </a:lnTo>
                <a:lnTo>
                  <a:pt x="119955" y="175319"/>
                </a:lnTo>
                <a:lnTo>
                  <a:pt x="27682" y="175319"/>
                </a:lnTo>
                <a:lnTo>
                  <a:pt x="16906" y="173144"/>
                </a:lnTo>
                <a:lnTo>
                  <a:pt x="8107" y="167212"/>
                </a:lnTo>
                <a:lnTo>
                  <a:pt x="2175" y="158413"/>
                </a:lnTo>
                <a:lnTo>
                  <a:pt x="0" y="147637"/>
                </a:lnTo>
                <a:lnTo>
                  <a:pt x="2175" y="136861"/>
                </a:lnTo>
                <a:lnTo>
                  <a:pt x="8107" y="128062"/>
                </a:lnTo>
                <a:lnTo>
                  <a:pt x="16906" y="122130"/>
                </a:lnTo>
                <a:lnTo>
                  <a:pt x="27682" y="119955"/>
                </a:lnTo>
                <a:lnTo>
                  <a:pt x="119955" y="119955"/>
                </a:lnTo>
                <a:lnTo>
                  <a:pt x="119955" y="27682"/>
                </a:lnTo>
                <a:lnTo>
                  <a:pt x="122130" y="16906"/>
                </a:lnTo>
                <a:lnTo>
                  <a:pt x="128062" y="8107"/>
                </a:lnTo>
                <a:lnTo>
                  <a:pt x="136861" y="2175"/>
                </a:lnTo>
                <a:lnTo>
                  <a:pt x="147637" y="0"/>
                </a:lnTo>
                <a:lnTo>
                  <a:pt x="158413" y="2175"/>
                </a:lnTo>
                <a:lnTo>
                  <a:pt x="167212" y="8107"/>
                </a:lnTo>
                <a:lnTo>
                  <a:pt x="173144" y="16906"/>
                </a:lnTo>
                <a:lnTo>
                  <a:pt x="175319" y="27682"/>
                </a:lnTo>
                <a:lnTo>
                  <a:pt x="175319" y="119955"/>
                </a:lnTo>
                <a:lnTo>
                  <a:pt x="267592" y="119955"/>
                </a:lnTo>
                <a:lnTo>
                  <a:pt x="278368" y="122130"/>
                </a:lnTo>
                <a:lnTo>
                  <a:pt x="287167" y="128062"/>
                </a:lnTo>
                <a:lnTo>
                  <a:pt x="293099" y="136861"/>
                </a:lnTo>
                <a:lnTo>
                  <a:pt x="295275" y="147637"/>
                </a:lnTo>
                <a:lnTo>
                  <a:pt x="293099" y="158413"/>
                </a:lnTo>
                <a:lnTo>
                  <a:pt x="287167" y="167212"/>
                </a:lnTo>
                <a:lnTo>
                  <a:pt x="278368" y="173144"/>
                </a:lnTo>
                <a:lnTo>
                  <a:pt x="267592" y="175319"/>
                </a:lnTo>
                <a:lnTo>
                  <a:pt x="175319" y="175319"/>
                </a:lnTo>
                <a:lnTo>
                  <a:pt x="175319" y="267592"/>
                </a:lnTo>
                <a:lnTo>
                  <a:pt x="173144" y="278368"/>
                </a:lnTo>
                <a:lnTo>
                  <a:pt x="167212" y="287167"/>
                </a:lnTo>
                <a:lnTo>
                  <a:pt x="158413" y="293099"/>
                </a:lnTo>
                <a:lnTo>
                  <a:pt x="147637" y="295275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85139" y="45195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4">
                <a:moveTo>
                  <a:pt x="228797" y="104866"/>
                </a:moveTo>
                <a:lnTo>
                  <a:pt x="146233" y="104866"/>
                </a:lnTo>
                <a:lnTo>
                  <a:pt x="242400" y="8556"/>
                </a:lnTo>
                <a:lnTo>
                  <a:pt x="252057" y="2137"/>
                </a:lnTo>
                <a:lnTo>
                  <a:pt x="263051" y="0"/>
                </a:lnTo>
                <a:lnTo>
                  <a:pt x="274027" y="2141"/>
                </a:lnTo>
                <a:lnTo>
                  <a:pt x="283684" y="8565"/>
                </a:lnTo>
                <a:lnTo>
                  <a:pt x="290093" y="18234"/>
                </a:lnTo>
                <a:lnTo>
                  <a:pt x="292230" y="29236"/>
                </a:lnTo>
                <a:lnTo>
                  <a:pt x="290089" y="40239"/>
                </a:lnTo>
                <a:lnTo>
                  <a:pt x="283667" y="49914"/>
                </a:lnTo>
                <a:lnTo>
                  <a:pt x="228797" y="104866"/>
                </a:lnTo>
                <a:close/>
              </a:path>
              <a:path w="292734" h="292734">
                <a:moveTo>
                  <a:pt x="36647" y="292663"/>
                </a:moveTo>
                <a:lnTo>
                  <a:pt x="21721" y="292663"/>
                </a:lnTo>
                <a:lnTo>
                  <a:pt x="14238" y="289808"/>
                </a:lnTo>
                <a:lnTo>
                  <a:pt x="8545" y="284097"/>
                </a:lnTo>
                <a:lnTo>
                  <a:pt x="2136" y="274428"/>
                </a:lnTo>
                <a:lnTo>
                  <a:pt x="0" y="263428"/>
                </a:lnTo>
                <a:lnTo>
                  <a:pt x="2136" y="252427"/>
                </a:lnTo>
                <a:lnTo>
                  <a:pt x="8545" y="242758"/>
                </a:lnTo>
                <a:lnTo>
                  <a:pt x="104946" y="146214"/>
                </a:lnTo>
                <a:lnTo>
                  <a:pt x="8772" y="49904"/>
                </a:lnTo>
                <a:lnTo>
                  <a:pt x="2369" y="40235"/>
                </a:lnTo>
                <a:lnTo>
                  <a:pt x="233" y="29233"/>
                </a:lnTo>
                <a:lnTo>
                  <a:pt x="2372" y="18230"/>
                </a:lnTo>
                <a:lnTo>
                  <a:pt x="8794" y="8556"/>
                </a:lnTo>
                <a:lnTo>
                  <a:pt x="18461" y="2137"/>
                </a:lnTo>
                <a:lnTo>
                  <a:pt x="29426" y="0"/>
                </a:lnTo>
                <a:lnTo>
                  <a:pt x="40411" y="2141"/>
                </a:lnTo>
                <a:lnTo>
                  <a:pt x="50066" y="8565"/>
                </a:lnTo>
                <a:lnTo>
                  <a:pt x="146233" y="104866"/>
                </a:lnTo>
                <a:lnTo>
                  <a:pt x="228797" y="104866"/>
                </a:lnTo>
                <a:lnTo>
                  <a:pt x="187510" y="146214"/>
                </a:lnTo>
                <a:lnTo>
                  <a:pt x="228788" y="187562"/>
                </a:lnTo>
                <a:lnTo>
                  <a:pt x="146223" y="187562"/>
                </a:lnTo>
                <a:lnTo>
                  <a:pt x="44130" y="289808"/>
                </a:lnTo>
                <a:lnTo>
                  <a:pt x="36647" y="292663"/>
                </a:lnTo>
                <a:close/>
              </a:path>
              <a:path w="292734" h="292734">
                <a:moveTo>
                  <a:pt x="270483" y="292429"/>
                </a:moveTo>
                <a:lnTo>
                  <a:pt x="255556" y="292429"/>
                </a:lnTo>
                <a:lnTo>
                  <a:pt x="248083" y="289574"/>
                </a:lnTo>
                <a:lnTo>
                  <a:pt x="146223" y="187562"/>
                </a:lnTo>
                <a:lnTo>
                  <a:pt x="228788" y="187562"/>
                </a:lnTo>
                <a:lnTo>
                  <a:pt x="283658" y="242525"/>
                </a:lnTo>
                <a:lnTo>
                  <a:pt x="290073" y="252193"/>
                </a:lnTo>
                <a:lnTo>
                  <a:pt x="292211" y="263194"/>
                </a:lnTo>
                <a:lnTo>
                  <a:pt x="290073" y="274194"/>
                </a:lnTo>
                <a:lnTo>
                  <a:pt x="283658" y="283863"/>
                </a:lnTo>
                <a:lnTo>
                  <a:pt x="277956" y="289574"/>
                </a:lnTo>
                <a:lnTo>
                  <a:pt x="270483" y="292429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53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96949" y="433216"/>
            <a:ext cx="1267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0064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93059" y="433216"/>
            <a:ext cx="14008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" y="97512"/>
            <a:ext cx="18288000" cy="10191750"/>
            <a:chOff x="48" y="97512"/>
            <a:chExt cx="18288000" cy="10191750"/>
          </a:xfrm>
        </p:grpSpPr>
        <p:sp>
          <p:nvSpPr>
            <p:cNvPr id="9" name="object 9"/>
            <p:cNvSpPr/>
            <p:nvPr/>
          </p:nvSpPr>
          <p:spPr>
            <a:xfrm>
              <a:off x="3937372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959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09343" y="97512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5"/>
                  </a:moveTo>
                  <a:lnTo>
                    <a:pt x="12278655" y="6943725"/>
                  </a:lnTo>
                  <a:lnTo>
                    <a:pt x="12278655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12278994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" y="97522"/>
              <a:ext cx="18288000" cy="10191750"/>
            </a:xfrm>
            <a:custGeom>
              <a:avLst/>
              <a:gdLst/>
              <a:ahLst/>
              <a:cxnLst/>
              <a:rect l="l" t="t" r="r" b="b"/>
              <a:pathLst>
                <a:path w="18288000" h="10191750">
                  <a:moveTo>
                    <a:pt x="18287950" y="1016850"/>
                  </a:moveTo>
                  <a:lnTo>
                    <a:pt x="13708253" y="1016850"/>
                  </a:lnTo>
                  <a:lnTo>
                    <a:pt x="13661619" y="1010526"/>
                  </a:lnTo>
                  <a:lnTo>
                    <a:pt x="13619887" y="992746"/>
                  </a:lnTo>
                  <a:lnTo>
                    <a:pt x="13584657" y="965288"/>
                  </a:lnTo>
                  <a:lnTo>
                    <a:pt x="13557517" y="929932"/>
                  </a:lnTo>
                  <a:lnTo>
                    <a:pt x="13540054" y="888441"/>
                  </a:lnTo>
                  <a:lnTo>
                    <a:pt x="13533882" y="842594"/>
                  </a:lnTo>
                  <a:lnTo>
                    <a:pt x="13533882" y="174244"/>
                  </a:lnTo>
                  <a:lnTo>
                    <a:pt x="13527558" y="127647"/>
                  </a:lnTo>
                  <a:lnTo>
                    <a:pt x="13509765" y="85940"/>
                  </a:lnTo>
                  <a:lnTo>
                    <a:pt x="13482295" y="50723"/>
                  </a:lnTo>
                  <a:lnTo>
                    <a:pt x="13446900" y="23609"/>
                  </a:lnTo>
                  <a:lnTo>
                    <a:pt x="13405384" y="6159"/>
                  </a:lnTo>
                  <a:lnTo>
                    <a:pt x="13359524" y="0"/>
                  </a:lnTo>
                  <a:lnTo>
                    <a:pt x="10306901" y="0"/>
                  </a:lnTo>
                  <a:lnTo>
                    <a:pt x="10260266" y="6311"/>
                  </a:lnTo>
                  <a:lnTo>
                    <a:pt x="10218534" y="24091"/>
                  </a:lnTo>
                  <a:lnTo>
                    <a:pt x="10183304" y="51549"/>
                  </a:lnTo>
                  <a:lnTo>
                    <a:pt x="10156165" y="86918"/>
                  </a:lnTo>
                  <a:lnTo>
                    <a:pt x="10138702" y="128409"/>
                  </a:lnTo>
                  <a:lnTo>
                    <a:pt x="10132530" y="174244"/>
                  </a:lnTo>
                  <a:lnTo>
                    <a:pt x="10132530" y="840384"/>
                  </a:lnTo>
                  <a:lnTo>
                    <a:pt x="10126205" y="886993"/>
                  </a:lnTo>
                  <a:lnTo>
                    <a:pt x="10108413" y="928700"/>
                  </a:lnTo>
                  <a:lnTo>
                    <a:pt x="10080942" y="963917"/>
                  </a:lnTo>
                  <a:lnTo>
                    <a:pt x="10045548" y="991031"/>
                  </a:lnTo>
                  <a:lnTo>
                    <a:pt x="10004031" y="1008481"/>
                  </a:lnTo>
                  <a:lnTo>
                    <a:pt x="9958159" y="1014641"/>
                  </a:lnTo>
                  <a:lnTo>
                    <a:pt x="8876614" y="1014641"/>
                  </a:lnTo>
                  <a:lnTo>
                    <a:pt x="8876614" y="1018946"/>
                  </a:lnTo>
                  <a:lnTo>
                    <a:pt x="0" y="1018946"/>
                  </a:lnTo>
                  <a:lnTo>
                    <a:pt x="0" y="10191521"/>
                  </a:lnTo>
                  <a:lnTo>
                    <a:pt x="18287911" y="10191521"/>
                  </a:lnTo>
                  <a:lnTo>
                    <a:pt x="18287911" y="6943725"/>
                  </a:lnTo>
                  <a:lnTo>
                    <a:pt x="18287950" y="1016850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09053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 h="0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4506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 h="0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02196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35973" y="263361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D534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430366" y="433216"/>
            <a:ext cx="1499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02338" y="433216"/>
            <a:ext cx="24758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69656" y="433216"/>
            <a:ext cx="16706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latin typeface="Verdana"/>
                <a:cs typeface="Verdana"/>
              </a:rPr>
              <a:t>Methodology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45594" y="1387583"/>
            <a:ext cx="3316604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425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-150">
                <a:solidFill>
                  <a:srgbClr val="48494E"/>
                </a:solidFill>
                <a:latin typeface="Verdana"/>
                <a:cs typeface="Verdana"/>
              </a:rPr>
              <a:t>n</a:t>
            </a:r>
            <a:r>
              <a:rPr dirty="0" sz="2500" spc="85">
                <a:solidFill>
                  <a:srgbClr val="48494E"/>
                </a:solidFill>
                <a:latin typeface="Verdana"/>
                <a:cs typeface="Verdana"/>
              </a:rPr>
              <a:t>s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-16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-85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-114">
                <a:solidFill>
                  <a:srgbClr val="48494E"/>
                </a:solidFill>
                <a:latin typeface="Verdana"/>
                <a:cs typeface="Verdana"/>
              </a:rPr>
              <a:t>y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dirty="0" sz="2500" spc="-145">
                <a:solidFill>
                  <a:srgbClr val="48494E"/>
                </a:solidFill>
                <a:latin typeface="Verdana"/>
                <a:cs typeface="Verdana"/>
              </a:rPr>
              <a:t>u</a:t>
            </a:r>
            <a:r>
              <a:rPr dirty="0" sz="2500" spc="-160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-9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dirty="0" sz="2500" spc="20">
                <a:solidFill>
                  <a:srgbClr val="48494E"/>
                </a:solidFill>
                <a:latin typeface="Verdana"/>
                <a:cs typeface="Verdana"/>
              </a:rPr>
              <a:t>p</a:t>
            </a:r>
            <a:r>
              <a:rPr dirty="0" sz="2500" spc="-12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200">
                <a:solidFill>
                  <a:srgbClr val="48494E"/>
                </a:solidFill>
                <a:latin typeface="Verdana"/>
                <a:cs typeface="Verdana"/>
              </a:rPr>
              <a:t>c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-145">
                <a:solidFill>
                  <a:srgbClr val="48494E"/>
                </a:solidFill>
                <a:latin typeface="Verdana"/>
                <a:cs typeface="Verdana"/>
              </a:rPr>
              <a:t>h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-16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8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86807" y="462806"/>
            <a:ext cx="12209780" cy="3693795"/>
            <a:chOff x="1186807" y="462806"/>
            <a:chExt cx="12209780" cy="3693795"/>
          </a:xfrm>
        </p:grpSpPr>
        <p:sp>
          <p:nvSpPr>
            <p:cNvPr id="25" name="object 25"/>
            <p:cNvSpPr/>
            <p:nvPr/>
          </p:nvSpPr>
          <p:spPr>
            <a:xfrm>
              <a:off x="13103823" y="462806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6807" y="2375812"/>
              <a:ext cx="1790471" cy="1780513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302993" y="5928030"/>
            <a:ext cx="3848100" cy="1311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200"/>
              </a:lnSpc>
              <a:spcBef>
                <a:spcPts val="100"/>
              </a:spcBef>
            </a:pPr>
            <a:r>
              <a:rPr dirty="0" sz="2600" spc="-110">
                <a:latin typeface="Verdana"/>
                <a:cs typeface="Verdana"/>
              </a:rPr>
              <a:t>D</a:t>
            </a:r>
            <a:r>
              <a:rPr dirty="0" sz="2600" spc="-70">
                <a:latin typeface="Verdana"/>
                <a:cs typeface="Verdana"/>
              </a:rPr>
              <a:t>a</a:t>
            </a:r>
            <a:r>
              <a:rPr dirty="0" sz="2600" spc="-95">
                <a:latin typeface="Verdana"/>
                <a:cs typeface="Verdana"/>
              </a:rPr>
              <a:t>t</a:t>
            </a:r>
            <a:r>
              <a:rPr dirty="0" sz="2600" spc="-65">
                <a:latin typeface="Verdana"/>
                <a:cs typeface="Verdana"/>
              </a:rPr>
              <a:t>a</a:t>
            </a:r>
            <a:r>
              <a:rPr dirty="0" sz="2600" spc="-190">
                <a:latin typeface="Verdana"/>
                <a:cs typeface="Verdana"/>
              </a:rPr>
              <a:t> </a:t>
            </a:r>
            <a:r>
              <a:rPr dirty="0" sz="2600" spc="85">
                <a:latin typeface="Verdana"/>
                <a:cs typeface="Verdana"/>
              </a:rPr>
              <a:t>s</a:t>
            </a:r>
            <a:r>
              <a:rPr dirty="0" sz="2600" spc="80">
                <a:latin typeface="Verdana"/>
                <a:cs typeface="Verdana"/>
              </a:rPr>
              <a:t>e</a:t>
            </a:r>
            <a:r>
              <a:rPr dirty="0" sz="2600" spc="-90">
                <a:latin typeface="Verdana"/>
                <a:cs typeface="Verdana"/>
              </a:rPr>
              <a:t>t</a:t>
            </a:r>
            <a:r>
              <a:rPr dirty="0" sz="2600" spc="-190">
                <a:latin typeface="Verdana"/>
                <a:cs typeface="Verdana"/>
              </a:rPr>
              <a:t> </a:t>
            </a:r>
            <a:r>
              <a:rPr dirty="0" sz="2600" spc="-5">
                <a:latin typeface="Verdana"/>
                <a:cs typeface="Verdana"/>
              </a:rPr>
              <a:t>w</a:t>
            </a:r>
            <a:r>
              <a:rPr dirty="0" sz="2600" spc="-70">
                <a:latin typeface="Verdana"/>
                <a:cs typeface="Verdana"/>
              </a:rPr>
              <a:t>a</a:t>
            </a:r>
            <a:r>
              <a:rPr dirty="0" sz="2600" spc="70">
                <a:latin typeface="Verdana"/>
                <a:cs typeface="Verdana"/>
              </a:rPr>
              <a:t>s  </a:t>
            </a:r>
            <a:r>
              <a:rPr dirty="0" sz="2600" spc="20">
                <a:latin typeface="Verdana"/>
                <a:cs typeface="Verdana"/>
              </a:rPr>
              <a:t>d</a:t>
            </a:r>
            <a:r>
              <a:rPr dirty="0" sz="2600" spc="75">
                <a:latin typeface="Verdana"/>
                <a:cs typeface="Verdana"/>
              </a:rPr>
              <a:t>o</a:t>
            </a:r>
            <a:r>
              <a:rPr dirty="0" sz="2600" spc="-5">
                <a:latin typeface="Verdana"/>
                <a:cs typeface="Verdana"/>
              </a:rPr>
              <a:t>w</a:t>
            </a:r>
            <a:r>
              <a:rPr dirty="0" sz="2600" spc="-155">
                <a:latin typeface="Verdana"/>
                <a:cs typeface="Verdana"/>
              </a:rPr>
              <a:t>n</a:t>
            </a:r>
            <a:r>
              <a:rPr dirty="0" sz="2600">
                <a:latin typeface="Verdana"/>
                <a:cs typeface="Verdana"/>
              </a:rPr>
              <a:t>l</a:t>
            </a:r>
            <a:r>
              <a:rPr dirty="0" sz="2600" spc="75">
                <a:latin typeface="Verdana"/>
                <a:cs typeface="Verdana"/>
              </a:rPr>
              <a:t>o</a:t>
            </a:r>
            <a:r>
              <a:rPr dirty="0" sz="2600" spc="-70">
                <a:latin typeface="Verdana"/>
                <a:cs typeface="Verdana"/>
              </a:rPr>
              <a:t>a</a:t>
            </a:r>
            <a:r>
              <a:rPr dirty="0" sz="2600" spc="20">
                <a:latin typeface="Verdana"/>
                <a:cs typeface="Verdana"/>
              </a:rPr>
              <a:t>d</a:t>
            </a:r>
            <a:r>
              <a:rPr dirty="0" sz="2600" spc="80">
                <a:latin typeface="Verdana"/>
                <a:cs typeface="Verdana"/>
              </a:rPr>
              <a:t>e</a:t>
            </a:r>
            <a:r>
              <a:rPr dirty="0" sz="2600" spc="25">
                <a:latin typeface="Verdana"/>
                <a:cs typeface="Verdana"/>
              </a:rPr>
              <a:t>d</a:t>
            </a:r>
            <a:r>
              <a:rPr dirty="0" sz="2600" spc="-190">
                <a:latin typeface="Verdana"/>
                <a:cs typeface="Verdana"/>
              </a:rPr>
              <a:t> </a:t>
            </a:r>
            <a:r>
              <a:rPr dirty="0" sz="2600" spc="-5">
                <a:latin typeface="Verdana"/>
                <a:cs typeface="Verdana"/>
              </a:rPr>
              <a:t>f</a:t>
            </a:r>
            <a:r>
              <a:rPr dirty="0" sz="2600" spc="-175">
                <a:latin typeface="Verdana"/>
                <a:cs typeface="Verdana"/>
              </a:rPr>
              <a:t>r</a:t>
            </a:r>
            <a:r>
              <a:rPr dirty="0" sz="2600" spc="75">
                <a:latin typeface="Verdana"/>
                <a:cs typeface="Verdana"/>
              </a:rPr>
              <a:t>o</a:t>
            </a:r>
            <a:r>
              <a:rPr dirty="0" sz="2600" spc="-195">
                <a:latin typeface="Verdana"/>
                <a:cs typeface="Verdana"/>
              </a:rPr>
              <a:t>m</a:t>
            </a:r>
            <a:r>
              <a:rPr dirty="0" sz="2600" spc="-190">
                <a:latin typeface="Verdana"/>
                <a:cs typeface="Verdana"/>
              </a:rPr>
              <a:t> </a:t>
            </a:r>
            <a:r>
              <a:rPr dirty="0" sz="2600" spc="-75">
                <a:latin typeface="Verdana"/>
                <a:cs typeface="Verdana"/>
              </a:rPr>
              <a:t>H</a:t>
            </a:r>
            <a:r>
              <a:rPr dirty="0" sz="2600" spc="-50">
                <a:latin typeface="Verdana"/>
                <a:cs typeface="Verdana"/>
              </a:rPr>
              <a:t>E</a:t>
            </a:r>
            <a:r>
              <a:rPr dirty="0" sz="2600" spc="-35">
                <a:latin typeface="Verdana"/>
                <a:cs typeface="Verdana"/>
              </a:rPr>
              <a:t>S</a:t>
            </a:r>
            <a:r>
              <a:rPr dirty="0" sz="2600" spc="15">
                <a:latin typeface="Verdana"/>
                <a:cs typeface="Verdana"/>
              </a:rPr>
              <a:t>A  </a:t>
            </a:r>
            <a:r>
              <a:rPr dirty="0" sz="2600" spc="-5">
                <a:latin typeface="Verdana"/>
                <a:cs typeface="Verdana"/>
              </a:rPr>
              <a:t>official</a:t>
            </a:r>
            <a:r>
              <a:rPr dirty="0" sz="2600" spc="-200">
                <a:latin typeface="Verdana"/>
                <a:cs typeface="Verdana"/>
              </a:rPr>
              <a:t> </a:t>
            </a:r>
            <a:r>
              <a:rPr dirty="0" sz="2600" spc="-35">
                <a:latin typeface="Verdana"/>
                <a:cs typeface="Verdana"/>
              </a:rPr>
              <a:t>website.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02993" y="4870947"/>
            <a:ext cx="35718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0" b="1">
                <a:latin typeface="Tahoma"/>
                <a:cs typeface="Tahoma"/>
              </a:rPr>
              <a:t>Data</a:t>
            </a:r>
            <a:r>
              <a:rPr dirty="0" sz="3600" spc="-190" b="1">
                <a:latin typeface="Tahoma"/>
                <a:cs typeface="Tahoma"/>
              </a:rPr>
              <a:t> </a:t>
            </a:r>
            <a:r>
              <a:rPr dirty="0" sz="3600" spc="114" b="1">
                <a:latin typeface="Tahoma"/>
                <a:cs typeface="Tahoma"/>
              </a:rPr>
              <a:t>collection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77872" y="6223305"/>
            <a:ext cx="3971290" cy="1739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4775">
              <a:lnSpc>
                <a:spcPct val="108200"/>
              </a:lnSpc>
              <a:spcBef>
                <a:spcPts val="100"/>
              </a:spcBef>
            </a:pPr>
            <a:r>
              <a:rPr dirty="0" sz="2600" spc="-130">
                <a:latin typeface="Verdana"/>
                <a:cs typeface="Verdana"/>
              </a:rPr>
              <a:t>i</a:t>
            </a:r>
            <a:r>
              <a:rPr dirty="0" sz="2600" spc="-200">
                <a:latin typeface="Verdana"/>
                <a:cs typeface="Verdana"/>
              </a:rPr>
              <a:t>m</a:t>
            </a:r>
            <a:r>
              <a:rPr dirty="0" sz="2600" spc="20">
                <a:latin typeface="Verdana"/>
                <a:cs typeface="Verdana"/>
              </a:rPr>
              <a:t>p</a:t>
            </a:r>
            <a:r>
              <a:rPr dirty="0" sz="2600">
                <a:latin typeface="Verdana"/>
                <a:cs typeface="Verdana"/>
              </a:rPr>
              <a:t>l</a:t>
            </a:r>
            <a:r>
              <a:rPr dirty="0" sz="2600" spc="80">
                <a:latin typeface="Verdana"/>
                <a:cs typeface="Verdana"/>
              </a:rPr>
              <a:t>e</a:t>
            </a:r>
            <a:r>
              <a:rPr dirty="0" sz="2600" spc="-200">
                <a:latin typeface="Verdana"/>
                <a:cs typeface="Verdana"/>
              </a:rPr>
              <a:t>m</a:t>
            </a:r>
            <a:r>
              <a:rPr dirty="0" sz="2600" spc="80">
                <a:latin typeface="Verdana"/>
                <a:cs typeface="Verdana"/>
              </a:rPr>
              <a:t>e</a:t>
            </a:r>
            <a:r>
              <a:rPr dirty="0" sz="2600" spc="-155">
                <a:latin typeface="Verdana"/>
                <a:cs typeface="Verdana"/>
              </a:rPr>
              <a:t>n</a:t>
            </a:r>
            <a:r>
              <a:rPr dirty="0" sz="2600" spc="-95">
                <a:latin typeface="Verdana"/>
                <a:cs typeface="Verdana"/>
              </a:rPr>
              <a:t>t</a:t>
            </a:r>
            <a:r>
              <a:rPr dirty="0" sz="2600" spc="80">
                <a:latin typeface="Verdana"/>
                <a:cs typeface="Verdana"/>
              </a:rPr>
              <a:t>e</a:t>
            </a:r>
            <a:r>
              <a:rPr dirty="0" sz="2600" spc="25">
                <a:latin typeface="Verdana"/>
                <a:cs typeface="Verdana"/>
              </a:rPr>
              <a:t>d</a:t>
            </a:r>
            <a:r>
              <a:rPr dirty="0" sz="2600" spc="-190">
                <a:latin typeface="Verdana"/>
                <a:cs typeface="Verdana"/>
              </a:rPr>
              <a:t> </a:t>
            </a:r>
            <a:r>
              <a:rPr dirty="0" sz="2600" spc="90">
                <a:latin typeface="Verdana"/>
                <a:cs typeface="Verdana"/>
              </a:rPr>
              <a:t>P</a:t>
            </a:r>
            <a:r>
              <a:rPr dirty="0" sz="2600" spc="-120">
                <a:latin typeface="Verdana"/>
                <a:cs typeface="Verdana"/>
              </a:rPr>
              <a:t>y</a:t>
            </a:r>
            <a:r>
              <a:rPr dirty="0" sz="2600" spc="-95">
                <a:latin typeface="Verdana"/>
                <a:cs typeface="Verdana"/>
              </a:rPr>
              <a:t>t</a:t>
            </a:r>
            <a:r>
              <a:rPr dirty="0" sz="2600" spc="-155">
                <a:latin typeface="Verdana"/>
                <a:cs typeface="Verdana"/>
              </a:rPr>
              <a:t>h</a:t>
            </a:r>
            <a:r>
              <a:rPr dirty="0" sz="2600" spc="75">
                <a:latin typeface="Verdana"/>
                <a:cs typeface="Verdana"/>
              </a:rPr>
              <a:t>o</a:t>
            </a:r>
            <a:r>
              <a:rPr dirty="0" sz="2600" spc="-150">
                <a:latin typeface="Verdana"/>
                <a:cs typeface="Verdana"/>
              </a:rPr>
              <a:t>n</a:t>
            </a:r>
            <a:r>
              <a:rPr dirty="0" sz="2600" spc="-190">
                <a:latin typeface="Verdana"/>
                <a:cs typeface="Verdana"/>
              </a:rPr>
              <a:t> </a:t>
            </a:r>
            <a:r>
              <a:rPr dirty="0" sz="2600" spc="-5">
                <a:latin typeface="Verdana"/>
                <a:cs typeface="Verdana"/>
              </a:rPr>
              <a:t>f</a:t>
            </a:r>
            <a:r>
              <a:rPr dirty="0" sz="2600" spc="75">
                <a:latin typeface="Verdana"/>
                <a:cs typeface="Verdana"/>
              </a:rPr>
              <a:t>o</a:t>
            </a:r>
            <a:r>
              <a:rPr dirty="0" sz="2600" spc="-150">
                <a:latin typeface="Verdana"/>
                <a:cs typeface="Verdana"/>
              </a:rPr>
              <a:t>r  </a:t>
            </a:r>
            <a:r>
              <a:rPr dirty="0" sz="2600" spc="20">
                <a:latin typeface="Verdana"/>
                <a:cs typeface="Verdana"/>
              </a:rPr>
              <a:t>d</a:t>
            </a:r>
            <a:r>
              <a:rPr dirty="0" sz="2600" spc="-70">
                <a:latin typeface="Verdana"/>
                <a:cs typeface="Verdana"/>
              </a:rPr>
              <a:t>a</a:t>
            </a:r>
            <a:r>
              <a:rPr dirty="0" sz="2600" spc="-95">
                <a:latin typeface="Verdana"/>
                <a:cs typeface="Verdana"/>
              </a:rPr>
              <a:t>t</a:t>
            </a:r>
            <a:r>
              <a:rPr dirty="0" sz="2600" spc="-65">
                <a:latin typeface="Verdana"/>
                <a:cs typeface="Verdana"/>
              </a:rPr>
              <a:t>a</a:t>
            </a:r>
            <a:r>
              <a:rPr dirty="0" sz="2600" spc="-190">
                <a:latin typeface="Verdana"/>
                <a:cs typeface="Verdana"/>
              </a:rPr>
              <a:t> </a:t>
            </a:r>
            <a:r>
              <a:rPr dirty="0" sz="2600" spc="-5">
                <a:latin typeface="Verdana"/>
                <a:cs typeface="Verdana"/>
              </a:rPr>
              <a:t>w</a:t>
            </a:r>
            <a:r>
              <a:rPr dirty="0" sz="2600" spc="-175">
                <a:latin typeface="Verdana"/>
                <a:cs typeface="Verdana"/>
              </a:rPr>
              <a:t>r</a:t>
            </a:r>
            <a:r>
              <a:rPr dirty="0" sz="2600" spc="-70">
                <a:latin typeface="Verdana"/>
                <a:cs typeface="Verdana"/>
              </a:rPr>
              <a:t>a</a:t>
            </a:r>
            <a:r>
              <a:rPr dirty="0" sz="2600" spc="-155">
                <a:latin typeface="Verdana"/>
                <a:cs typeface="Verdana"/>
              </a:rPr>
              <a:t>n</a:t>
            </a:r>
            <a:r>
              <a:rPr dirty="0" sz="2600" spc="25">
                <a:latin typeface="Verdana"/>
                <a:cs typeface="Verdana"/>
              </a:rPr>
              <a:t>g</a:t>
            </a:r>
            <a:r>
              <a:rPr dirty="0" sz="2600">
                <a:latin typeface="Verdana"/>
                <a:cs typeface="Verdana"/>
              </a:rPr>
              <a:t>l</a:t>
            </a:r>
            <a:r>
              <a:rPr dirty="0" sz="2600" spc="-130">
                <a:latin typeface="Verdana"/>
                <a:cs typeface="Verdana"/>
              </a:rPr>
              <a:t>i</a:t>
            </a:r>
            <a:r>
              <a:rPr dirty="0" sz="2600" spc="-155">
                <a:latin typeface="Verdana"/>
                <a:cs typeface="Verdana"/>
              </a:rPr>
              <a:t>n</a:t>
            </a:r>
            <a:r>
              <a:rPr dirty="0" sz="2600" spc="25">
                <a:latin typeface="Verdana"/>
                <a:cs typeface="Verdana"/>
              </a:rPr>
              <a:t>g</a:t>
            </a:r>
            <a:r>
              <a:rPr dirty="0" sz="2600" spc="-330"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108200"/>
              </a:lnSpc>
            </a:pPr>
            <a:r>
              <a:rPr dirty="0" sz="2600" spc="140">
                <a:latin typeface="Verdana"/>
                <a:cs typeface="Verdana"/>
              </a:rPr>
              <a:t>M</a:t>
            </a:r>
            <a:r>
              <a:rPr dirty="0" sz="2600" spc="-70">
                <a:latin typeface="Verdana"/>
                <a:cs typeface="Verdana"/>
              </a:rPr>
              <a:t>a</a:t>
            </a:r>
            <a:r>
              <a:rPr dirty="0" sz="2600" spc="20">
                <a:latin typeface="Verdana"/>
                <a:cs typeface="Verdana"/>
              </a:rPr>
              <a:t>d</a:t>
            </a:r>
            <a:r>
              <a:rPr dirty="0" sz="2600" spc="85">
                <a:latin typeface="Verdana"/>
                <a:cs typeface="Verdana"/>
              </a:rPr>
              <a:t>e</a:t>
            </a:r>
            <a:r>
              <a:rPr dirty="0" sz="2600" spc="-190">
                <a:latin typeface="Verdana"/>
                <a:cs typeface="Verdana"/>
              </a:rPr>
              <a:t> </a:t>
            </a:r>
            <a:r>
              <a:rPr dirty="0" sz="2600" spc="-150">
                <a:latin typeface="Verdana"/>
                <a:cs typeface="Verdana"/>
              </a:rPr>
              <a:t>u</a:t>
            </a:r>
            <a:r>
              <a:rPr dirty="0" sz="2600" spc="85">
                <a:latin typeface="Verdana"/>
                <a:cs typeface="Verdana"/>
              </a:rPr>
              <a:t>s</a:t>
            </a:r>
            <a:r>
              <a:rPr dirty="0" sz="2600" spc="85">
                <a:latin typeface="Verdana"/>
                <a:cs typeface="Verdana"/>
              </a:rPr>
              <a:t>e</a:t>
            </a:r>
            <a:r>
              <a:rPr dirty="0" sz="2600" spc="-190">
                <a:latin typeface="Verdana"/>
                <a:cs typeface="Verdana"/>
              </a:rPr>
              <a:t> </a:t>
            </a:r>
            <a:r>
              <a:rPr dirty="0" sz="2600" spc="75">
                <a:latin typeface="Verdana"/>
                <a:cs typeface="Verdana"/>
              </a:rPr>
              <a:t>o</a:t>
            </a:r>
            <a:r>
              <a:rPr dirty="0" sz="2600">
                <a:latin typeface="Verdana"/>
                <a:cs typeface="Verdana"/>
              </a:rPr>
              <a:t>f</a:t>
            </a:r>
            <a:r>
              <a:rPr dirty="0" sz="2600" spc="-190">
                <a:latin typeface="Verdana"/>
                <a:cs typeface="Verdana"/>
              </a:rPr>
              <a:t> </a:t>
            </a:r>
            <a:r>
              <a:rPr dirty="0" sz="2600" spc="20">
                <a:latin typeface="Verdana"/>
                <a:cs typeface="Verdana"/>
              </a:rPr>
              <a:t>p</a:t>
            </a:r>
            <a:r>
              <a:rPr dirty="0" sz="2600" spc="-70">
                <a:latin typeface="Verdana"/>
                <a:cs typeface="Verdana"/>
              </a:rPr>
              <a:t>a</a:t>
            </a:r>
            <a:r>
              <a:rPr dirty="0" sz="2600" spc="-155">
                <a:latin typeface="Verdana"/>
                <a:cs typeface="Verdana"/>
              </a:rPr>
              <a:t>n</a:t>
            </a:r>
            <a:r>
              <a:rPr dirty="0" sz="2600" spc="20">
                <a:latin typeface="Verdana"/>
                <a:cs typeface="Verdana"/>
              </a:rPr>
              <a:t>d</a:t>
            </a:r>
            <a:r>
              <a:rPr dirty="0" sz="2600" spc="85">
                <a:latin typeface="Verdana"/>
                <a:cs typeface="Verdana"/>
              </a:rPr>
              <a:t>s</a:t>
            </a:r>
            <a:r>
              <a:rPr dirty="0" sz="2600" spc="-65">
                <a:latin typeface="Verdana"/>
                <a:cs typeface="Verdana"/>
              </a:rPr>
              <a:t>a</a:t>
            </a:r>
            <a:r>
              <a:rPr dirty="0" sz="2600" spc="-190">
                <a:latin typeface="Verdana"/>
                <a:cs typeface="Verdana"/>
              </a:rPr>
              <a:t> </a:t>
            </a:r>
            <a:r>
              <a:rPr dirty="0" sz="2600" spc="-70">
                <a:latin typeface="Verdana"/>
                <a:cs typeface="Verdana"/>
              </a:rPr>
              <a:t>a</a:t>
            </a:r>
            <a:r>
              <a:rPr dirty="0" sz="2600" spc="-155">
                <a:latin typeface="Verdana"/>
                <a:cs typeface="Verdana"/>
              </a:rPr>
              <a:t>n</a:t>
            </a:r>
            <a:r>
              <a:rPr dirty="0" sz="2600" spc="20">
                <a:latin typeface="Verdana"/>
                <a:cs typeface="Verdana"/>
              </a:rPr>
              <a:t>d  </a:t>
            </a:r>
            <a:r>
              <a:rPr dirty="0" sz="2600">
                <a:latin typeface="Verdana"/>
                <a:cs typeface="Verdana"/>
              </a:rPr>
              <a:t>l</a:t>
            </a:r>
            <a:r>
              <a:rPr dirty="0" sz="2600" spc="-150">
                <a:latin typeface="Verdana"/>
                <a:cs typeface="Verdana"/>
              </a:rPr>
              <a:t>u</a:t>
            </a:r>
            <a:r>
              <a:rPr dirty="0" sz="2600" spc="-200">
                <a:latin typeface="Verdana"/>
                <a:cs typeface="Verdana"/>
              </a:rPr>
              <a:t>m</a:t>
            </a:r>
            <a:r>
              <a:rPr dirty="0" sz="2600" spc="20">
                <a:latin typeface="Verdana"/>
                <a:cs typeface="Verdana"/>
              </a:rPr>
              <a:t>p</a:t>
            </a:r>
            <a:r>
              <a:rPr dirty="0" sz="2600" spc="-114">
                <a:latin typeface="Verdana"/>
                <a:cs typeface="Verdana"/>
              </a:rPr>
              <a:t>y</a:t>
            </a:r>
            <a:r>
              <a:rPr dirty="0" sz="2600" spc="-190">
                <a:latin typeface="Verdana"/>
                <a:cs typeface="Verdana"/>
              </a:rPr>
              <a:t> </a:t>
            </a:r>
            <a:r>
              <a:rPr dirty="0" sz="2600" spc="-80">
                <a:latin typeface="Verdana"/>
                <a:cs typeface="Verdana"/>
              </a:rPr>
              <a:t>L</a:t>
            </a:r>
            <a:r>
              <a:rPr dirty="0" sz="2600" spc="-130">
                <a:latin typeface="Verdana"/>
                <a:cs typeface="Verdana"/>
              </a:rPr>
              <a:t>i</a:t>
            </a:r>
            <a:r>
              <a:rPr dirty="0" sz="2600" spc="20">
                <a:latin typeface="Verdana"/>
                <a:cs typeface="Verdana"/>
              </a:rPr>
              <a:t>b</a:t>
            </a:r>
            <a:r>
              <a:rPr dirty="0" sz="2600" spc="-175">
                <a:latin typeface="Verdana"/>
                <a:cs typeface="Verdana"/>
              </a:rPr>
              <a:t>r</a:t>
            </a:r>
            <a:r>
              <a:rPr dirty="0" sz="2600" spc="-70">
                <a:latin typeface="Verdana"/>
                <a:cs typeface="Verdana"/>
              </a:rPr>
              <a:t>a</a:t>
            </a:r>
            <a:r>
              <a:rPr dirty="0" sz="2600" spc="-175">
                <a:latin typeface="Verdana"/>
                <a:cs typeface="Verdana"/>
              </a:rPr>
              <a:t>r</a:t>
            </a:r>
            <a:r>
              <a:rPr dirty="0" sz="2600" spc="-130">
                <a:latin typeface="Verdana"/>
                <a:cs typeface="Verdana"/>
              </a:rPr>
              <a:t>i</a:t>
            </a:r>
            <a:r>
              <a:rPr dirty="0" sz="2600" spc="80">
                <a:latin typeface="Verdana"/>
                <a:cs typeface="Verdana"/>
              </a:rPr>
              <a:t>e</a:t>
            </a:r>
            <a:r>
              <a:rPr dirty="0" sz="2600" spc="85">
                <a:latin typeface="Verdana"/>
                <a:cs typeface="Verdana"/>
              </a:rPr>
              <a:t>s</a:t>
            </a:r>
            <a:r>
              <a:rPr dirty="0" sz="2600" spc="-330"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39139" y="2234524"/>
            <a:ext cx="5402580" cy="29152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dirty="0" sz="6200" spc="-5" b="1">
                <a:latin typeface="Tahoma"/>
                <a:cs typeface="Tahoma"/>
              </a:rPr>
              <a:t>Quantitative </a:t>
            </a:r>
            <a:r>
              <a:rPr dirty="0" sz="6200" b="1">
                <a:latin typeface="Tahoma"/>
                <a:cs typeface="Tahoma"/>
              </a:rPr>
              <a:t> </a:t>
            </a:r>
            <a:r>
              <a:rPr dirty="0" sz="6200" spc="370" b="1">
                <a:latin typeface="Tahoma"/>
                <a:cs typeface="Tahoma"/>
              </a:rPr>
              <a:t>M</a:t>
            </a:r>
            <a:r>
              <a:rPr dirty="0" sz="6200" spc="350" b="1">
                <a:latin typeface="Tahoma"/>
                <a:cs typeface="Tahoma"/>
              </a:rPr>
              <a:t>e</a:t>
            </a:r>
            <a:r>
              <a:rPr dirty="0" sz="6200" spc="-105" b="1">
                <a:latin typeface="Tahoma"/>
                <a:cs typeface="Tahoma"/>
              </a:rPr>
              <a:t>t</a:t>
            </a:r>
            <a:r>
              <a:rPr dirty="0" sz="6200" spc="-85" b="1">
                <a:latin typeface="Tahoma"/>
                <a:cs typeface="Tahoma"/>
              </a:rPr>
              <a:t>h</a:t>
            </a:r>
            <a:r>
              <a:rPr dirty="0" sz="6200" spc="280" b="1">
                <a:latin typeface="Tahoma"/>
                <a:cs typeface="Tahoma"/>
              </a:rPr>
              <a:t>o</a:t>
            </a:r>
            <a:r>
              <a:rPr dirty="0" sz="6200" spc="135" b="1">
                <a:latin typeface="Tahoma"/>
                <a:cs typeface="Tahoma"/>
              </a:rPr>
              <a:t>d</a:t>
            </a:r>
            <a:r>
              <a:rPr dirty="0" sz="6200" spc="280" b="1">
                <a:latin typeface="Tahoma"/>
                <a:cs typeface="Tahoma"/>
              </a:rPr>
              <a:t>o</a:t>
            </a:r>
            <a:r>
              <a:rPr dirty="0" sz="6200" spc="105" b="1">
                <a:latin typeface="Tahoma"/>
                <a:cs typeface="Tahoma"/>
              </a:rPr>
              <a:t>l</a:t>
            </a:r>
            <a:r>
              <a:rPr dirty="0" sz="6200" spc="280" b="1">
                <a:latin typeface="Tahoma"/>
                <a:cs typeface="Tahoma"/>
              </a:rPr>
              <a:t>o</a:t>
            </a:r>
            <a:r>
              <a:rPr dirty="0" sz="6200" spc="140" b="1">
                <a:latin typeface="Tahoma"/>
                <a:cs typeface="Tahoma"/>
              </a:rPr>
              <a:t>g</a:t>
            </a:r>
            <a:r>
              <a:rPr dirty="0" sz="6200" spc="20" b="1">
                <a:latin typeface="Tahoma"/>
                <a:cs typeface="Tahoma"/>
              </a:rPr>
              <a:t>y</a:t>
            </a:r>
            <a:endParaRPr sz="6200">
              <a:latin typeface="Tahoma"/>
              <a:cs typeface="Tahoma"/>
            </a:endParaRPr>
          </a:p>
          <a:p>
            <a:pPr marL="2750820">
              <a:lnSpc>
                <a:spcPct val="100000"/>
              </a:lnSpc>
              <a:spcBef>
                <a:spcPts val="3525"/>
              </a:spcBef>
            </a:pPr>
            <a:r>
              <a:rPr dirty="0" sz="3600" spc="-40" b="1">
                <a:latin typeface="Tahoma"/>
                <a:cs typeface="Tahoma"/>
              </a:rPr>
              <a:t>Data</a:t>
            </a:r>
            <a:r>
              <a:rPr dirty="0" sz="3600" spc="-160" b="1">
                <a:latin typeface="Tahoma"/>
                <a:cs typeface="Tahoma"/>
              </a:rPr>
              <a:t> </a:t>
            </a:r>
            <a:r>
              <a:rPr dirty="0" sz="3600" spc="65" b="1">
                <a:latin typeface="Tahoma"/>
                <a:cs typeface="Tahoma"/>
              </a:rPr>
              <a:t>Pre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77872" y="5166222"/>
            <a:ext cx="26600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14" b="1">
                <a:latin typeface="Tahoma"/>
                <a:cs typeface="Tahoma"/>
              </a:rPr>
              <a:t>Processing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652752" y="5632755"/>
            <a:ext cx="3987165" cy="2168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200"/>
              </a:lnSpc>
              <a:spcBef>
                <a:spcPts val="100"/>
              </a:spcBef>
            </a:pPr>
            <a:r>
              <a:rPr dirty="0" sz="2600" spc="-450">
                <a:latin typeface="Verdana"/>
                <a:cs typeface="Verdana"/>
              </a:rPr>
              <a:t>I</a:t>
            </a:r>
            <a:r>
              <a:rPr dirty="0" sz="2600" spc="-200">
                <a:latin typeface="Verdana"/>
                <a:cs typeface="Verdana"/>
              </a:rPr>
              <a:t>m</a:t>
            </a:r>
            <a:r>
              <a:rPr dirty="0" sz="2600" spc="20">
                <a:latin typeface="Verdana"/>
                <a:cs typeface="Verdana"/>
              </a:rPr>
              <a:t>p</a:t>
            </a:r>
            <a:r>
              <a:rPr dirty="0" sz="2600">
                <a:latin typeface="Verdana"/>
                <a:cs typeface="Verdana"/>
              </a:rPr>
              <a:t>l</a:t>
            </a:r>
            <a:r>
              <a:rPr dirty="0" sz="2600" spc="80">
                <a:latin typeface="Verdana"/>
                <a:cs typeface="Verdana"/>
              </a:rPr>
              <a:t>e</a:t>
            </a:r>
            <a:r>
              <a:rPr dirty="0" sz="2600" spc="-200">
                <a:latin typeface="Verdana"/>
                <a:cs typeface="Verdana"/>
              </a:rPr>
              <a:t>m</a:t>
            </a:r>
            <a:r>
              <a:rPr dirty="0" sz="2600" spc="80">
                <a:latin typeface="Verdana"/>
                <a:cs typeface="Verdana"/>
              </a:rPr>
              <a:t>e</a:t>
            </a:r>
            <a:r>
              <a:rPr dirty="0" sz="2600" spc="-155">
                <a:latin typeface="Verdana"/>
                <a:cs typeface="Verdana"/>
              </a:rPr>
              <a:t>n</a:t>
            </a:r>
            <a:r>
              <a:rPr dirty="0" sz="2600" spc="-95">
                <a:latin typeface="Verdana"/>
                <a:cs typeface="Verdana"/>
              </a:rPr>
              <a:t>t</a:t>
            </a:r>
            <a:r>
              <a:rPr dirty="0" sz="2600" spc="80">
                <a:latin typeface="Verdana"/>
                <a:cs typeface="Verdana"/>
              </a:rPr>
              <a:t>e</a:t>
            </a:r>
            <a:r>
              <a:rPr dirty="0" sz="2600" spc="25">
                <a:latin typeface="Verdana"/>
                <a:cs typeface="Verdana"/>
              </a:rPr>
              <a:t>d</a:t>
            </a:r>
            <a:r>
              <a:rPr dirty="0" sz="2600" spc="-190">
                <a:latin typeface="Verdana"/>
                <a:cs typeface="Verdana"/>
              </a:rPr>
              <a:t> </a:t>
            </a:r>
            <a:r>
              <a:rPr dirty="0" sz="2600" spc="20">
                <a:latin typeface="Verdana"/>
                <a:cs typeface="Verdana"/>
              </a:rPr>
              <a:t>p</a:t>
            </a:r>
            <a:r>
              <a:rPr dirty="0" sz="2600" spc="-120">
                <a:latin typeface="Verdana"/>
                <a:cs typeface="Verdana"/>
              </a:rPr>
              <a:t>y</a:t>
            </a:r>
            <a:r>
              <a:rPr dirty="0" sz="2600" spc="-95">
                <a:latin typeface="Verdana"/>
                <a:cs typeface="Verdana"/>
              </a:rPr>
              <a:t>t</a:t>
            </a:r>
            <a:r>
              <a:rPr dirty="0" sz="2600" spc="-155">
                <a:latin typeface="Verdana"/>
                <a:cs typeface="Verdana"/>
              </a:rPr>
              <a:t>h</a:t>
            </a:r>
            <a:r>
              <a:rPr dirty="0" sz="2600" spc="75">
                <a:latin typeface="Verdana"/>
                <a:cs typeface="Verdana"/>
              </a:rPr>
              <a:t>o</a:t>
            </a:r>
            <a:r>
              <a:rPr dirty="0" sz="2600" spc="-105">
                <a:latin typeface="Verdana"/>
                <a:cs typeface="Verdana"/>
              </a:rPr>
              <a:t>n  </a:t>
            </a:r>
            <a:r>
              <a:rPr dirty="0" sz="2600" spc="140">
                <a:latin typeface="Verdana"/>
                <a:cs typeface="Verdana"/>
              </a:rPr>
              <a:t>M</a:t>
            </a:r>
            <a:r>
              <a:rPr dirty="0" sz="2600" spc="-70">
                <a:latin typeface="Verdana"/>
                <a:cs typeface="Verdana"/>
              </a:rPr>
              <a:t>a</a:t>
            </a:r>
            <a:r>
              <a:rPr dirty="0" sz="2600" spc="-95">
                <a:latin typeface="Verdana"/>
                <a:cs typeface="Verdana"/>
              </a:rPr>
              <a:t>t</a:t>
            </a:r>
            <a:r>
              <a:rPr dirty="0" sz="2600" spc="20">
                <a:latin typeface="Verdana"/>
                <a:cs typeface="Verdana"/>
              </a:rPr>
              <a:t>p</a:t>
            </a:r>
            <a:r>
              <a:rPr dirty="0" sz="2600">
                <a:latin typeface="Verdana"/>
                <a:cs typeface="Verdana"/>
              </a:rPr>
              <a:t>l</a:t>
            </a:r>
            <a:r>
              <a:rPr dirty="0" sz="2600" spc="75">
                <a:latin typeface="Verdana"/>
                <a:cs typeface="Verdana"/>
              </a:rPr>
              <a:t>o</a:t>
            </a:r>
            <a:r>
              <a:rPr dirty="0" sz="2600" spc="-95">
                <a:latin typeface="Verdana"/>
                <a:cs typeface="Verdana"/>
              </a:rPr>
              <a:t>t</a:t>
            </a:r>
            <a:r>
              <a:rPr dirty="0" sz="2600">
                <a:latin typeface="Verdana"/>
                <a:cs typeface="Verdana"/>
              </a:rPr>
              <a:t>l</a:t>
            </a:r>
            <a:r>
              <a:rPr dirty="0" sz="2600" spc="-130">
                <a:latin typeface="Verdana"/>
                <a:cs typeface="Verdana"/>
              </a:rPr>
              <a:t>i</a:t>
            </a:r>
            <a:r>
              <a:rPr dirty="0" sz="2600" spc="25">
                <a:latin typeface="Verdana"/>
                <a:cs typeface="Verdana"/>
              </a:rPr>
              <a:t>b</a:t>
            </a:r>
            <a:r>
              <a:rPr dirty="0" sz="2600" spc="-190">
                <a:latin typeface="Verdana"/>
                <a:cs typeface="Verdana"/>
              </a:rPr>
              <a:t> </a:t>
            </a:r>
            <a:r>
              <a:rPr dirty="0" sz="2600" spc="-70">
                <a:latin typeface="Verdana"/>
                <a:cs typeface="Verdana"/>
              </a:rPr>
              <a:t>a</a:t>
            </a:r>
            <a:r>
              <a:rPr dirty="0" sz="2600" spc="-155">
                <a:latin typeface="Verdana"/>
                <a:cs typeface="Verdana"/>
              </a:rPr>
              <a:t>n</a:t>
            </a:r>
            <a:r>
              <a:rPr dirty="0" sz="2600" spc="25">
                <a:latin typeface="Verdana"/>
                <a:cs typeface="Verdana"/>
              </a:rPr>
              <a:t>d</a:t>
            </a:r>
            <a:r>
              <a:rPr dirty="0" sz="2600" spc="-190">
                <a:latin typeface="Verdana"/>
                <a:cs typeface="Verdana"/>
              </a:rPr>
              <a:t> </a:t>
            </a:r>
            <a:r>
              <a:rPr dirty="0" sz="2600" spc="85">
                <a:latin typeface="Verdana"/>
                <a:cs typeface="Verdana"/>
              </a:rPr>
              <a:t>s</a:t>
            </a:r>
            <a:r>
              <a:rPr dirty="0" sz="2600" spc="80">
                <a:latin typeface="Verdana"/>
                <a:cs typeface="Verdana"/>
              </a:rPr>
              <a:t>e</a:t>
            </a:r>
            <a:r>
              <a:rPr dirty="0" sz="2600" spc="-70">
                <a:latin typeface="Verdana"/>
                <a:cs typeface="Verdana"/>
              </a:rPr>
              <a:t>a</a:t>
            </a:r>
            <a:r>
              <a:rPr dirty="0" sz="2600" spc="20">
                <a:latin typeface="Verdana"/>
                <a:cs typeface="Verdana"/>
              </a:rPr>
              <a:t>b</a:t>
            </a:r>
            <a:r>
              <a:rPr dirty="0" sz="2600" spc="75">
                <a:latin typeface="Verdana"/>
                <a:cs typeface="Verdana"/>
              </a:rPr>
              <a:t>o</a:t>
            </a:r>
            <a:r>
              <a:rPr dirty="0" sz="2600" spc="-175">
                <a:latin typeface="Verdana"/>
                <a:cs typeface="Verdana"/>
              </a:rPr>
              <a:t>r</a:t>
            </a:r>
            <a:r>
              <a:rPr dirty="0" sz="2600" spc="-105">
                <a:latin typeface="Verdana"/>
                <a:cs typeface="Verdana"/>
              </a:rPr>
              <a:t>n  </a:t>
            </a:r>
            <a:r>
              <a:rPr dirty="0" sz="2600">
                <a:latin typeface="Verdana"/>
                <a:cs typeface="Verdana"/>
              </a:rPr>
              <a:t>l</a:t>
            </a:r>
            <a:r>
              <a:rPr dirty="0" sz="2600" spc="-130">
                <a:latin typeface="Verdana"/>
                <a:cs typeface="Verdana"/>
              </a:rPr>
              <a:t>i</a:t>
            </a:r>
            <a:r>
              <a:rPr dirty="0" sz="2600" spc="20">
                <a:latin typeface="Verdana"/>
                <a:cs typeface="Verdana"/>
              </a:rPr>
              <a:t>b</a:t>
            </a:r>
            <a:r>
              <a:rPr dirty="0" sz="2600" spc="-175">
                <a:latin typeface="Verdana"/>
                <a:cs typeface="Verdana"/>
              </a:rPr>
              <a:t>r</a:t>
            </a:r>
            <a:r>
              <a:rPr dirty="0" sz="2600" spc="-70">
                <a:latin typeface="Verdana"/>
                <a:cs typeface="Verdana"/>
              </a:rPr>
              <a:t>a</a:t>
            </a:r>
            <a:r>
              <a:rPr dirty="0" sz="2600" spc="-175">
                <a:latin typeface="Verdana"/>
                <a:cs typeface="Verdana"/>
              </a:rPr>
              <a:t>r</a:t>
            </a:r>
            <a:r>
              <a:rPr dirty="0" sz="2600" spc="-130">
                <a:latin typeface="Verdana"/>
                <a:cs typeface="Verdana"/>
              </a:rPr>
              <a:t>i</a:t>
            </a:r>
            <a:r>
              <a:rPr dirty="0" sz="2600" spc="80">
                <a:latin typeface="Verdana"/>
                <a:cs typeface="Verdana"/>
              </a:rPr>
              <a:t>e</a:t>
            </a:r>
            <a:r>
              <a:rPr dirty="0" sz="2600" spc="90">
                <a:latin typeface="Verdana"/>
                <a:cs typeface="Verdana"/>
              </a:rPr>
              <a:t>s</a:t>
            </a:r>
            <a:r>
              <a:rPr dirty="0" sz="2600" spc="-190">
                <a:latin typeface="Verdana"/>
                <a:cs typeface="Verdana"/>
              </a:rPr>
              <a:t> </a:t>
            </a:r>
            <a:r>
              <a:rPr dirty="0" sz="2600" spc="-5">
                <a:latin typeface="Verdana"/>
                <a:cs typeface="Verdana"/>
              </a:rPr>
              <a:t>f</a:t>
            </a:r>
            <a:r>
              <a:rPr dirty="0" sz="2600" spc="75">
                <a:latin typeface="Verdana"/>
                <a:cs typeface="Verdana"/>
              </a:rPr>
              <a:t>o</a:t>
            </a:r>
            <a:r>
              <a:rPr dirty="0" sz="2600" spc="-170">
                <a:latin typeface="Verdana"/>
                <a:cs typeface="Verdana"/>
              </a:rPr>
              <a:t>r</a:t>
            </a:r>
            <a:r>
              <a:rPr dirty="0" sz="2600" spc="-190">
                <a:latin typeface="Verdana"/>
                <a:cs typeface="Verdana"/>
              </a:rPr>
              <a:t> </a:t>
            </a:r>
            <a:r>
              <a:rPr dirty="0" sz="2600" spc="-195">
                <a:latin typeface="Verdana"/>
                <a:cs typeface="Verdana"/>
              </a:rPr>
              <a:t>v</a:t>
            </a:r>
            <a:r>
              <a:rPr dirty="0" sz="2600" spc="-130">
                <a:latin typeface="Verdana"/>
                <a:cs typeface="Verdana"/>
              </a:rPr>
              <a:t>i</a:t>
            </a:r>
            <a:r>
              <a:rPr dirty="0" sz="2600" spc="85">
                <a:latin typeface="Verdana"/>
                <a:cs typeface="Verdana"/>
              </a:rPr>
              <a:t>s</a:t>
            </a:r>
            <a:r>
              <a:rPr dirty="0" sz="2600" spc="-150">
                <a:latin typeface="Verdana"/>
                <a:cs typeface="Verdana"/>
              </a:rPr>
              <a:t>u</a:t>
            </a:r>
            <a:r>
              <a:rPr dirty="0" sz="2600" spc="-70">
                <a:latin typeface="Verdana"/>
                <a:cs typeface="Verdana"/>
              </a:rPr>
              <a:t>a</a:t>
            </a:r>
            <a:r>
              <a:rPr dirty="0" sz="2600">
                <a:latin typeface="Verdana"/>
                <a:cs typeface="Verdana"/>
              </a:rPr>
              <a:t>l</a:t>
            </a:r>
            <a:r>
              <a:rPr dirty="0" sz="2600" spc="-130">
                <a:latin typeface="Verdana"/>
                <a:cs typeface="Verdana"/>
              </a:rPr>
              <a:t>i</a:t>
            </a:r>
            <a:r>
              <a:rPr dirty="0" sz="2600" spc="10">
                <a:latin typeface="Verdana"/>
                <a:cs typeface="Verdana"/>
              </a:rPr>
              <a:t>z</a:t>
            </a:r>
            <a:r>
              <a:rPr dirty="0" sz="2600" spc="-70">
                <a:latin typeface="Verdana"/>
                <a:cs typeface="Verdana"/>
              </a:rPr>
              <a:t>a</a:t>
            </a:r>
            <a:r>
              <a:rPr dirty="0" sz="2600" spc="-95">
                <a:latin typeface="Verdana"/>
                <a:cs typeface="Verdana"/>
              </a:rPr>
              <a:t>t</a:t>
            </a:r>
            <a:r>
              <a:rPr dirty="0" sz="2600" spc="-130">
                <a:latin typeface="Verdana"/>
                <a:cs typeface="Verdana"/>
              </a:rPr>
              <a:t>i</a:t>
            </a:r>
            <a:r>
              <a:rPr dirty="0" sz="2600" spc="75">
                <a:latin typeface="Verdana"/>
                <a:cs typeface="Verdana"/>
              </a:rPr>
              <a:t>o</a:t>
            </a:r>
            <a:r>
              <a:rPr dirty="0" sz="2600" spc="-105">
                <a:latin typeface="Verdana"/>
                <a:cs typeface="Verdana"/>
              </a:rPr>
              <a:t>n  </a:t>
            </a:r>
            <a:r>
              <a:rPr dirty="0" sz="2600" spc="-70">
                <a:latin typeface="Verdana"/>
                <a:cs typeface="Verdana"/>
              </a:rPr>
              <a:t>a</a:t>
            </a:r>
            <a:r>
              <a:rPr dirty="0" sz="2600" spc="-155">
                <a:latin typeface="Verdana"/>
                <a:cs typeface="Verdana"/>
              </a:rPr>
              <a:t>n</a:t>
            </a:r>
            <a:r>
              <a:rPr dirty="0" sz="2600" spc="25">
                <a:latin typeface="Verdana"/>
                <a:cs typeface="Verdana"/>
              </a:rPr>
              <a:t>d</a:t>
            </a:r>
            <a:r>
              <a:rPr dirty="0" sz="2600" spc="-190">
                <a:latin typeface="Verdana"/>
                <a:cs typeface="Verdana"/>
              </a:rPr>
              <a:t> </a:t>
            </a:r>
            <a:r>
              <a:rPr dirty="0" sz="2600" spc="-5">
                <a:latin typeface="Verdana"/>
                <a:cs typeface="Verdana"/>
              </a:rPr>
              <a:t>f</a:t>
            </a:r>
            <a:r>
              <a:rPr dirty="0" sz="2600" spc="-150">
                <a:latin typeface="Verdana"/>
                <a:cs typeface="Verdana"/>
              </a:rPr>
              <a:t>u</a:t>
            </a:r>
            <a:r>
              <a:rPr dirty="0" sz="2600" spc="-175">
                <a:latin typeface="Verdana"/>
                <a:cs typeface="Verdana"/>
              </a:rPr>
              <a:t>r</a:t>
            </a:r>
            <a:r>
              <a:rPr dirty="0" sz="2600" spc="-95">
                <a:latin typeface="Verdana"/>
                <a:cs typeface="Verdana"/>
              </a:rPr>
              <a:t>t</a:t>
            </a:r>
            <a:r>
              <a:rPr dirty="0" sz="2600" spc="-155">
                <a:latin typeface="Verdana"/>
                <a:cs typeface="Verdana"/>
              </a:rPr>
              <a:t>h</a:t>
            </a:r>
            <a:r>
              <a:rPr dirty="0" sz="2600" spc="80">
                <a:latin typeface="Verdana"/>
                <a:cs typeface="Verdana"/>
              </a:rPr>
              <a:t>e</a:t>
            </a:r>
            <a:r>
              <a:rPr dirty="0" sz="2600" spc="-170">
                <a:latin typeface="Verdana"/>
                <a:cs typeface="Verdana"/>
              </a:rPr>
              <a:t>r</a:t>
            </a:r>
            <a:r>
              <a:rPr dirty="0" sz="2600" spc="-190">
                <a:latin typeface="Verdana"/>
                <a:cs typeface="Verdana"/>
              </a:rPr>
              <a:t> </a:t>
            </a:r>
            <a:r>
              <a:rPr dirty="0" sz="2600" spc="-195">
                <a:latin typeface="Verdana"/>
                <a:cs typeface="Verdana"/>
              </a:rPr>
              <a:t>v</a:t>
            </a:r>
            <a:r>
              <a:rPr dirty="0" sz="2600" spc="-130">
                <a:latin typeface="Verdana"/>
                <a:cs typeface="Verdana"/>
              </a:rPr>
              <a:t>i</a:t>
            </a:r>
            <a:r>
              <a:rPr dirty="0" sz="2600" spc="85">
                <a:latin typeface="Verdana"/>
                <a:cs typeface="Verdana"/>
              </a:rPr>
              <a:t>s</a:t>
            </a:r>
            <a:r>
              <a:rPr dirty="0" sz="2600" spc="-150">
                <a:latin typeface="Verdana"/>
                <a:cs typeface="Verdana"/>
              </a:rPr>
              <a:t>u</a:t>
            </a:r>
            <a:r>
              <a:rPr dirty="0" sz="2600" spc="-70">
                <a:latin typeface="Verdana"/>
                <a:cs typeface="Verdana"/>
              </a:rPr>
              <a:t>a</a:t>
            </a:r>
            <a:r>
              <a:rPr dirty="0" sz="2600">
                <a:latin typeface="Verdana"/>
                <a:cs typeface="Verdana"/>
              </a:rPr>
              <a:t>l</a:t>
            </a:r>
            <a:r>
              <a:rPr dirty="0" sz="2600" spc="-130">
                <a:latin typeface="Verdana"/>
                <a:cs typeface="Verdana"/>
              </a:rPr>
              <a:t>i</a:t>
            </a:r>
            <a:r>
              <a:rPr dirty="0" sz="2600" spc="10">
                <a:latin typeface="Verdana"/>
                <a:cs typeface="Verdana"/>
              </a:rPr>
              <a:t>z</a:t>
            </a:r>
            <a:r>
              <a:rPr dirty="0" sz="2600" spc="-70">
                <a:latin typeface="Verdana"/>
                <a:cs typeface="Verdana"/>
              </a:rPr>
              <a:t>a</a:t>
            </a:r>
            <a:r>
              <a:rPr dirty="0" sz="2600" spc="-95">
                <a:latin typeface="Verdana"/>
                <a:cs typeface="Verdana"/>
              </a:rPr>
              <a:t>t</a:t>
            </a:r>
            <a:r>
              <a:rPr dirty="0" sz="2600" spc="-130">
                <a:latin typeface="Verdana"/>
                <a:cs typeface="Verdana"/>
              </a:rPr>
              <a:t>i</a:t>
            </a:r>
            <a:r>
              <a:rPr dirty="0" sz="2600" spc="75">
                <a:latin typeface="Verdana"/>
                <a:cs typeface="Verdana"/>
              </a:rPr>
              <a:t>o</a:t>
            </a:r>
            <a:r>
              <a:rPr dirty="0" sz="2600" spc="-155">
                <a:latin typeface="Verdana"/>
                <a:cs typeface="Verdana"/>
              </a:rPr>
              <a:t>n</a:t>
            </a:r>
            <a:r>
              <a:rPr dirty="0" sz="2600" spc="70">
                <a:latin typeface="Verdana"/>
                <a:cs typeface="Verdana"/>
              </a:rPr>
              <a:t>s  </a:t>
            </a:r>
            <a:r>
              <a:rPr dirty="0" sz="2600" spc="-130">
                <a:latin typeface="Verdana"/>
                <a:cs typeface="Verdana"/>
              </a:rPr>
              <a:t>i</a:t>
            </a:r>
            <a:r>
              <a:rPr dirty="0" sz="2600" spc="-200">
                <a:latin typeface="Verdana"/>
                <a:cs typeface="Verdana"/>
              </a:rPr>
              <a:t>m</a:t>
            </a:r>
            <a:r>
              <a:rPr dirty="0" sz="2600" spc="20">
                <a:latin typeface="Verdana"/>
                <a:cs typeface="Verdana"/>
              </a:rPr>
              <a:t>p</a:t>
            </a:r>
            <a:r>
              <a:rPr dirty="0" sz="2600">
                <a:latin typeface="Verdana"/>
                <a:cs typeface="Verdana"/>
              </a:rPr>
              <a:t>l</a:t>
            </a:r>
            <a:r>
              <a:rPr dirty="0" sz="2600" spc="80">
                <a:latin typeface="Verdana"/>
                <a:cs typeface="Verdana"/>
              </a:rPr>
              <a:t>e</a:t>
            </a:r>
            <a:r>
              <a:rPr dirty="0" sz="2600" spc="-200">
                <a:latin typeface="Verdana"/>
                <a:cs typeface="Verdana"/>
              </a:rPr>
              <a:t>m</a:t>
            </a:r>
            <a:r>
              <a:rPr dirty="0" sz="2600" spc="80">
                <a:latin typeface="Verdana"/>
                <a:cs typeface="Verdana"/>
              </a:rPr>
              <a:t>e</a:t>
            </a:r>
            <a:r>
              <a:rPr dirty="0" sz="2600" spc="-155">
                <a:latin typeface="Verdana"/>
                <a:cs typeface="Verdana"/>
              </a:rPr>
              <a:t>n</a:t>
            </a:r>
            <a:r>
              <a:rPr dirty="0" sz="2600" spc="-95">
                <a:latin typeface="Verdana"/>
                <a:cs typeface="Verdana"/>
              </a:rPr>
              <a:t>t</a:t>
            </a:r>
            <a:r>
              <a:rPr dirty="0" sz="2600" spc="-130">
                <a:latin typeface="Verdana"/>
                <a:cs typeface="Verdana"/>
              </a:rPr>
              <a:t>i</a:t>
            </a:r>
            <a:r>
              <a:rPr dirty="0" sz="2600" spc="-155">
                <a:latin typeface="Verdana"/>
                <a:cs typeface="Verdana"/>
              </a:rPr>
              <a:t>n</a:t>
            </a:r>
            <a:r>
              <a:rPr dirty="0" sz="2600" spc="30">
                <a:latin typeface="Verdana"/>
                <a:cs typeface="Verdana"/>
              </a:rPr>
              <a:t>g</a:t>
            </a:r>
            <a:r>
              <a:rPr dirty="0" sz="2600" spc="-190">
                <a:latin typeface="Verdana"/>
                <a:cs typeface="Verdana"/>
              </a:rPr>
              <a:t> </a:t>
            </a:r>
            <a:r>
              <a:rPr dirty="0" sz="2600" spc="45">
                <a:latin typeface="Verdana"/>
                <a:cs typeface="Verdana"/>
              </a:rPr>
              <a:t>T</a:t>
            </a:r>
            <a:r>
              <a:rPr dirty="0" sz="2600" spc="-70">
                <a:latin typeface="Verdana"/>
                <a:cs typeface="Verdana"/>
              </a:rPr>
              <a:t>a</a:t>
            </a:r>
            <a:r>
              <a:rPr dirty="0" sz="2600" spc="20">
                <a:latin typeface="Verdana"/>
                <a:cs typeface="Verdana"/>
              </a:rPr>
              <a:t>b</a:t>
            </a:r>
            <a:r>
              <a:rPr dirty="0" sz="2600">
                <a:latin typeface="Verdana"/>
                <a:cs typeface="Verdana"/>
              </a:rPr>
              <a:t>l</a:t>
            </a:r>
            <a:r>
              <a:rPr dirty="0" sz="2600" spc="80">
                <a:latin typeface="Verdana"/>
                <a:cs typeface="Verdana"/>
              </a:rPr>
              <a:t>e</a:t>
            </a:r>
            <a:r>
              <a:rPr dirty="0" sz="2600" spc="-70">
                <a:latin typeface="Verdana"/>
                <a:cs typeface="Verdana"/>
              </a:rPr>
              <a:t>a</a:t>
            </a:r>
            <a:r>
              <a:rPr dirty="0" sz="2600" spc="-150">
                <a:latin typeface="Verdana"/>
                <a:cs typeface="Verdana"/>
              </a:rPr>
              <a:t>u</a:t>
            </a:r>
            <a:r>
              <a:rPr dirty="0" sz="2600" spc="-330"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652752" y="4575672"/>
            <a:ext cx="30765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5" b="1">
                <a:latin typeface="Tahoma"/>
                <a:cs typeface="Tahoma"/>
              </a:rPr>
              <a:t>Data</a:t>
            </a:r>
            <a:r>
              <a:rPr dirty="0" sz="3600" spc="-160" b="1">
                <a:latin typeface="Tahoma"/>
                <a:cs typeface="Tahoma"/>
              </a:rPr>
              <a:t> </a:t>
            </a:r>
            <a:r>
              <a:rPr dirty="0" sz="3600" spc="-5" b="1">
                <a:latin typeface="Tahoma"/>
                <a:cs typeface="Tahoma"/>
              </a:rPr>
              <a:t>Analysis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53498" y="449026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5"/>
                </a:moveTo>
                <a:lnTo>
                  <a:pt x="136861" y="293099"/>
                </a:lnTo>
                <a:lnTo>
                  <a:pt x="128062" y="287167"/>
                </a:lnTo>
                <a:lnTo>
                  <a:pt x="122130" y="278368"/>
                </a:lnTo>
                <a:lnTo>
                  <a:pt x="119955" y="267592"/>
                </a:lnTo>
                <a:lnTo>
                  <a:pt x="119955" y="175319"/>
                </a:lnTo>
                <a:lnTo>
                  <a:pt x="27682" y="175319"/>
                </a:lnTo>
                <a:lnTo>
                  <a:pt x="16906" y="173144"/>
                </a:lnTo>
                <a:lnTo>
                  <a:pt x="8107" y="167212"/>
                </a:lnTo>
                <a:lnTo>
                  <a:pt x="2175" y="158413"/>
                </a:lnTo>
                <a:lnTo>
                  <a:pt x="0" y="147637"/>
                </a:lnTo>
                <a:lnTo>
                  <a:pt x="2175" y="136861"/>
                </a:lnTo>
                <a:lnTo>
                  <a:pt x="8107" y="128062"/>
                </a:lnTo>
                <a:lnTo>
                  <a:pt x="16906" y="122130"/>
                </a:lnTo>
                <a:lnTo>
                  <a:pt x="27682" y="119955"/>
                </a:lnTo>
                <a:lnTo>
                  <a:pt x="119955" y="119955"/>
                </a:lnTo>
                <a:lnTo>
                  <a:pt x="119955" y="27682"/>
                </a:lnTo>
                <a:lnTo>
                  <a:pt x="122130" y="16906"/>
                </a:lnTo>
                <a:lnTo>
                  <a:pt x="128062" y="8107"/>
                </a:lnTo>
                <a:lnTo>
                  <a:pt x="136861" y="2175"/>
                </a:lnTo>
                <a:lnTo>
                  <a:pt x="147637" y="0"/>
                </a:lnTo>
                <a:lnTo>
                  <a:pt x="158413" y="2175"/>
                </a:lnTo>
                <a:lnTo>
                  <a:pt x="167212" y="8107"/>
                </a:lnTo>
                <a:lnTo>
                  <a:pt x="173144" y="16906"/>
                </a:lnTo>
                <a:lnTo>
                  <a:pt x="175319" y="27682"/>
                </a:lnTo>
                <a:lnTo>
                  <a:pt x="175319" y="119955"/>
                </a:lnTo>
                <a:lnTo>
                  <a:pt x="267592" y="119955"/>
                </a:lnTo>
                <a:lnTo>
                  <a:pt x="278368" y="122130"/>
                </a:lnTo>
                <a:lnTo>
                  <a:pt x="287167" y="128062"/>
                </a:lnTo>
                <a:lnTo>
                  <a:pt x="293099" y="136861"/>
                </a:lnTo>
                <a:lnTo>
                  <a:pt x="295275" y="147637"/>
                </a:lnTo>
                <a:lnTo>
                  <a:pt x="293099" y="158413"/>
                </a:lnTo>
                <a:lnTo>
                  <a:pt x="287167" y="167212"/>
                </a:lnTo>
                <a:lnTo>
                  <a:pt x="278368" y="173144"/>
                </a:lnTo>
                <a:lnTo>
                  <a:pt x="267592" y="175319"/>
                </a:lnTo>
                <a:lnTo>
                  <a:pt x="175319" y="175319"/>
                </a:lnTo>
                <a:lnTo>
                  <a:pt x="175319" y="267592"/>
                </a:lnTo>
                <a:lnTo>
                  <a:pt x="173144" y="278368"/>
                </a:lnTo>
                <a:lnTo>
                  <a:pt x="167212" y="287167"/>
                </a:lnTo>
                <a:lnTo>
                  <a:pt x="158413" y="293099"/>
                </a:lnTo>
                <a:lnTo>
                  <a:pt x="147637" y="295275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85139" y="451949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4">
                <a:moveTo>
                  <a:pt x="228797" y="104866"/>
                </a:moveTo>
                <a:lnTo>
                  <a:pt x="146233" y="104866"/>
                </a:lnTo>
                <a:lnTo>
                  <a:pt x="242400" y="8556"/>
                </a:lnTo>
                <a:lnTo>
                  <a:pt x="252057" y="2137"/>
                </a:lnTo>
                <a:lnTo>
                  <a:pt x="263051" y="0"/>
                </a:lnTo>
                <a:lnTo>
                  <a:pt x="274027" y="2141"/>
                </a:lnTo>
                <a:lnTo>
                  <a:pt x="283684" y="8565"/>
                </a:lnTo>
                <a:lnTo>
                  <a:pt x="290093" y="18234"/>
                </a:lnTo>
                <a:lnTo>
                  <a:pt x="292230" y="29236"/>
                </a:lnTo>
                <a:lnTo>
                  <a:pt x="290089" y="40239"/>
                </a:lnTo>
                <a:lnTo>
                  <a:pt x="283667" y="49914"/>
                </a:lnTo>
                <a:lnTo>
                  <a:pt x="228797" y="104866"/>
                </a:lnTo>
                <a:close/>
              </a:path>
              <a:path w="292734" h="292734">
                <a:moveTo>
                  <a:pt x="36647" y="292663"/>
                </a:moveTo>
                <a:lnTo>
                  <a:pt x="21721" y="292663"/>
                </a:lnTo>
                <a:lnTo>
                  <a:pt x="14238" y="289808"/>
                </a:lnTo>
                <a:lnTo>
                  <a:pt x="8545" y="284097"/>
                </a:lnTo>
                <a:lnTo>
                  <a:pt x="2136" y="274428"/>
                </a:lnTo>
                <a:lnTo>
                  <a:pt x="0" y="263428"/>
                </a:lnTo>
                <a:lnTo>
                  <a:pt x="2136" y="252427"/>
                </a:lnTo>
                <a:lnTo>
                  <a:pt x="8545" y="242758"/>
                </a:lnTo>
                <a:lnTo>
                  <a:pt x="104946" y="146214"/>
                </a:lnTo>
                <a:lnTo>
                  <a:pt x="8772" y="49904"/>
                </a:lnTo>
                <a:lnTo>
                  <a:pt x="2369" y="40235"/>
                </a:lnTo>
                <a:lnTo>
                  <a:pt x="233" y="29233"/>
                </a:lnTo>
                <a:lnTo>
                  <a:pt x="2372" y="18230"/>
                </a:lnTo>
                <a:lnTo>
                  <a:pt x="8794" y="8556"/>
                </a:lnTo>
                <a:lnTo>
                  <a:pt x="18461" y="2137"/>
                </a:lnTo>
                <a:lnTo>
                  <a:pt x="29426" y="0"/>
                </a:lnTo>
                <a:lnTo>
                  <a:pt x="40411" y="2141"/>
                </a:lnTo>
                <a:lnTo>
                  <a:pt x="50066" y="8565"/>
                </a:lnTo>
                <a:lnTo>
                  <a:pt x="146233" y="104866"/>
                </a:lnTo>
                <a:lnTo>
                  <a:pt x="228797" y="104866"/>
                </a:lnTo>
                <a:lnTo>
                  <a:pt x="187510" y="146214"/>
                </a:lnTo>
                <a:lnTo>
                  <a:pt x="228788" y="187562"/>
                </a:lnTo>
                <a:lnTo>
                  <a:pt x="146223" y="187562"/>
                </a:lnTo>
                <a:lnTo>
                  <a:pt x="44130" y="289808"/>
                </a:lnTo>
                <a:lnTo>
                  <a:pt x="36647" y="292663"/>
                </a:lnTo>
                <a:close/>
              </a:path>
              <a:path w="292734" h="292734">
                <a:moveTo>
                  <a:pt x="270483" y="292429"/>
                </a:moveTo>
                <a:lnTo>
                  <a:pt x="255556" y="292429"/>
                </a:lnTo>
                <a:lnTo>
                  <a:pt x="248083" y="289574"/>
                </a:lnTo>
                <a:lnTo>
                  <a:pt x="146223" y="187562"/>
                </a:lnTo>
                <a:lnTo>
                  <a:pt x="228788" y="187562"/>
                </a:lnTo>
                <a:lnTo>
                  <a:pt x="283658" y="242525"/>
                </a:lnTo>
                <a:lnTo>
                  <a:pt x="290073" y="252193"/>
                </a:lnTo>
                <a:lnTo>
                  <a:pt x="292211" y="263194"/>
                </a:lnTo>
                <a:lnTo>
                  <a:pt x="290073" y="274194"/>
                </a:lnTo>
                <a:lnTo>
                  <a:pt x="283658" y="283863"/>
                </a:lnTo>
                <a:lnTo>
                  <a:pt x="277956" y="289574"/>
                </a:lnTo>
                <a:lnTo>
                  <a:pt x="270483" y="292429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53" y="97509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96949" y="433213"/>
            <a:ext cx="1267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0064" y="97509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93059" y="433213"/>
            <a:ext cx="14008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" y="97509"/>
            <a:ext cx="18288000" cy="10191750"/>
            <a:chOff x="48" y="97509"/>
            <a:chExt cx="18288000" cy="10191750"/>
          </a:xfrm>
        </p:grpSpPr>
        <p:sp>
          <p:nvSpPr>
            <p:cNvPr id="9" name="object 9"/>
            <p:cNvSpPr/>
            <p:nvPr/>
          </p:nvSpPr>
          <p:spPr>
            <a:xfrm>
              <a:off x="3937372" y="97509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959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09343" y="97509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4"/>
                  </a:moveTo>
                  <a:lnTo>
                    <a:pt x="12278655" y="6943724"/>
                  </a:lnTo>
                  <a:lnTo>
                    <a:pt x="12278655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4"/>
                  </a:lnTo>
                  <a:close/>
                </a:path>
                <a:path w="12278994" h="6943725">
                  <a:moveTo>
                    <a:pt x="0" y="6943724"/>
                  </a:moveTo>
                  <a:lnTo>
                    <a:pt x="4831640" y="6943724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4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" y="97509"/>
              <a:ext cx="18288000" cy="10191750"/>
            </a:xfrm>
            <a:custGeom>
              <a:avLst/>
              <a:gdLst/>
              <a:ahLst/>
              <a:cxnLst/>
              <a:rect l="l" t="t" r="r" b="b"/>
              <a:pathLst>
                <a:path w="18288000" h="10191750">
                  <a:moveTo>
                    <a:pt x="18287950" y="1016863"/>
                  </a:moveTo>
                  <a:lnTo>
                    <a:pt x="13708253" y="1016863"/>
                  </a:lnTo>
                  <a:lnTo>
                    <a:pt x="13661619" y="1010539"/>
                  </a:lnTo>
                  <a:lnTo>
                    <a:pt x="13619887" y="992759"/>
                  </a:lnTo>
                  <a:lnTo>
                    <a:pt x="13584657" y="965301"/>
                  </a:lnTo>
                  <a:lnTo>
                    <a:pt x="13557517" y="929932"/>
                  </a:lnTo>
                  <a:lnTo>
                    <a:pt x="13540054" y="888441"/>
                  </a:lnTo>
                  <a:lnTo>
                    <a:pt x="13533882" y="842606"/>
                  </a:lnTo>
                  <a:lnTo>
                    <a:pt x="13533882" y="174256"/>
                  </a:lnTo>
                  <a:lnTo>
                    <a:pt x="13527558" y="127647"/>
                  </a:lnTo>
                  <a:lnTo>
                    <a:pt x="13509765" y="85953"/>
                  </a:lnTo>
                  <a:lnTo>
                    <a:pt x="13482295" y="50736"/>
                  </a:lnTo>
                  <a:lnTo>
                    <a:pt x="13446900" y="23609"/>
                  </a:lnTo>
                  <a:lnTo>
                    <a:pt x="13405384" y="6172"/>
                  </a:lnTo>
                  <a:lnTo>
                    <a:pt x="13359511" y="0"/>
                  </a:lnTo>
                  <a:lnTo>
                    <a:pt x="10306901" y="0"/>
                  </a:lnTo>
                  <a:lnTo>
                    <a:pt x="10260266" y="6324"/>
                  </a:lnTo>
                  <a:lnTo>
                    <a:pt x="10218534" y="24104"/>
                  </a:lnTo>
                  <a:lnTo>
                    <a:pt x="10183304" y="51562"/>
                  </a:lnTo>
                  <a:lnTo>
                    <a:pt x="10156165" y="86931"/>
                  </a:lnTo>
                  <a:lnTo>
                    <a:pt x="10138702" y="128422"/>
                  </a:lnTo>
                  <a:lnTo>
                    <a:pt x="10132530" y="174256"/>
                  </a:lnTo>
                  <a:lnTo>
                    <a:pt x="10132530" y="840397"/>
                  </a:lnTo>
                  <a:lnTo>
                    <a:pt x="10126205" y="887006"/>
                  </a:lnTo>
                  <a:lnTo>
                    <a:pt x="10108413" y="928712"/>
                  </a:lnTo>
                  <a:lnTo>
                    <a:pt x="10080942" y="963917"/>
                  </a:lnTo>
                  <a:lnTo>
                    <a:pt x="10045548" y="991044"/>
                  </a:lnTo>
                  <a:lnTo>
                    <a:pt x="10004031" y="1008481"/>
                  </a:lnTo>
                  <a:lnTo>
                    <a:pt x="9958159" y="1014653"/>
                  </a:lnTo>
                  <a:lnTo>
                    <a:pt x="8876614" y="1014653"/>
                  </a:lnTo>
                  <a:lnTo>
                    <a:pt x="8876614" y="1018959"/>
                  </a:lnTo>
                  <a:lnTo>
                    <a:pt x="0" y="1018959"/>
                  </a:lnTo>
                  <a:lnTo>
                    <a:pt x="0" y="10191534"/>
                  </a:lnTo>
                  <a:lnTo>
                    <a:pt x="18287911" y="10191534"/>
                  </a:lnTo>
                  <a:lnTo>
                    <a:pt x="18287911" y="6943725"/>
                  </a:lnTo>
                  <a:lnTo>
                    <a:pt x="18287950" y="1016863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09053" y="1627262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 h="0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09345" y="155582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4506" y="1627262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 h="0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2615" y="155582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02196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35973" y="263360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D534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430366" y="433213"/>
            <a:ext cx="1499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02338" y="433213"/>
            <a:ext cx="24758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69656" y="433213"/>
            <a:ext cx="16706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latin typeface="Verdana"/>
                <a:cs typeface="Verdana"/>
              </a:rPr>
              <a:t>Methodology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45594" y="1387581"/>
            <a:ext cx="3316604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425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-150">
                <a:solidFill>
                  <a:srgbClr val="48494E"/>
                </a:solidFill>
                <a:latin typeface="Verdana"/>
                <a:cs typeface="Verdana"/>
              </a:rPr>
              <a:t>n</a:t>
            </a:r>
            <a:r>
              <a:rPr dirty="0" sz="2500" spc="85">
                <a:solidFill>
                  <a:srgbClr val="48494E"/>
                </a:solidFill>
                <a:latin typeface="Verdana"/>
                <a:cs typeface="Verdana"/>
              </a:rPr>
              <a:t>s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-16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-85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-114">
                <a:solidFill>
                  <a:srgbClr val="48494E"/>
                </a:solidFill>
                <a:latin typeface="Verdana"/>
                <a:cs typeface="Verdana"/>
              </a:rPr>
              <a:t>y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dirty="0" sz="2500" spc="-145">
                <a:solidFill>
                  <a:srgbClr val="48494E"/>
                </a:solidFill>
                <a:latin typeface="Verdana"/>
                <a:cs typeface="Verdana"/>
              </a:rPr>
              <a:t>u</a:t>
            </a:r>
            <a:r>
              <a:rPr dirty="0" sz="2500" spc="-160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-9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dirty="0" sz="2500" spc="20">
                <a:solidFill>
                  <a:srgbClr val="48494E"/>
                </a:solidFill>
                <a:latin typeface="Verdana"/>
                <a:cs typeface="Verdana"/>
              </a:rPr>
              <a:t>p</a:t>
            </a:r>
            <a:r>
              <a:rPr dirty="0" sz="2500" spc="-12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200">
                <a:solidFill>
                  <a:srgbClr val="48494E"/>
                </a:solidFill>
                <a:latin typeface="Verdana"/>
                <a:cs typeface="Verdana"/>
              </a:rPr>
              <a:t>c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-145">
                <a:solidFill>
                  <a:srgbClr val="48494E"/>
                </a:solidFill>
                <a:latin typeface="Verdana"/>
                <a:cs typeface="Verdana"/>
              </a:rPr>
              <a:t>h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-16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8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58073" y="462805"/>
            <a:ext cx="11638280" cy="8298815"/>
            <a:chOff x="1758073" y="462805"/>
            <a:chExt cx="11638280" cy="8298815"/>
          </a:xfrm>
        </p:grpSpPr>
        <p:sp>
          <p:nvSpPr>
            <p:cNvPr id="25" name="object 25"/>
            <p:cNvSpPr/>
            <p:nvPr/>
          </p:nvSpPr>
          <p:spPr>
            <a:xfrm>
              <a:off x="13103823" y="462805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8073" y="2374623"/>
              <a:ext cx="1220247" cy="121041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9857" y="4313264"/>
              <a:ext cx="104775" cy="10477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807" y="5922990"/>
              <a:ext cx="104775" cy="10477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807" y="7094564"/>
              <a:ext cx="104775" cy="10477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0807" y="8656664"/>
              <a:ext cx="104775" cy="10477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3739139" y="2240044"/>
            <a:ext cx="5126355" cy="690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50" spc="-50" b="1">
                <a:latin typeface="Tahoma"/>
                <a:cs typeface="Tahoma"/>
              </a:rPr>
              <a:t>Data</a:t>
            </a:r>
            <a:r>
              <a:rPr dirty="0" sz="4350" spc="-175" b="1">
                <a:latin typeface="Tahoma"/>
                <a:cs typeface="Tahoma"/>
              </a:rPr>
              <a:t> </a:t>
            </a:r>
            <a:r>
              <a:rPr dirty="0" sz="4350" spc="160" b="1">
                <a:latin typeface="Tahoma"/>
                <a:cs typeface="Tahoma"/>
              </a:rPr>
              <a:t>set</a:t>
            </a:r>
            <a:r>
              <a:rPr dirty="0" sz="4350" spc="-175" b="1">
                <a:latin typeface="Tahoma"/>
                <a:cs typeface="Tahoma"/>
              </a:rPr>
              <a:t> </a:t>
            </a:r>
            <a:r>
              <a:rPr dirty="0" sz="4350" spc="-35" b="1">
                <a:latin typeface="Tahoma"/>
                <a:cs typeface="Tahoma"/>
              </a:rPr>
              <a:t>Summary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47486" y="4116275"/>
            <a:ext cx="14291310" cy="5156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655" marR="261620" indent="88265">
              <a:lnSpc>
                <a:spcPct val="107500"/>
              </a:lnSpc>
              <a:spcBef>
                <a:spcPts val="100"/>
              </a:spcBef>
            </a:pPr>
            <a:r>
              <a:rPr dirty="0" sz="2500" spc="40">
                <a:latin typeface="Verdana"/>
                <a:cs typeface="Verdana"/>
              </a:rPr>
              <a:t>T</a:t>
            </a:r>
            <a:r>
              <a:rPr dirty="0" sz="2500" spc="-150">
                <a:latin typeface="Verdana"/>
                <a:cs typeface="Verdana"/>
              </a:rPr>
              <a:t>h</a:t>
            </a:r>
            <a:r>
              <a:rPr dirty="0" sz="2500" spc="75">
                <a:latin typeface="Verdana"/>
                <a:cs typeface="Verdana"/>
              </a:rPr>
              <a:t>e</a:t>
            </a:r>
            <a:r>
              <a:rPr dirty="0" sz="2500" spc="-185">
                <a:latin typeface="Verdana"/>
                <a:cs typeface="Verdana"/>
              </a:rPr>
              <a:t> </a:t>
            </a:r>
            <a:r>
              <a:rPr dirty="0" sz="2500" spc="15">
                <a:latin typeface="Verdana"/>
                <a:cs typeface="Verdana"/>
              </a:rPr>
              <a:t>d</a:t>
            </a:r>
            <a:r>
              <a:rPr dirty="0" sz="2500" spc="-70">
                <a:latin typeface="Verdana"/>
                <a:cs typeface="Verdana"/>
              </a:rPr>
              <a:t>a</a:t>
            </a:r>
            <a:r>
              <a:rPr dirty="0" sz="2500" spc="-90">
                <a:latin typeface="Verdana"/>
                <a:cs typeface="Verdana"/>
              </a:rPr>
              <a:t>t</a:t>
            </a:r>
            <a:r>
              <a:rPr dirty="0" sz="2500" spc="-65">
                <a:latin typeface="Verdana"/>
                <a:cs typeface="Verdana"/>
              </a:rPr>
              <a:t>a</a:t>
            </a:r>
            <a:r>
              <a:rPr dirty="0" sz="2500" spc="-185">
                <a:latin typeface="Verdana"/>
                <a:cs typeface="Verdana"/>
              </a:rPr>
              <a:t> </a:t>
            </a:r>
            <a:r>
              <a:rPr dirty="0" sz="2500" spc="80">
                <a:latin typeface="Verdana"/>
                <a:cs typeface="Verdana"/>
              </a:rPr>
              <a:t>s</a:t>
            </a:r>
            <a:r>
              <a:rPr dirty="0" sz="2500" spc="70">
                <a:latin typeface="Verdana"/>
                <a:cs typeface="Verdana"/>
              </a:rPr>
              <a:t>e</a:t>
            </a:r>
            <a:r>
              <a:rPr dirty="0" sz="2500" spc="-90">
                <a:latin typeface="Verdana"/>
                <a:cs typeface="Verdana"/>
              </a:rPr>
              <a:t>t</a:t>
            </a:r>
            <a:r>
              <a:rPr dirty="0" sz="2500" spc="85">
                <a:latin typeface="Verdana"/>
                <a:cs typeface="Verdana"/>
              </a:rPr>
              <a:t>s</a:t>
            </a:r>
            <a:r>
              <a:rPr dirty="0" sz="2500" spc="-185">
                <a:latin typeface="Verdana"/>
                <a:cs typeface="Verdana"/>
              </a:rPr>
              <a:t> </a:t>
            </a:r>
            <a:r>
              <a:rPr dirty="0" sz="2500" spc="-10">
                <a:latin typeface="Verdana"/>
                <a:cs typeface="Verdana"/>
              </a:rPr>
              <a:t>w</a:t>
            </a:r>
            <a:r>
              <a:rPr dirty="0" sz="2500" spc="-150">
                <a:latin typeface="Verdana"/>
                <a:cs typeface="Verdana"/>
              </a:rPr>
              <a:t>h</a:t>
            </a:r>
            <a:r>
              <a:rPr dirty="0" sz="2500" spc="-125">
                <a:latin typeface="Verdana"/>
                <a:cs typeface="Verdana"/>
              </a:rPr>
              <a:t>i</a:t>
            </a:r>
            <a:r>
              <a:rPr dirty="0" sz="2500" spc="190">
                <a:latin typeface="Verdana"/>
                <a:cs typeface="Verdana"/>
              </a:rPr>
              <a:t>c</a:t>
            </a:r>
            <a:r>
              <a:rPr dirty="0" sz="2500" spc="-145">
                <a:latin typeface="Verdana"/>
                <a:cs typeface="Verdana"/>
              </a:rPr>
              <a:t>h</a:t>
            </a:r>
            <a:r>
              <a:rPr dirty="0" sz="2500" spc="-185">
                <a:latin typeface="Verdana"/>
                <a:cs typeface="Verdana"/>
              </a:rPr>
              <a:t> </a:t>
            </a:r>
            <a:r>
              <a:rPr dirty="0" sz="2500" spc="-10">
                <a:latin typeface="Verdana"/>
                <a:cs typeface="Verdana"/>
              </a:rPr>
              <a:t>w</a:t>
            </a:r>
            <a:r>
              <a:rPr dirty="0" sz="2500" spc="70">
                <a:latin typeface="Verdana"/>
                <a:cs typeface="Verdana"/>
              </a:rPr>
              <a:t>e</a:t>
            </a:r>
            <a:r>
              <a:rPr dirty="0" sz="2500" spc="-170">
                <a:latin typeface="Verdana"/>
                <a:cs typeface="Verdana"/>
              </a:rPr>
              <a:t>r</a:t>
            </a:r>
            <a:r>
              <a:rPr dirty="0" sz="2500" spc="75">
                <a:latin typeface="Verdana"/>
                <a:cs typeface="Verdana"/>
              </a:rPr>
              <a:t>e</a:t>
            </a:r>
            <a:r>
              <a:rPr dirty="0" sz="2500" spc="-185">
                <a:latin typeface="Verdana"/>
                <a:cs typeface="Verdana"/>
              </a:rPr>
              <a:t> </a:t>
            </a:r>
            <a:r>
              <a:rPr dirty="0" sz="2500" spc="190">
                <a:latin typeface="Verdana"/>
                <a:cs typeface="Verdana"/>
              </a:rPr>
              <a:t>c</a:t>
            </a:r>
            <a:r>
              <a:rPr dirty="0" sz="2500" spc="80">
                <a:latin typeface="Verdana"/>
                <a:cs typeface="Verdana"/>
              </a:rPr>
              <a:t>s</a:t>
            </a:r>
            <a:r>
              <a:rPr dirty="0" sz="2500" spc="-185">
                <a:latin typeface="Verdana"/>
                <a:cs typeface="Verdana"/>
              </a:rPr>
              <a:t>v</a:t>
            </a:r>
            <a:r>
              <a:rPr dirty="0" sz="2500" spc="-185">
                <a:latin typeface="Verdana"/>
                <a:cs typeface="Verdana"/>
              </a:rPr>
              <a:t> </a:t>
            </a:r>
            <a:r>
              <a:rPr dirty="0" sz="2500" spc="-5">
                <a:latin typeface="Verdana"/>
                <a:cs typeface="Verdana"/>
              </a:rPr>
              <a:t>f</a:t>
            </a:r>
            <a:r>
              <a:rPr dirty="0" sz="2500" spc="-125">
                <a:latin typeface="Verdana"/>
                <a:cs typeface="Verdana"/>
              </a:rPr>
              <a:t>i</a:t>
            </a:r>
            <a:r>
              <a:rPr dirty="0" sz="2500" spc="-5">
                <a:latin typeface="Verdana"/>
                <a:cs typeface="Verdana"/>
              </a:rPr>
              <a:t>l</a:t>
            </a:r>
            <a:r>
              <a:rPr dirty="0" sz="2500" spc="70">
                <a:latin typeface="Verdana"/>
                <a:cs typeface="Verdana"/>
              </a:rPr>
              <a:t>e</a:t>
            </a:r>
            <a:r>
              <a:rPr dirty="0" sz="2500" spc="85">
                <a:latin typeface="Verdana"/>
                <a:cs typeface="Verdana"/>
              </a:rPr>
              <a:t>s</a:t>
            </a:r>
            <a:r>
              <a:rPr dirty="0" sz="2500" spc="-185">
                <a:latin typeface="Verdana"/>
                <a:cs typeface="Verdana"/>
              </a:rPr>
              <a:t> </a:t>
            </a:r>
            <a:r>
              <a:rPr dirty="0" sz="2500" spc="-10">
                <a:latin typeface="Verdana"/>
                <a:cs typeface="Verdana"/>
              </a:rPr>
              <a:t>w</a:t>
            </a:r>
            <a:r>
              <a:rPr dirty="0" sz="2500" spc="70">
                <a:latin typeface="Verdana"/>
                <a:cs typeface="Verdana"/>
              </a:rPr>
              <a:t>e</a:t>
            </a:r>
            <a:r>
              <a:rPr dirty="0" sz="2500" spc="-170">
                <a:latin typeface="Verdana"/>
                <a:cs typeface="Verdana"/>
              </a:rPr>
              <a:t>r</a:t>
            </a:r>
            <a:r>
              <a:rPr dirty="0" sz="2500" spc="75">
                <a:latin typeface="Verdana"/>
                <a:cs typeface="Verdana"/>
              </a:rPr>
              <a:t>e</a:t>
            </a:r>
            <a:r>
              <a:rPr dirty="0" sz="2500" spc="-185">
                <a:latin typeface="Verdana"/>
                <a:cs typeface="Verdana"/>
              </a:rPr>
              <a:t> </a:t>
            </a:r>
            <a:r>
              <a:rPr dirty="0" sz="2500" spc="15">
                <a:latin typeface="Verdana"/>
                <a:cs typeface="Verdana"/>
              </a:rPr>
              <a:t>d</a:t>
            </a:r>
            <a:r>
              <a:rPr dirty="0" sz="2500" spc="70">
                <a:latin typeface="Verdana"/>
                <a:cs typeface="Verdana"/>
              </a:rPr>
              <a:t>o</a:t>
            </a:r>
            <a:r>
              <a:rPr dirty="0" sz="2500" spc="-10">
                <a:latin typeface="Verdana"/>
                <a:cs typeface="Verdana"/>
              </a:rPr>
              <a:t>w</a:t>
            </a:r>
            <a:r>
              <a:rPr dirty="0" sz="2500" spc="-155">
                <a:latin typeface="Verdana"/>
                <a:cs typeface="Verdana"/>
              </a:rPr>
              <a:t>n</a:t>
            </a:r>
            <a:r>
              <a:rPr dirty="0" sz="2500" spc="-5">
                <a:latin typeface="Verdana"/>
                <a:cs typeface="Verdana"/>
              </a:rPr>
              <a:t>l</a:t>
            </a:r>
            <a:r>
              <a:rPr dirty="0" sz="2500" spc="70">
                <a:latin typeface="Verdana"/>
                <a:cs typeface="Verdana"/>
              </a:rPr>
              <a:t>o</a:t>
            </a:r>
            <a:r>
              <a:rPr dirty="0" sz="2500" spc="-70">
                <a:latin typeface="Verdana"/>
                <a:cs typeface="Verdana"/>
              </a:rPr>
              <a:t>a</a:t>
            </a:r>
            <a:r>
              <a:rPr dirty="0" sz="2500" spc="15">
                <a:latin typeface="Verdana"/>
                <a:cs typeface="Verdana"/>
              </a:rPr>
              <a:t>d</a:t>
            </a:r>
            <a:r>
              <a:rPr dirty="0" sz="2500" spc="70">
                <a:latin typeface="Verdana"/>
                <a:cs typeface="Verdana"/>
              </a:rPr>
              <a:t>e</a:t>
            </a:r>
            <a:r>
              <a:rPr dirty="0" sz="2500" spc="20">
                <a:latin typeface="Verdana"/>
                <a:cs typeface="Verdana"/>
              </a:rPr>
              <a:t>d</a:t>
            </a:r>
            <a:r>
              <a:rPr dirty="0" sz="2500" spc="-185">
                <a:latin typeface="Verdana"/>
                <a:cs typeface="Verdana"/>
              </a:rPr>
              <a:t> </a:t>
            </a:r>
            <a:r>
              <a:rPr dirty="0" sz="2500" spc="-5">
                <a:latin typeface="Verdana"/>
                <a:cs typeface="Verdana"/>
              </a:rPr>
              <a:t>f</a:t>
            </a:r>
            <a:r>
              <a:rPr dirty="0" sz="2500" spc="-170">
                <a:latin typeface="Verdana"/>
                <a:cs typeface="Verdana"/>
              </a:rPr>
              <a:t>r</a:t>
            </a:r>
            <a:r>
              <a:rPr dirty="0" sz="2500" spc="70">
                <a:latin typeface="Verdana"/>
                <a:cs typeface="Verdana"/>
              </a:rPr>
              <a:t>o</a:t>
            </a:r>
            <a:r>
              <a:rPr dirty="0" sz="2500" spc="-190">
                <a:latin typeface="Verdana"/>
                <a:cs typeface="Verdana"/>
              </a:rPr>
              <a:t>m</a:t>
            </a:r>
            <a:r>
              <a:rPr dirty="0" sz="2500" spc="-185">
                <a:latin typeface="Verdana"/>
                <a:cs typeface="Verdana"/>
              </a:rPr>
              <a:t> </a:t>
            </a:r>
            <a:r>
              <a:rPr dirty="0" sz="2500" spc="-80">
                <a:latin typeface="Verdana"/>
                <a:cs typeface="Verdana"/>
              </a:rPr>
              <a:t>H</a:t>
            </a:r>
            <a:r>
              <a:rPr dirty="0" sz="2500" spc="-50">
                <a:latin typeface="Verdana"/>
                <a:cs typeface="Verdana"/>
              </a:rPr>
              <a:t>E</a:t>
            </a:r>
            <a:r>
              <a:rPr dirty="0" sz="2500" spc="-40">
                <a:latin typeface="Verdana"/>
                <a:cs typeface="Verdana"/>
              </a:rPr>
              <a:t>S</a:t>
            </a:r>
            <a:r>
              <a:rPr dirty="0" sz="2500" spc="15">
                <a:latin typeface="Verdana"/>
                <a:cs typeface="Verdana"/>
              </a:rPr>
              <a:t>A  </a:t>
            </a:r>
            <a:r>
              <a:rPr dirty="0" sz="2500" spc="-70">
                <a:latin typeface="Verdana"/>
                <a:cs typeface="Verdana"/>
              </a:rPr>
              <a:t>website(https://</a:t>
            </a:r>
            <a:r>
              <a:rPr dirty="0" sz="2500" spc="-70">
                <a:latin typeface="Verdana"/>
                <a:cs typeface="Verdana"/>
                <a:hlinkClick r:id="rId5"/>
              </a:rPr>
              <a:t>www.hesa.ac.uk/data-and-analysis/staff/working-in-he/characteristics) </a:t>
            </a:r>
            <a:r>
              <a:rPr dirty="0" sz="2500" spc="-70">
                <a:latin typeface="Verdana"/>
                <a:cs typeface="Verdana"/>
              </a:rPr>
              <a:t>and </a:t>
            </a:r>
            <a:r>
              <a:rPr dirty="0" sz="2500" spc="-865">
                <a:latin typeface="Verdana"/>
                <a:cs typeface="Verdana"/>
              </a:rPr>
              <a:t> </a:t>
            </a:r>
            <a:r>
              <a:rPr dirty="0" sz="2500" spc="-30">
                <a:latin typeface="Verdana"/>
                <a:cs typeface="Verdana"/>
              </a:rPr>
              <a:t>contains</a:t>
            </a:r>
            <a:r>
              <a:rPr dirty="0" sz="2500" spc="-185">
                <a:latin typeface="Verdana"/>
                <a:cs typeface="Verdana"/>
              </a:rPr>
              <a:t> </a:t>
            </a:r>
            <a:r>
              <a:rPr dirty="0" sz="2500" spc="40">
                <a:latin typeface="Verdana"/>
                <a:cs typeface="Verdana"/>
              </a:rPr>
              <a:t>4</a:t>
            </a:r>
            <a:r>
              <a:rPr dirty="0" sz="2500" spc="-180">
                <a:latin typeface="Verdana"/>
                <a:cs typeface="Verdana"/>
              </a:rPr>
              <a:t> </a:t>
            </a:r>
            <a:r>
              <a:rPr dirty="0" sz="2500" spc="-55">
                <a:latin typeface="Verdana"/>
                <a:cs typeface="Verdana"/>
              </a:rPr>
              <a:t>data</a:t>
            </a:r>
            <a:r>
              <a:rPr dirty="0" sz="2500" spc="-180">
                <a:latin typeface="Verdana"/>
                <a:cs typeface="Verdana"/>
              </a:rPr>
              <a:t> </a:t>
            </a:r>
            <a:r>
              <a:rPr dirty="0" sz="2500" spc="35">
                <a:latin typeface="Verdana"/>
                <a:cs typeface="Verdana"/>
              </a:rPr>
              <a:t>sets</a:t>
            </a:r>
            <a:r>
              <a:rPr dirty="0" sz="2500" spc="-185">
                <a:latin typeface="Verdana"/>
                <a:cs typeface="Verdana"/>
              </a:rPr>
              <a:t> </a:t>
            </a:r>
            <a:r>
              <a:rPr dirty="0" sz="2500" spc="-75">
                <a:latin typeface="Verdana"/>
                <a:cs typeface="Verdana"/>
              </a:rPr>
              <a:t>namely</a:t>
            </a:r>
            <a:r>
              <a:rPr dirty="0" sz="2500" spc="-180">
                <a:latin typeface="Verdana"/>
                <a:cs typeface="Verdana"/>
              </a:rPr>
              <a:t> </a:t>
            </a:r>
            <a:r>
              <a:rPr dirty="0" sz="2500" spc="-70">
                <a:latin typeface="Verdana"/>
                <a:cs typeface="Verdana"/>
              </a:rPr>
              <a:t>table-2.csv,</a:t>
            </a:r>
            <a:r>
              <a:rPr dirty="0" sz="2500" spc="-180">
                <a:latin typeface="Verdana"/>
                <a:cs typeface="Verdana"/>
              </a:rPr>
              <a:t> </a:t>
            </a:r>
            <a:r>
              <a:rPr dirty="0" sz="2500" spc="-70">
                <a:latin typeface="Verdana"/>
                <a:cs typeface="Verdana"/>
              </a:rPr>
              <a:t>table-27.csv,</a:t>
            </a:r>
            <a:r>
              <a:rPr dirty="0" sz="2500" spc="-180">
                <a:latin typeface="Verdana"/>
                <a:cs typeface="Verdana"/>
              </a:rPr>
              <a:t> </a:t>
            </a:r>
            <a:r>
              <a:rPr dirty="0" sz="2500" spc="-50">
                <a:latin typeface="Verdana"/>
                <a:cs typeface="Verdana"/>
              </a:rPr>
              <a:t>table-3.csv</a:t>
            </a:r>
            <a:r>
              <a:rPr dirty="0" sz="2500" spc="-185">
                <a:latin typeface="Verdana"/>
                <a:cs typeface="Verdana"/>
              </a:rPr>
              <a:t> </a:t>
            </a:r>
            <a:r>
              <a:rPr dirty="0" sz="2500" spc="-70">
                <a:latin typeface="Verdana"/>
                <a:cs typeface="Verdana"/>
              </a:rPr>
              <a:t>and</a:t>
            </a:r>
            <a:r>
              <a:rPr dirty="0" sz="2500" spc="-180">
                <a:latin typeface="Verdana"/>
                <a:cs typeface="Verdana"/>
              </a:rPr>
              <a:t> </a:t>
            </a:r>
            <a:r>
              <a:rPr dirty="0" sz="2500" spc="-75">
                <a:latin typeface="Verdana"/>
                <a:cs typeface="Verdana"/>
              </a:rPr>
              <a:t>table-4.csv.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Verdana"/>
              <a:cs typeface="Verdana"/>
            </a:endParaRPr>
          </a:p>
          <a:p>
            <a:pPr marL="12700" marR="459740">
              <a:lnSpc>
                <a:spcPct val="106800"/>
              </a:lnSpc>
            </a:pPr>
            <a:r>
              <a:rPr dirty="0" sz="2400" spc="-30">
                <a:latin typeface="Verdana"/>
                <a:cs typeface="Verdana"/>
              </a:rPr>
              <a:t>Table-2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represents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HE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staff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by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HE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provider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and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personal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characteristics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containing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7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different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data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sets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showing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different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academic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calendar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year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ranging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from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2014/2015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2020/2021.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Verdana"/>
              <a:cs typeface="Verdana"/>
            </a:endParaRPr>
          </a:p>
          <a:p>
            <a:pPr algn="just" marL="12700" marR="5080">
              <a:lnSpc>
                <a:spcPct val="106800"/>
              </a:lnSpc>
            </a:pPr>
            <a:r>
              <a:rPr dirty="0" sz="2400" spc="-10">
                <a:latin typeface="Verdana"/>
                <a:cs typeface="Verdana"/>
              </a:rPr>
              <a:t>The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table-2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consists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of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the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HE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provider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column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which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gives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detailed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information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institution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114">
                <a:latin typeface="Verdana"/>
                <a:cs typeface="Verdana"/>
              </a:rPr>
              <a:t>name, </a:t>
            </a:r>
            <a:r>
              <a:rPr dirty="0" sz="2400" spc="-83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country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and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region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of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HE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provider.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The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contract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marker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column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represents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the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academic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or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non- 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academic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staff.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Verdana"/>
              <a:cs typeface="Verdana"/>
            </a:endParaRPr>
          </a:p>
          <a:p>
            <a:pPr marL="12700" marR="1066165">
              <a:lnSpc>
                <a:spcPct val="106800"/>
              </a:lnSpc>
            </a:pPr>
            <a:r>
              <a:rPr dirty="0" sz="2400" spc="-20">
                <a:latin typeface="Verdana"/>
                <a:cs typeface="Verdana"/>
              </a:rPr>
              <a:t>Each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csv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file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is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made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up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of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60">
                <a:latin typeface="Verdana"/>
                <a:cs typeface="Verdana"/>
              </a:rPr>
              <a:t>551,195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rows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by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12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columns.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The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Category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marker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column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is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a </a:t>
            </a:r>
            <a:r>
              <a:rPr dirty="0" sz="2400" spc="-825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mixture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of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ethnicity,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age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group,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disability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and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sex.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53498" y="449032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5"/>
                </a:moveTo>
                <a:lnTo>
                  <a:pt x="136861" y="293099"/>
                </a:lnTo>
                <a:lnTo>
                  <a:pt x="128062" y="287167"/>
                </a:lnTo>
                <a:lnTo>
                  <a:pt x="122130" y="278368"/>
                </a:lnTo>
                <a:lnTo>
                  <a:pt x="119955" y="267592"/>
                </a:lnTo>
                <a:lnTo>
                  <a:pt x="119955" y="175319"/>
                </a:lnTo>
                <a:lnTo>
                  <a:pt x="27682" y="175319"/>
                </a:lnTo>
                <a:lnTo>
                  <a:pt x="16906" y="173144"/>
                </a:lnTo>
                <a:lnTo>
                  <a:pt x="8107" y="167212"/>
                </a:lnTo>
                <a:lnTo>
                  <a:pt x="2175" y="158413"/>
                </a:lnTo>
                <a:lnTo>
                  <a:pt x="0" y="147637"/>
                </a:lnTo>
                <a:lnTo>
                  <a:pt x="2175" y="136861"/>
                </a:lnTo>
                <a:lnTo>
                  <a:pt x="8107" y="128062"/>
                </a:lnTo>
                <a:lnTo>
                  <a:pt x="16906" y="122130"/>
                </a:lnTo>
                <a:lnTo>
                  <a:pt x="27682" y="119955"/>
                </a:lnTo>
                <a:lnTo>
                  <a:pt x="119955" y="119955"/>
                </a:lnTo>
                <a:lnTo>
                  <a:pt x="119955" y="27682"/>
                </a:lnTo>
                <a:lnTo>
                  <a:pt x="122130" y="16906"/>
                </a:lnTo>
                <a:lnTo>
                  <a:pt x="128062" y="8107"/>
                </a:lnTo>
                <a:lnTo>
                  <a:pt x="136861" y="2175"/>
                </a:lnTo>
                <a:lnTo>
                  <a:pt x="147637" y="0"/>
                </a:lnTo>
                <a:lnTo>
                  <a:pt x="158413" y="2175"/>
                </a:lnTo>
                <a:lnTo>
                  <a:pt x="167212" y="8107"/>
                </a:lnTo>
                <a:lnTo>
                  <a:pt x="173144" y="16906"/>
                </a:lnTo>
                <a:lnTo>
                  <a:pt x="175319" y="27682"/>
                </a:lnTo>
                <a:lnTo>
                  <a:pt x="175319" y="119955"/>
                </a:lnTo>
                <a:lnTo>
                  <a:pt x="267592" y="119955"/>
                </a:lnTo>
                <a:lnTo>
                  <a:pt x="278368" y="122130"/>
                </a:lnTo>
                <a:lnTo>
                  <a:pt x="287167" y="128062"/>
                </a:lnTo>
                <a:lnTo>
                  <a:pt x="293099" y="136861"/>
                </a:lnTo>
                <a:lnTo>
                  <a:pt x="295275" y="147637"/>
                </a:lnTo>
                <a:lnTo>
                  <a:pt x="293099" y="158413"/>
                </a:lnTo>
                <a:lnTo>
                  <a:pt x="287167" y="167212"/>
                </a:lnTo>
                <a:lnTo>
                  <a:pt x="278368" y="173144"/>
                </a:lnTo>
                <a:lnTo>
                  <a:pt x="267592" y="175319"/>
                </a:lnTo>
                <a:lnTo>
                  <a:pt x="175319" y="175319"/>
                </a:lnTo>
                <a:lnTo>
                  <a:pt x="175319" y="267592"/>
                </a:lnTo>
                <a:lnTo>
                  <a:pt x="173144" y="278368"/>
                </a:lnTo>
                <a:lnTo>
                  <a:pt x="167212" y="287167"/>
                </a:lnTo>
                <a:lnTo>
                  <a:pt x="158413" y="293099"/>
                </a:lnTo>
                <a:lnTo>
                  <a:pt x="147637" y="295275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953" y="97512"/>
            <a:ext cx="13634719" cy="6946265"/>
            <a:chOff x="3953" y="97512"/>
            <a:chExt cx="13634719" cy="6946265"/>
          </a:xfrm>
        </p:grpSpPr>
        <p:sp>
          <p:nvSpPr>
            <p:cNvPr id="4" name="object 4"/>
            <p:cNvSpPr/>
            <p:nvPr/>
          </p:nvSpPr>
          <p:spPr>
            <a:xfrm>
              <a:off x="13085138" y="451955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953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496949" y="433221"/>
            <a:ext cx="1267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0064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393059" y="433221"/>
            <a:ext cx="14008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" y="97512"/>
            <a:ext cx="18288000" cy="10191750"/>
            <a:chOff x="48" y="97512"/>
            <a:chExt cx="18288000" cy="10191750"/>
          </a:xfrm>
        </p:grpSpPr>
        <p:sp>
          <p:nvSpPr>
            <p:cNvPr id="10" name="object 10"/>
            <p:cNvSpPr/>
            <p:nvPr/>
          </p:nvSpPr>
          <p:spPr>
            <a:xfrm>
              <a:off x="3937372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959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09343" y="97512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5"/>
                  </a:moveTo>
                  <a:lnTo>
                    <a:pt x="12278655" y="6943725"/>
                  </a:lnTo>
                  <a:lnTo>
                    <a:pt x="12278655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12278994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" y="97522"/>
              <a:ext cx="18288000" cy="10191750"/>
            </a:xfrm>
            <a:custGeom>
              <a:avLst/>
              <a:gdLst/>
              <a:ahLst/>
              <a:cxnLst/>
              <a:rect l="l" t="t" r="r" b="b"/>
              <a:pathLst>
                <a:path w="18288000" h="10191750">
                  <a:moveTo>
                    <a:pt x="18287950" y="1016850"/>
                  </a:moveTo>
                  <a:lnTo>
                    <a:pt x="13708253" y="1016850"/>
                  </a:lnTo>
                  <a:lnTo>
                    <a:pt x="13661619" y="1010526"/>
                  </a:lnTo>
                  <a:lnTo>
                    <a:pt x="13619887" y="992746"/>
                  </a:lnTo>
                  <a:lnTo>
                    <a:pt x="13584657" y="965288"/>
                  </a:lnTo>
                  <a:lnTo>
                    <a:pt x="13557517" y="929932"/>
                  </a:lnTo>
                  <a:lnTo>
                    <a:pt x="13540054" y="888441"/>
                  </a:lnTo>
                  <a:lnTo>
                    <a:pt x="13533882" y="842594"/>
                  </a:lnTo>
                  <a:lnTo>
                    <a:pt x="13533882" y="174244"/>
                  </a:lnTo>
                  <a:lnTo>
                    <a:pt x="13527558" y="127647"/>
                  </a:lnTo>
                  <a:lnTo>
                    <a:pt x="13509765" y="85940"/>
                  </a:lnTo>
                  <a:lnTo>
                    <a:pt x="13482295" y="50723"/>
                  </a:lnTo>
                  <a:lnTo>
                    <a:pt x="13446900" y="23609"/>
                  </a:lnTo>
                  <a:lnTo>
                    <a:pt x="13405384" y="6159"/>
                  </a:lnTo>
                  <a:lnTo>
                    <a:pt x="13359524" y="0"/>
                  </a:lnTo>
                  <a:lnTo>
                    <a:pt x="10306901" y="0"/>
                  </a:lnTo>
                  <a:lnTo>
                    <a:pt x="10260266" y="6311"/>
                  </a:lnTo>
                  <a:lnTo>
                    <a:pt x="10218534" y="24091"/>
                  </a:lnTo>
                  <a:lnTo>
                    <a:pt x="10183304" y="51549"/>
                  </a:lnTo>
                  <a:lnTo>
                    <a:pt x="10156165" y="86918"/>
                  </a:lnTo>
                  <a:lnTo>
                    <a:pt x="10138702" y="128409"/>
                  </a:lnTo>
                  <a:lnTo>
                    <a:pt x="10132530" y="174244"/>
                  </a:lnTo>
                  <a:lnTo>
                    <a:pt x="10132530" y="840384"/>
                  </a:lnTo>
                  <a:lnTo>
                    <a:pt x="10126205" y="886993"/>
                  </a:lnTo>
                  <a:lnTo>
                    <a:pt x="10108413" y="928700"/>
                  </a:lnTo>
                  <a:lnTo>
                    <a:pt x="10080942" y="963917"/>
                  </a:lnTo>
                  <a:lnTo>
                    <a:pt x="10045548" y="991031"/>
                  </a:lnTo>
                  <a:lnTo>
                    <a:pt x="10004031" y="1008481"/>
                  </a:lnTo>
                  <a:lnTo>
                    <a:pt x="9958159" y="1014641"/>
                  </a:lnTo>
                  <a:lnTo>
                    <a:pt x="8876614" y="1014641"/>
                  </a:lnTo>
                  <a:lnTo>
                    <a:pt x="8876614" y="1018946"/>
                  </a:lnTo>
                  <a:lnTo>
                    <a:pt x="0" y="1018946"/>
                  </a:lnTo>
                  <a:lnTo>
                    <a:pt x="0" y="10191521"/>
                  </a:lnTo>
                  <a:lnTo>
                    <a:pt x="18287911" y="10191521"/>
                  </a:lnTo>
                  <a:lnTo>
                    <a:pt x="18287911" y="6943725"/>
                  </a:lnTo>
                  <a:lnTo>
                    <a:pt x="18287950" y="1016850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09053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 h="0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09345" y="1555828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4506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 h="0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2615" y="1555828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602196" y="1348242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35973" y="263363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D534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430366" y="433221"/>
            <a:ext cx="1499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02338" y="433221"/>
            <a:ext cx="24758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69656" y="433221"/>
            <a:ext cx="16706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latin typeface="Verdana"/>
                <a:cs typeface="Verdana"/>
              </a:rPr>
              <a:t>Methodology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45594" y="1387585"/>
            <a:ext cx="213741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80">
                <a:solidFill>
                  <a:srgbClr val="48494E"/>
                </a:solidFill>
                <a:latin typeface="Verdana"/>
                <a:cs typeface="Verdana"/>
              </a:rPr>
              <a:t>L</a:t>
            </a:r>
            <a:r>
              <a:rPr dirty="0" sz="2500" spc="-12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-150">
                <a:solidFill>
                  <a:srgbClr val="48494E"/>
                </a:solidFill>
                <a:latin typeface="Verdana"/>
                <a:cs typeface="Verdana"/>
              </a:rPr>
              <a:t>n</a:t>
            </a:r>
            <a:r>
              <a:rPr dirty="0" sz="2500" spc="-100">
                <a:solidFill>
                  <a:srgbClr val="48494E"/>
                </a:solidFill>
                <a:latin typeface="Verdana"/>
                <a:cs typeface="Verdana"/>
              </a:rPr>
              <a:t>k</a:t>
            </a:r>
            <a:r>
              <a:rPr dirty="0" sz="2500" spc="90">
                <a:solidFill>
                  <a:srgbClr val="48494E"/>
                </a:solidFill>
                <a:latin typeface="Verdana"/>
                <a:cs typeface="Verdana"/>
              </a:rPr>
              <a:t>s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-9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dirty="0" sz="2500" spc="80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114">
                <a:solidFill>
                  <a:srgbClr val="48494E"/>
                </a:solidFill>
                <a:latin typeface="Verdana"/>
                <a:cs typeface="Verdana"/>
              </a:rPr>
              <a:t>C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dirty="0" sz="2500" spc="20">
                <a:solidFill>
                  <a:srgbClr val="48494E"/>
                </a:solidFill>
                <a:latin typeface="Verdana"/>
                <a:cs typeface="Verdana"/>
              </a:rPr>
              <a:t>d</a:t>
            </a:r>
            <a:r>
              <a:rPr dirty="0" sz="2500" spc="8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186807" y="462805"/>
            <a:ext cx="12209780" cy="5304155"/>
            <a:chOff x="1186807" y="462805"/>
            <a:chExt cx="12209780" cy="5304155"/>
          </a:xfrm>
        </p:grpSpPr>
        <p:sp>
          <p:nvSpPr>
            <p:cNvPr id="26" name="object 26"/>
            <p:cNvSpPr/>
            <p:nvPr/>
          </p:nvSpPr>
          <p:spPr>
            <a:xfrm>
              <a:off x="13103823" y="462805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6807" y="2375813"/>
              <a:ext cx="1790471" cy="178051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033710" y="5738100"/>
              <a:ext cx="7566659" cy="28575"/>
            </a:xfrm>
            <a:custGeom>
              <a:avLst/>
              <a:gdLst/>
              <a:ahLst/>
              <a:cxnLst/>
              <a:rect l="l" t="t" r="r" b="b"/>
              <a:pathLst>
                <a:path w="7566659" h="28575">
                  <a:moveTo>
                    <a:pt x="7566228" y="0"/>
                  </a:moveTo>
                  <a:lnTo>
                    <a:pt x="5809450" y="0"/>
                  </a:lnTo>
                  <a:lnTo>
                    <a:pt x="890739" y="0"/>
                  </a:lnTo>
                  <a:lnTo>
                    <a:pt x="0" y="0"/>
                  </a:lnTo>
                  <a:lnTo>
                    <a:pt x="0" y="28575"/>
                  </a:lnTo>
                  <a:lnTo>
                    <a:pt x="890739" y="28575"/>
                  </a:lnTo>
                  <a:lnTo>
                    <a:pt x="5809450" y="28575"/>
                  </a:lnTo>
                  <a:lnTo>
                    <a:pt x="7566228" y="28575"/>
                  </a:lnTo>
                  <a:lnTo>
                    <a:pt x="7566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739139" y="2234528"/>
            <a:ext cx="5556250" cy="97599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200" spc="60" b="1">
                <a:latin typeface="Tahoma"/>
                <a:cs typeface="Tahoma"/>
              </a:rPr>
              <a:t>Links</a:t>
            </a:r>
            <a:r>
              <a:rPr dirty="0" sz="6200" spc="-229" b="1">
                <a:latin typeface="Tahoma"/>
                <a:cs typeface="Tahoma"/>
              </a:rPr>
              <a:t> </a:t>
            </a:r>
            <a:r>
              <a:rPr dirty="0" sz="6200" spc="90" b="1">
                <a:latin typeface="Tahoma"/>
                <a:cs typeface="Tahoma"/>
              </a:rPr>
              <a:t>to</a:t>
            </a:r>
            <a:r>
              <a:rPr dirty="0" sz="6200" spc="-229" b="1">
                <a:latin typeface="Tahoma"/>
                <a:cs typeface="Tahoma"/>
              </a:rPr>
              <a:t> </a:t>
            </a:r>
            <a:r>
              <a:rPr dirty="0" sz="6200" spc="370" b="1">
                <a:latin typeface="Tahoma"/>
                <a:cs typeface="Tahoma"/>
              </a:rPr>
              <a:t>Code</a:t>
            </a:r>
            <a:endParaRPr sz="62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07364" y="4419809"/>
            <a:ext cx="8105775" cy="1378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9595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latin typeface="Tahoma"/>
                <a:cs typeface="Tahoma"/>
              </a:rPr>
              <a:t>Python</a:t>
            </a:r>
            <a:r>
              <a:rPr dirty="0" sz="3600" spc="-160" b="1">
                <a:latin typeface="Tahoma"/>
                <a:cs typeface="Tahoma"/>
              </a:rPr>
              <a:t> </a:t>
            </a:r>
            <a:r>
              <a:rPr dirty="0" sz="3600" spc="200" b="1">
                <a:latin typeface="Tahoma"/>
                <a:cs typeface="Tahoma"/>
              </a:rPr>
              <a:t>code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10"/>
              </a:spcBef>
            </a:pPr>
            <a:r>
              <a:rPr dirty="0" u="heavy" sz="2600" spc="-8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/>
              </a:rPr>
              <a:t>htt</a:t>
            </a:r>
            <a:r>
              <a:rPr dirty="0" sz="2600" spc="-80">
                <a:latin typeface="Verdana"/>
                <a:cs typeface="Verdana"/>
                <a:hlinkClick r:id="rId3"/>
              </a:rPr>
              <a:t>ps://gitlab.uwe.ac.uk/c2-uchendu/igp_data-files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97010" y="7961273"/>
            <a:ext cx="11555095" cy="28575"/>
          </a:xfrm>
          <a:custGeom>
            <a:avLst/>
            <a:gdLst/>
            <a:ahLst/>
            <a:cxnLst/>
            <a:rect l="l" t="t" r="r" b="b"/>
            <a:pathLst>
              <a:path w="11555094" h="28575">
                <a:moveTo>
                  <a:pt x="11554524" y="0"/>
                </a:moveTo>
                <a:lnTo>
                  <a:pt x="11554524" y="0"/>
                </a:lnTo>
                <a:lnTo>
                  <a:pt x="0" y="0"/>
                </a:lnTo>
                <a:lnTo>
                  <a:pt x="0" y="28575"/>
                </a:lnTo>
                <a:lnTo>
                  <a:pt x="11554524" y="28575"/>
                </a:lnTo>
                <a:lnTo>
                  <a:pt x="11554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070671" y="6840450"/>
            <a:ext cx="12097385" cy="16097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214245">
              <a:lnSpc>
                <a:spcPct val="100000"/>
              </a:lnSpc>
              <a:spcBef>
                <a:spcPts val="120"/>
              </a:spcBef>
            </a:pPr>
            <a:r>
              <a:rPr dirty="0" sz="3250" spc="45" b="1">
                <a:latin typeface="Tahoma"/>
                <a:cs typeface="Tahoma"/>
              </a:rPr>
              <a:t>Tableau</a:t>
            </a:r>
            <a:r>
              <a:rPr dirty="0" sz="3250" spc="-125" b="1">
                <a:latin typeface="Tahoma"/>
                <a:cs typeface="Tahoma"/>
              </a:rPr>
              <a:t> </a:t>
            </a:r>
            <a:r>
              <a:rPr dirty="0" sz="3250" spc="70" b="1">
                <a:latin typeface="Tahoma"/>
                <a:cs typeface="Tahoma"/>
              </a:rPr>
              <a:t>public</a:t>
            </a:r>
            <a:r>
              <a:rPr dirty="0" sz="3250" spc="-120" b="1">
                <a:latin typeface="Tahoma"/>
                <a:cs typeface="Tahoma"/>
              </a:rPr>
              <a:t> </a:t>
            </a:r>
            <a:r>
              <a:rPr dirty="0" sz="3250" spc="55" b="1">
                <a:latin typeface="Tahoma"/>
                <a:cs typeface="Tahoma"/>
              </a:rPr>
              <a:t>analysis</a:t>
            </a:r>
            <a:endParaRPr sz="3250">
              <a:latin typeface="Tahoma"/>
              <a:cs typeface="Tahoma"/>
            </a:endParaRPr>
          </a:p>
          <a:p>
            <a:pPr marL="12700" marR="5080">
              <a:lnSpc>
                <a:spcPct val="108200"/>
              </a:lnSpc>
              <a:spcBef>
                <a:spcPts val="1800"/>
              </a:spcBef>
            </a:pPr>
            <a:r>
              <a:rPr dirty="0" u="heavy" sz="2600" spc="-65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4"/>
              </a:rPr>
              <a:t>htt</a:t>
            </a:r>
            <a:r>
              <a:rPr dirty="0" sz="2600" spc="-65">
                <a:latin typeface="Verdana"/>
                <a:cs typeface="Verdana"/>
                <a:hlinkClick r:id="rId4"/>
              </a:rPr>
              <a:t>ps://public.tableau.com/app/profile/mark.uchendu/viz/StaffdiversityinUk </a:t>
            </a:r>
            <a:r>
              <a:rPr dirty="0" sz="2600" spc="-900">
                <a:latin typeface="Verdana"/>
                <a:cs typeface="Verdana"/>
                <a:hlinkClick r:id="rId4"/>
              </a:rPr>
              <a:t> </a:t>
            </a:r>
            <a:r>
              <a:rPr dirty="0" u="heavy" sz="2600" spc="-85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4"/>
              </a:rPr>
              <a:t>institutions-/Dashboard1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9" y="9752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13373418" y="383667"/>
                </a:moveTo>
                <a:lnTo>
                  <a:pt x="13371271" y="372668"/>
                </a:lnTo>
                <a:lnTo>
                  <a:pt x="13364871" y="363004"/>
                </a:lnTo>
                <a:lnTo>
                  <a:pt x="13355206" y="356577"/>
                </a:lnTo>
                <a:lnTo>
                  <a:pt x="13344233" y="354431"/>
                </a:lnTo>
                <a:lnTo>
                  <a:pt x="13333235" y="356577"/>
                </a:lnTo>
                <a:lnTo>
                  <a:pt x="13323583" y="362991"/>
                </a:lnTo>
                <a:lnTo>
                  <a:pt x="13227418" y="459295"/>
                </a:lnTo>
                <a:lnTo>
                  <a:pt x="13131254" y="363004"/>
                </a:lnTo>
                <a:lnTo>
                  <a:pt x="13121589" y="356577"/>
                </a:lnTo>
                <a:lnTo>
                  <a:pt x="13110604" y="354431"/>
                </a:lnTo>
                <a:lnTo>
                  <a:pt x="13099644" y="356577"/>
                </a:lnTo>
                <a:lnTo>
                  <a:pt x="13089979" y="362991"/>
                </a:lnTo>
                <a:lnTo>
                  <a:pt x="13083553" y="372668"/>
                </a:lnTo>
                <a:lnTo>
                  <a:pt x="13081419" y="383667"/>
                </a:lnTo>
                <a:lnTo>
                  <a:pt x="13083553" y="394665"/>
                </a:lnTo>
                <a:lnTo>
                  <a:pt x="13089954" y="404342"/>
                </a:lnTo>
                <a:lnTo>
                  <a:pt x="13186131" y="500646"/>
                </a:lnTo>
                <a:lnTo>
                  <a:pt x="13089725" y="597192"/>
                </a:lnTo>
                <a:lnTo>
                  <a:pt x="13083324" y="606856"/>
                </a:lnTo>
                <a:lnTo>
                  <a:pt x="13081178" y="617867"/>
                </a:lnTo>
                <a:lnTo>
                  <a:pt x="13083324" y="628865"/>
                </a:lnTo>
                <a:lnTo>
                  <a:pt x="13089725" y="638530"/>
                </a:lnTo>
                <a:lnTo>
                  <a:pt x="13095427" y="644245"/>
                </a:lnTo>
                <a:lnTo>
                  <a:pt x="13102908" y="647103"/>
                </a:lnTo>
                <a:lnTo>
                  <a:pt x="13117830" y="647103"/>
                </a:lnTo>
                <a:lnTo>
                  <a:pt x="13125310" y="644245"/>
                </a:lnTo>
                <a:lnTo>
                  <a:pt x="13227406" y="541997"/>
                </a:lnTo>
                <a:lnTo>
                  <a:pt x="13329260" y="644004"/>
                </a:lnTo>
                <a:lnTo>
                  <a:pt x="13336740" y="646861"/>
                </a:lnTo>
                <a:lnTo>
                  <a:pt x="13351663" y="646861"/>
                </a:lnTo>
                <a:lnTo>
                  <a:pt x="13359143" y="644004"/>
                </a:lnTo>
                <a:lnTo>
                  <a:pt x="13364845" y="638302"/>
                </a:lnTo>
                <a:lnTo>
                  <a:pt x="13371259" y="628624"/>
                </a:lnTo>
                <a:lnTo>
                  <a:pt x="13373392" y="617626"/>
                </a:lnTo>
                <a:lnTo>
                  <a:pt x="13371259" y="606628"/>
                </a:lnTo>
                <a:lnTo>
                  <a:pt x="13364845" y="596963"/>
                </a:lnTo>
                <a:lnTo>
                  <a:pt x="13309968" y="541997"/>
                </a:lnTo>
                <a:lnTo>
                  <a:pt x="13268693" y="500646"/>
                </a:lnTo>
                <a:lnTo>
                  <a:pt x="13309981" y="459295"/>
                </a:lnTo>
                <a:lnTo>
                  <a:pt x="13364845" y="404342"/>
                </a:lnTo>
                <a:lnTo>
                  <a:pt x="13371271" y="394677"/>
                </a:lnTo>
                <a:lnTo>
                  <a:pt x="13373418" y="383667"/>
                </a:lnTo>
                <a:close/>
              </a:path>
              <a:path w="13634719" h="6946265">
                <a:moveTo>
                  <a:pt x="13634098" y="1016850"/>
                </a:moveTo>
                <a:lnTo>
                  <a:pt x="4831639" y="1016850"/>
                </a:lnTo>
                <a:lnTo>
                  <a:pt x="4785004" y="1010526"/>
                </a:lnTo>
                <a:lnTo>
                  <a:pt x="4743272" y="992746"/>
                </a:lnTo>
                <a:lnTo>
                  <a:pt x="4708029" y="965288"/>
                </a:lnTo>
                <a:lnTo>
                  <a:pt x="4680890" y="929919"/>
                </a:lnTo>
                <a:lnTo>
                  <a:pt x="4663440" y="888428"/>
                </a:lnTo>
                <a:lnTo>
                  <a:pt x="4657268" y="842594"/>
                </a:lnTo>
                <a:lnTo>
                  <a:pt x="4657268" y="174244"/>
                </a:lnTo>
                <a:lnTo>
                  <a:pt x="4650943" y="127647"/>
                </a:lnTo>
                <a:lnTo>
                  <a:pt x="4633150" y="85940"/>
                </a:lnTo>
                <a:lnTo>
                  <a:pt x="4605667" y="50723"/>
                </a:lnTo>
                <a:lnTo>
                  <a:pt x="4570285" y="23609"/>
                </a:lnTo>
                <a:lnTo>
                  <a:pt x="4528769" y="6159"/>
                </a:lnTo>
                <a:lnTo>
                  <a:pt x="4482897" y="0"/>
                </a:lnTo>
                <a:lnTo>
                  <a:pt x="1430286" y="0"/>
                </a:lnTo>
                <a:lnTo>
                  <a:pt x="1383652" y="6311"/>
                </a:lnTo>
                <a:lnTo>
                  <a:pt x="1341920" y="24091"/>
                </a:lnTo>
                <a:lnTo>
                  <a:pt x="1306677" y="51549"/>
                </a:lnTo>
                <a:lnTo>
                  <a:pt x="1279537" y="86918"/>
                </a:lnTo>
                <a:lnTo>
                  <a:pt x="1262087" y="128409"/>
                </a:lnTo>
                <a:lnTo>
                  <a:pt x="1255915" y="174244"/>
                </a:lnTo>
                <a:lnTo>
                  <a:pt x="1255915" y="840384"/>
                </a:lnTo>
                <a:lnTo>
                  <a:pt x="1249591" y="886993"/>
                </a:lnTo>
                <a:lnTo>
                  <a:pt x="1231798" y="928700"/>
                </a:lnTo>
                <a:lnTo>
                  <a:pt x="1204315" y="963904"/>
                </a:lnTo>
                <a:lnTo>
                  <a:pt x="1168933" y="991031"/>
                </a:lnTo>
                <a:lnTo>
                  <a:pt x="1127417" y="1008468"/>
                </a:lnTo>
                <a:lnTo>
                  <a:pt x="1081544" y="1014641"/>
                </a:lnTo>
                <a:lnTo>
                  <a:pt x="0" y="1014641"/>
                </a:lnTo>
                <a:lnTo>
                  <a:pt x="0" y="6771665"/>
                </a:lnTo>
                <a:lnTo>
                  <a:pt x="0" y="6945922"/>
                </a:lnTo>
                <a:lnTo>
                  <a:pt x="4831639" y="6945922"/>
                </a:lnTo>
                <a:lnTo>
                  <a:pt x="13634098" y="6945922"/>
                </a:lnTo>
                <a:lnTo>
                  <a:pt x="13634098" y="1016850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96949" y="433216"/>
            <a:ext cx="1267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64" y="97511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93059" y="433216"/>
            <a:ext cx="14008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37372" y="97511"/>
            <a:ext cx="14351000" cy="6946265"/>
            <a:chOff x="3937372" y="97511"/>
            <a:chExt cx="14351000" cy="6946265"/>
          </a:xfrm>
        </p:grpSpPr>
        <p:sp>
          <p:nvSpPr>
            <p:cNvPr id="7" name="object 7"/>
            <p:cNvSpPr/>
            <p:nvPr/>
          </p:nvSpPr>
          <p:spPr>
            <a:xfrm>
              <a:off x="3937372" y="97511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09344" y="97511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5"/>
                  </a:moveTo>
                  <a:lnTo>
                    <a:pt x="12278655" y="6943725"/>
                  </a:lnTo>
                  <a:lnTo>
                    <a:pt x="12278655" y="1016854"/>
                  </a:lnTo>
                  <a:lnTo>
                    <a:pt x="4831640" y="1016854"/>
                  </a:lnTo>
                  <a:lnTo>
                    <a:pt x="4785002" y="1010532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8" y="0"/>
                  </a:lnTo>
                  <a:lnTo>
                    <a:pt x="1430288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12278994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959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876662" y="97511"/>
              <a:ext cx="9411335" cy="6943725"/>
            </a:xfrm>
            <a:custGeom>
              <a:avLst/>
              <a:gdLst/>
              <a:ahLst/>
              <a:cxnLst/>
              <a:rect l="l" t="t" r="r" b="b"/>
              <a:pathLst>
                <a:path w="9411335" h="6943725">
                  <a:moveTo>
                    <a:pt x="4831640" y="6943725"/>
                  </a:moveTo>
                  <a:lnTo>
                    <a:pt x="9411337" y="6943725"/>
                  </a:lnTo>
                  <a:lnTo>
                    <a:pt x="9411337" y="1016854"/>
                  </a:lnTo>
                  <a:lnTo>
                    <a:pt x="4831640" y="1016854"/>
                  </a:lnTo>
                  <a:lnTo>
                    <a:pt x="4785002" y="1010532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8" y="0"/>
                  </a:lnTo>
                  <a:lnTo>
                    <a:pt x="1430288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941133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335973" y="263361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300037" y="600075"/>
                </a:moveTo>
                <a:lnTo>
                  <a:pt x="251369" y="596148"/>
                </a:lnTo>
                <a:lnTo>
                  <a:pt x="205202" y="584778"/>
                </a:lnTo>
                <a:lnTo>
                  <a:pt x="162152" y="566585"/>
                </a:lnTo>
                <a:lnTo>
                  <a:pt x="122839" y="542185"/>
                </a:lnTo>
                <a:lnTo>
                  <a:pt x="87878" y="512196"/>
                </a:lnTo>
                <a:lnTo>
                  <a:pt x="57889" y="477235"/>
                </a:lnTo>
                <a:lnTo>
                  <a:pt x="33489" y="437922"/>
                </a:lnTo>
                <a:lnTo>
                  <a:pt x="15296" y="394872"/>
                </a:lnTo>
                <a:lnTo>
                  <a:pt x="3926" y="348705"/>
                </a:lnTo>
                <a:lnTo>
                  <a:pt x="0" y="300037"/>
                </a:lnTo>
                <a:lnTo>
                  <a:pt x="3926" y="251369"/>
                </a:lnTo>
                <a:lnTo>
                  <a:pt x="15296" y="205202"/>
                </a:lnTo>
                <a:lnTo>
                  <a:pt x="33489" y="162152"/>
                </a:lnTo>
                <a:lnTo>
                  <a:pt x="57889" y="122839"/>
                </a:lnTo>
                <a:lnTo>
                  <a:pt x="87878" y="87878"/>
                </a:lnTo>
                <a:lnTo>
                  <a:pt x="122839" y="57889"/>
                </a:lnTo>
                <a:lnTo>
                  <a:pt x="162152" y="33489"/>
                </a:lnTo>
                <a:lnTo>
                  <a:pt x="205202" y="15296"/>
                </a:lnTo>
                <a:lnTo>
                  <a:pt x="251369" y="3926"/>
                </a:lnTo>
                <a:lnTo>
                  <a:pt x="300037" y="0"/>
                </a:lnTo>
                <a:lnTo>
                  <a:pt x="348705" y="3926"/>
                </a:lnTo>
                <a:lnTo>
                  <a:pt x="394872" y="15296"/>
                </a:lnTo>
                <a:lnTo>
                  <a:pt x="437922" y="33489"/>
                </a:lnTo>
                <a:lnTo>
                  <a:pt x="477235" y="57889"/>
                </a:lnTo>
                <a:lnTo>
                  <a:pt x="512196" y="87878"/>
                </a:lnTo>
                <a:lnTo>
                  <a:pt x="542185" y="122839"/>
                </a:lnTo>
                <a:lnTo>
                  <a:pt x="566585" y="162152"/>
                </a:lnTo>
                <a:lnTo>
                  <a:pt x="584778" y="205202"/>
                </a:lnTo>
                <a:lnTo>
                  <a:pt x="596148" y="251369"/>
                </a:lnTo>
                <a:lnTo>
                  <a:pt x="600075" y="300037"/>
                </a:lnTo>
                <a:lnTo>
                  <a:pt x="596148" y="348705"/>
                </a:lnTo>
                <a:lnTo>
                  <a:pt x="584778" y="394872"/>
                </a:lnTo>
                <a:lnTo>
                  <a:pt x="566585" y="437922"/>
                </a:lnTo>
                <a:lnTo>
                  <a:pt x="542185" y="477235"/>
                </a:lnTo>
                <a:lnTo>
                  <a:pt x="512196" y="512196"/>
                </a:lnTo>
                <a:lnTo>
                  <a:pt x="477235" y="542185"/>
                </a:lnTo>
                <a:lnTo>
                  <a:pt x="437922" y="566585"/>
                </a:lnTo>
                <a:lnTo>
                  <a:pt x="394872" y="584778"/>
                </a:lnTo>
                <a:lnTo>
                  <a:pt x="348705" y="596148"/>
                </a:lnTo>
                <a:lnTo>
                  <a:pt x="300037" y="600075"/>
                </a:lnTo>
                <a:close/>
              </a:path>
            </a:pathLst>
          </a:custGeom>
          <a:solidFill>
            <a:srgbClr val="46AB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369656" y="433216"/>
            <a:ext cx="16706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Verdana"/>
                <a:cs typeface="Verdana"/>
              </a:rPr>
              <a:t>Methodology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" y="97511"/>
            <a:ext cx="18288000" cy="10191750"/>
            <a:chOff x="48" y="97511"/>
            <a:chExt cx="18288000" cy="10191750"/>
          </a:xfrm>
        </p:grpSpPr>
        <p:sp>
          <p:nvSpPr>
            <p:cNvPr id="13" name="object 13"/>
            <p:cNvSpPr/>
            <p:nvPr/>
          </p:nvSpPr>
          <p:spPr>
            <a:xfrm>
              <a:off x="10969987" y="97511"/>
              <a:ext cx="7318375" cy="6943725"/>
            </a:xfrm>
            <a:custGeom>
              <a:avLst/>
              <a:gdLst/>
              <a:ahLst/>
              <a:cxnLst/>
              <a:rect l="l" t="t" r="r" b="b"/>
              <a:pathLst>
                <a:path w="7318375" h="6943725">
                  <a:moveTo>
                    <a:pt x="4831640" y="6943725"/>
                  </a:moveTo>
                  <a:lnTo>
                    <a:pt x="7318012" y="6943725"/>
                  </a:lnTo>
                  <a:lnTo>
                    <a:pt x="7318012" y="1016854"/>
                  </a:lnTo>
                  <a:lnTo>
                    <a:pt x="4831640" y="1016854"/>
                  </a:lnTo>
                  <a:lnTo>
                    <a:pt x="4785002" y="1010532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8" y="0"/>
                  </a:lnTo>
                  <a:lnTo>
                    <a:pt x="1430288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731837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197149" y="462805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" y="449033"/>
              <a:ext cx="18288000" cy="9840595"/>
            </a:xfrm>
            <a:custGeom>
              <a:avLst/>
              <a:gdLst/>
              <a:ahLst/>
              <a:cxnLst/>
              <a:rect l="l" t="t" r="r" b="b"/>
              <a:pathLst>
                <a:path w="18288000" h="9840595">
                  <a:moveTo>
                    <a:pt x="16042056" y="147637"/>
                  </a:moveTo>
                  <a:lnTo>
                    <a:pt x="16039884" y="136867"/>
                  </a:lnTo>
                  <a:lnTo>
                    <a:pt x="16033953" y="128066"/>
                  </a:lnTo>
                  <a:lnTo>
                    <a:pt x="16025152" y="122135"/>
                  </a:lnTo>
                  <a:lnTo>
                    <a:pt x="16014370" y="119951"/>
                  </a:lnTo>
                  <a:lnTo>
                    <a:pt x="15922105" y="119951"/>
                  </a:lnTo>
                  <a:lnTo>
                    <a:pt x="15922105" y="27686"/>
                  </a:lnTo>
                  <a:lnTo>
                    <a:pt x="15919920" y="16903"/>
                  </a:lnTo>
                  <a:lnTo>
                    <a:pt x="15913989" y="8102"/>
                  </a:lnTo>
                  <a:lnTo>
                    <a:pt x="15905188" y="2171"/>
                  </a:lnTo>
                  <a:lnTo>
                    <a:pt x="15894419" y="0"/>
                  </a:lnTo>
                  <a:lnTo>
                    <a:pt x="15883636" y="2171"/>
                  </a:lnTo>
                  <a:lnTo>
                    <a:pt x="15874848" y="8102"/>
                  </a:lnTo>
                  <a:lnTo>
                    <a:pt x="15868917" y="16903"/>
                  </a:lnTo>
                  <a:lnTo>
                    <a:pt x="15866733" y="27686"/>
                  </a:lnTo>
                  <a:lnTo>
                    <a:pt x="15866733" y="119951"/>
                  </a:lnTo>
                  <a:lnTo>
                    <a:pt x="15774467" y="119951"/>
                  </a:lnTo>
                  <a:lnTo>
                    <a:pt x="15763685" y="122135"/>
                  </a:lnTo>
                  <a:lnTo>
                    <a:pt x="15754884" y="128066"/>
                  </a:lnTo>
                  <a:lnTo>
                    <a:pt x="15748953" y="136867"/>
                  </a:lnTo>
                  <a:lnTo>
                    <a:pt x="15746781" y="147637"/>
                  </a:lnTo>
                  <a:lnTo>
                    <a:pt x="15748953" y="158419"/>
                  </a:lnTo>
                  <a:lnTo>
                    <a:pt x="15754884" y="167208"/>
                  </a:lnTo>
                  <a:lnTo>
                    <a:pt x="15763685" y="173139"/>
                  </a:lnTo>
                  <a:lnTo>
                    <a:pt x="15774467" y="175323"/>
                  </a:lnTo>
                  <a:lnTo>
                    <a:pt x="15866733" y="175323"/>
                  </a:lnTo>
                  <a:lnTo>
                    <a:pt x="15866733" y="267589"/>
                  </a:lnTo>
                  <a:lnTo>
                    <a:pt x="15868917" y="278371"/>
                  </a:lnTo>
                  <a:lnTo>
                    <a:pt x="15874848" y="287172"/>
                  </a:lnTo>
                  <a:lnTo>
                    <a:pt x="15883636" y="293103"/>
                  </a:lnTo>
                  <a:lnTo>
                    <a:pt x="15894419" y="295275"/>
                  </a:lnTo>
                  <a:lnTo>
                    <a:pt x="15905188" y="293103"/>
                  </a:lnTo>
                  <a:lnTo>
                    <a:pt x="15913989" y="287172"/>
                  </a:lnTo>
                  <a:lnTo>
                    <a:pt x="15919920" y="278371"/>
                  </a:lnTo>
                  <a:lnTo>
                    <a:pt x="15922105" y="267589"/>
                  </a:lnTo>
                  <a:lnTo>
                    <a:pt x="15922105" y="175323"/>
                  </a:lnTo>
                  <a:lnTo>
                    <a:pt x="16014370" y="175323"/>
                  </a:lnTo>
                  <a:lnTo>
                    <a:pt x="16025152" y="173139"/>
                  </a:lnTo>
                  <a:lnTo>
                    <a:pt x="16033953" y="167208"/>
                  </a:lnTo>
                  <a:lnTo>
                    <a:pt x="16039884" y="158419"/>
                  </a:lnTo>
                  <a:lnTo>
                    <a:pt x="16042056" y="147637"/>
                  </a:lnTo>
                  <a:close/>
                </a:path>
                <a:path w="18288000" h="9840595">
                  <a:moveTo>
                    <a:pt x="18287911" y="667435"/>
                  </a:moveTo>
                  <a:lnTo>
                    <a:pt x="0" y="667435"/>
                  </a:lnTo>
                  <a:lnTo>
                    <a:pt x="0" y="9840011"/>
                  </a:lnTo>
                  <a:lnTo>
                    <a:pt x="18287911" y="9840011"/>
                  </a:lnTo>
                  <a:lnTo>
                    <a:pt x="18287911" y="66743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09053" y="1627263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 h="0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4506" y="1627263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 h="0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602196" y="1348238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09883" y="1990086"/>
              <a:ext cx="3762374" cy="24479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126" y="4527243"/>
              <a:ext cx="104775" cy="10477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126" y="5327343"/>
              <a:ext cx="104775" cy="10477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126" y="5727393"/>
              <a:ext cx="104775" cy="10477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126" y="6527493"/>
              <a:ext cx="104775" cy="10477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126" y="7327593"/>
              <a:ext cx="104775" cy="10477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126" y="8527743"/>
              <a:ext cx="104775" cy="10477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430366" y="433216"/>
            <a:ext cx="1499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02338" y="433216"/>
            <a:ext cx="24758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462982" y="433216"/>
            <a:ext cx="9448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latin typeface="Verdana"/>
                <a:cs typeface="Verdana"/>
              </a:rPr>
              <a:t>R</a:t>
            </a:r>
            <a:r>
              <a:rPr dirty="0" sz="2000" spc="60">
                <a:latin typeface="Verdana"/>
                <a:cs typeface="Verdana"/>
              </a:rPr>
              <a:t>e</a:t>
            </a:r>
            <a:r>
              <a:rPr dirty="0" sz="2000" spc="65">
                <a:latin typeface="Verdana"/>
                <a:cs typeface="Verdana"/>
              </a:rPr>
              <a:t>s</a:t>
            </a:r>
            <a:r>
              <a:rPr dirty="0" sz="2000" spc="-114">
                <a:latin typeface="Verdana"/>
                <a:cs typeface="Verdana"/>
              </a:rPr>
              <a:t>u</a:t>
            </a:r>
            <a:r>
              <a:rPr dirty="0" sz="2000">
                <a:latin typeface="Verdana"/>
                <a:cs typeface="Verdana"/>
              </a:rPr>
              <a:t>l</a:t>
            </a:r>
            <a:r>
              <a:rPr dirty="0" sz="2000" spc="-75">
                <a:latin typeface="Verdana"/>
                <a:cs typeface="Verdana"/>
              </a:rPr>
              <a:t>t</a:t>
            </a:r>
            <a:r>
              <a:rPr dirty="0" sz="2000" spc="70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5251" y="1387583"/>
            <a:ext cx="14360525" cy="776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2920">
              <a:lnSpc>
                <a:spcPct val="100000"/>
              </a:lnSpc>
              <a:spcBef>
                <a:spcPts val="100"/>
              </a:spcBef>
            </a:pPr>
            <a:r>
              <a:rPr dirty="0" sz="2500" spc="-10">
                <a:solidFill>
                  <a:srgbClr val="48494E"/>
                </a:solidFill>
                <a:latin typeface="Verdana"/>
                <a:cs typeface="Verdana"/>
              </a:rPr>
              <a:t>Gender</a:t>
            </a:r>
            <a:r>
              <a:rPr dirty="0" sz="2500" spc="-204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-85">
                <a:solidFill>
                  <a:srgbClr val="48494E"/>
                </a:solidFill>
                <a:latin typeface="Verdana"/>
                <a:cs typeface="Verdana"/>
              </a:rPr>
              <a:t>Diversity</a:t>
            </a:r>
            <a:endParaRPr sz="2500">
              <a:latin typeface="Verdana"/>
              <a:cs typeface="Verdana"/>
            </a:endParaRPr>
          </a:p>
          <a:p>
            <a:pPr marL="12700" marR="10793095">
              <a:lnSpc>
                <a:spcPct val="108400"/>
              </a:lnSpc>
              <a:spcBef>
                <a:spcPts val="2740"/>
              </a:spcBef>
            </a:pPr>
            <a:r>
              <a:rPr dirty="0" sz="3250" spc="55" b="1">
                <a:latin typeface="Tahoma"/>
                <a:cs typeface="Tahoma"/>
              </a:rPr>
              <a:t>Project</a:t>
            </a:r>
            <a:r>
              <a:rPr dirty="0" sz="3250" spc="-130" b="1">
                <a:latin typeface="Tahoma"/>
                <a:cs typeface="Tahoma"/>
              </a:rPr>
              <a:t> </a:t>
            </a:r>
            <a:r>
              <a:rPr dirty="0" sz="3250" spc="5" b="1">
                <a:latin typeface="Tahoma"/>
                <a:cs typeface="Tahoma"/>
              </a:rPr>
              <a:t>Findings. </a:t>
            </a:r>
            <a:r>
              <a:rPr dirty="0" sz="3250" spc="-940" b="1">
                <a:latin typeface="Tahoma"/>
                <a:cs typeface="Tahoma"/>
              </a:rPr>
              <a:t> </a:t>
            </a:r>
            <a:r>
              <a:rPr dirty="0" sz="3250" spc="105" b="1">
                <a:latin typeface="Tahoma"/>
                <a:cs typeface="Tahoma"/>
              </a:rPr>
              <a:t>Gender</a:t>
            </a:r>
            <a:r>
              <a:rPr dirty="0" sz="3250" spc="-160" b="1">
                <a:latin typeface="Tahoma"/>
                <a:cs typeface="Tahoma"/>
              </a:rPr>
              <a:t> </a:t>
            </a:r>
            <a:r>
              <a:rPr dirty="0" sz="3250" spc="5" b="1">
                <a:latin typeface="Tahoma"/>
                <a:cs typeface="Tahoma"/>
              </a:rPr>
              <a:t>Diversity</a:t>
            </a:r>
            <a:endParaRPr sz="3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25"/>
              </a:spcBef>
            </a:pPr>
            <a:r>
              <a:rPr dirty="0" sz="2400" spc="5">
                <a:latin typeface="Verdana"/>
                <a:cs typeface="Verdana"/>
              </a:rPr>
              <a:t>Gender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Verdana"/>
              <a:cs typeface="Verdana"/>
            </a:endParaRPr>
          </a:p>
          <a:p>
            <a:pPr marL="536575" marR="31115">
              <a:lnSpc>
                <a:spcPct val="109400"/>
              </a:lnSpc>
            </a:pPr>
            <a:r>
              <a:rPr dirty="0" sz="2400" spc="45">
                <a:latin typeface="Verdana"/>
                <a:cs typeface="Verdana"/>
              </a:rPr>
              <a:t>More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women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are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employed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than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men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and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are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not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underrepresented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in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the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overall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number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of </a:t>
            </a:r>
            <a:r>
              <a:rPr dirty="0" sz="2400" spc="-825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employed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but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are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a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bit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underrepresented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in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senior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roles.</a:t>
            </a:r>
            <a:endParaRPr sz="2400">
              <a:latin typeface="Verdana"/>
              <a:cs typeface="Verdana"/>
            </a:endParaRPr>
          </a:p>
          <a:p>
            <a:pPr marL="536575">
              <a:lnSpc>
                <a:spcPct val="100000"/>
              </a:lnSpc>
              <a:spcBef>
                <a:spcPts val="270"/>
              </a:spcBef>
            </a:pPr>
            <a:r>
              <a:rPr dirty="0" sz="2400" spc="-15">
                <a:latin typeface="Verdana"/>
                <a:cs typeface="Verdana"/>
              </a:rPr>
              <a:t>They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are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well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represented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in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permanent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roles,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fixed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term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roles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and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contract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roles.</a:t>
            </a:r>
            <a:endParaRPr sz="2400">
              <a:latin typeface="Verdana"/>
              <a:cs typeface="Verdana"/>
            </a:endParaRPr>
          </a:p>
          <a:p>
            <a:pPr marL="536575" marR="5080">
              <a:lnSpc>
                <a:spcPct val="109400"/>
              </a:lnSpc>
            </a:pPr>
            <a:r>
              <a:rPr dirty="0" sz="2400" spc="-15">
                <a:latin typeface="Verdana"/>
                <a:cs typeface="Verdana"/>
              </a:rPr>
              <a:t>They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are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well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represented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in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administrative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and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professional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roles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but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are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underrepresented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in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process,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plant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and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machine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operatives’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roles.</a:t>
            </a:r>
            <a:endParaRPr sz="2400">
              <a:latin typeface="Verdana"/>
              <a:cs typeface="Verdana"/>
            </a:endParaRPr>
          </a:p>
          <a:p>
            <a:pPr marL="536575" marR="629285">
              <a:lnSpc>
                <a:spcPct val="109400"/>
              </a:lnSpc>
            </a:pPr>
            <a:r>
              <a:rPr dirty="0" sz="2400" spc="-15">
                <a:latin typeface="Verdana"/>
                <a:cs typeface="Verdana"/>
              </a:rPr>
              <a:t>They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hold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more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teaching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than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research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roles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and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there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is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an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increase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trend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in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number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of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employed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over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the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20">
                <a:latin typeface="Verdana"/>
                <a:cs typeface="Verdana"/>
              </a:rPr>
              <a:t>academic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years.</a:t>
            </a:r>
            <a:endParaRPr sz="2400">
              <a:latin typeface="Verdana"/>
              <a:cs typeface="Verdana"/>
            </a:endParaRPr>
          </a:p>
          <a:p>
            <a:pPr marL="536575" marR="472440">
              <a:lnSpc>
                <a:spcPct val="109400"/>
              </a:lnSpc>
            </a:pPr>
            <a:r>
              <a:rPr dirty="0" sz="2400" spc="-40">
                <a:latin typeface="Verdana"/>
                <a:cs typeface="Verdana"/>
              </a:rPr>
              <a:t>Employment </a:t>
            </a:r>
            <a:r>
              <a:rPr dirty="0" sz="2400" spc="-15">
                <a:latin typeface="Verdana"/>
                <a:cs typeface="Verdana"/>
              </a:rPr>
              <a:t>for </a:t>
            </a:r>
            <a:r>
              <a:rPr dirty="0" sz="2400" spc="-35">
                <a:latin typeface="Verdana"/>
                <a:cs typeface="Verdana"/>
              </a:rPr>
              <a:t>the </a:t>
            </a:r>
            <a:r>
              <a:rPr dirty="0" sz="2400" spc="-5">
                <a:latin typeface="Verdana"/>
                <a:cs typeface="Verdana"/>
              </a:rPr>
              <a:t>bisexuals </a:t>
            </a:r>
            <a:r>
              <a:rPr dirty="0" sz="2400" spc="25">
                <a:latin typeface="Verdana"/>
                <a:cs typeface="Verdana"/>
              </a:rPr>
              <a:t>was </a:t>
            </a:r>
            <a:r>
              <a:rPr dirty="0" sz="2400" spc="-15">
                <a:latin typeface="Verdana"/>
                <a:cs typeface="Verdana"/>
              </a:rPr>
              <a:t>introduced </a:t>
            </a:r>
            <a:r>
              <a:rPr dirty="0" sz="2400" spc="-120">
                <a:latin typeface="Verdana"/>
                <a:cs typeface="Verdana"/>
              </a:rPr>
              <a:t>in </a:t>
            </a:r>
            <a:r>
              <a:rPr dirty="0" sz="2400" spc="-85">
                <a:latin typeface="Verdana"/>
                <a:cs typeface="Verdana"/>
              </a:rPr>
              <a:t>2017/2018 </a:t>
            </a:r>
            <a:r>
              <a:rPr dirty="0" sz="2400" spc="-45">
                <a:latin typeface="Verdana"/>
                <a:cs typeface="Verdana"/>
              </a:rPr>
              <a:t>and </a:t>
            </a:r>
            <a:r>
              <a:rPr dirty="0" sz="2400" spc="-35">
                <a:latin typeface="Verdana"/>
                <a:cs typeface="Verdana"/>
              </a:rPr>
              <a:t>the </a:t>
            </a:r>
            <a:r>
              <a:rPr dirty="0" sz="2400" spc="-45">
                <a:latin typeface="Verdana"/>
                <a:cs typeface="Verdana"/>
              </a:rPr>
              <a:t>trend </a:t>
            </a:r>
            <a:r>
              <a:rPr dirty="0" sz="2400" spc="35">
                <a:latin typeface="Verdana"/>
                <a:cs typeface="Verdana"/>
              </a:rPr>
              <a:t>shows </a:t>
            </a:r>
            <a:r>
              <a:rPr dirty="0" sz="2400" spc="-85">
                <a:latin typeface="Verdana"/>
                <a:cs typeface="Verdana"/>
              </a:rPr>
              <a:t>an </a:t>
            </a:r>
            <a:r>
              <a:rPr dirty="0" sz="2400" spc="-8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increasing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pattern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over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the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years.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The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race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for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majority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of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bisexuals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are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whites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and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mixed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race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and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their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national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marker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shows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UK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nationals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have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highest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bisexuals.</a:t>
            </a:r>
            <a:endParaRPr sz="2400">
              <a:latin typeface="Verdana"/>
              <a:cs typeface="Verdana"/>
            </a:endParaRPr>
          </a:p>
          <a:p>
            <a:pPr marL="536575" marR="1132205">
              <a:lnSpc>
                <a:spcPct val="109400"/>
              </a:lnSpc>
            </a:pPr>
            <a:r>
              <a:rPr dirty="0" sz="2400" spc="-15">
                <a:latin typeface="Verdana"/>
                <a:cs typeface="Verdana"/>
              </a:rPr>
              <a:t>They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hold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more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teaching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and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20">
                <a:latin typeface="Verdana"/>
                <a:cs typeface="Verdana"/>
              </a:rPr>
              <a:t>academic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roles,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are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more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in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full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time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employment,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hold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permanent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professors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and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other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senior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20">
                <a:latin typeface="Verdana"/>
                <a:cs typeface="Verdana"/>
              </a:rPr>
              <a:t>academic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roles.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9" y="9752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13373418" y="383667"/>
                </a:moveTo>
                <a:lnTo>
                  <a:pt x="13371271" y="372668"/>
                </a:lnTo>
                <a:lnTo>
                  <a:pt x="13364871" y="363004"/>
                </a:lnTo>
                <a:lnTo>
                  <a:pt x="13355206" y="356577"/>
                </a:lnTo>
                <a:lnTo>
                  <a:pt x="13344233" y="354431"/>
                </a:lnTo>
                <a:lnTo>
                  <a:pt x="13333235" y="356577"/>
                </a:lnTo>
                <a:lnTo>
                  <a:pt x="13323583" y="362991"/>
                </a:lnTo>
                <a:lnTo>
                  <a:pt x="13227418" y="459295"/>
                </a:lnTo>
                <a:lnTo>
                  <a:pt x="13131254" y="363004"/>
                </a:lnTo>
                <a:lnTo>
                  <a:pt x="13121589" y="356577"/>
                </a:lnTo>
                <a:lnTo>
                  <a:pt x="13110604" y="354431"/>
                </a:lnTo>
                <a:lnTo>
                  <a:pt x="13099644" y="356577"/>
                </a:lnTo>
                <a:lnTo>
                  <a:pt x="13089979" y="362991"/>
                </a:lnTo>
                <a:lnTo>
                  <a:pt x="13083553" y="372668"/>
                </a:lnTo>
                <a:lnTo>
                  <a:pt x="13081419" y="383667"/>
                </a:lnTo>
                <a:lnTo>
                  <a:pt x="13083553" y="394665"/>
                </a:lnTo>
                <a:lnTo>
                  <a:pt x="13089954" y="404342"/>
                </a:lnTo>
                <a:lnTo>
                  <a:pt x="13186131" y="500646"/>
                </a:lnTo>
                <a:lnTo>
                  <a:pt x="13089725" y="597192"/>
                </a:lnTo>
                <a:lnTo>
                  <a:pt x="13083324" y="606856"/>
                </a:lnTo>
                <a:lnTo>
                  <a:pt x="13081178" y="617867"/>
                </a:lnTo>
                <a:lnTo>
                  <a:pt x="13083324" y="628865"/>
                </a:lnTo>
                <a:lnTo>
                  <a:pt x="13089725" y="638530"/>
                </a:lnTo>
                <a:lnTo>
                  <a:pt x="13095427" y="644245"/>
                </a:lnTo>
                <a:lnTo>
                  <a:pt x="13102908" y="647103"/>
                </a:lnTo>
                <a:lnTo>
                  <a:pt x="13117830" y="647103"/>
                </a:lnTo>
                <a:lnTo>
                  <a:pt x="13125310" y="644245"/>
                </a:lnTo>
                <a:lnTo>
                  <a:pt x="13227406" y="541997"/>
                </a:lnTo>
                <a:lnTo>
                  <a:pt x="13329260" y="644004"/>
                </a:lnTo>
                <a:lnTo>
                  <a:pt x="13336740" y="646861"/>
                </a:lnTo>
                <a:lnTo>
                  <a:pt x="13351663" y="646861"/>
                </a:lnTo>
                <a:lnTo>
                  <a:pt x="13359143" y="644004"/>
                </a:lnTo>
                <a:lnTo>
                  <a:pt x="13364845" y="638302"/>
                </a:lnTo>
                <a:lnTo>
                  <a:pt x="13371259" y="628624"/>
                </a:lnTo>
                <a:lnTo>
                  <a:pt x="13373392" y="617626"/>
                </a:lnTo>
                <a:lnTo>
                  <a:pt x="13371259" y="606628"/>
                </a:lnTo>
                <a:lnTo>
                  <a:pt x="13364845" y="596963"/>
                </a:lnTo>
                <a:lnTo>
                  <a:pt x="13309968" y="541997"/>
                </a:lnTo>
                <a:lnTo>
                  <a:pt x="13268693" y="500646"/>
                </a:lnTo>
                <a:lnTo>
                  <a:pt x="13309981" y="459295"/>
                </a:lnTo>
                <a:lnTo>
                  <a:pt x="13364845" y="404342"/>
                </a:lnTo>
                <a:lnTo>
                  <a:pt x="13371271" y="394677"/>
                </a:lnTo>
                <a:lnTo>
                  <a:pt x="13373418" y="383667"/>
                </a:lnTo>
                <a:close/>
              </a:path>
              <a:path w="13634719" h="6946265">
                <a:moveTo>
                  <a:pt x="13634098" y="1016850"/>
                </a:moveTo>
                <a:lnTo>
                  <a:pt x="4831639" y="1016850"/>
                </a:lnTo>
                <a:lnTo>
                  <a:pt x="4785004" y="1010526"/>
                </a:lnTo>
                <a:lnTo>
                  <a:pt x="4743272" y="992746"/>
                </a:lnTo>
                <a:lnTo>
                  <a:pt x="4708029" y="965288"/>
                </a:lnTo>
                <a:lnTo>
                  <a:pt x="4680890" y="929932"/>
                </a:lnTo>
                <a:lnTo>
                  <a:pt x="4663440" y="888441"/>
                </a:lnTo>
                <a:lnTo>
                  <a:pt x="4657268" y="842594"/>
                </a:lnTo>
                <a:lnTo>
                  <a:pt x="4657268" y="174244"/>
                </a:lnTo>
                <a:lnTo>
                  <a:pt x="4650943" y="127647"/>
                </a:lnTo>
                <a:lnTo>
                  <a:pt x="4633150" y="85940"/>
                </a:lnTo>
                <a:lnTo>
                  <a:pt x="4605667" y="50723"/>
                </a:lnTo>
                <a:lnTo>
                  <a:pt x="4570285" y="23609"/>
                </a:lnTo>
                <a:lnTo>
                  <a:pt x="4528769" y="6159"/>
                </a:lnTo>
                <a:lnTo>
                  <a:pt x="4482897" y="0"/>
                </a:lnTo>
                <a:lnTo>
                  <a:pt x="1430286" y="0"/>
                </a:lnTo>
                <a:lnTo>
                  <a:pt x="1383652" y="6311"/>
                </a:lnTo>
                <a:lnTo>
                  <a:pt x="1341920" y="24091"/>
                </a:lnTo>
                <a:lnTo>
                  <a:pt x="1306677" y="51549"/>
                </a:lnTo>
                <a:lnTo>
                  <a:pt x="1279537" y="86918"/>
                </a:lnTo>
                <a:lnTo>
                  <a:pt x="1262087" y="128409"/>
                </a:lnTo>
                <a:lnTo>
                  <a:pt x="1255915" y="174244"/>
                </a:lnTo>
                <a:lnTo>
                  <a:pt x="1255915" y="840384"/>
                </a:lnTo>
                <a:lnTo>
                  <a:pt x="1249591" y="886993"/>
                </a:lnTo>
                <a:lnTo>
                  <a:pt x="1231798" y="928700"/>
                </a:lnTo>
                <a:lnTo>
                  <a:pt x="1204315" y="963917"/>
                </a:lnTo>
                <a:lnTo>
                  <a:pt x="1168933" y="991031"/>
                </a:lnTo>
                <a:lnTo>
                  <a:pt x="1127417" y="1008481"/>
                </a:lnTo>
                <a:lnTo>
                  <a:pt x="1081544" y="1014641"/>
                </a:lnTo>
                <a:lnTo>
                  <a:pt x="0" y="1014641"/>
                </a:lnTo>
                <a:lnTo>
                  <a:pt x="0" y="6771665"/>
                </a:lnTo>
                <a:lnTo>
                  <a:pt x="0" y="6945922"/>
                </a:lnTo>
                <a:lnTo>
                  <a:pt x="4831639" y="6945922"/>
                </a:lnTo>
                <a:lnTo>
                  <a:pt x="13634098" y="6945922"/>
                </a:lnTo>
                <a:lnTo>
                  <a:pt x="13634098" y="1016850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96949" y="433216"/>
            <a:ext cx="1267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64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93059" y="433216"/>
            <a:ext cx="14008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37372" y="97512"/>
            <a:ext cx="14351000" cy="6946265"/>
            <a:chOff x="3937372" y="97512"/>
            <a:chExt cx="14351000" cy="6946265"/>
          </a:xfrm>
        </p:grpSpPr>
        <p:sp>
          <p:nvSpPr>
            <p:cNvPr id="7" name="object 7"/>
            <p:cNvSpPr/>
            <p:nvPr/>
          </p:nvSpPr>
          <p:spPr>
            <a:xfrm>
              <a:off x="3937372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09344" y="97512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5"/>
                  </a:moveTo>
                  <a:lnTo>
                    <a:pt x="12278655" y="6943725"/>
                  </a:lnTo>
                  <a:lnTo>
                    <a:pt x="12278655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12278994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959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876662" y="97512"/>
              <a:ext cx="9411335" cy="6943725"/>
            </a:xfrm>
            <a:custGeom>
              <a:avLst/>
              <a:gdLst/>
              <a:ahLst/>
              <a:cxnLst/>
              <a:rect l="l" t="t" r="r" b="b"/>
              <a:pathLst>
                <a:path w="9411335" h="6943725">
                  <a:moveTo>
                    <a:pt x="4831640" y="6943725"/>
                  </a:moveTo>
                  <a:lnTo>
                    <a:pt x="9411337" y="6943725"/>
                  </a:lnTo>
                  <a:lnTo>
                    <a:pt x="9411337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941133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335973" y="263361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300037" y="600075"/>
                </a:moveTo>
                <a:lnTo>
                  <a:pt x="251369" y="596148"/>
                </a:lnTo>
                <a:lnTo>
                  <a:pt x="205202" y="584778"/>
                </a:lnTo>
                <a:lnTo>
                  <a:pt x="162152" y="566585"/>
                </a:lnTo>
                <a:lnTo>
                  <a:pt x="122839" y="542185"/>
                </a:lnTo>
                <a:lnTo>
                  <a:pt x="87878" y="512196"/>
                </a:lnTo>
                <a:lnTo>
                  <a:pt x="57889" y="477235"/>
                </a:lnTo>
                <a:lnTo>
                  <a:pt x="33489" y="437922"/>
                </a:lnTo>
                <a:lnTo>
                  <a:pt x="15296" y="394872"/>
                </a:lnTo>
                <a:lnTo>
                  <a:pt x="3926" y="348705"/>
                </a:lnTo>
                <a:lnTo>
                  <a:pt x="0" y="300037"/>
                </a:lnTo>
                <a:lnTo>
                  <a:pt x="3926" y="251369"/>
                </a:lnTo>
                <a:lnTo>
                  <a:pt x="15296" y="205202"/>
                </a:lnTo>
                <a:lnTo>
                  <a:pt x="33489" y="162152"/>
                </a:lnTo>
                <a:lnTo>
                  <a:pt x="57889" y="122839"/>
                </a:lnTo>
                <a:lnTo>
                  <a:pt x="87878" y="87878"/>
                </a:lnTo>
                <a:lnTo>
                  <a:pt x="122839" y="57889"/>
                </a:lnTo>
                <a:lnTo>
                  <a:pt x="162152" y="33489"/>
                </a:lnTo>
                <a:lnTo>
                  <a:pt x="205202" y="15296"/>
                </a:lnTo>
                <a:lnTo>
                  <a:pt x="251369" y="3926"/>
                </a:lnTo>
                <a:lnTo>
                  <a:pt x="300037" y="0"/>
                </a:lnTo>
                <a:lnTo>
                  <a:pt x="348705" y="3926"/>
                </a:lnTo>
                <a:lnTo>
                  <a:pt x="394872" y="15296"/>
                </a:lnTo>
                <a:lnTo>
                  <a:pt x="437922" y="33489"/>
                </a:lnTo>
                <a:lnTo>
                  <a:pt x="477235" y="57889"/>
                </a:lnTo>
                <a:lnTo>
                  <a:pt x="512196" y="87878"/>
                </a:lnTo>
                <a:lnTo>
                  <a:pt x="542185" y="122839"/>
                </a:lnTo>
                <a:lnTo>
                  <a:pt x="566585" y="162152"/>
                </a:lnTo>
                <a:lnTo>
                  <a:pt x="584778" y="205202"/>
                </a:lnTo>
                <a:lnTo>
                  <a:pt x="596148" y="251369"/>
                </a:lnTo>
                <a:lnTo>
                  <a:pt x="600075" y="300037"/>
                </a:lnTo>
                <a:lnTo>
                  <a:pt x="596148" y="348705"/>
                </a:lnTo>
                <a:lnTo>
                  <a:pt x="584778" y="394872"/>
                </a:lnTo>
                <a:lnTo>
                  <a:pt x="566585" y="437922"/>
                </a:lnTo>
                <a:lnTo>
                  <a:pt x="542185" y="477235"/>
                </a:lnTo>
                <a:lnTo>
                  <a:pt x="512196" y="512196"/>
                </a:lnTo>
                <a:lnTo>
                  <a:pt x="477235" y="542185"/>
                </a:lnTo>
                <a:lnTo>
                  <a:pt x="437922" y="566585"/>
                </a:lnTo>
                <a:lnTo>
                  <a:pt x="394872" y="584778"/>
                </a:lnTo>
                <a:lnTo>
                  <a:pt x="348705" y="596148"/>
                </a:lnTo>
                <a:lnTo>
                  <a:pt x="300037" y="600075"/>
                </a:lnTo>
                <a:close/>
              </a:path>
            </a:pathLst>
          </a:custGeom>
          <a:solidFill>
            <a:srgbClr val="46AB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430366" y="433216"/>
            <a:ext cx="1499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02338" y="433216"/>
            <a:ext cx="24758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69656" y="433216"/>
            <a:ext cx="16706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Verdana"/>
                <a:cs typeface="Verdana"/>
              </a:rPr>
              <a:t>Methodology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969987" y="97512"/>
            <a:ext cx="7318375" cy="6943725"/>
            <a:chOff x="10969987" y="97512"/>
            <a:chExt cx="7318375" cy="6943725"/>
          </a:xfrm>
        </p:grpSpPr>
        <p:sp>
          <p:nvSpPr>
            <p:cNvPr id="15" name="object 15"/>
            <p:cNvSpPr/>
            <p:nvPr/>
          </p:nvSpPr>
          <p:spPr>
            <a:xfrm>
              <a:off x="10969987" y="97512"/>
              <a:ext cx="7318375" cy="6943725"/>
            </a:xfrm>
            <a:custGeom>
              <a:avLst/>
              <a:gdLst/>
              <a:ahLst/>
              <a:cxnLst/>
              <a:rect l="l" t="t" r="r" b="b"/>
              <a:pathLst>
                <a:path w="7318375" h="6943725">
                  <a:moveTo>
                    <a:pt x="4831640" y="6943725"/>
                  </a:moveTo>
                  <a:lnTo>
                    <a:pt x="7318012" y="6943725"/>
                  </a:lnTo>
                  <a:lnTo>
                    <a:pt x="7318012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731837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197149" y="462806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2462982" y="433216"/>
            <a:ext cx="9448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latin typeface="Verdana"/>
                <a:cs typeface="Verdana"/>
              </a:rPr>
              <a:t>R</a:t>
            </a:r>
            <a:r>
              <a:rPr dirty="0" sz="2000" spc="60">
                <a:latin typeface="Verdana"/>
                <a:cs typeface="Verdana"/>
              </a:rPr>
              <a:t>e</a:t>
            </a:r>
            <a:r>
              <a:rPr dirty="0" sz="2000" spc="65">
                <a:latin typeface="Verdana"/>
                <a:cs typeface="Verdana"/>
              </a:rPr>
              <a:t>s</a:t>
            </a:r>
            <a:r>
              <a:rPr dirty="0" sz="2000" spc="-114">
                <a:latin typeface="Verdana"/>
                <a:cs typeface="Verdana"/>
              </a:rPr>
              <a:t>u</a:t>
            </a:r>
            <a:r>
              <a:rPr dirty="0" sz="2000">
                <a:latin typeface="Verdana"/>
                <a:cs typeface="Verdana"/>
              </a:rPr>
              <a:t>l</a:t>
            </a:r>
            <a:r>
              <a:rPr dirty="0" sz="2000" spc="-75">
                <a:latin typeface="Verdana"/>
                <a:cs typeface="Verdana"/>
              </a:rPr>
              <a:t>t</a:t>
            </a:r>
            <a:r>
              <a:rPr dirty="0" sz="2000" spc="70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" y="449027"/>
            <a:ext cx="18288000" cy="9840595"/>
            <a:chOff x="48" y="449027"/>
            <a:chExt cx="18288000" cy="9840595"/>
          </a:xfrm>
        </p:grpSpPr>
        <p:sp>
          <p:nvSpPr>
            <p:cNvPr id="19" name="object 19"/>
            <p:cNvSpPr/>
            <p:nvPr/>
          </p:nvSpPr>
          <p:spPr>
            <a:xfrm>
              <a:off x="38" y="449033"/>
              <a:ext cx="18288000" cy="9840595"/>
            </a:xfrm>
            <a:custGeom>
              <a:avLst/>
              <a:gdLst/>
              <a:ahLst/>
              <a:cxnLst/>
              <a:rect l="l" t="t" r="r" b="b"/>
              <a:pathLst>
                <a:path w="18288000" h="9840595">
                  <a:moveTo>
                    <a:pt x="16042056" y="147637"/>
                  </a:moveTo>
                  <a:lnTo>
                    <a:pt x="16039884" y="136867"/>
                  </a:lnTo>
                  <a:lnTo>
                    <a:pt x="16033953" y="128066"/>
                  </a:lnTo>
                  <a:lnTo>
                    <a:pt x="16025152" y="122135"/>
                  </a:lnTo>
                  <a:lnTo>
                    <a:pt x="16014370" y="119951"/>
                  </a:lnTo>
                  <a:lnTo>
                    <a:pt x="15922105" y="119951"/>
                  </a:lnTo>
                  <a:lnTo>
                    <a:pt x="15922105" y="27686"/>
                  </a:lnTo>
                  <a:lnTo>
                    <a:pt x="15919920" y="16903"/>
                  </a:lnTo>
                  <a:lnTo>
                    <a:pt x="15913989" y="8102"/>
                  </a:lnTo>
                  <a:lnTo>
                    <a:pt x="15905188" y="2171"/>
                  </a:lnTo>
                  <a:lnTo>
                    <a:pt x="15894419" y="0"/>
                  </a:lnTo>
                  <a:lnTo>
                    <a:pt x="15883636" y="2171"/>
                  </a:lnTo>
                  <a:lnTo>
                    <a:pt x="15874848" y="8102"/>
                  </a:lnTo>
                  <a:lnTo>
                    <a:pt x="15868917" y="16903"/>
                  </a:lnTo>
                  <a:lnTo>
                    <a:pt x="15866733" y="27686"/>
                  </a:lnTo>
                  <a:lnTo>
                    <a:pt x="15866733" y="119951"/>
                  </a:lnTo>
                  <a:lnTo>
                    <a:pt x="15774467" y="119951"/>
                  </a:lnTo>
                  <a:lnTo>
                    <a:pt x="15763685" y="122135"/>
                  </a:lnTo>
                  <a:lnTo>
                    <a:pt x="15754884" y="128066"/>
                  </a:lnTo>
                  <a:lnTo>
                    <a:pt x="15748953" y="136867"/>
                  </a:lnTo>
                  <a:lnTo>
                    <a:pt x="15746781" y="147637"/>
                  </a:lnTo>
                  <a:lnTo>
                    <a:pt x="15748953" y="158419"/>
                  </a:lnTo>
                  <a:lnTo>
                    <a:pt x="15754884" y="167208"/>
                  </a:lnTo>
                  <a:lnTo>
                    <a:pt x="15763685" y="173139"/>
                  </a:lnTo>
                  <a:lnTo>
                    <a:pt x="15774467" y="175323"/>
                  </a:lnTo>
                  <a:lnTo>
                    <a:pt x="15866733" y="175323"/>
                  </a:lnTo>
                  <a:lnTo>
                    <a:pt x="15866733" y="267589"/>
                  </a:lnTo>
                  <a:lnTo>
                    <a:pt x="15868917" y="278371"/>
                  </a:lnTo>
                  <a:lnTo>
                    <a:pt x="15874848" y="287172"/>
                  </a:lnTo>
                  <a:lnTo>
                    <a:pt x="15883636" y="293103"/>
                  </a:lnTo>
                  <a:lnTo>
                    <a:pt x="15894419" y="295275"/>
                  </a:lnTo>
                  <a:lnTo>
                    <a:pt x="15905188" y="293103"/>
                  </a:lnTo>
                  <a:lnTo>
                    <a:pt x="15913989" y="287172"/>
                  </a:lnTo>
                  <a:lnTo>
                    <a:pt x="15919920" y="278371"/>
                  </a:lnTo>
                  <a:lnTo>
                    <a:pt x="15922105" y="267589"/>
                  </a:lnTo>
                  <a:lnTo>
                    <a:pt x="15922105" y="175323"/>
                  </a:lnTo>
                  <a:lnTo>
                    <a:pt x="16014370" y="175323"/>
                  </a:lnTo>
                  <a:lnTo>
                    <a:pt x="16025152" y="173139"/>
                  </a:lnTo>
                  <a:lnTo>
                    <a:pt x="16033953" y="167208"/>
                  </a:lnTo>
                  <a:lnTo>
                    <a:pt x="16039884" y="158419"/>
                  </a:lnTo>
                  <a:lnTo>
                    <a:pt x="16042056" y="147637"/>
                  </a:lnTo>
                  <a:close/>
                </a:path>
                <a:path w="18288000" h="9840595">
                  <a:moveTo>
                    <a:pt x="18287911" y="667435"/>
                  </a:moveTo>
                  <a:lnTo>
                    <a:pt x="0" y="667435"/>
                  </a:lnTo>
                  <a:lnTo>
                    <a:pt x="0" y="9840011"/>
                  </a:lnTo>
                  <a:lnTo>
                    <a:pt x="18287911" y="9840011"/>
                  </a:lnTo>
                  <a:lnTo>
                    <a:pt x="18287911" y="66743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09053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 h="0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4506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 h="0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00175" y="1443894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602196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52901" y="1443821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245594" y="1387583"/>
            <a:ext cx="283337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5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-9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dirty="0" sz="2500" spc="-145">
                <a:solidFill>
                  <a:srgbClr val="48494E"/>
                </a:solidFill>
                <a:latin typeface="Verdana"/>
                <a:cs typeface="Verdana"/>
              </a:rPr>
              <a:t>h</a:t>
            </a:r>
            <a:r>
              <a:rPr dirty="0" sz="2500" spc="-150">
                <a:solidFill>
                  <a:srgbClr val="48494E"/>
                </a:solidFill>
                <a:latin typeface="Verdana"/>
                <a:cs typeface="Verdana"/>
              </a:rPr>
              <a:t>n</a:t>
            </a:r>
            <a:r>
              <a:rPr dirty="0" sz="2500" spc="-12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195">
                <a:solidFill>
                  <a:srgbClr val="48494E"/>
                </a:solidFill>
                <a:latin typeface="Verdana"/>
                <a:cs typeface="Verdana"/>
              </a:rPr>
              <a:t>c</a:t>
            </a:r>
            <a:r>
              <a:rPr dirty="0" sz="2500" spc="-12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-9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dirty="0" sz="2500" spc="-110">
                <a:solidFill>
                  <a:srgbClr val="48494E"/>
                </a:solidFill>
                <a:latin typeface="Verdana"/>
                <a:cs typeface="Verdana"/>
              </a:rPr>
              <a:t>y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-105">
                <a:solidFill>
                  <a:srgbClr val="48494E"/>
                </a:solidFill>
                <a:latin typeface="Verdana"/>
                <a:cs typeface="Verdana"/>
              </a:rPr>
              <a:t>D</a:t>
            </a:r>
            <a:r>
              <a:rPr dirty="0" sz="2500" spc="-12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-190">
                <a:solidFill>
                  <a:srgbClr val="48494E"/>
                </a:solidFill>
                <a:latin typeface="Verdana"/>
                <a:cs typeface="Verdana"/>
              </a:rPr>
              <a:t>v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-16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85">
                <a:solidFill>
                  <a:srgbClr val="48494E"/>
                </a:solidFill>
                <a:latin typeface="Verdana"/>
                <a:cs typeface="Verdana"/>
              </a:rPr>
              <a:t>s</a:t>
            </a:r>
            <a:r>
              <a:rPr dirty="0" sz="2500" spc="-12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dirty="0" sz="2500" spc="-145">
                <a:solidFill>
                  <a:srgbClr val="48494E"/>
                </a:solidFill>
                <a:latin typeface="Verdana"/>
                <a:cs typeface="Verdana"/>
              </a:rPr>
              <a:t>n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56148" y="3437378"/>
            <a:ext cx="107314" cy="5784850"/>
            <a:chOff x="256148" y="3437378"/>
            <a:chExt cx="107314" cy="5784850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148" y="3437378"/>
              <a:ext cx="106728" cy="10672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148" y="4654084"/>
              <a:ext cx="106728" cy="10672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148" y="5870791"/>
              <a:ext cx="106728" cy="10672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148" y="7087497"/>
              <a:ext cx="106728" cy="10672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148" y="7898634"/>
              <a:ext cx="106728" cy="10672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148" y="9115341"/>
              <a:ext cx="106728" cy="106727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788598" y="2130376"/>
            <a:ext cx="17278985" cy="7209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76605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Tahoma"/>
                <a:cs typeface="Tahoma"/>
              </a:rPr>
              <a:t>Ethnicity</a:t>
            </a:r>
            <a:r>
              <a:rPr dirty="0" sz="3600" spc="-145" b="1">
                <a:latin typeface="Tahoma"/>
                <a:cs typeface="Tahoma"/>
              </a:rPr>
              <a:t> </a:t>
            </a:r>
            <a:r>
              <a:rPr dirty="0" sz="3600" spc="10" b="1">
                <a:latin typeface="Tahoma"/>
                <a:cs typeface="Tahoma"/>
              </a:rPr>
              <a:t>Diversion</a:t>
            </a: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</a:pPr>
            <a:r>
              <a:rPr dirty="0" sz="2450" spc="15">
                <a:latin typeface="Verdana"/>
                <a:cs typeface="Verdana"/>
              </a:rPr>
              <a:t>Black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-35">
                <a:latin typeface="Verdana"/>
                <a:cs typeface="Verdana"/>
              </a:rPr>
              <a:t>or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15">
                <a:latin typeface="Verdana"/>
                <a:cs typeface="Verdana"/>
              </a:rPr>
              <a:t>Black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British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race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35">
                <a:latin typeface="Verdana"/>
                <a:cs typeface="Verdana"/>
              </a:rPr>
              <a:t>has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-95">
                <a:latin typeface="Verdana"/>
                <a:cs typeface="Verdana"/>
              </a:rPr>
              <a:t>an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30">
                <a:latin typeface="Verdana"/>
                <a:cs typeface="Verdana"/>
              </a:rPr>
              <a:t>increasing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-60">
                <a:latin typeface="Verdana"/>
                <a:cs typeface="Verdana"/>
              </a:rPr>
              <a:t>pattern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on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-80">
                <a:latin typeface="Verdana"/>
                <a:cs typeface="Verdana"/>
              </a:rPr>
              <a:t>number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of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employed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60">
                <a:latin typeface="Verdana"/>
                <a:cs typeface="Verdana"/>
              </a:rPr>
              <a:t>from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-114">
                <a:latin typeface="Verdana"/>
                <a:cs typeface="Verdana"/>
              </a:rPr>
              <a:t>2014/15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to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2020/2021</a:t>
            </a:r>
            <a:endParaRPr sz="24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254"/>
              </a:spcBef>
            </a:pPr>
            <a:r>
              <a:rPr dirty="0" sz="2450" spc="-10">
                <a:latin typeface="Verdana"/>
                <a:cs typeface="Verdana"/>
              </a:rPr>
              <a:t>consisting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of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15">
                <a:latin typeface="Verdana"/>
                <a:cs typeface="Verdana"/>
              </a:rPr>
              <a:t>Black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males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outnumbering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15">
                <a:latin typeface="Verdana"/>
                <a:cs typeface="Verdana"/>
              </a:rPr>
              <a:t>Black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Females.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</a:pPr>
            <a:r>
              <a:rPr dirty="0" sz="2450" spc="-25">
                <a:latin typeface="Verdana"/>
                <a:cs typeface="Verdana"/>
              </a:rPr>
              <a:t>They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have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more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15">
                <a:latin typeface="Verdana"/>
                <a:cs typeface="Verdana"/>
              </a:rPr>
              <a:t>academic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contracts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55">
                <a:latin typeface="Verdana"/>
                <a:cs typeface="Verdana"/>
              </a:rPr>
              <a:t>and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most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of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75">
                <a:latin typeface="Verdana"/>
                <a:cs typeface="Verdana"/>
              </a:rPr>
              <a:t>them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45">
                <a:latin typeface="Verdana"/>
                <a:cs typeface="Verdana"/>
              </a:rPr>
              <a:t>are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125">
                <a:latin typeface="Verdana"/>
                <a:cs typeface="Verdana"/>
              </a:rPr>
              <a:t>in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professional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occupations.</a:t>
            </a:r>
            <a:endParaRPr sz="24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254"/>
              </a:spcBef>
            </a:pPr>
            <a:r>
              <a:rPr dirty="0" sz="2450" spc="10">
                <a:latin typeface="Verdana"/>
                <a:cs typeface="Verdana"/>
              </a:rPr>
              <a:t>Whites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35">
                <a:latin typeface="Verdana"/>
                <a:cs typeface="Verdana"/>
              </a:rPr>
              <a:t>has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45">
                <a:latin typeface="Verdana"/>
                <a:cs typeface="Verdana"/>
              </a:rPr>
              <a:t>the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35">
                <a:latin typeface="Verdana"/>
                <a:cs typeface="Verdana"/>
              </a:rPr>
              <a:t>highest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employment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125">
                <a:latin typeface="Verdana"/>
                <a:cs typeface="Verdana"/>
              </a:rPr>
              <a:t>in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all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ramifications.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</a:pPr>
            <a:r>
              <a:rPr dirty="0" sz="2450" spc="40">
                <a:latin typeface="Verdana"/>
                <a:cs typeface="Verdana"/>
              </a:rPr>
              <a:t>More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males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45">
                <a:latin typeface="Verdana"/>
                <a:cs typeface="Verdana"/>
              </a:rPr>
              <a:t>are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employed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125">
                <a:latin typeface="Verdana"/>
                <a:cs typeface="Verdana"/>
              </a:rPr>
              <a:t>in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45">
                <a:latin typeface="Verdana"/>
                <a:cs typeface="Verdana"/>
              </a:rPr>
              <a:t>the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research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department.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There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-45">
                <a:latin typeface="Verdana"/>
                <a:cs typeface="Verdana"/>
              </a:rPr>
              <a:t>are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880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professors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55">
                <a:latin typeface="Verdana"/>
                <a:cs typeface="Verdana"/>
              </a:rPr>
              <a:t>and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85">
                <a:latin typeface="Verdana"/>
                <a:cs typeface="Verdana"/>
              </a:rPr>
              <a:t>147,520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80">
                <a:latin typeface="Verdana"/>
                <a:cs typeface="Verdana"/>
              </a:rPr>
              <a:t>number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of</a:t>
            </a:r>
            <a:endParaRPr sz="24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254"/>
              </a:spcBef>
            </a:pPr>
            <a:r>
              <a:rPr dirty="0" sz="2450" spc="-30">
                <a:latin typeface="Verdana"/>
                <a:cs typeface="Verdana"/>
              </a:rPr>
              <a:t>employed.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Less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105">
                <a:latin typeface="Verdana"/>
                <a:cs typeface="Verdana"/>
              </a:rPr>
              <a:t>than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-600">
                <a:latin typeface="Verdana"/>
                <a:cs typeface="Verdana"/>
              </a:rPr>
              <a:t>1%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45">
                <a:latin typeface="Verdana"/>
                <a:cs typeface="Verdana"/>
              </a:rPr>
              <a:t>are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professors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-35">
                <a:latin typeface="Verdana"/>
                <a:cs typeface="Verdana"/>
              </a:rPr>
              <a:t>or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hold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senior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15">
                <a:latin typeface="Verdana"/>
                <a:cs typeface="Verdana"/>
              </a:rPr>
              <a:t>academic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35">
                <a:latin typeface="Verdana"/>
                <a:cs typeface="Verdana"/>
              </a:rPr>
              <a:t>roles.</a:t>
            </a:r>
            <a:endParaRPr sz="2450">
              <a:latin typeface="Verdana"/>
              <a:cs typeface="Verdana"/>
            </a:endParaRPr>
          </a:p>
          <a:p>
            <a:pPr marL="12700" marR="5080" indent="11755120">
              <a:lnSpc>
                <a:spcPct val="217200"/>
              </a:lnSpc>
            </a:pPr>
            <a:r>
              <a:rPr dirty="0" sz="2450" spc="-25">
                <a:latin typeface="Verdana"/>
                <a:cs typeface="Verdana"/>
              </a:rPr>
              <a:t>They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-45">
                <a:latin typeface="Verdana"/>
                <a:cs typeface="Verdana"/>
              </a:rPr>
              <a:t>are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100">
                <a:latin typeface="Verdana"/>
                <a:cs typeface="Verdana"/>
              </a:rPr>
              <a:t>majorly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hold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contract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roles </a:t>
            </a:r>
            <a:r>
              <a:rPr dirty="0" sz="2450" spc="-85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The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whites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45">
                <a:latin typeface="Verdana"/>
                <a:cs typeface="Verdana"/>
              </a:rPr>
              <a:t>are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45">
                <a:latin typeface="Verdana"/>
                <a:cs typeface="Verdana"/>
              </a:rPr>
              <a:t>the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most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employed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55">
                <a:latin typeface="Verdana"/>
                <a:cs typeface="Verdana"/>
              </a:rPr>
              <a:t>and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45">
                <a:latin typeface="Verdana"/>
                <a:cs typeface="Verdana"/>
              </a:rPr>
              <a:t>are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employed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more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125">
                <a:latin typeface="Verdana"/>
                <a:cs typeface="Verdana"/>
              </a:rPr>
              <a:t>in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senior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roles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55">
                <a:latin typeface="Verdana"/>
                <a:cs typeface="Verdana"/>
              </a:rPr>
              <a:t>and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75">
                <a:latin typeface="Verdana"/>
                <a:cs typeface="Verdana"/>
              </a:rPr>
              <a:t>full-time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employments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followed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35">
                <a:latin typeface="Verdana"/>
                <a:cs typeface="Verdana"/>
              </a:rPr>
              <a:t>by</a:t>
            </a:r>
            <a:endParaRPr sz="24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254"/>
              </a:spcBef>
            </a:pPr>
            <a:r>
              <a:rPr dirty="0" sz="2450" spc="-15">
                <a:latin typeface="Verdana"/>
                <a:cs typeface="Verdana"/>
              </a:rPr>
              <a:t>Not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65">
                <a:latin typeface="Verdana"/>
                <a:cs typeface="Verdana"/>
              </a:rPr>
              <a:t>Known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Ethnicity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35">
                <a:latin typeface="Verdana"/>
                <a:cs typeface="Verdana"/>
              </a:rPr>
              <a:t>which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justifies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55">
                <a:latin typeface="Verdana"/>
                <a:cs typeface="Verdana"/>
              </a:rPr>
              <a:t>a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combination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of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80">
                <a:latin typeface="Verdana"/>
                <a:cs typeface="Verdana"/>
              </a:rPr>
              <a:t>unknown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races.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</a:pPr>
            <a:r>
              <a:rPr dirty="0" sz="2450">
                <a:latin typeface="Verdana"/>
                <a:cs typeface="Verdana"/>
              </a:rPr>
              <a:t>The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Chinese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45">
                <a:latin typeface="Verdana"/>
                <a:cs typeface="Verdana"/>
              </a:rPr>
              <a:t>are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60">
                <a:latin typeface="Verdana"/>
                <a:cs typeface="Verdana"/>
              </a:rPr>
              <a:t>next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to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45">
                <a:latin typeface="Verdana"/>
                <a:cs typeface="Verdana"/>
              </a:rPr>
              <a:t>the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45">
                <a:latin typeface="Verdana"/>
                <a:cs typeface="Verdana"/>
              </a:rPr>
              <a:t>white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55">
                <a:latin typeface="Verdana"/>
                <a:cs typeface="Verdana"/>
              </a:rPr>
              <a:t>and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hold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30">
                <a:latin typeface="Verdana"/>
                <a:cs typeface="Verdana"/>
              </a:rPr>
              <a:t>full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time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roles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55">
                <a:latin typeface="Verdana"/>
                <a:cs typeface="Verdana"/>
              </a:rPr>
              <a:t>and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45">
                <a:latin typeface="Verdana"/>
                <a:cs typeface="Verdana"/>
              </a:rPr>
              <a:t>are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more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employed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105">
                <a:latin typeface="Verdana"/>
                <a:cs typeface="Verdana"/>
              </a:rPr>
              <a:t>than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80">
                <a:latin typeface="Verdana"/>
                <a:cs typeface="Verdana"/>
              </a:rPr>
              <a:t>their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Asian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race.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9" y="9752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13373418" y="383667"/>
                </a:moveTo>
                <a:lnTo>
                  <a:pt x="13371271" y="372668"/>
                </a:lnTo>
                <a:lnTo>
                  <a:pt x="13364871" y="363004"/>
                </a:lnTo>
                <a:lnTo>
                  <a:pt x="13355206" y="356577"/>
                </a:lnTo>
                <a:lnTo>
                  <a:pt x="13344233" y="354431"/>
                </a:lnTo>
                <a:lnTo>
                  <a:pt x="13333235" y="356577"/>
                </a:lnTo>
                <a:lnTo>
                  <a:pt x="13323583" y="362991"/>
                </a:lnTo>
                <a:lnTo>
                  <a:pt x="13227418" y="459308"/>
                </a:lnTo>
                <a:lnTo>
                  <a:pt x="13131254" y="363004"/>
                </a:lnTo>
                <a:lnTo>
                  <a:pt x="13121589" y="356577"/>
                </a:lnTo>
                <a:lnTo>
                  <a:pt x="13110604" y="354431"/>
                </a:lnTo>
                <a:lnTo>
                  <a:pt x="13099644" y="356577"/>
                </a:lnTo>
                <a:lnTo>
                  <a:pt x="13089979" y="362991"/>
                </a:lnTo>
                <a:lnTo>
                  <a:pt x="13083553" y="372668"/>
                </a:lnTo>
                <a:lnTo>
                  <a:pt x="13081419" y="383667"/>
                </a:lnTo>
                <a:lnTo>
                  <a:pt x="13083553" y="394677"/>
                </a:lnTo>
                <a:lnTo>
                  <a:pt x="13089954" y="404342"/>
                </a:lnTo>
                <a:lnTo>
                  <a:pt x="13186131" y="500646"/>
                </a:lnTo>
                <a:lnTo>
                  <a:pt x="13089725" y="597192"/>
                </a:lnTo>
                <a:lnTo>
                  <a:pt x="13083324" y="606869"/>
                </a:lnTo>
                <a:lnTo>
                  <a:pt x="13081178" y="617867"/>
                </a:lnTo>
                <a:lnTo>
                  <a:pt x="13083324" y="628865"/>
                </a:lnTo>
                <a:lnTo>
                  <a:pt x="13089725" y="638530"/>
                </a:lnTo>
                <a:lnTo>
                  <a:pt x="13095427" y="644245"/>
                </a:lnTo>
                <a:lnTo>
                  <a:pt x="13102908" y="647103"/>
                </a:lnTo>
                <a:lnTo>
                  <a:pt x="13117830" y="647103"/>
                </a:lnTo>
                <a:lnTo>
                  <a:pt x="13125310" y="644245"/>
                </a:lnTo>
                <a:lnTo>
                  <a:pt x="13227406" y="541997"/>
                </a:lnTo>
                <a:lnTo>
                  <a:pt x="13329260" y="644004"/>
                </a:lnTo>
                <a:lnTo>
                  <a:pt x="13336740" y="646861"/>
                </a:lnTo>
                <a:lnTo>
                  <a:pt x="13351663" y="646861"/>
                </a:lnTo>
                <a:lnTo>
                  <a:pt x="13359143" y="644004"/>
                </a:lnTo>
                <a:lnTo>
                  <a:pt x="13364845" y="638302"/>
                </a:lnTo>
                <a:lnTo>
                  <a:pt x="13371259" y="628637"/>
                </a:lnTo>
                <a:lnTo>
                  <a:pt x="13373392" y="617626"/>
                </a:lnTo>
                <a:lnTo>
                  <a:pt x="13371259" y="606628"/>
                </a:lnTo>
                <a:lnTo>
                  <a:pt x="13364845" y="596963"/>
                </a:lnTo>
                <a:lnTo>
                  <a:pt x="13309968" y="541997"/>
                </a:lnTo>
                <a:lnTo>
                  <a:pt x="13268693" y="500646"/>
                </a:lnTo>
                <a:lnTo>
                  <a:pt x="13309981" y="459308"/>
                </a:lnTo>
                <a:lnTo>
                  <a:pt x="13364845" y="404355"/>
                </a:lnTo>
                <a:lnTo>
                  <a:pt x="13371271" y="394677"/>
                </a:lnTo>
                <a:lnTo>
                  <a:pt x="13373418" y="383667"/>
                </a:lnTo>
                <a:close/>
              </a:path>
              <a:path w="13634719" h="6946265">
                <a:moveTo>
                  <a:pt x="13634098" y="1016850"/>
                </a:moveTo>
                <a:lnTo>
                  <a:pt x="4831639" y="1016850"/>
                </a:lnTo>
                <a:lnTo>
                  <a:pt x="4785004" y="1010526"/>
                </a:lnTo>
                <a:lnTo>
                  <a:pt x="4743272" y="992746"/>
                </a:lnTo>
                <a:lnTo>
                  <a:pt x="4708029" y="965288"/>
                </a:lnTo>
                <a:lnTo>
                  <a:pt x="4680890" y="929932"/>
                </a:lnTo>
                <a:lnTo>
                  <a:pt x="4663440" y="888441"/>
                </a:lnTo>
                <a:lnTo>
                  <a:pt x="4657268" y="842594"/>
                </a:lnTo>
                <a:lnTo>
                  <a:pt x="4657268" y="174244"/>
                </a:lnTo>
                <a:lnTo>
                  <a:pt x="4650943" y="127647"/>
                </a:lnTo>
                <a:lnTo>
                  <a:pt x="4633150" y="85940"/>
                </a:lnTo>
                <a:lnTo>
                  <a:pt x="4605667" y="50723"/>
                </a:lnTo>
                <a:lnTo>
                  <a:pt x="4570285" y="23609"/>
                </a:lnTo>
                <a:lnTo>
                  <a:pt x="4528769" y="6159"/>
                </a:lnTo>
                <a:lnTo>
                  <a:pt x="4482897" y="0"/>
                </a:lnTo>
                <a:lnTo>
                  <a:pt x="1430286" y="0"/>
                </a:lnTo>
                <a:lnTo>
                  <a:pt x="1383652" y="6311"/>
                </a:lnTo>
                <a:lnTo>
                  <a:pt x="1341920" y="24091"/>
                </a:lnTo>
                <a:lnTo>
                  <a:pt x="1306677" y="51549"/>
                </a:lnTo>
                <a:lnTo>
                  <a:pt x="1279537" y="86918"/>
                </a:lnTo>
                <a:lnTo>
                  <a:pt x="1262087" y="128409"/>
                </a:lnTo>
                <a:lnTo>
                  <a:pt x="1255915" y="174244"/>
                </a:lnTo>
                <a:lnTo>
                  <a:pt x="1255915" y="840384"/>
                </a:lnTo>
                <a:lnTo>
                  <a:pt x="1249591" y="886993"/>
                </a:lnTo>
                <a:lnTo>
                  <a:pt x="1231798" y="928700"/>
                </a:lnTo>
                <a:lnTo>
                  <a:pt x="1204315" y="963917"/>
                </a:lnTo>
                <a:lnTo>
                  <a:pt x="1168933" y="991031"/>
                </a:lnTo>
                <a:lnTo>
                  <a:pt x="1127417" y="1008481"/>
                </a:lnTo>
                <a:lnTo>
                  <a:pt x="1081544" y="1014641"/>
                </a:lnTo>
                <a:lnTo>
                  <a:pt x="0" y="1014641"/>
                </a:lnTo>
                <a:lnTo>
                  <a:pt x="0" y="6771665"/>
                </a:lnTo>
                <a:lnTo>
                  <a:pt x="0" y="6945922"/>
                </a:lnTo>
                <a:lnTo>
                  <a:pt x="4831639" y="6945922"/>
                </a:lnTo>
                <a:lnTo>
                  <a:pt x="13634098" y="6945922"/>
                </a:lnTo>
                <a:lnTo>
                  <a:pt x="13634098" y="1016850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96949" y="433217"/>
            <a:ext cx="1267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64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93059" y="433217"/>
            <a:ext cx="14008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37372" y="97512"/>
            <a:ext cx="14351000" cy="6946265"/>
            <a:chOff x="3937372" y="97512"/>
            <a:chExt cx="14351000" cy="6946265"/>
          </a:xfrm>
        </p:grpSpPr>
        <p:sp>
          <p:nvSpPr>
            <p:cNvPr id="7" name="object 7"/>
            <p:cNvSpPr/>
            <p:nvPr/>
          </p:nvSpPr>
          <p:spPr>
            <a:xfrm>
              <a:off x="3937372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09344" y="97512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5"/>
                  </a:moveTo>
                  <a:lnTo>
                    <a:pt x="12278655" y="6943725"/>
                  </a:lnTo>
                  <a:lnTo>
                    <a:pt x="12278655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12278994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959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876662" y="97512"/>
              <a:ext cx="9411335" cy="6943725"/>
            </a:xfrm>
            <a:custGeom>
              <a:avLst/>
              <a:gdLst/>
              <a:ahLst/>
              <a:cxnLst/>
              <a:rect l="l" t="t" r="r" b="b"/>
              <a:pathLst>
                <a:path w="9411335" h="6943725">
                  <a:moveTo>
                    <a:pt x="4831640" y="6943725"/>
                  </a:moveTo>
                  <a:lnTo>
                    <a:pt x="9411337" y="6943725"/>
                  </a:lnTo>
                  <a:lnTo>
                    <a:pt x="9411337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941133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335973" y="263361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300037" y="600075"/>
                </a:moveTo>
                <a:lnTo>
                  <a:pt x="251369" y="596148"/>
                </a:lnTo>
                <a:lnTo>
                  <a:pt x="205202" y="584778"/>
                </a:lnTo>
                <a:lnTo>
                  <a:pt x="162152" y="566585"/>
                </a:lnTo>
                <a:lnTo>
                  <a:pt x="122839" y="542185"/>
                </a:lnTo>
                <a:lnTo>
                  <a:pt x="87878" y="512196"/>
                </a:lnTo>
                <a:lnTo>
                  <a:pt x="57889" y="477235"/>
                </a:lnTo>
                <a:lnTo>
                  <a:pt x="33489" y="437922"/>
                </a:lnTo>
                <a:lnTo>
                  <a:pt x="15296" y="394872"/>
                </a:lnTo>
                <a:lnTo>
                  <a:pt x="3926" y="348705"/>
                </a:lnTo>
                <a:lnTo>
                  <a:pt x="0" y="300037"/>
                </a:lnTo>
                <a:lnTo>
                  <a:pt x="3926" y="251369"/>
                </a:lnTo>
                <a:lnTo>
                  <a:pt x="15296" y="205202"/>
                </a:lnTo>
                <a:lnTo>
                  <a:pt x="33489" y="162152"/>
                </a:lnTo>
                <a:lnTo>
                  <a:pt x="57889" y="122839"/>
                </a:lnTo>
                <a:lnTo>
                  <a:pt x="87878" y="87878"/>
                </a:lnTo>
                <a:lnTo>
                  <a:pt x="122839" y="57889"/>
                </a:lnTo>
                <a:lnTo>
                  <a:pt x="162152" y="33489"/>
                </a:lnTo>
                <a:lnTo>
                  <a:pt x="205202" y="15296"/>
                </a:lnTo>
                <a:lnTo>
                  <a:pt x="251369" y="3926"/>
                </a:lnTo>
                <a:lnTo>
                  <a:pt x="300037" y="0"/>
                </a:lnTo>
                <a:lnTo>
                  <a:pt x="348705" y="3926"/>
                </a:lnTo>
                <a:lnTo>
                  <a:pt x="394872" y="15296"/>
                </a:lnTo>
                <a:lnTo>
                  <a:pt x="437922" y="33489"/>
                </a:lnTo>
                <a:lnTo>
                  <a:pt x="477235" y="57889"/>
                </a:lnTo>
                <a:lnTo>
                  <a:pt x="512196" y="87878"/>
                </a:lnTo>
                <a:lnTo>
                  <a:pt x="542185" y="122839"/>
                </a:lnTo>
                <a:lnTo>
                  <a:pt x="566585" y="162152"/>
                </a:lnTo>
                <a:lnTo>
                  <a:pt x="584778" y="205202"/>
                </a:lnTo>
                <a:lnTo>
                  <a:pt x="596148" y="251369"/>
                </a:lnTo>
                <a:lnTo>
                  <a:pt x="600075" y="300037"/>
                </a:lnTo>
                <a:lnTo>
                  <a:pt x="596148" y="348705"/>
                </a:lnTo>
                <a:lnTo>
                  <a:pt x="584778" y="394872"/>
                </a:lnTo>
                <a:lnTo>
                  <a:pt x="566585" y="437922"/>
                </a:lnTo>
                <a:lnTo>
                  <a:pt x="542185" y="477235"/>
                </a:lnTo>
                <a:lnTo>
                  <a:pt x="512196" y="512196"/>
                </a:lnTo>
                <a:lnTo>
                  <a:pt x="477235" y="542185"/>
                </a:lnTo>
                <a:lnTo>
                  <a:pt x="437922" y="566585"/>
                </a:lnTo>
                <a:lnTo>
                  <a:pt x="394872" y="584778"/>
                </a:lnTo>
                <a:lnTo>
                  <a:pt x="348705" y="596148"/>
                </a:lnTo>
                <a:lnTo>
                  <a:pt x="300037" y="600075"/>
                </a:lnTo>
                <a:close/>
              </a:path>
            </a:pathLst>
          </a:custGeom>
          <a:solidFill>
            <a:srgbClr val="46AB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369656" y="433217"/>
            <a:ext cx="16706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Verdana"/>
                <a:cs typeface="Verdana"/>
              </a:rPr>
              <a:t>Methodology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" y="97512"/>
            <a:ext cx="18288000" cy="10191750"/>
            <a:chOff x="48" y="97512"/>
            <a:chExt cx="18288000" cy="10191750"/>
          </a:xfrm>
        </p:grpSpPr>
        <p:sp>
          <p:nvSpPr>
            <p:cNvPr id="13" name="object 13"/>
            <p:cNvSpPr/>
            <p:nvPr/>
          </p:nvSpPr>
          <p:spPr>
            <a:xfrm>
              <a:off x="10969987" y="97512"/>
              <a:ext cx="7318375" cy="6943725"/>
            </a:xfrm>
            <a:custGeom>
              <a:avLst/>
              <a:gdLst/>
              <a:ahLst/>
              <a:cxnLst/>
              <a:rect l="l" t="t" r="r" b="b"/>
              <a:pathLst>
                <a:path w="7318375" h="6943725">
                  <a:moveTo>
                    <a:pt x="4831640" y="6943725"/>
                  </a:moveTo>
                  <a:lnTo>
                    <a:pt x="7318012" y="6943725"/>
                  </a:lnTo>
                  <a:lnTo>
                    <a:pt x="7318012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731837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197149" y="462806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" y="449033"/>
              <a:ext cx="18288000" cy="9840595"/>
            </a:xfrm>
            <a:custGeom>
              <a:avLst/>
              <a:gdLst/>
              <a:ahLst/>
              <a:cxnLst/>
              <a:rect l="l" t="t" r="r" b="b"/>
              <a:pathLst>
                <a:path w="18288000" h="9840595">
                  <a:moveTo>
                    <a:pt x="16042056" y="147637"/>
                  </a:moveTo>
                  <a:lnTo>
                    <a:pt x="16039884" y="136867"/>
                  </a:lnTo>
                  <a:lnTo>
                    <a:pt x="16033953" y="128066"/>
                  </a:lnTo>
                  <a:lnTo>
                    <a:pt x="16025152" y="122135"/>
                  </a:lnTo>
                  <a:lnTo>
                    <a:pt x="16014370" y="119951"/>
                  </a:lnTo>
                  <a:lnTo>
                    <a:pt x="15922105" y="119951"/>
                  </a:lnTo>
                  <a:lnTo>
                    <a:pt x="15922105" y="27686"/>
                  </a:lnTo>
                  <a:lnTo>
                    <a:pt x="15919920" y="16903"/>
                  </a:lnTo>
                  <a:lnTo>
                    <a:pt x="15913989" y="8115"/>
                  </a:lnTo>
                  <a:lnTo>
                    <a:pt x="15905188" y="2171"/>
                  </a:lnTo>
                  <a:lnTo>
                    <a:pt x="15894419" y="0"/>
                  </a:lnTo>
                  <a:lnTo>
                    <a:pt x="15883636" y="2171"/>
                  </a:lnTo>
                  <a:lnTo>
                    <a:pt x="15874848" y="8115"/>
                  </a:lnTo>
                  <a:lnTo>
                    <a:pt x="15868917" y="16903"/>
                  </a:lnTo>
                  <a:lnTo>
                    <a:pt x="15866733" y="27686"/>
                  </a:lnTo>
                  <a:lnTo>
                    <a:pt x="15866733" y="119951"/>
                  </a:lnTo>
                  <a:lnTo>
                    <a:pt x="15774467" y="119951"/>
                  </a:lnTo>
                  <a:lnTo>
                    <a:pt x="15763685" y="122135"/>
                  </a:lnTo>
                  <a:lnTo>
                    <a:pt x="15754884" y="128066"/>
                  </a:lnTo>
                  <a:lnTo>
                    <a:pt x="15748953" y="136867"/>
                  </a:lnTo>
                  <a:lnTo>
                    <a:pt x="15746781" y="147637"/>
                  </a:lnTo>
                  <a:lnTo>
                    <a:pt x="15748953" y="158419"/>
                  </a:lnTo>
                  <a:lnTo>
                    <a:pt x="15754884" y="167208"/>
                  </a:lnTo>
                  <a:lnTo>
                    <a:pt x="15763685" y="173151"/>
                  </a:lnTo>
                  <a:lnTo>
                    <a:pt x="15774467" y="175323"/>
                  </a:lnTo>
                  <a:lnTo>
                    <a:pt x="15866733" y="175323"/>
                  </a:lnTo>
                  <a:lnTo>
                    <a:pt x="15866733" y="267589"/>
                  </a:lnTo>
                  <a:lnTo>
                    <a:pt x="15868917" y="278371"/>
                  </a:lnTo>
                  <a:lnTo>
                    <a:pt x="15874848" y="287172"/>
                  </a:lnTo>
                  <a:lnTo>
                    <a:pt x="15883636" y="293103"/>
                  </a:lnTo>
                  <a:lnTo>
                    <a:pt x="15894419" y="295275"/>
                  </a:lnTo>
                  <a:lnTo>
                    <a:pt x="15905188" y="293103"/>
                  </a:lnTo>
                  <a:lnTo>
                    <a:pt x="15913989" y="287172"/>
                  </a:lnTo>
                  <a:lnTo>
                    <a:pt x="15919920" y="278371"/>
                  </a:lnTo>
                  <a:lnTo>
                    <a:pt x="15922105" y="267589"/>
                  </a:lnTo>
                  <a:lnTo>
                    <a:pt x="15922105" y="175323"/>
                  </a:lnTo>
                  <a:lnTo>
                    <a:pt x="16014370" y="175323"/>
                  </a:lnTo>
                  <a:lnTo>
                    <a:pt x="16025152" y="173151"/>
                  </a:lnTo>
                  <a:lnTo>
                    <a:pt x="16033953" y="167208"/>
                  </a:lnTo>
                  <a:lnTo>
                    <a:pt x="16039884" y="158419"/>
                  </a:lnTo>
                  <a:lnTo>
                    <a:pt x="16042056" y="147637"/>
                  </a:lnTo>
                  <a:close/>
                </a:path>
                <a:path w="18288000" h="9840595">
                  <a:moveTo>
                    <a:pt x="18287911" y="667435"/>
                  </a:moveTo>
                  <a:lnTo>
                    <a:pt x="0" y="667435"/>
                  </a:lnTo>
                  <a:lnTo>
                    <a:pt x="0" y="9840011"/>
                  </a:lnTo>
                  <a:lnTo>
                    <a:pt x="18287911" y="9840011"/>
                  </a:lnTo>
                  <a:lnTo>
                    <a:pt x="18287911" y="66743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09053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 h="0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4506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 h="0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602196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898" y="2156412"/>
              <a:ext cx="3505199" cy="195262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430366" y="433217"/>
            <a:ext cx="1499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02338" y="433217"/>
            <a:ext cx="24758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462982" y="433217"/>
            <a:ext cx="9448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latin typeface="Verdana"/>
                <a:cs typeface="Verdana"/>
              </a:rPr>
              <a:t>R</a:t>
            </a:r>
            <a:r>
              <a:rPr dirty="0" sz="2000" spc="60">
                <a:latin typeface="Verdana"/>
                <a:cs typeface="Verdana"/>
              </a:rPr>
              <a:t>e</a:t>
            </a:r>
            <a:r>
              <a:rPr dirty="0" sz="2000" spc="65">
                <a:latin typeface="Verdana"/>
                <a:cs typeface="Verdana"/>
              </a:rPr>
              <a:t>s</a:t>
            </a:r>
            <a:r>
              <a:rPr dirty="0" sz="2000" spc="-114">
                <a:latin typeface="Verdana"/>
                <a:cs typeface="Verdana"/>
              </a:rPr>
              <a:t>u</a:t>
            </a:r>
            <a:r>
              <a:rPr dirty="0" sz="2000">
                <a:latin typeface="Verdana"/>
                <a:cs typeface="Verdana"/>
              </a:rPr>
              <a:t>l</a:t>
            </a:r>
            <a:r>
              <a:rPr dirty="0" sz="2000" spc="-75">
                <a:latin typeface="Verdana"/>
                <a:cs typeface="Verdana"/>
              </a:rPr>
              <a:t>t</a:t>
            </a:r>
            <a:r>
              <a:rPr dirty="0" sz="2000" spc="70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45594" y="1387586"/>
            <a:ext cx="291973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105">
                <a:solidFill>
                  <a:srgbClr val="48494E"/>
                </a:solidFill>
                <a:latin typeface="Verdana"/>
                <a:cs typeface="Verdana"/>
              </a:rPr>
              <a:t>D</a:t>
            </a:r>
            <a:r>
              <a:rPr dirty="0" sz="2500" spc="-12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85">
                <a:solidFill>
                  <a:srgbClr val="48494E"/>
                </a:solidFill>
                <a:latin typeface="Verdana"/>
                <a:cs typeface="Verdana"/>
              </a:rPr>
              <a:t>s</a:t>
            </a:r>
            <a:r>
              <a:rPr dirty="0" sz="2500" spc="-70">
                <a:solidFill>
                  <a:srgbClr val="48494E"/>
                </a:solidFill>
                <a:latin typeface="Verdana"/>
                <a:cs typeface="Verdana"/>
              </a:rPr>
              <a:t>a</a:t>
            </a:r>
            <a:r>
              <a:rPr dirty="0" sz="2500" spc="20">
                <a:solidFill>
                  <a:srgbClr val="48494E"/>
                </a:solidFill>
                <a:latin typeface="Verdana"/>
                <a:cs typeface="Verdana"/>
              </a:rPr>
              <a:t>b</a:t>
            </a:r>
            <a:r>
              <a:rPr dirty="0" sz="2500" spc="-12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5">
                <a:solidFill>
                  <a:srgbClr val="48494E"/>
                </a:solidFill>
                <a:latin typeface="Verdana"/>
                <a:cs typeface="Verdana"/>
              </a:rPr>
              <a:t>l</a:t>
            </a:r>
            <a:r>
              <a:rPr dirty="0" sz="2500" spc="-12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-9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dirty="0" sz="2500" spc="-110">
                <a:solidFill>
                  <a:srgbClr val="48494E"/>
                </a:solidFill>
                <a:latin typeface="Verdana"/>
                <a:cs typeface="Verdana"/>
              </a:rPr>
              <a:t>y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-105">
                <a:solidFill>
                  <a:srgbClr val="48494E"/>
                </a:solidFill>
                <a:latin typeface="Verdana"/>
                <a:cs typeface="Verdana"/>
              </a:rPr>
              <a:t>D</a:t>
            </a:r>
            <a:r>
              <a:rPr dirty="0" sz="2500" spc="-12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-190">
                <a:solidFill>
                  <a:srgbClr val="48494E"/>
                </a:solidFill>
                <a:latin typeface="Verdana"/>
                <a:cs typeface="Verdana"/>
              </a:rPr>
              <a:t>v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-16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85">
                <a:solidFill>
                  <a:srgbClr val="48494E"/>
                </a:solidFill>
                <a:latin typeface="Verdana"/>
                <a:cs typeface="Verdana"/>
              </a:rPr>
              <a:t>s</a:t>
            </a:r>
            <a:r>
              <a:rPr dirty="0" sz="2500" spc="-12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dirty="0" sz="2500" spc="-145">
                <a:solidFill>
                  <a:srgbClr val="48494E"/>
                </a:solidFill>
                <a:latin typeface="Verdana"/>
                <a:cs typeface="Verdana"/>
              </a:rPr>
              <a:t>n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34779" y="2130376"/>
            <a:ext cx="13556615" cy="6644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0245">
              <a:lnSpc>
                <a:spcPct val="100000"/>
              </a:lnSpc>
              <a:spcBef>
                <a:spcPts val="100"/>
              </a:spcBef>
            </a:pPr>
            <a:r>
              <a:rPr dirty="0" sz="3600" spc="20" b="1">
                <a:latin typeface="Tahoma"/>
                <a:cs typeface="Tahoma"/>
              </a:rPr>
              <a:t>Dissability</a:t>
            </a:r>
            <a:r>
              <a:rPr dirty="0" sz="3600" spc="-145" b="1">
                <a:latin typeface="Tahoma"/>
                <a:cs typeface="Tahoma"/>
              </a:rPr>
              <a:t> </a:t>
            </a:r>
            <a:r>
              <a:rPr dirty="0" sz="3600" spc="10" b="1">
                <a:latin typeface="Tahoma"/>
                <a:cs typeface="Tahoma"/>
              </a:rPr>
              <a:t>Diversion</a:t>
            </a: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>
              <a:latin typeface="Tahoma"/>
              <a:cs typeface="Tahoma"/>
            </a:endParaRPr>
          </a:p>
          <a:p>
            <a:pPr algn="r" marL="12700" marR="5080" indent="567690">
              <a:lnSpc>
                <a:spcPct val="107400"/>
              </a:lnSpc>
            </a:pPr>
            <a:r>
              <a:rPr dirty="0" sz="3700" spc="125">
                <a:latin typeface="Verdana"/>
                <a:cs typeface="Verdana"/>
              </a:rPr>
              <a:t>P</a:t>
            </a:r>
            <a:r>
              <a:rPr dirty="0" sz="3700" spc="114">
                <a:latin typeface="Verdana"/>
                <a:cs typeface="Verdana"/>
              </a:rPr>
              <a:t>e</a:t>
            </a:r>
            <a:r>
              <a:rPr dirty="0" sz="3700" spc="110">
                <a:latin typeface="Verdana"/>
                <a:cs typeface="Verdana"/>
              </a:rPr>
              <a:t>o</a:t>
            </a:r>
            <a:r>
              <a:rPr dirty="0" sz="3700" spc="30">
                <a:latin typeface="Verdana"/>
                <a:cs typeface="Verdana"/>
              </a:rPr>
              <a:t>p</a:t>
            </a:r>
            <a:r>
              <a:rPr dirty="0" sz="3700">
                <a:latin typeface="Verdana"/>
                <a:cs typeface="Verdana"/>
              </a:rPr>
              <a:t>l</a:t>
            </a:r>
            <a:r>
              <a:rPr dirty="0" sz="3700" spc="120">
                <a:latin typeface="Verdana"/>
                <a:cs typeface="Verdana"/>
              </a:rPr>
              <a:t>e</a:t>
            </a:r>
            <a:r>
              <a:rPr dirty="0" sz="3700" spc="-270">
                <a:latin typeface="Verdana"/>
                <a:cs typeface="Verdana"/>
              </a:rPr>
              <a:t> </a:t>
            </a:r>
            <a:r>
              <a:rPr dirty="0" sz="3700" spc="-5">
                <a:latin typeface="Verdana"/>
                <a:cs typeface="Verdana"/>
              </a:rPr>
              <a:t>w</a:t>
            </a:r>
            <a:r>
              <a:rPr dirty="0" sz="3700" spc="-185">
                <a:latin typeface="Verdana"/>
                <a:cs typeface="Verdana"/>
              </a:rPr>
              <a:t>i</a:t>
            </a:r>
            <a:r>
              <a:rPr dirty="0" sz="3700" spc="-130">
                <a:latin typeface="Verdana"/>
                <a:cs typeface="Verdana"/>
              </a:rPr>
              <a:t>t</a:t>
            </a:r>
            <a:r>
              <a:rPr dirty="0" sz="3700" spc="-210">
                <a:latin typeface="Verdana"/>
                <a:cs typeface="Verdana"/>
              </a:rPr>
              <a:t>h</a:t>
            </a:r>
            <a:r>
              <a:rPr dirty="0" sz="3700" spc="-270">
                <a:latin typeface="Verdana"/>
                <a:cs typeface="Verdana"/>
              </a:rPr>
              <a:t> </a:t>
            </a:r>
            <a:r>
              <a:rPr dirty="0" sz="3700" spc="-235">
                <a:latin typeface="Verdana"/>
                <a:cs typeface="Verdana"/>
              </a:rPr>
              <a:t>K</a:t>
            </a:r>
            <a:r>
              <a:rPr dirty="0" sz="3700" spc="-220">
                <a:latin typeface="Verdana"/>
                <a:cs typeface="Verdana"/>
              </a:rPr>
              <a:t>n</a:t>
            </a:r>
            <a:r>
              <a:rPr dirty="0" sz="3700" spc="110">
                <a:latin typeface="Verdana"/>
                <a:cs typeface="Verdana"/>
              </a:rPr>
              <a:t>o</a:t>
            </a:r>
            <a:r>
              <a:rPr dirty="0" sz="3700" spc="-5">
                <a:latin typeface="Verdana"/>
                <a:cs typeface="Verdana"/>
              </a:rPr>
              <a:t>w</a:t>
            </a:r>
            <a:r>
              <a:rPr dirty="0" sz="3700" spc="-215">
                <a:latin typeface="Verdana"/>
                <a:cs typeface="Verdana"/>
              </a:rPr>
              <a:t>n</a:t>
            </a:r>
            <a:r>
              <a:rPr dirty="0" sz="3700" spc="-270">
                <a:latin typeface="Verdana"/>
                <a:cs typeface="Verdana"/>
              </a:rPr>
              <a:t> </a:t>
            </a:r>
            <a:r>
              <a:rPr dirty="0" sz="3700" spc="30">
                <a:latin typeface="Verdana"/>
                <a:cs typeface="Verdana"/>
              </a:rPr>
              <a:t>d</a:t>
            </a:r>
            <a:r>
              <a:rPr dirty="0" sz="3700" spc="-185">
                <a:latin typeface="Verdana"/>
                <a:cs typeface="Verdana"/>
              </a:rPr>
              <a:t>i</a:t>
            </a:r>
            <a:r>
              <a:rPr dirty="0" sz="3700" spc="125">
                <a:latin typeface="Verdana"/>
                <a:cs typeface="Verdana"/>
              </a:rPr>
              <a:t>s</a:t>
            </a:r>
            <a:r>
              <a:rPr dirty="0" sz="3700" spc="-100">
                <a:latin typeface="Verdana"/>
                <a:cs typeface="Verdana"/>
              </a:rPr>
              <a:t>a</a:t>
            </a:r>
            <a:r>
              <a:rPr dirty="0" sz="3700" spc="30">
                <a:latin typeface="Verdana"/>
                <a:cs typeface="Verdana"/>
              </a:rPr>
              <a:t>b</a:t>
            </a:r>
            <a:r>
              <a:rPr dirty="0" sz="3700" spc="-185">
                <a:latin typeface="Verdana"/>
                <a:cs typeface="Verdana"/>
              </a:rPr>
              <a:t>i</a:t>
            </a:r>
            <a:r>
              <a:rPr dirty="0" sz="3700">
                <a:latin typeface="Verdana"/>
                <a:cs typeface="Verdana"/>
              </a:rPr>
              <a:t>l</a:t>
            </a:r>
            <a:r>
              <a:rPr dirty="0" sz="3700" spc="-185">
                <a:latin typeface="Verdana"/>
                <a:cs typeface="Verdana"/>
              </a:rPr>
              <a:t>i</a:t>
            </a:r>
            <a:r>
              <a:rPr dirty="0" sz="3700" spc="-130">
                <a:latin typeface="Verdana"/>
                <a:cs typeface="Verdana"/>
              </a:rPr>
              <a:t>t</a:t>
            </a:r>
            <a:r>
              <a:rPr dirty="0" sz="3700" spc="-165">
                <a:latin typeface="Verdana"/>
                <a:cs typeface="Verdana"/>
              </a:rPr>
              <a:t>y</a:t>
            </a:r>
            <a:r>
              <a:rPr dirty="0" sz="3700" spc="-270">
                <a:latin typeface="Verdana"/>
                <a:cs typeface="Verdana"/>
              </a:rPr>
              <a:t> </a:t>
            </a:r>
            <a:r>
              <a:rPr dirty="0" sz="3700" spc="-100">
                <a:latin typeface="Verdana"/>
                <a:cs typeface="Verdana"/>
              </a:rPr>
              <a:t>a</a:t>
            </a:r>
            <a:r>
              <a:rPr dirty="0" sz="3700" spc="-245">
                <a:latin typeface="Verdana"/>
                <a:cs typeface="Verdana"/>
              </a:rPr>
              <a:t>r</a:t>
            </a:r>
            <a:r>
              <a:rPr dirty="0" sz="3700" spc="120">
                <a:latin typeface="Verdana"/>
                <a:cs typeface="Verdana"/>
              </a:rPr>
              <a:t>e</a:t>
            </a:r>
            <a:r>
              <a:rPr dirty="0" sz="3700" spc="-270">
                <a:latin typeface="Verdana"/>
                <a:cs typeface="Verdana"/>
              </a:rPr>
              <a:t> </a:t>
            </a:r>
            <a:r>
              <a:rPr dirty="0" sz="3700" spc="-215">
                <a:latin typeface="Verdana"/>
                <a:cs typeface="Verdana"/>
              </a:rPr>
              <a:t>u</a:t>
            </a:r>
            <a:r>
              <a:rPr dirty="0" sz="3700" spc="-220">
                <a:latin typeface="Verdana"/>
                <a:cs typeface="Verdana"/>
              </a:rPr>
              <a:t>n</a:t>
            </a:r>
            <a:r>
              <a:rPr dirty="0" sz="3700" spc="30">
                <a:latin typeface="Verdana"/>
                <a:cs typeface="Verdana"/>
              </a:rPr>
              <a:t>d</a:t>
            </a:r>
            <a:r>
              <a:rPr dirty="0" sz="3700" spc="114">
                <a:latin typeface="Verdana"/>
                <a:cs typeface="Verdana"/>
              </a:rPr>
              <a:t>e</a:t>
            </a:r>
            <a:r>
              <a:rPr dirty="0" sz="3700" spc="-245">
                <a:latin typeface="Verdana"/>
                <a:cs typeface="Verdana"/>
              </a:rPr>
              <a:t>rr</a:t>
            </a:r>
            <a:r>
              <a:rPr dirty="0" sz="3700" spc="114">
                <a:latin typeface="Verdana"/>
                <a:cs typeface="Verdana"/>
              </a:rPr>
              <a:t>e</a:t>
            </a:r>
            <a:r>
              <a:rPr dirty="0" sz="3700" spc="30">
                <a:latin typeface="Verdana"/>
                <a:cs typeface="Verdana"/>
              </a:rPr>
              <a:t>p</a:t>
            </a:r>
            <a:r>
              <a:rPr dirty="0" sz="3700" spc="-245">
                <a:latin typeface="Verdana"/>
                <a:cs typeface="Verdana"/>
              </a:rPr>
              <a:t>r</a:t>
            </a:r>
            <a:r>
              <a:rPr dirty="0" sz="3700" spc="114">
                <a:latin typeface="Verdana"/>
                <a:cs typeface="Verdana"/>
              </a:rPr>
              <a:t>e</a:t>
            </a:r>
            <a:r>
              <a:rPr dirty="0" sz="3700" spc="125">
                <a:latin typeface="Verdana"/>
                <a:cs typeface="Verdana"/>
              </a:rPr>
              <a:t>s</a:t>
            </a:r>
            <a:r>
              <a:rPr dirty="0" sz="3700" spc="114">
                <a:latin typeface="Verdana"/>
                <a:cs typeface="Verdana"/>
              </a:rPr>
              <a:t>e</a:t>
            </a:r>
            <a:r>
              <a:rPr dirty="0" sz="3700" spc="-220">
                <a:latin typeface="Verdana"/>
                <a:cs typeface="Verdana"/>
              </a:rPr>
              <a:t>n</a:t>
            </a:r>
            <a:r>
              <a:rPr dirty="0" sz="3700" spc="-130">
                <a:latin typeface="Verdana"/>
                <a:cs typeface="Verdana"/>
              </a:rPr>
              <a:t>t</a:t>
            </a:r>
            <a:r>
              <a:rPr dirty="0" sz="3700" spc="114">
                <a:latin typeface="Verdana"/>
                <a:cs typeface="Verdana"/>
              </a:rPr>
              <a:t>e</a:t>
            </a:r>
            <a:r>
              <a:rPr dirty="0" sz="3700" spc="35">
                <a:latin typeface="Verdana"/>
                <a:cs typeface="Verdana"/>
              </a:rPr>
              <a:t>d</a:t>
            </a:r>
            <a:r>
              <a:rPr dirty="0" sz="3700" spc="-270">
                <a:latin typeface="Verdana"/>
                <a:cs typeface="Verdana"/>
              </a:rPr>
              <a:t> </a:t>
            </a:r>
            <a:r>
              <a:rPr dirty="0" sz="3700" spc="-185">
                <a:latin typeface="Verdana"/>
                <a:cs typeface="Verdana"/>
              </a:rPr>
              <a:t>i</a:t>
            </a:r>
            <a:r>
              <a:rPr dirty="0" sz="3700" spc="-215">
                <a:latin typeface="Verdana"/>
                <a:cs typeface="Verdana"/>
              </a:rPr>
              <a:t>n</a:t>
            </a:r>
            <a:r>
              <a:rPr dirty="0" sz="3700" spc="-270">
                <a:latin typeface="Verdana"/>
                <a:cs typeface="Verdana"/>
              </a:rPr>
              <a:t> </a:t>
            </a:r>
            <a:r>
              <a:rPr dirty="0" sz="3700" spc="-130">
                <a:latin typeface="Verdana"/>
                <a:cs typeface="Verdana"/>
              </a:rPr>
              <a:t>t</a:t>
            </a:r>
            <a:r>
              <a:rPr dirty="0" sz="3700" spc="-215">
                <a:latin typeface="Verdana"/>
                <a:cs typeface="Verdana"/>
              </a:rPr>
              <a:t>h</a:t>
            </a:r>
            <a:r>
              <a:rPr dirty="0" sz="3700" spc="85">
                <a:latin typeface="Verdana"/>
                <a:cs typeface="Verdana"/>
              </a:rPr>
              <a:t>e  </a:t>
            </a:r>
            <a:r>
              <a:rPr dirty="0" sz="3700" spc="-70">
                <a:latin typeface="Verdana"/>
                <a:cs typeface="Verdana"/>
              </a:rPr>
              <a:t>employment </a:t>
            </a:r>
            <a:r>
              <a:rPr dirty="0" sz="3700" spc="-100">
                <a:latin typeface="Verdana"/>
                <a:cs typeface="Verdana"/>
              </a:rPr>
              <a:t>numbers </a:t>
            </a:r>
            <a:r>
              <a:rPr dirty="0" sz="3700" spc="-200">
                <a:latin typeface="Verdana"/>
                <a:cs typeface="Verdana"/>
              </a:rPr>
              <a:t>in </a:t>
            </a:r>
            <a:r>
              <a:rPr dirty="0" sz="3700" spc="-45">
                <a:latin typeface="Verdana"/>
                <a:cs typeface="Verdana"/>
              </a:rPr>
              <a:t>general </a:t>
            </a:r>
            <a:r>
              <a:rPr dirty="0" sz="3700" spc="-95">
                <a:latin typeface="Verdana"/>
                <a:cs typeface="Verdana"/>
              </a:rPr>
              <a:t>and </a:t>
            </a:r>
            <a:r>
              <a:rPr dirty="0" sz="3700" spc="10">
                <a:latin typeface="Verdana"/>
                <a:cs typeface="Verdana"/>
              </a:rPr>
              <a:t>No </a:t>
            </a:r>
            <a:r>
              <a:rPr dirty="0" sz="3700" spc="-95">
                <a:latin typeface="Verdana"/>
                <a:cs typeface="Verdana"/>
              </a:rPr>
              <a:t>known Disability </a:t>
            </a:r>
            <a:r>
              <a:rPr dirty="0" sz="3700" spc="-90">
                <a:latin typeface="Verdana"/>
                <a:cs typeface="Verdana"/>
              </a:rPr>
              <a:t> </a:t>
            </a:r>
            <a:r>
              <a:rPr dirty="0" sz="3700" spc="5">
                <a:latin typeface="Verdana"/>
                <a:cs typeface="Verdana"/>
              </a:rPr>
              <a:t>was </a:t>
            </a:r>
            <a:r>
              <a:rPr dirty="0" sz="3700" spc="-5">
                <a:latin typeface="Verdana"/>
                <a:cs typeface="Verdana"/>
              </a:rPr>
              <a:t>employed </a:t>
            </a:r>
            <a:r>
              <a:rPr dirty="0" sz="3700" spc="-114">
                <a:latin typeface="Verdana"/>
                <a:cs typeface="Verdana"/>
              </a:rPr>
              <a:t>far </a:t>
            </a:r>
            <a:r>
              <a:rPr dirty="0" sz="3700" spc="-75">
                <a:latin typeface="Verdana"/>
                <a:cs typeface="Verdana"/>
              </a:rPr>
              <a:t>more </a:t>
            </a:r>
            <a:r>
              <a:rPr dirty="0" sz="3700" spc="-165">
                <a:latin typeface="Verdana"/>
                <a:cs typeface="Verdana"/>
              </a:rPr>
              <a:t>than </a:t>
            </a:r>
            <a:r>
              <a:rPr dirty="0" sz="3700" spc="-95">
                <a:latin typeface="Verdana"/>
                <a:cs typeface="Verdana"/>
              </a:rPr>
              <a:t>known </a:t>
            </a:r>
            <a:r>
              <a:rPr dirty="0" sz="3700" spc="-114">
                <a:latin typeface="Verdana"/>
                <a:cs typeface="Verdana"/>
              </a:rPr>
              <a:t>disability. </a:t>
            </a:r>
            <a:r>
              <a:rPr dirty="0" sz="3700" spc="-50">
                <a:latin typeface="Verdana"/>
                <a:cs typeface="Verdana"/>
              </a:rPr>
              <a:t>This </a:t>
            </a:r>
            <a:r>
              <a:rPr dirty="0" sz="3700" spc="-10">
                <a:latin typeface="Verdana"/>
                <a:cs typeface="Verdana"/>
              </a:rPr>
              <a:t>stems </a:t>
            </a:r>
            <a:r>
              <a:rPr dirty="0" sz="3700" spc="-5">
                <a:latin typeface="Verdana"/>
                <a:cs typeface="Verdana"/>
              </a:rPr>
              <a:t> </a:t>
            </a:r>
            <a:r>
              <a:rPr dirty="0" sz="3700" spc="-5">
                <a:latin typeface="Verdana"/>
                <a:cs typeface="Verdana"/>
              </a:rPr>
              <a:t>f</a:t>
            </a:r>
            <a:r>
              <a:rPr dirty="0" sz="3700" spc="-245">
                <a:latin typeface="Verdana"/>
                <a:cs typeface="Verdana"/>
              </a:rPr>
              <a:t>r</a:t>
            </a:r>
            <a:r>
              <a:rPr dirty="0" sz="3700" spc="110">
                <a:latin typeface="Verdana"/>
                <a:cs typeface="Verdana"/>
              </a:rPr>
              <a:t>o</a:t>
            </a:r>
            <a:r>
              <a:rPr dirty="0" sz="3700" spc="-280">
                <a:latin typeface="Verdana"/>
                <a:cs typeface="Verdana"/>
              </a:rPr>
              <a:t>m</a:t>
            </a:r>
            <a:r>
              <a:rPr dirty="0" sz="3700" spc="-270">
                <a:latin typeface="Verdana"/>
                <a:cs typeface="Verdana"/>
              </a:rPr>
              <a:t> </a:t>
            </a:r>
            <a:r>
              <a:rPr dirty="0" sz="3700" spc="125">
                <a:latin typeface="Verdana"/>
                <a:cs typeface="Verdana"/>
              </a:rPr>
              <a:t>s</a:t>
            </a:r>
            <a:r>
              <a:rPr dirty="0" sz="3700" spc="114">
                <a:latin typeface="Verdana"/>
                <a:cs typeface="Verdana"/>
              </a:rPr>
              <a:t>o</a:t>
            </a:r>
            <a:r>
              <a:rPr dirty="0" sz="3700" spc="-270">
                <a:latin typeface="Verdana"/>
                <a:cs typeface="Verdana"/>
              </a:rPr>
              <a:t> </a:t>
            </a:r>
            <a:r>
              <a:rPr dirty="0" sz="3700" spc="-285">
                <a:latin typeface="Verdana"/>
                <a:cs typeface="Verdana"/>
              </a:rPr>
              <a:t>m</a:t>
            </a:r>
            <a:r>
              <a:rPr dirty="0" sz="3700" spc="-100">
                <a:latin typeface="Verdana"/>
                <a:cs typeface="Verdana"/>
              </a:rPr>
              <a:t>a</a:t>
            </a:r>
            <a:r>
              <a:rPr dirty="0" sz="3700" spc="-220">
                <a:latin typeface="Verdana"/>
                <a:cs typeface="Verdana"/>
              </a:rPr>
              <a:t>n</a:t>
            </a:r>
            <a:r>
              <a:rPr dirty="0" sz="3700" spc="-165">
                <a:latin typeface="Verdana"/>
                <a:cs typeface="Verdana"/>
              </a:rPr>
              <a:t>y</a:t>
            </a:r>
            <a:r>
              <a:rPr dirty="0" sz="3700" spc="-270">
                <a:latin typeface="Verdana"/>
                <a:cs typeface="Verdana"/>
              </a:rPr>
              <a:t> </a:t>
            </a:r>
            <a:r>
              <a:rPr dirty="0" sz="3700" spc="-5">
                <a:latin typeface="Verdana"/>
                <a:cs typeface="Verdana"/>
              </a:rPr>
              <a:t>f</a:t>
            </a:r>
            <a:r>
              <a:rPr dirty="0" sz="3700" spc="-100">
                <a:latin typeface="Verdana"/>
                <a:cs typeface="Verdana"/>
              </a:rPr>
              <a:t>a</a:t>
            </a:r>
            <a:r>
              <a:rPr dirty="0" sz="3700" spc="290">
                <a:latin typeface="Verdana"/>
                <a:cs typeface="Verdana"/>
              </a:rPr>
              <a:t>c</a:t>
            </a:r>
            <a:r>
              <a:rPr dirty="0" sz="3700" spc="-130">
                <a:latin typeface="Verdana"/>
                <a:cs typeface="Verdana"/>
              </a:rPr>
              <a:t>t</a:t>
            </a:r>
            <a:r>
              <a:rPr dirty="0" sz="3700" spc="110">
                <a:latin typeface="Verdana"/>
                <a:cs typeface="Verdana"/>
              </a:rPr>
              <a:t>o</a:t>
            </a:r>
            <a:r>
              <a:rPr dirty="0" sz="3700" spc="-245">
                <a:latin typeface="Verdana"/>
                <a:cs typeface="Verdana"/>
              </a:rPr>
              <a:t>r</a:t>
            </a:r>
            <a:r>
              <a:rPr dirty="0" sz="3700" spc="130">
                <a:latin typeface="Verdana"/>
                <a:cs typeface="Verdana"/>
              </a:rPr>
              <a:t>s</a:t>
            </a:r>
            <a:r>
              <a:rPr dirty="0" sz="3700" spc="-270">
                <a:latin typeface="Verdana"/>
                <a:cs typeface="Verdana"/>
              </a:rPr>
              <a:t> </a:t>
            </a:r>
            <a:r>
              <a:rPr dirty="0" sz="3700" spc="125">
                <a:latin typeface="Verdana"/>
                <a:cs typeface="Verdana"/>
              </a:rPr>
              <a:t>s</a:t>
            </a:r>
            <a:r>
              <a:rPr dirty="0" sz="3700" spc="-215">
                <a:latin typeface="Verdana"/>
                <a:cs typeface="Verdana"/>
              </a:rPr>
              <a:t>u</a:t>
            </a:r>
            <a:r>
              <a:rPr dirty="0" sz="3700" spc="290">
                <a:latin typeface="Verdana"/>
                <a:cs typeface="Verdana"/>
              </a:rPr>
              <a:t>c</a:t>
            </a:r>
            <a:r>
              <a:rPr dirty="0" sz="3700" spc="-210">
                <a:latin typeface="Verdana"/>
                <a:cs typeface="Verdana"/>
              </a:rPr>
              <a:t>h</a:t>
            </a:r>
            <a:r>
              <a:rPr dirty="0" sz="3700" spc="-270">
                <a:latin typeface="Verdana"/>
                <a:cs typeface="Verdana"/>
              </a:rPr>
              <a:t> </a:t>
            </a:r>
            <a:r>
              <a:rPr dirty="0" sz="3700" spc="-100">
                <a:latin typeface="Verdana"/>
                <a:cs typeface="Verdana"/>
              </a:rPr>
              <a:t>a</a:t>
            </a:r>
            <a:r>
              <a:rPr dirty="0" sz="3700" spc="130">
                <a:latin typeface="Verdana"/>
                <a:cs typeface="Verdana"/>
              </a:rPr>
              <a:t>s</a:t>
            </a:r>
            <a:r>
              <a:rPr dirty="0" sz="3700" spc="-270">
                <a:latin typeface="Verdana"/>
                <a:cs typeface="Verdana"/>
              </a:rPr>
              <a:t> </a:t>
            </a:r>
            <a:r>
              <a:rPr dirty="0" sz="3700" spc="30">
                <a:latin typeface="Verdana"/>
                <a:cs typeface="Verdana"/>
              </a:rPr>
              <a:t>d</a:t>
            </a:r>
            <a:r>
              <a:rPr dirty="0" sz="3700" spc="-185">
                <a:latin typeface="Verdana"/>
                <a:cs typeface="Verdana"/>
              </a:rPr>
              <a:t>i</a:t>
            </a:r>
            <a:r>
              <a:rPr dirty="0" sz="3700" spc="125">
                <a:latin typeface="Verdana"/>
                <a:cs typeface="Verdana"/>
              </a:rPr>
              <a:t>s</a:t>
            </a:r>
            <a:r>
              <a:rPr dirty="0" sz="3700" spc="-100">
                <a:latin typeface="Verdana"/>
                <a:cs typeface="Verdana"/>
              </a:rPr>
              <a:t>a</a:t>
            </a:r>
            <a:r>
              <a:rPr dirty="0" sz="3700" spc="30">
                <a:latin typeface="Verdana"/>
                <a:cs typeface="Verdana"/>
              </a:rPr>
              <a:t>b</a:t>
            </a:r>
            <a:r>
              <a:rPr dirty="0" sz="3700" spc="-185">
                <a:latin typeface="Verdana"/>
                <a:cs typeface="Verdana"/>
              </a:rPr>
              <a:t>i</a:t>
            </a:r>
            <a:r>
              <a:rPr dirty="0" sz="3700">
                <a:latin typeface="Verdana"/>
                <a:cs typeface="Verdana"/>
              </a:rPr>
              <a:t>l</a:t>
            </a:r>
            <a:r>
              <a:rPr dirty="0" sz="3700" spc="-185">
                <a:latin typeface="Verdana"/>
                <a:cs typeface="Verdana"/>
              </a:rPr>
              <a:t>i</a:t>
            </a:r>
            <a:r>
              <a:rPr dirty="0" sz="3700" spc="-130">
                <a:latin typeface="Verdana"/>
                <a:cs typeface="Verdana"/>
              </a:rPr>
              <a:t>t</a:t>
            </a:r>
            <a:r>
              <a:rPr dirty="0" sz="3700" spc="-165">
                <a:latin typeface="Verdana"/>
                <a:cs typeface="Verdana"/>
              </a:rPr>
              <a:t>y</a:t>
            </a:r>
            <a:r>
              <a:rPr dirty="0" sz="3700" spc="-270">
                <a:latin typeface="Verdana"/>
                <a:cs typeface="Verdana"/>
              </a:rPr>
              <a:t> </a:t>
            </a:r>
            <a:r>
              <a:rPr dirty="0" sz="3700" spc="-130">
                <a:latin typeface="Verdana"/>
                <a:cs typeface="Verdana"/>
              </a:rPr>
              <a:t>t</a:t>
            </a:r>
            <a:r>
              <a:rPr dirty="0" sz="3700" spc="-170">
                <a:latin typeface="Verdana"/>
                <a:cs typeface="Verdana"/>
              </a:rPr>
              <a:t>y</a:t>
            </a:r>
            <a:r>
              <a:rPr dirty="0" sz="3700" spc="30">
                <a:latin typeface="Verdana"/>
                <a:cs typeface="Verdana"/>
              </a:rPr>
              <a:t>p</a:t>
            </a:r>
            <a:r>
              <a:rPr dirty="0" sz="3700" spc="120">
                <a:latin typeface="Verdana"/>
                <a:cs typeface="Verdana"/>
              </a:rPr>
              <a:t>e</a:t>
            </a:r>
            <a:r>
              <a:rPr dirty="0" sz="3700" spc="-270">
                <a:latin typeface="Verdana"/>
                <a:cs typeface="Verdana"/>
              </a:rPr>
              <a:t> </a:t>
            </a:r>
            <a:r>
              <a:rPr dirty="0" sz="3700" spc="-100">
                <a:latin typeface="Verdana"/>
                <a:cs typeface="Verdana"/>
              </a:rPr>
              <a:t>a</a:t>
            </a:r>
            <a:r>
              <a:rPr dirty="0" sz="3700" spc="-220">
                <a:latin typeface="Verdana"/>
                <a:cs typeface="Verdana"/>
              </a:rPr>
              <a:t>n</a:t>
            </a:r>
            <a:r>
              <a:rPr dirty="0" sz="3700" spc="35">
                <a:latin typeface="Verdana"/>
                <a:cs typeface="Verdana"/>
              </a:rPr>
              <a:t>d</a:t>
            </a:r>
            <a:r>
              <a:rPr dirty="0" sz="3700" spc="-270">
                <a:latin typeface="Verdana"/>
                <a:cs typeface="Verdana"/>
              </a:rPr>
              <a:t> </a:t>
            </a:r>
            <a:r>
              <a:rPr dirty="0" sz="3700" spc="30">
                <a:latin typeface="Verdana"/>
                <a:cs typeface="Verdana"/>
              </a:rPr>
              <a:t>p</a:t>
            </a:r>
            <a:r>
              <a:rPr dirty="0" sz="3700" spc="110">
                <a:latin typeface="Verdana"/>
                <a:cs typeface="Verdana"/>
              </a:rPr>
              <a:t>o</a:t>
            </a:r>
            <a:r>
              <a:rPr dirty="0" sz="3700" spc="30">
                <a:latin typeface="Verdana"/>
                <a:cs typeface="Verdana"/>
              </a:rPr>
              <a:t>p</a:t>
            </a:r>
            <a:r>
              <a:rPr dirty="0" sz="3700" spc="-215">
                <a:latin typeface="Verdana"/>
                <a:cs typeface="Verdana"/>
              </a:rPr>
              <a:t>u</a:t>
            </a:r>
            <a:r>
              <a:rPr dirty="0" sz="3700">
                <a:latin typeface="Verdana"/>
                <a:cs typeface="Verdana"/>
              </a:rPr>
              <a:t>l</a:t>
            </a:r>
            <a:r>
              <a:rPr dirty="0" sz="3700" spc="-100">
                <a:latin typeface="Verdana"/>
                <a:cs typeface="Verdana"/>
              </a:rPr>
              <a:t>a</a:t>
            </a:r>
            <a:r>
              <a:rPr dirty="0" sz="3700" spc="-130">
                <a:latin typeface="Verdana"/>
                <a:cs typeface="Verdana"/>
              </a:rPr>
              <a:t>t</a:t>
            </a:r>
            <a:r>
              <a:rPr dirty="0" sz="3700" spc="-185">
                <a:latin typeface="Verdana"/>
                <a:cs typeface="Verdana"/>
              </a:rPr>
              <a:t>i</a:t>
            </a:r>
            <a:r>
              <a:rPr dirty="0" sz="3700" spc="110">
                <a:latin typeface="Verdana"/>
                <a:cs typeface="Verdana"/>
              </a:rPr>
              <a:t>o</a:t>
            </a:r>
            <a:r>
              <a:rPr dirty="0" sz="3700" spc="-150">
                <a:latin typeface="Verdana"/>
                <a:cs typeface="Verdana"/>
              </a:rPr>
              <a:t>n  </a:t>
            </a:r>
            <a:r>
              <a:rPr dirty="0" sz="3700" spc="55">
                <a:latin typeface="Verdana"/>
                <a:cs typeface="Verdana"/>
              </a:rPr>
              <a:t>of</a:t>
            </a:r>
            <a:r>
              <a:rPr dirty="0" sz="3700" spc="-265">
                <a:latin typeface="Verdana"/>
                <a:cs typeface="Verdana"/>
              </a:rPr>
              <a:t> </a:t>
            </a:r>
            <a:r>
              <a:rPr dirty="0" sz="3700">
                <a:latin typeface="Verdana"/>
                <a:cs typeface="Verdana"/>
              </a:rPr>
              <a:t>disable</a:t>
            </a:r>
            <a:r>
              <a:rPr dirty="0" sz="3700" spc="-260">
                <a:latin typeface="Verdana"/>
                <a:cs typeface="Verdana"/>
              </a:rPr>
              <a:t> </a:t>
            </a:r>
            <a:r>
              <a:rPr dirty="0" sz="3700" spc="65">
                <a:latin typeface="Verdana"/>
                <a:cs typeface="Verdana"/>
              </a:rPr>
              <a:t>people</a:t>
            </a:r>
            <a:r>
              <a:rPr dirty="0" sz="3700" spc="-260">
                <a:latin typeface="Verdana"/>
                <a:cs typeface="Verdana"/>
              </a:rPr>
              <a:t> </a:t>
            </a:r>
            <a:r>
              <a:rPr dirty="0" sz="3700" spc="15">
                <a:latin typeface="Verdana"/>
                <a:cs typeface="Verdana"/>
              </a:rPr>
              <a:t>as</a:t>
            </a:r>
            <a:r>
              <a:rPr dirty="0" sz="3700" spc="-260">
                <a:latin typeface="Verdana"/>
                <a:cs typeface="Verdana"/>
              </a:rPr>
              <a:t> </a:t>
            </a:r>
            <a:r>
              <a:rPr dirty="0" sz="3700" spc="-5">
                <a:latin typeface="Verdana"/>
                <a:cs typeface="Verdana"/>
              </a:rPr>
              <a:t>compared</a:t>
            </a:r>
            <a:r>
              <a:rPr dirty="0" sz="3700" spc="-265">
                <a:latin typeface="Verdana"/>
                <a:cs typeface="Verdana"/>
              </a:rPr>
              <a:t> </a:t>
            </a:r>
            <a:r>
              <a:rPr dirty="0" sz="3700" spc="-10">
                <a:latin typeface="Verdana"/>
                <a:cs typeface="Verdana"/>
              </a:rPr>
              <a:t>to</a:t>
            </a:r>
            <a:r>
              <a:rPr dirty="0" sz="3700" spc="-260">
                <a:latin typeface="Verdana"/>
                <a:cs typeface="Verdana"/>
              </a:rPr>
              <a:t> </a:t>
            </a:r>
            <a:r>
              <a:rPr dirty="0" sz="3700" spc="65">
                <a:latin typeface="Verdana"/>
                <a:cs typeface="Verdana"/>
              </a:rPr>
              <a:t>people</a:t>
            </a:r>
            <a:r>
              <a:rPr dirty="0" sz="3700" spc="-260">
                <a:latin typeface="Verdana"/>
                <a:cs typeface="Verdana"/>
              </a:rPr>
              <a:t> </a:t>
            </a:r>
            <a:r>
              <a:rPr dirty="0" sz="3700" spc="-110">
                <a:latin typeface="Verdana"/>
                <a:cs typeface="Verdana"/>
              </a:rPr>
              <a:t>without</a:t>
            </a:r>
            <a:r>
              <a:rPr dirty="0" sz="3700" spc="-260">
                <a:latin typeface="Verdana"/>
                <a:cs typeface="Verdana"/>
              </a:rPr>
              <a:t> </a:t>
            </a:r>
            <a:r>
              <a:rPr dirty="0" sz="3700" spc="-114">
                <a:latin typeface="Verdana"/>
                <a:cs typeface="Verdana"/>
              </a:rPr>
              <a:t>disability. </a:t>
            </a:r>
            <a:r>
              <a:rPr dirty="0" sz="3700" spc="-1290">
                <a:latin typeface="Verdana"/>
                <a:cs typeface="Verdana"/>
              </a:rPr>
              <a:t> </a:t>
            </a:r>
            <a:r>
              <a:rPr dirty="0" sz="3700" spc="45">
                <a:latin typeface="Verdana"/>
                <a:cs typeface="Verdana"/>
              </a:rPr>
              <a:t>More</a:t>
            </a:r>
            <a:r>
              <a:rPr dirty="0" sz="3700" spc="-270">
                <a:latin typeface="Verdana"/>
                <a:cs typeface="Verdana"/>
              </a:rPr>
              <a:t> </a:t>
            </a:r>
            <a:r>
              <a:rPr dirty="0" sz="3700" spc="-165">
                <a:latin typeface="Verdana"/>
                <a:cs typeface="Verdana"/>
              </a:rPr>
              <a:t>than</a:t>
            </a:r>
            <a:r>
              <a:rPr dirty="0" sz="3700" spc="-265">
                <a:latin typeface="Verdana"/>
                <a:cs typeface="Verdana"/>
              </a:rPr>
              <a:t> </a:t>
            </a:r>
            <a:r>
              <a:rPr dirty="0" sz="3700" spc="-365">
                <a:latin typeface="Verdana"/>
                <a:cs typeface="Verdana"/>
              </a:rPr>
              <a:t>70%</a:t>
            </a:r>
            <a:r>
              <a:rPr dirty="0" sz="3700" spc="-265">
                <a:latin typeface="Verdana"/>
                <a:cs typeface="Verdana"/>
              </a:rPr>
              <a:t> </a:t>
            </a:r>
            <a:r>
              <a:rPr dirty="0" sz="3700" spc="55">
                <a:latin typeface="Verdana"/>
                <a:cs typeface="Verdana"/>
              </a:rPr>
              <a:t>of</a:t>
            </a:r>
            <a:r>
              <a:rPr dirty="0" sz="3700" spc="-265">
                <a:latin typeface="Verdana"/>
                <a:cs typeface="Verdana"/>
              </a:rPr>
              <a:t> </a:t>
            </a:r>
            <a:r>
              <a:rPr dirty="0" sz="3700" spc="5">
                <a:latin typeface="Verdana"/>
                <a:cs typeface="Verdana"/>
              </a:rPr>
              <a:t>disabled</a:t>
            </a:r>
            <a:r>
              <a:rPr dirty="0" sz="3700" spc="-265">
                <a:latin typeface="Verdana"/>
                <a:cs typeface="Verdana"/>
              </a:rPr>
              <a:t> </a:t>
            </a:r>
            <a:r>
              <a:rPr dirty="0" sz="3700" spc="65">
                <a:latin typeface="Verdana"/>
                <a:cs typeface="Verdana"/>
              </a:rPr>
              <a:t>people</a:t>
            </a:r>
            <a:r>
              <a:rPr dirty="0" sz="3700" spc="-265">
                <a:latin typeface="Verdana"/>
                <a:cs typeface="Verdana"/>
              </a:rPr>
              <a:t> </a:t>
            </a:r>
            <a:r>
              <a:rPr dirty="0" sz="3700" spc="-5">
                <a:latin typeface="Verdana"/>
                <a:cs typeface="Verdana"/>
              </a:rPr>
              <a:t>were</a:t>
            </a:r>
            <a:r>
              <a:rPr dirty="0" sz="3700" spc="-265">
                <a:latin typeface="Verdana"/>
                <a:cs typeface="Verdana"/>
              </a:rPr>
              <a:t> </a:t>
            </a:r>
            <a:r>
              <a:rPr dirty="0" sz="3700" spc="15">
                <a:latin typeface="Verdana"/>
                <a:cs typeface="Verdana"/>
              </a:rPr>
              <a:t>offered</a:t>
            </a:r>
            <a:r>
              <a:rPr dirty="0" sz="3700" spc="-265">
                <a:latin typeface="Verdana"/>
                <a:cs typeface="Verdana"/>
              </a:rPr>
              <a:t> </a:t>
            </a:r>
            <a:r>
              <a:rPr dirty="0" sz="3700" spc="-105">
                <a:latin typeface="Verdana"/>
                <a:cs typeface="Verdana"/>
              </a:rPr>
              <a:t>permanent </a:t>
            </a:r>
            <a:r>
              <a:rPr dirty="0" sz="3700" spc="-1290">
                <a:latin typeface="Verdana"/>
                <a:cs typeface="Verdana"/>
              </a:rPr>
              <a:t> </a:t>
            </a:r>
            <a:r>
              <a:rPr dirty="0" sz="3700" spc="20">
                <a:latin typeface="Verdana"/>
                <a:cs typeface="Verdana"/>
              </a:rPr>
              <a:t>roles</a:t>
            </a:r>
            <a:r>
              <a:rPr dirty="0" sz="3700" spc="-270">
                <a:latin typeface="Verdana"/>
                <a:cs typeface="Verdana"/>
              </a:rPr>
              <a:t> </a:t>
            </a:r>
            <a:r>
              <a:rPr dirty="0" sz="3700" spc="-200">
                <a:latin typeface="Verdana"/>
                <a:cs typeface="Verdana"/>
              </a:rPr>
              <a:t>in</a:t>
            </a:r>
            <a:r>
              <a:rPr dirty="0" sz="3700" spc="-270">
                <a:latin typeface="Verdana"/>
                <a:cs typeface="Verdana"/>
              </a:rPr>
              <a:t> </a:t>
            </a:r>
            <a:r>
              <a:rPr dirty="0" sz="3700" spc="-45">
                <a:latin typeface="Verdana"/>
                <a:cs typeface="Verdana"/>
              </a:rPr>
              <a:t>almost</a:t>
            </a:r>
            <a:r>
              <a:rPr dirty="0" sz="3700" spc="-270">
                <a:latin typeface="Verdana"/>
                <a:cs typeface="Verdana"/>
              </a:rPr>
              <a:t> </a:t>
            </a:r>
            <a:r>
              <a:rPr dirty="0" sz="3700" spc="-160">
                <a:latin typeface="Verdana"/>
                <a:cs typeface="Verdana"/>
              </a:rPr>
              <a:t>an</a:t>
            </a:r>
            <a:r>
              <a:rPr dirty="0" sz="3700" spc="-270">
                <a:latin typeface="Verdana"/>
                <a:cs typeface="Verdana"/>
              </a:rPr>
              <a:t> </a:t>
            </a:r>
            <a:r>
              <a:rPr dirty="0" sz="3700" spc="-65">
                <a:latin typeface="Verdana"/>
                <a:cs typeface="Verdana"/>
              </a:rPr>
              <a:t>even</a:t>
            </a:r>
            <a:r>
              <a:rPr dirty="0" sz="3700" spc="-270">
                <a:latin typeface="Verdana"/>
                <a:cs typeface="Verdana"/>
              </a:rPr>
              <a:t> </a:t>
            </a:r>
            <a:r>
              <a:rPr dirty="0" sz="3700" spc="-10">
                <a:latin typeface="Verdana"/>
                <a:cs typeface="Verdana"/>
              </a:rPr>
              <a:t>spread</a:t>
            </a:r>
            <a:r>
              <a:rPr dirty="0" sz="3700" spc="-265">
                <a:latin typeface="Verdana"/>
                <a:cs typeface="Verdana"/>
              </a:rPr>
              <a:t> </a:t>
            </a:r>
            <a:r>
              <a:rPr dirty="0" sz="3700" spc="55">
                <a:latin typeface="Verdana"/>
                <a:cs typeface="Verdana"/>
              </a:rPr>
              <a:t>of</a:t>
            </a:r>
            <a:r>
              <a:rPr dirty="0" sz="3700" spc="-270">
                <a:latin typeface="Verdana"/>
                <a:cs typeface="Verdana"/>
              </a:rPr>
              <a:t> </a:t>
            </a:r>
            <a:r>
              <a:rPr dirty="0" sz="3700" spc="5">
                <a:latin typeface="Verdana"/>
                <a:cs typeface="Verdana"/>
              </a:rPr>
              <a:t>academic</a:t>
            </a:r>
            <a:r>
              <a:rPr dirty="0" sz="3700" spc="-270">
                <a:latin typeface="Verdana"/>
                <a:cs typeface="Verdana"/>
              </a:rPr>
              <a:t> </a:t>
            </a:r>
            <a:r>
              <a:rPr dirty="0" sz="3700" spc="-95">
                <a:latin typeface="Verdana"/>
                <a:cs typeface="Verdana"/>
              </a:rPr>
              <a:t>and</a:t>
            </a:r>
            <a:r>
              <a:rPr dirty="0" sz="3700" spc="-270">
                <a:latin typeface="Verdana"/>
                <a:cs typeface="Verdana"/>
              </a:rPr>
              <a:t> </a:t>
            </a:r>
            <a:r>
              <a:rPr dirty="0" sz="3700" spc="-185">
                <a:latin typeface="Verdana"/>
                <a:cs typeface="Verdana"/>
              </a:rPr>
              <a:t>non-</a:t>
            </a:r>
            <a:endParaRPr sz="37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330"/>
              </a:spcBef>
            </a:pPr>
            <a:r>
              <a:rPr dirty="0" sz="3700" spc="-100">
                <a:latin typeface="Verdana"/>
                <a:cs typeface="Verdana"/>
              </a:rPr>
              <a:t>a</a:t>
            </a:r>
            <a:r>
              <a:rPr dirty="0" sz="3700" spc="290">
                <a:latin typeface="Verdana"/>
                <a:cs typeface="Verdana"/>
              </a:rPr>
              <a:t>c</a:t>
            </a:r>
            <a:r>
              <a:rPr dirty="0" sz="3700" spc="-100">
                <a:latin typeface="Verdana"/>
                <a:cs typeface="Verdana"/>
              </a:rPr>
              <a:t>a</a:t>
            </a:r>
            <a:r>
              <a:rPr dirty="0" sz="3700" spc="30">
                <a:latin typeface="Verdana"/>
                <a:cs typeface="Verdana"/>
              </a:rPr>
              <a:t>d</a:t>
            </a:r>
            <a:r>
              <a:rPr dirty="0" sz="3700" spc="114">
                <a:latin typeface="Verdana"/>
                <a:cs typeface="Verdana"/>
              </a:rPr>
              <a:t>e</a:t>
            </a:r>
            <a:r>
              <a:rPr dirty="0" sz="3700" spc="-285">
                <a:latin typeface="Verdana"/>
                <a:cs typeface="Verdana"/>
              </a:rPr>
              <a:t>m</a:t>
            </a:r>
            <a:r>
              <a:rPr dirty="0" sz="3700" spc="-185">
                <a:latin typeface="Verdana"/>
                <a:cs typeface="Verdana"/>
              </a:rPr>
              <a:t>i</a:t>
            </a:r>
            <a:r>
              <a:rPr dirty="0" sz="3700" spc="295">
                <a:latin typeface="Verdana"/>
                <a:cs typeface="Verdana"/>
              </a:rPr>
              <a:t>c</a:t>
            </a:r>
            <a:r>
              <a:rPr dirty="0" sz="3700" spc="-270">
                <a:latin typeface="Verdana"/>
                <a:cs typeface="Verdana"/>
              </a:rPr>
              <a:t> </a:t>
            </a:r>
            <a:r>
              <a:rPr dirty="0" sz="3700">
                <a:latin typeface="Verdana"/>
                <a:cs typeface="Verdana"/>
              </a:rPr>
              <a:t>l</a:t>
            </a:r>
            <a:r>
              <a:rPr dirty="0" sz="3700" spc="114">
                <a:latin typeface="Verdana"/>
                <a:cs typeface="Verdana"/>
              </a:rPr>
              <a:t>e</a:t>
            </a:r>
            <a:r>
              <a:rPr dirty="0" sz="3700" spc="-280">
                <a:latin typeface="Verdana"/>
                <a:cs typeface="Verdana"/>
              </a:rPr>
              <a:t>v</a:t>
            </a:r>
            <a:r>
              <a:rPr dirty="0" sz="3700" spc="114">
                <a:latin typeface="Verdana"/>
                <a:cs typeface="Verdana"/>
              </a:rPr>
              <a:t>e</a:t>
            </a:r>
            <a:r>
              <a:rPr dirty="0" sz="3700">
                <a:latin typeface="Verdana"/>
                <a:cs typeface="Verdana"/>
              </a:rPr>
              <a:t>l</a:t>
            </a:r>
            <a:r>
              <a:rPr dirty="0" sz="3700" spc="130">
                <a:latin typeface="Verdana"/>
                <a:cs typeface="Verdana"/>
              </a:rPr>
              <a:t>s</a:t>
            </a:r>
            <a:endParaRPr sz="3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9" y="97509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13373418" y="383679"/>
                </a:moveTo>
                <a:lnTo>
                  <a:pt x="13371271" y="372681"/>
                </a:lnTo>
                <a:lnTo>
                  <a:pt x="13364871" y="363016"/>
                </a:lnTo>
                <a:lnTo>
                  <a:pt x="13355206" y="356590"/>
                </a:lnTo>
                <a:lnTo>
                  <a:pt x="13344233" y="354444"/>
                </a:lnTo>
                <a:lnTo>
                  <a:pt x="13333235" y="356590"/>
                </a:lnTo>
                <a:lnTo>
                  <a:pt x="13323583" y="363004"/>
                </a:lnTo>
                <a:lnTo>
                  <a:pt x="13227418" y="459320"/>
                </a:lnTo>
                <a:lnTo>
                  <a:pt x="13131254" y="363016"/>
                </a:lnTo>
                <a:lnTo>
                  <a:pt x="13121589" y="356590"/>
                </a:lnTo>
                <a:lnTo>
                  <a:pt x="13110604" y="354444"/>
                </a:lnTo>
                <a:lnTo>
                  <a:pt x="13099644" y="356590"/>
                </a:lnTo>
                <a:lnTo>
                  <a:pt x="13089979" y="363004"/>
                </a:lnTo>
                <a:lnTo>
                  <a:pt x="13083553" y="372681"/>
                </a:lnTo>
                <a:lnTo>
                  <a:pt x="13081419" y="383679"/>
                </a:lnTo>
                <a:lnTo>
                  <a:pt x="13083553" y="394690"/>
                </a:lnTo>
                <a:lnTo>
                  <a:pt x="13089954" y="404355"/>
                </a:lnTo>
                <a:lnTo>
                  <a:pt x="13186131" y="500659"/>
                </a:lnTo>
                <a:lnTo>
                  <a:pt x="13089725" y="597204"/>
                </a:lnTo>
                <a:lnTo>
                  <a:pt x="13083324" y="606882"/>
                </a:lnTo>
                <a:lnTo>
                  <a:pt x="13081178" y="617880"/>
                </a:lnTo>
                <a:lnTo>
                  <a:pt x="13083324" y="628878"/>
                </a:lnTo>
                <a:lnTo>
                  <a:pt x="13089725" y="638543"/>
                </a:lnTo>
                <a:lnTo>
                  <a:pt x="13095427" y="644258"/>
                </a:lnTo>
                <a:lnTo>
                  <a:pt x="13102908" y="647115"/>
                </a:lnTo>
                <a:lnTo>
                  <a:pt x="13117830" y="647115"/>
                </a:lnTo>
                <a:lnTo>
                  <a:pt x="13125310" y="644258"/>
                </a:lnTo>
                <a:lnTo>
                  <a:pt x="13227406" y="542010"/>
                </a:lnTo>
                <a:lnTo>
                  <a:pt x="13329260" y="644017"/>
                </a:lnTo>
                <a:lnTo>
                  <a:pt x="13336740" y="646874"/>
                </a:lnTo>
                <a:lnTo>
                  <a:pt x="13351663" y="646874"/>
                </a:lnTo>
                <a:lnTo>
                  <a:pt x="13359143" y="644017"/>
                </a:lnTo>
                <a:lnTo>
                  <a:pt x="13364845" y="638314"/>
                </a:lnTo>
                <a:lnTo>
                  <a:pt x="13371259" y="628650"/>
                </a:lnTo>
                <a:lnTo>
                  <a:pt x="13373392" y="617639"/>
                </a:lnTo>
                <a:lnTo>
                  <a:pt x="13371259" y="606640"/>
                </a:lnTo>
                <a:lnTo>
                  <a:pt x="13364845" y="596976"/>
                </a:lnTo>
                <a:lnTo>
                  <a:pt x="13309968" y="542010"/>
                </a:lnTo>
                <a:lnTo>
                  <a:pt x="13268693" y="500659"/>
                </a:lnTo>
                <a:lnTo>
                  <a:pt x="13309981" y="459320"/>
                </a:lnTo>
                <a:lnTo>
                  <a:pt x="13364845" y="404368"/>
                </a:lnTo>
                <a:lnTo>
                  <a:pt x="13371271" y="394690"/>
                </a:lnTo>
                <a:lnTo>
                  <a:pt x="13373418" y="383679"/>
                </a:lnTo>
                <a:close/>
              </a:path>
              <a:path w="13634719" h="6946265">
                <a:moveTo>
                  <a:pt x="13634098" y="1016863"/>
                </a:moveTo>
                <a:lnTo>
                  <a:pt x="4831639" y="1016863"/>
                </a:lnTo>
                <a:lnTo>
                  <a:pt x="4785004" y="1010539"/>
                </a:lnTo>
                <a:lnTo>
                  <a:pt x="4743272" y="992759"/>
                </a:lnTo>
                <a:lnTo>
                  <a:pt x="4708029" y="965301"/>
                </a:lnTo>
                <a:lnTo>
                  <a:pt x="4680890" y="929932"/>
                </a:lnTo>
                <a:lnTo>
                  <a:pt x="4663440" y="888441"/>
                </a:lnTo>
                <a:lnTo>
                  <a:pt x="4657268" y="842606"/>
                </a:lnTo>
                <a:lnTo>
                  <a:pt x="4657268" y="174256"/>
                </a:lnTo>
                <a:lnTo>
                  <a:pt x="4650943" y="127647"/>
                </a:lnTo>
                <a:lnTo>
                  <a:pt x="4633150" y="85953"/>
                </a:lnTo>
                <a:lnTo>
                  <a:pt x="4605667" y="50736"/>
                </a:lnTo>
                <a:lnTo>
                  <a:pt x="4570285" y="23609"/>
                </a:lnTo>
                <a:lnTo>
                  <a:pt x="4528769" y="6172"/>
                </a:lnTo>
                <a:lnTo>
                  <a:pt x="4482897" y="0"/>
                </a:lnTo>
                <a:lnTo>
                  <a:pt x="1430286" y="0"/>
                </a:lnTo>
                <a:lnTo>
                  <a:pt x="1383652" y="6324"/>
                </a:lnTo>
                <a:lnTo>
                  <a:pt x="1341920" y="24104"/>
                </a:lnTo>
                <a:lnTo>
                  <a:pt x="1306677" y="51562"/>
                </a:lnTo>
                <a:lnTo>
                  <a:pt x="1279537" y="86931"/>
                </a:lnTo>
                <a:lnTo>
                  <a:pt x="1262087" y="128422"/>
                </a:lnTo>
                <a:lnTo>
                  <a:pt x="1255915" y="174256"/>
                </a:lnTo>
                <a:lnTo>
                  <a:pt x="1255915" y="840397"/>
                </a:lnTo>
                <a:lnTo>
                  <a:pt x="1249591" y="887006"/>
                </a:lnTo>
                <a:lnTo>
                  <a:pt x="1231798" y="928712"/>
                </a:lnTo>
                <a:lnTo>
                  <a:pt x="1204315" y="963917"/>
                </a:lnTo>
                <a:lnTo>
                  <a:pt x="1168933" y="991044"/>
                </a:lnTo>
                <a:lnTo>
                  <a:pt x="1127417" y="1008481"/>
                </a:lnTo>
                <a:lnTo>
                  <a:pt x="1081544" y="1014653"/>
                </a:lnTo>
                <a:lnTo>
                  <a:pt x="0" y="1014653"/>
                </a:lnTo>
                <a:lnTo>
                  <a:pt x="0" y="6771678"/>
                </a:lnTo>
                <a:lnTo>
                  <a:pt x="0" y="6945935"/>
                </a:lnTo>
                <a:lnTo>
                  <a:pt x="4831639" y="6945935"/>
                </a:lnTo>
                <a:lnTo>
                  <a:pt x="13634098" y="6945935"/>
                </a:lnTo>
                <a:lnTo>
                  <a:pt x="13634098" y="1016863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96949" y="433216"/>
            <a:ext cx="1267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64" y="97509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93059" y="433216"/>
            <a:ext cx="14008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37372" y="97509"/>
            <a:ext cx="14351000" cy="6946265"/>
            <a:chOff x="3937372" y="97509"/>
            <a:chExt cx="14351000" cy="6946265"/>
          </a:xfrm>
        </p:grpSpPr>
        <p:sp>
          <p:nvSpPr>
            <p:cNvPr id="7" name="object 7"/>
            <p:cNvSpPr/>
            <p:nvPr/>
          </p:nvSpPr>
          <p:spPr>
            <a:xfrm>
              <a:off x="3937372" y="97509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09344" y="97509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4"/>
                  </a:moveTo>
                  <a:lnTo>
                    <a:pt x="12278655" y="6943724"/>
                  </a:lnTo>
                  <a:lnTo>
                    <a:pt x="12278655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4"/>
                  </a:lnTo>
                  <a:close/>
                </a:path>
                <a:path w="12278994" h="6943725">
                  <a:moveTo>
                    <a:pt x="0" y="6943724"/>
                  </a:moveTo>
                  <a:lnTo>
                    <a:pt x="4831640" y="6943724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4"/>
                  </a:lnTo>
                  <a:close/>
                </a:path>
              </a:pathLst>
            </a:custGeom>
            <a:solidFill>
              <a:srgbClr val="959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876662" y="97509"/>
              <a:ext cx="9411335" cy="6943725"/>
            </a:xfrm>
            <a:custGeom>
              <a:avLst/>
              <a:gdLst/>
              <a:ahLst/>
              <a:cxnLst/>
              <a:rect l="l" t="t" r="r" b="b"/>
              <a:pathLst>
                <a:path w="9411335" h="6943725">
                  <a:moveTo>
                    <a:pt x="4831640" y="6943724"/>
                  </a:moveTo>
                  <a:lnTo>
                    <a:pt x="9411337" y="6943724"/>
                  </a:lnTo>
                  <a:lnTo>
                    <a:pt x="9411337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4"/>
                  </a:lnTo>
                  <a:close/>
                </a:path>
                <a:path w="9411335" h="6943725">
                  <a:moveTo>
                    <a:pt x="0" y="6943724"/>
                  </a:moveTo>
                  <a:lnTo>
                    <a:pt x="4831640" y="6943724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4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335973" y="263360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300037" y="600075"/>
                </a:moveTo>
                <a:lnTo>
                  <a:pt x="251369" y="596148"/>
                </a:lnTo>
                <a:lnTo>
                  <a:pt x="205202" y="584778"/>
                </a:lnTo>
                <a:lnTo>
                  <a:pt x="162152" y="566585"/>
                </a:lnTo>
                <a:lnTo>
                  <a:pt x="122839" y="542185"/>
                </a:lnTo>
                <a:lnTo>
                  <a:pt x="87878" y="512196"/>
                </a:lnTo>
                <a:lnTo>
                  <a:pt x="57889" y="477235"/>
                </a:lnTo>
                <a:lnTo>
                  <a:pt x="33489" y="437922"/>
                </a:lnTo>
                <a:lnTo>
                  <a:pt x="15296" y="394872"/>
                </a:lnTo>
                <a:lnTo>
                  <a:pt x="3926" y="348705"/>
                </a:lnTo>
                <a:lnTo>
                  <a:pt x="0" y="300037"/>
                </a:lnTo>
                <a:lnTo>
                  <a:pt x="3926" y="251369"/>
                </a:lnTo>
                <a:lnTo>
                  <a:pt x="15296" y="205202"/>
                </a:lnTo>
                <a:lnTo>
                  <a:pt x="33489" y="162152"/>
                </a:lnTo>
                <a:lnTo>
                  <a:pt x="57889" y="122839"/>
                </a:lnTo>
                <a:lnTo>
                  <a:pt x="87878" y="87878"/>
                </a:lnTo>
                <a:lnTo>
                  <a:pt x="122839" y="57889"/>
                </a:lnTo>
                <a:lnTo>
                  <a:pt x="162152" y="33489"/>
                </a:lnTo>
                <a:lnTo>
                  <a:pt x="205202" y="15296"/>
                </a:lnTo>
                <a:lnTo>
                  <a:pt x="251369" y="3926"/>
                </a:lnTo>
                <a:lnTo>
                  <a:pt x="300037" y="0"/>
                </a:lnTo>
                <a:lnTo>
                  <a:pt x="348705" y="3926"/>
                </a:lnTo>
                <a:lnTo>
                  <a:pt x="394872" y="15296"/>
                </a:lnTo>
                <a:lnTo>
                  <a:pt x="437922" y="33489"/>
                </a:lnTo>
                <a:lnTo>
                  <a:pt x="477235" y="57889"/>
                </a:lnTo>
                <a:lnTo>
                  <a:pt x="512196" y="87878"/>
                </a:lnTo>
                <a:lnTo>
                  <a:pt x="542185" y="122839"/>
                </a:lnTo>
                <a:lnTo>
                  <a:pt x="566585" y="162152"/>
                </a:lnTo>
                <a:lnTo>
                  <a:pt x="584778" y="205202"/>
                </a:lnTo>
                <a:lnTo>
                  <a:pt x="596148" y="251369"/>
                </a:lnTo>
                <a:lnTo>
                  <a:pt x="600075" y="300037"/>
                </a:lnTo>
                <a:lnTo>
                  <a:pt x="596148" y="348705"/>
                </a:lnTo>
                <a:lnTo>
                  <a:pt x="584778" y="394872"/>
                </a:lnTo>
                <a:lnTo>
                  <a:pt x="566585" y="437922"/>
                </a:lnTo>
                <a:lnTo>
                  <a:pt x="542185" y="477235"/>
                </a:lnTo>
                <a:lnTo>
                  <a:pt x="512196" y="512196"/>
                </a:lnTo>
                <a:lnTo>
                  <a:pt x="477235" y="542185"/>
                </a:lnTo>
                <a:lnTo>
                  <a:pt x="437922" y="566585"/>
                </a:lnTo>
                <a:lnTo>
                  <a:pt x="394872" y="584778"/>
                </a:lnTo>
                <a:lnTo>
                  <a:pt x="348705" y="596148"/>
                </a:lnTo>
                <a:lnTo>
                  <a:pt x="300037" y="600075"/>
                </a:lnTo>
                <a:close/>
              </a:path>
            </a:pathLst>
          </a:custGeom>
          <a:solidFill>
            <a:srgbClr val="46AB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369656" y="433216"/>
            <a:ext cx="16706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Verdana"/>
                <a:cs typeface="Verdana"/>
              </a:rPr>
              <a:t>Methodology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" y="97509"/>
            <a:ext cx="18288000" cy="10191750"/>
            <a:chOff x="48" y="97509"/>
            <a:chExt cx="18288000" cy="10191750"/>
          </a:xfrm>
        </p:grpSpPr>
        <p:sp>
          <p:nvSpPr>
            <p:cNvPr id="13" name="object 13"/>
            <p:cNvSpPr/>
            <p:nvPr/>
          </p:nvSpPr>
          <p:spPr>
            <a:xfrm>
              <a:off x="10969987" y="97509"/>
              <a:ext cx="7318375" cy="6943725"/>
            </a:xfrm>
            <a:custGeom>
              <a:avLst/>
              <a:gdLst/>
              <a:ahLst/>
              <a:cxnLst/>
              <a:rect l="l" t="t" r="r" b="b"/>
              <a:pathLst>
                <a:path w="7318375" h="6943725">
                  <a:moveTo>
                    <a:pt x="4831640" y="6943724"/>
                  </a:moveTo>
                  <a:lnTo>
                    <a:pt x="7318012" y="6943724"/>
                  </a:lnTo>
                  <a:lnTo>
                    <a:pt x="7318012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4"/>
                  </a:lnTo>
                  <a:close/>
                </a:path>
                <a:path w="7318375" h="6943725">
                  <a:moveTo>
                    <a:pt x="0" y="6943724"/>
                  </a:moveTo>
                  <a:lnTo>
                    <a:pt x="4831640" y="6943724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197149" y="462805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" y="449033"/>
              <a:ext cx="18288000" cy="9840595"/>
            </a:xfrm>
            <a:custGeom>
              <a:avLst/>
              <a:gdLst/>
              <a:ahLst/>
              <a:cxnLst/>
              <a:rect l="l" t="t" r="r" b="b"/>
              <a:pathLst>
                <a:path w="18288000" h="9840595">
                  <a:moveTo>
                    <a:pt x="16042056" y="147637"/>
                  </a:moveTo>
                  <a:lnTo>
                    <a:pt x="16039884" y="136867"/>
                  </a:lnTo>
                  <a:lnTo>
                    <a:pt x="16033953" y="128066"/>
                  </a:lnTo>
                  <a:lnTo>
                    <a:pt x="16025152" y="122135"/>
                  </a:lnTo>
                  <a:lnTo>
                    <a:pt x="16014370" y="119951"/>
                  </a:lnTo>
                  <a:lnTo>
                    <a:pt x="15922105" y="119951"/>
                  </a:lnTo>
                  <a:lnTo>
                    <a:pt x="15922105" y="27686"/>
                  </a:lnTo>
                  <a:lnTo>
                    <a:pt x="15919920" y="16903"/>
                  </a:lnTo>
                  <a:lnTo>
                    <a:pt x="15913989" y="8115"/>
                  </a:lnTo>
                  <a:lnTo>
                    <a:pt x="15905188" y="2171"/>
                  </a:lnTo>
                  <a:lnTo>
                    <a:pt x="15894419" y="0"/>
                  </a:lnTo>
                  <a:lnTo>
                    <a:pt x="15883636" y="2171"/>
                  </a:lnTo>
                  <a:lnTo>
                    <a:pt x="15874848" y="8115"/>
                  </a:lnTo>
                  <a:lnTo>
                    <a:pt x="15868917" y="16903"/>
                  </a:lnTo>
                  <a:lnTo>
                    <a:pt x="15866733" y="27686"/>
                  </a:lnTo>
                  <a:lnTo>
                    <a:pt x="15866733" y="119951"/>
                  </a:lnTo>
                  <a:lnTo>
                    <a:pt x="15774467" y="119951"/>
                  </a:lnTo>
                  <a:lnTo>
                    <a:pt x="15763685" y="122135"/>
                  </a:lnTo>
                  <a:lnTo>
                    <a:pt x="15754884" y="128066"/>
                  </a:lnTo>
                  <a:lnTo>
                    <a:pt x="15748953" y="136867"/>
                  </a:lnTo>
                  <a:lnTo>
                    <a:pt x="15746781" y="147637"/>
                  </a:lnTo>
                  <a:lnTo>
                    <a:pt x="15748953" y="158419"/>
                  </a:lnTo>
                  <a:lnTo>
                    <a:pt x="15754884" y="167208"/>
                  </a:lnTo>
                  <a:lnTo>
                    <a:pt x="15763685" y="173151"/>
                  </a:lnTo>
                  <a:lnTo>
                    <a:pt x="15774467" y="175323"/>
                  </a:lnTo>
                  <a:lnTo>
                    <a:pt x="15866733" y="175323"/>
                  </a:lnTo>
                  <a:lnTo>
                    <a:pt x="15866733" y="267589"/>
                  </a:lnTo>
                  <a:lnTo>
                    <a:pt x="15868917" y="278371"/>
                  </a:lnTo>
                  <a:lnTo>
                    <a:pt x="15874848" y="287172"/>
                  </a:lnTo>
                  <a:lnTo>
                    <a:pt x="15883636" y="293103"/>
                  </a:lnTo>
                  <a:lnTo>
                    <a:pt x="15894419" y="295275"/>
                  </a:lnTo>
                  <a:lnTo>
                    <a:pt x="15905188" y="293103"/>
                  </a:lnTo>
                  <a:lnTo>
                    <a:pt x="15913989" y="287172"/>
                  </a:lnTo>
                  <a:lnTo>
                    <a:pt x="15919920" y="278371"/>
                  </a:lnTo>
                  <a:lnTo>
                    <a:pt x="15922105" y="267589"/>
                  </a:lnTo>
                  <a:lnTo>
                    <a:pt x="15922105" y="175323"/>
                  </a:lnTo>
                  <a:lnTo>
                    <a:pt x="16014370" y="175323"/>
                  </a:lnTo>
                  <a:lnTo>
                    <a:pt x="16025152" y="173151"/>
                  </a:lnTo>
                  <a:lnTo>
                    <a:pt x="16033953" y="167208"/>
                  </a:lnTo>
                  <a:lnTo>
                    <a:pt x="16039884" y="158419"/>
                  </a:lnTo>
                  <a:lnTo>
                    <a:pt x="16042056" y="147637"/>
                  </a:lnTo>
                  <a:close/>
                </a:path>
                <a:path w="18288000" h="9840595">
                  <a:moveTo>
                    <a:pt x="18287911" y="667435"/>
                  </a:moveTo>
                  <a:lnTo>
                    <a:pt x="0" y="667435"/>
                  </a:lnTo>
                  <a:lnTo>
                    <a:pt x="0" y="9840011"/>
                  </a:lnTo>
                  <a:lnTo>
                    <a:pt x="18287911" y="9840011"/>
                  </a:lnTo>
                  <a:lnTo>
                    <a:pt x="18287911" y="66743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09053" y="1627262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 h="0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09345" y="155582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4506" y="1627262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 h="0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92615" y="155582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602196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58998" y="2033495"/>
              <a:ext cx="2971799" cy="16763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701" y="3931437"/>
              <a:ext cx="114300" cy="1142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701" y="5684037"/>
              <a:ext cx="114300" cy="1142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701" y="6998487"/>
              <a:ext cx="114300" cy="11429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701" y="7874787"/>
              <a:ext cx="114300" cy="1142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068062" y="3720617"/>
            <a:ext cx="13883640" cy="5283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500"/>
              </a:lnSpc>
              <a:spcBef>
                <a:spcPts val="100"/>
              </a:spcBef>
            </a:pPr>
            <a:r>
              <a:rPr dirty="0" sz="2700" spc="-65">
                <a:latin typeface="Verdana"/>
                <a:cs typeface="Verdana"/>
              </a:rPr>
              <a:t>Permanent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20">
                <a:latin typeface="Verdana"/>
                <a:cs typeface="Verdana"/>
              </a:rPr>
              <a:t>roles</a:t>
            </a:r>
            <a:r>
              <a:rPr dirty="0" sz="2700" spc="-185">
                <a:latin typeface="Verdana"/>
                <a:cs typeface="Verdana"/>
              </a:rPr>
              <a:t> </a:t>
            </a:r>
            <a:r>
              <a:rPr dirty="0" sz="2700">
                <a:latin typeface="Verdana"/>
                <a:cs typeface="Verdana"/>
              </a:rPr>
              <a:t>were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15">
                <a:latin typeface="Verdana"/>
                <a:cs typeface="Verdana"/>
              </a:rPr>
              <a:t>offered</a:t>
            </a:r>
            <a:r>
              <a:rPr dirty="0" sz="2700" spc="-185">
                <a:latin typeface="Verdana"/>
                <a:cs typeface="Verdana"/>
              </a:rPr>
              <a:t> </a:t>
            </a:r>
            <a:r>
              <a:rPr dirty="0" sz="2700" spc="-50">
                <a:latin typeface="Verdana"/>
                <a:cs typeface="Verdana"/>
              </a:rPr>
              <a:t>more</a:t>
            </a:r>
            <a:r>
              <a:rPr dirty="0" sz="2700" spc="-185">
                <a:latin typeface="Verdana"/>
                <a:cs typeface="Verdana"/>
              </a:rPr>
              <a:t> </a:t>
            </a:r>
            <a:r>
              <a:rPr dirty="0" sz="2700" spc="-114">
                <a:latin typeface="Verdana"/>
                <a:cs typeface="Verdana"/>
              </a:rPr>
              <a:t>than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10">
                <a:latin typeface="Verdana"/>
                <a:cs typeface="Verdana"/>
              </a:rPr>
              <a:t>contract</a:t>
            </a:r>
            <a:r>
              <a:rPr dirty="0" sz="2700" spc="-185">
                <a:latin typeface="Verdana"/>
                <a:cs typeface="Verdana"/>
              </a:rPr>
              <a:t> </a:t>
            </a:r>
            <a:r>
              <a:rPr dirty="0" sz="2700" spc="20">
                <a:latin typeface="Verdana"/>
                <a:cs typeface="Verdana"/>
              </a:rPr>
              <a:t>roles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45">
                <a:latin typeface="Verdana"/>
                <a:cs typeface="Verdana"/>
              </a:rPr>
              <a:t>which</a:t>
            </a:r>
            <a:r>
              <a:rPr dirty="0" sz="2700" spc="-185">
                <a:latin typeface="Verdana"/>
                <a:cs typeface="Verdana"/>
              </a:rPr>
              <a:t> </a:t>
            </a:r>
            <a:r>
              <a:rPr dirty="0" sz="2700" spc="-20">
                <a:latin typeface="Verdana"/>
                <a:cs typeface="Verdana"/>
              </a:rPr>
              <a:t>is</a:t>
            </a:r>
            <a:r>
              <a:rPr dirty="0" sz="2700" spc="-185">
                <a:latin typeface="Verdana"/>
                <a:cs typeface="Verdana"/>
              </a:rPr>
              <a:t> </a:t>
            </a:r>
            <a:r>
              <a:rPr dirty="0" sz="2700" spc="-70">
                <a:latin typeface="Verdana"/>
                <a:cs typeface="Verdana"/>
              </a:rPr>
              <a:t>a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75">
                <a:latin typeface="Verdana"/>
                <a:cs typeface="Verdana"/>
              </a:rPr>
              <a:t>plus.</a:t>
            </a:r>
            <a:r>
              <a:rPr dirty="0" sz="2700" spc="-185">
                <a:latin typeface="Verdana"/>
                <a:cs typeface="Verdana"/>
              </a:rPr>
              <a:t> </a:t>
            </a:r>
            <a:r>
              <a:rPr dirty="0" sz="2700" spc="-20">
                <a:latin typeface="Verdana"/>
                <a:cs typeface="Verdana"/>
              </a:rPr>
              <a:t>46-50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>
                <a:latin typeface="Verdana"/>
                <a:cs typeface="Verdana"/>
              </a:rPr>
              <a:t>were </a:t>
            </a:r>
            <a:r>
              <a:rPr dirty="0" sz="2700" spc="-935">
                <a:latin typeface="Verdana"/>
                <a:cs typeface="Verdana"/>
              </a:rPr>
              <a:t> </a:t>
            </a:r>
            <a:r>
              <a:rPr dirty="0" sz="2700" spc="-50">
                <a:latin typeface="Verdana"/>
                <a:cs typeface="Verdana"/>
              </a:rPr>
              <a:t>the </a:t>
            </a:r>
            <a:r>
              <a:rPr dirty="0" sz="2700" spc="-45">
                <a:latin typeface="Verdana"/>
                <a:cs typeface="Verdana"/>
              </a:rPr>
              <a:t>highest </a:t>
            </a:r>
            <a:r>
              <a:rPr dirty="0" sz="2700" spc="-145">
                <a:latin typeface="Verdana"/>
                <a:cs typeface="Verdana"/>
              </a:rPr>
              <a:t>in </a:t>
            </a:r>
            <a:r>
              <a:rPr dirty="0" sz="2700" spc="-95">
                <a:latin typeface="Verdana"/>
                <a:cs typeface="Verdana"/>
              </a:rPr>
              <a:t>number </a:t>
            </a:r>
            <a:r>
              <a:rPr dirty="0" sz="2700">
                <a:latin typeface="Verdana"/>
                <a:cs typeface="Verdana"/>
              </a:rPr>
              <a:t>employed </a:t>
            </a:r>
            <a:r>
              <a:rPr dirty="0" sz="2700" spc="-35">
                <a:latin typeface="Verdana"/>
                <a:cs typeface="Verdana"/>
              </a:rPr>
              <a:t>on </a:t>
            </a:r>
            <a:r>
              <a:rPr dirty="0" sz="2700" spc="-70">
                <a:latin typeface="Verdana"/>
                <a:cs typeface="Verdana"/>
              </a:rPr>
              <a:t>permanent </a:t>
            </a:r>
            <a:r>
              <a:rPr dirty="0" sz="2700" spc="-55">
                <a:latin typeface="Verdana"/>
                <a:cs typeface="Verdana"/>
              </a:rPr>
              <a:t>basis. </a:t>
            </a:r>
            <a:r>
              <a:rPr dirty="0" sz="2700" spc="-5">
                <a:latin typeface="Verdana"/>
                <a:cs typeface="Verdana"/>
              </a:rPr>
              <a:t>The </a:t>
            </a:r>
            <a:r>
              <a:rPr dirty="0" sz="2700" spc="5">
                <a:latin typeface="Verdana"/>
                <a:cs typeface="Verdana"/>
              </a:rPr>
              <a:t>difference </a:t>
            </a:r>
            <a:r>
              <a:rPr dirty="0" sz="2700" spc="-145">
                <a:latin typeface="Verdana"/>
                <a:cs typeface="Verdana"/>
              </a:rPr>
              <a:t>in </a:t>
            </a:r>
            <a:r>
              <a:rPr dirty="0" sz="2700" spc="-30">
                <a:latin typeface="Verdana"/>
                <a:cs typeface="Verdana"/>
              </a:rPr>
              <a:t>Terms </a:t>
            </a:r>
            <a:r>
              <a:rPr dirty="0" sz="2700" spc="45">
                <a:latin typeface="Verdana"/>
                <a:cs typeface="Verdana"/>
              </a:rPr>
              <a:t>of </a:t>
            </a:r>
            <a:r>
              <a:rPr dirty="0" sz="2700" spc="50">
                <a:latin typeface="Verdana"/>
                <a:cs typeface="Verdana"/>
              </a:rPr>
              <a:t> </a:t>
            </a:r>
            <a:r>
              <a:rPr dirty="0" sz="2700" spc="-50">
                <a:latin typeface="Verdana"/>
                <a:cs typeface="Verdana"/>
              </a:rPr>
              <a:t>employment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45">
                <a:latin typeface="Verdana"/>
                <a:cs typeface="Verdana"/>
              </a:rPr>
              <a:t>distributed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30">
                <a:latin typeface="Verdana"/>
                <a:cs typeface="Verdana"/>
              </a:rPr>
              <a:t>almost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30">
                <a:latin typeface="Verdana"/>
                <a:cs typeface="Verdana"/>
              </a:rPr>
              <a:t>equally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45">
                <a:latin typeface="Verdana"/>
                <a:cs typeface="Verdana"/>
              </a:rPr>
              <a:t>which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20">
                <a:latin typeface="Verdana"/>
                <a:cs typeface="Verdana"/>
              </a:rPr>
              <a:t>is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70">
                <a:latin typeface="Verdana"/>
                <a:cs typeface="Verdana"/>
              </a:rPr>
              <a:t>a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75">
                <a:latin typeface="Verdana"/>
                <a:cs typeface="Verdana"/>
              </a:rPr>
              <a:t>plus.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Verdana"/>
              <a:cs typeface="Verdana"/>
            </a:endParaRPr>
          </a:p>
          <a:p>
            <a:pPr marL="12700" marR="39370">
              <a:lnSpc>
                <a:spcPct val="106500"/>
              </a:lnSpc>
            </a:pPr>
            <a:r>
              <a:rPr dirty="0" sz="2700" spc="-55">
                <a:latin typeface="Verdana"/>
                <a:cs typeface="Verdana"/>
              </a:rPr>
              <a:t>Same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95">
                <a:latin typeface="Verdana"/>
                <a:cs typeface="Verdana"/>
              </a:rPr>
              <a:t>amount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45">
                <a:latin typeface="Verdana"/>
                <a:cs typeface="Verdana"/>
              </a:rPr>
              <a:t>of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45">
                <a:latin typeface="Verdana"/>
                <a:cs typeface="Verdana"/>
              </a:rPr>
              <a:t>male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65">
                <a:latin typeface="Verdana"/>
                <a:cs typeface="Verdana"/>
              </a:rPr>
              <a:t>and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15">
                <a:latin typeface="Verdana"/>
                <a:cs typeface="Verdana"/>
              </a:rPr>
              <a:t>female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5">
                <a:latin typeface="Verdana"/>
                <a:cs typeface="Verdana"/>
              </a:rPr>
              <a:t>professors,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35">
                <a:latin typeface="Verdana"/>
                <a:cs typeface="Verdana"/>
              </a:rPr>
              <a:t>non-academic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5">
                <a:latin typeface="Verdana"/>
                <a:cs typeface="Verdana"/>
              </a:rPr>
              <a:t>contracts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65">
                <a:latin typeface="Verdana"/>
                <a:cs typeface="Verdana"/>
              </a:rPr>
              <a:t>and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70">
                <a:latin typeface="Verdana"/>
                <a:cs typeface="Verdana"/>
              </a:rPr>
              <a:t>another </a:t>
            </a:r>
            <a:r>
              <a:rPr dirty="0" sz="2700" spc="-930">
                <a:latin typeface="Verdana"/>
                <a:cs typeface="Verdana"/>
              </a:rPr>
              <a:t> </a:t>
            </a:r>
            <a:r>
              <a:rPr dirty="0" sz="2700" spc="-30">
                <a:latin typeface="Verdana"/>
                <a:cs typeface="Verdana"/>
              </a:rPr>
              <a:t>senior</a:t>
            </a:r>
            <a:r>
              <a:rPr dirty="0" sz="2700" spc="-200">
                <a:latin typeface="Verdana"/>
                <a:cs typeface="Verdana"/>
              </a:rPr>
              <a:t> </a:t>
            </a:r>
            <a:r>
              <a:rPr dirty="0" sz="2700" spc="10">
                <a:latin typeface="Verdana"/>
                <a:cs typeface="Verdana"/>
              </a:rPr>
              <a:t>academic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45">
                <a:latin typeface="Verdana"/>
                <a:cs typeface="Verdana"/>
              </a:rPr>
              <a:t>contract.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700" spc="50">
                <a:latin typeface="Verdana"/>
                <a:cs typeface="Verdana"/>
              </a:rPr>
              <a:t>66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70">
                <a:latin typeface="Verdana"/>
                <a:cs typeface="Verdana"/>
              </a:rPr>
              <a:t>a</a:t>
            </a:r>
            <a:r>
              <a:rPr dirty="0" sz="2700" spc="-155">
                <a:latin typeface="Verdana"/>
                <a:cs typeface="Verdana"/>
              </a:rPr>
              <a:t>n</a:t>
            </a:r>
            <a:r>
              <a:rPr dirty="0" sz="2700" spc="25">
                <a:latin typeface="Verdana"/>
                <a:cs typeface="Verdana"/>
              </a:rPr>
              <a:t>d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60">
                <a:latin typeface="Verdana"/>
                <a:cs typeface="Verdana"/>
              </a:rPr>
              <a:t>O</a:t>
            </a:r>
            <a:r>
              <a:rPr dirty="0" sz="2700" spc="-200">
                <a:latin typeface="Verdana"/>
                <a:cs typeface="Verdana"/>
              </a:rPr>
              <a:t>v</a:t>
            </a:r>
            <a:r>
              <a:rPr dirty="0" sz="2700" spc="85">
                <a:latin typeface="Verdana"/>
                <a:cs typeface="Verdana"/>
              </a:rPr>
              <a:t>e</a:t>
            </a:r>
            <a:r>
              <a:rPr dirty="0" sz="2700" spc="-175">
                <a:latin typeface="Verdana"/>
                <a:cs typeface="Verdana"/>
              </a:rPr>
              <a:t>r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155">
                <a:latin typeface="Verdana"/>
                <a:cs typeface="Verdana"/>
              </a:rPr>
              <a:t>h</a:t>
            </a:r>
            <a:r>
              <a:rPr dirty="0" sz="2700" spc="-70">
                <a:latin typeface="Verdana"/>
                <a:cs typeface="Verdana"/>
              </a:rPr>
              <a:t>a</a:t>
            </a:r>
            <a:r>
              <a:rPr dirty="0" sz="2700" spc="95">
                <a:latin typeface="Verdana"/>
                <a:cs typeface="Verdana"/>
              </a:rPr>
              <a:t>s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90">
                <a:latin typeface="Verdana"/>
                <a:cs typeface="Verdana"/>
              </a:rPr>
              <a:t>t</a:t>
            </a:r>
            <a:r>
              <a:rPr dirty="0" sz="2700" spc="-155">
                <a:latin typeface="Verdana"/>
                <a:cs typeface="Verdana"/>
              </a:rPr>
              <a:t>h</a:t>
            </a:r>
            <a:r>
              <a:rPr dirty="0" sz="2700" spc="85">
                <a:latin typeface="Verdana"/>
                <a:cs typeface="Verdana"/>
              </a:rPr>
              <a:t>e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155">
                <a:latin typeface="Verdana"/>
                <a:cs typeface="Verdana"/>
              </a:rPr>
              <a:t>h</a:t>
            </a:r>
            <a:r>
              <a:rPr dirty="0" sz="2700" spc="-130">
                <a:latin typeface="Verdana"/>
                <a:cs typeface="Verdana"/>
              </a:rPr>
              <a:t>i</a:t>
            </a:r>
            <a:r>
              <a:rPr dirty="0" sz="2700" spc="30">
                <a:latin typeface="Verdana"/>
                <a:cs typeface="Verdana"/>
              </a:rPr>
              <a:t>g</a:t>
            </a:r>
            <a:r>
              <a:rPr dirty="0" sz="2700" spc="-155">
                <a:latin typeface="Verdana"/>
                <a:cs typeface="Verdana"/>
              </a:rPr>
              <a:t>h</a:t>
            </a:r>
            <a:r>
              <a:rPr dirty="0" sz="2700" spc="85">
                <a:latin typeface="Verdana"/>
                <a:cs typeface="Verdana"/>
              </a:rPr>
              <a:t>e</a:t>
            </a:r>
            <a:r>
              <a:rPr dirty="0" sz="2700" spc="95">
                <a:latin typeface="Verdana"/>
                <a:cs typeface="Verdana"/>
              </a:rPr>
              <a:t>s</a:t>
            </a:r>
            <a:r>
              <a:rPr dirty="0" sz="2700" spc="-90">
                <a:latin typeface="Verdana"/>
                <a:cs typeface="Verdana"/>
              </a:rPr>
              <a:t>t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25">
                <a:latin typeface="Verdana"/>
                <a:cs typeface="Verdana"/>
              </a:rPr>
              <a:t>p</a:t>
            </a:r>
            <a:r>
              <a:rPr dirty="0" sz="2700" spc="-175">
                <a:latin typeface="Verdana"/>
                <a:cs typeface="Verdana"/>
              </a:rPr>
              <a:t>r</a:t>
            </a:r>
            <a:r>
              <a:rPr dirty="0" sz="2700" spc="85">
                <a:latin typeface="Verdana"/>
                <a:cs typeface="Verdana"/>
              </a:rPr>
              <a:t>o</a:t>
            </a:r>
            <a:r>
              <a:rPr dirty="0" sz="2700">
                <a:latin typeface="Verdana"/>
                <a:cs typeface="Verdana"/>
              </a:rPr>
              <a:t>f</a:t>
            </a:r>
            <a:r>
              <a:rPr dirty="0" sz="2700" spc="85">
                <a:latin typeface="Verdana"/>
                <a:cs typeface="Verdana"/>
              </a:rPr>
              <a:t>e</a:t>
            </a:r>
            <a:r>
              <a:rPr dirty="0" sz="2700" spc="95">
                <a:latin typeface="Verdana"/>
                <a:cs typeface="Verdana"/>
              </a:rPr>
              <a:t>ss</a:t>
            </a:r>
            <a:r>
              <a:rPr dirty="0" sz="2700" spc="85">
                <a:latin typeface="Verdana"/>
                <a:cs typeface="Verdana"/>
              </a:rPr>
              <a:t>o</a:t>
            </a:r>
            <a:r>
              <a:rPr dirty="0" sz="2700" spc="-175">
                <a:latin typeface="Verdana"/>
                <a:cs typeface="Verdana"/>
              </a:rPr>
              <a:t>r</a:t>
            </a:r>
            <a:r>
              <a:rPr dirty="0" sz="2700" spc="95">
                <a:latin typeface="Verdana"/>
                <a:cs typeface="Verdana"/>
              </a:rPr>
              <a:t>s</a:t>
            </a:r>
            <a:r>
              <a:rPr dirty="0" sz="2700" spc="55">
                <a:latin typeface="Verdana"/>
                <a:cs typeface="Verdana"/>
              </a:rPr>
              <a:t>’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175">
                <a:latin typeface="Verdana"/>
                <a:cs typeface="Verdana"/>
              </a:rPr>
              <a:t>r</a:t>
            </a:r>
            <a:r>
              <a:rPr dirty="0" sz="2700" spc="85">
                <a:latin typeface="Verdana"/>
                <a:cs typeface="Verdana"/>
              </a:rPr>
              <a:t>o</a:t>
            </a:r>
            <a:r>
              <a:rPr dirty="0" sz="2700" spc="5">
                <a:latin typeface="Verdana"/>
                <a:cs typeface="Verdana"/>
              </a:rPr>
              <a:t>l</a:t>
            </a:r>
            <a:r>
              <a:rPr dirty="0" sz="2700" spc="85">
                <a:latin typeface="Verdana"/>
                <a:cs typeface="Verdana"/>
              </a:rPr>
              <a:t>e</a:t>
            </a:r>
            <a:r>
              <a:rPr dirty="0" sz="2700" spc="95">
                <a:latin typeface="Verdana"/>
                <a:cs typeface="Verdana"/>
              </a:rPr>
              <a:t>s</a:t>
            </a:r>
            <a:r>
              <a:rPr dirty="0" sz="2700" spc="-340"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Verdana"/>
              <a:cs typeface="Verdana"/>
            </a:endParaRPr>
          </a:p>
          <a:p>
            <a:pPr marL="12700" marR="102235">
              <a:lnSpc>
                <a:spcPct val="106500"/>
              </a:lnSpc>
            </a:pPr>
            <a:r>
              <a:rPr dirty="0" sz="2700">
                <a:latin typeface="Verdana"/>
                <a:cs typeface="Verdana"/>
              </a:rPr>
              <a:t>Professional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10">
                <a:latin typeface="Verdana"/>
                <a:cs typeface="Verdana"/>
              </a:rPr>
              <a:t>occupations</a:t>
            </a:r>
            <a:r>
              <a:rPr dirty="0" sz="2700" spc="-185">
                <a:latin typeface="Verdana"/>
                <a:cs typeface="Verdana"/>
              </a:rPr>
              <a:t> </a:t>
            </a:r>
            <a:r>
              <a:rPr dirty="0" sz="2700" spc="-65">
                <a:latin typeface="Verdana"/>
                <a:cs typeface="Verdana"/>
              </a:rPr>
              <a:t>had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50">
                <a:latin typeface="Verdana"/>
                <a:cs typeface="Verdana"/>
              </a:rPr>
              <a:t>the</a:t>
            </a:r>
            <a:r>
              <a:rPr dirty="0" sz="2700" spc="-185">
                <a:latin typeface="Verdana"/>
                <a:cs typeface="Verdana"/>
              </a:rPr>
              <a:t> </a:t>
            </a:r>
            <a:r>
              <a:rPr dirty="0" sz="2700" spc="-45">
                <a:latin typeface="Verdana"/>
                <a:cs typeface="Verdana"/>
              </a:rPr>
              <a:t>highest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95">
                <a:latin typeface="Verdana"/>
                <a:cs typeface="Verdana"/>
              </a:rPr>
              <a:t>number</a:t>
            </a:r>
            <a:r>
              <a:rPr dirty="0" sz="2700" spc="-185">
                <a:latin typeface="Verdana"/>
                <a:cs typeface="Verdana"/>
              </a:rPr>
              <a:t> </a:t>
            </a:r>
            <a:r>
              <a:rPr dirty="0" sz="2700" spc="45">
                <a:latin typeface="Verdana"/>
                <a:cs typeface="Verdana"/>
              </a:rPr>
              <a:t>of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40">
                <a:latin typeface="Verdana"/>
                <a:cs typeface="Verdana"/>
              </a:rPr>
              <a:t>employed.</a:t>
            </a:r>
            <a:r>
              <a:rPr dirty="0" sz="2700" spc="-185">
                <a:latin typeface="Verdana"/>
                <a:cs typeface="Verdana"/>
              </a:rPr>
              <a:t> </a:t>
            </a:r>
            <a:r>
              <a:rPr dirty="0" sz="2700" spc="55">
                <a:latin typeface="Verdana"/>
                <a:cs typeface="Verdana"/>
              </a:rPr>
              <a:t>Males</a:t>
            </a:r>
            <a:r>
              <a:rPr dirty="0" sz="2700" spc="-185">
                <a:latin typeface="Verdana"/>
                <a:cs typeface="Verdana"/>
              </a:rPr>
              <a:t> </a:t>
            </a:r>
            <a:r>
              <a:rPr dirty="0" sz="2700" spc="-65">
                <a:latin typeface="Verdana"/>
                <a:cs typeface="Verdana"/>
              </a:rPr>
              <a:t>had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70">
                <a:latin typeface="Verdana"/>
                <a:cs typeface="Verdana"/>
              </a:rPr>
              <a:t>a</a:t>
            </a:r>
            <a:r>
              <a:rPr dirty="0" sz="2700" spc="-185">
                <a:latin typeface="Verdana"/>
                <a:cs typeface="Verdana"/>
              </a:rPr>
              <a:t> </a:t>
            </a:r>
            <a:r>
              <a:rPr dirty="0" sz="2700" spc="-80">
                <a:latin typeface="Verdana"/>
                <a:cs typeface="Verdana"/>
              </a:rPr>
              <a:t>higher </a:t>
            </a:r>
            <a:r>
              <a:rPr dirty="0" sz="2700" spc="-935">
                <a:latin typeface="Verdana"/>
                <a:cs typeface="Verdana"/>
              </a:rPr>
              <a:t> </a:t>
            </a:r>
            <a:r>
              <a:rPr dirty="0" sz="2700" spc="-95">
                <a:latin typeface="Verdana"/>
                <a:cs typeface="Verdana"/>
              </a:rPr>
              <a:t>number </a:t>
            </a:r>
            <a:r>
              <a:rPr dirty="0" sz="2700" spc="45">
                <a:latin typeface="Verdana"/>
                <a:cs typeface="Verdana"/>
              </a:rPr>
              <a:t>of </a:t>
            </a:r>
            <a:r>
              <a:rPr dirty="0" sz="2700">
                <a:latin typeface="Verdana"/>
                <a:cs typeface="Verdana"/>
              </a:rPr>
              <a:t>employed </a:t>
            </a:r>
            <a:r>
              <a:rPr dirty="0" sz="2700" spc="-145">
                <a:latin typeface="Verdana"/>
                <a:cs typeface="Verdana"/>
              </a:rPr>
              <a:t>in </a:t>
            </a:r>
            <a:r>
              <a:rPr dirty="0" sz="2700" spc="10">
                <a:latin typeface="Verdana"/>
                <a:cs typeface="Verdana"/>
              </a:rPr>
              <a:t>academic </a:t>
            </a:r>
            <a:r>
              <a:rPr dirty="0" sz="2700" spc="-10">
                <a:latin typeface="Verdana"/>
                <a:cs typeface="Verdana"/>
              </a:rPr>
              <a:t>contract </a:t>
            </a:r>
            <a:r>
              <a:rPr dirty="0" sz="2700" spc="-65">
                <a:latin typeface="Verdana"/>
                <a:cs typeface="Verdana"/>
              </a:rPr>
              <a:t>and </a:t>
            </a:r>
            <a:r>
              <a:rPr dirty="0" sz="2700" spc="10">
                <a:latin typeface="Verdana"/>
                <a:cs typeface="Verdana"/>
              </a:rPr>
              <a:t>Females </a:t>
            </a:r>
            <a:r>
              <a:rPr dirty="0" sz="2700" spc="-65">
                <a:latin typeface="Verdana"/>
                <a:cs typeface="Verdana"/>
              </a:rPr>
              <a:t>had </a:t>
            </a:r>
            <a:r>
              <a:rPr dirty="0" sz="2700" spc="-70">
                <a:latin typeface="Verdana"/>
                <a:cs typeface="Verdana"/>
              </a:rPr>
              <a:t>a </a:t>
            </a:r>
            <a:r>
              <a:rPr dirty="0" sz="2700" spc="-80">
                <a:latin typeface="Verdana"/>
                <a:cs typeface="Verdana"/>
              </a:rPr>
              <a:t>higher </a:t>
            </a:r>
            <a:r>
              <a:rPr dirty="0" sz="2700" spc="-95">
                <a:latin typeface="Verdana"/>
                <a:cs typeface="Verdana"/>
              </a:rPr>
              <a:t>number </a:t>
            </a:r>
            <a:r>
              <a:rPr dirty="0" sz="2700" spc="-145">
                <a:latin typeface="Verdana"/>
                <a:cs typeface="Verdana"/>
              </a:rPr>
              <a:t>in </a:t>
            </a:r>
            <a:r>
              <a:rPr dirty="0" sz="2700" spc="-140">
                <a:latin typeface="Verdana"/>
                <a:cs typeface="Verdana"/>
              </a:rPr>
              <a:t> </a:t>
            </a:r>
            <a:r>
              <a:rPr dirty="0" sz="2700" spc="-30">
                <a:latin typeface="Verdana"/>
                <a:cs typeface="Verdana"/>
              </a:rPr>
              <a:t>Non-academic</a:t>
            </a:r>
            <a:r>
              <a:rPr dirty="0" sz="2700" spc="-200">
                <a:latin typeface="Verdana"/>
                <a:cs typeface="Verdana"/>
              </a:rPr>
              <a:t> </a:t>
            </a:r>
            <a:r>
              <a:rPr dirty="0" sz="2700" spc="-30">
                <a:latin typeface="Verdana"/>
                <a:cs typeface="Verdana"/>
              </a:rPr>
              <a:t>contracts.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30366" y="433216"/>
            <a:ext cx="1499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02338" y="433216"/>
            <a:ext cx="24758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462982" y="433216"/>
            <a:ext cx="9448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latin typeface="Verdana"/>
                <a:cs typeface="Verdana"/>
              </a:rPr>
              <a:t>R</a:t>
            </a:r>
            <a:r>
              <a:rPr dirty="0" sz="2000" spc="60">
                <a:latin typeface="Verdana"/>
                <a:cs typeface="Verdana"/>
              </a:rPr>
              <a:t>e</a:t>
            </a:r>
            <a:r>
              <a:rPr dirty="0" sz="2000" spc="65">
                <a:latin typeface="Verdana"/>
                <a:cs typeface="Verdana"/>
              </a:rPr>
              <a:t>s</a:t>
            </a:r>
            <a:r>
              <a:rPr dirty="0" sz="2000" spc="-114">
                <a:latin typeface="Verdana"/>
                <a:cs typeface="Verdana"/>
              </a:rPr>
              <a:t>u</a:t>
            </a:r>
            <a:r>
              <a:rPr dirty="0" sz="2000">
                <a:latin typeface="Verdana"/>
                <a:cs typeface="Verdana"/>
              </a:rPr>
              <a:t>l</a:t>
            </a:r>
            <a:r>
              <a:rPr dirty="0" sz="2000" spc="-75">
                <a:latin typeface="Verdana"/>
                <a:cs typeface="Verdana"/>
              </a:rPr>
              <a:t>t</a:t>
            </a:r>
            <a:r>
              <a:rPr dirty="0" sz="2000" spc="70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3225" y="1387585"/>
            <a:ext cx="3293110" cy="1292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64970">
              <a:lnSpc>
                <a:spcPct val="100000"/>
              </a:lnSpc>
              <a:spcBef>
                <a:spcPts val="100"/>
              </a:spcBef>
            </a:pPr>
            <a:r>
              <a:rPr dirty="0" sz="2500" spc="20">
                <a:solidFill>
                  <a:srgbClr val="48494E"/>
                </a:solidFill>
                <a:latin typeface="Verdana"/>
                <a:cs typeface="Verdana"/>
              </a:rPr>
              <a:t>A</a:t>
            </a:r>
            <a:r>
              <a:rPr dirty="0" sz="2500" spc="20">
                <a:solidFill>
                  <a:srgbClr val="48494E"/>
                </a:solidFill>
                <a:latin typeface="Verdana"/>
                <a:cs typeface="Verdana"/>
              </a:rPr>
              <a:t>g</a:t>
            </a:r>
            <a:r>
              <a:rPr dirty="0" sz="2500" spc="8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48494E"/>
                </a:solidFill>
                <a:latin typeface="Verdana"/>
                <a:cs typeface="Verdana"/>
              </a:rPr>
              <a:t>g</a:t>
            </a:r>
            <a:r>
              <a:rPr dirty="0" sz="2500" spc="-16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dirty="0" sz="2500" spc="-145">
                <a:solidFill>
                  <a:srgbClr val="48494E"/>
                </a:solidFill>
                <a:latin typeface="Verdana"/>
                <a:cs typeface="Verdana"/>
              </a:rPr>
              <a:t>u</a:t>
            </a:r>
            <a:r>
              <a:rPr dirty="0" sz="2500" spc="25">
                <a:solidFill>
                  <a:srgbClr val="48494E"/>
                </a:solidFill>
                <a:latin typeface="Verdana"/>
                <a:cs typeface="Verdana"/>
              </a:rPr>
              <a:t>p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250" spc="130" b="1">
                <a:latin typeface="Tahoma"/>
                <a:cs typeface="Tahoma"/>
              </a:rPr>
              <a:t>Age</a:t>
            </a:r>
            <a:r>
              <a:rPr dirty="0" sz="3250" spc="-140" b="1">
                <a:latin typeface="Tahoma"/>
                <a:cs typeface="Tahoma"/>
              </a:rPr>
              <a:t> </a:t>
            </a:r>
            <a:r>
              <a:rPr dirty="0" sz="3250" spc="40" b="1">
                <a:latin typeface="Tahoma"/>
                <a:cs typeface="Tahoma"/>
              </a:rPr>
              <a:t>group</a:t>
            </a:r>
            <a:endParaRPr sz="3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3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C3C4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78263" y="433218"/>
            <a:ext cx="1267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64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08540" y="451952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5" h="292734">
                <a:moveTo>
                  <a:pt x="228797" y="104866"/>
                </a:moveTo>
                <a:lnTo>
                  <a:pt x="146233" y="104866"/>
                </a:lnTo>
                <a:lnTo>
                  <a:pt x="242400" y="8556"/>
                </a:lnTo>
                <a:lnTo>
                  <a:pt x="252057" y="2137"/>
                </a:lnTo>
                <a:lnTo>
                  <a:pt x="263051" y="0"/>
                </a:lnTo>
                <a:lnTo>
                  <a:pt x="274027" y="2141"/>
                </a:lnTo>
                <a:lnTo>
                  <a:pt x="283684" y="8565"/>
                </a:lnTo>
                <a:lnTo>
                  <a:pt x="290093" y="18234"/>
                </a:lnTo>
                <a:lnTo>
                  <a:pt x="292230" y="29236"/>
                </a:lnTo>
                <a:lnTo>
                  <a:pt x="290089" y="40239"/>
                </a:lnTo>
                <a:lnTo>
                  <a:pt x="283667" y="49914"/>
                </a:lnTo>
                <a:lnTo>
                  <a:pt x="228797" y="104866"/>
                </a:lnTo>
                <a:close/>
              </a:path>
              <a:path w="292735" h="292734">
                <a:moveTo>
                  <a:pt x="36647" y="292663"/>
                </a:moveTo>
                <a:lnTo>
                  <a:pt x="21721" y="292663"/>
                </a:lnTo>
                <a:lnTo>
                  <a:pt x="14238" y="289808"/>
                </a:lnTo>
                <a:lnTo>
                  <a:pt x="8545" y="284097"/>
                </a:lnTo>
                <a:lnTo>
                  <a:pt x="2136" y="274428"/>
                </a:lnTo>
                <a:lnTo>
                  <a:pt x="0" y="263428"/>
                </a:lnTo>
                <a:lnTo>
                  <a:pt x="2136" y="252427"/>
                </a:lnTo>
                <a:lnTo>
                  <a:pt x="8545" y="242758"/>
                </a:lnTo>
                <a:lnTo>
                  <a:pt x="104946" y="146214"/>
                </a:lnTo>
                <a:lnTo>
                  <a:pt x="8772" y="49904"/>
                </a:lnTo>
                <a:lnTo>
                  <a:pt x="2369" y="40235"/>
                </a:lnTo>
                <a:lnTo>
                  <a:pt x="233" y="29233"/>
                </a:lnTo>
                <a:lnTo>
                  <a:pt x="2372" y="18230"/>
                </a:lnTo>
                <a:lnTo>
                  <a:pt x="8794" y="8556"/>
                </a:lnTo>
                <a:lnTo>
                  <a:pt x="18461" y="2137"/>
                </a:lnTo>
                <a:lnTo>
                  <a:pt x="29426" y="0"/>
                </a:lnTo>
                <a:lnTo>
                  <a:pt x="40411" y="2141"/>
                </a:lnTo>
                <a:lnTo>
                  <a:pt x="50066" y="8565"/>
                </a:lnTo>
                <a:lnTo>
                  <a:pt x="146233" y="104866"/>
                </a:lnTo>
                <a:lnTo>
                  <a:pt x="228797" y="104866"/>
                </a:lnTo>
                <a:lnTo>
                  <a:pt x="187510" y="146214"/>
                </a:lnTo>
                <a:lnTo>
                  <a:pt x="228788" y="187562"/>
                </a:lnTo>
                <a:lnTo>
                  <a:pt x="146223" y="187562"/>
                </a:lnTo>
                <a:lnTo>
                  <a:pt x="44130" y="289808"/>
                </a:lnTo>
                <a:lnTo>
                  <a:pt x="36647" y="292663"/>
                </a:lnTo>
                <a:close/>
              </a:path>
              <a:path w="292735" h="292734">
                <a:moveTo>
                  <a:pt x="270483" y="292429"/>
                </a:moveTo>
                <a:lnTo>
                  <a:pt x="255556" y="292429"/>
                </a:lnTo>
                <a:lnTo>
                  <a:pt x="248083" y="289574"/>
                </a:lnTo>
                <a:lnTo>
                  <a:pt x="146223" y="187562"/>
                </a:lnTo>
                <a:lnTo>
                  <a:pt x="228788" y="187562"/>
                </a:lnTo>
                <a:lnTo>
                  <a:pt x="283658" y="242525"/>
                </a:lnTo>
                <a:lnTo>
                  <a:pt x="290073" y="252193"/>
                </a:lnTo>
                <a:lnTo>
                  <a:pt x="292211" y="263194"/>
                </a:lnTo>
                <a:lnTo>
                  <a:pt x="290073" y="274194"/>
                </a:lnTo>
                <a:lnTo>
                  <a:pt x="283658" y="283863"/>
                </a:lnTo>
                <a:lnTo>
                  <a:pt x="277956" y="289574"/>
                </a:lnTo>
                <a:lnTo>
                  <a:pt x="270483" y="292429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76900" y="449029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5"/>
                </a:moveTo>
                <a:lnTo>
                  <a:pt x="136861" y="293099"/>
                </a:lnTo>
                <a:lnTo>
                  <a:pt x="128062" y="287167"/>
                </a:lnTo>
                <a:lnTo>
                  <a:pt x="122130" y="278368"/>
                </a:lnTo>
                <a:lnTo>
                  <a:pt x="119955" y="267592"/>
                </a:lnTo>
                <a:lnTo>
                  <a:pt x="119955" y="175319"/>
                </a:lnTo>
                <a:lnTo>
                  <a:pt x="27682" y="175319"/>
                </a:lnTo>
                <a:lnTo>
                  <a:pt x="16906" y="173144"/>
                </a:lnTo>
                <a:lnTo>
                  <a:pt x="8107" y="167212"/>
                </a:lnTo>
                <a:lnTo>
                  <a:pt x="2175" y="158413"/>
                </a:lnTo>
                <a:lnTo>
                  <a:pt x="0" y="147637"/>
                </a:lnTo>
                <a:lnTo>
                  <a:pt x="2175" y="136861"/>
                </a:lnTo>
                <a:lnTo>
                  <a:pt x="8107" y="128062"/>
                </a:lnTo>
                <a:lnTo>
                  <a:pt x="16906" y="122130"/>
                </a:lnTo>
                <a:lnTo>
                  <a:pt x="27682" y="119955"/>
                </a:lnTo>
                <a:lnTo>
                  <a:pt x="119955" y="119955"/>
                </a:lnTo>
                <a:lnTo>
                  <a:pt x="119955" y="27682"/>
                </a:lnTo>
                <a:lnTo>
                  <a:pt x="122130" y="16906"/>
                </a:lnTo>
                <a:lnTo>
                  <a:pt x="128062" y="8107"/>
                </a:lnTo>
                <a:lnTo>
                  <a:pt x="136861" y="2175"/>
                </a:lnTo>
                <a:lnTo>
                  <a:pt x="147637" y="0"/>
                </a:lnTo>
                <a:lnTo>
                  <a:pt x="158413" y="2175"/>
                </a:lnTo>
                <a:lnTo>
                  <a:pt x="167212" y="8107"/>
                </a:lnTo>
                <a:lnTo>
                  <a:pt x="173144" y="16906"/>
                </a:lnTo>
                <a:lnTo>
                  <a:pt x="175319" y="27682"/>
                </a:lnTo>
                <a:lnTo>
                  <a:pt x="175319" y="119955"/>
                </a:lnTo>
                <a:lnTo>
                  <a:pt x="267592" y="119955"/>
                </a:lnTo>
                <a:lnTo>
                  <a:pt x="278368" y="122130"/>
                </a:lnTo>
                <a:lnTo>
                  <a:pt x="287167" y="128062"/>
                </a:lnTo>
                <a:lnTo>
                  <a:pt x="293099" y="136861"/>
                </a:lnTo>
                <a:lnTo>
                  <a:pt x="295275" y="147637"/>
                </a:lnTo>
                <a:lnTo>
                  <a:pt x="293099" y="158413"/>
                </a:lnTo>
                <a:lnTo>
                  <a:pt x="287167" y="167212"/>
                </a:lnTo>
                <a:lnTo>
                  <a:pt x="278368" y="173144"/>
                </a:lnTo>
                <a:lnTo>
                  <a:pt x="267592" y="175319"/>
                </a:lnTo>
                <a:lnTo>
                  <a:pt x="175319" y="175319"/>
                </a:lnTo>
                <a:lnTo>
                  <a:pt x="175319" y="267592"/>
                </a:lnTo>
                <a:lnTo>
                  <a:pt x="173144" y="278368"/>
                </a:lnTo>
                <a:lnTo>
                  <a:pt x="167212" y="287167"/>
                </a:lnTo>
                <a:lnTo>
                  <a:pt x="158413" y="293099"/>
                </a:lnTo>
                <a:lnTo>
                  <a:pt x="147637" y="295275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74374" y="433218"/>
            <a:ext cx="14008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" y="1116461"/>
            <a:ext cx="18288000" cy="9172575"/>
            <a:chOff x="48" y="1116461"/>
            <a:chExt cx="18288000" cy="9172575"/>
          </a:xfrm>
        </p:grpSpPr>
        <p:sp>
          <p:nvSpPr>
            <p:cNvPr id="9" name="object 9"/>
            <p:cNvSpPr/>
            <p:nvPr/>
          </p:nvSpPr>
          <p:spPr>
            <a:xfrm>
              <a:off x="48" y="1116461"/>
              <a:ext cx="18288000" cy="9172575"/>
            </a:xfrm>
            <a:custGeom>
              <a:avLst/>
              <a:gdLst/>
              <a:ahLst/>
              <a:cxnLst/>
              <a:rect l="l" t="t" r="r" b="b"/>
              <a:pathLst>
                <a:path w="18288000" h="9172575">
                  <a:moveTo>
                    <a:pt x="18287902" y="9172574"/>
                  </a:moveTo>
                  <a:lnTo>
                    <a:pt x="0" y="9172574"/>
                  </a:lnTo>
                  <a:lnTo>
                    <a:pt x="0" y="0"/>
                  </a:lnTo>
                  <a:lnTo>
                    <a:pt x="18287902" y="0"/>
                  </a:lnTo>
                  <a:lnTo>
                    <a:pt x="18287902" y="917257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09053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 h="0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09345" y="1555827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4506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 h="0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2615" y="1555827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00175" y="1443894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02196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52901" y="1443821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335973" y="263362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300037" y="600075"/>
                </a:moveTo>
                <a:lnTo>
                  <a:pt x="251369" y="596148"/>
                </a:lnTo>
                <a:lnTo>
                  <a:pt x="205202" y="584778"/>
                </a:lnTo>
                <a:lnTo>
                  <a:pt x="162152" y="566585"/>
                </a:lnTo>
                <a:lnTo>
                  <a:pt x="122839" y="542185"/>
                </a:lnTo>
                <a:lnTo>
                  <a:pt x="87878" y="512196"/>
                </a:lnTo>
                <a:lnTo>
                  <a:pt x="57889" y="477235"/>
                </a:lnTo>
                <a:lnTo>
                  <a:pt x="33489" y="437922"/>
                </a:lnTo>
                <a:lnTo>
                  <a:pt x="15296" y="394872"/>
                </a:lnTo>
                <a:lnTo>
                  <a:pt x="3926" y="348705"/>
                </a:lnTo>
                <a:lnTo>
                  <a:pt x="0" y="300037"/>
                </a:lnTo>
                <a:lnTo>
                  <a:pt x="3926" y="251369"/>
                </a:lnTo>
                <a:lnTo>
                  <a:pt x="15296" y="205202"/>
                </a:lnTo>
                <a:lnTo>
                  <a:pt x="33489" y="162152"/>
                </a:lnTo>
                <a:lnTo>
                  <a:pt x="57889" y="122839"/>
                </a:lnTo>
                <a:lnTo>
                  <a:pt x="87878" y="87878"/>
                </a:lnTo>
                <a:lnTo>
                  <a:pt x="122839" y="57889"/>
                </a:lnTo>
                <a:lnTo>
                  <a:pt x="162152" y="33489"/>
                </a:lnTo>
                <a:lnTo>
                  <a:pt x="205202" y="15296"/>
                </a:lnTo>
                <a:lnTo>
                  <a:pt x="251369" y="3926"/>
                </a:lnTo>
                <a:lnTo>
                  <a:pt x="300037" y="0"/>
                </a:lnTo>
                <a:lnTo>
                  <a:pt x="348705" y="3926"/>
                </a:lnTo>
                <a:lnTo>
                  <a:pt x="394872" y="15296"/>
                </a:lnTo>
                <a:lnTo>
                  <a:pt x="437922" y="33489"/>
                </a:lnTo>
                <a:lnTo>
                  <a:pt x="477235" y="57889"/>
                </a:lnTo>
                <a:lnTo>
                  <a:pt x="512196" y="87878"/>
                </a:lnTo>
                <a:lnTo>
                  <a:pt x="542185" y="122839"/>
                </a:lnTo>
                <a:lnTo>
                  <a:pt x="566585" y="162152"/>
                </a:lnTo>
                <a:lnTo>
                  <a:pt x="584778" y="205202"/>
                </a:lnTo>
                <a:lnTo>
                  <a:pt x="596148" y="251369"/>
                </a:lnTo>
                <a:lnTo>
                  <a:pt x="600075" y="300037"/>
                </a:lnTo>
                <a:lnTo>
                  <a:pt x="596148" y="348705"/>
                </a:lnTo>
                <a:lnTo>
                  <a:pt x="584778" y="394872"/>
                </a:lnTo>
                <a:lnTo>
                  <a:pt x="566585" y="437922"/>
                </a:lnTo>
                <a:lnTo>
                  <a:pt x="542185" y="477235"/>
                </a:lnTo>
                <a:lnTo>
                  <a:pt x="512196" y="512196"/>
                </a:lnTo>
                <a:lnTo>
                  <a:pt x="477235" y="542185"/>
                </a:lnTo>
                <a:lnTo>
                  <a:pt x="437922" y="566585"/>
                </a:lnTo>
                <a:lnTo>
                  <a:pt x="394872" y="584778"/>
                </a:lnTo>
                <a:lnTo>
                  <a:pt x="348705" y="596148"/>
                </a:lnTo>
                <a:lnTo>
                  <a:pt x="300037" y="600075"/>
                </a:lnTo>
                <a:close/>
              </a:path>
            </a:pathLst>
          </a:custGeom>
          <a:solidFill>
            <a:srgbClr val="ECB1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245594" y="1387583"/>
            <a:ext cx="244792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45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-70">
                <a:solidFill>
                  <a:srgbClr val="48494E"/>
                </a:solidFill>
                <a:latin typeface="Verdana"/>
                <a:cs typeface="Verdana"/>
              </a:rPr>
              <a:t>a</a:t>
            </a:r>
            <a:r>
              <a:rPr dirty="0" sz="2500" spc="-185">
                <a:solidFill>
                  <a:srgbClr val="48494E"/>
                </a:solidFill>
                <a:latin typeface="Verdana"/>
                <a:cs typeface="Verdana"/>
              </a:rPr>
              <a:t>m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135">
                <a:solidFill>
                  <a:srgbClr val="48494E"/>
                </a:solidFill>
                <a:latin typeface="Verdana"/>
                <a:cs typeface="Verdana"/>
              </a:rPr>
              <a:t>M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-190">
                <a:solidFill>
                  <a:srgbClr val="48494E"/>
                </a:solidFill>
                <a:latin typeface="Verdana"/>
                <a:cs typeface="Verdana"/>
              </a:rPr>
              <a:t>m</a:t>
            </a:r>
            <a:r>
              <a:rPr dirty="0" sz="2500" spc="20">
                <a:solidFill>
                  <a:srgbClr val="48494E"/>
                </a:solidFill>
                <a:latin typeface="Verdana"/>
                <a:cs typeface="Verdana"/>
              </a:rPr>
              <a:t>b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-16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90">
                <a:solidFill>
                  <a:srgbClr val="48494E"/>
                </a:solidFill>
                <a:latin typeface="Verdana"/>
                <a:cs typeface="Verdana"/>
              </a:rPr>
              <a:t>s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98882" y="4331751"/>
            <a:ext cx="15674340" cy="3139440"/>
            <a:chOff x="1198882" y="4331751"/>
            <a:chExt cx="15674340" cy="313944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6841" y="4331751"/>
              <a:ext cx="3138847" cy="313883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882" y="4331751"/>
              <a:ext cx="3138847" cy="313883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37878" y="4435708"/>
              <a:ext cx="3034889" cy="3034877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016000" y="2305167"/>
            <a:ext cx="3912870" cy="1223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850" spc="165" b="1">
                <a:latin typeface="Tahoma"/>
                <a:cs typeface="Tahoma"/>
              </a:rPr>
              <a:t>Group</a:t>
            </a:r>
            <a:r>
              <a:rPr dirty="0" sz="7850" spc="-345" b="1">
                <a:latin typeface="Tahoma"/>
                <a:cs typeface="Tahoma"/>
              </a:rPr>
              <a:t> </a:t>
            </a:r>
            <a:r>
              <a:rPr dirty="0" sz="7850" spc="-1355" b="1">
                <a:latin typeface="Tahoma"/>
                <a:cs typeface="Tahoma"/>
              </a:rPr>
              <a:t>1</a:t>
            </a:r>
            <a:endParaRPr sz="78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56328" y="7950296"/>
            <a:ext cx="2224405" cy="1282065"/>
          </a:xfrm>
          <a:prstGeom prst="rect">
            <a:avLst/>
          </a:prstGeom>
        </p:spPr>
        <p:txBody>
          <a:bodyPr wrap="square" lIns="0" tIns="1930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20"/>
              </a:spcBef>
            </a:pPr>
            <a:r>
              <a:rPr dirty="0" sz="3600" spc="-55" b="1">
                <a:latin typeface="Tahoma"/>
                <a:cs typeface="Tahoma"/>
              </a:rPr>
              <a:t>Mark</a:t>
            </a:r>
            <a:endParaRPr sz="3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dirty="0" sz="2600" spc="75">
                <a:latin typeface="Verdana"/>
                <a:cs typeface="Verdana"/>
              </a:rPr>
              <a:t>G</a:t>
            </a:r>
            <a:r>
              <a:rPr dirty="0" sz="2600" spc="-175">
                <a:latin typeface="Verdana"/>
                <a:cs typeface="Verdana"/>
              </a:rPr>
              <a:t>r</a:t>
            </a:r>
            <a:r>
              <a:rPr dirty="0" sz="2600" spc="75">
                <a:latin typeface="Verdana"/>
                <a:cs typeface="Verdana"/>
              </a:rPr>
              <a:t>o</a:t>
            </a:r>
            <a:r>
              <a:rPr dirty="0" sz="2600" spc="-150">
                <a:latin typeface="Verdana"/>
                <a:cs typeface="Verdana"/>
              </a:rPr>
              <a:t>u</a:t>
            </a:r>
            <a:r>
              <a:rPr dirty="0" sz="2600" spc="25">
                <a:latin typeface="Verdana"/>
                <a:cs typeface="Verdana"/>
              </a:rPr>
              <a:t>p</a:t>
            </a:r>
            <a:r>
              <a:rPr dirty="0" sz="2600" spc="-190">
                <a:latin typeface="Verdana"/>
                <a:cs typeface="Verdana"/>
              </a:rPr>
              <a:t> </a:t>
            </a:r>
            <a:r>
              <a:rPr dirty="0" sz="2600" spc="-80">
                <a:latin typeface="Verdana"/>
                <a:cs typeface="Verdana"/>
              </a:rPr>
              <a:t>L</a:t>
            </a:r>
            <a:r>
              <a:rPr dirty="0" sz="2600" spc="80">
                <a:latin typeface="Verdana"/>
                <a:cs typeface="Verdana"/>
              </a:rPr>
              <a:t>e</a:t>
            </a:r>
            <a:r>
              <a:rPr dirty="0" sz="2600" spc="-70">
                <a:latin typeface="Verdana"/>
                <a:cs typeface="Verdana"/>
              </a:rPr>
              <a:t>a</a:t>
            </a:r>
            <a:r>
              <a:rPr dirty="0" sz="2600" spc="20">
                <a:latin typeface="Verdana"/>
                <a:cs typeface="Verdana"/>
              </a:rPr>
              <a:t>d</a:t>
            </a:r>
            <a:r>
              <a:rPr dirty="0" sz="2600" spc="80">
                <a:latin typeface="Verdana"/>
                <a:cs typeface="Verdana"/>
              </a:rPr>
              <a:t>e</a:t>
            </a:r>
            <a:r>
              <a:rPr dirty="0" sz="2600" spc="-170">
                <a:latin typeface="Verdana"/>
                <a:cs typeface="Verdana"/>
              </a:rPr>
              <a:t>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03273" y="7882636"/>
            <a:ext cx="2681605" cy="1367790"/>
          </a:xfrm>
          <a:prstGeom prst="rect">
            <a:avLst/>
          </a:prstGeom>
        </p:spPr>
        <p:txBody>
          <a:bodyPr wrap="square" lIns="0" tIns="2432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14"/>
              </a:spcBef>
            </a:pPr>
            <a:r>
              <a:rPr dirty="0" sz="3600" spc="-35" b="1">
                <a:latin typeface="Tahoma"/>
                <a:cs typeface="Tahoma"/>
              </a:rPr>
              <a:t>Akinlade</a:t>
            </a:r>
            <a:endParaRPr sz="3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310"/>
              </a:spcBef>
            </a:pPr>
            <a:r>
              <a:rPr dirty="0" sz="2600" spc="75">
                <a:latin typeface="Verdana"/>
                <a:cs typeface="Verdana"/>
              </a:rPr>
              <a:t>G</a:t>
            </a:r>
            <a:r>
              <a:rPr dirty="0" sz="2600" spc="-175">
                <a:latin typeface="Verdana"/>
                <a:cs typeface="Verdana"/>
              </a:rPr>
              <a:t>r</a:t>
            </a:r>
            <a:r>
              <a:rPr dirty="0" sz="2600" spc="75">
                <a:latin typeface="Verdana"/>
                <a:cs typeface="Verdana"/>
              </a:rPr>
              <a:t>o</a:t>
            </a:r>
            <a:r>
              <a:rPr dirty="0" sz="2600" spc="-150">
                <a:latin typeface="Verdana"/>
                <a:cs typeface="Verdana"/>
              </a:rPr>
              <a:t>u</a:t>
            </a:r>
            <a:r>
              <a:rPr dirty="0" sz="2600" spc="25">
                <a:latin typeface="Verdana"/>
                <a:cs typeface="Verdana"/>
              </a:rPr>
              <a:t>p</a:t>
            </a:r>
            <a:r>
              <a:rPr dirty="0" sz="2600" spc="-190">
                <a:latin typeface="Verdana"/>
                <a:cs typeface="Verdana"/>
              </a:rPr>
              <a:t> </a:t>
            </a:r>
            <a:r>
              <a:rPr dirty="0" sz="2600" spc="-35">
                <a:latin typeface="Verdana"/>
                <a:cs typeface="Verdana"/>
              </a:rPr>
              <a:t>S</a:t>
            </a:r>
            <a:r>
              <a:rPr dirty="0" sz="2600" spc="80">
                <a:latin typeface="Verdana"/>
                <a:cs typeface="Verdana"/>
              </a:rPr>
              <a:t>e</a:t>
            </a:r>
            <a:r>
              <a:rPr dirty="0" sz="2600" spc="204">
                <a:latin typeface="Verdana"/>
                <a:cs typeface="Verdana"/>
              </a:rPr>
              <a:t>c</a:t>
            </a:r>
            <a:r>
              <a:rPr dirty="0" sz="2600" spc="-175">
                <a:latin typeface="Verdana"/>
                <a:cs typeface="Verdana"/>
              </a:rPr>
              <a:t>r</a:t>
            </a:r>
            <a:r>
              <a:rPr dirty="0" sz="2600" spc="80">
                <a:latin typeface="Verdana"/>
                <a:cs typeface="Verdana"/>
              </a:rPr>
              <a:t>e</a:t>
            </a:r>
            <a:r>
              <a:rPr dirty="0" sz="2600" spc="-95">
                <a:latin typeface="Verdana"/>
                <a:cs typeface="Verdana"/>
              </a:rPr>
              <a:t>t</a:t>
            </a:r>
            <a:r>
              <a:rPr dirty="0" sz="2600" spc="-70">
                <a:latin typeface="Verdana"/>
                <a:cs typeface="Verdana"/>
              </a:rPr>
              <a:t>a</a:t>
            </a:r>
            <a:r>
              <a:rPr dirty="0" sz="2600" spc="-175">
                <a:latin typeface="Verdana"/>
                <a:cs typeface="Verdana"/>
              </a:rPr>
              <a:t>r</a:t>
            </a:r>
            <a:r>
              <a:rPr dirty="0" sz="2600" spc="-114">
                <a:latin typeface="Verdana"/>
                <a:cs typeface="Verdana"/>
              </a:rPr>
              <a:t>y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162160" y="7814980"/>
            <a:ext cx="2799715" cy="1452880"/>
          </a:xfrm>
          <a:prstGeom prst="rect">
            <a:avLst/>
          </a:prstGeom>
        </p:spPr>
        <p:txBody>
          <a:bodyPr wrap="square" lIns="0" tIns="292735" rIns="0" bIns="0" rtlCol="0" vert="horz">
            <a:spAutoFit/>
          </a:bodyPr>
          <a:lstStyle/>
          <a:p>
            <a:pPr marL="433070">
              <a:lnSpc>
                <a:spcPct val="100000"/>
              </a:lnSpc>
              <a:spcBef>
                <a:spcPts val="2305"/>
              </a:spcBef>
            </a:pPr>
            <a:r>
              <a:rPr dirty="0" sz="3600" spc="90" b="1">
                <a:latin typeface="Tahoma"/>
                <a:cs typeface="Tahoma"/>
              </a:rPr>
              <a:t>Chidozie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dirty="0" sz="2600" spc="75">
                <a:latin typeface="Verdana"/>
                <a:cs typeface="Verdana"/>
              </a:rPr>
              <a:t>G</a:t>
            </a:r>
            <a:r>
              <a:rPr dirty="0" sz="2600" spc="-175">
                <a:latin typeface="Verdana"/>
                <a:cs typeface="Verdana"/>
              </a:rPr>
              <a:t>r</a:t>
            </a:r>
            <a:r>
              <a:rPr dirty="0" sz="2600" spc="75">
                <a:latin typeface="Verdana"/>
                <a:cs typeface="Verdana"/>
              </a:rPr>
              <a:t>o</a:t>
            </a:r>
            <a:r>
              <a:rPr dirty="0" sz="2600" spc="-150">
                <a:latin typeface="Verdana"/>
                <a:cs typeface="Verdana"/>
              </a:rPr>
              <a:t>u</a:t>
            </a:r>
            <a:r>
              <a:rPr dirty="0" sz="2600" spc="25">
                <a:latin typeface="Verdana"/>
                <a:cs typeface="Verdana"/>
              </a:rPr>
              <a:t>p</a:t>
            </a:r>
            <a:r>
              <a:rPr dirty="0" sz="2600" spc="-190">
                <a:latin typeface="Verdana"/>
                <a:cs typeface="Verdana"/>
              </a:rPr>
              <a:t> </a:t>
            </a:r>
            <a:r>
              <a:rPr dirty="0" sz="2600" spc="-200">
                <a:latin typeface="Verdana"/>
                <a:cs typeface="Verdana"/>
              </a:rPr>
              <a:t>m</a:t>
            </a:r>
            <a:r>
              <a:rPr dirty="0" sz="2600" spc="75">
                <a:latin typeface="Verdana"/>
                <a:cs typeface="Verdana"/>
              </a:rPr>
              <a:t>o</a:t>
            </a:r>
            <a:r>
              <a:rPr dirty="0" sz="2600" spc="20">
                <a:latin typeface="Verdana"/>
                <a:cs typeface="Verdana"/>
              </a:rPr>
              <a:t>d</a:t>
            </a:r>
            <a:r>
              <a:rPr dirty="0" sz="2600" spc="80">
                <a:latin typeface="Verdana"/>
                <a:cs typeface="Verdana"/>
              </a:rPr>
              <a:t>e</a:t>
            </a:r>
            <a:r>
              <a:rPr dirty="0" sz="2600" spc="-175">
                <a:latin typeface="Verdana"/>
                <a:cs typeface="Verdana"/>
              </a:rPr>
              <a:t>r</a:t>
            </a:r>
            <a:r>
              <a:rPr dirty="0" sz="2600" spc="-70">
                <a:latin typeface="Verdana"/>
                <a:cs typeface="Verdana"/>
              </a:rPr>
              <a:t>a</a:t>
            </a:r>
            <a:r>
              <a:rPr dirty="0" sz="2600" spc="-95">
                <a:latin typeface="Verdana"/>
                <a:cs typeface="Verdana"/>
              </a:rPr>
              <a:t>t</a:t>
            </a:r>
            <a:r>
              <a:rPr dirty="0" sz="2600" spc="75">
                <a:latin typeface="Verdana"/>
                <a:cs typeface="Verdana"/>
              </a:rPr>
              <a:t>o</a:t>
            </a:r>
            <a:r>
              <a:rPr dirty="0" sz="2600" spc="-170">
                <a:latin typeface="Verdana"/>
                <a:cs typeface="Verdana"/>
              </a:rPr>
              <a:t>r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" y="97512"/>
            <a:ext cx="13634719" cy="6946265"/>
            <a:chOff x="3953" y="97512"/>
            <a:chExt cx="13634719" cy="6946265"/>
          </a:xfrm>
        </p:grpSpPr>
        <p:sp>
          <p:nvSpPr>
            <p:cNvPr id="3" name="object 3"/>
            <p:cNvSpPr/>
            <p:nvPr/>
          </p:nvSpPr>
          <p:spPr>
            <a:xfrm>
              <a:off x="13085138" y="451955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953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403F3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496949" y="433221"/>
            <a:ext cx="1267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0064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93059" y="433221"/>
            <a:ext cx="14008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37372" y="97512"/>
            <a:ext cx="14351000" cy="6946265"/>
            <a:chOff x="3937372" y="97512"/>
            <a:chExt cx="14351000" cy="6946265"/>
          </a:xfrm>
        </p:grpSpPr>
        <p:sp>
          <p:nvSpPr>
            <p:cNvPr id="9" name="object 9"/>
            <p:cNvSpPr/>
            <p:nvPr/>
          </p:nvSpPr>
          <p:spPr>
            <a:xfrm>
              <a:off x="3937372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09344" y="97512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5"/>
                  </a:moveTo>
                  <a:lnTo>
                    <a:pt x="12278655" y="6943725"/>
                  </a:lnTo>
                  <a:lnTo>
                    <a:pt x="12278655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12278994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876662" y="97512"/>
              <a:ext cx="9411335" cy="6943725"/>
            </a:xfrm>
            <a:custGeom>
              <a:avLst/>
              <a:gdLst/>
              <a:ahLst/>
              <a:cxnLst/>
              <a:rect l="l" t="t" r="r" b="b"/>
              <a:pathLst>
                <a:path w="9411335" h="6943725">
                  <a:moveTo>
                    <a:pt x="4831640" y="6943725"/>
                  </a:moveTo>
                  <a:lnTo>
                    <a:pt x="9411337" y="6943725"/>
                  </a:lnTo>
                  <a:lnTo>
                    <a:pt x="9411337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941133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9597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335973" y="263363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300037" y="600075"/>
                </a:moveTo>
                <a:lnTo>
                  <a:pt x="251369" y="596148"/>
                </a:lnTo>
                <a:lnTo>
                  <a:pt x="205202" y="584778"/>
                </a:lnTo>
                <a:lnTo>
                  <a:pt x="162152" y="566585"/>
                </a:lnTo>
                <a:lnTo>
                  <a:pt x="122839" y="542185"/>
                </a:lnTo>
                <a:lnTo>
                  <a:pt x="87878" y="512196"/>
                </a:lnTo>
                <a:lnTo>
                  <a:pt x="57889" y="477235"/>
                </a:lnTo>
                <a:lnTo>
                  <a:pt x="33489" y="437922"/>
                </a:lnTo>
                <a:lnTo>
                  <a:pt x="15296" y="394872"/>
                </a:lnTo>
                <a:lnTo>
                  <a:pt x="3926" y="348705"/>
                </a:lnTo>
                <a:lnTo>
                  <a:pt x="0" y="300037"/>
                </a:lnTo>
                <a:lnTo>
                  <a:pt x="3926" y="251369"/>
                </a:lnTo>
                <a:lnTo>
                  <a:pt x="15296" y="205202"/>
                </a:lnTo>
                <a:lnTo>
                  <a:pt x="33489" y="162152"/>
                </a:lnTo>
                <a:lnTo>
                  <a:pt x="57889" y="122839"/>
                </a:lnTo>
                <a:lnTo>
                  <a:pt x="87878" y="87878"/>
                </a:lnTo>
                <a:lnTo>
                  <a:pt x="122839" y="57889"/>
                </a:lnTo>
                <a:lnTo>
                  <a:pt x="162152" y="33489"/>
                </a:lnTo>
                <a:lnTo>
                  <a:pt x="205202" y="15296"/>
                </a:lnTo>
                <a:lnTo>
                  <a:pt x="251369" y="3926"/>
                </a:lnTo>
                <a:lnTo>
                  <a:pt x="300037" y="0"/>
                </a:lnTo>
                <a:lnTo>
                  <a:pt x="348705" y="3926"/>
                </a:lnTo>
                <a:lnTo>
                  <a:pt x="394872" y="15296"/>
                </a:lnTo>
                <a:lnTo>
                  <a:pt x="437922" y="33489"/>
                </a:lnTo>
                <a:lnTo>
                  <a:pt x="477235" y="57889"/>
                </a:lnTo>
                <a:lnTo>
                  <a:pt x="512196" y="87878"/>
                </a:lnTo>
                <a:lnTo>
                  <a:pt x="542185" y="122839"/>
                </a:lnTo>
                <a:lnTo>
                  <a:pt x="566585" y="162152"/>
                </a:lnTo>
                <a:lnTo>
                  <a:pt x="584778" y="205202"/>
                </a:lnTo>
                <a:lnTo>
                  <a:pt x="596148" y="251369"/>
                </a:lnTo>
                <a:lnTo>
                  <a:pt x="600075" y="300037"/>
                </a:lnTo>
                <a:lnTo>
                  <a:pt x="596148" y="348705"/>
                </a:lnTo>
                <a:lnTo>
                  <a:pt x="584778" y="394872"/>
                </a:lnTo>
                <a:lnTo>
                  <a:pt x="566585" y="437922"/>
                </a:lnTo>
                <a:lnTo>
                  <a:pt x="542185" y="477235"/>
                </a:lnTo>
                <a:lnTo>
                  <a:pt x="512196" y="512196"/>
                </a:lnTo>
                <a:lnTo>
                  <a:pt x="477235" y="542185"/>
                </a:lnTo>
                <a:lnTo>
                  <a:pt x="437922" y="566585"/>
                </a:lnTo>
                <a:lnTo>
                  <a:pt x="394872" y="584778"/>
                </a:lnTo>
                <a:lnTo>
                  <a:pt x="348705" y="596148"/>
                </a:lnTo>
                <a:lnTo>
                  <a:pt x="300037" y="600075"/>
                </a:lnTo>
                <a:close/>
              </a:path>
            </a:pathLst>
          </a:custGeom>
          <a:solidFill>
            <a:srgbClr val="ECB1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430366" y="433221"/>
            <a:ext cx="1499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02338" y="433221"/>
            <a:ext cx="24758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69656" y="433221"/>
            <a:ext cx="16706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Verdana"/>
                <a:cs typeface="Verdana"/>
              </a:rPr>
              <a:t>Methodology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969987" y="97512"/>
            <a:ext cx="7318375" cy="6943725"/>
            <a:chOff x="10969987" y="97512"/>
            <a:chExt cx="7318375" cy="6943725"/>
          </a:xfrm>
        </p:grpSpPr>
        <p:sp>
          <p:nvSpPr>
            <p:cNvPr id="17" name="object 17"/>
            <p:cNvSpPr/>
            <p:nvPr/>
          </p:nvSpPr>
          <p:spPr>
            <a:xfrm>
              <a:off x="10969987" y="97512"/>
              <a:ext cx="7318375" cy="6943725"/>
            </a:xfrm>
            <a:custGeom>
              <a:avLst/>
              <a:gdLst/>
              <a:ahLst/>
              <a:cxnLst/>
              <a:rect l="l" t="t" r="r" b="b"/>
              <a:pathLst>
                <a:path w="7318375" h="6943725">
                  <a:moveTo>
                    <a:pt x="4831640" y="6943725"/>
                  </a:moveTo>
                  <a:lnTo>
                    <a:pt x="7318012" y="6943725"/>
                  </a:lnTo>
                  <a:lnTo>
                    <a:pt x="7318012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731837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479637" y="97512"/>
              <a:ext cx="5808980" cy="6943725"/>
            </a:xfrm>
            <a:custGeom>
              <a:avLst/>
              <a:gdLst/>
              <a:ahLst/>
              <a:cxnLst/>
              <a:rect l="l" t="t" r="r" b="b"/>
              <a:pathLst>
                <a:path w="5808980" h="6943725">
                  <a:moveTo>
                    <a:pt x="4831640" y="6943725"/>
                  </a:moveTo>
                  <a:lnTo>
                    <a:pt x="5808362" y="6943725"/>
                  </a:lnTo>
                  <a:lnTo>
                    <a:pt x="5808362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5808980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2462982" y="433221"/>
            <a:ext cx="9448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" y="449032"/>
            <a:ext cx="18288000" cy="9840595"/>
            <a:chOff x="48" y="449032"/>
            <a:chExt cx="18288000" cy="9840595"/>
          </a:xfrm>
        </p:grpSpPr>
        <p:sp>
          <p:nvSpPr>
            <p:cNvPr id="21" name="object 21"/>
            <p:cNvSpPr/>
            <p:nvPr/>
          </p:nvSpPr>
          <p:spPr>
            <a:xfrm>
              <a:off x="16706797" y="462811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8" y="449033"/>
              <a:ext cx="18288000" cy="9840595"/>
            </a:xfrm>
            <a:custGeom>
              <a:avLst/>
              <a:gdLst/>
              <a:ahLst/>
              <a:cxnLst/>
              <a:rect l="l" t="t" r="r" b="b"/>
              <a:pathLst>
                <a:path w="18288000" h="9840595">
                  <a:moveTo>
                    <a:pt x="17551705" y="147637"/>
                  </a:moveTo>
                  <a:lnTo>
                    <a:pt x="17549533" y="136867"/>
                  </a:lnTo>
                  <a:lnTo>
                    <a:pt x="17543603" y="128066"/>
                  </a:lnTo>
                  <a:lnTo>
                    <a:pt x="17534801" y="122135"/>
                  </a:lnTo>
                  <a:lnTo>
                    <a:pt x="17524019" y="119964"/>
                  </a:lnTo>
                  <a:lnTo>
                    <a:pt x="17431754" y="119964"/>
                  </a:lnTo>
                  <a:lnTo>
                    <a:pt x="17431754" y="27686"/>
                  </a:lnTo>
                  <a:lnTo>
                    <a:pt x="17429569" y="16916"/>
                  </a:lnTo>
                  <a:lnTo>
                    <a:pt x="17423638" y="8115"/>
                  </a:lnTo>
                  <a:lnTo>
                    <a:pt x="17414850" y="2184"/>
                  </a:lnTo>
                  <a:lnTo>
                    <a:pt x="17404068" y="0"/>
                  </a:lnTo>
                  <a:lnTo>
                    <a:pt x="17393298" y="2184"/>
                  </a:lnTo>
                  <a:lnTo>
                    <a:pt x="17384497" y="8115"/>
                  </a:lnTo>
                  <a:lnTo>
                    <a:pt x="17378566" y="16916"/>
                  </a:lnTo>
                  <a:lnTo>
                    <a:pt x="17376382" y="27686"/>
                  </a:lnTo>
                  <a:lnTo>
                    <a:pt x="17376382" y="119964"/>
                  </a:lnTo>
                  <a:lnTo>
                    <a:pt x="17284116" y="119964"/>
                  </a:lnTo>
                  <a:lnTo>
                    <a:pt x="17273334" y="122135"/>
                  </a:lnTo>
                  <a:lnTo>
                    <a:pt x="17264533" y="128066"/>
                  </a:lnTo>
                  <a:lnTo>
                    <a:pt x="17258602" y="136867"/>
                  </a:lnTo>
                  <a:lnTo>
                    <a:pt x="17256430" y="147637"/>
                  </a:lnTo>
                  <a:lnTo>
                    <a:pt x="17258602" y="158419"/>
                  </a:lnTo>
                  <a:lnTo>
                    <a:pt x="17264533" y="167220"/>
                  </a:lnTo>
                  <a:lnTo>
                    <a:pt x="17273334" y="173151"/>
                  </a:lnTo>
                  <a:lnTo>
                    <a:pt x="17284116" y="175323"/>
                  </a:lnTo>
                  <a:lnTo>
                    <a:pt x="17376382" y="175323"/>
                  </a:lnTo>
                  <a:lnTo>
                    <a:pt x="17376382" y="267601"/>
                  </a:lnTo>
                  <a:lnTo>
                    <a:pt x="17378566" y="278371"/>
                  </a:lnTo>
                  <a:lnTo>
                    <a:pt x="17384497" y="287172"/>
                  </a:lnTo>
                  <a:lnTo>
                    <a:pt x="17393298" y="293103"/>
                  </a:lnTo>
                  <a:lnTo>
                    <a:pt x="17404068" y="295275"/>
                  </a:lnTo>
                  <a:lnTo>
                    <a:pt x="17414850" y="293103"/>
                  </a:lnTo>
                  <a:lnTo>
                    <a:pt x="17423638" y="287172"/>
                  </a:lnTo>
                  <a:lnTo>
                    <a:pt x="17429569" y="278371"/>
                  </a:lnTo>
                  <a:lnTo>
                    <a:pt x="17431754" y="267601"/>
                  </a:lnTo>
                  <a:lnTo>
                    <a:pt x="17431754" y="175323"/>
                  </a:lnTo>
                  <a:lnTo>
                    <a:pt x="17524019" y="175323"/>
                  </a:lnTo>
                  <a:lnTo>
                    <a:pt x="17534801" y="173151"/>
                  </a:lnTo>
                  <a:lnTo>
                    <a:pt x="17543603" y="167220"/>
                  </a:lnTo>
                  <a:lnTo>
                    <a:pt x="17549533" y="158419"/>
                  </a:lnTo>
                  <a:lnTo>
                    <a:pt x="17551705" y="147637"/>
                  </a:lnTo>
                  <a:close/>
                </a:path>
                <a:path w="18288000" h="9840595">
                  <a:moveTo>
                    <a:pt x="18287911" y="667435"/>
                  </a:moveTo>
                  <a:lnTo>
                    <a:pt x="0" y="667435"/>
                  </a:lnTo>
                  <a:lnTo>
                    <a:pt x="0" y="9840011"/>
                  </a:lnTo>
                  <a:lnTo>
                    <a:pt x="18287911" y="9840011"/>
                  </a:lnTo>
                  <a:lnTo>
                    <a:pt x="18287911" y="66743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09053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 h="0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09345" y="1555828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04506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 h="0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92615" y="1555828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200175" y="1443896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602196" y="1348242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752901" y="1443823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3972632" y="433221"/>
            <a:ext cx="14014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Verdana"/>
                <a:cs typeface="Verdana"/>
              </a:rPr>
              <a:t>Conclusion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45594" y="1387585"/>
            <a:ext cx="3316604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425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-150">
                <a:solidFill>
                  <a:srgbClr val="48494E"/>
                </a:solidFill>
                <a:latin typeface="Verdana"/>
                <a:cs typeface="Verdana"/>
              </a:rPr>
              <a:t>n</a:t>
            </a:r>
            <a:r>
              <a:rPr dirty="0" sz="2500" spc="85">
                <a:solidFill>
                  <a:srgbClr val="48494E"/>
                </a:solidFill>
                <a:latin typeface="Verdana"/>
                <a:cs typeface="Verdana"/>
              </a:rPr>
              <a:t>s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-16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-85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-114">
                <a:solidFill>
                  <a:srgbClr val="48494E"/>
                </a:solidFill>
                <a:latin typeface="Verdana"/>
                <a:cs typeface="Verdana"/>
              </a:rPr>
              <a:t>y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dirty="0" sz="2500" spc="-145">
                <a:solidFill>
                  <a:srgbClr val="48494E"/>
                </a:solidFill>
                <a:latin typeface="Verdana"/>
                <a:cs typeface="Verdana"/>
              </a:rPr>
              <a:t>u</a:t>
            </a:r>
            <a:r>
              <a:rPr dirty="0" sz="2500" spc="-160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-9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dirty="0" sz="2500" spc="20">
                <a:solidFill>
                  <a:srgbClr val="48494E"/>
                </a:solidFill>
                <a:latin typeface="Verdana"/>
                <a:cs typeface="Verdana"/>
              </a:rPr>
              <a:t>p</a:t>
            </a:r>
            <a:r>
              <a:rPr dirty="0" sz="2500" spc="-12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200">
                <a:solidFill>
                  <a:srgbClr val="48494E"/>
                </a:solidFill>
                <a:latin typeface="Verdana"/>
                <a:cs typeface="Verdana"/>
              </a:rPr>
              <a:t>c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-145">
                <a:solidFill>
                  <a:srgbClr val="48494E"/>
                </a:solidFill>
                <a:latin typeface="Verdana"/>
                <a:cs typeface="Verdana"/>
              </a:rPr>
              <a:t>h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-16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8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20377" y="2099496"/>
            <a:ext cx="5429250" cy="7512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750" spc="45" b="1">
                <a:latin typeface="Tahoma"/>
                <a:cs typeface="Tahoma"/>
              </a:rPr>
              <a:t>Recommendation</a:t>
            </a:r>
            <a:endParaRPr sz="475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99463" y="2791989"/>
            <a:ext cx="11244580" cy="7035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93675">
              <a:lnSpc>
                <a:spcPct val="106500"/>
              </a:lnSpc>
              <a:spcBef>
                <a:spcPts val="95"/>
              </a:spcBef>
            </a:pPr>
            <a:r>
              <a:rPr dirty="0" sz="2700" spc="-25">
                <a:latin typeface="Verdana"/>
                <a:cs typeface="Verdana"/>
              </a:rPr>
              <a:t>Detailed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55">
                <a:latin typeface="Verdana"/>
                <a:cs typeface="Verdana"/>
              </a:rPr>
              <a:t>explanation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15">
                <a:latin typeface="Verdana"/>
                <a:cs typeface="Verdana"/>
              </a:rPr>
              <a:t>should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60">
                <a:latin typeface="Verdana"/>
                <a:cs typeface="Verdana"/>
              </a:rPr>
              <a:t>be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75">
                <a:latin typeface="Verdana"/>
                <a:cs typeface="Verdana"/>
              </a:rPr>
              <a:t>given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5">
                <a:latin typeface="Verdana"/>
                <a:cs typeface="Verdana"/>
              </a:rPr>
              <a:t>to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20">
                <a:latin typeface="Verdana"/>
                <a:cs typeface="Verdana"/>
              </a:rPr>
              <a:t>each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10">
                <a:latin typeface="Verdana"/>
                <a:cs typeface="Verdana"/>
              </a:rPr>
              <a:t>table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45">
                <a:latin typeface="Verdana"/>
                <a:cs typeface="Verdana"/>
              </a:rPr>
              <a:t>of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50">
                <a:latin typeface="Verdana"/>
                <a:cs typeface="Verdana"/>
              </a:rPr>
              <a:t>the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70">
                <a:latin typeface="Verdana"/>
                <a:cs typeface="Verdana"/>
              </a:rPr>
              <a:t>diversity </a:t>
            </a:r>
            <a:r>
              <a:rPr dirty="0" sz="2700" spc="-935">
                <a:latin typeface="Verdana"/>
                <a:cs typeface="Verdana"/>
              </a:rPr>
              <a:t> </a:t>
            </a:r>
            <a:r>
              <a:rPr dirty="0" sz="2700" spc="-30">
                <a:latin typeface="Verdana"/>
                <a:cs typeface="Verdana"/>
              </a:rPr>
              <a:t>characteristics.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Verdana"/>
              <a:cs typeface="Verdana"/>
            </a:endParaRPr>
          </a:p>
          <a:p>
            <a:pPr marL="12700" marR="74930">
              <a:lnSpc>
                <a:spcPct val="106500"/>
              </a:lnSpc>
              <a:spcBef>
                <a:spcPts val="5"/>
              </a:spcBef>
            </a:pPr>
            <a:r>
              <a:rPr dirty="0" sz="2700" spc="-60">
                <a:latin typeface="Verdana"/>
                <a:cs typeface="Verdana"/>
              </a:rPr>
              <a:t>Definitions </a:t>
            </a:r>
            <a:r>
              <a:rPr dirty="0" sz="2700" spc="5">
                <a:latin typeface="Verdana"/>
                <a:cs typeface="Verdana"/>
              </a:rPr>
              <a:t>between </a:t>
            </a:r>
            <a:r>
              <a:rPr dirty="0" sz="2700" spc="-45">
                <a:latin typeface="Verdana"/>
                <a:cs typeface="Verdana"/>
              </a:rPr>
              <a:t>definitions </a:t>
            </a:r>
            <a:r>
              <a:rPr dirty="0" sz="2700" spc="-65">
                <a:latin typeface="Verdana"/>
                <a:cs typeface="Verdana"/>
              </a:rPr>
              <a:t>and </a:t>
            </a:r>
            <a:r>
              <a:rPr dirty="0" sz="2700" spc="-50">
                <a:latin typeface="Verdana"/>
                <a:cs typeface="Verdana"/>
              </a:rPr>
              <a:t>variables </a:t>
            </a:r>
            <a:r>
              <a:rPr dirty="0" sz="2700" spc="-110">
                <a:latin typeface="Verdana"/>
                <a:cs typeface="Verdana"/>
              </a:rPr>
              <a:t>within </a:t>
            </a:r>
            <a:r>
              <a:rPr dirty="0" sz="2700" spc="-50">
                <a:latin typeface="Verdana"/>
                <a:cs typeface="Verdana"/>
              </a:rPr>
              <a:t>the </a:t>
            </a:r>
            <a:r>
              <a:rPr dirty="0" sz="2700" spc="-70">
                <a:latin typeface="Verdana"/>
                <a:cs typeface="Verdana"/>
              </a:rPr>
              <a:t>diversity </a:t>
            </a:r>
            <a:r>
              <a:rPr dirty="0" sz="2700" spc="-65">
                <a:latin typeface="Verdana"/>
                <a:cs typeface="Verdana"/>
              </a:rPr>
              <a:t> </a:t>
            </a:r>
            <a:r>
              <a:rPr dirty="0" sz="2700" spc="-10">
                <a:latin typeface="Verdana"/>
                <a:cs typeface="Verdana"/>
              </a:rPr>
              <a:t>characteristics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30">
                <a:latin typeface="Verdana"/>
                <a:cs typeface="Verdana"/>
              </a:rPr>
              <a:t>will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45">
                <a:latin typeface="Verdana"/>
                <a:cs typeface="Verdana"/>
              </a:rPr>
              <a:t>endure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5">
                <a:latin typeface="Verdana"/>
                <a:cs typeface="Verdana"/>
              </a:rPr>
              <a:t>effective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50">
                <a:latin typeface="Verdana"/>
                <a:cs typeface="Verdana"/>
              </a:rPr>
              <a:t>data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30">
                <a:latin typeface="Verdana"/>
                <a:cs typeface="Verdana"/>
              </a:rPr>
              <a:t>collection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45">
                <a:latin typeface="Verdana"/>
                <a:cs typeface="Verdana"/>
              </a:rPr>
              <a:t>which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30">
                <a:latin typeface="Verdana"/>
                <a:cs typeface="Verdana"/>
              </a:rPr>
              <a:t>will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25">
                <a:latin typeface="Verdana"/>
                <a:cs typeface="Verdana"/>
              </a:rPr>
              <a:t>yield </a:t>
            </a:r>
            <a:r>
              <a:rPr dirty="0" sz="2700" spc="-935">
                <a:latin typeface="Verdana"/>
                <a:cs typeface="Verdana"/>
              </a:rPr>
              <a:t> </a:t>
            </a:r>
            <a:r>
              <a:rPr dirty="0" sz="2700" spc="-25">
                <a:latin typeface="Verdana"/>
                <a:cs typeface="Verdana"/>
              </a:rPr>
              <a:t>better</a:t>
            </a:r>
            <a:r>
              <a:rPr dirty="0" sz="2700" spc="-200">
                <a:latin typeface="Verdana"/>
                <a:cs typeface="Verdana"/>
              </a:rPr>
              <a:t> </a:t>
            </a:r>
            <a:r>
              <a:rPr dirty="0" sz="2700" spc="-60">
                <a:latin typeface="Verdana"/>
                <a:cs typeface="Verdana"/>
              </a:rPr>
              <a:t>results.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Verdana"/>
              <a:cs typeface="Verdana"/>
            </a:endParaRPr>
          </a:p>
          <a:p>
            <a:pPr marL="12700" marR="401955">
              <a:lnSpc>
                <a:spcPct val="106500"/>
              </a:lnSpc>
            </a:pPr>
            <a:r>
              <a:rPr dirty="0" sz="2700" spc="-85">
                <a:latin typeface="Verdana"/>
                <a:cs typeface="Verdana"/>
              </a:rPr>
              <a:t>Further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40">
                <a:latin typeface="Verdana"/>
                <a:cs typeface="Verdana"/>
              </a:rPr>
              <a:t>exploration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35">
                <a:latin typeface="Verdana"/>
                <a:cs typeface="Verdana"/>
              </a:rPr>
              <a:t>on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70">
                <a:latin typeface="Verdana"/>
                <a:cs typeface="Verdana"/>
              </a:rPr>
              <a:t>diversity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45">
                <a:latin typeface="Verdana"/>
                <a:cs typeface="Verdana"/>
              </a:rPr>
              <a:t>of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100">
                <a:latin typeface="Verdana"/>
                <a:cs typeface="Verdana"/>
              </a:rPr>
              <a:t>university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35">
                <a:latin typeface="Verdana"/>
                <a:cs typeface="Verdana"/>
              </a:rPr>
              <a:t>graduates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15">
                <a:latin typeface="Verdana"/>
                <a:cs typeface="Verdana"/>
              </a:rPr>
              <a:t>should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60">
                <a:latin typeface="Verdana"/>
                <a:cs typeface="Verdana"/>
              </a:rPr>
              <a:t>be </a:t>
            </a:r>
            <a:r>
              <a:rPr dirty="0" sz="2700" spc="-930">
                <a:latin typeface="Verdana"/>
                <a:cs typeface="Verdana"/>
              </a:rPr>
              <a:t> </a:t>
            </a:r>
            <a:r>
              <a:rPr dirty="0" sz="2700" spc="-15">
                <a:latin typeface="Verdana"/>
                <a:cs typeface="Verdana"/>
              </a:rPr>
              <a:t>considered.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Verdana"/>
              <a:cs typeface="Verdana"/>
            </a:endParaRPr>
          </a:p>
          <a:p>
            <a:pPr marL="12700" marR="259715">
              <a:lnSpc>
                <a:spcPct val="106500"/>
              </a:lnSpc>
            </a:pPr>
            <a:r>
              <a:rPr dirty="0" sz="2700" spc="40">
                <a:latin typeface="Verdana"/>
                <a:cs typeface="Verdana"/>
              </a:rPr>
              <a:t>More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50">
                <a:latin typeface="Verdana"/>
                <a:cs typeface="Verdana"/>
              </a:rPr>
              <a:t>employment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5">
                <a:latin typeface="Verdana"/>
                <a:cs typeface="Verdana"/>
              </a:rPr>
              <a:t>allocations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15">
                <a:latin typeface="Verdana"/>
                <a:cs typeface="Verdana"/>
              </a:rPr>
              <a:t>should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60">
                <a:latin typeface="Verdana"/>
                <a:cs typeface="Verdana"/>
              </a:rPr>
              <a:t>be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75">
                <a:latin typeface="Verdana"/>
                <a:cs typeface="Verdana"/>
              </a:rPr>
              <a:t>given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5">
                <a:latin typeface="Verdana"/>
                <a:cs typeface="Verdana"/>
              </a:rPr>
              <a:t>to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10">
                <a:latin typeface="Verdana"/>
                <a:cs typeface="Verdana"/>
              </a:rPr>
              <a:t>disabled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55">
                <a:latin typeface="Verdana"/>
                <a:cs typeface="Verdana"/>
              </a:rPr>
              <a:t>people </a:t>
            </a:r>
            <a:r>
              <a:rPr dirty="0" sz="2700" spc="-935">
                <a:latin typeface="Verdana"/>
                <a:cs typeface="Verdana"/>
              </a:rPr>
              <a:t> </a:t>
            </a:r>
            <a:r>
              <a:rPr dirty="0" sz="2700" spc="25">
                <a:latin typeface="Verdana"/>
                <a:cs typeface="Verdana"/>
              </a:rPr>
              <a:t>b</a:t>
            </a:r>
            <a:r>
              <a:rPr dirty="0" sz="2700" spc="85">
                <a:latin typeface="Verdana"/>
                <a:cs typeface="Verdana"/>
              </a:rPr>
              <a:t>e</a:t>
            </a:r>
            <a:r>
              <a:rPr dirty="0" sz="2700" spc="215">
                <a:latin typeface="Verdana"/>
                <a:cs typeface="Verdana"/>
              </a:rPr>
              <a:t>c</a:t>
            </a:r>
            <a:r>
              <a:rPr dirty="0" sz="2700" spc="-70">
                <a:latin typeface="Verdana"/>
                <a:cs typeface="Verdana"/>
              </a:rPr>
              <a:t>a</a:t>
            </a:r>
            <a:r>
              <a:rPr dirty="0" sz="2700" spc="-150">
                <a:latin typeface="Verdana"/>
                <a:cs typeface="Verdana"/>
              </a:rPr>
              <a:t>u</a:t>
            </a:r>
            <a:r>
              <a:rPr dirty="0" sz="2700" spc="95">
                <a:latin typeface="Verdana"/>
                <a:cs typeface="Verdana"/>
              </a:rPr>
              <a:t>s</a:t>
            </a:r>
            <a:r>
              <a:rPr dirty="0" sz="2700" spc="90">
                <a:latin typeface="Verdana"/>
                <a:cs typeface="Verdana"/>
              </a:rPr>
              <a:t>e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95">
                <a:latin typeface="Verdana"/>
                <a:cs typeface="Verdana"/>
              </a:rPr>
              <a:t>t</a:t>
            </a:r>
            <a:r>
              <a:rPr dirty="0" sz="2700" spc="-155">
                <a:latin typeface="Verdana"/>
                <a:cs typeface="Verdana"/>
              </a:rPr>
              <a:t>h</a:t>
            </a:r>
            <a:r>
              <a:rPr dirty="0" sz="2700" spc="85">
                <a:latin typeface="Verdana"/>
                <a:cs typeface="Verdana"/>
              </a:rPr>
              <a:t>e</a:t>
            </a:r>
            <a:r>
              <a:rPr dirty="0" sz="2700" spc="-175">
                <a:latin typeface="Verdana"/>
                <a:cs typeface="Verdana"/>
              </a:rPr>
              <a:t>r</a:t>
            </a:r>
            <a:r>
              <a:rPr dirty="0" sz="2700" spc="90">
                <a:latin typeface="Verdana"/>
                <a:cs typeface="Verdana"/>
              </a:rPr>
              <a:t>e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135">
                <a:latin typeface="Verdana"/>
                <a:cs typeface="Verdana"/>
              </a:rPr>
              <a:t>i</a:t>
            </a:r>
            <a:r>
              <a:rPr dirty="0" sz="2700" spc="100">
                <a:latin typeface="Verdana"/>
                <a:cs typeface="Verdana"/>
              </a:rPr>
              <a:t>s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65">
                <a:latin typeface="Verdana"/>
                <a:cs typeface="Verdana"/>
              </a:rPr>
              <a:t>a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30">
                <a:latin typeface="Verdana"/>
                <a:cs typeface="Verdana"/>
              </a:rPr>
              <a:t>g</a:t>
            </a:r>
            <a:r>
              <a:rPr dirty="0" sz="2700" spc="-70">
                <a:latin typeface="Verdana"/>
                <a:cs typeface="Verdana"/>
              </a:rPr>
              <a:t>a</a:t>
            </a:r>
            <a:r>
              <a:rPr dirty="0" sz="2700" spc="30">
                <a:latin typeface="Verdana"/>
                <a:cs typeface="Verdana"/>
              </a:rPr>
              <a:t>p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135">
                <a:latin typeface="Verdana"/>
                <a:cs typeface="Verdana"/>
              </a:rPr>
              <a:t>i</a:t>
            </a:r>
            <a:r>
              <a:rPr dirty="0" sz="2700" spc="-150">
                <a:latin typeface="Verdana"/>
                <a:cs typeface="Verdana"/>
              </a:rPr>
              <a:t>n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95">
                <a:latin typeface="Verdana"/>
                <a:cs typeface="Verdana"/>
              </a:rPr>
              <a:t>t</a:t>
            </a:r>
            <a:r>
              <a:rPr dirty="0" sz="2700" spc="-155">
                <a:latin typeface="Verdana"/>
                <a:cs typeface="Verdana"/>
              </a:rPr>
              <a:t>h</a:t>
            </a:r>
            <a:r>
              <a:rPr dirty="0" sz="2700" spc="90">
                <a:latin typeface="Verdana"/>
                <a:cs typeface="Verdana"/>
              </a:rPr>
              <a:t>e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200">
                <a:latin typeface="Verdana"/>
                <a:cs typeface="Verdana"/>
              </a:rPr>
              <a:t>m</a:t>
            </a:r>
            <a:r>
              <a:rPr dirty="0" sz="2700" spc="-70">
                <a:latin typeface="Verdana"/>
                <a:cs typeface="Verdana"/>
              </a:rPr>
              <a:t>a</a:t>
            </a:r>
            <a:r>
              <a:rPr dirty="0" sz="2700" spc="-175">
                <a:latin typeface="Verdana"/>
                <a:cs typeface="Verdana"/>
              </a:rPr>
              <a:t>r</a:t>
            </a:r>
            <a:r>
              <a:rPr dirty="0" sz="2700" spc="30">
                <a:latin typeface="Verdana"/>
                <a:cs typeface="Verdana"/>
              </a:rPr>
              <a:t>g</a:t>
            </a:r>
            <a:r>
              <a:rPr dirty="0" sz="2700" spc="-135">
                <a:latin typeface="Verdana"/>
                <a:cs typeface="Verdana"/>
              </a:rPr>
              <a:t>i</a:t>
            </a:r>
            <a:r>
              <a:rPr dirty="0" sz="2700" spc="-155">
                <a:latin typeface="Verdana"/>
                <a:cs typeface="Verdana"/>
              </a:rPr>
              <a:t>n</a:t>
            </a:r>
            <a:r>
              <a:rPr dirty="0" sz="2700" spc="-340"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6500"/>
              </a:lnSpc>
            </a:pPr>
            <a:r>
              <a:rPr dirty="0" sz="2700" spc="45">
                <a:latin typeface="Verdana"/>
                <a:cs typeface="Verdana"/>
              </a:rPr>
              <a:t>4</a:t>
            </a:r>
            <a:r>
              <a:rPr dirty="0" sz="2700" spc="50">
                <a:latin typeface="Verdana"/>
                <a:cs typeface="Verdana"/>
              </a:rPr>
              <a:t>6</a:t>
            </a:r>
            <a:r>
              <a:rPr dirty="0" sz="2700" spc="-300">
                <a:latin typeface="Verdana"/>
                <a:cs typeface="Verdana"/>
              </a:rPr>
              <a:t>-</a:t>
            </a:r>
            <a:r>
              <a:rPr dirty="0" sz="2700" spc="40">
                <a:latin typeface="Verdana"/>
                <a:cs typeface="Verdana"/>
              </a:rPr>
              <a:t>5</a:t>
            </a:r>
            <a:r>
              <a:rPr dirty="0" sz="2700" spc="70">
                <a:latin typeface="Verdana"/>
                <a:cs typeface="Verdana"/>
              </a:rPr>
              <a:t>0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25">
                <a:latin typeface="Verdana"/>
                <a:cs typeface="Verdana"/>
              </a:rPr>
              <a:t>A</a:t>
            </a:r>
            <a:r>
              <a:rPr dirty="0" sz="2700" spc="30">
                <a:latin typeface="Verdana"/>
                <a:cs typeface="Verdana"/>
              </a:rPr>
              <a:t>g</a:t>
            </a:r>
            <a:r>
              <a:rPr dirty="0" sz="2700" spc="90">
                <a:latin typeface="Verdana"/>
                <a:cs typeface="Verdana"/>
              </a:rPr>
              <a:t>e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30">
                <a:latin typeface="Verdana"/>
                <a:cs typeface="Verdana"/>
              </a:rPr>
              <a:t>g</a:t>
            </a:r>
            <a:r>
              <a:rPr dirty="0" sz="2700" spc="-175">
                <a:latin typeface="Verdana"/>
                <a:cs typeface="Verdana"/>
              </a:rPr>
              <a:t>r</a:t>
            </a:r>
            <a:r>
              <a:rPr dirty="0" sz="2700" spc="85">
                <a:latin typeface="Verdana"/>
                <a:cs typeface="Verdana"/>
              </a:rPr>
              <a:t>o</a:t>
            </a:r>
            <a:r>
              <a:rPr dirty="0" sz="2700" spc="-150">
                <a:latin typeface="Verdana"/>
                <a:cs typeface="Verdana"/>
              </a:rPr>
              <a:t>u</a:t>
            </a:r>
            <a:r>
              <a:rPr dirty="0" sz="2700" spc="30">
                <a:latin typeface="Verdana"/>
                <a:cs typeface="Verdana"/>
              </a:rPr>
              <a:t>p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155">
                <a:latin typeface="Verdana"/>
                <a:cs typeface="Verdana"/>
              </a:rPr>
              <a:t>h</a:t>
            </a:r>
            <a:r>
              <a:rPr dirty="0" sz="2700" spc="-70">
                <a:latin typeface="Verdana"/>
                <a:cs typeface="Verdana"/>
              </a:rPr>
              <a:t>a</a:t>
            </a:r>
            <a:r>
              <a:rPr dirty="0" sz="2700" spc="30">
                <a:latin typeface="Verdana"/>
                <a:cs typeface="Verdana"/>
              </a:rPr>
              <a:t>d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95">
                <a:latin typeface="Verdana"/>
                <a:cs typeface="Verdana"/>
              </a:rPr>
              <a:t>t</a:t>
            </a:r>
            <a:r>
              <a:rPr dirty="0" sz="2700" spc="-155">
                <a:latin typeface="Verdana"/>
                <a:cs typeface="Verdana"/>
              </a:rPr>
              <a:t>h</a:t>
            </a:r>
            <a:r>
              <a:rPr dirty="0" sz="2700" spc="90">
                <a:latin typeface="Verdana"/>
                <a:cs typeface="Verdana"/>
              </a:rPr>
              <a:t>e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155">
                <a:latin typeface="Verdana"/>
                <a:cs typeface="Verdana"/>
              </a:rPr>
              <a:t>h</a:t>
            </a:r>
            <a:r>
              <a:rPr dirty="0" sz="2700" spc="-135">
                <a:latin typeface="Verdana"/>
                <a:cs typeface="Verdana"/>
              </a:rPr>
              <a:t>i</a:t>
            </a:r>
            <a:r>
              <a:rPr dirty="0" sz="2700" spc="30">
                <a:latin typeface="Verdana"/>
                <a:cs typeface="Verdana"/>
              </a:rPr>
              <a:t>g</a:t>
            </a:r>
            <a:r>
              <a:rPr dirty="0" sz="2700" spc="-155">
                <a:latin typeface="Verdana"/>
                <a:cs typeface="Verdana"/>
              </a:rPr>
              <a:t>h</a:t>
            </a:r>
            <a:r>
              <a:rPr dirty="0" sz="2700" spc="85">
                <a:latin typeface="Verdana"/>
                <a:cs typeface="Verdana"/>
              </a:rPr>
              <a:t>e</a:t>
            </a:r>
            <a:r>
              <a:rPr dirty="0" sz="2700" spc="95">
                <a:latin typeface="Verdana"/>
                <a:cs typeface="Verdana"/>
              </a:rPr>
              <a:t>s</a:t>
            </a:r>
            <a:r>
              <a:rPr dirty="0" sz="2700" spc="-90">
                <a:latin typeface="Verdana"/>
                <a:cs typeface="Verdana"/>
              </a:rPr>
              <a:t>t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200">
                <a:latin typeface="Verdana"/>
                <a:cs typeface="Verdana"/>
              </a:rPr>
              <a:t>m</a:t>
            </a:r>
            <a:r>
              <a:rPr dirty="0" sz="2700" spc="-70">
                <a:latin typeface="Verdana"/>
                <a:cs typeface="Verdana"/>
              </a:rPr>
              <a:t>a</a:t>
            </a:r>
            <a:r>
              <a:rPr dirty="0" sz="2700" spc="-175">
                <a:latin typeface="Verdana"/>
                <a:cs typeface="Verdana"/>
              </a:rPr>
              <a:t>r</a:t>
            </a:r>
            <a:r>
              <a:rPr dirty="0" sz="2700" spc="30">
                <a:latin typeface="Verdana"/>
                <a:cs typeface="Verdana"/>
              </a:rPr>
              <a:t>g</a:t>
            </a:r>
            <a:r>
              <a:rPr dirty="0" sz="2700" spc="-135">
                <a:latin typeface="Verdana"/>
                <a:cs typeface="Verdana"/>
              </a:rPr>
              <a:t>i</a:t>
            </a:r>
            <a:r>
              <a:rPr dirty="0" sz="2700" spc="-150">
                <a:latin typeface="Verdana"/>
                <a:cs typeface="Verdana"/>
              </a:rPr>
              <a:t>n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135">
                <a:latin typeface="Verdana"/>
                <a:cs typeface="Verdana"/>
              </a:rPr>
              <a:t>i</a:t>
            </a:r>
            <a:r>
              <a:rPr dirty="0" sz="2700" spc="-150">
                <a:latin typeface="Verdana"/>
                <a:cs typeface="Verdana"/>
              </a:rPr>
              <a:t>n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25">
                <a:latin typeface="Verdana"/>
                <a:cs typeface="Verdana"/>
              </a:rPr>
              <a:t>p</a:t>
            </a:r>
            <a:r>
              <a:rPr dirty="0" sz="2700" spc="85">
                <a:latin typeface="Verdana"/>
                <a:cs typeface="Verdana"/>
              </a:rPr>
              <a:t>e</a:t>
            </a:r>
            <a:r>
              <a:rPr dirty="0" sz="2700" spc="-175">
                <a:latin typeface="Verdana"/>
                <a:cs typeface="Verdana"/>
              </a:rPr>
              <a:t>r</a:t>
            </a:r>
            <a:r>
              <a:rPr dirty="0" sz="2700" spc="-200">
                <a:latin typeface="Verdana"/>
                <a:cs typeface="Verdana"/>
              </a:rPr>
              <a:t>m</a:t>
            </a:r>
            <a:r>
              <a:rPr dirty="0" sz="2700" spc="-70">
                <a:latin typeface="Verdana"/>
                <a:cs typeface="Verdana"/>
              </a:rPr>
              <a:t>a</a:t>
            </a:r>
            <a:r>
              <a:rPr dirty="0" sz="2700" spc="-155">
                <a:latin typeface="Verdana"/>
                <a:cs typeface="Verdana"/>
              </a:rPr>
              <a:t>n</a:t>
            </a:r>
            <a:r>
              <a:rPr dirty="0" sz="2700" spc="85">
                <a:latin typeface="Verdana"/>
                <a:cs typeface="Verdana"/>
              </a:rPr>
              <a:t>e</a:t>
            </a:r>
            <a:r>
              <a:rPr dirty="0" sz="2700" spc="-155">
                <a:latin typeface="Verdana"/>
                <a:cs typeface="Verdana"/>
              </a:rPr>
              <a:t>n</a:t>
            </a:r>
            <a:r>
              <a:rPr dirty="0" sz="2700" spc="-90">
                <a:latin typeface="Verdana"/>
                <a:cs typeface="Verdana"/>
              </a:rPr>
              <a:t>t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175">
                <a:latin typeface="Verdana"/>
                <a:cs typeface="Verdana"/>
              </a:rPr>
              <a:t>r</a:t>
            </a:r>
            <a:r>
              <a:rPr dirty="0" sz="2700" spc="85">
                <a:latin typeface="Verdana"/>
                <a:cs typeface="Verdana"/>
              </a:rPr>
              <a:t>o</a:t>
            </a:r>
            <a:r>
              <a:rPr dirty="0" sz="2700">
                <a:latin typeface="Verdana"/>
                <a:cs typeface="Verdana"/>
              </a:rPr>
              <a:t>l</a:t>
            </a:r>
            <a:r>
              <a:rPr dirty="0" sz="2700" spc="85">
                <a:latin typeface="Verdana"/>
                <a:cs typeface="Verdana"/>
              </a:rPr>
              <a:t>e</a:t>
            </a:r>
            <a:r>
              <a:rPr dirty="0" sz="2700" spc="100">
                <a:latin typeface="Verdana"/>
                <a:cs typeface="Verdana"/>
              </a:rPr>
              <a:t>s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70">
                <a:latin typeface="Verdana"/>
                <a:cs typeface="Verdana"/>
              </a:rPr>
              <a:t>a</a:t>
            </a:r>
            <a:r>
              <a:rPr dirty="0" sz="2700" spc="-155">
                <a:latin typeface="Verdana"/>
                <a:cs typeface="Verdana"/>
              </a:rPr>
              <a:t>n</a:t>
            </a:r>
            <a:r>
              <a:rPr dirty="0" sz="2700" spc="20">
                <a:latin typeface="Verdana"/>
                <a:cs typeface="Verdana"/>
              </a:rPr>
              <a:t>d  </a:t>
            </a:r>
            <a:r>
              <a:rPr dirty="0" sz="2700" spc="-70">
                <a:latin typeface="Verdana"/>
                <a:cs typeface="Verdana"/>
              </a:rPr>
              <a:t>permanent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15">
                <a:latin typeface="Verdana"/>
                <a:cs typeface="Verdana"/>
              </a:rPr>
              <a:t>should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60">
                <a:latin typeface="Verdana"/>
                <a:cs typeface="Verdana"/>
              </a:rPr>
              <a:t>be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15">
                <a:latin typeface="Verdana"/>
                <a:cs typeface="Verdana"/>
              </a:rPr>
              <a:t>offered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50">
                <a:latin typeface="Verdana"/>
                <a:cs typeface="Verdana"/>
              </a:rPr>
              <a:t>more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5">
                <a:latin typeface="Verdana"/>
                <a:cs typeface="Verdana"/>
              </a:rPr>
              <a:t>to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55">
                <a:latin typeface="Verdana"/>
                <a:cs typeface="Verdana"/>
              </a:rPr>
              <a:t>younger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55">
                <a:latin typeface="Verdana"/>
                <a:cs typeface="Verdana"/>
              </a:rPr>
              <a:t>people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45">
                <a:latin typeface="Verdana"/>
                <a:cs typeface="Verdana"/>
              </a:rPr>
              <a:t>of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140">
                <a:latin typeface="Verdana"/>
                <a:cs typeface="Verdana"/>
              </a:rPr>
              <a:t>31-35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65">
                <a:latin typeface="Verdana"/>
                <a:cs typeface="Verdana"/>
              </a:rPr>
              <a:t>and </a:t>
            </a:r>
            <a:r>
              <a:rPr dirty="0" sz="2700" spc="-935">
                <a:latin typeface="Verdana"/>
                <a:cs typeface="Verdana"/>
              </a:rPr>
              <a:t> </a:t>
            </a:r>
            <a:r>
              <a:rPr dirty="0" sz="2700" spc="-15">
                <a:latin typeface="Verdana"/>
                <a:cs typeface="Verdana"/>
              </a:rPr>
              <a:t>36-40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15">
                <a:latin typeface="Verdana"/>
                <a:cs typeface="Verdana"/>
              </a:rPr>
              <a:t>as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70">
                <a:latin typeface="Verdana"/>
                <a:cs typeface="Verdana"/>
              </a:rPr>
              <a:t>they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5">
                <a:latin typeface="Verdana"/>
                <a:cs typeface="Verdana"/>
              </a:rPr>
              <a:t>account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30">
                <a:latin typeface="Verdana"/>
                <a:cs typeface="Verdana"/>
              </a:rPr>
              <a:t>for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-45">
                <a:latin typeface="Verdana"/>
                <a:cs typeface="Verdana"/>
              </a:rPr>
              <a:t>highest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145">
                <a:latin typeface="Verdana"/>
                <a:cs typeface="Verdana"/>
              </a:rPr>
              <a:t>in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95">
                <a:latin typeface="Verdana"/>
                <a:cs typeface="Verdana"/>
              </a:rPr>
              <a:t>number</a:t>
            </a:r>
            <a:r>
              <a:rPr dirty="0" sz="2700" spc="-190">
                <a:latin typeface="Verdana"/>
                <a:cs typeface="Verdana"/>
              </a:rPr>
              <a:t> </a:t>
            </a:r>
            <a:r>
              <a:rPr dirty="0" sz="2700" spc="45">
                <a:latin typeface="Verdana"/>
                <a:cs typeface="Verdana"/>
              </a:rPr>
              <a:t>of</a:t>
            </a:r>
            <a:r>
              <a:rPr dirty="0" sz="2700" spc="-195">
                <a:latin typeface="Verdana"/>
                <a:cs typeface="Verdana"/>
              </a:rPr>
              <a:t> </a:t>
            </a:r>
            <a:r>
              <a:rPr dirty="0" sz="2700" spc="-40">
                <a:latin typeface="Verdana"/>
                <a:cs typeface="Verdana"/>
              </a:rPr>
              <a:t>employed.</a:t>
            </a:r>
            <a:endParaRPr sz="2700">
              <a:latin typeface="Verdana"/>
              <a:cs typeface="Verdana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25" y="3861116"/>
            <a:ext cx="6057899" cy="50387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" y="97511"/>
            <a:ext cx="13634719" cy="6946265"/>
            <a:chOff x="3953" y="97511"/>
            <a:chExt cx="13634719" cy="6946265"/>
          </a:xfrm>
        </p:grpSpPr>
        <p:sp>
          <p:nvSpPr>
            <p:cNvPr id="3" name="object 3"/>
            <p:cNvSpPr/>
            <p:nvPr/>
          </p:nvSpPr>
          <p:spPr>
            <a:xfrm>
              <a:off x="13085138" y="451951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953" y="97511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403F3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496949" y="433216"/>
            <a:ext cx="1267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0064" y="97511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93059" y="433216"/>
            <a:ext cx="14008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37372" y="97511"/>
            <a:ext cx="14351000" cy="6946265"/>
            <a:chOff x="3937372" y="97511"/>
            <a:chExt cx="14351000" cy="6946265"/>
          </a:xfrm>
        </p:grpSpPr>
        <p:sp>
          <p:nvSpPr>
            <p:cNvPr id="9" name="object 9"/>
            <p:cNvSpPr/>
            <p:nvPr/>
          </p:nvSpPr>
          <p:spPr>
            <a:xfrm>
              <a:off x="3937372" y="97511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09344" y="97511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5"/>
                  </a:moveTo>
                  <a:lnTo>
                    <a:pt x="12278655" y="6943725"/>
                  </a:lnTo>
                  <a:lnTo>
                    <a:pt x="12278655" y="1016854"/>
                  </a:lnTo>
                  <a:lnTo>
                    <a:pt x="4831640" y="1016854"/>
                  </a:lnTo>
                  <a:lnTo>
                    <a:pt x="4785002" y="1010532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8" y="0"/>
                  </a:lnTo>
                  <a:lnTo>
                    <a:pt x="1430288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12278994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876662" y="97511"/>
              <a:ext cx="9411335" cy="6943725"/>
            </a:xfrm>
            <a:custGeom>
              <a:avLst/>
              <a:gdLst/>
              <a:ahLst/>
              <a:cxnLst/>
              <a:rect l="l" t="t" r="r" b="b"/>
              <a:pathLst>
                <a:path w="9411335" h="6943725">
                  <a:moveTo>
                    <a:pt x="4831640" y="6943725"/>
                  </a:moveTo>
                  <a:lnTo>
                    <a:pt x="9411337" y="6943725"/>
                  </a:lnTo>
                  <a:lnTo>
                    <a:pt x="9411337" y="1016854"/>
                  </a:lnTo>
                  <a:lnTo>
                    <a:pt x="4831640" y="1016854"/>
                  </a:lnTo>
                  <a:lnTo>
                    <a:pt x="4785002" y="1010532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8" y="0"/>
                  </a:lnTo>
                  <a:lnTo>
                    <a:pt x="1430288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941133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9597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335973" y="263361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300037" y="600075"/>
                </a:moveTo>
                <a:lnTo>
                  <a:pt x="251369" y="596148"/>
                </a:lnTo>
                <a:lnTo>
                  <a:pt x="205202" y="584778"/>
                </a:lnTo>
                <a:lnTo>
                  <a:pt x="162152" y="566585"/>
                </a:lnTo>
                <a:lnTo>
                  <a:pt x="122839" y="542185"/>
                </a:lnTo>
                <a:lnTo>
                  <a:pt x="87878" y="512196"/>
                </a:lnTo>
                <a:lnTo>
                  <a:pt x="57889" y="477235"/>
                </a:lnTo>
                <a:lnTo>
                  <a:pt x="33489" y="437922"/>
                </a:lnTo>
                <a:lnTo>
                  <a:pt x="15296" y="394872"/>
                </a:lnTo>
                <a:lnTo>
                  <a:pt x="3926" y="348705"/>
                </a:lnTo>
                <a:lnTo>
                  <a:pt x="0" y="300037"/>
                </a:lnTo>
                <a:lnTo>
                  <a:pt x="3926" y="251369"/>
                </a:lnTo>
                <a:lnTo>
                  <a:pt x="15296" y="205202"/>
                </a:lnTo>
                <a:lnTo>
                  <a:pt x="33489" y="162152"/>
                </a:lnTo>
                <a:lnTo>
                  <a:pt x="57889" y="122839"/>
                </a:lnTo>
                <a:lnTo>
                  <a:pt x="87878" y="87878"/>
                </a:lnTo>
                <a:lnTo>
                  <a:pt x="122839" y="57889"/>
                </a:lnTo>
                <a:lnTo>
                  <a:pt x="162152" y="33489"/>
                </a:lnTo>
                <a:lnTo>
                  <a:pt x="205202" y="15296"/>
                </a:lnTo>
                <a:lnTo>
                  <a:pt x="251369" y="3926"/>
                </a:lnTo>
                <a:lnTo>
                  <a:pt x="300037" y="0"/>
                </a:lnTo>
                <a:lnTo>
                  <a:pt x="348705" y="3926"/>
                </a:lnTo>
                <a:lnTo>
                  <a:pt x="394872" y="15296"/>
                </a:lnTo>
                <a:lnTo>
                  <a:pt x="437922" y="33489"/>
                </a:lnTo>
                <a:lnTo>
                  <a:pt x="477235" y="57889"/>
                </a:lnTo>
                <a:lnTo>
                  <a:pt x="512196" y="87878"/>
                </a:lnTo>
                <a:lnTo>
                  <a:pt x="542185" y="122839"/>
                </a:lnTo>
                <a:lnTo>
                  <a:pt x="566585" y="162152"/>
                </a:lnTo>
                <a:lnTo>
                  <a:pt x="584778" y="205202"/>
                </a:lnTo>
                <a:lnTo>
                  <a:pt x="596148" y="251369"/>
                </a:lnTo>
                <a:lnTo>
                  <a:pt x="600075" y="300037"/>
                </a:lnTo>
                <a:lnTo>
                  <a:pt x="596148" y="348705"/>
                </a:lnTo>
                <a:lnTo>
                  <a:pt x="584778" y="394872"/>
                </a:lnTo>
                <a:lnTo>
                  <a:pt x="566585" y="437922"/>
                </a:lnTo>
                <a:lnTo>
                  <a:pt x="542185" y="477235"/>
                </a:lnTo>
                <a:lnTo>
                  <a:pt x="512196" y="512196"/>
                </a:lnTo>
                <a:lnTo>
                  <a:pt x="477235" y="542185"/>
                </a:lnTo>
                <a:lnTo>
                  <a:pt x="437922" y="566585"/>
                </a:lnTo>
                <a:lnTo>
                  <a:pt x="394872" y="584778"/>
                </a:lnTo>
                <a:lnTo>
                  <a:pt x="348705" y="596148"/>
                </a:lnTo>
                <a:lnTo>
                  <a:pt x="300037" y="600075"/>
                </a:lnTo>
                <a:close/>
              </a:path>
            </a:pathLst>
          </a:custGeom>
          <a:solidFill>
            <a:srgbClr val="ECB1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430366" y="433216"/>
            <a:ext cx="1499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02338" y="433216"/>
            <a:ext cx="24758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69656" y="433216"/>
            <a:ext cx="16706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Verdana"/>
                <a:cs typeface="Verdana"/>
              </a:rPr>
              <a:t>Methodology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969987" y="97511"/>
            <a:ext cx="7318375" cy="6943725"/>
            <a:chOff x="10969987" y="97511"/>
            <a:chExt cx="7318375" cy="6943725"/>
          </a:xfrm>
        </p:grpSpPr>
        <p:sp>
          <p:nvSpPr>
            <p:cNvPr id="17" name="object 17"/>
            <p:cNvSpPr/>
            <p:nvPr/>
          </p:nvSpPr>
          <p:spPr>
            <a:xfrm>
              <a:off x="10969987" y="97511"/>
              <a:ext cx="7318375" cy="6943725"/>
            </a:xfrm>
            <a:custGeom>
              <a:avLst/>
              <a:gdLst/>
              <a:ahLst/>
              <a:cxnLst/>
              <a:rect l="l" t="t" r="r" b="b"/>
              <a:pathLst>
                <a:path w="7318375" h="6943725">
                  <a:moveTo>
                    <a:pt x="4831640" y="6943725"/>
                  </a:moveTo>
                  <a:lnTo>
                    <a:pt x="7318012" y="6943725"/>
                  </a:lnTo>
                  <a:lnTo>
                    <a:pt x="7318012" y="1016854"/>
                  </a:lnTo>
                  <a:lnTo>
                    <a:pt x="4831640" y="1016854"/>
                  </a:lnTo>
                  <a:lnTo>
                    <a:pt x="4785002" y="1010532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8" y="0"/>
                  </a:lnTo>
                  <a:lnTo>
                    <a:pt x="1430288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731837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479637" y="97511"/>
              <a:ext cx="5808980" cy="6943725"/>
            </a:xfrm>
            <a:custGeom>
              <a:avLst/>
              <a:gdLst/>
              <a:ahLst/>
              <a:cxnLst/>
              <a:rect l="l" t="t" r="r" b="b"/>
              <a:pathLst>
                <a:path w="5808980" h="6943725">
                  <a:moveTo>
                    <a:pt x="4831640" y="6943725"/>
                  </a:moveTo>
                  <a:lnTo>
                    <a:pt x="5808362" y="6943725"/>
                  </a:lnTo>
                  <a:lnTo>
                    <a:pt x="5808362" y="1016854"/>
                  </a:lnTo>
                  <a:lnTo>
                    <a:pt x="4831640" y="1016854"/>
                  </a:lnTo>
                  <a:lnTo>
                    <a:pt x="4785002" y="1010532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8" y="0"/>
                  </a:lnTo>
                  <a:lnTo>
                    <a:pt x="1430288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5808980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2462982" y="433216"/>
            <a:ext cx="9448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" y="449027"/>
            <a:ext cx="18288000" cy="9840595"/>
            <a:chOff x="48" y="449027"/>
            <a:chExt cx="18288000" cy="9840595"/>
          </a:xfrm>
        </p:grpSpPr>
        <p:sp>
          <p:nvSpPr>
            <p:cNvPr id="21" name="object 21"/>
            <p:cNvSpPr/>
            <p:nvPr/>
          </p:nvSpPr>
          <p:spPr>
            <a:xfrm>
              <a:off x="16706797" y="462805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8" y="449033"/>
              <a:ext cx="18288000" cy="9840595"/>
            </a:xfrm>
            <a:custGeom>
              <a:avLst/>
              <a:gdLst/>
              <a:ahLst/>
              <a:cxnLst/>
              <a:rect l="l" t="t" r="r" b="b"/>
              <a:pathLst>
                <a:path w="18288000" h="9840595">
                  <a:moveTo>
                    <a:pt x="17551705" y="147637"/>
                  </a:moveTo>
                  <a:lnTo>
                    <a:pt x="17549533" y="136867"/>
                  </a:lnTo>
                  <a:lnTo>
                    <a:pt x="17543603" y="128066"/>
                  </a:lnTo>
                  <a:lnTo>
                    <a:pt x="17534801" y="122135"/>
                  </a:lnTo>
                  <a:lnTo>
                    <a:pt x="17524019" y="119951"/>
                  </a:lnTo>
                  <a:lnTo>
                    <a:pt x="17431754" y="119951"/>
                  </a:lnTo>
                  <a:lnTo>
                    <a:pt x="17431754" y="27686"/>
                  </a:lnTo>
                  <a:lnTo>
                    <a:pt x="17429569" y="16903"/>
                  </a:lnTo>
                  <a:lnTo>
                    <a:pt x="17423638" y="8102"/>
                  </a:lnTo>
                  <a:lnTo>
                    <a:pt x="17414850" y="2171"/>
                  </a:lnTo>
                  <a:lnTo>
                    <a:pt x="17404068" y="0"/>
                  </a:lnTo>
                  <a:lnTo>
                    <a:pt x="17393298" y="2171"/>
                  </a:lnTo>
                  <a:lnTo>
                    <a:pt x="17384497" y="8102"/>
                  </a:lnTo>
                  <a:lnTo>
                    <a:pt x="17378566" y="16903"/>
                  </a:lnTo>
                  <a:lnTo>
                    <a:pt x="17376382" y="27686"/>
                  </a:lnTo>
                  <a:lnTo>
                    <a:pt x="17376382" y="119951"/>
                  </a:lnTo>
                  <a:lnTo>
                    <a:pt x="17284116" y="119951"/>
                  </a:lnTo>
                  <a:lnTo>
                    <a:pt x="17273334" y="122135"/>
                  </a:lnTo>
                  <a:lnTo>
                    <a:pt x="17264533" y="128066"/>
                  </a:lnTo>
                  <a:lnTo>
                    <a:pt x="17258602" y="136867"/>
                  </a:lnTo>
                  <a:lnTo>
                    <a:pt x="17256430" y="147637"/>
                  </a:lnTo>
                  <a:lnTo>
                    <a:pt x="17258602" y="158419"/>
                  </a:lnTo>
                  <a:lnTo>
                    <a:pt x="17264533" y="167208"/>
                  </a:lnTo>
                  <a:lnTo>
                    <a:pt x="17273334" y="173139"/>
                  </a:lnTo>
                  <a:lnTo>
                    <a:pt x="17284116" y="175323"/>
                  </a:lnTo>
                  <a:lnTo>
                    <a:pt x="17376382" y="175323"/>
                  </a:lnTo>
                  <a:lnTo>
                    <a:pt x="17376382" y="267589"/>
                  </a:lnTo>
                  <a:lnTo>
                    <a:pt x="17378566" y="278371"/>
                  </a:lnTo>
                  <a:lnTo>
                    <a:pt x="17384497" y="287172"/>
                  </a:lnTo>
                  <a:lnTo>
                    <a:pt x="17393298" y="293103"/>
                  </a:lnTo>
                  <a:lnTo>
                    <a:pt x="17404068" y="295275"/>
                  </a:lnTo>
                  <a:lnTo>
                    <a:pt x="17414850" y="293103"/>
                  </a:lnTo>
                  <a:lnTo>
                    <a:pt x="17423638" y="287172"/>
                  </a:lnTo>
                  <a:lnTo>
                    <a:pt x="17429569" y="278371"/>
                  </a:lnTo>
                  <a:lnTo>
                    <a:pt x="17431754" y="267589"/>
                  </a:lnTo>
                  <a:lnTo>
                    <a:pt x="17431754" y="175323"/>
                  </a:lnTo>
                  <a:lnTo>
                    <a:pt x="17524019" y="175323"/>
                  </a:lnTo>
                  <a:lnTo>
                    <a:pt x="17534801" y="173139"/>
                  </a:lnTo>
                  <a:lnTo>
                    <a:pt x="17543603" y="167208"/>
                  </a:lnTo>
                  <a:lnTo>
                    <a:pt x="17549533" y="158419"/>
                  </a:lnTo>
                  <a:lnTo>
                    <a:pt x="17551705" y="147637"/>
                  </a:lnTo>
                  <a:close/>
                </a:path>
                <a:path w="18288000" h="9840595">
                  <a:moveTo>
                    <a:pt x="18287911" y="667435"/>
                  </a:moveTo>
                  <a:lnTo>
                    <a:pt x="0" y="667435"/>
                  </a:lnTo>
                  <a:lnTo>
                    <a:pt x="0" y="9840011"/>
                  </a:lnTo>
                  <a:lnTo>
                    <a:pt x="18287911" y="9840011"/>
                  </a:lnTo>
                  <a:lnTo>
                    <a:pt x="18287911" y="66743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09053" y="1627263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 h="0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04506" y="1627263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 h="0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602196" y="1348238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3972632" y="433216"/>
            <a:ext cx="14014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Verdana"/>
                <a:cs typeface="Verdana"/>
              </a:rPr>
              <a:t>Conclusion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45594" y="1387583"/>
            <a:ext cx="291528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30">
                <a:solidFill>
                  <a:srgbClr val="48494E"/>
                </a:solidFill>
                <a:latin typeface="Verdana"/>
                <a:cs typeface="Verdana"/>
              </a:rPr>
              <a:t>Recommendations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90071" y="3065779"/>
            <a:ext cx="114300" cy="5143500"/>
            <a:chOff x="990071" y="3065779"/>
            <a:chExt cx="114300" cy="5143500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071" y="3065779"/>
              <a:ext cx="114300" cy="1142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071" y="5351779"/>
              <a:ext cx="114300" cy="11429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071" y="6723379"/>
              <a:ext cx="114300" cy="11429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071" y="8094979"/>
              <a:ext cx="114300" cy="11429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276962" y="2838443"/>
            <a:ext cx="15182850" cy="596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2865">
              <a:lnSpc>
                <a:spcPct val="107100"/>
              </a:lnSpc>
              <a:spcBef>
                <a:spcPts val="100"/>
              </a:spcBef>
            </a:pPr>
            <a:r>
              <a:rPr dirty="0" sz="2800" spc="35">
                <a:latin typeface="Verdana"/>
                <a:cs typeface="Verdana"/>
              </a:rPr>
              <a:t>More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employment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allocation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40">
                <a:latin typeface="Verdana"/>
                <a:cs typeface="Verdana"/>
              </a:rPr>
              <a:t>of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 spc="20">
                <a:latin typeface="Verdana"/>
                <a:cs typeface="Verdana"/>
              </a:rPr>
              <a:t>Professor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20">
                <a:latin typeface="Verdana"/>
                <a:cs typeface="Verdana"/>
              </a:rPr>
              <a:t>roles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70">
                <a:latin typeface="Verdana"/>
                <a:cs typeface="Verdana"/>
              </a:rPr>
              <a:t>and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other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senior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5">
                <a:latin typeface="Verdana"/>
                <a:cs typeface="Verdana"/>
              </a:rPr>
              <a:t>academic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20">
                <a:latin typeface="Verdana"/>
                <a:cs typeface="Verdana"/>
              </a:rPr>
              <a:t>roles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should </a:t>
            </a:r>
            <a:r>
              <a:rPr dirty="0" sz="2800" spc="-969">
                <a:latin typeface="Verdana"/>
                <a:cs typeface="Verdana"/>
              </a:rPr>
              <a:t> </a:t>
            </a:r>
            <a:r>
              <a:rPr dirty="0" sz="2800" spc="55">
                <a:latin typeface="Verdana"/>
                <a:cs typeface="Verdana"/>
              </a:rPr>
              <a:t>be </a:t>
            </a:r>
            <a:r>
              <a:rPr dirty="0" sz="2800" spc="-80">
                <a:latin typeface="Verdana"/>
                <a:cs typeface="Verdana"/>
              </a:rPr>
              <a:t>given </a:t>
            </a:r>
            <a:r>
              <a:rPr dirty="0" sz="2800" spc="-5">
                <a:latin typeface="Verdana"/>
                <a:cs typeface="Verdana"/>
              </a:rPr>
              <a:t>to </a:t>
            </a:r>
            <a:r>
              <a:rPr dirty="0" sz="2800" spc="-55">
                <a:latin typeface="Verdana"/>
                <a:cs typeface="Verdana"/>
              </a:rPr>
              <a:t>the </a:t>
            </a:r>
            <a:r>
              <a:rPr dirty="0" sz="2800" spc="-65">
                <a:latin typeface="Verdana"/>
                <a:cs typeface="Verdana"/>
              </a:rPr>
              <a:t>younger </a:t>
            </a:r>
            <a:r>
              <a:rPr dirty="0" sz="2800" spc="-55">
                <a:latin typeface="Verdana"/>
                <a:cs typeface="Verdana"/>
              </a:rPr>
              <a:t>age-group </a:t>
            </a:r>
            <a:r>
              <a:rPr dirty="0" sz="2800" spc="10">
                <a:latin typeface="Verdana"/>
                <a:cs typeface="Verdana"/>
              </a:rPr>
              <a:t>as </a:t>
            </a:r>
            <a:r>
              <a:rPr dirty="0" sz="2800" spc="-75">
                <a:latin typeface="Verdana"/>
                <a:cs typeface="Verdana"/>
              </a:rPr>
              <a:t>they </a:t>
            </a:r>
            <a:r>
              <a:rPr dirty="0" sz="2800" spc="5">
                <a:latin typeface="Verdana"/>
                <a:cs typeface="Verdana"/>
              </a:rPr>
              <a:t>account </a:t>
            </a:r>
            <a:r>
              <a:rPr dirty="0" sz="2800" spc="-30">
                <a:latin typeface="Verdana"/>
                <a:cs typeface="Verdana"/>
              </a:rPr>
              <a:t>for </a:t>
            </a:r>
            <a:r>
              <a:rPr dirty="0" sz="2800" spc="-260">
                <a:latin typeface="Verdana"/>
                <a:cs typeface="Verdana"/>
              </a:rPr>
              <a:t>0.3% </a:t>
            </a:r>
            <a:r>
              <a:rPr dirty="0" sz="2800" spc="40">
                <a:latin typeface="Verdana"/>
                <a:cs typeface="Verdana"/>
              </a:rPr>
              <a:t>of </a:t>
            </a:r>
            <a:r>
              <a:rPr dirty="0" sz="2800" spc="-60">
                <a:latin typeface="Verdana"/>
                <a:cs typeface="Verdana"/>
              </a:rPr>
              <a:t>the </a:t>
            </a:r>
            <a:r>
              <a:rPr dirty="0" sz="2800" spc="-40">
                <a:latin typeface="Verdana"/>
                <a:cs typeface="Verdana"/>
              </a:rPr>
              <a:t>total </a:t>
            </a:r>
            <a:r>
              <a:rPr dirty="0" sz="2800" spc="-100">
                <a:latin typeface="Verdana"/>
                <a:cs typeface="Verdana"/>
              </a:rPr>
              <a:t>number </a:t>
            </a:r>
            <a:r>
              <a:rPr dirty="0" sz="2800" spc="40">
                <a:latin typeface="Verdana"/>
                <a:cs typeface="Verdana"/>
              </a:rPr>
              <a:t>of 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20">
                <a:latin typeface="Verdana"/>
                <a:cs typeface="Verdana"/>
              </a:rPr>
              <a:t>professors </a:t>
            </a:r>
            <a:r>
              <a:rPr dirty="0" sz="2800" spc="-70">
                <a:latin typeface="Verdana"/>
                <a:cs typeface="Verdana"/>
              </a:rPr>
              <a:t>and </a:t>
            </a:r>
            <a:r>
              <a:rPr dirty="0" sz="2800" spc="-200">
                <a:latin typeface="Verdana"/>
                <a:cs typeface="Verdana"/>
              </a:rPr>
              <a:t>0.69% </a:t>
            </a:r>
            <a:r>
              <a:rPr dirty="0" sz="2800" spc="40">
                <a:latin typeface="Verdana"/>
                <a:cs typeface="Verdana"/>
              </a:rPr>
              <a:t>of </a:t>
            </a:r>
            <a:r>
              <a:rPr dirty="0" sz="2800" spc="-55">
                <a:latin typeface="Verdana"/>
                <a:cs typeface="Verdana"/>
              </a:rPr>
              <a:t>other </a:t>
            </a:r>
            <a:r>
              <a:rPr dirty="0" sz="2800" spc="-35">
                <a:latin typeface="Verdana"/>
                <a:cs typeface="Verdana"/>
              </a:rPr>
              <a:t>senior </a:t>
            </a:r>
            <a:r>
              <a:rPr dirty="0" sz="2800" spc="5">
                <a:latin typeface="Verdana"/>
                <a:cs typeface="Verdana"/>
              </a:rPr>
              <a:t>academic </a:t>
            </a:r>
            <a:r>
              <a:rPr dirty="0" sz="2800" spc="-45">
                <a:latin typeface="Verdana"/>
                <a:cs typeface="Verdana"/>
              </a:rPr>
              <a:t>roles. </a:t>
            </a:r>
            <a:r>
              <a:rPr dirty="0" sz="2800" spc="35">
                <a:latin typeface="Verdana"/>
                <a:cs typeface="Verdana"/>
              </a:rPr>
              <a:t>More </a:t>
            </a:r>
            <a:r>
              <a:rPr dirty="0" sz="2800">
                <a:latin typeface="Verdana"/>
                <a:cs typeface="Verdana"/>
              </a:rPr>
              <a:t>females </a:t>
            </a:r>
            <a:r>
              <a:rPr dirty="0" sz="2800" spc="-20">
                <a:latin typeface="Verdana"/>
                <a:cs typeface="Verdana"/>
              </a:rPr>
              <a:t>should </a:t>
            </a:r>
            <a:r>
              <a:rPr dirty="0" sz="2800" spc="55">
                <a:latin typeface="Verdana"/>
                <a:cs typeface="Verdana"/>
              </a:rPr>
              <a:t>be </a:t>
            </a:r>
            <a:r>
              <a:rPr dirty="0" sz="2800" spc="60">
                <a:latin typeface="Verdana"/>
                <a:cs typeface="Verdana"/>
              </a:rPr>
              <a:t> </a:t>
            </a:r>
            <a:r>
              <a:rPr dirty="0" sz="2800" spc="220">
                <a:latin typeface="Verdana"/>
                <a:cs typeface="Verdana"/>
              </a:rPr>
              <a:t>c</a:t>
            </a:r>
            <a:r>
              <a:rPr dirty="0" sz="2800" spc="80">
                <a:latin typeface="Verdana"/>
                <a:cs typeface="Verdana"/>
              </a:rPr>
              <a:t>o</a:t>
            </a:r>
            <a:r>
              <a:rPr dirty="0" sz="2800" spc="-165">
                <a:latin typeface="Verdana"/>
                <a:cs typeface="Verdana"/>
              </a:rPr>
              <a:t>n</a:t>
            </a:r>
            <a:r>
              <a:rPr dirty="0" sz="2800" spc="95">
                <a:latin typeface="Verdana"/>
                <a:cs typeface="Verdana"/>
              </a:rPr>
              <a:t>s</a:t>
            </a:r>
            <a:r>
              <a:rPr dirty="0" sz="2800" spc="-135">
                <a:latin typeface="Verdana"/>
                <a:cs typeface="Verdana"/>
              </a:rPr>
              <a:t>i</a:t>
            </a:r>
            <a:r>
              <a:rPr dirty="0" sz="2800" spc="25">
                <a:latin typeface="Verdana"/>
                <a:cs typeface="Verdana"/>
              </a:rPr>
              <a:t>d</a:t>
            </a:r>
            <a:r>
              <a:rPr dirty="0" sz="2800" spc="85">
                <a:latin typeface="Verdana"/>
                <a:cs typeface="Verdana"/>
              </a:rPr>
              <a:t>e</a:t>
            </a:r>
            <a:r>
              <a:rPr dirty="0" sz="2800" spc="-180">
                <a:latin typeface="Verdana"/>
                <a:cs typeface="Verdana"/>
              </a:rPr>
              <a:t>r</a:t>
            </a:r>
            <a:r>
              <a:rPr dirty="0" sz="2800" spc="85">
                <a:latin typeface="Verdana"/>
                <a:cs typeface="Verdana"/>
              </a:rPr>
              <a:t>e</a:t>
            </a:r>
            <a:r>
              <a:rPr dirty="0" sz="2800" spc="30">
                <a:latin typeface="Verdana"/>
                <a:cs typeface="Verdana"/>
              </a:rPr>
              <a:t>d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</a:t>
            </a:r>
            <a:r>
              <a:rPr dirty="0" sz="2800" spc="80">
                <a:latin typeface="Verdana"/>
                <a:cs typeface="Verdana"/>
              </a:rPr>
              <a:t>o</a:t>
            </a:r>
            <a:r>
              <a:rPr dirty="0" sz="2800" spc="-180">
                <a:latin typeface="Verdana"/>
                <a:cs typeface="Verdana"/>
              </a:rPr>
              <a:t>r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80">
                <a:latin typeface="Verdana"/>
                <a:cs typeface="Verdana"/>
              </a:rPr>
              <a:t>o</a:t>
            </a:r>
            <a:r>
              <a:rPr dirty="0" sz="2800" spc="-95">
                <a:latin typeface="Verdana"/>
                <a:cs typeface="Verdana"/>
              </a:rPr>
              <a:t>t</a:t>
            </a:r>
            <a:r>
              <a:rPr dirty="0" sz="2800" spc="-165">
                <a:latin typeface="Verdana"/>
                <a:cs typeface="Verdana"/>
              </a:rPr>
              <a:t>h</a:t>
            </a:r>
            <a:r>
              <a:rPr dirty="0" sz="2800" spc="85">
                <a:latin typeface="Verdana"/>
                <a:cs typeface="Verdana"/>
              </a:rPr>
              <a:t>e</a:t>
            </a:r>
            <a:r>
              <a:rPr dirty="0" sz="2800" spc="-180">
                <a:latin typeface="Verdana"/>
                <a:cs typeface="Verdana"/>
              </a:rPr>
              <a:t>r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95">
                <a:latin typeface="Verdana"/>
                <a:cs typeface="Verdana"/>
              </a:rPr>
              <a:t>s</a:t>
            </a:r>
            <a:r>
              <a:rPr dirty="0" sz="2800" spc="85">
                <a:latin typeface="Verdana"/>
                <a:cs typeface="Verdana"/>
              </a:rPr>
              <a:t>e</a:t>
            </a:r>
            <a:r>
              <a:rPr dirty="0" sz="2800" spc="-165">
                <a:latin typeface="Verdana"/>
                <a:cs typeface="Verdana"/>
              </a:rPr>
              <a:t>n</a:t>
            </a:r>
            <a:r>
              <a:rPr dirty="0" sz="2800" spc="-135">
                <a:latin typeface="Verdana"/>
                <a:cs typeface="Verdana"/>
              </a:rPr>
              <a:t>i</a:t>
            </a:r>
            <a:r>
              <a:rPr dirty="0" sz="2800" spc="80">
                <a:latin typeface="Verdana"/>
                <a:cs typeface="Verdana"/>
              </a:rPr>
              <a:t>o</a:t>
            </a:r>
            <a:r>
              <a:rPr dirty="0" sz="2800" spc="-180">
                <a:latin typeface="Verdana"/>
                <a:cs typeface="Verdana"/>
              </a:rPr>
              <a:t>r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180">
                <a:latin typeface="Verdana"/>
                <a:cs typeface="Verdana"/>
              </a:rPr>
              <a:t>r</a:t>
            </a:r>
            <a:r>
              <a:rPr dirty="0" sz="2800" spc="80">
                <a:latin typeface="Verdana"/>
                <a:cs typeface="Verdana"/>
              </a:rPr>
              <a:t>o</a:t>
            </a:r>
            <a:r>
              <a:rPr dirty="0" sz="2800" spc="5">
                <a:latin typeface="Verdana"/>
                <a:cs typeface="Verdana"/>
              </a:rPr>
              <a:t>l</a:t>
            </a:r>
            <a:r>
              <a:rPr dirty="0" sz="2800" spc="85">
                <a:latin typeface="Verdana"/>
                <a:cs typeface="Verdana"/>
              </a:rPr>
              <a:t>e</a:t>
            </a:r>
            <a:r>
              <a:rPr dirty="0" sz="2800" spc="100">
                <a:latin typeface="Verdana"/>
                <a:cs typeface="Verdana"/>
              </a:rPr>
              <a:t>s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75">
                <a:latin typeface="Verdana"/>
                <a:cs typeface="Verdana"/>
              </a:rPr>
              <a:t>a</a:t>
            </a:r>
            <a:r>
              <a:rPr dirty="0" sz="2800" spc="-165">
                <a:latin typeface="Verdana"/>
                <a:cs typeface="Verdana"/>
              </a:rPr>
              <a:t>n</a:t>
            </a:r>
            <a:r>
              <a:rPr dirty="0" sz="2800" spc="30">
                <a:latin typeface="Verdana"/>
                <a:cs typeface="Verdana"/>
              </a:rPr>
              <a:t>d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25">
                <a:latin typeface="Verdana"/>
                <a:cs typeface="Verdana"/>
              </a:rPr>
              <a:t>p</a:t>
            </a:r>
            <a:r>
              <a:rPr dirty="0" sz="2800" spc="-180">
                <a:latin typeface="Verdana"/>
                <a:cs typeface="Verdana"/>
              </a:rPr>
              <a:t>r</a:t>
            </a:r>
            <a:r>
              <a:rPr dirty="0" sz="2800" spc="80">
                <a:latin typeface="Verdana"/>
                <a:cs typeface="Verdana"/>
              </a:rPr>
              <a:t>o</a:t>
            </a:r>
            <a:r>
              <a:rPr dirty="0" sz="2800">
                <a:latin typeface="Verdana"/>
                <a:cs typeface="Verdana"/>
              </a:rPr>
              <a:t>f</a:t>
            </a:r>
            <a:r>
              <a:rPr dirty="0" sz="2800" spc="85">
                <a:latin typeface="Verdana"/>
                <a:cs typeface="Verdana"/>
              </a:rPr>
              <a:t>e</a:t>
            </a:r>
            <a:r>
              <a:rPr dirty="0" sz="2800" spc="95">
                <a:latin typeface="Verdana"/>
                <a:cs typeface="Verdana"/>
              </a:rPr>
              <a:t>ss</a:t>
            </a:r>
            <a:r>
              <a:rPr dirty="0" sz="2800" spc="80">
                <a:latin typeface="Verdana"/>
                <a:cs typeface="Verdana"/>
              </a:rPr>
              <a:t>o</a:t>
            </a:r>
            <a:r>
              <a:rPr dirty="0" sz="2800" spc="-180">
                <a:latin typeface="Verdana"/>
                <a:cs typeface="Verdana"/>
              </a:rPr>
              <a:t>r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100">
                <a:latin typeface="Verdana"/>
                <a:cs typeface="Verdana"/>
              </a:rPr>
              <a:t>t</a:t>
            </a:r>
            <a:r>
              <a:rPr dirty="0" sz="2800" spc="80">
                <a:latin typeface="Verdana"/>
                <a:cs typeface="Verdana"/>
              </a:rPr>
              <a:t>oo</a:t>
            </a:r>
            <a:r>
              <a:rPr dirty="0" sz="2800" spc="-355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Verdana"/>
              <a:cs typeface="Verdana"/>
            </a:endParaRPr>
          </a:p>
          <a:p>
            <a:pPr marL="12700" marR="471805">
              <a:lnSpc>
                <a:spcPct val="107100"/>
              </a:lnSpc>
            </a:pPr>
            <a:r>
              <a:rPr dirty="0" sz="2800" spc="-60">
                <a:latin typeface="Verdana"/>
                <a:cs typeface="Verdana"/>
              </a:rPr>
              <a:t>Other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85">
                <a:latin typeface="Verdana"/>
                <a:cs typeface="Verdana"/>
              </a:rPr>
              <a:t>Ethnicity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should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 spc="55">
                <a:latin typeface="Verdana"/>
                <a:cs typeface="Verdana"/>
              </a:rPr>
              <a:t>be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20">
                <a:latin typeface="Verdana"/>
                <a:cs typeface="Verdana"/>
              </a:rPr>
              <a:t>allocated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more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senior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 spc="5">
                <a:latin typeface="Verdana"/>
                <a:cs typeface="Verdana"/>
              </a:rPr>
              <a:t>academic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70">
                <a:latin typeface="Verdana"/>
                <a:cs typeface="Verdana"/>
              </a:rPr>
              <a:t>and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 spc="10">
                <a:latin typeface="Verdana"/>
                <a:cs typeface="Verdana"/>
              </a:rPr>
              <a:t>professor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20">
                <a:latin typeface="Verdana"/>
                <a:cs typeface="Verdana"/>
              </a:rPr>
              <a:t>roles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25">
                <a:latin typeface="Verdana"/>
                <a:cs typeface="Verdana"/>
              </a:rPr>
              <a:t>too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 spc="10">
                <a:latin typeface="Verdana"/>
                <a:cs typeface="Verdana"/>
              </a:rPr>
              <a:t>as </a:t>
            </a:r>
            <a:r>
              <a:rPr dirty="0" sz="2800" spc="-969">
                <a:latin typeface="Verdana"/>
                <a:cs typeface="Verdana"/>
              </a:rPr>
              <a:t> </a:t>
            </a:r>
            <a:r>
              <a:rPr dirty="0" sz="2800" spc="-75">
                <a:latin typeface="Verdana"/>
                <a:cs typeface="Verdana"/>
              </a:rPr>
              <a:t>they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are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25">
                <a:latin typeface="Verdana"/>
                <a:cs typeface="Verdana"/>
              </a:rPr>
              <a:t>well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underrepresented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150">
                <a:latin typeface="Verdana"/>
                <a:cs typeface="Verdana"/>
              </a:rPr>
              <a:t>in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75">
                <a:latin typeface="Verdana"/>
                <a:cs typeface="Verdana"/>
              </a:rPr>
              <a:t>this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75">
                <a:latin typeface="Verdana"/>
                <a:cs typeface="Verdana"/>
              </a:rPr>
              <a:t>role.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Verdana"/>
              <a:cs typeface="Verdana"/>
            </a:endParaRPr>
          </a:p>
          <a:p>
            <a:pPr marL="12700" marR="140335">
              <a:lnSpc>
                <a:spcPct val="107100"/>
              </a:lnSpc>
            </a:pPr>
            <a:r>
              <a:rPr dirty="0" sz="2800" spc="55">
                <a:latin typeface="Verdana"/>
                <a:cs typeface="Verdana"/>
              </a:rPr>
              <a:t>Males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should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55">
                <a:latin typeface="Verdana"/>
                <a:cs typeface="Verdana"/>
              </a:rPr>
              <a:t>be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15">
                <a:latin typeface="Verdana"/>
                <a:cs typeface="Verdana"/>
              </a:rPr>
              <a:t>considered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for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80">
                <a:latin typeface="Verdana"/>
                <a:cs typeface="Verdana"/>
              </a:rPr>
              <a:t>managerial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20">
                <a:latin typeface="Verdana"/>
                <a:cs typeface="Verdana"/>
              </a:rPr>
              <a:t>roles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to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bridge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the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gap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70">
                <a:latin typeface="Verdana"/>
                <a:cs typeface="Verdana"/>
              </a:rPr>
              <a:t>and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females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should </a:t>
            </a:r>
            <a:r>
              <a:rPr dirty="0" sz="2800" spc="-965">
                <a:latin typeface="Verdana"/>
                <a:cs typeface="Verdana"/>
              </a:rPr>
              <a:t> </a:t>
            </a:r>
            <a:r>
              <a:rPr dirty="0" sz="2800" spc="25">
                <a:latin typeface="Verdana"/>
                <a:cs typeface="Verdana"/>
              </a:rPr>
              <a:t>b</a:t>
            </a:r>
            <a:r>
              <a:rPr dirty="0" sz="2800" spc="90">
                <a:latin typeface="Verdana"/>
                <a:cs typeface="Verdana"/>
              </a:rPr>
              <a:t>e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220">
                <a:latin typeface="Verdana"/>
                <a:cs typeface="Verdana"/>
              </a:rPr>
              <a:t>c</a:t>
            </a:r>
            <a:r>
              <a:rPr dirty="0" sz="2800" spc="80">
                <a:latin typeface="Verdana"/>
                <a:cs typeface="Verdana"/>
              </a:rPr>
              <a:t>o</a:t>
            </a:r>
            <a:r>
              <a:rPr dirty="0" sz="2800" spc="-165">
                <a:latin typeface="Verdana"/>
                <a:cs typeface="Verdana"/>
              </a:rPr>
              <a:t>n</a:t>
            </a:r>
            <a:r>
              <a:rPr dirty="0" sz="2800" spc="95">
                <a:latin typeface="Verdana"/>
                <a:cs typeface="Verdana"/>
              </a:rPr>
              <a:t>s</a:t>
            </a:r>
            <a:r>
              <a:rPr dirty="0" sz="2800" spc="-135">
                <a:latin typeface="Verdana"/>
                <a:cs typeface="Verdana"/>
              </a:rPr>
              <a:t>i</a:t>
            </a:r>
            <a:r>
              <a:rPr dirty="0" sz="2800" spc="25">
                <a:latin typeface="Verdana"/>
                <a:cs typeface="Verdana"/>
              </a:rPr>
              <a:t>d</a:t>
            </a:r>
            <a:r>
              <a:rPr dirty="0" sz="2800" spc="85">
                <a:latin typeface="Verdana"/>
                <a:cs typeface="Verdana"/>
              </a:rPr>
              <a:t>e</a:t>
            </a:r>
            <a:r>
              <a:rPr dirty="0" sz="2800" spc="-180">
                <a:latin typeface="Verdana"/>
                <a:cs typeface="Verdana"/>
              </a:rPr>
              <a:t>r</a:t>
            </a:r>
            <a:r>
              <a:rPr dirty="0" sz="2800" spc="85">
                <a:latin typeface="Verdana"/>
                <a:cs typeface="Verdana"/>
              </a:rPr>
              <a:t>e</a:t>
            </a:r>
            <a:r>
              <a:rPr dirty="0" sz="2800" spc="30">
                <a:latin typeface="Verdana"/>
                <a:cs typeface="Verdana"/>
              </a:rPr>
              <a:t>d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</a:t>
            </a:r>
            <a:r>
              <a:rPr dirty="0" sz="2800" spc="80">
                <a:latin typeface="Verdana"/>
                <a:cs typeface="Verdana"/>
              </a:rPr>
              <a:t>o</a:t>
            </a:r>
            <a:r>
              <a:rPr dirty="0" sz="2800" spc="-180">
                <a:latin typeface="Verdana"/>
                <a:cs typeface="Verdana"/>
              </a:rPr>
              <a:t>r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95">
                <a:latin typeface="Verdana"/>
                <a:cs typeface="Verdana"/>
              </a:rPr>
              <a:t>t</a:t>
            </a:r>
            <a:r>
              <a:rPr dirty="0" sz="2800" spc="-165">
                <a:latin typeface="Verdana"/>
                <a:cs typeface="Verdana"/>
              </a:rPr>
              <a:t>h</a:t>
            </a:r>
            <a:r>
              <a:rPr dirty="0" sz="2800" spc="90">
                <a:latin typeface="Verdana"/>
                <a:cs typeface="Verdana"/>
              </a:rPr>
              <a:t>e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25">
                <a:latin typeface="Verdana"/>
                <a:cs typeface="Verdana"/>
              </a:rPr>
              <a:t>p</a:t>
            </a:r>
            <a:r>
              <a:rPr dirty="0" sz="2800" spc="-180">
                <a:latin typeface="Verdana"/>
                <a:cs typeface="Verdana"/>
              </a:rPr>
              <a:t>r</a:t>
            </a:r>
            <a:r>
              <a:rPr dirty="0" sz="2800" spc="80">
                <a:latin typeface="Verdana"/>
                <a:cs typeface="Verdana"/>
              </a:rPr>
              <a:t>o</a:t>
            </a:r>
            <a:r>
              <a:rPr dirty="0" sz="2800" spc="220">
                <a:latin typeface="Verdana"/>
                <a:cs typeface="Verdana"/>
              </a:rPr>
              <a:t>c</a:t>
            </a:r>
            <a:r>
              <a:rPr dirty="0" sz="2800" spc="85">
                <a:latin typeface="Verdana"/>
                <a:cs typeface="Verdana"/>
              </a:rPr>
              <a:t>e</a:t>
            </a:r>
            <a:r>
              <a:rPr dirty="0" sz="2800" spc="95">
                <a:latin typeface="Verdana"/>
                <a:cs typeface="Verdana"/>
              </a:rPr>
              <a:t>ss</a:t>
            </a:r>
            <a:r>
              <a:rPr dirty="0" sz="2800" spc="-265">
                <a:latin typeface="Verdana"/>
                <a:cs typeface="Verdana"/>
              </a:rPr>
              <a:t>,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25">
                <a:latin typeface="Verdana"/>
                <a:cs typeface="Verdana"/>
              </a:rPr>
              <a:t>p</a:t>
            </a:r>
            <a:r>
              <a:rPr dirty="0" sz="2800" spc="5">
                <a:latin typeface="Verdana"/>
                <a:cs typeface="Verdana"/>
              </a:rPr>
              <a:t>l</a:t>
            </a:r>
            <a:r>
              <a:rPr dirty="0" sz="2800" spc="-75">
                <a:latin typeface="Verdana"/>
                <a:cs typeface="Verdana"/>
              </a:rPr>
              <a:t>a</a:t>
            </a:r>
            <a:r>
              <a:rPr dirty="0" sz="2800" spc="-165">
                <a:latin typeface="Verdana"/>
                <a:cs typeface="Verdana"/>
              </a:rPr>
              <a:t>n</a:t>
            </a:r>
            <a:r>
              <a:rPr dirty="0" sz="2800" spc="-95">
                <a:latin typeface="Verdana"/>
                <a:cs typeface="Verdana"/>
              </a:rPr>
              <a:t>t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75">
                <a:latin typeface="Verdana"/>
                <a:cs typeface="Verdana"/>
              </a:rPr>
              <a:t>a</a:t>
            </a:r>
            <a:r>
              <a:rPr dirty="0" sz="2800" spc="-165">
                <a:latin typeface="Verdana"/>
                <a:cs typeface="Verdana"/>
              </a:rPr>
              <a:t>n</a:t>
            </a:r>
            <a:r>
              <a:rPr dirty="0" sz="2800" spc="30">
                <a:latin typeface="Verdana"/>
                <a:cs typeface="Verdana"/>
              </a:rPr>
              <a:t>d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215">
                <a:latin typeface="Verdana"/>
                <a:cs typeface="Verdana"/>
              </a:rPr>
              <a:t>m</a:t>
            </a:r>
            <a:r>
              <a:rPr dirty="0" sz="2800" spc="-75">
                <a:latin typeface="Verdana"/>
                <a:cs typeface="Verdana"/>
              </a:rPr>
              <a:t>a</a:t>
            </a:r>
            <a:r>
              <a:rPr dirty="0" sz="2800" spc="220">
                <a:latin typeface="Verdana"/>
                <a:cs typeface="Verdana"/>
              </a:rPr>
              <a:t>c</a:t>
            </a:r>
            <a:r>
              <a:rPr dirty="0" sz="2800" spc="-165">
                <a:latin typeface="Verdana"/>
                <a:cs typeface="Verdana"/>
              </a:rPr>
              <a:t>h</a:t>
            </a:r>
            <a:r>
              <a:rPr dirty="0" sz="2800" spc="-135">
                <a:latin typeface="Verdana"/>
                <a:cs typeface="Verdana"/>
              </a:rPr>
              <a:t>i</a:t>
            </a:r>
            <a:r>
              <a:rPr dirty="0" sz="2800" spc="-165">
                <a:latin typeface="Verdana"/>
                <a:cs typeface="Verdana"/>
              </a:rPr>
              <a:t>n</a:t>
            </a:r>
            <a:r>
              <a:rPr dirty="0" sz="2800" spc="85">
                <a:latin typeface="Verdana"/>
                <a:cs typeface="Verdana"/>
              </a:rPr>
              <a:t>e</a:t>
            </a:r>
            <a:r>
              <a:rPr dirty="0" sz="2800" spc="-180">
                <a:latin typeface="Verdana"/>
                <a:cs typeface="Verdana"/>
              </a:rPr>
              <a:t>r</a:t>
            </a:r>
            <a:r>
              <a:rPr dirty="0" sz="2800" spc="-120">
                <a:latin typeface="Verdana"/>
                <a:cs typeface="Verdana"/>
              </a:rPr>
              <a:t>y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220">
                <a:latin typeface="Verdana"/>
                <a:cs typeface="Verdana"/>
              </a:rPr>
              <a:t>c</a:t>
            </a:r>
            <a:r>
              <a:rPr dirty="0" sz="2800" spc="-75">
                <a:latin typeface="Verdana"/>
                <a:cs typeface="Verdana"/>
              </a:rPr>
              <a:t>a</a:t>
            </a:r>
            <a:r>
              <a:rPr dirty="0" sz="2800" spc="-100">
                <a:latin typeface="Verdana"/>
                <a:cs typeface="Verdana"/>
              </a:rPr>
              <a:t>t</a:t>
            </a:r>
            <a:r>
              <a:rPr dirty="0" sz="2800" spc="85">
                <a:latin typeface="Verdana"/>
                <a:cs typeface="Verdana"/>
              </a:rPr>
              <a:t>e</a:t>
            </a:r>
            <a:r>
              <a:rPr dirty="0" sz="2800" spc="25">
                <a:latin typeface="Verdana"/>
                <a:cs typeface="Verdana"/>
              </a:rPr>
              <a:t>g</a:t>
            </a:r>
            <a:r>
              <a:rPr dirty="0" sz="2800" spc="80">
                <a:latin typeface="Verdana"/>
                <a:cs typeface="Verdana"/>
              </a:rPr>
              <a:t>o</a:t>
            </a:r>
            <a:r>
              <a:rPr dirty="0" sz="2800" spc="-180">
                <a:latin typeface="Verdana"/>
                <a:cs typeface="Verdana"/>
              </a:rPr>
              <a:t>r</a:t>
            </a:r>
            <a:r>
              <a:rPr dirty="0" sz="2800" spc="-125">
                <a:latin typeface="Verdana"/>
                <a:cs typeface="Verdana"/>
              </a:rPr>
              <a:t>y</a:t>
            </a:r>
            <a:r>
              <a:rPr dirty="0" sz="2800" spc="-355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Verdana"/>
              <a:cs typeface="Verdana"/>
            </a:endParaRPr>
          </a:p>
          <a:p>
            <a:pPr marL="12700" marR="5080">
              <a:lnSpc>
                <a:spcPct val="107100"/>
              </a:lnSpc>
            </a:pPr>
            <a:r>
              <a:rPr dirty="0" sz="2800" spc="35">
                <a:latin typeface="Verdana"/>
                <a:cs typeface="Verdana"/>
              </a:rPr>
              <a:t>More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allocation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should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55">
                <a:latin typeface="Verdana"/>
                <a:cs typeface="Verdana"/>
              </a:rPr>
              <a:t>be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 spc="-80">
                <a:latin typeface="Verdana"/>
                <a:cs typeface="Verdana"/>
              </a:rPr>
              <a:t>given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to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50">
                <a:latin typeface="Verdana"/>
                <a:cs typeface="Verdana"/>
              </a:rPr>
              <a:t>people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 spc="-75">
                <a:latin typeface="Verdana"/>
                <a:cs typeface="Verdana"/>
              </a:rPr>
              <a:t>from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other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ethnic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backgrounds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10">
                <a:latin typeface="Verdana"/>
                <a:cs typeface="Verdana"/>
              </a:rPr>
              <a:t>as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whites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has </a:t>
            </a:r>
            <a:r>
              <a:rPr dirty="0" sz="2800" spc="-965">
                <a:latin typeface="Verdana"/>
                <a:cs typeface="Verdana"/>
              </a:rPr>
              <a:t> </a:t>
            </a:r>
            <a:r>
              <a:rPr dirty="0" sz="2800" spc="-135">
                <a:latin typeface="Verdana"/>
                <a:cs typeface="Verdana"/>
              </a:rPr>
              <a:t>majority</a:t>
            </a:r>
            <a:r>
              <a:rPr dirty="0" sz="2800" spc="-210">
                <a:latin typeface="Verdana"/>
                <a:cs typeface="Verdana"/>
              </a:rPr>
              <a:t> </a:t>
            </a:r>
            <a:r>
              <a:rPr dirty="0" sz="2800" spc="40">
                <a:latin typeface="Verdana"/>
                <a:cs typeface="Verdana"/>
              </a:rPr>
              <a:t>of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the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80">
                <a:latin typeface="Verdana"/>
                <a:cs typeface="Verdana"/>
              </a:rPr>
              <a:t>employment.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" y="97512"/>
            <a:ext cx="13634719" cy="6946265"/>
            <a:chOff x="3953" y="97512"/>
            <a:chExt cx="13634719" cy="6946265"/>
          </a:xfrm>
        </p:grpSpPr>
        <p:sp>
          <p:nvSpPr>
            <p:cNvPr id="3" name="object 3"/>
            <p:cNvSpPr/>
            <p:nvPr/>
          </p:nvSpPr>
          <p:spPr>
            <a:xfrm>
              <a:off x="13085138" y="451951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953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403F3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496949" y="433216"/>
            <a:ext cx="1267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0064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93059" y="433216"/>
            <a:ext cx="14008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37372" y="97512"/>
            <a:ext cx="14351000" cy="6946265"/>
            <a:chOff x="3937372" y="97512"/>
            <a:chExt cx="14351000" cy="6946265"/>
          </a:xfrm>
        </p:grpSpPr>
        <p:sp>
          <p:nvSpPr>
            <p:cNvPr id="9" name="object 9"/>
            <p:cNvSpPr/>
            <p:nvPr/>
          </p:nvSpPr>
          <p:spPr>
            <a:xfrm>
              <a:off x="3937372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09344" y="97512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5"/>
                  </a:moveTo>
                  <a:lnTo>
                    <a:pt x="12278655" y="6943725"/>
                  </a:lnTo>
                  <a:lnTo>
                    <a:pt x="12278655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12278994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876662" y="97512"/>
              <a:ext cx="9411335" cy="6943725"/>
            </a:xfrm>
            <a:custGeom>
              <a:avLst/>
              <a:gdLst/>
              <a:ahLst/>
              <a:cxnLst/>
              <a:rect l="l" t="t" r="r" b="b"/>
              <a:pathLst>
                <a:path w="9411335" h="6943725">
                  <a:moveTo>
                    <a:pt x="4831640" y="6943725"/>
                  </a:moveTo>
                  <a:lnTo>
                    <a:pt x="9411337" y="6943725"/>
                  </a:lnTo>
                  <a:lnTo>
                    <a:pt x="9411337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941133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9597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335973" y="263361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300037" y="600075"/>
                </a:moveTo>
                <a:lnTo>
                  <a:pt x="251369" y="596148"/>
                </a:lnTo>
                <a:lnTo>
                  <a:pt x="205202" y="584778"/>
                </a:lnTo>
                <a:lnTo>
                  <a:pt x="162152" y="566585"/>
                </a:lnTo>
                <a:lnTo>
                  <a:pt x="122839" y="542185"/>
                </a:lnTo>
                <a:lnTo>
                  <a:pt x="87878" y="512196"/>
                </a:lnTo>
                <a:lnTo>
                  <a:pt x="57889" y="477235"/>
                </a:lnTo>
                <a:lnTo>
                  <a:pt x="33489" y="437922"/>
                </a:lnTo>
                <a:lnTo>
                  <a:pt x="15296" y="394872"/>
                </a:lnTo>
                <a:lnTo>
                  <a:pt x="3926" y="348705"/>
                </a:lnTo>
                <a:lnTo>
                  <a:pt x="0" y="300037"/>
                </a:lnTo>
                <a:lnTo>
                  <a:pt x="3926" y="251369"/>
                </a:lnTo>
                <a:lnTo>
                  <a:pt x="15296" y="205202"/>
                </a:lnTo>
                <a:lnTo>
                  <a:pt x="33489" y="162152"/>
                </a:lnTo>
                <a:lnTo>
                  <a:pt x="57889" y="122839"/>
                </a:lnTo>
                <a:lnTo>
                  <a:pt x="87878" y="87878"/>
                </a:lnTo>
                <a:lnTo>
                  <a:pt x="122839" y="57889"/>
                </a:lnTo>
                <a:lnTo>
                  <a:pt x="162152" y="33489"/>
                </a:lnTo>
                <a:lnTo>
                  <a:pt x="205202" y="15296"/>
                </a:lnTo>
                <a:lnTo>
                  <a:pt x="251369" y="3926"/>
                </a:lnTo>
                <a:lnTo>
                  <a:pt x="300037" y="0"/>
                </a:lnTo>
                <a:lnTo>
                  <a:pt x="348705" y="3926"/>
                </a:lnTo>
                <a:lnTo>
                  <a:pt x="394872" y="15296"/>
                </a:lnTo>
                <a:lnTo>
                  <a:pt x="437922" y="33489"/>
                </a:lnTo>
                <a:lnTo>
                  <a:pt x="477235" y="57889"/>
                </a:lnTo>
                <a:lnTo>
                  <a:pt x="512196" y="87878"/>
                </a:lnTo>
                <a:lnTo>
                  <a:pt x="542185" y="122839"/>
                </a:lnTo>
                <a:lnTo>
                  <a:pt x="566585" y="162152"/>
                </a:lnTo>
                <a:lnTo>
                  <a:pt x="584778" y="205202"/>
                </a:lnTo>
                <a:lnTo>
                  <a:pt x="596148" y="251369"/>
                </a:lnTo>
                <a:lnTo>
                  <a:pt x="600075" y="300037"/>
                </a:lnTo>
                <a:lnTo>
                  <a:pt x="596148" y="348705"/>
                </a:lnTo>
                <a:lnTo>
                  <a:pt x="584778" y="394872"/>
                </a:lnTo>
                <a:lnTo>
                  <a:pt x="566585" y="437922"/>
                </a:lnTo>
                <a:lnTo>
                  <a:pt x="542185" y="477235"/>
                </a:lnTo>
                <a:lnTo>
                  <a:pt x="512196" y="512196"/>
                </a:lnTo>
                <a:lnTo>
                  <a:pt x="477235" y="542185"/>
                </a:lnTo>
                <a:lnTo>
                  <a:pt x="437922" y="566585"/>
                </a:lnTo>
                <a:lnTo>
                  <a:pt x="394872" y="584778"/>
                </a:lnTo>
                <a:lnTo>
                  <a:pt x="348705" y="596148"/>
                </a:lnTo>
                <a:lnTo>
                  <a:pt x="300037" y="600075"/>
                </a:lnTo>
                <a:close/>
              </a:path>
            </a:pathLst>
          </a:custGeom>
          <a:solidFill>
            <a:srgbClr val="ECB1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430366" y="433216"/>
            <a:ext cx="1499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02338" y="433216"/>
            <a:ext cx="24758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69656" y="433216"/>
            <a:ext cx="16706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Verdana"/>
                <a:cs typeface="Verdana"/>
              </a:rPr>
              <a:t>Methodology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969987" y="97512"/>
            <a:ext cx="7318375" cy="6943725"/>
            <a:chOff x="10969987" y="97512"/>
            <a:chExt cx="7318375" cy="6943725"/>
          </a:xfrm>
        </p:grpSpPr>
        <p:sp>
          <p:nvSpPr>
            <p:cNvPr id="17" name="object 17"/>
            <p:cNvSpPr/>
            <p:nvPr/>
          </p:nvSpPr>
          <p:spPr>
            <a:xfrm>
              <a:off x="10969987" y="97512"/>
              <a:ext cx="7318375" cy="6943725"/>
            </a:xfrm>
            <a:custGeom>
              <a:avLst/>
              <a:gdLst/>
              <a:ahLst/>
              <a:cxnLst/>
              <a:rect l="l" t="t" r="r" b="b"/>
              <a:pathLst>
                <a:path w="7318375" h="6943725">
                  <a:moveTo>
                    <a:pt x="4831640" y="6943725"/>
                  </a:moveTo>
                  <a:lnTo>
                    <a:pt x="7318012" y="6943725"/>
                  </a:lnTo>
                  <a:lnTo>
                    <a:pt x="7318012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731837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479637" y="97512"/>
              <a:ext cx="5808980" cy="6943725"/>
            </a:xfrm>
            <a:custGeom>
              <a:avLst/>
              <a:gdLst/>
              <a:ahLst/>
              <a:cxnLst/>
              <a:rect l="l" t="t" r="r" b="b"/>
              <a:pathLst>
                <a:path w="5808980" h="6943725">
                  <a:moveTo>
                    <a:pt x="4831640" y="6943725"/>
                  </a:moveTo>
                  <a:lnTo>
                    <a:pt x="5808362" y="6943725"/>
                  </a:lnTo>
                  <a:lnTo>
                    <a:pt x="5808362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5808980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2462982" y="433216"/>
            <a:ext cx="9448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" y="449027"/>
            <a:ext cx="18288000" cy="9840595"/>
            <a:chOff x="48" y="449027"/>
            <a:chExt cx="18288000" cy="9840595"/>
          </a:xfrm>
        </p:grpSpPr>
        <p:sp>
          <p:nvSpPr>
            <p:cNvPr id="21" name="object 21"/>
            <p:cNvSpPr/>
            <p:nvPr/>
          </p:nvSpPr>
          <p:spPr>
            <a:xfrm>
              <a:off x="16706797" y="462806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8" y="449033"/>
              <a:ext cx="18288000" cy="9840595"/>
            </a:xfrm>
            <a:custGeom>
              <a:avLst/>
              <a:gdLst/>
              <a:ahLst/>
              <a:cxnLst/>
              <a:rect l="l" t="t" r="r" b="b"/>
              <a:pathLst>
                <a:path w="18288000" h="9840595">
                  <a:moveTo>
                    <a:pt x="17551705" y="147637"/>
                  </a:moveTo>
                  <a:lnTo>
                    <a:pt x="17549533" y="136867"/>
                  </a:lnTo>
                  <a:lnTo>
                    <a:pt x="17543603" y="128066"/>
                  </a:lnTo>
                  <a:lnTo>
                    <a:pt x="17534801" y="122135"/>
                  </a:lnTo>
                  <a:lnTo>
                    <a:pt x="17524019" y="119951"/>
                  </a:lnTo>
                  <a:lnTo>
                    <a:pt x="17431754" y="119951"/>
                  </a:lnTo>
                  <a:lnTo>
                    <a:pt x="17431754" y="27686"/>
                  </a:lnTo>
                  <a:lnTo>
                    <a:pt x="17429569" y="16903"/>
                  </a:lnTo>
                  <a:lnTo>
                    <a:pt x="17423638" y="8102"/>
                  </a:lnTo>
                  <a:lnTo>
                    <a:pt x="17414850" y="2171"/>
                  </a:lnTo>
                  <a:lnTo>
                    <a:pt x="17404068" y="0"/>
                  </a:lnTo>
                  <a:lnTo>
                    <a:pt x="17393298" y="2171"/>
                  </a:lnTo>
                  <a:lnTo>
                    <a:pt x="17384497" y="8102"/>
                  </a:lnTo>
                  <a:lnTo>
                    <a:pt x="17378566" y="16903"/>
                  </a:lnTo>
                  <a:lnTo>
                    <a:pt x="17376382" y="27686"/>
                  </a:lnTo>
                  <a:lnTo>
                    <a:pt x="17376382" y="119951"/>
                  </a:lnTo>
                  <a:lnTo>
                    <a:pt x="17284116" y="119951"/>
                  </a:lnTo>
                  <a:lnTo>
                    <a:pt x="17273334" y="122135"/>
                  </a:lnTo>
                  <a:lnTo>
                    <a:pt x="17264533" y="128066"/>
                  </a:lnTo>
                  <a:lnTo>
                    <a:pt x="17258602" y="136867"/>
                  </a:lnTo>
                  <a:lnTo>
                    <a:pt x="17256430" y="147637"/>
                  </a:lnTo>
                  <a:lnTo>
                    <a:pt x="17258602" y="158419"/>
                  </a:lnTo>
                  <a:lnTo>
                    <a:pt x="17264533" y="167208"/>
                  </a:lnTo>
                  <a:lnTo>
                    <a:pt x="17273334" y="173139"/>
                  </a:lnTo>
                  <a:lnTo>
                    <a:pt x="17284116" y="175323"/>
                  </a:lnTo>
                  <a:lnTo>
                    <a:pt x="17376382" y="175323"/>
                  </a:lnTo>
                  <a:lnTo>
                    <a:pt x="17376382" y="267589"/>
                  </a:lnTo>
                  <a:lnTo>
                    <a:pt x="17378566" y="278371"/>
                  </a:lnTo>
                  <a:lnTo>
                    <a:pt x="17384497" y="287172"/>
                  </a:lnTo>
                  <a:lnTo>
                    <a:pt x="17393298" y="293103"/>
                  </a:lnTo>
                  <a:lnTo>
                    <a:pt x="17404068" y="295275"/>
                  </a:lnTo>
                  <a:lnTo>
                    <a:pt x="17414850" y="293103"/>
                  </a:lnTo>
                  <a:lnTo>
                    <a:pt x="17423638" y="287172"/>
                  </a:lnTo>
                  <a:lnTo>
                    <a:pt x="17429569" y="278371"/>
                  </a:lnTo>
                  <a:lnTo>
                    <a:pt x="17431754" y="267589"/>
                  </a:lnTo>
                  <a:lnTo>
                    <a:pt x="17431754" y="175323"/>
                  </a:lnTo>
                  <a:lnTo>
                    <a:pt x="17524019" y="175323"/>
                  </a:lnTo>
                  <a:lnTo>
                    <a:pt x="17534801" y="173139"/>
                  </a:lnTo>
                  <a:lnTo>
                    <a:pt x="17543603" y="167208"/>
                  </a:lnTo>
                  <a:lnTo>
                    <a:pt x="17549533" y="158419"/>
                  </a:lnTo>
                  <a:lnTo>
                    <a:pt x="17551705" y="147637"/>
                  </a:lnTo>
                  <a:close/>
                </a:path>
                <a:path w="18288000" h="9840595">
                  <a:moveTo>
                    <a:pt x="18287911" y="667435"/>
                  </a:moveTo>
                  <a:lnTo>
                    <a:pt x="0" y="667435"/>
                  </a:lnTo>
                  <a:lnTo>
                    <a:pt x="0" y="9840011"/>
                  </a:lnTo>
                  <a:lnTo>
                    <a:pt x="18287911" y="9840011"/>
                  </a:lnTo>
                  <a:lnTo>
                    <a:pt x="18287911" y="66743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09053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 h="0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04506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 h="0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200175" y="1443894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602196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752901" y="1443821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8308" y="2663208"/>
              <a:ext cx="95250" cy="9524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8308" y="4149108"/>
              <a:ext cx="95250" cy="9524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8308" y="5263533"/>
              <a:ext cx="95250" cy="9524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8308" y="6377958"/>
              <a:ext cx="95250" cy="9524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883" y="7130433"/>
              <a:ext cx="104775" cy="10477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8308" y="8311533"/>
              <a:ext cx="95250" cy="9524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3972632" y="433216"/>
            <a:ext cx="14014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Verdana"/>
                <a:cs typeface="Verdana"/>
              </a:rPr>
              <a:t>Conclusion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23974" y="1387583"/>
            <a:ext cx="16642715" cy="78809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33830">
              <a:lnSpc>
                <a:spcPct val="100000"/>
              </a:lnSpc>
              <a:spcBef>
                <a:spcPts val="100"/>
              </a:spcBef>
            </a:pPr>
            <a:r>
              <a:rPr dirty="0" sz="2500" spc="-30">
                <a:solidFill>
                  <a:srgbClr val="48494E"/>
                </a:solidFill>
                <a:latin typeface="Verdana"/>
                <a:cs typeface="Verdana"/>
              </a:rPr>
              <a:t>Recommendations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600">
              <a:latin typeface="Verdana"/>
              <a:cs typeface="Verdana"/>
            </a:endParaRPr>
          </a:p>
          <a:p>
            <a:pPr marL="12700" marR="60325">
              <a:lnSpc>
                <a:spcPct val="106000"/>
              </a:lnSpc>
            </a:pPr>
            <a:r>
              <a:rPr dirty="0" sz="2300" spc="25">
                <a:latin typeface="Verdana"/>
                <a:cs typeface="Verdana"/>
              </a:rPr>
              <a:t>More</a:t>
            </a:r>
            <a:r>
              <a:rPr dirty="0" sz="2300" spc="-160">
                <a:latin typeface="Verdana"/>
                <a:cs typeface="Verdana"/>
              </a:rPr>
              <a:t> </a:t>
            </a:r>
            <a:r>
              <a:rPr dirty="0" sz="2300" spc="-45">
                <a:latin typeface="Verdana"/>
                <a:cs typeface="Verdana"/>
              </a:rPr>
              <a:t>employment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15">
                <a:latin typeface="Verdana"/>
                <a:cs typeface="Verdana"/>
              </a:rPr>
              <a:t>allocation</a:t>
            </a:r>
            <a:r>
              <a:rPr dirty="0" sz="2300" spc="-160">
                <a:latin typeface="Verdana"/>
                <a:cs typeface="Verdana"/>
              </a:rPr>
              <a:t> </a:t>
            </a:r>
            <a:r>
              <a:rPr dirty="0" sz="2300" spc="35">
                <a:latin typeface="Verdana"/>
                <a:cs typeface="Verdana"/>
              </a:rPr>
              <a:t>of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15">
                <a:latin typeface="Verdana"/>
                <a:cs typeface="Verdana"/>
              </a:rPr>
              <a:t>Professor</a:t>
            </a:r>
            <a:r>
              <a:rPr dirty="0" sz="2300" spc="-160">
                <a:latin typeface="Verdana"/>
                <a:cs typeface="Verdana"/>
              </a:rPr>
              <a:t> </a:t>
            </a:r>
            <a:r>
              <a:rPr dirty="0" sz="2300" spc="10">
                <a:latin typeface="Verdana"/>
                <a:cs typeface="Verdana"/>
              </a:rPr>
              <a:t>roles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60">
                <a:latin typeface="Verdana"/>
                <a:cs typeface="Verdana"/>
              </a:rPr>
              <a:t>and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45">
                <a:latin typeface="Verdana"/>
                <a:cs typeface="Verdana"/>
              </a:rPr>
              <a:t>other</a:t>
            </a:r>
            <a:r>
              <a:rPr dirty="0" sz="2300" spc="-160">
                <a:latin typeface="Verdana"/>
                <a:cs typeface="Verdana"/>
              </a:rPr>
              <a:t> </a:t>
            </a:r>
            <a:r>
              <a:rPr dirty="0" sz="2300" spc="-30">
                <a:latin typeface="Verdana"/>
                <a:cs typeface="Verdana"/>
              </a:rPr>
              <a:t>senior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5">
                <a:latin typeface="Verdana"/>
                <a:cs typeface="Verdana"/>
              </a:rPr>
              <a:t>academic</a:t>
            </a:r>
            <a:r>
              <a:rPr dirty="0" sz="2300" spc="-160">
                <a:latin typeface="Verdana"/>
                <a:cs typeface="Verdana"/>
              </a:rPr>
              <a:t> </a:t>
            </a:r>
            <a:r>
              <a:rPr dirty="0" sz="2300" spc="10">
                <a:latin typeface="Verdana"/>
                <a:cs typeface="Verdana"/>
              </a:rPr>
              <a:t>roles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20">
                <a:latin typeface="Verdana"/>
                <a:cs typeface="Verdana"/>
              </a:rPr>
              <a:t>should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45">
                <a:latin typeface="Verdana"/>
                <a:cs typeface="Verdana"/>
              </a:rPr>
              <a:t>be</a:t>
            </a:r>
            <a:r>
              <a:rPr dirty="0" sz="2300" spc="-160">
                <a:latin typeface="Verdana"/>
                <a:cs typeface="Verdana"/>
              </a:rPr>
              <a:t> </a:t>
            </a:r>
            <a:r>
              <a:rPr dirty="0" sz="2300" spc="-65">
                <a:latin typeface="Verdana"/>
                <a:cs typeface="Verdana"/>
              </a:rPr>
              <a:t>given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5">
                <a:latin typeface="Verdana"/>
                <a:cs typeface="Verdana"/>
              </a:rPr>
              <a:t>to</a:t>
            </a:r>
            <a:r>
              <a:rPr dirty="0" sz="2300" spc="-160">
                <a:latin typeface="Verdana"/>
                <a:cs typeface="Verdana"/>
              </a:rPr>
              <a:t> </a:t>
            </a:r>
            <a:r>
              <a:rPr dirty="0" sz="2300" spc="-50">
                <a:latin typeface="Verdana"/>
                <a:cs typeface="Verdana"/>
              </a:rPr>
              <a:t>the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55">
                <a:latin typeface="Verdana"/>
                <a:cs typeface="Verdana"/>
              </a:rPr>
              <a:t>younger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60">
                <a:latin typeface="Verdana"/>
                <a:cs typeface="Verdana"/>
              </a:rPr>
              <a:t>age- </a:t>
            </a:r>
            <a:r>
              <a:rPr dirty="0" sz="2300" spc="-795">
                <a:latin typeface="Verdana"/>
                <a:cs typeface="Verdana"/>
              </a:rPr>
              <a:t> </a:t>
            </a:r>
            <a:r>
              <a:rPr dirty="0" sz="2300" spc="-35">
                <a:latin typeface="Verdana"/>
                <a:cs typeface="Verdana"/>
              </a:rPr>
              <a:t>group </a:t>
            </a:r>
            <a:r>
              <a:rPr dirty="0" sz="2300" spc="10">
                <a:latin typeface="Verdana"/>
                <a:cs typeface="Verdana"/>
              </a:rPr>
              <a:t>as </a:t>
            </a:r>
            <a:r>
              <a:rPr dirty="0" sz="2300" spc="-65">
                <a:latin typeface="Verdana"/>
                <a:cs typeface="Verdana"/>
              </a:rPr>
              <a:t>they </a:t>
            </a:r>
            <a:r>
              <a:rPr dirty="0" sz="2300">
                <a:latin typeface="Verdana"/>
                <a:cs typeface="Verdana"/>
              </a:rPr>
              <a:t>account </a:t>
            </a:r>
            <a:r>
              <a:rPr dirty="0" sz="2300" spc="-30">
                <a:latin typeface="Verdana"/>
                <a:cs typeface="Verdana"/>
              </a:rPr>
              <a:t>for </a:t>
            </a:r>
            <a:r>
              <a:rPr dirty="0" sz="2300" spc="-215">
                <a:latin typeface="Verdana"/>
                <a:cs typeface="Verdana"/>
              </a:rPr>
              <a:t>0.3% </a:t>
            </a:r>
            <a:r>
              <a:rPr dirty="0" sz="2300" spc="35">
                <a:latin typeface="Verdana"/>
                <a:cs typeface="Verdana"/>
              </a:rPr>
              <a:t>of </a:t>
            </a:r>
            <a:r>
              <a:rPr dirty="0" sz="2300" spc="-50">
                <a:latin typeface="Verdana"/>
                <a:cs typeface="Verdana"/>
              </a:rPr>
              <a:t>the </a:t>
            </a:r>
            <a:r>
              <a:rPr dirty="0" sz="2300" spc="-30">
                <a:latin typeface="Verdana"/>
                <a:cs typeface="Verdana"/>
              </a:rPr>
              <a:t>total </a:t>
            </a:r>
            <a:r>
              <a:rPr dirty="0" sz="2300" spc="-85">
                <a:latin typeface="Verdana"/>
                <a:cs typeface="Verdana"/>
              </a:rPr>
              <a:t>number </a:t>
            </a:r>
            <a:r>
              <a:rPr dirty="0" sz="2300" spc="35">
                <a:latin typeface="Verdana"/>
                <a:cs typeface="Verdana"/>
              </a:rPr>
              <a:t>of </a:t>
            </a:r>
            <a:r>
              <a:rPr dirty="0" sz="2300" spc="15">
                <a:latin typeface="Verdana"/>
                <a:cs typeface="Verdana"/>
              </a:rPr>
              <a:t>professors </a:t>
            </a:r>
            <a:r>
              <a:rPr dirty="0" sz="2300" spc="-60">
                <a:latin typeface="Verdana"/>
                <a:cs typeface="Verdana"/>
              </a:rPr>
              <a:t>and </a:t>
            </a:r>
            <a:r>
              <a:rPr dirty="0" sz="2300" spc="-165">
                <a:latin typeface="Verdana"/>
                <a:cs typeface="Verdana"/>
              </a:rPr>
              <a:t>0.69% </a:t>
            </a:r>
            <a:r>
              <a:rPr dirty="0" sz="2300" spc="35">
                <a:latin typeface="Verdana"/>
                <a:cs typeface="Verdana"/>
              </a:rPr>
              <a:t>of </a:t>
            </a:r>
            <a:r>
              <a:rPr dirty="0" sz="2300" spc="-45">
                <a:latin typeface="Verdana"/>
                <a:cs typeface="Verdana"/>
              </a:rPr>
              <a:t>other </a:t>
            </a:r>
            <a:r>
              <a:rPr dirty="0" sz="2300" spc="-30">
                <a:latin typeface="Verdana"/>
                <a:cs typeface="Verdana"/>
              </a:rPr>
              <a:t>senior </a:t>
            </a:r>
            <a:r>
              <a:rPr dirty="0" sz="2300" spc="5">
                <a:latin typeface="Verdana"/>
                <a:cs typeface="Verdana"/>
              </a:rPr>
              <a:t>academic </a:t>
            </a:r>
            <a:r>
              <a:rPr dirty="0" sz="2300" spc="-40">
                <a:latin typeface="Verdana"/>
                <a:cs typeface="Verdana"/>
              </a:rPr>
              <a:t>roles. </a:t>
            </a:r>
            <a:r>
              <a:rPr dirty="0" sz="2300" spc="25">
                <a:latin typeface="Verdana"/>
                <a:cs typeface="Verdana"/>
              </a:rPr>
              <a:t>More </a:t>
            </a:r>
            <a:r>
              <a:rPr dirty="0" sz="2300" spc="30">
                <a:latin typeface="Verdana"/>
                <a:cs typeface="Verdana"/>
              </a:rPr>
              <a:t> </a:t>
            </a:r>
            <a:r>
              <a:rPr dirty="0" sz="2300" spc="-5">
                <a:latin typeface="Verdana"/>
                <a:cs typeface="Verdana"/>
              </a:rPr>
              <a:t>females</a:t>
            </a:r>
            <a:r>
              <a:rPr dirty="0" sz="2300" spc="-165">
                <a:latin typeface="Verdana"/>
                <a:cs typeface="Verdana"/>
              </a:rPr>
              <a:t> </a:t>
            </a:r>
            <a:r>
              <a:rPr dirty="0" sz="2300" spc="-20">
                <a:latin typeface="Verdana"/>
                <a:cs typeface="Verdana"/>
              </a:rPr>
              <a:t>should</a:t>
            </a:r>
            <a:r>
              <a:rPr dirty="0" sz="2300" spc="-165">
                <a:latin typeface="Verdana"/>
                <a:cs typeface="Verdana"/>
              </a:rPr>
              <a:t> </a:t>
            </a:r>
            <a:r>
              <a:rPr dirty="0" sz="2300" spc="45">
                <a:latin typeface="Verdana"/>
                <a:cs typeface="Verdana"/>
              </a:rPr>
              <a:t>be</a:t>
            </a:r>
            <a:r>
              <a:rPr dirty="0" sz="2300" spc="-165">
                <a:latin typeface="Verdana"/>
                <a:cs typeface="Verdana"/>
              </a:rPr>
              <a:t> </a:t>
            </a:r>
            <a:r>
              <a:rPr dirty="0" sz="2300" spc="10">
                <a:latin typeface="Verdana"/>
                <a:cs typeface="Verdana"/>
              </a:rPr>
              <a:t>considered</a:t>
            </a:r>
            <a:r>
              <a:rPr dirty="0" sz="2300" spc="-165">
                <a:latin typeface="Verdana"/>
                <a:cs typeface="Verdana"/>
              </a:rPr>
              <a:t> </a:t>
            </a:r>
            <a:r>
              <a:rPr dirty="0" sz="2300" spc="-30">
                <a:latin typeface="Verdana"/>
                <a:cs typeface="Verdana"/>
              </a:rPr>
              <a:t>for</a:t>
            </a:r>
            <a:r>
              <a:rPr dirty="0" sz="2300" spc="-165">
                <a:latin typeface="Verdana"/>
                <a:cs typeface="Verdana"/>
              </a:rPr>
              <a:t> </a:t>
            </a:r>
            <a:r>
              <a:rPr dirty="0" sz="2300" spc="-45">
                <a:latin typeface="Verdana"/>
                <a:cs typeface="Verdana"/>
              </a:rPr>
              <a:t>other</a:t>
            </a:r>
            <a:r>
              <a:rPr dirty="0" sz="2300" spc="-165">
                <a:latin typeface="Verdana"/>
                <a:cs typeface="Verdana"/>
              </a:rPr>
              <a:t> </a:t>
            </a:r>
            <a:r>
              <a:rPr dirty="0" sz="2300" spc="-30">
                <a:latin typeface="Verdana"/>
                <a:cs typeface="Verdana"/>
              </a:rPr>
              <a:t>senior</a:t>
            </a:r>
            <a:r>
              <a:rPr dirty="0" sz="2300" spc="-160">
                <a:latin typeface="Verdana"/>
                <a:cs typeface="Verdana"/>
              </a:rPr>
              <a:t> </a:t>
            </a:r>
            <a:r>
              <a:rPr dirty="0" sz="2300" spc="10">
                <a:latin typeface="Verdana"/>
                <a:cs typeface="Verdana"/>
              </a:rPr>
              <a:t>roles</a:t>
            </a:r>
            <a:r>
              <a:rPr dirty="0" sz="2300" spc="-165">
                <a:latin typeface="Verdana"/>
                <a:cs typeface="Verdana"/>
              </a:rPr>
              <a:t> </a:t>
            </a:r>
            <a:r>
              <a:rPr dirty="0" sz="2300" spc="-60">
                <a:latin typeface="Verdana"/>
                <a:cs typeface="Verdana"/>
              </a:rPr>
              <a:t>and</a:t>
            </a:r>
            <a:r>
              <a:rPr dirty="0" sz="2300" spc="-165">
                <a:latin typeface="Verdana"/>
                <a:cs typeface="Verdana"/>
              </a:rPr>
              <a:t> </a:t>
            </a:r>
            <a:r>
              <a:rPr dirty="0" sz="2300" spc="5">
                <a:latin typeface="Verdana"/>
                <a:cs typeface="Verdana"/>
              </a:rPr>
              <a:t>professor</a:t>
            </a:r>
            <a:r>
              <a:rPr dirty="0" sz="2300" spc="-165">
                <a:latin typeface="Verdana"/>
                <a:cs typeface="Verdana"/>
              </a:rPr>
              <a:t> </a:t>
            </a:r>
            <a:r>
              <a:rPr dirty="0" sz="2300" spc="-60">
                <a:latin typeface="Verdana"/>
                <a:cs typeface="Verdana"/>
              </a:rPr>
              <a:t>too.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6000"/>
              </a:lnSpc>
            </a:pPr>
            <a:r>
              <a:rPr dirty="0" sz="2300" spc="-50">
                <a:latin typeface="Verdana"/>
                <a:cs typeface="Verdana"/>
              </a:rPr>
              <a:t>Other</a:t>
            </a:r>
            <a:r>
              <a:rPr dirty="0" sz="2300" spc="-160">
                <a:latin typeface="Verdana"/>
                <a:cs typeface="Verdana"/>
              </a:rPr>
              <a:t> </a:t>
            </a:r>
            <a:r>
              <a:rPr dirty="0" sz="2300" spc="-70">
                <a:latin typeface="Verdana"/>
                <a:cs typeface="Verdana"/>
              </a:rPr>
              <a:t>Ethnicity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20">
                <a:latin typeface="Verdana"/>
                <a:cs typeface="Verdana"/>
              </a:rPr>
              <a:t>should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45">
                <a:latin typeface="Verdana"/>
                <a:cs typeface="Verdana"/>
              </a:rPr>
              <a:t>be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15">
                <a:latin typeface="Verdana"/>
                <a:cs typeface="Verdana"/>
              </a:rPr>
              <a:t>allocated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50">
                <a:latin typeface="Verdana"/>
                <a:cs typeface="Verdana"/>
              </a:rPr>
              <a:t>more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30">
                <a:latin typeface="Verdana"/>
                <a:cs typeface="Verdana"/>
              </a:rPr>
              <a:t>senior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5">
                <a:latin typeface="Verdana"/>
                <a:cs typeface="Verdana"/>
              </a:rPr>
              <a:t>academic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60">
                <a:latin typeface="Verdana"/>
                <a:cs typeface="Verdana"/>
              </a:rPr>
              <a:t>and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5">
                <a:latin typeface="Verdana"/>
                <a:cs typeface="Verdana"/>
              </a:rPr>
              <a:t>professor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10">
                <a:latin typeface="Verdana"/>
                <a:cs typeface="Verdana"/>
              </a:rPr>
              <a:t>roles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20">
                <a:latin typeface="Verdana"/>
                <a:cs typeface="Verdana"/>
              </a:rPr>
              <a:t>too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10">
                <a:latin typeface="Verdana"/>
                <a:cs typeface="Verdana"/>
              </a:rPr>
              <a:t>as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65">
                <a:latin typeface="Verdana"/>
                <a:cs typeface="Verdana"/>
              </a:rPr>
              <a:t>they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50">
                <a:latin typeface="Verdana"/>
                <a:cs typeface="Verdana"/>
              </a:rPr>
              <a:t>are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15">
                <a:latin typeface="Verdana"/>
                <a:cs typeface="Verdana"/>
              </a:rPr>
              <a:t>well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30">
                <a:latin typeface="Verdana"/>
                <a:cs typeface="Verdana"/>
              </a:rPr>
              <a:t>underrepresented </a:t>
            </a:r>
            <a:r>
              <a:rPr dirty="0" sz="2300" spc="-795">
                <a:latin typeface="Verdana"/>
                <a:cs typeface="Verdana"/>
              </a:rPr>
              <a:t> </a:t>
            </a:r>
            <a:r>
              <a:rPr dirty="0" sz="2300" spc="-125">
                <a:latin typeface="Verdana"/>
                <a:cs typeface="Verdana"/>
              </a:rPr>
              <a:t>in</a:t>
            </a:r>
            <a:r>
              <a:rPr dirty="0" sz="2300" spc="-170">
                <a:latin typeface="Verdana"/>
                <a:cs typeface="Verdana"/>
              </a:rPr>
              <a:t> </a:t>
            </a:r>
            <a:r>
              <a:rPr dirty="0" sz="2300" spc="-65">
                <a:latin typeface="Verdana"/>
                <a:cs typeface="Verdana"/>
              </a:rPr>
              <a:t>this</a:t>
            </a:r>
            <a:r>
              <a:rPr dirty="0" sz="2300" spc="-165">
                <a:latin typeface="Verdana"/>
                <a:cs typeface="Verdana"/>
              </a:rPr>
              <a:t> </a:t>
            </a:r>
            <a:r>
              <a:rPr dirty="0" sz="2300" spc="-60">
                <a:latin typeface="Verdana"/>
                <a:cs typeface="Verdana"/>
              </a:rPr>
              <a:t>role.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Verdana"/>
              <a:cs typeface="Verdana"/>
            </a:endParaRPr>
          </a:p>
          <a:p>
            <a:pPr marL="12700" marR="1132840">
              <a:lnSpc>
                <a:spcPct val="106000"/>
              </a:lnSpc>
            </a:pPr>
            <a:r>
              <a:rPr dirty="0" sz="2300" spc="40">
                <a:latin typeface="Verdana"/>
                <a:cs typeface="Verdana"/>
              </a:rPr>
              <a:t>Males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20">
                <a:latin typeface="Verdana"/>
                <a:cs typeface="Verdana"/>
              </a:rPr>
              <a:t>should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45">
                <a:latin typeface="Verdana"/>
                <a:cs typeface="Verdana"/>
              </a:rPr>
              <a:t>be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10">
                <a:latin typeface="Verdana"/>
                <a:cs typeface="Verdana"/>
              </a:rPr>
              <a:t>considered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30">
                <a:latin typeface="Verdana"/>
                <a:cs typeface="Verdana"/>
              </a:rPr>
              <a:t>for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70">
                <a:latin typeface="Verdana"/>
                <a:cs typeface="Verdana"/>
              </a:rPr>
              <a:t>managerial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10">
                <a:latin typeface="Verdana"/>
                <a:cs typeface="Verdana"/>
              </a:rPr>
              <a:t>roles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5">
                <a:latin typeface="Verdana"/>
                <a:cs typeface="Verdana"/>
              </a:rPr>
              <a:t>to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25">
                <a:latin typeface="Verdana"/>
                <a:cs typeface="Verdana"/>
              </a:rPr>
              <a:t>bridge</a:t>
            </a:r>
            <a:r>
              <a:rPr dirty="0" sz="2300" spc="-150">
                <a:latin typeface="Verdana"/>
                <a:cs typeface="Verdana"/>
              </a:rPr>
              <a:t> </a:t>
            </a:r>
            <a:r>
              <a:rPr dirty="0" sz="2300" spc="-50">
                <a:latin typeface="Verdana"/>
                <a:cs typeface="Verdana"/>
              </a:rPr>
              <a:t>the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5">
                <a:latin typeface="Verdana"/>
                <a:cs typeface="Verdana"/>
              </a:rPr>
              <a:t>gap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60">
                <a:latin typeface="Verdana"/>
                <a:cs typeface="Verdana"/>
              </a:rPr>
              <a:t>and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5">
                <a:latin typeface="Verdana"/>
                <a:cs typeface="Verdana"/>
              </a:rPr>
              <a:t>females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20">
                <a:latin typeface="Verdana"/>
                <a:cs typeface="Verdana"/>
              </a:rPr>
              <a:t>should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45">
                <a:latin typeface="Verdana"/>
                <a:cs typeface="Verdana"/>
              </a:rPr>
              <a:t>be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10">
                <a:latin typeface="Verdana"/>
                <a:cs typeface="Verdana"/>
              </a:rPr>
              <a:t>considered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30">
                <a:latin typeface="Verdana"/>
                <a:cs typeface="Verdana"/>
              </a:rPr>
              <a:t>for</a:t>
            </a:r>
            <a:r>
              <a:rPr dirty="0" sz="2300" spc="-150">
                <a:latin typeface="Verdana"/>
                <a:cs typeface="Verdana"/>
              </a:rPr>
              <a:t> </a:t>
            </a:r>
            <a:r>
              <a:rPr dirty="0" sz="2300" spc="-50">
                <a:latin typeface="Verdana"/>
                <a:cs typeface="Verdana"/>
              </a:rPr>
              <a:t>the </a:t>
            </a:r>
            <a:r>
              <a:rPr dirty="0" sz="2300" spc="-795">
                <a:latin typeface="Verdana"/>
                <a:cs typeface="Verdana"/>
              </a:rPr>
              <a:t> </a:t>
            </a:r>
            <a:r>
              <a:rPr dirty="0" sz="2300" spc="15">
                <a:latin typeface="Verdana"/>
                <a:cs typeface="Verdana"/>
              </a:rPr>
              <a:t>process,</a:t>
            </a:r>
            <a:r>
              <a:rPr dirty="0" sz="2300" spc="-170">
                <a:latin typeface="Verdana"/>
                <a:cs typeface="Verdana"/>
              </a:rPr>
              <a:t> </a:t>
            </a:r>
            <a:r>
              <a:rPr dirty="0" sz="2300" spc="-55">
                <a:latin typeface="Verdana"/>
                <a:cs typeface="Verdana"/>
              </a:rPr>
              <a:t>plant</a:t>
            </a:r>
            <a:r>
              <a:rPr dirty="0" sz="2300" spc="-165">
                <a:latin typeface="Verdana"/>
                <a:cs typeface="Verdana"/>
              </a:rPr>
              <a:t> </a:t>
            </a:r>
            <a:r>
              <a:rPr dirty="0" sz="2300" spc="-60">
                <a:latin typeface="Verdana"/>
                <a:cs typeface="Verdana"/>
              </a:rPr>
              <a:t>and</a:t>
            </a:r>
            <a:r>
              <a:rPr dirty="0" sz="2300" spc="-165">
                <a:latin typeface="Verdana"/>
                <a:cs typeface="Verdana"/>
              </a:rPr>
              <a:t> </a:t>
            </a:r>
            <a:r>
              <a:rPr dirty="0" sz="2300" spc="-70">
                <a:latin typeface="Verdana"/>
                <a:cs typeface="Verdana"/>
              </a:rPr>
              <a:t>machinery</a:t>
            </a:r>
            <a:r>
              <a:rPr dirty="0" sz="2300" spc="-165">
                <a:latin typeface="Verdana"/>
                <a:cs typeface="Verdana"/>
              </a:rPr>
              <a:t> </a:t>
            </a:r>
            <a:r>
              <a:rPr dirty="0" sz="2300" spc="-40">
                <a:latin typeface="Verdana"/>
                <a:cs typeface="Verdana"/>
              </a:rPr>
              <a:t>category.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Verdana"/>
              <a:cs typeface="Verdana"/>
            </a:endParaRPr>
          </a:p>
          <a:p>
            <a:pPr marL="55244" indent="-43180">
              <a:lnSpc>
                <a:spcPct val="100000"/>
              </a:lnSpc>
            </a:pPr>
            <a:r>
              <a:rPr dirty="0" sz="2300" spc="25">
                <a:latin typeface="Verdana"/>
                <a:cs typeface="Verdana"/>
              </a:rPr>
              <a:t>More</a:t>
            </a:r>
            <a:r>
              <a:rPr dirty="0" sz="2300" spc="-160">
                <a:latin typeface="Verdana"/>
                <a:cs typeface="Verdana"/>
              </a:rPr>
              <a:t> </a:t>
            </a:r>
            <a:r>
              <a:rPr dirty="0" sz="2300" spc="-15">
                <a:latin typeface="Verdana"/>
                <a:cs typeface="Verdana"/>
              </a:rPr>
              <a:t>allocation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20">
                <a:latin typeface="Verdana"/>
                <a:cs typeface="Verdana"/>
              </a:rPr>
              <a:t>should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45">
                <a:latin typeface="Verdana"/>
                <a:cs typeface="Verdana"/>
              </a:rPr>
              <a:t>be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65">
                <a:latin typeface="Verdana"/>
                <a:cs typeface="Verdana"/>
              </a:rPr>
              <a:t>given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5">
                <a:latin typeface="Verdana"/>
                <a:cs typeface="Verdana"/>
              </a:rPr>
              <a:t>to</a:t>
            </a:r>
            <a:r>
              <a:rPr dirty="0" sz="2300" spc="-160">
                <a:latin typeface="Verdana"/>
                <a:cs typeface="Verdana"/>
              </a:rPr>
              <a:t> </a:t>
            </a:r>
            <a:r>
              <a:rPr dirty="0" sz="2300" spc="40">
                <a:latin typeface="Verdana"/>
                <a:cs typeface="Verdana"/>
              </a:rPr>
              <a:t>people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65">
                <a:latin typeface="Verdana"/>
                <a:cs typeface="Verdana"/>
              </a:rPr>
              <a:t>from</a:t>
            </a:r>
            <a:r>
              <a:rPr dirty="0" sz="2300" spc="-160">
                <a:latin typeface="Verdana"/>
                <a:cs typeface="Verdana"/>
              </a:rPr>
              <a:t> </a:t>
            </a:r>
            <a:r>
              <a:rPr dirty="0" sz="2300" spc="-45">
                <a:latin typeface="Verdana"/>
                <a:cs typeface="Verdana"/>
              </a:rPr>
              <a:t>other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35">
                <a:latin typeface="Verdana"/>
                <a:cs typeface="Verdana"/>
              </a:rPr>
              <a:t>ethnic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20">
                <a:latin typeface="Verdana"/>
                <a:cs typeface="Verdana"/>
              </a:rPr>
              <a:t>backgrounds</a:t>
            </a:r>
            <a:r>
              <a:rPr dirty="0" sz="2300" spc="-160">
                <a:latin typeface="Verdana"/>
                <a:cs typeface="Verdana"/>
              </a:rPr>
              <a:t> </a:t>
            </a:r>
            <a:r>
              <a:rPr dirty="0" sz="2300" spc="10">
                <a:latin typeface="Verdana"/>
                <a:cs typeface="Verdana"/>
              </a:rPr>
              <a:t>as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30">
                <a:latin typeface="Verdana"/>
                <a:cs typeface="Verdana"/>
              </a:rPr>
              <a:t>whites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40">
                <a:latin typeface="Verdana"/>
                <a:cs typeface="Verdana"/>
              </a:rPr>
              <a:t>has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114">
                <a:latin typeface="Verdana"/>
                <a:cs typeface="Verdana"/>
              </a:rPr>
              <a:t>majority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35">
                <a:latin typeface="Verdana"/>
                <a:cs typeface="Verdana"/>
              </a:rPr>
              <a:t>of</a:t>
            </a:r>
            <a:r>
              <a:rPr dirty="0" sz="2300" spc="-160">
                <a:latin typeface="Verdana"/>
                <a:cs typeface="Verdana"/>
              </a:rPr>
              <a:t> </a:t>
            </a:r>
            <a:r>
              <a:rPr dirty="0" sz="2300" spc="-50">
                <a:latin typeface="Verdana"/>
                <a:cs typeface="Verdana"/>
              </a:rPr>
              <a:t>the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70">
                <a:latin typeface="Verdana"/>
                <a:cs typeface="Verdana"/>
              </a:rPr>
              <a:t>employment.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Verdana"/>
              <a:cs typeface="Verdana"/>
            </a:endParaRPr>
          </a:p>
          <a:p>
            <a:pPr marL="55244" marR="235585">
              <a:lnSpc>
                <a:spcPct val="107500"/>
              </a:lnSpc>
              <a:spcBef>
                <a:spcPts val="5"/>
              </a:spcBef>
            </a:pPr>
            <a:r>
              <a:rPr dirty="0" sz="2500" spc="-5">
                <a:latin typeface="Verdana"/>
                <a:cs typeface="Verdana"/>
              </a:rPr>
              <a:t>The</a:t>
            </a:r>
            <a:r>
              <a:rPr dirty="0" sz="2500" spc="-175">
                <a:latin typeface="Verdana"/>
                <a:cs typeface="Verdana"/>
              </a:rPr>
              <a:t> </a:t>
            </a:r>
            <a:r>
              <a:rPr dirty="0" sz="2500" spc="-15">
                <a:latin typeface="Verdana"/>
                <a:cs typeface="Verdana"/>
              </a:rPr>
              <a:t>research</a:t>
            </a:r>
            <a:r>
              <a:rPr dirty="0" sz="2500" spc="-175">
                <a:latin typeface="Verdana"/>
                <a:cs typeface="Verdana"/>
              </a:rPr>
              <a:t> </a:t>
            </a:r>
            <a:r>
              <a:rPr dirty="0" sz="2500" spc="-45">
                <a:latin typeface="Verdana"/>
                <a:cs typeface="Verdana"/>
              </a:rPr>
              <a:t>departments</a:t>
            </a:r>
            <a:r>
              <a:rPr dirty="0" sz="2500" spc="-170">
                <a:latin typeface="Verdana"/>
                <a:cs typeface="Verdana"/>
              </a:rPr>
              <a:t> </a:t>
            </a:r>
            <a:r>
              <a:rPr dirty="0" sz="2500" spc="-80">
                <a:latin typeface="Verdana"/>
                <a:cs typeface="Verdana"/>
              </a:rPr>
              <a:t>have</a:t>
            </a:r>
            <a:r>
              <a:rPr dirty="0" sz="2500" spc="-175">
                <a:latin typeface="Verdana"/>
                <a:cs typeface="Verdana"/>
              </a:rPr>
              <a:t> </a:t>
            </a:r>
            <a:r>
              <a:rPr dirty="0" sz="2500" spc="-50">
                <a:latin typeface="Verdana"/>
                <a:cs typeface="Verdana"/>
              </a:rPr>
              <a:t>more</a:t>
            </a:r>
            <a:r>
              <a:rPr dirty="0" sz="2500" spc="-170">
                <a:latin typeface="Verdana"/>
                <a:cs typeface="Verdana"/>
              </a:rPr>
              <a:t> </a:t>
            </a:r>
            <a:r>
              <a:rPr dirty="0" sz="2500" spc="-20">
                <a:latin typeface="Verdana"/>
                <a:cs typeface="Verdana"/>
              </a:rPr>
              <a:t>males</a:t>
            </a:r>
            <a:r>
              <a:rPr dirty="0" sz="2500" spc="-175">
                <a:latin typeface="Verdana"/>
                <a:cs typeface="Verdana"/>
              </a:rPr>
              <a:t> </a:t>
            </a:r>
            <a:r>
              <a:rPr dirty="0" sz="2500" spc="-65">
                <a:latin typeface="Verdana"/>
                <a:cs typeface="Verdana"/>
              </a:rPr>
              <a:t>and</a:t>
            </a:r>
            <a:r>
              <a:rPr dirty="0" sz="2500" spc="-175">
                <a:latin typeface="Verdana"/>
                <a:cs typeface="Verdana"/>
              </a:rPr>
              <a:t> </a:t>
            </a:r>
            <a:r>
              <a:rPr dirty="0" sz="2500" spc="30">
                <a:latin typeface="Verdana"/>
                <a:cs typeface="Verdana"/>
              </a:rPr>
              <a:t>More</a:t>
            </a:r>
            <a:r>
              <a:rPr dirty="0" sz="2500" spc="-170">
                <a:latin typeface="Verdana"/>
                <a:cs typeface="Verdana"/>
              </a:rPr>
              <a:t> </a:t>
            </a:r>
            <a:r>
              <a:rPr dirty="0" sz="2500">
                <a:latin typeface="Verdana"/>
                <a:cs typeface="Verdana"/>
              </a:rPr>
              <a:t>females</a:t>
            </a:r>
            <a:r>
              <a:rPr dirty="0" sz="2500" spc="-175">
                <a:latin typeface="Verdana"/>
                <a:cs typeface="Verdana"/>
              </a:rPr>
              <a:t> </a:t>
            </a:r>
            <a:r>
              <a:rPr dirty="0" sz="2500" spc="-20">
                <a:latin typeface="Verdana"/>
                <a:cs typeface="Verdana"/>
              </a:rPr>
              <a:t>should</a:t>
            </a:r>
            <a:r>
              <a:rPr dirty="0" sz="2500" spc="-170">
                <a:latin typeface="Verdana"/>
                <a:cs typeface="Verdana"/>
              </a:rPr>
              <a:t> </a:t>
            </a:r>
            <a:r>
              <a:rPr dirty="0" sz="2500" spc="50">
                <a:latin typeface="Verdana"/>
                <a:cs typeface="Verdana"/>
              </a:rPr>
              <a:t>be</a:t>
            </a:r>
            <a:r>
              <a:rPr dirty="0" sz="2500" spc="-175">
                <a:latin typeface="Verdana"/>
                <a:cs typeface="Verdana"/>
              </a:rPr>
              <a:t> </a:t>
            </a:r>
            <a:r>
              <a:rPr dirty="0" sz="2500" spc="-5">
                <a:latin typeface="Verdana"/>
                <a:cs typeface="Verdana"/>
              </a:rPr>
              <a:t>encouraged</a:t>
            </a:r>
            <a:r>
              <a:rPr dirty="0" sz="2500" spc="-175">
                <a:latin typeface="Verdana"/>
                <a:cs typeface="Verdana"/>
              </a:rPr>
              <a:t> </a:t>
            </a:r>
            <a:r>
              <a:rPr dirty="0" sz="2500" spc="-5">
                <a:latin typeface="Verdana"/>
                <a:cs typeface="Verdana"/>
              </a:rPr>
              <a:t>to</a:t>
            </a:r>
            <a:r>
              <a:rPr dirty="0" sz="2500" spc="-170">
                <a:latin typeface="Verdana"/>
                <a:cs typeface="Verdana"/>
              </a:rPr>
              <a:t> </a:t>
            </a:r>
            <a:r>
              <a:rPr dirty="0" sz="2500" spc="-120">
                <a:latin typeface="Verdana"/>
                <a:cs typeface="Verdana"/>
              </a:rPr>
              <a:t>join</a:t>
            </a:r>
            <a:r>
              <a:rPr dirty="0" sz="2500" spc="-175">
                <a:latin typeface="Verdana"/>
                <a:cs typeface="Verdana"/>
              </a:rPr>
              <a:t> </a:t>
            </a:r>
            <a:r>
              <a:rPr dirty="0" sz="2500" spc="-50">
                <a:latin typeface="Verdana"/>
                <a:cs typeface="Verdana"/>
              </a:rPr>
              <a:t>the</a:t>
            </a:r>
            <a:r>
              <a:rPr dirty="0" sz="2500" spc="-170">
                <a:latin typeface="Verdana"/>
                <a:cs typeface="Verdana"/>
              </a:rPr>
              <a:t> </a:t>
            </a:r>
            <a:r>
              <a:rPr dirty="0" sz="2500" spc="-15">
                <a:latin typeface="Verdana"/>
                <a:cs typeface="Verdana"/>
              </a:rPr>
              <a:t>research </a:t>
            </a:r>
            <a:r>
              <a:rPr dirty="0" sz="2500" spc="-865">
                <a:latin typeface="Verdana"/>
                <a:cs typeface="Verdana"/>
              </a:rPr>
              <a:t> </a:t>
            </a:r>
            <a:r>
              <a:rPr dirty="0" sz="2500" spc="-45">
                <a:latin typeface="Verdana"/>
                <a:cs typeface="Verdana"/>
              </a:rPr>
              <a:t>departments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Verdana"/>
              <a:cs typeface="Verdana"/>
            </a:endParaRPr>
          </a:p>
          <a:p>
            <a:pPr marL="12700" marR="495934">
              <a:lnSpc>
                <a:spcPct val="106000"/>
              </a:lnSpc>
            </a:pPr>
            <a:r>
              <a:rPr dirty="0" sz="2300" spc="-75">
                <a:latin typeface="Verdana"/>
                <a:cs typeface="Verdana"/>
              </a:rPr>
              <a:t>Further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40">
                <a:latin typeface="Verdana"/>
                <a:cs typeface="Verdana"/>
              </a:rPr>
              <a:t>exploration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35">
                <a:latin typeface="Verdana"/>
                <a:cs typeface="Verdana"/>
              </a:rPr>
              <a:t>on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45">
                <a:latin typeface="Verdana"/>
                <a:cs typeface="Verdana"/>
              </a:rPr>
              <a:t>other</a:t>
            </a:r>
            <a:r>
              <a:rPr dirty="0" sz="2300" spc="-150">
                <a:latin typeface="Verdana"/>
                <a:cs typeface="Verdana"/>
              </a:rPr>
              <a:t> </a:t>
            </a:r>
            <a:r>
              <a:rPr dirty="0" sz="2300" spc="-65">
                <a:latin typeface="Verdana"/>
                <a:cs typeface="Verdana"/>
              </a:rPr>
              <a:t>diversity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15">
                <a:latin typeface="Verdana"/>
                <a:cs typeface="Verdana"/>
              </a:rPr>
              <a:t>characteristics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5">
                <a:latin typeface="Verdana"/>
                <a:cs typeface="Verdana"/>
              </a:rPr>
              <a:t>such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10">
                <a:latin typeface="Verdana"/>
                <a:cs typeface="Verdana"/>
              </a:rPr>
              <a:t>as</a:t>
            </a:r>
            <a:r>
              <a:rPr dirty="0" sz="2300" spc="-15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Gender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60">
                <a:latin typeface="Verdana"/>
                <a:cs typeface="Verdana"/>
              </a:rPr>
              <a:t>reassignment,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40">
                <a:latin typeface="Verdana"/>
                <a:cs typeface="Verdana"/>
              </a:rPr>
              <a:t>Marriage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60">
                <a:latin typeface="Verdana"/>
                <a:cs typeface="Verdana"/>
              </a:rPr>
              <a:t>and</a:t>
            </a:r>
            <a:r>
              <a:rPr dirty="0" sz="2300" spc="-150">
                <a:latin typeface="Verdana"/>
                <a:cs typeface="Verdana"/>
              </a:rPr>
              <a:t> </a:t>
            </a:r>
            <a:r>
              <a:rPr dirty="0" sz="2300" spc="-45">
                <a:latin typeface="Verdana"/>
                <a:cs typeface="Verdana"/>
              </a:rPr>
              <a:t>civil</a:t>
            </a:r>
            <a:r>
              <a:rPr dirty="0" sz="2300" spc="-155">
                <a:latin typeface="Verdana"/>
                <a:cs typeface="Verdana"/>
              </a:rPr>
              <a:t> </a:t>
            </a:r>
            <a:r>
              <a:rPr dirty="0" sz="2300" spc="-75">
                <a:latin typeface="Verdana"/>
                <a:cs typeface="Verdana"/>
              </a:rPr>
              <a:t>partnership, </a:t>
            </a:r>
            <a:r>
              <a:rPr dirty="0" sz="2300" spc="-795">
                <a:latin typeface="Verdana"/>
                <a:cs typeface="Verdana"/>
              </a:rPr>
              <a:t> </a:t>
            </a:r>
            <a:r>
              <a:rPr dirty="0" sz="2300" spc="-40">
                <a:latin typeface="Verdana"/>
                <a:cs typeface="Verdana"/>
              </a:rPr>
              <a:t>Religion or </a:t>
            </a:r>
            <a:r>
              <a:rPr dirty="0" sz="2300" spc="-30">
                <a:latin typeface="Verdana"/>
                <a:cs typeface="Verdana"/>
              </a:rPr>
              <a:t>Belief, </a:t>
            </a:r>
            <a:r>
              <a:rPr dirty="0" sz="2300" spc="-45">
                <a:latin typeface="Verdana"/>
                <a:cs typeface="Verdana"/>
              </a:rPr>
              <a:t>Sexual </a:t>
            </a:r>
            <a:r>
              <a:rPr dirty="0" sz="2300" spc="-65">
                <a:latin typeface="Verdana"/>
                <a:cs typeface="Verdana"/>
              </a:rPr>
              <a:t>orientation </a:t>
            </a:r>
            <a:r>
              <a:rPr dirty="0" sz="2300" spc="-5">
                <a:latin typeface="Verdana"/>
                <a:cs typeface="Verdana"/>
              </a:rPr>
              <a:t>can </a:t>
            </a:r>
            <a:r>
              <a:rPr dirty="0" sz="2300" spc="45">
                <a:latin typeface="Verdana"/>
                <a:cs typeface="Verdana"/>
              </a:rPr>
              <a:t>be </a:t>
            </a:r>
            <a:r>
              <a:rPr dirty="0" sz="2300" spc="-15">
                <a:latin typeface="Verdana"/>
                <a:cs typeface="Verdana"/>
              </a:rPr>
              <a:t>included </a:t>
            </a:r>
            <a:r>
              <a:rPr dirty="0" sz="2300" spc="-125">
                <a:latin typeface="Verdana"/>
                <a:cs typeface="Verdana"/>
              </a:rPr>
              <a:t>in </a:t>
            </a:r>
            <a:r>
              <a:rPr dirty="0" sz="2300" spc="-45">
                <a:latin typeface="Verdana"/>
                <a:cs typeface="Verdana"/>
              </a:rPr>
              <a:t>data </a:t>
            </a:r>
            <a:r>
              <a:rPr dirty="0" sz="2300" spc="20">
                <a:latin typeface="Verdana"/>
                <a:cs typeface="Verdana"/>
              </a:rPr>
              <a:t>collection </a:t>
            </a:r>
            <a:r>
              <a:rPr dirty="0" sz="2300" spc="-30">
                <a:latin typeface="Verdana"/>
                <a:cs typeface="Verdana"/>
              </a:rPr>
              <a:t>for </a:t>
            </a:r>
            <a:r>
              <a:rPr dirty="0" sz="2300" spc="-85">
                <a:latin typeface="Verdana"/>
                <a:cs typeface="Verdana"/>
              </a:rPr>
              <a:t>further </a:t>
            </a:r>
            <a:r>
              <a:rPr dirty="0" sz="2300" spc="-45">
                <a:latin typeface="Verdana"/>
                <a:cs typeface="Verdana"/>
              </a:rPr>
              <a:t>data </a:t>
            </a:r>
            <a:r>
              <a:rPr dirty="0" sz="2300" spc="-40">
                <a:latin typeface="Verdana"/>
                <a:cs typeface="Verdana"/>
              </a:rPr>
              <a:t>analysis </a:t>
            </a:r>
            <a:r>
              <a:rPr dirty="0" sz="2300" spc="-60">
                <a:latin typeface="Verdana"/>
                <a:cs typeface="Verdana"/>
              </a:rPr>
              <a:t>and </a:t>
            </a:r>
            <a:r>
              <a:rPr dirty="0" sz="2300" spc="-5">
                <a:latin typeface="Verdana"/>
                <a:cs typeface="Verdana"/>
              </a:rPr>
              <a:t>to </a:t>
            </a:r>
            <a:r>
              <a:rPr dirty="0" sz="2300" spc="-20">
                <a:latin typeface="Verdana"/>
                <a:cs typeface="Verdana"/>
              </a:rPr>
              <a:t>enhance </a:t>
            </a:r>
            <a:r>
              <a:rPr dirty="0" sz="2300" spc="-15">
                <a:latin typeface="Verdana"/>
                <a:cs typeface="Verdana"/>
              </a:rPr>
              <a:t> </a:t>
            </a:r>
            <a:r>
              <a:rPr dirty="0" sz="2300" spc="5">
                <a:latin typeface="Verdana"/>
                <a:cs typeface="Verdana"/>
              </a:rPr>
              <a:t>accuracy</a:t>
            </a:r>
            <a:r>
              <a:rPr dirty="0" sz="2300" spc="-170">
                <a:latin typeface="Verdana"/>
                <a:cs typeface="Verdana"/>
              </a:rPr>
              <a:t> </a:t>
            </a:r>
            <a:r>
              <a:rPr dirty="0" sz="2300" spc="35">
                <a:latin typeface="Verdana"/>
                <a:cs typeface="Verdana"/>
              </a:rPr>
              <a:t>of</a:t>
            </a:r>
            <a:r>
              <a:rPr dirty="0" sz="2300" spc="-165">
                <a:latin typeface="Verdana"/>
                <a:cs typeface="Verdana"/>
              </a:rPr>
              <a:t> </a:t>
            </a:r>
            <a:r>
              <a:rPr dirty="0" sz="2300" spc="-55">
                <a:latin typeface="Verdana"/>
                <a:cs typeface="Verdana"/>
              </a:rPr>
              <a:t>results.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" y="97512"/>
            <a:ext cx="13634719" cy="6946265"/>
            <a:chOff x="3953" y="97512"/>
            <a:chExt cx="13634719" cy="6946265"/>
          </a:xfrm>
        </p:grpSpPr>
        <p:sp>
          <p:nvSpPr>
            <p:cNvPr id="3" name="object 3"/>
            <p:cNvSpPr/>
            <p:nvPr/>
          </p:nvSpPr>
          <p:spPr>
            <a:xfrm>
              <a:off x="13085138" y="451952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953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496949" y="433217"/>
            <a:ext cx="1267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4722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4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97716" y="433217"/>
            <a:ext cx="14008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60659" y="97512"/>
            <a:ext cx="14927580" cy="6946265"/>
            <a:chOff x="3360659" y="97512"/>
            <a:chExt cx="14927580" cy="6946265"/>
          </a:xfrm>
        </p:grpSpPr>
        <p:sp>
          <p:nvSpPr>
            <p:cNvPr id="9" name="object 9"/>
            <p:cNvSpPr/>
            <p:nvPr/>
          </p:nvSpPr>
          <p:spPr>
            <a:xfrm>
              <a:off x="3360659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23104" y="97512"/>
              <a:ext cx="13165455" cy="6943725"/>
            </a:xfrm>
            <a:custGeom>
              <a:avLst/>
              <a:gdLst/>
              <a:ahLst/>
              <a:cxnLst/>
              <a:rect l="l" t="t" r="r" b="b"/>
              <a:pathLst>
                <a:path w="13165455" h="6943725">
                  <a:moveTo>
                    <a:pt x="4831640" y="6943725"/>
                  </a:moveTo>
                  <a:lnTo>
                    <a:pt x="13164894" y="6943725"/>
                  </a:lnTo>
                  <a:lnTo>
                    <a:pt x="13164894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1316545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942404" y="97512"/>
              <a:ext cx="10346055" cy="6943725"/>
            </a:xfrm>
            <a:custGeom>
              <a:avLst/>
              <a:gdLst/>
              <a:ahLst/>
              <a:cxnLst/>
              <a:rect l="l" t="t" r="r" b="b"/>
              <a:pathLst>
                <a:path w="10346055" h="6943725">
                  <a:moveTo>
                    <a:pt x="4831640" y="6943725"/>
                  </a:moveTo>
                  <a:lnTo>
                    <a:pt x="10345594" y="6943725"/>
                  </a:lnTo>
                  <a:lnTo>
                    <a:pt x="10345594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1034605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335973" y="263361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300037" y="600075"/>
                </a:moveTo>
                <a:lnTo>
                  <a:pt x="251369" y="596148"/>
                </a:lnTo>
                <a:lnTo>
                  <a:pt x="205202" y="584778"/>
                </a:lnTo>
                <a:lnTo>
                  <a:pt x="162152" y="566585"/>
                </a:lnTo>
                <a:lnTo>
                  <a:pt x="122839" y="542185"/>
                </a:lnTo>
                <a:lnTo>
                  <a:pt x="87878" y="512196"/>
                </a:lnTo>
                <a:lnTo>
                  <a:pt x="57889" y="477235"/>
                </a:lnTo>
                <a:lnTo>
                  <a:pt x="33489" y="437922"/>
                </a:lnTo>
                <a:lnTo>
                  <a:pt x="15296" y="394872"/>
                </a:lnTo>
                <a:lnTo>
                  <a:pt x="3926" y="348705"/>
                </a:lnTo>
                <a:lnTo>
                  <a:pt x="0" y="300037"/>
                </a:lnTo>
                <a:lnTo>
                  <a:pt x="3926" y="251369"/>
                </a:lnTo>
                <a:lnTo>
                  <a:pt x="15296" y="205202"/>
                </a:lnTo>
                <a:lnTo>
                  <a:pt x="33489" y="162152"/>
                </a:lnTo>
                <a:lnTo>
                  <a:pt x="57889" y="122839"/>
                </a:lnTo>
                <a:lnTo>
                  <a:pt x="87878" y="87878"/>
                </a:lnTo>
                <a:lnTo>
                  <a:pt x="122839" y="57889"/>
                </a:lnTo>
                <a:lnTo>
                  <a:pt x="162152" y="33489"/>
                </a:lnTo>
                <a:lnTo>
                  <a:pt x="205202" y="15296"/>
                </a:lnTo>
                <a:lnTo>
                  <a:pt x="251369" y="3926"/>
                </a:lnTo>
                <a:lnTo>
                  <a:pt x="300037" y="0"/>
                </a:lnTo>
                <a:lnTo>
                  <a:pt x="348705" y="3926"/>
                </a:lnTo>
                <a:lnTo>
                  <a:pt x="394872" y="15296"/>
                </a:lnTo>
                <a:lnTo>
                  <a:pt x="437922" y="33489"/>
                </a:lnTo>
                <a:lnTo>
                  <a:pt x="477235" y="57889"/>
                </a:lnTo>
                <a:lnTo>
                  <a:pt x="512196" y="87878"/>
                </a:lnTo>
                <a:lnTo>
                  <a:pt x="542185" y="122839"/>
                </a:lnTo>
                <a:lnTo>
                  <a:pt x="566585" y="162152"/>
                </a:lnTo>
                <a:lnTo>
                  <a:pt x="584778" y="205202"/>
                </a:lnTo>
                <a:lnTo>
                  <a:pt x="596148" y="251369"/>
                </a:lnTo>
                <a:lnTo>
                  <a:pt x="600075" y="300037"/>
                </a:lnTo>
                <a:lnTo>
                  <a:pt x="596148" y="348705"/>
                </a:lnTo>
                <a:lnTo>
                  <a:pt x="584778" y="394872"/>
                </a:lnTo>
                <a:lnTo>
                  <a:pt x="566585" y="437922"/>
                </a:lnTo>
                <a:lnTo>
                  <a:pt x="542185" y="477235"/>
                </a:lnTo>
                <a:lnTo>
                  <a:pt x="512196" y="512196"/>
                </a:lnTo>
                <a:lnTo>
                  <a:pt x="477235" y="542185"/>
                </a:lnTo>
                <a:lnTo>
                  <a:pt x="437922" y="566585"/>
                </a:lnTo>
                <a:lnTo>
                  <a:pt x="394872" y="584778"/>
                </a:lnTo>
                <a:lnTo>
                  <a:pt x="348705" y="596148"/>
                </a:lnTo>
                <a:lnTo>
                  <a:pt x="300037" y="600075"/>
                </a:lnTo>
                <a:close/>
              </a:path>
            </a:pathLst>
          </a:custGeom>
          <a:solidFill>
            <a:srgbClr val="ECB1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853654" y="433217"/>
            <a:ext cx="1499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16098" y="433217"/>
            <a:ext cx="24758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35400" y="433217"/>
            <a:ext cx="16706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Verdana"/>
                <a:cs typeface="Verdana"/>
              </a:rPr>
              <a:t>Methodology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929116" y="97512"/>
            <a:ext cx="8359140" cy="6943725"/>
            <a:chOff x="9929116" y="97512"/>
            <a:chExt cx="8359140" cy="6943725"/>
          </a:xfrm>
        </p:grpSpPr>
        <p:sp>
          <p:nvSpPr>
            <p:cNvPr id="17" name="object 17"/>
            <p:cNvSpPr/>
            <p:nvPr/>
          </p:nvSpPr>
          <p:spPr>
            <a:xfrm>
              <a:off x="9929116" y="97512"/>
              <a:ext cx="8359140" cy="6943725"/>
            </a:xfrm>
            <a:custGeom>
              <a:avLst/>
              <a:gdLst/>
              <a:ahLst/>
              <a:cxnLst/>
              <a:rect l="l" t="t" r="r" b="b"/>
              <a:pathLst>
                <a:path w="8359140" h="6943725">
                  <a:moveTo>
                    <a:pt x="4831640" y="6943725"/>
                  </a:moveTo>
                  <a:lnTo>
                    <a:pt x="8358883" y="6943725"/>
                  </a:lnTo>
                  <a:lnTo>
                    <a:pt x="8358883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8359140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959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217637" y="97512"/>
              <a:ext cx="7070725" cy="6943725"/>
            </a:xfrm>
            <a:custGeom>
              <a:avLst/>
              <a:gdLst/>
              <a:ahLst/>
              <a:cxnLst/>
              <a:rect l="l" t="t" r="r" b="b"/>
              <a:pathLst>
                <a:path w="7070725" h="6943725">
                  <a:moveTo>
                    <a:pt x="4831640" y="6943725"/>
                  </a:moveTo>
                  <a:lnTo>
                    <a:pt x="7070362" y="6943725"/>
                  </a:lnTo>
                  <a:lnTo>
                    <a:pt x="7070362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707072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1422111" y="433217"/>
            <a:ext cx="9448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10632" y="433217"/>
            <a:ext cx="14014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Verdana"/>
                <a:cs typeface="Verdana"/>
              </a:rPr>
              <a:t>Conclusion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938891" y="97512"/>
            <a:ext cx="5349240" cy="6943725"/>
            <a:chOff x="12938891" y="97512"/>
            <a:chExt cx="5349240" cy="6943725"/>
          </a:xfrm>
        </p:grpSpPr>
        <p:sp>
          <p:nvSpPr>
            <p:cNvPr id="22" name="object 22"/>
            <p:cNvSpPr/>
            <p:nvPr/>
          </p:nvSpPr>
          <p:spPr>
            <a:xfrm>
              <a:off x="12938891" y="97512"/>
              <a:ext cx="5349240" cy="6943725"/>
            </a:xfrm>
            <a:custGeom>
              <a:avLst/>
              <a:gdLst/>
              <a:ahLst/>
              <a:cxnLst/>
              <a:rect l="l" t="t" r="r" b="b"/>
              <a:pathLst>
                <a:path w="5349240" h="6943725">
                  <a:moveTo>
                    <a:pt x="4831640" y="6943725"/>
                  </a:moveTo>
                  <a:lnTo>
                    <a:pt x="5349109" y="6943725"/>
                  </a:lnTo>
                  <a:lnTo>
                    <a:pt x="5349109" y="1016853"/>
                  </a:lnTo>
                  <a:lnTo>
                    <a:pt x="4831640" y="1016853"/>
                  </a:lnTo>
                  <a:lnTo>
                    <a:pt x="4785002" y="1010532"/>
                  </a:lnTo>
                  <a:lnTo>
                    <a:pt x="4743269" y="992753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9" y="0"/>
                  </a:lnTo>
                  <a:lnTo>
                    <a:pt x="1430286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2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5349240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7166050" y="462806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4431884" y="433217"/>
            <a:ext cx="14541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>
                <a:latin typeface="Verdana"/>
                <a:cs typeface="Verdana"/>
              </a:rPr>
              <a:t>References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8" y="449029"/>
            <a:ext cx="18288000" cy="9840595"/>
            <a:chOff x="48" y="449029"/>
            <a:chExt cx="18288000" cy="9840595"/>
          </a:xfrm>
        </p:grpSpPr>
        <p:sp>
          <p:nvSpPr>
            <p:cNvPr id="26" name="object 26"/>
            <p:cNvSpPr/>
            <p:nvPr/>
          </p:nvSpPr>
          <p:spPr>
            <a:xfrm>
              <a:off x="38" y="449033"/>
              <a:ext cx="18288000" cy="9840595"/>
            </a:xfrm>
            <a:custGeom>
              <a:avLst/>
              <a:gdLst/>
              <a:ahLst/>
              <a:cxnLst/>
              <a:rect l="l" t="t" r="r" b="b"/>
              <a:pathLst>
                <a:path w="18288000" h="9840595">
                  <a:moveTo>
                    <a:pt x="18010963" y="147637"/>
                  </a:moveTo>
                  <a:lnTo>
                    <a:pt x="18008778" y="136867"/>
                  </a:lnTo>
                  <a:lnTo>
                    <a:pt x="18002847" y="128066"/>
                  </a:lnTo>
                  <a:lnTo>
                    <a:pt x="17994046" y="122135"/>
                  </a:lnTo>
                  <a:lnTo>
                    <a:pt x="17983277" y="119951"/>
                  </a:lnTo>
                  <a:lnTo>
                    <a:pt x="17890998" y="119951"/>
                  </a:lnTo>
                  <a:lnTo>
                    <a:pt x="17890998" y="27686"/>
                  </a:lnTo>
                  <a:lnTo>
                    <a:pt x="17888827" y="16903"/>
                  </a:lnTo>
                  <a:lnTo>
                    <a:pt x="17882896" y="8115"/>
                  </a:lnTo>
                  <a:lnTo>
                    <a:pt x="17874095" y="2171"/>
                  </a:lnTo>
                  <a:lnTo>
                    <a:pt x="17863325" y="0"/>
                  </a:lnTo>
                  <a:lnTo>
                    <a:pt x="17852543" y="2171"/>
                  </a:lnTo>
                  <a:lnTo>
                    <a:pt x="17843742" y="8115"/>
                  </a:lnTo>
                  <a:lnTo>
                    <a:pt x="17837811" y="16903"/>
                  </a:lnTo>
                  <a:lnTo>
                    <a:pt x="17835639" y="27686"/>
                  </a:lnTo>
                  <a:lnTo>
                    <a:pt x="17835639" y="119951"/>
                  </a:lnTo>
                  <a:lnTo>
                    <a:pt x="17743361" y="119951"/>
                  </a:lnTo>
                  <a:lnTo>
                    <a:pt x="17732591" y="122135"/>
                  </a:lnTo>
                  <a:lnTo>
                    <a:pt x="17723790" y="128066"/>
                  </a:lnTo>
                  <a:lnTo>
                    <a:pt x="17717859" y="136867"/>
                  </a:lnTo>
                  <a:lnTo>
                    <a:pt x="17715688" y="147637"/>
                  </a:lnTo>
                  <a:lnTo>
                    <a:pt x="17717859" y="158419"/>
                  </a:lnTo>
                  <a:lnTo>
                    <a:pt x="17723790" y="167208"/>
                  </a:lnTo>
                  <a:lnTo>
                    <a:pt x="17732591" y="173151"/>
                  </a:lnTo>
                  <a:lnTo>
                    <a:pt x="17743361" y="175323"/>
                  </a:lnTo>
                  <a:lnTo>
                    <a:pt x="17835639" y="175323"/>
                  </a:lnTo>
                  <a:lnTo>
                    <a:pt x="17835639" y="267589"/>
                  </a:lnTo>
                  <a:lnTo>
                    <a:pt x="17837811" y="278371"/>
                  </a:lnTo>
                  <a:lnTo>
                    <a:pt x="17843742" y="287172"/>
                  </a:lnTo>
                  <a:lnTo>
                    <a:pt x="17852543" y="293103"/>
                  </a:lnTo>
                  <a:lnTo>
                    <a:pt x="17863325" y="295275"/>
                  </a:lnTo>
                  <a:lnTo>
                    <a:pt x="17874095" y="293103"/>
                  </a:lnTo>
                  <a:lnTo>
                    <a:pt x="17882896" y="287172"/>
                  </a:lnTo>
                  <a:lnTo>
                    <a:pt x="17888827" y="278371"/>
                  </a:lnTo>
                  <a:lnTo>
                    <a:pt x="17890998" y="267589"/>
                  </a:lnTo>
                  <a:lnTo>
                    <a:pt x="17890998" y="175323"/>
                  </a:lnTo>
                  <a:lnTo>
                    <a:pt x="17983277" y="175323"/>
                  </a:lnTo>
                  <a:lnTo>
                    <a:pt x="17994046" y="173151"/>
                  </a:lnTo>
                  <a:lnTo>
                    <a:pt x="18002847" y="167208"/>
                  </a:lnTo>
                  <a:lnTo>
                    <a:pt x="18008778" y="158419"/>
                  </a:lnTo>
                  <a:lnTo>
                    <a:pt x="18010963" y="147637"/>
                  </a:lnTo>
                  <a:close/>
                </a:path>
                <a:path w="18288000" h="9840595">
                  <a:moveTo>
                    <a:pt x="18287911" y="667435"/>
                  </a:moveTo>
                  <a:lnTo>
                    <a:pt x="0" y="667435"/>
                  </a:lnTo>
                  <a:lnTo>
                    <a:pt x="0" y="9840011"/>
                  </a:lnTo>
                  <a:lnTo>
                    <a:pt x="18287911" y="9840011"/>
                  </a:lnTo>
                  <a:lnTo>
                    <a:pt x="18287911" y="66743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09053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 h="0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04506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 h="0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602196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2245594" y="1387586"/>
            <a:ext cx="3316604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425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-150">
                <a:solidFill>
                  <a:srgbClr val="48494E"/>
                </a:solidFill>
                <a:latin typeface="Verdana"/>
                <a:cs typeface="Verdana"/>
              </a:rPr>
              <a:t>n</a:t>
            </a:r>
            <a:r>
              <a:rPr dirty="0" sz="2500" spc="85">
                <a:solidFill>
                  <a:srgbClr val="48494E"/>
                </a:solidFill>
                <a:latin typeface="Verdana"/>
                <a:cs typeface="Verdana"/>
              </a:rPr>
              <a:t>s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-16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-85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-114">
                <a:solidFill>
                  <a:srgbClr val="48494E"/>
                </a:solidFill>
                <a:latin typeface="Verdana"/>
                <a:cs typeface="Verdana"/>
              </a:rPr>
              <a:t>y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dirty="0" sz="2500" spc="-145">
                <a:solidFill>
                  <a:srgbClr val="48494E"/>
                </a:solidFill>
                <a:latin typeface="Verdana"/>
                <a:cs typeface="Verdana"/>
              </a:rPr>
              <a:t>u</a:t>
            </a:r>
            <a:r>
              <a:rPr dirty="0" sz="2500" spc="-160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-9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dirty="0" sz="2500" spc="20">
                <a:solidFill>
                  <a:srgbClr val="48494E"/>
                </a:solidFill>
                <a:latin typeface="Verdana"/>
                <a:cs typeface="Verdana"/>
              </a:rPr>
              <a:t>p</a:t>
            </a:r>
            <a:r>
              <a:rPr dirty="0" sz="2500" spc="-12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200">
                <a:solidFill>
                  <a:srgbClr val="48494E"/>
                </a:solidFill>
                <a:latin typeface="Verdana"/>
                <a:cs typeface="Verdana"/>
              </a:rPr>
              <a:t>c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-145">
                <a:solidFill>
                  <a:srgbClr val="48494E"/>
                </a:solidFill>
                <a:latin typeface="Verdana"/>
                <a:cs typeface="Verdana"/>
              </a:rPr>
              <a:t>h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-16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8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181200" y="2433638"/>
            <a:ext cx="1560830" cy="1133475"/>
            <a:chOff x="1181200" y="2433638"/>
            <a:chExt cx="1560830" cy="1133475"/>
          </a:xfrm>
        </p:grpSpPr>
        <p:sp>
          <p:nvSpPr>
            <p:cNvPr id="36" name="object 36"/>
            <p:cNvSpPr/>
            <p:nvPr/>
          </p:nvSpPr>
          <p:spPr>
            <a:xfrm>
              <a:off x="1911520" y="2751827"/>
              <a:ext cx="245745" cy="803910"/>
            </a:xfrm>
            <a:custGeom>
              <a:avLst/>
              <a:gdLst/>
              <a:ahLst/>
              <a:cxnLst/>
              <a:rect l="l" t="t" r="r" b="b"/>
              <a:pathLst>
                <a:path w="245744" h="803910">
                  <a:moveTo>
                    <a:pt x="245404" y="803388"/>
                  </a:moveTo>
                  <a:lnTo>
                    <a:pt x="0" y="803388"/>
                  </a:lnTo>
                  <a:lnTo>
                    <a:pt x="0" y="0"/>
                  </a:lnTo>
                  <a:lnTo>
                    <a:pt x="245404" y="0"/>
                  </a:lnTo>
                  <a:lnTo>
                    <a:pt x="245404" y="803388"/>
                  </a:lnTo>
                  <a:close/>
                </a:path>
              </a:pathLst>
            </a:custGeom>
            <a:solidFill>
              <a:srgbClr val="ECB1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697369" y="2445536"/>
              <a:ext cx="214629" cy="1109980"/>
            </a:xfrm>
            <a:custGeom>
              <a:avLst/>
              <a:gdLst/>
              <a:ahLst/>
              <a:cxnLst/>
              <a:rect l="l" t="t" r="r" b="b"/>
              <a:pathLst>
                <a:path w="214630" h="1109979">
                  <a:moveTo>
                    <a:pt x="214151" y="1109679"/>
                  </a:moveTo>
                  <a:lnTo>
                    <a:pt x="0" y="1109679"/>
                  </a:lnTo>
                  <a:lnTo>
                    <a:pt x="0" y="0"/>
                  </a:lnTo>
                  <a:lnTo>
                    <a:pt x="214151" y="0"/>
                  </a:lnTo>
                  <a:lnTo>
                    <a:pt x="214151" y="1109679"/>
                  </a:lnTo>
                  <a:close/>
                </a:path>
              </a:pathLst>
            </a:custGeom>
            <a:solidFill>
              <a:srgbClr val="5C83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192311" y="2685693"/>
              <a:ext cx="499109" cy="865505"/>
            </a:xfrm>
            <a:custGeom>
              <a:avLst/>
              <a:gdLst/>
              <a:ahLst/>
              <a:cxnLst/>
              <a:rect l="l" t="t" r="r" b="b"/>
              <a:pathLst>
                <a:path w="499110" h="865504">
                  <a:moveTo>
                    <a:pt x="200469" y="865239"/>
                  </a:moveTo>
                  <a:lnTo>
                    <a:pt x="0" y="790253"/>
                  </a:lnTo>
                  <a:lnTo>
                    <a:pt x="298609" y="0"/>
                  </a:lnTo>
                  <a:lnTo>
                    <a:pt x="499063" y="74954"/>
                  </a:lnTo>
                  <a:lnTo>
                    <a:pt x="200469" y="865239"/>
                  </a:lnTo>
                  <a:close/>
                </a:path>
              </a:pathLst>
            </a:custGeom>
            <a:solidFill>
              <a:srgbClr val="46AB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181188" y="2433649"/>
              <a:ext cx="1413510" cy="1133475"/>
            </a:xfrm>
            <a:custGeom>
              <a:avLst/>
              <a:gdLst/>
              <a:ahLst/>
              <a:cxnLst/>
              <a:rect l="l" t="t" r="r" b="b"/>
              <a:pathLst>
                <a:path w="1413510" h="1133475">
                  <a:moveTo>
                    <a:pt x="1412963" y="1044194"/>
                  </a:moveTo>
                  <a:lnTo>
                    <a:pt x="987691" y="1044194"/>
                  </a:lnTo>
                  <a:lnTo>
                    <a:pt x="987691" y="330085"/>
                  </a:lnTo>
                  <a:lnTo>
                    <a:pt x="987691" y="318185"/>
                  </a:lnTo>
                  <a:lnTo>
                    <a:pt x="987691" y="311670"/>
                  </a:lnTo>
                  <a:lnTo>
                    <a:pt x="982230" y="306273"/>
                  </a:lnTo>
                  <a:lnTo>
                    <a:pt x="963764" y="306273"/>
                  </a:lnTo>
                  <a:lnTo>
                    <a:pt x="963764" y="330085"/>
                  </a:lnTo>
                  <a:lnTo>
                    <a:pt x="963764" y="1109675"/>
                  </a:lnTo>
                  <a:lnTo>
                    <a:pt x="742289" y="1109675"/>
                  </a:lnTo>
                  <a:lnTo>
                    <a:pt x="742289" y="330085"/>
                  </a:lnTo>
                  <a:lnTo>
                    <a:pt x="963764" y="330085"/>
                  </a:lnTo>
                  <a:lnTo>
                    <a:pt x="963764" y="306273"/>
                  </a:lnTo>
                  <a:lnTo>
                    <a:pt x="742289" y="306273"/>
                  </a:lnTo>
                  <a:lnTo>
                    <a:pt x="742289" y="23787"/>
                  </a:lnTo>
                  <a:lnTo>
                    <a:pt x="742289" y="11887"/>
                  </a:lnTo>
                  <a:lnTo>
                    <a:pt x="742289" y="5410"/>
                  </a:lnTo>
                  <a:lnTo>
                    <a:pt x="736828" y="0"/>
                  </a:lnTo>
                  <a:lnTo>
                    <a:pt x="718362" y="0"/>
                  </a:lnTo>
                  <a:lnTo>
                    <a:pt x="718362" y="23787"/>
                  </a:lnTo>
                  <a:lnTo>
                    <a:pt x="718362" y="311670"/>
                  </a:lnTo>
                  <a:lnTo>
                    <a:pt x="718362" y="1034669"/>
                  </a:lnTo>
                  <a:lnTo>
                    <a:pt x="718362" y="1066393"/>
                  </a:lnTo>
                  <a:lnTo>
                    <a:pt x="718362" y="1109675"/>
                  </a:lnTo>
                  <a:lnTo>
                    <a:pt x="528129" y="1109675"/>
                  </a:lnTo>
                  <a:lnTo>
                    <a:pt x="528129" y="1066393"/>
                  </a:lnTo>
                  <a:lnTo>
                    <a:pt x="718362" y="1066393"/>
                  </a:lnTo>
                  <a:lnTo>
                    <a:pt x="718362" y="1034669"/>
                  </a:lnTo>
                  <a:lnTo>
                    <a:pt x="528129" y="1034669"/>
                  </a:lnTo>
                  <a:lnTo>
                    <a:pt x="528129" y="23787"/>
                  </a:lnTo>
                  <a:lnTo>
                    <a:pt x="718362" y="23787"/>
                  </a:lnTo>
                  <a:lnTo>
                    <a:pt x="718362" y="0"/>
                  </a:lnTo>
                  <a:lnTo>
                    <a:pt x="509638" y="0"/>
                  </a:lnTo>
                  <a:lnTo>
                    <a:pt x="504215" y="5410"/>
                  </a:lnTo>
                  <a:lnTo>
                    <a:pt x="504215" y="311950"/>
                  </a:lnTo>
                  <a:lnTo>
                    <a:pt x="495274" y="308610"/>
                  </a:lnTo>
                  <a:lnTo>
                    <a:pt x="495274" y="333959"/>
                  </a:lnTo>
                  <a:lnTo>
                    <a:pt x="205041" y="1102029"/>
                  </a:lnTo>
                  <a:lnTo>
                    <a:pt x="26885" y="1035392"/>
                  </a:lnTo>
                  <a:lnTo>
                    <a:pt x="28600" y="1030846"/>
                  </a:lnTo>
                  <a:lnTo>
                    <a:pt x="317093" y="267322"/>
                  </a:lnTo>
                  <a:lnTo>
                    <a:pt x="495274" y="333959"/>
                  </a:lnTo>
                  <a:lnTo>
                    <a:pt x="495274" y="308610"/>
                  </a:lnTo>
                  <a:lnTo>
                    <a:pt x="352488" y="255219"/>
                  </a:lnTo>
                  <a:lnTo>
                    <a:pt x="306819" y="238137"/>
                  </a:lnTo>
                  <a:lnTo>
                    <a:pt x="300748" y="243268"/>
                  </a:lnTo>
                  <a:lnTo>
                    <a:pt x="0" y="1039164"/>
                  </a:lnTo>
                  <a:lnTo>
                    <a:pt x="558" y="1048232"/>
                  </a:lnTo>
                  <a:lnTo>
                    <a:pt x="7480" y="1053071"/>
                  </a:lnTo>
                  <a:lnTo>
                    <a:pt x="8356" y="1053769"/>
                  </a:lnTo>
                  <a:lnTo>
                    <a:pt x="215328" y="1131189"/>
                  </a:lnTo>
                  <a:lnTo>
                    <a:pt x="221411" y="1126083"/>
                  </a:lnTo>
                  <a:lnTo>
                    <a:pt x="225933" y="1114132"/>
                  </a:lnTo>
                  <a:lnTo>
                    <a:pt x="504215" y="377634"/>
                  </a:lnTo>
                  <a:lnTo>
                    <a:pt x="504215" y="1121575"/>
                  </a:lnTo>
                  <a:lnTo>
                    <a:pt x="506310" y="1126426"/>
                  </a:lnTo>
                  <a:lnTo>
                    <a:pt x="507492" y="1129753"/>
                  </a:lnTo>
                  <a:lnTo>
                    <a:pt x="507809" y="1129893"/>
                  </a:lnTo>
                  <a:lnTo>
                    <a:pt x="507949" y="1130211"/>
                  </a:lnTo>
                  <a:lnTo>
                    <a:pt x="511302" y="1131379"/>
                  </a:lnTo>
                  <a:lnTo>
                    <a:pt x="516178" y="1133475"/>
                  </a:lnTo>
                  <a:lnTo>
                    <a:pt x="730326" y="1133475"/>
                  </a:lnTo>
                  <a:lnTo>
                    <a:pt x="736828" y="1133475"/>
                  </a:lnTo>
                  <a:lnTo>
                    <a:pt x="982230" y="1133475"/>
                  </a:lnTo>
                  <a:lnTo>
                    <a:pt x="982624" y="1133094"/>
                  </a:lnTo>
                  <a:lnTo>
                    <a:pt x="1412963" y="1132992"/>
                  </a:lnTo>
                  <a:lnTo>
                    <a:pt x="1412963" y="1044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7744" y="2782285"/>
              <a:ext cx="244885" cy="18763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0775" y="2846596"/>
              <a:ext cx="125620" cy="13655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172297" y="2447581"/>
              <a:ext cx="569595" cy="1091565"/>
            </a:xfrm>
            <a:custGeom>
              <a:avLst/>
              <a:gdLst/>
              <a:ahLst/>
              <a:cxnLst/>
              <a:rect l="l" t="t" r="r" b="b"/>
              <a:pathLst>
                <a:path w="569594" h="1091564">
                  <a:moveTo>
                    <a:pt x="569163" y="53797"/>
                  </a:moveTo>
                  <a:lnTo>
                    <a:pt x="524929" y="32867"/>
                  </a:lnTo>
                  <a:lnTo>
                    <a:pt x="478332" y="24523"/>
                  </a:lnTo>
                  <a:lnTo>
                    <a:pt x="431787" y="28257"/>
                  </a:lnTo>
                  <a:lnTo>
                    <a:pt x="387692" y="43548"/>
                  </a:lnTo>
                  <a:lnTo>
                    <a:pt x="374294" y="52552"/>
                  </a:lnTo>
                  <a:lnTo>
                    <a:pt x="293230" y="0"/>
                  </a:lnTo>
                  <a:lnTo>
                    <a:pt x="203238" y="137401"/>
                  </a:lnTo>
                  <a:lnTo>
                    <a:pt x="269938" y="180632"/>
                  </a:lnTo>
                  <a:lnTo>
                    <a:pt x="5384" y="615124"/>
                  </a:lnTo>
                  <a:lnTo>
                    <a:pt x="0" y="621474"/>
                  </a:lnTo>
                  <a:lnTo>
                    <a:pt x="0" y="632802"/>
                  </a:lnTo>
                  <a:lnTo>
                    <a:pt x="4038" y="639013"/>
                  </a:lnTo>
                  <a:lnTo>
                    <a:pt x="191693" y="1084173"/>
                  </a:lnTo>
                  <a:lnTo>
                    <a:pt x="198615" y="1091057"/>
                  </a:lnTo>
                  <a:lnTo>
                    <a:pt x="207670" y="1091552"/>
                  </a:lnTo>
                  <a:lnTo>
                    <a:pt x="214515" y="1086777"/>
                  </a:lnTo>
                  <a:lnTo>
                    <a:pt x="214782" y="1077849"/>
                  </a:lnTo>
                  <a:lnTo>
                    <a:pt x="27355" y="633260"/>
                  </a:lnTo>
                  <a:lnTo>
                    <a:pt x="25273" y="628345"/>
                  </a:lnTo>
                  <a:lnTo>
                    <a:pt x="27851" y="624128"/>
                  </a:lnTo>
                  <a:lnTo>
                    <a:pt x="287159" y="198259"/>
                  </a:lnTo>
                  <a:lnTo>
                    <a:pt x="290842" y="243497"/>
                  </a:lnTo>
                  <a:lnTo>
                    <a:pt x="306209" y="287362"/>
                  </a:lnTo>
                  <a:lnTo>
                    <a:pt x="332701" y="326390"/>
                  </a:lnTo>
                  <a:lnTo>
                    <a:pt x="369811" y="358190"/>
                  </a:lnTo>
                  <a:lnTo>
                    <a:pt x="569163" y="537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3284306" y="2435788"/>
            <a:ext cx="5083175" cy="10490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700" spc="225" b="1">
                <a:latin typeface="Tahoma"/>
                <a:cs typeface="Tahoma"/>
              </a:rPr>
              <a:t>References</a:t>
            </a:r>
            <a:endParaRPr sz="67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16000" y="3731519"/>
            <a:ext cx="16379190" cy="574992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800" b="1">
                <a:latin typeface="Tahoma"/>
                <a:cs typeface="Tahoma"/>
              </a:rPr>
              <a:t>Richard,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-30" b="1">
                <a:latin typeface="Tahoma"/>
                <a:cs typeface="Tahoma"/>
              </a:rPr>
              <a:t>A.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-150" b="1">
                <a:latin typeface="Tahoma"/>
                <a:cs typeface="Tahoma"/>
              </a:rPr>
              <a:t>(2017)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Higher</a:t>
            </a:r>
            <a:r>
              <a:rPr dirty="0" sz="1800" spc="-50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Education: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British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10" b="1">
                <a:latin typeface="Tahoma"/>
                <a:cs typeface="Tahoma"/>
              </a:rPr>
              <a:t>universities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25" b="1">
                <a:latin typeface="Tahoma"/>
                <a:cs typeface="Tahoma"/>
              </a:rPr>
              <a:t>employ</a:t>
            </a:r>
            <a:r>
              <a:rPr dirty="0" sz="1800" spc="-50" b="1">
                <a:latin typeface="Tahoma"/>
                <a:cs typeface="Tahoma"/>
              </a:rPr>
              <a:t> </a:t>
            </a:r>
            <a:r>
              <a:rPr dirty="0" sz="1800" spc="20" b="1">
                <a:latin typeface="Tahoma"/>
                <a:cs typeface="Tahoma"/>
              </a:rPr>
              <a:t>no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55" b="1">
                <a:latin typeface="Tahoma"/>
                <a:cs typeface="Tahoma"/>
              </a:rPr>
              <a:t>black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55" b="1">
                <a:latin typeface="Tahoma"/>
                <a:cs typeface="Tahoma"/>
              </a:rPr>
              <a:t>academics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-35" b="1">
                <a:latin typeface="Tahoma"/>
                <a:cs typeface="Tahoma"/>
              </a:rPr>
              <a:t>in</a:t>
            </a:r>
            <a:r>
              <a:rPr dirty="0" sz="1800" spc="-50" b="1">
                <a:latin typeface="Tahoma"/>
                <a:cs typeface="Tahoma"/>
              </a:rPr>
              <a:t> </a:t>
            </a:r>
            <a:r>
              <a:rPr dirty="0" sz="1800" spc="25" b="1">
                <a:latin typeface="Tahoma"/>
                <a:cs typeface="Tahoma"/>
              </a:rPr>
              <a:t>top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35" b="1">
                <a:latin typeface="Tahoma"/>
                <a:cs typeface="Tahoma"/>
              </a:rPr>
              <a:t>roles,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20" b="1">
                <a:latin typeface="Tahoma"/>
                <a:cs typeface="Tahoma"/>
              </a:rPr>
              <a:t>figures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30" b="1">
                <a:latin typeface="Tahoma"/>
                <a:cs typeface="Tahoma"/>
              </a:rPr>
              <a:t>show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00" spc="30" b="1">
                <a:latin typeface="Tahoma"/>
                <a:cs typeface="Tahoma"/>
                <a:hlinkClick r:id="rId4"/>
              </a:rPr>
              <a:t>The</a:t>
            </a:r>
            <a:r>
              <a:rPr dirty="0" sz="1800" spc="-55" b="1">
                <a:latin typeface="Tahoma"/>
                <a:cs typeface="Tahoma"/>
                <a:hlinkClick r:id="rId4"/>
              </a:rPr>
              <a:t> </a:t>
            </a:r>
            <a:r>
              <a:rPr dirty="0" sz="1800" spc="5" b="1">
                <a:latin typeface="Tahoma"/>
                <a:cs typeface="Tahoma"/>
                <a:hlinkClick r:id="rId4"/>
              </a:rPr>
              <a:t>Guardian</a:t>
            </a:r>
            <a:r>
              <a:rPr dirty="0" sz="1800" spc="-50" b="1">
                <a:latin typeface="Tahoma"/>
                <a:cs typeface="Tahoma"/>
                <a:hlinkClick r:id="rId4"/>
              </a:rPr>
              <a:t> </a:t>
            </a:r>
            <a:r>
              <a:rPr dirty="0" sz="1800" spc="-40" b="1">
                <a:latin typeface="Tahoma"/>
                <a:cs typeface="Tahoma"/>
                <a:hlinkClick r:id="rId4"/>
              </a:rPr>
              <a:t>[online]</a:t>
            </a:r>
            <a:r>
              <a:rPr dirty="0" sz="1800" spc="-50" b="1">
                <a:latin typeface="Tahoma"/>
                <a:cs typeface="Tahoma"/>
                <a:hlinkClick r:id="rId4"/>
              </a:rPr>
              <a:t> </a:t>
            </a:r>
            <a:r>
              <a:rPr dirty="0" sz="1800" spc="-130" b="1">
                <a:latin typeface="Tahoma"/>
                <a:cs typeface="Tahoma"/>
                <a:hlinkClick r:id="rId4"/>
              </a:rPr>
              <a:t>19</a:t>
            </a:r>
            <a:r>
              <a:rPr dirty="0" sz="1800" spc="-55" b="1">
                <a:latin typeface="Tahoma"/>
                <a:cs typeface="Tahoma"/>
                <a:hlinkClick r:id="rId4"/>
              </a:rPr>
              <a:t> </a:t>
            </a:r>
            <a:r>
              <a:rPr dirty="0" sz="1800" spc="-50" b="1">
                <a:latin typeface="Tahoma"/>
                <a:cs typeface="Tahoma"/>
                <a:hlinkClick r:id="rId4"/>
              </a:rPr>
              <a:t>January. </a:t>
            </a:r>
            <a:r>
              <a:rPr dirty="0" sz="1800" spc="20" b="1">
                <a:latin typeface="Tahoma"/>
                <a:cs typeface="Tahoma"/>
                <a:hlinkClick r:id="rId4"/>
              </a:rPr>
              <a:t>Available</a:t>
            </a:r>
            <a:r>
              <a:rPr dirty="0" sz="1800" spc="-50" b="1">
                <a:latin typeface="Tahoma"/>
                <a:cs typeface="Tahoma"/>
                <a:hlinkClick r:id="rId4"/>
              </a:rPr>
              <a:t> from:</a:t>
            </a:r>
            <a:r>
              <a:rPr dirty="0" sz="1800" spc="-55" b="1">
                <a:latin typeface="Tahoma"/>
                <a:cs typeface="Tahoma"/>
                <a:hlinkClick r:id="rId4"/>
              </a:rPr>
              <a:t> </a:t>
            </a:r>
            <a:r>
              <a:rPr dirty="0" sz="1800" spc="-5" b="1">
                <a:latin typeface="Tahoma"/>
                <a:cs typeface="Tahoma"/>
                <a:hlinkClick r:id="rId4"/>
              </a:rPr>
              <a:t>British</a:t>
            </a:r>
            <a:r>
              <a:rPr dirty="0" sz="1800" spc="-50" b="1">
                <a:latin typeface="Tahoma"/>
                <a:cs typeface="Tahoma"/>
                <a:hlinkClick r:id="rId4"/>
              </a:rPr>
              <a:t> </a:t>
            </a:r>
            <a:r>
              <a:rPr dirty="0" sz="1800" spc="10" b="1">
                <a:latin typeface="Tahoma"/>
                <a:cs typeface="Tahoma"/>
                <a:hlinkClick r:id="rId4"/>
              </a:rPr>
              <a:t>universities</a:t>
            </a:r>
            <a:r>
              <a:rPr dirty="0" sz="1800" spc="-50" b="1">
                <a:latin typeface="Tahoma"/>
                <a:cs typeface="Tahoma"/>
                <a:hlinkClick r:id="rId4"/>
              </a:rPr>
              <a:t> </a:t>
            </a:r>
            <a:r>
              <a:rPr dirty="0" sz="1800" spc="25" b="1">
                <a:latin typeface="Tahoma"/>
                <a:cs typeface="Tahoma"/>
                <a:hlinkClick r:id="rId4"/>
              </a:rPr>
              <a:t>employ</a:t>
            </a:r>
            <a:r>
              <a:rPr dirty="0" sz="1800" spc="-55" b="1">
                <a:latin typeface="Tahoma"/>
                <a:cs typeface="Tahoma"/>
                <a:hlinkClick r:id="rId4"/>
              </a:rPr>
              <a:t> </a:t>
            </a:r>
            <a:r>
              <a:rPr dirty="0" sz="1800" spc="20" b="1">
                <a:latin typeface="Tahoma"/>
                <a:cs typeface="Tahoma"/>
                <a:hlinkClick r:id="rId4"/>
              </a:rPr>
              <a:t>no</a:t>
            </a:r>
            <a:r>
              <a:rPr dirty="0" sz="1800" spc="-50" b="1">
                <a:latin typeface="Tahoma"/>
                <a:cs typeface="Tahoma"/>
                <a:hlinkClick r:id="rId4"/>
              </a:rPr>
              <a:t> </a:t>
            </a:r>
            <a:r>
              <a:rPr dirty="0" sz="1800" spc="55" b="1">
                <a:latin typeface="Tahoma"/>
                <a:cs typeface="Tahoma"/>
                <a:hlinkClick r:id="rId4"/>
              </a:rPr>
              <a:t>black</a:t>
            </a:r>
            <a:r>
              <a:rPr dirty="0" sz="1800" spc="-50" b="1">
                <a:latin typeface="Tahoma"/>
                <a:cs typeface="Tahoma"/>
                <a:hlinkClick r:id="rId4"/>
              </a:rPr>
              <a:t> </a:t>
            </a:r>
            <a:r>
              <a:rPr dirty="0" sz="1800" spc="55" b="1">
                <a:latin typeface="Tahoma"/>
                <a:cs typeface="Tahoma"/>
                <a:hlinkClick r:id="rId4"/>
              </a:rPr>
              <a:t>academics</a:t>
            </a:r>
            <a:r>
              <a:rPr dirty="0" sz="1800" spc="-55" b="1">
                <a:latin typeface="Tahoma"/>
                <a:cs typeface="Tahoma"/>
                <a:hlinkClick r:id="rId4"/>
              </a:rPr>
              <a:t> </a:t>
            </a:r>
            <a:r>
              <a:rPr dirty="0" sz="1800" spc="-35" b="1">
                <a:latin typeface="Tahoma"/>
                <a:cs typeface="Tahoma"/>
                <a:hlinkClick r:id="rId4"/>
              </a:rPr>
              <a:t>in</a:t>
            </a:r>
            <a:r>
              <a:rPr dirty="0" sz="1800" spc="-50" b="1">
                <a:latin typeface="Tahoma"/>
                <a:cs typeface="Tahoma"/>
                <a:hlinkClick r:id="rId4"/>
              </a:rPr>
              <a:t> </a:t>
            </a:r>
            <a:r>
              <a:rPr dirty="0" sz="1800" spc="25" b="1">
                <a:latin typeface="Tahoma"/>
                <a:cs typeface="Tahoma"/>
                <a:hlinkClick r:id="rId4"/>
              </a:rPr>
              <a:t>top</a:t>
            </a:r>
            <a:r>
              <a:rPr dirty="0" sz="1800" spc="-50" b="1">
                <a:latin typeface="Tahoma"/>
                <a:cs typeface="Tahoma"/>
                <a:hlinkClick r:id="rId4"/>
              </a:rPr>
              <a:t> </a:t>
            </a:r>
            <a:r>
              <a:rPr dirty="0" sz="1800" spc="35" b="1">
                <a:latin typeface="Tahoma"/>
                <a:cs typeface="Tahoma"/>
                <a:hlinkClick r:id="rId4"/>
              </a:rPr>
              <a:t>roles,</a:t>
            </a:r>
            <a:r>
              <a:rPr dirty="0" sz="1800" spc="-55" b="1">
                <a:latin typeface="Tahoma"/>
                <a:cs typeface="Tahoma"/>
                <a:hlinkClick r:id="rId4"/>
              </a:rPr>
              <a:t> </a:t>
            </a:r>
            <a:r>
              <a:rPr dirty="0" sz="1800" spc="15" b="1">
                <a:latin typeface="Tahoma"/>
                <a:cs typeface="Tahoma"/>
                <a:hlinkClick r:id="rId4"/>
              </a:rPr>
              <a:t>figures</a:t>
            </a:r>
            <a:r>
              <a:rPr dirty="0" sz="1800" spc="-50" b="1">
                <a:latin typeface="Tahoma"/>
                <a:cs typeface="Tahoma"/>
                <a:hlinkClick r:id="rId4"/>
              </a:rPr>
              <a:t> </a:t>
            </a:r>
            <a:r>
              <a:rPr dirty="0" sz="1800" spc="30" b="1">
                <a:latin typeface="Tahoma"/>
                <a:cs typeface="Tahoma"/>
                <a:hlinkClick r:id="rId4"/>
              </a:rPr>
              <a:t>show</a:t>
            </a:r>
            <a:r>
              <a:rPr dirty="0" sz="1800" spc="-50" b="1">
                <a:latin typeface="Tahoma"/>
                <a:cs typeface="Tahoma"/>
                <a:hlinkClick r:id="rId4"/>
              </a:rPr>
              <a:t> </a:t>
            </a:r>
            <a:r>
              <a:rPr dirty="0" sz="1800" spc="-535" b="1">
                <a:latin typeface="Tahoma"/>
                <a:cs typeface="Tahoma"/>
                <a:hlinkClick r:id="rId4"/>
              </a:rPr>
              <a:t>|</a:t>
            </a:r>
            <a:r>
              <a:rPr dirty="0" sz="1800" spc="-55" b="1">
                <a:latin typeface="Tahoma"/>
                <a:cs typeface="Tahoma"/>
                <a:hlinkClick r:id="rId4"/>
              </a:rPr>
              <a:t> </a:t>
            </a:r>
            <a:r>
              <a:rPr dirty="0" sz="1800" b="1">
                <a:latin typeface="Tahoma"/>
                <a:cs typeface="Tahoma"/>
                <a:hlinkClick r:id="rId4"/>
              </a:rPr>
              <a:t>Higher</a:t>
            </a:r>
            <a:r>
              <a:rPr dirty="0" sz="1800" spc="-50" b="1">
                <a:latin typeface="Tahoma"/>
                <a:cs typeface="Tahoma"/>
                <a:hlinkClick r:id="rId4"/>
              </a:rPr>
              <a:t> </a:t>
            </a:r>
            <a:r>
              <a:rPr dirty="0" sz="1800" spc="25" b="1">
                <a:latin typeface="Tahoma"/>
                <a:cs typeface="Tahoma"/>
                <a:hlinkClick r:id="rId4"/>
              </a:rPr>
              <a:t>education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00" spc="-535" b="1">
                <a:latin typeface="Tahoma"/>
                <a:cs typeface="Tahoma"/>
                <a:hlinkClick r:id="rId4"/>
              </a:rPr>
              <a:t>|</a:t>
            </a:r>
            <a:r>
              <a:rPr dirty="0" sz="1800" spc="-60" b="1">
                <a:latin typeface="Tahoma"/>
                <a:cs typeface="Tahoma"/>
                <a:hlinkClick r:id="rId4"/>
              </a:rPr>
              <a:t> </a:t>
            </a:r>
            <a:r>
              <a:rPr dirty="0" sz="1800" spc="20" b="1">
                <a:latin typeface="Tahoma"/>
                <a:cs typeface="Tahoma"/>
                <a:hlinkClick r:id="rId4"/>
              </a:rPr>
              <a:t>T</a:t>
            </a:r>
            <a:r>
              <a:rPr dirty="0" sz="1800" spc="-35" b="1">
                <a:latin typeface="Tahoma"/>
                <a:cs typeface="Tahoma"/>
                <a:hlinkClick r:id="rId4"/>
              </a:rPr>
              <a:t>h</a:t>
            </a:r>
            <a:r>
              <a:rPr dirty="0" sz="1800" spc="100" b="1">
                <a:latin typeface="Tahoma"/>
                <a:cs typeface="Tahoma"/>
                <a:hlinkClick r:id="rId4"/>
              </a:rPr>
              <a:t>e</a:t>
            </a:r>
            <a:r>
              <a:rPr dirty="0" sz="1800" spc="-60" b="1">
                <a:latin typeface="Tahoma"/>
                <a:cs typeface="Tahoma"/>
                <a:hlinkClick r:id="rId4"/>
              </a:rPr>
              <a:t> </a:t>
            </a:r>
            <a:r>
              <a:rPr dirty="0" sz="1800" spc="145" b="1">
                <a:latin typeface="Tahoma"/>
                <a:cs typeface="Tahoma"/>
                <a:hlinkClick r:id="rId4"/>
              </a:rPr>
              <a:t>G</a:t>
            </a:r>
            <a:r>
              <a:rPr dirty="0" sz="1800" spc="-35" b="1">
                <a:latin typeface="Tahoma"/>
                <a:cs typeface="Tahoma"/>
                <a:hlinkClick r:id="rId4"/>
              </a:rPr>
              <a:t>u</a:t>
            </a:r>
            <a:r>
              <a:rPr dirty="0" sz="1800" b="1">
                <a:latin typeface="Tahoma"/>
                <a:cs typeface="Tahoma"/>
                <a:hlinkClick r:id="rId4"/>
              </a:rPr>
              <a:t>a</a:t>
            </a:r>
            <a:r>
              <a:rPr dirty="0" sz="1800" spc="-50" b="1">
                <a:latin typeface="Tahoma"/>
                <a:cs typeface="Tahoma"/>
                <a:hlinkClick r:id="rId4"/>
              </a:rPr>
              <a:t>r</a:t>
            </a:r>
            <a:r>
              <a:rPr dirty="0" sz="1800" spc="30" b="1">
                <a:latin typeface="Tahoma"/>
                <a:cs typeface="Tahoma"/>
                <a:hlinkClick r:id="rId4"/>
              </a:rPr>
              <a:t>d</a:t>
            </a:r>
            <a:r>
              <a:rPr dirty="0" sz="1800" spc="-45" b="1">
                <a:latin typeface="Tahoma"/>
                <a:cs typeface="Tahoma"/>
                <a:hlinkClick r:id="rId4"/>
              </a:rPr>
              <a:t>i</a:t>
            </a:r>
            <a:r>
              <a:rPr dirty="0" sz="1800" b="1">
                <a:latin typeface="Tahoma"/>
                <a:cs typeface="Tahoma"/>
                <a:hlinkClick r:id="rId4"/>
              </a:rPr>
              <a:t>a</a:t>
            </a:r>
            <a:r>
              <a:rPr dirty="0" sz="1800" spc="-30" b="1">
                <a:latin typeface="Tahoma"/>
                <a:cs typeface="Tahoma"/>
                <a:hlinkClick r:id="rId4"/>
              </a:rPr>
              <a:t>n</a:t>
            </a:r>
            <a:r>
              <a:rPr dirty="0" sz="1800" spc="-60" b="1">
                <a:latin typeface="Tahoma"/>
                <a:cs typeface="Tahoma"/>
                <a:hlinkClick r:id="rId4"/>
              </a:rPr>
              <a:t> </a:t>
            </a:r>
            <a:r>
              <a:rPr dirty="0" sz="1800" spc="-200" b="1">
                <a:latin typeface="Tahoma"/>
                <a:cs typeface="Tahoma"/>
                <a:hlinkClick r:id="rId4"/>
              </a:rPr>
              <a:t>[</a:t>
            </a:r>
            <a:r>
              <a:rPr dirty="0" sz="1800" spc="60" b="1">
                <a:latin typeface="Tahoma"/>
                <a:cs typeface="Tahoma"/>
                <a:hlinkClick r:id="rId4"/>
              </a:rPr>
              <a:t>A</a:t>
            </a:r>
            <a:r>
              <a:rPr dirty="0" sz="1800" spc="185" b="1">
                <a:latin typeface="Tahoma"/>
                <a:cs typeface="Tahoma"/>
                <a:hlinkClick r:id="rId4"/>
              </a:rPr>
              <a:t>cc</a:t>
            </a:r>
            <a:r>
              <a:rPr dirty="0" sz="1800" spc="95" b="1">
                <a:latin typeface="Tahoma"/>
                <a:cs typeface="Tahoma"/>
                <a:hlinkClick r:id="rId4"/>
              </a:rPr>
              <a:t>e</a:t>
            </a:r>
            <a:r>
              <a:rPr dirty="0" sz="1800" spc="130" b="1">
                <a:latin typeface="Tahoma"/>
                <a:cs typeface="Tahoma"/>
                <a:hlinkClick r:id="rId4"/>
              </a:rPr>
              <a:t>ss</a:t>
            </a:r>
            <a:r>
              <a:rPr dirty="0" sz="1800" spc="95" b="1">
                <a:latin typeface="Tahoma"/>
                <a:cs typeface="Tahoma"/>
                <a:hlinkClick r:id="rId4"/>
              </a:rPr>
              <a:t>e</a:t>
            </a:r>
            <a:r>
              <a:rPr dirty="0" sz="1800" spc="35" b="1">
                <a:latin typeface="Tahoma"/>
                <a:cs typeface="Tahoma"/>
                <a:hlinkClick r:id="rId4"/>
              </a:rPr>
              <a:t>d</a:t>
            </a:r>
            <a:r>
              <a:rPr dirty="0" sz="1800" spc="-60" b="1">
                <a:latin typeface="Tahoma"/>
                <a:cs typeface="Tahoma"/>
                <a:hlinkClick r:id="rId4"/>
              </a:rPr>
              <a:t> </a:t>
            </a:r>
            <a:r>
              <a:rPr dirty="0" sz="1800" spc="10" b="1">
                <a:latin typeface="Tahoma"/>
                <a:cs typeface="Tahoma"/>
                <a:hlinkClick r:id="rId4"/>
              </a:rPr>
              <a:t>4</a:t>
            </a:r>
            <a:r>
              <a:rPr dirty="0" sz="1800" spc="-60" b="1">
                <a:latin typeface="Tahoma"/>
                <a:cs typeface="Tahoma"/>
                <a:hlinkClick r:id="rId4"/>
              </a:rPr>
              <a:t> </a:t>
            </a:r>
            <a:r>
              <a:rPr dirty="0" sz="1800" spc="-185" b="1">
                <a:latin typeface="Tahoma"/>
                <a:cs typeface="Tahoma"/>
                <a:hlinkClick r:id="rId4"/>
              </a:rPr>
              <a:t>J</a:t>
            </a:r>
            <a:r>
              <a:rPr dirty="0" sz="1800" spc="-35" b="1">
                <a:latin typeface="Tahoma"/>
                <a:cs typeface="Tahoma"/>
                <a:hlinkClick r:id="rId4"/>
              </a:rPr>
              <a:t>u</a:t>
            </a:r>
            <a:r>
              <a:rPr dirty="0" sz="1800" spc="30" b="1">
                <a:latin typeface="Tahoma"/>
                <a:cs typeface="Tahoma"/>
                <a:hlinkClick r:id="rId4"/>
              </a:rPr>
              <a:t>l</a:t>
            </a:r>
            <a:r>
              <a:rPr dirty="0" sz="1800" b="1">
                <a:latin typeface="Tahoma"/>
                <a:cs typeface="Tahoma"/>
                <a:hlinkClick r:id="rId4"/>
              </a:rPr>
              <a:t>y</a:t>
            </a:r>
            <a:r>
              <a:rPr dirty="0" sz="1800" spc="-60" b="1">
                <a:latin typeface="Tahoma"/>
                <a:cs typeface="Tahoma"/>
                <a:hlinkClick r:id="rId4"/>
              </a:rPr>
              <a:t> </a:t>
            </a:r>
            <a:r>
              <a:rPr dirty="0" sz="1800" spc="20" b="1">
                <a:latin typeface="Tahoma"/>
                <a:cs typeface="Tahoma"/>
                <a:hlinkClick r:id="rId4"/>
              </a:rPr>
              <a:t>2</a:t>
            </a:r>
            <a:r>
              <a:rPr dirty="0" sz="1800" spc="70" b="1">
                <a:latin typeface="Tahoma"/>
                <a:cs typeface="Tahoma"/>
                <a:hlinkClick r:id="rId4"/>
              </a:rPr>
              <a:t>0</a:t>
            </a:r>
            <a:r>
              <a:rPr dirty="0" sz="1800" spc="20" b="1">
                <a:latin typeface="Tahoma"/>
                <a:cs typeface="Tahoma"/>
                <a:hlinkClick r:id="rId4"/>
              </a:rPr>
              <a:t>22</a:t>
            </a:r>
            <a:r>
              <a:rPr dirty="0" sz="1800" spc="-200" b="1">
                <a:latin typeface="Tahoma"/>
                <a:cs typeface="Tahoma"/>
                <a:hlinkClick r:id="rId4"/>
              </a:rPr>
              <a:t>]</a:t>
            </a:r>
            <a:r>
              <a:rPr dirty="0" sz="1800" spc="-114" b="1">
                <a:latin typeface="Tahoma"/>
                <a:cs typeface="Tahoma"/>
                <a:hlinkClick r:id="rId4"/>
              </a:rPr>
              <a:t>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dirty="0" sz="1800" spc="215" b="1">
                <a:latin typeface="Tahoma"/>
                <a:cs typeface="Tahoma"/>
              </a:rPr>
              <a:t>W</a:t>
            </a:r>
            <a:r>
              <a:rPr dirty="0" sz="1800" spc="85" b="1">
                <a:latin typeface="Tahoma"/>
                <a:cs typeface="Tahoma"/>
              </a:rPr>
              <a:t>o</a:t>
            </a:r>
            <a:r>
              <a:rPr dirty="0" sz="1800" spc="-75" b="1">
                <a:latin typeface="Tahoma"/>
                <a:cs typeface="Tahoma"/>
              </a:rPr>
              <a:t>m</a:t>
            </a:r>
            <a:r>
              <a:rPr dirty="0" sz="1800" spc="105" b="1">
                <a:latin typeface="Tahoma"/>
                <a:cs typeface="Tahoma"/>
              </a:rPr>
              <a:t>e</a:t>
            </a:r>
            <a:r>
              <a:rPr dirty="0" sz="1800" spc="-20" b="1">
                <a:latin typeface="Tahoma"/>
                <a:cs typeface="Tahoma"/>
              </a:rPr>
              <a:t>n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200" b="1">
                <a:latin typeface="Tahoma"/>
                <a:cs typeface="Tahoma"/>
              </a:rPr>
              <a:t>c</a:t>
            </a:r>
            <a:r>
              <a:rPr dirty="0" sz="1800" spc="85" b="1">
                <a:latin typeface="Tahoma"/>
                <a:cs typeface="Tahoma"/>
              </a:rPr>
              <a:t>o</a:t>
            </a:r>
            <a:r>
              <a:rPr dirty="0" sz="1800" spc="-20" b="1">
                <a:latin typeface="Tahoma"/>
                <a:cs typeface="Tahoma"/>
              </a:rPr>
              <a:t>un</a:t>
            </a:r>
            <a:r>
              <a:rPr dirty="0" sz="1800" spc="-25" b="1">
                <a:latin typeface="Tahoma"/>
                <a:cs typeface="Tahoma"/>
              </a:rPr>
              <a:t>t</a:t>
            </a:r>
            <a:r>
              <a:rPr dirty="0" sz="1800" spc="-275" b="1">
                <a:latin typeface="Tahoma"/>
                <a:cs typeface="Tahoma"/>
              </a:rPr>
              <a:t>(</a:t>
            </a:r>
            <a:r>
              <a:rPr dirty="0" sz="1800" spc="30" b="1">
                <a:latin typeface="Tahoma"/>
                <a:cs typeface="Tahoma"/>
              </a:rPr>
              <a:t>2</a:t>
            </a:r>
            <a:r>
              <a:rPr dirty="0" sz="1800" spc="85" b="1">
                <a:latin typeface="Tahoma"/>
                <a:cs typeface="Tahoma"/>
              </a:rPr>
              <a:t>0</a:t>
            </a:r>
            <a:r>
              <a:rPr dirty="0" sz="1800" spc="-305" b="1">
                <a:latin typeface="Tahoma"/>
                <a:cs typeface="Tahoma"/>
              </a:rPr>
              <a:t>1</a:t>
            </a:r>
            <a:r>
              <a:rPr dirty="0" sz="1800" spc="65" b="1">
                <a:latin typeface="Tahoma"/>
                <a:cs typeface="Tahoma"/>
              </a:rPr>
              <a:t>6</a:t>
            </a:r>
            <a:r>
              <a:rPr dirty="0" sz="1800" spc="-275" b="1">
                <a:latin typeface="Tahoma"/>
                <a:cs typeface="Tahoma"/>
              </a:rPr>
              <a:t>)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215" b="1">
                <a:latin typeface="Tahoma"/>
                <a:cs typeface="Tahoma"/>
              </a:rPr>
              <a:t>W</a:t>
            </a:r>
            <a:r>
              <a:rPr dirty="0" sz="1800" spc="114" b="1">
                <a:latin typeface="Tahoma"/>
                <a:cs typeface="Tahoma"/>
              </a:rPr>
              <a:t>O</a:t>
            </a:r>
            <a:r>
              <a:rPr dirty="0" sz="1800" spc="114" b="1">
                <a:latin typeface="Tahoma"/>
                <a:cs typeface="Tahoma"/>
              </a:rPr>
              <a:t>M</a:t>
            </a:r>
            <a:r>
              <a:rPr dirty="0" sz="1800" spc="25" b="1">
                <a:latin typeface="Tahoma"/>
                <a:cs typeface="Tahoma"/>
              </a:rPr>
              <a:t>E</a:t>
            </a:r>
            <a:r>
              <a:rPr dirty="0" sz="1800" spc="20" b="1">
                <a:latin typeface="Tahoma"/>
                <a:cs typeface="Tahoma"/>
              </a:rPr>
              <a:t>N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215" b="1">
                <a:latin typeface="Tahoma"/>
                <a:cs typeface="Tahoma"/>
              </a:rPr>
              <a:t>C</a:t>
            </a:r>
            <a:r>
              <a:rPr dirty="0" sz="1800" spc="114" b="1">
                <a:latin typeface="Tahoma"/>
                <a:cs typeface="Tahoma"/>
              </a:rPr>
              <a:t>O</a:t>
            </a:r>
            <a:r>
              <a:rPr dirty="0" sz="1800" spc="40" b="1">
                <a:latin typeface="Tahoma"/>
                <a:cs typeface="Tahoma"/>
              </a:rPr>
              <a:t>U</a:t>
            </a:r>
            <a:r>
              <a:rPr dirty="0" sz="1800" spc="20" b="1">
                <a:latin typeface="Tahoma"/>
                <a:cs typeface="Tahoma"/>
              </a:rPr>
              <a:t>N</a:t>
            </a:r>
            <a:r>
              <a:rPr dirty="0" sz="1800" spc="-70" b="1">
                <a:latin typeface="Tahoma"/>
                <a:cs typeface="Tahoma"/>
              </a:rPr>
              <a:t>T: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-20" b="1">
                <a:latin typeface="Tahoma"/>
                <a:cs typeface="Tahoma"/>
              </a:rPr>
              <a:t>L</a:t>
            </a:r>
            <a:r>
              <a:rPr dirty="0" sz="1800" spc="25" b="1">
                <a:latin typeface="Tahoma"/>
                <a:cs typeface="Tahoma"/>
              </a:rPr>
              <a:t>E</a:t>
            </a:r>
            <a:r>
              <a:rPr dirty="0" sz="1800" spc="75" b="1">
                <a:latin typeface="Tahoma"/>
                <a:cs typeface="Tahoma"/>
              </a:rPr>
              <a:t>A</a:t>
            </a:r>
            <a:r>
              <a:rPr dirty="0" sz="1800" spc="-45" b="1">
                <a:latin typeface="Tahoma"/>
                <a:cs typeface="Tahoma"/>
              </a:rPr>
              <a:t>D</a:t>
            </a:r>
            <a:r>
              <a:rPr dirty="0" sz="1800" spc="25" b="1">
                <a:latin typeface="Tahoma"/>
                <a:cs typeface="Tahoma"/>
              </a:rPr>
              <a:t>E</a:t>
            </a:r>
            <a:r>
              <a:rPr dirty="0" sz="1800" spc="-20" b="1">
                <a:latin typeface="Tahoma"/>
                <a:cs typeface="Tahoma"/>
              </a:rPr>
              <a:t>R</a:t>
            </a:r>
            <a:r>
              <a:rPr dirty="0" sz="1800" spc="155" b="1">
                <a:latin typeface="Tahoma"/>
                <a:cs typeface="Tahoma"/>
              </a:rPr>
              <a:t>S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-325" b="1">
                <a:latin typeface="Tahoma"/>
                <a:cs typeface="Tahoma"/>
              </a:rPr>
              <a:t>I</a:t>
            </a:r>
            <a:r>
              <a:rPr dirty="0" sz="1800" spc="20" b="1">
                <a:latin typeface="Tahoma"/>
                <a:cs typeface="Tahoma"/>
              </a:rPr>
              <a:t>N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25" b="1">
                <a:latin typeface="Tahoma"/>
                <a:cs typeface="Tahoma"/>
              </a:rPr>
              <a:t>H</a:t>
            </a:r>
            <a:r>
              <a:rPr dirty="0" sz="1800" spc="-325" b="1">
                <a:latin typeface="Tahoma"/>
                <a:cs typeface="Tahoma"/>
              </a:rPr>
              <a:t>I</a:t>
            </a:r>
            <a:r>
              <a:rPr dirty="0" sz="1800" spc="160" b="1">
                <a:latin typeface="Tahoma"/>
                <a:cs typeface="Tahoma"/>
              </a:rPr>
              <a:t>G</a:t>
            </a:r>
            <a:r>
              <a:rPr dirty="0" sz="1800" spc="25" b="1">
                <a:latin typeface="Tahoma"/>
                <a:cs typeface="Tahoma"/>
              </a:rPr>
              <a:t>H</a:t>
            </a:r>
            <a:r>
              <a:rPr dirty="0" sz="1800" spc="25" b="1">
                <a:latin typeface="Tahoma"/>
                <a:cs typeface="Tahoma"/>
              </a:rPr>
              <a:t>E</a:t>
            </a:r>
            <a:r>
              <a:rPr dirty="0" sz="1800" spc="-20" b="1">
                <a:latin typeface="Tahoma"/>
                <a:cs typeface="Tahoma"/>
              </a:rPr>
              <a:t>R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25" b="1">
                <a:latin typeface="Tahoma"/>
                <a:cs typeface="Tahoma"/>
              </a:rPr>
              <a:t>E</a:t>
            </a:r>
            <a:r>
              <a:rPr dirty="0" sz="1800" spc="-45" b="1">
                <a:latin typeface="Tahoma"/>
                <a:cs typeface="Tahoma"/>
              </a:rPr>
              <a:t>D</a:t>
            </a:r>
            <a:r>
              <a:rPr dirty="0" sz="1800" spc="40" b="1">
                <a:latin typeface="Tahoma"/>
                <a:cs typeface="Tahoma"/>
              </a:rPr>
              <a:t>U</a:t>
            </a:r>
            <a:r>
              <a:rPr dirty="0" sz="1800" spc="215" b="1">
                <a:latin typeface="Tahoma"/>
                <a:cs typeface="Tahoma"/>
              </a:rPr>
              <a:t>C</a:t>
            </a:r>
            <a:r>
              <a:rPr dirty="0" sz="1800" spc="75" b="1">
                <a:latin typeface="Tahoma"/>
                <a:cs typeface="Tahoma"/>
              </a:rPr>
              <a:t>A</a:t>
            </a:r>
            <a:r>
              <a:rPr dirty="0" sz="1800" spc="-145" b="1">
                <a:latin typeface="Tahoma"/>
                <a:cs typeface="Tahoma"/>
              </a:rPr>
              <a:t>TI</a:t>
            </a:r>
            <a:r>
              <a:rPr dirty="0" sz="1800" spc="114" b="1">
                <a:latin typeface="Tahoma"/>
                <a:cs typeface="Tahoma"/>
              </a:rPr>
              <a:t>O</a:t>
            </a:r>
            <a:r>
              <a:rPr dirty="0" sz="1800" spc="20" b="1">
                <a:latin typeface="Tahoma"/>
                <a:cs typeface="Tahoma"/>
              </a:rPr>
              <a:t>N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30" b="1">
                <a:latin typeface="Tahoma"/>
                <a:cs typeface="Tahoma"/>
              </a:rPr>
              <a:t>2</a:t>
            </a:r>
            <a:r>
              <a:rPr dirty="0" sz="1800" spc="85" b="1">
                <a:latin typeface="Tahoma"/>
                <a:cs typeface="Tahoma"/>
              </a:rPr>
              <a:t>0</a:t>
            </a:r>
            <a:r>
              <a:rPr dirty="0" sz="1800" spc="-305" b="1">
                <a:latin typeface="Tahoma"/>
                <a:cs typeface="Tahoma"/>
              </a:rPr>
              <a:t>1</a:t>
            </a:r>
            <a:r>
              <a:rPr dirty="0" sz="1800" spc="65" b="1"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  <a:p>
            <a:pPr marL="12700" marR="728345">
              <a:lnSpc>
                <a:spcPct val="107600"/>
              </a:lnSpc>
            </a:pPr>
            <a:r>
              <a:rPr dirty="0" sz="1800" spc="15" b="1">
                <a:latin typeface="Tahoma"/>
                <a:cs typeface="Tahoma"/>
              </a:rPr>
              <a:t>WomenCount[online]</a:t>
            </a:r>
            <a:r>
              <a:rPr dirty="0" sz="1800" spc="-40" b="1">
                <a:latin typeface="Tahoma"/>
                <a:cs typeface="Tahoma"/>
              </a:rPr>
              <a:t> </a:t>
            </a:r>
            <a:r>
              <a:rPr dirty="0" sz="1800" spc="-110" b="1">
                <a:latin typeface="Tahoma"/>
                <a:cs typeface="Tahoma"/>
              </a:rPr>
              <a:t>10</a:t>
            </a:r>
            <a:r>
              <a:rPr dirty="0" sz="1800" spc="-40" b="1">
                <a:latin typeface="Tahoma"/>
                <a:cs typeface="Tahoma"/>
              </a:rPr>
              <a:t> January.</a:t>
            </a:r>
            <a:r>
              <a:rPr dirty="0" sz="1800" spc="-35" b="1">
                <a:latin typeface="Tahoma"/>
                <a:cs typeface="Tahoma"/>
              </a:rPr>
              <a:t> </a:t>
            </a:r>
            <a:r>
              <a:rPr dirty="0" sz="1800" spc="30" b="1">
                <a:latin typeface="Tahoma"/>
                <a:cs typeface="Tahoma"/>
              </a:rPr>
              <a:t>Available</a:t>
            </a:r>
            <a:r>
              <a:rPr dirty="0" sz="1800" spc="-40" b="1">
                <a:latin typeface="Tahoma"/>
                <a:cs typeface="Tahoma"/>
              </a:rPr>
              <a:t> from:</a:t>
            </a:r>
            <a:r>
              <a:rPr dirty="0" sz="1800" spc="-35" b="1">
                <a:latin typeface="Tahoma"/>
                <a:cs typeface="Tahoma"/>
              </a:rPr>
              <a:t> </a:t>
            </a:r>
            <a:r>
              <a:rPr dirty="0" sz="1800" spc="35" b="1">
                <a:latin typeface="Tahoma"/>
                <a:cs typeface="Tahoma"/>
                <a:hlinkClick r:id="rId5"/>
              </a:rPr>
              <a:t>WomenCount:</a:t>
            </a:r>
            <a:r>
              <a:rPr dirty="0" sz="1800" spc="-40" b="1">
                <a:latin typeface="Tahoma"/>
                <a:cs typeface="Tahoma"/>
                <a:hlinkClick r:id="rId5"/>
              </a:rPr>
              <a:t> </a:t>
            </a:r>
            <a:r>
              <a:rPr dirty="0" sz="1800" spc="50" b="1">
                <a:latin typeface="Tahoma"/>
                <a:cs typeface="Tahoma"/>
                <a:hlinkClick r:id="rId5"/>
              </a:rPr>
              <a:t>Leaders</a:t>
            </a:r>
            <a:r>
              <a:rPr dirty="0" sz="1800" spc="-40" b="1">
                <a:latin typeface="Tahoma"/>
                <a:cs typeface="Tahoma"/>
                <a:hlinkClick r:id="rId5"/>
              </a:rPr>
              <a:t> </a:t>
            </a:r>
            <a:r>
              <a:rPr dirty="0" sz="1800" spc="-30" b="1">
                <a:latin typeface="Tahoma"/>
                <a:cs typeface="Tahoma"/>
                <a:hlinkClick r:id="rId5"/>
              </a:rPr>
              <a:t>in</a:t>
            </a:r>
            <a:r>
              <a:rPr dirty="0" sz="1800" spc="-35" b="1">
                <a:latin typeface="Tahoma"/>
                <a:cs typeface="Tahoma"/>
                <a:hlinkClick r:id="rId5"/>
              </a:rPr>
              <a:t> </a:t>
            </a:r>
            <a:r>
              <a:rPr dirty="0" sz="1800" spc="15" b="1">
                <a:latin typeface="Tahoma"/>
                <a:cs typeface="Tahoma"/>
                <a:hlinkClick r:id="rId5"/>
              </a:rPr>
              <a:t>Higher</a:t>
            </a:r>
            <a:r>
              <a:rPr dirty="0" sz="1800" spc="-40" b="1">
                <a:latin typeface="Tahoma"/>
                <a:cs typeface="Tahoma"/>
                <a:hlinkClick r:id="rId5"/>
              </a:rPr>
              <a:t> </a:t>
            </a:r>
            <a:r>
              <a:rPr dirty="0" sz="1800" spc="30" b="1">
                <a:latin typeface="Tahoma"/>
                <a:cs typeface="Tahoma"/>
                <a:hlinkClick r:id="rId5"/>
              </a:rPr>
              <a:t>Education</a:t>
            </a:r>
            <a:r>
              <a:rPr dirty="0" sz="1800" spc="-35" b="1">
                <a:latin typeface="Tahoma"/>
                <a:cs typeface="Tahoma"/>
                <a:hlinkClick r:id="rId5"/>
              </a:rPr>
              <a:t> </a:t>
            </a:r>
            <a:r>
              <a:rPr dirty="0" sz="1800" spc="-30" b="1">
                <a:latin typeface="Tahoma"/>
                <a:cs typeface="Tahoma"/>
                <a:hlinkClick r:id="rId5"/>
              </a:rPr>
              <a:t>2016</a:t>
            </a:r>
            <a:r>
              <a:rPr dirty="0" sz="1800" spc="-40" b="1">
                <a:latin typeface="Tahoma"/>
                <a:cs typeface="Tahoma"/>
                <a:hlinkClick r:id="rId5"/>
              </a:rPr>
              <a:t> </a:t>
            </a:r>
            <a:r>
              <a:rPr dirty="0" sz="1800" spc="15" b="1">
                <a:latin typeface="Tahoma"/>
                <a:cs typeface="Tahoma"/>
                <a:hlinkClick r:id="rId5"/>
              </a:rPr>
              <a:t>(women-count.org)</a:t>
            </a:r>
            <a:r>
              <a:rPr dirty="0" sz="1800" spc="15" b="1">
                <a:latin typeface="Tahoma"/>
                <a:cs typeface="Tahoma"/>
              </a:rPr>
              <a:t>[Accessed</a:t>
            </a:r>
            <a:r>
              <a:rPr dirty="0" sz="1800" spc="-40" b="1">
                <a:latin typeface="Tahoma"/>
                <a:cs typeface="Tahoma"/>
              </a:rPr>
              <a:t> </a:t>
            </a:r>
            <a:r>
              <a:rPr dirty="0" sz="1800" spc="20" b="1">
                <a:latin typeface="Tahoma"/>
                <a:cs typeface="Tahoma"/>
              </a:rPr>
              <a:t>4</a:t>
            </a:r>
            <a:r>
              <a:rPr dirty="0" sz="1800" spc="-35" b="1">
                <a:latin typeface="Tahoma"/>
                <a:cs typeface="Tahoma"/>
              </a:rPr>
              <a:t> </a:t>
            </a:r>
            <a:r>
              <a:rPr dirty="0" sz="1800" spc="-40" b="1">
                <a:latin typeface="Tahoma"/>
                <a:cs typeface="Tahoma"/>
              </a:rPr>
              <a:t>July </a:t>
            </a:r>
            <a:r>
              <a:rPr dirty="0" sz="1800" spc="-515" b="1">
                <a:latin typeface="Tahoma"/>
                <a:cs typeface="Tahoma"/>
              </a:rPr>
              <a:t> </a:t>
            </a:r>
            <a:r>
              <a:rPr dirty="0" sz="1800" spc="-20" b="1">
                <a:latin typeface="Tahoma"/>
                <a:cs typeface="Tahoma"/>
              </a:rPr>
              <a:t>2022].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45"/>
              </a:lnSpc>
            </a:pPr>
            <a:r>
              <a:rPr dirty="0" sz="1800" spc="45" b="1">
                <a:latin typeface="Tahoma"/>
                <a:cs typeface="Tahoma"/>
              </a:rPr>
              <a:t>Advanced</a:t>
            </a:r>
            <a:r>
              <a:rPr dirty="0" sz="1800" spc="-50" b="1">
                <a:latin typeface="Tahoma"/>
                <a:cs typeface="Tahoma"/>
              </a:rPr>
              <a:t> </a:t>
            </a:r>
            <a:r>
              <a:rPr dirty="0" sz="1800" spc="10" b="1">
                <a:latin typeface="Tahoma"/>
                <a:cs typeface="Tahoma"/>
              </a:rPr>
              <a:t>HE</a:t>
            </a:r>
            <a:r>
              <a:rPr dirty="0" sz="1800" spc="-50" b="1">
                <a:latin typeface="Tahoma"/>
                <a:cs typeface="Tahoma"/>
              </a:rPr>
              <a:t> </a:t>
            </a:r>
            <a:r>
              <a:rPr dirty="0" sz="1800" spc="-150" b="1">
                <a:latin typeface="Tahoma"/>
                <a:cs typeface="Tahoma"/>
              </a:rPr>
              <a:t>(2017)</a:t>
            </a:r>
            <a:r>
              <a:rPr dirty="0" sz="1800" spc="-50" b="1">
                <a:latin typeface="Tahoma"/>
                <a:cs typeface="Tahoma"/>
              </a:rPr>
              <a:t> </a:t>
            </a:r>
            <a:r>
              <a:rPr dirty="0" sz="1800" spc="25" b="1">
                <a:latin typeface="Tahoma"/>
                <a:cs typeface="Tahoma"/>
              </a:rPr>
              <a:t>Disabled</a:t>
            </a:r>
            <a:r>
              <a:rPr dirty="0" sz="1800" spc="-50" b="1">
                <a:latin typeface="Tahoma"/>
                <a:cs typeface="Tahoma"/>
              </a:rPr>
              <a:t> </a:t>
            </a:r>
            <a:r>
              <a:rPr dirty="0" sz="1800" spc="-15" b="1">
                <a:latin typeface="Tahoma"/>
                <a:cs typeface="Tahoma"/>
              </a:rPr>
              <a:t>staff:</a:t>
            </a:r>
            <a:r>
              <a:rPr dirty="0" sz="1800" spc="-50" b="1">
                <a:latin typeface="Tahoma"/>
                <a:cs typeface="Tahoma"/>
              </a:rPr>
              <a:t> </a:t>
            </a:r>
            <a:r>
              <a:rPr dirty="0" sz="1800" spc="40" b="1">
                <a:latin typeface="Tahoma"/>
                <a:cs typeface="Tahoma"/>
              </a:rPr>
              <a:t>Addressing</a:t>
            </a:r>
            <a:r>
              <a:rPr dirty="0" sz="1800" spc="-45" b="1">
                <a:latin typeface="Tahoma"/>
                <a:cs typeface="Tahoma"/>
              </a:rPr>
              <a:t> </a:t>
            </a:r>
            <a:r>
              <a:rPr dirty="0" sz="1800" spc="10" b="1">
                <a:latin typeface="Tahoma"/>
                <a:cs typeface="Tahoma"/>
              </a:rPr>
              <a:t>barriers</a:t>
            </a:r>
            <a:r>
              <a:rPr dirty="0" sz="1800" spc="-50" b="1">
                <a:latin typeface="Tahoma"/>
                <a:cs typeface="Tahoma"/>
              </a:rPr>
              <a:t> </a:t>
            </a:r>
            <a:r>
              <a:rPr dirty="0" sz="1800" spc="20" b="1">
                <a:latin typeface="Tahoma"/>
                <a:cs typeface="Tahoma"/>
              </a:rPr>
              <a:t>to</a:t>
            </a:r>
            <a:r>
              <a:rPr dirty="0" sz="1800" spc="-50" b="1">
                <a:latin typeface="Tahoma"/>
                <a:cs typeface="Tahoma"/>
              </a:rPr>
              <a:t> </a:t>
            </a:r>
            <a:r>
              <a:rPr dirty="0" sz="1800" spc="50" b="1">
                <a:latin typeface="Tahoma"/>
                <a:cs typeface="Tahoma"/>
              </a:rPr>
              <a:t>career</a:t>
            </a:r>
            <a:r>
              <a:rPr dirty="0" sz="1800" spc="-50" b="1">
                <a:latin typeface="Tahoma"/>
                <a:cs typeface="Tahoma"/>
              </a:rPr>
              <a:t> </a:t>
            </a:r>
            <a:r>
              <a:rPr dirty="0" sz="1800" spc="25" b="1">
                <a:latin typeface="Tahoma"/>
                <a:cs typeface="Tahoma"/>
              </a:rPr>
              <a:t>development</a:t>
            </a:r>
            <a:r>
              <a:rPr dirty="0" sz="1800" spc="-50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and</a:t>
            </a:r>
            <a:r>
              <a:rPr dirty="0" sz="1800" spc="-50" b="1">
                <a:latin typeface="Tahoma"/>
                <a:cs typeface="Tahoma"/>
              </a:rPr>
              <a:t> </a:t>
            </a:r>
            <a:r>
              <a:rPr dirty="0" sz="1800" spc="35" b="1">
                <a:latin typeface="Tahoma"/>
                <a:cs typeface="Tahoma"/>
              </a:rPr>
              <a:t>progression</a:t>
            </a:r>
            <a:r>
              <a:rPr dirty="0" sz="1800" spc="-45" b="1">
                <a:latin typeface="Tahoma"/>
                <a:cs typeface="Tahoma"/>
              </a:rPr>
              <a:t> </a:t>
            </a:r>
            <a:r>
              <a:rPr dirty="0" sz="1800" spc="-10" b="1">
                <a:latin typeface="Tahoma"/>
                <a:cs typeface="Tahoma"/>
              </a:rPr>
              <a:t>threat</a:t>
            </a:r>
            <a:r>
              <a:rPr dirty="0" sz="1800" spc="-50" b="1">
                <a:latin typeface="Tahoma"/>
                <a:cs typeface="Tahoma"/>
              </a:rPr>
              <a:t> </a:t>
            </a:r>
            <a:r>
              <a:rPr dirty="0" sz="1800" spc="40" b="1">
                <a:latin typeface="Tahoma"/>
                <a:cs typeface="Tahoma"/>
              </a:rPr>
              <a:t>disabled</a:t>
            </a:r>
            <a:r>
              <a:rPr dirty="0" sz="1800" spc="-50" b="1">
                <a:latin typeface="Tahoma"/>
                <a:cs typeface="Tahoma"/>
              </a:rPr>
              <a:t> </a:t>
            </a:r>
            <a:r>
              <a:rPr dirty="0" sz="1800" spc="15" b="1">
                <a:latin typeface="Tahoma"/>
                <a:cs typeface="Tahoma"/>
              </a:rPr>
              <a:t>staff</a:t>
            </a:r>
            <a:r>
              <a:rPr dirty="0" sz="1800" spc="-50" b="1">
                <a:latin typeface="Tahoma"/>
                <a:cs typeface="Tahoma"/>
              </a:rPr>
              <a:t> </a:t>
            </a:r>
            <a:r>
              <a:rPr dirty="0" sz="1800" spc="-40" b="1">
                <a:latin typeface="Tahoma"/>
                <a:cs typeface="Tahoma"/>
              </a:rPr>
              <a:t>with</a:t>
            </a:r>
            <a:r>
              <a:rPr dirty="0" sz="1800" spc="-50" b="1">
                <a:latin typeface="Tahoma"/>
                <a:cs typeface="Tahoma"/>
              </a:rPr>
              <a:t> </a:t>
            </a:r>
            <a:r>
              <a:rPr dirty="0" sz="1800" spc="-35" b="1">
                <a:latin typeface="Tahoma"/>
                <a:cs typeface="Tahoma"/>
              </a:rPr>
              <a:t>impairment.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800" spc="45" b="1">
                <a:latin typeface="Tahoma"/>
                <a:cs typeface="Tahoma"/>
              </a:rPr>
              <a:t>Advanced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10" b="1">
                <a:latin typeface="Tahoma"/>
                <a:cs typeface="Tahoma"/>
              </a:rPr>
              <a:t>HE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-40" b="1">
                <a:latin typeface="Tahoma"/>
                <a:cs typeface="Tahoma"/>
              </a:rPr>
              <a:t>[online]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-130" b="1">
                <a:latin typeface="Tahoma"/>
                <a:cs typeface="Tahoma"/>
              </a:rPr>
              <a:t>19</a:t>
            </a:r>
            <a:r>
              <a:rPr dirty="0" sz="1800" spc="-50" b="1">
                <a:latin typeface="Tahoma"/>
                <a:cs typeface="Tahoma"/>
              </a:rPr>
              <a:t> January.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20" b="1">
                <a:latin typeface="Tahoma"/>
                <a:cs typeface="Tahoma"/>
              </a:rPr>
              <a:t>Available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-20" b="1">
                <a:latin typeface="Tahoma"/>
                <a:cs typeface="Tahoma"/>
              </a:rPr>
              <a:t>from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25" b="1">
                <a:latin typeface="Tahoma"/>
                <a:cs typeface="Tahoma"/>
                <a:hlinkClick r:id="rId6"/>
              </a:rPr>
              <a:t>Disabled</a:t>
            </a:r>
            <a:r>
              <a:rPr dirty="0" sz="1800" spc="-50" b="1">
                <a:latin typeface="Tahoma"/>
                <a:cs typeface="Tahoma"/>
                <a:hlinkClick r:id="rId6"/>
              </a:rPr>
              <a:t> </a:t>
            </a:r>
            <a:r>
              <a:rPr dirty="0" sz="1800" spc="15" b="1">
                <a:latin typeface="Tahoma"/>
                <a:cs typeface="Tahoma"/>
                <a:hlinkClick r:id="rId6"/>
              </a:rPr>
              <a:t>staff</a:t>
            </a:r>
            <a:r>
              <a:rPr dirty="0" sz="1800" spc="-55" b="1">
                <a:latin typeface="Tahoma"/>
                <a:cs typeface="Tahoma"/>
                <a:hlinkClick r:id="rId6"/>
              </a:rPr>
              <a:t> </a:t>
            </a:r>
            <a:r>
              <a:rPr dirty="0" sz="1800" spc="-535" b="1">
                <a:latin typeface="Tahoma"/>
                <a:cs typeface="Tahoma"/>
                <a:hlinkClick r:id="rId6"/>
              </a:rPr>
              <a:t>|</a:t>
            </a:r>
            <a:r>
              <a:rPr dirty="0" sz="1800" spc="-55" b="1">
                <a:latin typeface="Tahoma"/>
                <a:cs typeface="Tahoma"/>
                <a:hlinkClick r:id="rId6"/>
              </a:rPr>
              <a:t> </a:t>
            </a:r>
            <a:r>
              <a:rPr dirty="0" sz="1800" spc="45" b="1">
                <a:latin typeface="Tahoma"/>
                <a:cs typeface="Tahoma"/>
                <a:hlinkClick r:id="rId6"/>
              </a:rPr>
              <a:t>Advance</a:t>
            </a:r>
            <a:r>
              <a:rPr dirty="0" sz="1800" spc="-55" b="1">
                <a:latin typeface="Tahoma"/>
                <a:cs typeface="Tahoma"/>
                <a:hlinkClick r:id="rId6"/>
              </a:rPr>
              <a:t> </a:t>
            </a:r>
            <a:r>
              <a:rPr dirty="0" sz="1800" spc="10" b="1">
                <a:latin typeface="Tahoma"/>
                <a:cs typeface="Tahoma"/>
                <a:hlinkClick r:id="rId6"/>
              </a:rPr>
              <a:t>HE</a:t>
            </a:r>
            <a:r>
              <a:rPr dirty="0" sz="1800" spc="-50" b="1">
                <a:latin typeface="Tahoma"/>
                <a:cs typeface="Tahoma"/>
                <a:hlinkClick r:id="rId6"/>
              </a:rPr>
              <a:t> </a:t>
            </a:r>
            <a:r>
              <a:rPr dirty="0" sz="1800" spc="-20" b="1">
                <a:latin typeface="Tahoma"/>
                <a:cs typeface="Tahoma"/>
                <a:hlinkClick r:id="rId6"/>
              </a:rPr>
              <a:t>(advance-he.ac.uk)</a:t>
            </a:r>
            <a:r>
              <a:rPr dirty="0" sz="1800" spc="-55" b="1">
                <a:latin typeface="Tahoma"/>
                <a:cs typeface="Tahoma"/>
                <a:hlinkClick r:id="rId6"/>
              </a:rPr>
              <a:t> </a:t>
            </a:r>
            <a:r>
              <a:rPr dirty="0" sz="1800" spc="80" b="1">
                <a:latin typeface="Tahoma"/>
                <a:cs typeface="Tahoma"/>
              </a:rPr>
              <a:t>[Accessed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70" b="1">
                <a:latin typeface="Tahoma"/>
                <a:cs typeface="Tahoma"/>
              </a:rPr>
              <a:t>8</a:t>
            </a:r>
            <a:r>
              <a:rPr dirty="0" sz="1800" spc="-50" b="1">
                <a:latin typeface="Tahoma"/>
                <a:cs typeface="Tahoma"/>
              </a:rPr>
              <a:t> </a:t>
            </a:r>
            <a:r>
              <a:rPr dirty="0" sz="1800" spc="-45" b="1">
                <a:latin typeface="Tahoma"/>
                <a:cs typeface="Tahoma"/>
              </a:rPr>
              <a:t>July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-30" b="1">
                <a:latin typeface="Tahoma"/>
                <a:cs typeface="Tahoma"/>
              </a:rPr>
              <a:t>2022].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ahoma"/>
              <a:cs typeface="Tahoma"/>
            </a:endParaRPr>
          </a:p>
          <a:p>
            <a:pPr marL="12700" marR="864869">
              <a:lnSpc>
                <a:spcPct val="109700"/>
              </a:lnSpc>
            </a:pPr>
            <a:r>
              <a:rPr dirty="0" sz="1750" spc="-5" b="1">
                <a:latin typeface="Tahoma"/>
                <a:cs typeface="Tahoma"/>
              </a:rPr>
              <a:t>Khan,</a:t>
            </a:r>
            <a:r>
              <a:rPr dirty="0" sz="1750" spc="-40" b="1">
                <a:latin typeface="Tahoma"/>
                <a:cs typeface="Tahoma"/>
              </a:rPr>
              <a:t> </a:t>
            </a:r>
            <a:r>
              <a:rPr dirty="0" sz="1750" spc="5" b="1">
                <a:latin typeface="Tahoma"/>
                <a:cs typeface="Tahoma"/>
              </a:rPr>
              <a:t>M.S.,</a:t>
            </a:r>
            <a:r>
              <a:rPr dirty="0" sz="1750" spc="-40" b="1">
                <a:latin typeface="Tahoma"/>
                <a:cs typeface="Tahoma"/>
              </a:rPr>
              <a:t> </a:t>
            </a:r>
            <a:r>
              <a:rPr dirty="0" sz="1750" spc="5" b="1">
                <a:latin typeface="Tahoma"/>
                <a:cs typeface="Tahoma"/>
              </a:rPr>
              <a:t>Lakha,</a:t>
            </a:r>
            <a:r>
              <a:rPr dirty="0" sz="1750" spc="-40" b="1">
                <a:latin typeface="Tahoma"/>
                <a:cs typeface="Tahoma"/>
              </a:rPr>
              <a:t> </a:t>
            </a:r>
            <a:r>
              <a:rPr dirty="0" sz="1750" spc="-35" b="1">
                <a:latin typeface="Tahoma"/>
                <a:cs typeface="Tahoma"/>
              </a:rPr>
              <a:t>F.,</a:t>
            </a:r>
            <a:r>
              <a:rPr dirty="0" sz="1750" spc="-40" b="1">
                <a:latin typeface="Tahoma"/>
                <a:cs typeface="Tahoma"/>
              </a:rPr>
              <a:t> </a:t>
            </a:r>
            <a:r>
              <a:rPr dirty="0" sz="1750" b="1">
                <a:latin typeface="Tahoma"/>
                <a:cs typeface="Tahoma"/>
              </a:rPr>
              <a:t>Tan,</a:t>
            </a:r>
            <a:r>
              <a:rPr dirty="0" sz="1750" spc="-35" b="1">
                <a:latin typeface="Tahoma"/>
                <a:cs typeface="Tahoma"/>
              </a:rPr>
              <a:t> </a:t>
            </a:r>
            <a:r>
              <a:rPr dirty="0" sz="1750" spc="-40" b="1">
                <a:latin typeface="Tahoma"/>
                <a:cs typeface="Tahoma"/>
              </a:rPr>
              <a:t>M.M.J., </a:t>
            </a:r>
            <a:r>
              <a:rPr dirty="0" sz="1750" spc="15" b="1">
                <a:latin typeface="Tahoma"/>
                <a:cs typeface="Tahoma"/>
              </a:rPr>
              <a:t>Singh,</a:t>
            </a:r>
            <a:r>
              <a:rPr dirty="0" sz="1750" spc="-40" b="1">
                <a:latin typeface="Tahoma"/>
                <a:cs typeface="Tahoma"/>
              </a:rPr>
              <a:t> </a:t>
            </a:r>
            <a:r>
              <a:rPr dirty="0" sz="1750" spc="-25" b="1">
                <a:latin typeface="Tahoma"/>
                <a:cs typeface="Tahoma"/>
              </a:rPr>
              <a:t>S.R.,</a:t>
            </a:r>
            <a:r>
              <a:rPr dirty="0" sz="1750" spc="-40" b="1">
                <a:latin typeface="Tahoma"/>
                <a:cs typeface="Tahoma"/>
              </a:rPr>
              <a:t> </a:t>
            </a:r>
            <a:r>
              <a:rPr dirty="0" sz="1750" spc="45" b="1">
                <a:latin typeface="Tahoma"/>
                <a:cs typeface="Tahoma"/>
              </a:rPr>
              <a:t>Quek,</a:t>
            </a:r>
            <a:r>
              <a:rPr dirty="0" sz="1750" spc="-40" b="1">
                <a:latin typeface="Tahoma"/>
                <a:cs typeface="Tahoma"/>
              </a:rPr>
              <a:t> </a:t>
            </a:r>
            <a:r>
              <a:rPr dirty="0" sz="1750" spc="-10" b="1">
                <a:latin typeface="Tahoma"/>
                <a:cs typeface="Tahoma"/>
              </a:rPr>
              <a:t>R.Y.C.,</a:t>
            </a:r>
            <a:r>
              <a:rPr dirty="0" sz="1750" spc="-35" b="1">
                <a:latin typeface="Tahoma"/>
                <a:cs typeface="Tahoma"/>
              </a:rPr>
              <a:t> </a:t>
            </a:r>
            <a:r>
              <a:rPr dirty="0" sz="1750" spc="-5" b="1">
                <a:latin typeface="Tahoma"/>
                <a:cs typeface="Tahoma"/>
              </a:rPr>
              <a:t>Han,</a:t>
            </a:r>
            <a:r>
              <a:rPr dirty="0" sz="1750" spc="-40" b="1">
                <a:latin typeface="Tahoma"/>
                <a:cs typeface="Tahoma"/>
              </a:rPr>
              <a:t> </a:t>
            </a:r>
            <a:r>
              <a:rPr dirty="0" sz="1750" spc="-45" b="1">
                <a:latin typeface="Tahoma"/>
                <a:cs typeface="Tahoma"/>
              </a:rPr>
              <a:t>E.,</a:t>
            </a:r>
            <a:r>
              <a:rPr dirty="0" sz="1750" spc="-40" b="1">
                <a:latin typeface="Tahoma"/>
                <a:cs typeface="Tahoma"/>
              </a:rPr>
              <a:t> </a:t>
            </a:r>
            <a:r>
              <a:rPr dirty="0" sz="1750" b="1">
                <a:latin typeface="Tahoma"/>
                <a:cs typeface="Tahoma"/>
              </a:rPr>
              <a:t>Tan,</a:t>
            </a:r>
            <a:r>
              <a:rPr dirty="0" sz="1750" spc="-40" b="1">
                <a:latin typeface="Tahoma"/>
                <a:cs typeface="Tahoma"/>
              </a:rPr>
              <a:t> </a:t>
            </a:r>
            <a:r>
              <a:rPr dirty="0" sz="1750" spc="5" b="1">
                <a:latin typeface="Tahoma"/>
                <a:cs typeface="Tahoma"/>
              </a:rPr>
              <a:t>S.M.,</a:t>
            </a:r>
            <a:r>
              <a:rPr dirty="0" sz="1750" spc="-40" b="1">
                <a:latin typeface="Tahoma"/>
                <a:cs typeface="Tahoma"/>
              </a:rPr>
              <a:t> </a:t>
            </a:r>
            <a:r>
              <a:rPr dirty="0" sz="1750" spc="25" b="1">
                <a:latin typeface="Tahoma"/>
                <a:cs typeface="Tahoma"/>
              </a:rPr>
              <a:t>Haldane,</a:t>
            </a:r>
            <a:r>
              <a:rPr dirty="0" sz="1750" spc="-35" b="1">
                <a:latin typeface="Tahoma"/>
                <a:cs typeface="Tahoma"/>
              </a:rPr>
              <a:t> </a:t>
            </a:r>
            <a:r>
              <a:rPr dirty="0" sz="1750" spc="-30" b="1">
                <a:latin typeface="Tahoma"/>
                <a:cs typeface="Tahoma"/>
              </a:rPr>
              <a:t>V.,</a:t>
            </a:r>
            <a:r>
              <a:rPr dirty="0" sz="1750" spc="-40" b="1">
                <a:latin typeface="Tahoma"/>
                <a:cs typeface="Tahoma"/>
              </a:rPr>
              <a:t> </a:t>
            </a:r>
            <a:r>
              <a:rPr dirty="0" sz="1750" spc="60" b="1">
                <a:latin typeface="Tahoma"/>
                <a:cs typeface="Tahoma"/>
              </a:rPr>
              <a:t>Gea-Sánchez,</a:t>
            </a:r>
            <a:r>
              <a:rPr dirty="0" sz="1750" spc="-40" b="1">
                <a:latin typeface="Tahoma"/>
                <a:cs typeface="Tahoma"/>
              </a:rPr>
              <a:t> </a:t>
            </a:r>
            <a:r>
              <a:rPr dirty="0" sz="1750" spc="10" b="1">
                <a:latin typeface="Tahoma"/>
                <a:cs typeface="Tahoma"/>
              </a:rPr>
              <a:t>M.</a:t>
            </a:r>
            <a:r>
              <a:rPr dirty="0" sz="1750" spc="-40" b="1">
                <a:latin typeface="Tahoma"/>
                <a:cs typeface="Tahoma"/>
              </a:rPr>
              <a:t> </a:t>
            </a:r>
            <a:r>
              <a:rPr dirty="0" sz="1750" spc="20" b="1">
                <a:latin typeface="Tahoma"/>
                <a:cs typeface="Tahoma"/>
              </a:rPr>
              <a:t>and</a:t>
            </a:r>
            <a:r>
              <a:rPr dirty="0" sz="1750" spc="-40" b="1">
                <a:latin typeface="Tahoma"/>
                <a:cs typeface="Tahoma"/>
              </a:rPr>
              <a:t> </a:t>
            </a:r>
            <a:r>
              <a:rPr dirty="0" sz="1750" spc="30" b="1">
                <a:latin typeface="Tahoma"/>
                <a:cs typeface="Tahoma"/>
              </a:rPr>
              <a:t>Legido-Quigley,</a:t>
            </a:r>
            <a:r>
              <a:rPr dirty="0" sz="1750" spc="-35" b="1">
                <a:latin typeface="Tahoma"/>
                <a:cs typeface="Tahoma"/>
              </a:rPr>
              <a:t> H.</a:t>
            </a:r>
            <a:r>
              <a:rPr dirty="0" sz="1750" spc="-40" b="1">
                <a:latin typeface="Tahoma"/>
                <a:cs typeface="Tahoma"/>
              </a:rPr>
              <a:t> </a:t>
            </a:r>
            <a:r>
              <a:rPr dirty="0" sz="1750" spc="-105" b="1">
                <a:latin typeface="Tahoma"/>
                <a:cs typeface="Tahoma"/>
              </a:rPr>
              <a:t>(2019). </a:t>
            </a:r>
            <a:r>
              <a:rPr dirty="0" sz="1750" spc="-500" b="1">
                <a:latin typeface="Tahoma"/>
                <a:cs typeface="Tahoma"/>
              </a:rPr>
              <a:t> </a:t>
            </a:r>
            <a:r>
              <a:rPr dirty="0" sz="1750" spc="75" b="1">
                <a:latin typeface="Tahoma"/>
                <a:cs typeface="Tahoma"/>
              </a:rPr>
              <a:t>More </a:t>
            </a:r>
            <a:r>
              <a:rPr dirty="0" sz="1750" spc="25" b="1">
                <a:latin typeface="Tahoma"/>
                <a:cs typeface="Tahoma"/>
              </a:rPr>
              <a:t>talk </a:t>
            </a:r>
            <a:r>
              <a:rPr dirty="0" sz="1750" spc="-5" b="1">
                <a:latin typeface="Tahoma"/>
                <a:cs typeface="Tahoma"/>
              </a:rPr>
              <a:t>than </a:t>
            </a:r>
            <a:r>
              <a:rPr dirty="0" sz="1750" spc="15" b="1">
                <a:latin typeface="Tahoma"/>
                <a:cs typeface="Tahoma"/>
              </a:rPr>
              <a:t>action: </a:t>
            </a:r>
            <a:r>
              <a:rPr dirty="0" sz="1750" spc="50" b="1">
                <a:latin typeface="Tahoma"/>
                <a:cs typeface="Tahoma"/>
              </a:rPr>
              <a:t>gender </a:t>
            </a:r>
            <a:r>
              <a:rPr dirty="0" sz="1750" spc="20" b="1">
                <a:latin typeface="Tahoma"/>
                <a:cs typeface="Tahoma"/>
              </a:rPr>
              <a:t>and </a:t>
            </a:r>
            <a:r>
              <a:rPr dirty="0" sz="1750" spc="40" b="1">
                <a:latin typeface="Tahoma"/>
                <a:cs typeface="Tahoma"/>
              </a:rPr>
              <a:t>ethnic </a:t>
            </a:r>
            <a:r>
              <a:rPr dirty="0" sz="1750" spc="20" b="1">
                <a:latin typeface="Tahoma"/>
                <a:cs typeface="Tahoma"/>
              </a:rPr>
              <a:t>diversity </a:t>
            </a:r>
            <a:r>
              <a:rPr dirty="0" sz="1750" spc="-20" b="1">
                <a:latin typeface="Tahoma"/>
                <a:cs typeface="Tahoma"/>
              </a:rPr>
              <a:t>in </a:t>
            </a:r>
            <a:r>
              <a:rPr dirty="0" sz="1750" spc="35" b="1">
                <a:latin typeface="Tahoma"/>
                <a:cs typeface="Tahoma"/>
              </a:rPr>
              <a:t>leading </a:t>
            </a:r>
            <a:r>
              <a:rPr dirty="0" sz="1750" spc="50" b="1">
                <a:latin typeface="Tahoma"/>
                <a:cs typeface="Tahoma"/>
              </a:rPr>
              <a:t>public </a:t>
            </a:r>
            <a:r>
              <a:rPr dirty="0" sz="1750" spc="20" b="1">
                <a:latin typeface="Tahoma"/>
                <a:cs typeface="Tahoma"/>
              </a:rPr>
              <a:t>health universities. </a:t>
            </a:r>
            <a:r>
              <a:rPr dirty="0" sz="1750" spc="50" b="1">
                <a:latin typeface="Tahoma"/>
                <a:cs typeface="Tahoma"/>
              </a:rPr>
              <a:t>The </a:t>
            </a:r>
            <a:r>
              <a:rPr dirty="0" sz="1750" spc="35" b="1">
                <a:latin typeface="Tahoma"/>
                <a:cs typeface="Tahoma"/>
              </a:rPr>
              <a:t>Lancet, </a:t>
            </a:r>
            <a:r>
              <a:rPr dirty="0" sz="1750" spc="-25" b="1">
                <a:latin typeface="Tahoma"/>
                <a:cs typeface="Tahoma"/>
              </a:rPr>
              <a:t>[online] </a:t>
            </a:r>
            <a:r>
              <a:rPr dirty="0" sz="1750" spc="-110" b="1">
                <a:latin typeface="Tahoma"/>
                <a:cs typeface="Tahoma"/>
              </a:rPr>
              <a:t>393(10171), </a:t>
            </a:r>
            <a:r>
              <a:rPr dirty="0" sz="1750" spc="15" b="1">
                <a:latin typeface="Tahoma"/>
                <a:cs typeface="Tahoma"/>
              </a:rPr>
              <a:t>pp.594–600. </a:t>
            </a:r>
            <a:r>
              <a:rPr dirty="0" sz="1750" spc="20" b="1">
                <a:latin typeface="Tahoma"/>
                <a:cs typeface="Tahoma"/>
              </a:rPr>
              <a:t> </a:t>
            </a:r>
            <a:r>
              <a:rPr dirty="0" sz="1750" spc="-40" b="1">
                <a:latin typeface="Tahoma"/>
                <a:cs typeface="Tahoma"/>
              </a:rPr>
              <a:t>doi:10.1016/s0140-6736(18)32609-6.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dirty="0" sz="1800" spc="15" b="1">
                <a:latin typeface="Tahoma"/>
                <a:cs typeface="Tahoma"/>
              </a:rPr>
              <a:t>Trude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-95" b="1">
                <a:latin typeface="Tahoma"/>
                <a:cs typeface="Tahoma"/>
              </a:rPr>
              <a:t>S.(2021)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-10" b="1">
                <a:latin typeface="Tahoma"/>
                <a:cs typeface="Tahoma"/>
              </a:rPr>
              <a:t>LGBT-HE: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25" b="1">
                <a:latin typeface="Tahoma"/>
                <a:cs typeface="Tahoma"/>
              </a:rPr>
              <a:t>Challenging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-15" b="1">
                <a:latin typeface="Tahoma"/>
                <a:cs typeface="Tahoma"/>
              </a:rPr>
              <a:t>LGBTQ+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35" b="1">
                <a:latin typeface="Tahoma"/>
                <a:cs typeface="Tahoma"/>
              </a:rPr>
              <a:t>Exclusion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-40" b="1">
                <a:latin typeface="Tahoma"/>
                <a:cs typeface="Tahoma"/>
              </a:rPr>
              <a:t>in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5" b="1">
                <a:latin typeface="Tahoma"/>
                <a:cs typeface="Tahoma"/>
              </a:rPr>
              <a:t>Higher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20" b="1">
                <a:latin typeface="Tahoma"/>
                <a:cs typeface="Tahoma"/>
              </a:rPr>
              <a:t>Education</a:t>
            </a:r>
            <a:endParaRPr sz="1800">
              <a:latin typeface="Tahoma"/>
              <a:cs typeface="Tahoma"/>
            </a:endParaRPr>
          </a:p>
          <a:p>
            <a:pPr marL="12700" marR="452120">
              <a:lnSpc>
                <a:spcPct val="107600"/>
              </a:lnSpc>
            </a:pPr>
            <a:r>
              <a:rPr dirty="0" sz="1800" spc="-15" b="1">
                <a:latin typeface="Tahoma"/>
                <a:cs typeface="Tahoma"/>
              </a:rPr>
              <a:t>LGBT-HE[online]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10" b="1">
                <a:latin typeface="Tahoma"/>
                <a:cs typeface="Tahoma"/>
              </a:rPr>
              <a:t>4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May.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20" b="1">
                <a:latin typeface="Tahoma"/>
                <a:cs typeface="Tahoma"/>
              </a:rPr>
              <a:t>Available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-50" b="1">
                <a:latin typeface="Tahoma"/>
                <a:cs typeface="Tahoma"/>
              </a:rPr>
              <a:t>from: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25" b="1">
                <a:latin typeface="Tahoma"/>
                <a:cs typeface="Tahoma"/>
                <a:hlinkClick r:id="rId7"/>
              </a:rPr>
              <a:t>Challenging</a:t>
            </a:r>
            <a:r>
              <a:rPr dirty="0" sz="1800" spc="-55" b="1">
                <a:latin typeface="Tahoma"/>
                <a:cs typeface="Tahoma"/>
                <a:hlinkClick r:id="rId7"/>
              </a:rPr>
              <a:t> </a:t>
            </a:r>
            <a:r>
              <a:rPr dirty="0" sz="1800" spc="-40" b="1">
                <a:latin typeface="Tahoma"/>
                <a:cs typeface="Tahoma"/>
                <a:hlinkClick r:id="rId7"/>
              </a:rPr>
              <a:t>LGBT+</a:t>
            </a:r>
            <a:r>
              <a:rPr dirty="0" sz="1800" spc="-55" b="1">
                <a:latin typeface="Tahoma"/>
                <a:cs typeface="Tahoma"/>
                <a:hlinkClick r:id="rId7"/>
              </a:rPr>
              <a:t> </a:t>
            </a:r>
            <a:r>
              <a:rPr dirty="0" sz="1800" spc="45" b="1">
                <a:latin typeface="Tahoma"/>
                <a:cs typeface="Tahoma"/>
                <a:hlinkClick r:id="rId7"/>
              </a:rPr>
              <a:t>exclusion</a:t>
            </a:r>
            <a:r>
              <a:rPr dirty="0" sz="1800" spc="-50" b="1">
                <a:latin typeface="Tahoma"/>
                <a:cs typeface="Tahoma"/>
                <a:hlinkClick r:id="rId7"/>
              </a:rPr>
              <a:t> </a:t>
            </a:r>
            <a:r>
              <a:rPr dirty="0" sz="1800" spc="-40" b="1">
                <a:latin typeface="Tahoma"/>
                <a:cs typeface="Tahoma"/>
                <a:hlinkClick r:id="rId7"/>
              </a:rPr>
              <a:t>in</a:t>
            </a:r>
            <a:r>
              <a:rPr dirty="0" sz="1800" spc="-55" b="1">
                <a:latin typeface="Tahoma"/>
                <a:cs typeface="Tahoma"/>
                <a:hlinkClick r:id="rId7"/>
              </a:rPr>
              <a:t> </a:t>
            </a:r>
            <a:r>
              <a:rPr dirty="0" sz="1800" spc="10" b="1">
                <a:latin typeface="Tahoma"/>
                <a:cs typeface="Tahoma"/>
                <a:hlinkClick r:id="rId7"/>
              </a:rPr>
              <a:t>UK</a:t>
            </a:r>
            <a:r>
              <a:rPr dirty="0" sz="1800" spc="-55" b="1">
                <a:latin typeface="Tahoma"/>
                <a:cs typeface="Tahoma"/>
                <a:hlinkClick r:id="rId7"/>
              </a:rPr>
              <a:t> </a:t>
            </a:r>
            <a:r>
              <a:rPr dirty="0" sz="1800" spc="5" b="1">
                <a:latin typeface="Tahoma"/>
                <a:cs typeface="Tahoma"/>
                <a:hlinkClick r:id="rId7"/>
              </a:rPr>
              <a:t>Higher</a:t>
            </a:r>
            <a:r>
              <a:rPr dirty="0" sz="1800" spc="-55" b="1">
                <a:latin typeface="Tahoma"/>
                <a:cs typeface="Tahoma"/>
                <a:hlinkClick r:id="rId7"/>
              </a:rPr>
              <a:t> </a:t>
            </a:r>
            <a:r>
              <a:rPr dirty="0" sz="1800" spc="20" b="1">
                <a:latin typeface="Tahoma"/>
                <a:cs typeface="Tahoma"/>
                <a:hlinkClick r:id="rId7"/>
              </a:rPr>
              <a:t>Education</a:t>
            </a:r>
            <a:r>
              <a:rPr dirty="0" sz="1800" spc="-55" b="1">
                <a:latin typeface="Tahoma"/>
                <a:cs typeface="Tahoma"/>
                <a:hlinkClick r:id="rId7"/>
              </a:rPr>
              <a:t> </a:t>
            </a:r>
            <a:r>
              <a:rPr dirty="0" sz="1800" spc="-95" b="1">
                <a:latin typeface="Tahoma"/>
                <a:cs typeface="Tahoma"/>
                <a:hlinkClick r:id="rId7"/>
              </a:rPr>
              <a:t>-</a:t>
            </a:r>
            <a:r>
              <a:rPr dirty="0" sz="1800" spc="-55" b="1">
                <a:latin typeface="Tahoma"/>
                <a:cs typeface="Tahoma"/>
                <a:hlinkClick r:id="rId7"/>
              </a:rPr>
              <a:t> </a:t>
            </a:r>
            <a:r>
              <a:rPr dirty="0" sz="1800" spc="15" b="1">
                <a:latin typeface="Tahoma"/>
                <a:cs typeface="Tahoma"/>
                <a:hlinkClick r:id="rId7"/>
              </a:rPr>
              <a:t>LGBT-HE</a:t>
            </a:r>
            <a:r>
              <a:rPr dirty="0" sz="1800" spc="-55" b="1">
                <a:latin typeface="Tahoma"/>
                <a:cs typeface="Tahoma"/>
                <a:hlinkClick r:id="rId7"/>
              </a:rPr>
              <a:t> </a:t>
            </a:r>
            <a:r>
              <a:rPr dirty="0" sz="1800" spc="-20" b="1">
                <a:latin typeface="Tahoma"/>
                <a:cs typeface="Tahoma"/>
                <a:hlinkClick r:id="rId7"/>
              </a:rPr>
              <a:t>(lgbt-highered.co.uk)</a:t>
            </a:r>
            <a:r>
              <a:rPr dirty="0" sz="1800" spc="-50" b="1">
                <a:latin typeface="Tahoma"/>
                <a:cs typeface="Tahoma"/>
                <a:hlinkClick r:id="rId7"/>
              </a:rPr>
              <a:t> </a:t>
            </a:r>
            <a:r>
              <a:rPr dirty="0" sz="1800" spc="80" b="1">
                <a:latin typeface="Tahoma"/>
                <a:cs typeface="Tahoma"/>
              </a:rPr>
              <a:t>[Accessed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spc="10" b="1">
                <a:latin typeface="Tahoma"/>
                <a:cs typeface="Tahoma"/>
              </a:rPr>
              <a:t>4 </a:t>
            </a:r>
            <a:r>
              <a:rPr dirty="0" sz="1800" spc="-515" b="1">
                <a:latin typeface="Tahoma"/>
                <a:cs typeface="Tahoma"/>
              </a:rPr>
              <a:t> </a:t>
            </a:r>
            <a:r>
              <a:rPr dirty="0" sz="1800" spc="-45" b="1">
                <a:latin typeface="Tahoma"/>
                <a:cs typeface="Tahoma"/>
              </a:rPr>
              <a:t>July</a:t>
            </a:r>
            <a:r>
              <a:rPr dirty="0" sz="1800" spc="-65" b="1">
                <a:latin typeface="Tahoma"/>
                <a:cs typeface="Tahoma"/>
              </a:rPr>
              <a:t> </a:t>
            </a:r>
            <a:r>
              <a:rPr dirty="0" sz="1800" spc="-30" b="1">
                <a:latin typeface="Tahoma"/>
                <a:cs typeface="Tahoma"/>
              </a:rPr>
              <a:t>2022].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3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9597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78263" y="433216"/>
            <a:ext cx="1267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64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C3C4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" y="1116460"/>
            <a:ext cx="18288000" cy="9172575"/>
          </a:xfrm>
          <a:custGeom>
            <a:avLst/>
            <a:gdLst/>
            <a:ahLst/>
            <a:cxnLst/>
            <a:rect l="l" t="t" r="r" b="b"/>
            <a:pathLst>
              <a:path w="18288000" h="9172575">
                <a:moveTo>
                  <a:pt x="18287902" y="9172574"/>
                </a:moveTo>
                <a:lnTo>
                  <a:pt x="0" y="9172574"/>
                </a:lnTo>
                <a:lnTo>
                  <a:pt x="0" y="0"/>
                </a:lnTo>
                <a:lnTo>
                  <a:pt x="18287902" y="0"/>
                </a:lnTo>
                <a:lnTo>
                  <a:pt x="18287902" y="9172574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74374" y="433216"/>
            <a:ext cx="14008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8803" y="97512"/>
            <a:ext cx="17402810" cy="6946265"/>
            <a:chOff x="168803" y="97512"/>
            <a:chExt cx="17402810" cy="6946265"/>
          </a:xfrm>
        </p:grpSpPr>
        <p:sp>
          <p:nvSpPr>
            <p:cNvPr id="8" name="object 8"/>
            <p:cNvSpPr/>
            <p:nvPr/>
          </p:nvSpPr>
          <p:spPr>
            <a:xfrm>
              <a:off x="709053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 h="0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4506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 h="0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37372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145847" y="451951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714208" y="449027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637" y="295275"/>
                  </a:moveTo>
                  <a:lnTo>
                    <a:pt x="136861" y="293099"/>
                  </a:lnTo>
                  <a:lnTo>
                    <a:pt x="128062" y="287167"/>
                  </a:lnTo>
                  <a:lnTo>
                    <a:pt x="122130" y="278368"/>
                  </a:lnTo>
                  <a:lnTo>
                    <a:pt x="119955" y="267592"/>
                  </a:lnTo>
                  <a:lnTo>
                    <a:pt x="119955" y="175319"/>
                  </a:lnTo>
                  <a:lnTo>
                    <a:pt x="27682" y="175319"/>
                  </a:lnTo>
                  <a:lnTo>
                    <a:pt x="16906" y="173144"/>
                  </a:lnTo>
                  <a:lnTo>
                    <a:pt x="8107" y="167212"/>
                  </a:lnTo>
                  <a:lnTo>
                    <a:pt x="2175" y="158413"/>
                  </a:lnTo>
                  <a:lnTo>
                    <a:pt x="0" y="147637"/>
                  </a:lnTo>
                  <a:lnTo>
                    <a:pt x="2175" y="136861"/>
                  </a:lnTo>
                  <a:lnTo>
                    <a:pt x="8107" y="128062"/>
                  </a:lnTo>
                  <a:lnTo>
                    <a:pt x="16906" y="122130"/>
                  </a:lnTo>
                  <a:lnTo>
                    <a:pt x="27682" y="119955"/>
                  </a:lnTo>
                  <a:lnTo>
                    <a:pt x="119955" y="119955"/>
                  </a:lnTo>
                  <a:lnTo>
                    <a:pt x="119955" y="27682"/>
                  </a:lnTo>
                  <a:lnTo>
                    <a:pt x="122130" y="16906"/>
                  </a:lnTo>
                  <a:lnTo>
                    <a:pt x="128062" y="8107"/>
                  </a:lnTo>
                  <a:lnTo>
                    <a:pt x="136861" y="2175"/>
                  </a:lnTo>
                  <a:lnTo>
                    <a:pt x="147637" y="0"/>
                  </a:lnTo>
                  <a:lnTo>
                    <a:pt x="158413" y="2175"/>
                  </a:lnTo>
                  <a:lnTo>
                    <a:pt x="167212" y="8107"/>
                  </a:lnTo>
                  <a:lnTo>
                    <a:pt x="173144" y="16906"/>
                  </a:lnTo>
                  <a:lnTo>
                    <a:pt x="175319" y="27682"/>
                  </a:lnTo>
                  <a:lnTo>
                    <a:pt x="175319" y="119955"/>
                  </a:lnTo>
                  <a:lnTo>
                    <a:pt x="267592" y="119955"/>
                  </a:lnTo>
                  <a:lnTo>
                    <a:pt x="278368" y="122130"/>
                  </a:lnTo>
                  <a:lnTo>
                    <a:pt x="287167" y="128062"/>
                  </a:lnTo>
                  <a:lnTo>
                    <a:pt x="293099" y="136861"/>
                  </a:lnTo>
                  <a:lnTo>
                    <a:pt x="295275" y="147637"/>
                  </a:lnTo>
                  <a:lnTo>
                    <a:pt x="293099" y="158413"/>
                  </a:lnTo>
                  <a:lnTo>
                    <a:pt x="287167" y="167212"/>
                  </a:lnTo>
                  <a:lnTo>
                    <a:pt x="278368" y="173144"/>
                  </a:lnTo>
                  <a:lnTo>
                    <a:pt x="267592" y="175319"/>
                  </a:lnTo>
                  <a:lnTo>
                    <a:pt x="175319" y="175319"/>
                  </a:lnTo>
                  <a:lnTo>
                    <a:pt x="175319" y="267592"/>
                  </a:lnTo>
                  <a:lnTo>
                    <a:pt x="173144" y="278368"/>
                  </a:lnTo>
                  <a:lnTo>
                    <a:pt x="167212" y="287167"/>
                  </a:lnTo>
                  <a:lnTo>
                    <a:pt x="158413" y="293099"/>
                  </a:lnTo>
                  <a:lnTo>
                    <a:pt x="147637" y="29527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602196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35973" y="263361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D534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411682" y="433216"/>
            <a:ext cx="1499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5"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45594" y="1387583"/>
            <a:ext cx="367728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50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dirty="0" sz="2500" spc="-190">
                <a:solidFill>
                  <a:srgbClr val="48494E"/>
                </a:solidFill>
                <a:latin typeface="Verdana"/>
                <a:cs typeface="Verdana"/>
              </a:rPr>
              <a:t>v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-16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-190">
                <a:solidFill>
                  <a:srgbClr val="48494E"/>
                </a:solidFill>
                <a:latin typeface="Verdana"/>
                <a:cs typeface="Verdana"/>
              </a:rPr>
              <a:t>v</a:t>
            </a:r>
            <a:r>
              <a:rPr dirty="0" sz="2500" spc="-12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>
                <a:solidFill>
                  <a:srgbClr val="48494E"/>
                </a:solidFill>
                <a:latin typeface="Verdana"/>
                <a:cs typeface="Verdana"/>
              </a:rPr>
              <a:t>w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-70">
                <a:solidFill>
                  <a:srgbClr val="48494E"/>
                </a:solidFill>
                <a:latin typeface="Verdana"/>
                <a:cs typeface="Verdana"/>
              </a:rPr>
              <a:t>a</a:t>
            </a:r>
            <a:r>
              <a:rPr dirty="0" sz="2500" spc="-150">
                <a:solidFill>
                  <a:srgbClr val="48494E"/>
                </a:solidFill>
                <a:latin typeface="Verdana"/>
                <a:cs typeface="Verdana"/>
              </a:rPr>
              <a:t>n</a:t>
            </a:r>
            <a:r>
              <a:rPr dirty="0" sz="2500" spc="25">
                <a:solidFill>
                  <a:srgbClr val="48494E"/>
                </a:solidFill>
                <a:latin typeface="Verdana"/>
                <a:cs typeface="Verdana"/>
              </a:rPr>
              <a:t>d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50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dirty="0" sz="2500" spc="20">
                <a:solidFill>
                  <a:srgbClr val="48494E"/>
                </a:solidFill>
                <a:latin typeface="Verdana"/>
                <a:cs typeface="Verdana"/>
              </a:rPr>
              <a:t>b</a:t>
            </a:r>
            <a:r>
              <a:rPr dirty="0" sz="2500" spc="-295">
                <a:solidFill>
                  <a:srgbClr val="48494E"/>
                </a:solidFill>
                <a:latin typeface="Verdana"/>
                <a:cs typeface="Verdana"/>
              </a:rPr>
              <a:t>j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195">
                <a:solidFill>
                  <a:srgbClr val="48494E"/>
                </a:solidFill>
                <a:latin typeface="Verdana"/>
                <a:cs typeface="Verdana"/>
              </a:rPr>
              <a:t>c</a:t>
            </a:r>
            <a:r>
              <a:rPr dirty="0" sz="2500" spc="-9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dirty="0" sz="2500" spc="-12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-190">
                <a:solidFill>
                  <a:srgbClr val="48494E"/>
                </a:solidFill>
                <a:latin typeface="Verdana"/>
                <a:cs typeface="Verdana"/>
              </a:rPr>
              <a:t>v</a:t>
            </a:r>
            <a:r>
              <a:rPr dirty="0" sz="2500" spc="8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2850" y="3678342"/>
            <a:ext cx="6505574" cy="483869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016000" y="2755138"/>
            <a:ext cx="7044055" cy="551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 sz="8600" spc="180" b="1">
                <a:latin typeface="Tahoma"/>
                <a:cs typeface="Tahoma"/>
              </a:rPr>
              <a:t>Objectives</a:t>
            </a:r>
            <a:endParaRPr sz="8600">
              <a:latin typeface="Tahoma"/>
              <a:cs typeface="Tahoma"/>
            </a:endParaRPr>
          </a:p>
          <a:p>
            <a:pPr marL="12700" marR="5080">
              <a:lnSpc>
                <a:spcPts val="2920"/>
              </a:lnSpc>
              <a:spcBef>
                <a:spcPts val="6690"/>
              </a:spcBef>
            </a:pPr>
            <a:r>
              <a:rPr dirty="0" sz="2500" spc="35" b="1">
                <a:latin typeface="Tahoma"/>
                <a:cs typeface="Tahoma"/>
              </a:rPr>
              <a:t>The </a:t>
            </a:r>
            <a:r>
              <a:rPr dirty="0" sz="2500" spc="5" b="1">
                <a:latin typeface="Tahoma"/>
                <a:cs typeface="Tahoma"/>
              </a:rPr>
              <a:t>rationale </a:t>
            </a:r>
            <a:r>
              <a:rPr dirty="0" sz="2500" spc="10" b="1">
                <a:latin typeface="Tahoma"/>
                <a:cs typeface="Tahoma"/>
              </a:rPr>
              <a:t>behind </a:t>
            </a:r>
            <a:r>
              <a:rPr dirty="0" sz="2500" spc="5" b="1">
                <a:latin typeface="Tahoma"/>
                <a:cs typeface="Tahoma"/>
              </a:rPr>
              <a:t>this </a:t>
            </a:r>
            <a:r>
              <a:rPr dirty="0" sz="2500" spc="65" b="1">
                <a:latin typeface="Tahoma"/>
                <a:cs typeface="Tahoma"/>
              </a:rPr>
              <a:t>research </a:t>
            </a:r>
            <a:r>
              <a:rPr dirty="0" sz="2500" spc="60" b="1">
                <a:latin typeface="Tahoma"/>
                <a:cs typeface="Tahoma"/>
              </a:rPr>
              <a:t>is </a:t>
            </a:r>
            <a:r>
              <a:rPr dirty="0" sz="2500" spc="25" b="1">
                <a:latin typeface="Tahoma"/>
                <a:cs typeface="Tahoma"/>
              </a:rPr>
              <a:t>to </a:t>
            </a:r>
            <a:r>
              <a:rPr dirty="0" sz="2500" spc="30" b="1">
                <a:latin typeface="Tahoma"/>
                <a:cs typeface="Tahoma"/>
              </a:rPr>
              <a:t> </a:t>
            </a:r>
            <a:r>
              <a:rPr dirty="0" sz="2500" spc="15" b="1">
                <a:latin typeface="Tahoma"/>
                <a:cs typeface="Tahoma"/>
              </a:rPr>
              <a:t>investigate </a:t>
            </a:r>
            <a:r>
              <a:rPr dirty="0" sz="2500" spc="20" b="1">
                <a:latin typeface="Tahoma"/>
                <a:cs typeface="Tahoma"/>
              </a:rPr>
              <a:t>staff </a:t>
            </a:r>
            <a:r>
              <a:rPr dirty="0" sz="2500" spc="5" b="1">
                <a:latin typeface="Tahoma"/>
                <a:cs typeface="Tahoma"/>
              </a:rPr>
              <a:t>diversity </a:t>
            </a:r>
            <a:r>
              <a:rPr dirty="0" sz="2500" spc="-50" b="1">
                <a:latin typeface="Tahoma"/>
                <a:cs typeface="Tahoma"/>
              </a:rPr>
              <a:t>in </a:t>
            </a:r>
            <a:r>
              <a:rPr dirty="0" sz="2500" spc="10" b="1">
                <a:latin typeface="Tahoma"/>
                <a:cs typeface="Tahoma"/>
              </a:rPr>
              <a:t>the </a:t>
            </a:r>
            <a:r>
              <a:rPr dirty="0" sz="2500" spc="5" b="1">
                <a:latin typeface="Tahoma"/>
                <a:cs typeface="Tahoma"/>
              </a:rPr>
              <a:t>United </a:t>
            </a:r>
            <a:r>
              <a:rPr dirty="0" sz="2500" spc="10" b="1">
                <a:latin typeface="Tahoma"/>
                <a:cs typeface="Tahoma"/>
              </a:rPr>
              <a:t> </a:t>
            </a:r>
            <a:r>
              <a:rPr dirty="0" sz="2500" spc="-10" b="1">
                <a:latin typeface="Tahoma"/>
                <a:cs typeface="Tahoma"/>
              </a:rPr>
              <a:t>Kingdom </a:t>
            </a:r>
            <a:r>
              <a:rPr dirty="0" sz="2500" b="1">
                <a:latin typeface="Tahoma"/>
                <a:cs typeface="Tahoma"/>
              </a:rPr>
              <a:t>and </a:t>
            </a:r>
            <a:r>
              <a:rPr dirty="0" sz="2500" spc="25" b="1">
                <a:latin typeface="Tahoma"/>
                <a:cs typeface="Tahoma"/>
              </a:rPr>
              <a:t>its </a:t>
            </a:r>
            <a:r>
              <a:rPr dirty="0" sz="2500" spc="35" b="1">
                <a:latin typeface="Tahoma"/>
                <a:cs typeface="Tahoma"/>
              </a:rPr>
              <a:t>status quo </a:t>
            </a:r>
            <a:r>
              <a:rPr dirty="0" sz="2500" spc="-10" b="1">
                <a:latin typeface="Tahoma"/>
                <a:cs typeface="Tahoma"/>
              </a:rPr>
              <a:t>implementing </a:t>
            </a:r>
            <a:r>
              <a:rPr dirty="0" sz="2500" spc="-5" b="1">
                <a:latin typeface="Tahoma"/>
                <a:cs typeface="Tahoma"/>
              </a:rPr>
              <a:t> </a:t>
            </a:r>
            <a:r>
              <a:rPr dirty="0" sz="2500" b="1">
                <a:latin typeface="Tahoma"/>
                <a:cs typeface="Tahoma"/>
              </a:rPr>
              <a:t>python</a:t>
            </a:r>
            <a:r>
              <a:rPr dirty="0" sz="2500" spc="-90" b="1">
                <a:latin typeface="Tahoma"/>
                <a:cs typeface="Tahoma"/>
              </a:rPr>
              <a:t> </a:t>
            </a:r>
            <a:r>
              <a:rPr dirty="0" sz="2500" b="1">
                <a:latin typeface="Tahoma"/>
                <a:cs typeface="Tahoma"/>
              </a:rPr>
              <a:t>and</a:t>
            </a:r>
            <a:r>
              <a:rPr dirty="0" sz="2500" spc="-85" b="1">
                <a:latin typeface="Tahoma"/>
                <a:cs typeface="Tahoma"/>
              </a:rPr>
              <a:t> </a:t>
            </a:r>
            <a:r>
              <a:rPr dirty="0" sz="2500" spc="25" b="1">
                <a:latin typeface="Tahoma"/>
                <a:cs typeface="Tahoma"/>
              </a:rPr>
              <a:t>Tableau</a:t>
            </a:r>
            <a:r>
              <a:rPr dirty="0" sz="2500" spc="-85" b="1">
                <a:latin typeface="Tahoma"/>
                <a:cs typeface="Tahoma"/>
              </a:rPr>
              <a:t> </a:t>
            </a:r>
            <a:r>
              <a:rPr dirty="0" sz="2500" spc="25" b="1">
                <a:latin typeface="Tahoma"/>
                <a:cs typeface="Tahoma"/>
              </a:rPr>
              <a:t>to</a:t>
            </a:r>
            <a:r>
              <a:rPr dirty="0" sz="2500" spc="-85" b="1">
                <a:latin typeface="Tahoma"/>
                <a:cs typeface="Tahoma"/>
              </a:rPr>
              <a:t> </a:t>
            </a:r>
            <a:r>
              <a:rPr dirty="0" sz="2500" spc="-25" b="1">
                <a:latin typeface="Tahoma"/>
                <a:cs typeface="Tahoma"/>
              </a:rPr>
              <a:t>draw</a:t>
            </a:r>
            <a:r>
              <a:rPr dirty="0" sz="2500" spc="-90" b="1">
                <a:latin typeface="Tahoma"/>
                <a:cs typeface="Tahoma"/>
              </a:rPr>
              <a:t> </a:t>
            </a:r>
            <a:r>
              <a:rPr dirty="0" sz="2500" spc="10" b="1">
                <a:latin typeface="Tahoma"/>
                <a:cs typeface="Tahoma"/>
              </a:rPr>
              <a:t>hidden</a:t>
            </a:r>
            <a:r>
              <a:rPr dirty="0" sz="2500" spc="-85" b="1">
                <a:latin typeface="Tahoma"/>
                <a:cs typeface="Tahoma"/>
              </a:rPr>
              <a:t> </a:t>
            </a:r>
            <a:r>
              <a:rPr dirty="0" sz="2500" spc="15" b="1">
                <a:latin typeface="Tahoma"/>
                <a:cs typeface="Tahoma"/>
              </a:rPr>
              <a:t>insights </a:t>
            </a:r>
            <a:r>
              <a:rPr dirty="0" sz="2500" spc="-715" b="1">
                <a:latin typeface="Tahoma"/>
                <a:cs typeface="Tahoma"/>
              </a:rPr>
              <a:t> </a:t>
            </a:r>
            <a:r>
              <a:rPr dirty="0" sz="2500" b="1">
                <a:latin typeface="Tahoma"/>
                <a:cs typeface="Tahoma"/>
              </a:rPr>
              <a:t>and</a:t>
            </a:r>
            <a:r>
              <a:rPr dirty="0" sz="2500" spc="-90" b="1">
                <a:latin typeface="Tahoma"/>
                <a:cs typeface="Tahoma"/>
              </a:rPr>
              <a:t> </a:t>
            </a:r>
            <a:r>
              <a:rPr dirty="0" sz="2500" spc="-5" b="1">
                <a:latin typeface="Tahoma"/>
                <a:cs typeface="Tahoma"/>
              </a:rPr>
              <a:t>patterns.</a:t>
            </a:r>
            <a:endParaRPr sz="2500">
              <a:latin typeface="Tahoma"/>
              <a:cs typeface="Tahoma"/>
            </a:endParaRPr>
          </a:p>
          <a:p>
            <a:pPr marL="12700" marR="287655">
              <a:lnSpc>
                <a:spcPts val="2930"/>
              </a:lnSpc>
              <a:spcBef>
                <a:spcPts val="15"/>
              </a:spcBef>
            </a:pPr>
            <a:r>
              <a:rPr dirty="0" sz="2500" spc="-10" b="1">
                <a:latin typeface="Tahoma"/>
                <a:cs typeface="Tahoma"/>
              </a:rPr>
              <a:t>Diversity </a:t>
            </a:r>
            <a:r>
              <a:rPr dirty="0" sz="2500" spc="55" b="1">
                <a:latin typeface="Tahoma"/>
                <a:cs typeface="Tahoma"/>
              </a:rPr>
              <a:t>characteristics </a:t>
            </a:r>
            <a:r>
              <a:rPr dirty="0" sz="2500" spc="5" b="1">
                <a:latin typeface="Tahoma"/>
                <a:cs typeface="Tahoma"/>
              </a:rPr>
              <a:t>which </a:t>
            </a:r>
            <a:r>
              <a:rPr dirty="0" sz="2500" spc="60" b="1">
                <a:latin typeface="Tahoma"/>
                <a:cs typeface="Tahoma"/>
              </a:rPr>
              <a:t>includes </a:t>
            </a:r>
            <a:r>
              <a:rPr dirty="0" sz="2500" spc="65" b="1">
                <a:latin typeface="Tahoma"/>
                <a:cs typeface="Tahoma"/>
              </a:rPr>
              <a:t> </a:t>
            </a:r>
            <a:r>
              <a:rPr dirty="0" sz="2500" spc="-5" b="1">
                <a:latin typeface="Tahoma"/>
                <a:cs typeface="Tahoma"/>
              </a:rPr>
              <a:t>ethnicity,</a:t>
            </a:r>
            <a:r>
              <a:rPr dirty="0" sz="2500" spc="-90" b="1">
                <a:latin typeface="Tahoma"/>
                <a:cs typeface="Tahoma"/>
              </a:rPr>
              <a:t> </a:t>
            </a:r>
            <a:r>
              <a:rPr dirty="0" sz="2500" spc="5" b="1">
                <a:latin typeface="Tahoma"/>
                <a:cs typeface="Tahoma"/>
              </a:rPr>
              <a:t>disability</a:t>
            </a:r>
            <a:r>
              <a:rPr dirty="0" sz="2500" spc="-85" b="1">
                <a:latin typeface="Tahoma"/>
                <a:cs typeface="Tahoma"/>
              </a:rPr>
              <a:t> </a:t>
            </a:r>
            <a:r>
              <a:rPr dirty="0" sz="2500" spc="60" b="1">
                <a:latin typeface="Tahoma"/>
                <a:cs typeface="Tahoma"/>
              </a:rPr>
              <a:t>age</a:t>
            </a:r>
            <a:r>
              <a:rPr dirty="0" sz="2500" spc="-85" b="1">
                <a:latin typeface="Tahoma"/>
                <a:cs typeface="Tahoma"/>
              </a:rPr>
              <a:t> </a:t>
            </a:r>
            <a:r>
              <a:rPr dirty="0" sz="2500" spc="15" b="1">
                <a:latin typeface="Tahoma"/>
                <a:cs typeface="Tahoma"/>
              </a:rPr>
              <a:t>group</a:t>
            </a:r>
            <a:r>
              <a:rPr dirty="0" sz="2500" spc="-85" b="1">
                <a:latin typeface="Tahoma"/>
                <a:cs typeface="Tahoma"/>
              </a:rPr>
              <a:t> </a:t>
            </a:r>
            <a:r>
              <a:rPr dirty="0" sz="2500" b="1">
                <a:latin typeface="Tahoma"/>
                <a:cs typeface="Tahoma"/>
              </a:rPr>
              <a:t>and</a:t>
            </a:r>
            <a:r>
              <a:rPr dirty="0" sz="2500" spc="-90" b="1">
                <a:latin typeface="Tahoma"/>
                <a:cs typeface="Tahoma"/>
              </a:rPr>
              <a:t> </a:t>
            </a:r>
            <a:r>
              <a:rPr dirty="0" sz="2500" spc="65" b="1">
                <a:latin typeface="Tahoma"/>
                <a:cs typeface="Tahoma"/>
              </a:rPr>
              <a:t>Gender </a:t>
            </a:r>
            <a:r>
              <a:rPr dirty="0" sz="2500" spc="-715" b="1">
                <a:latin typeface="Tahoma"/>
                <a:cs typeface="Tahoma"/>
              </a:rPr>
              <a:t> </a:t>
            </a:r>
            <a:r>
              <a:rPr dirty="0" sz="2500" spc="-15" b="1">
                <a:latin typeface="Tahoma"/>
                <a:cs typeface="Tahoma"/>
              </a:rPr>
              <a:t>will </a:t>
            </a:r>
            <a:r>
              <a:rPr dirty="0" sz="2500" spc="85" b="1">
                <a:latin typeface="Tahoma"/>
                <a:cs typeface="Tahoma"/>
              </a:rPr>
              <a:t>be </a:t>
            </a:r>
            <a:r>
              <a:rPr dirty="0" sz="2500" spc="70" b="1">
                <a:latin typeface="Tahoma"/>
                <a:cs typeface="Tahoma"/>
              </a:rPr>
              <a:t>considered </a:t>
            </a:r>
            <a:r>
              <a:rPr dirty="0" sz="2500" spc="25" b="1">
                <a:latin typeface="Tahoma"/>
                <a:cs typeface="Tahoma"/>
              </a:rPr>
              <a:t>to </a:t>
            </a:r>
            <a:r>
              <a:rPr dirty="0" sz="2500" spc="30" b="1">
                <a:latin typeface="Tahoma"/>
                <a:cs typeface="Tahoma"/>
              </a:rPr>
              <a:t>analyze </a:t>
            </a:r>
            <a:r>
              <a:rPr dirty="0" sz="2500" spc="-20" b="1">
                <a:latin typeface="Tahoma"/>
                <a:cs typeface="Tahoma"/>
              </a:rPr>
              <a:t>their </a:t>
            </a:r>
            <a:r>
              <a:rPr dirty="0" sz="2500" spc="-15" b="1">
                <a:latin typeface="Tahoma"/>
                <a:cs typeface="Tahoma"/>
              </a:rPr>
              <a:t> </a:t>
            </a:r>
            <a:r>
              <a:rPr dirty="0" sz="2500" spc="10" b="1">
                <a:latin typeface="Tahoma"/>
                <a:cs typeface="Tahoma"/>
              </a:rPr>
              <a:t>employment</a:t>
            </a:r>
            <a:r>
              <a:rPr dirty="0" sz="2500" spc="-90" b="1">
                <a:latin typeface="Tahoma"/>
                <a:cs typeface="Tahoma"/>
              </a:rPr>
              <a:t> </a:t>
            </a:r>
            <a:r>
              <a:rPr dirty="0" sz="2500" spc="-10" b="1">
                <a:latin typeface="Tahoma"/>
                <a:cs typeface="Tahoma"/>
              </a:rPr>
              <a:t>discrimination.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3" y="97509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9597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78263" y="433213"/>
            <a:ext cx="1267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64" y="97509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C3C4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" y="1116460"/>
            <a:ext cx="18288000" cy="9172575"/>
          </a:xfrm>
          <a:custGeom>
            <a:avLst/>
            <a:gdLst/>
            <a:ahLst/>
            <a:cxnLst/>
            <a:rect l="l" t="t" r="r" b="b"/>
            <a:pathLst>
              <a:path w="18288000" h="9172575">
                <a:moveTo>
                  <a:pt x="18287902" y="9172574"/>
                </a:moveTo>
                <a:lnTo>
                  <a:pt x="0" y="9172574"/>
                </a:lnTo>
                <a:lnTo>
                  <a:pt x="0" y="0"/>
                </a:lnTo>
                <a:lnTo>
                  <a:pt x="18287902" y="0"/>
                </a:lnTo>
                <a:lnTo>
                  <a:pt x="18287902" y="9172574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74374" y="433213"/>
            <a:ext cx="14008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8803" y="97509"/>
            <a:ext cx="17402810" cy="6946265"/>
            <a:chOff x="168803" y="97509"/>
            <a:chExt cx="17402810" cy="6946265"/>
          </a:xfrm>
        </p:grpSpPr>
        <p:sp>
          <p:nvSpPr>
            <p:cNvPr id="8" name="object 8"/>
            <p:cNvSpPr/>
            <p:nvPr/>
          </p:nvSpPr>
          <p:spPr>
            <a:xfrm>
              <a:off x="709053" y="1627262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 h="0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09345" y="155582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4506" y="1627262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 h="0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2615" y="155582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37372" y="97509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145847" y="451949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714208" y="449026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637" y="295275"/>
                  </a:moveTo>
                  <a:lnTo>
                    <a:pt x="136861" y="293099"/>
                  </a:lnTo>
                  <a:lnTo>
                    <a:pt x="128062" y="287167"/>
                  </a:lnTo>
                  <a:lnTo>
                    <a:pt x="122130" y="278368"/>
                  </a:lnTo>
                  <a:lnTo>
                    <a:pt x="119955" y="267592"/>
                  </a:lnTo>
                  <a:lnTo>
                    <a:pt x="119955" y="175319"/>
                  </a:lnTo>
                  <a:lnTo>
                    <a:pt x="27682" y="175319"/>
                  </a:lnTo>
                  <a:lnTo>
                    <a:pt x="16906" y="173144"/>
                  </a:lnTo>
                  <a:lnTo>
                    <a:pt x="8107" y="167212"/>
                  </a:lnTo>
                  <a:lnTo>
                    <a:pt x="2175" y="158413"/>
                  </a:lnTo>
                  <a:lnTo>
                    <a:pt x="0" y="147637"/>
                  </a:lnTo>
                  <a:lnTo>
                    <a:pt x="2175" y="136861"/>
                  </a:lnTo>
                  <a:lnTo>
                    <a:pt x="8107" y="128062"/>
                  </a:lnTo>
                  <a:lnTo>
                    <a:pt x="16906" y="122130"/>
                  </a:lnTo>
                  <a:lnTo>
                    <a:pt x="27682" y="119955"/>
                  </a:lnTo>
                  <a:lnTo>
                    <a:pt x="119955" y="119955"/>
                  </a:lnTo>
                  <a:lnTo>
                    <a:pt x="119955" y="27682"/>
                  </a:lnTo>
                  <a:lnTo>
                    <a:pt x="122130" y="16906"/>
                  </a:lnTo>
                  <a:lnTo>
                    <a:pt x="128062" y="8107"/>
                  </a:lnTo>
                  <a:lnTo>
                    <a:pt x="136861" y="2175"/>
                  </a:lnTo>
                  <a:lnTo>
                    <a:pt x="147637" y="0"/>
                  </a:lnTo>
                  <a:lnTo>
                    <a:pt x="158413" y="2175"/>
                  </a:lnTo>
                  <a:lnTo>
                    <a:pt x="167212" y="8107"/>
                  </a:lnTo>
                  <a:lnTo>
                    <a:pt x="173144" y="16906"/>
                  </a:lnTo>
                  <a:lnTo>
                    <a:pt x="175319" y="27682"/>
                  </a:lnTo>
                  <a:lnTo>
                    <a:pt x="175319" y="119955"/>
                  </a:lnTo>
                  <a:lnTo>
                    <a:pt x="267592" y="119955"/>
                  </a:lnTo>
                  <a:lnTo>
                    <a:pt x="278368" y="122130"/>
                  </a:lnTo>
                  <a:lnTo>
                    <a:pt x="287167" y="128062"/>
                  </a:lnTo>
                  <a:lnTo>
                    <a:pt x="293099" y="136861"/>
                  </a:lnTo>
                  <a:lnTo>
                    <a:pt x="295275" y="147637"/>
                  </a:lnTo>
                  <a:lnTo>
                    <a:pt x="293099" y="158413"/>
                  </a:lnTo>
                  <a:lnTo>
                    <a:pt x="287167" y="167212"/>
                  </a:lnTo>
                  <a:lnTo>
                    <a:pt x="278368" y="173144"/>
                  </a:lnTo>
                  <a:lnTo>
                    <a:pt x="267592" y="175319"/>
                  </a:lnTo>
                  <a:lnTo>
                    <a:pt x="175319" y="175319"/>
                  </a:lnTo>
                  <a:lnTo>
                    <a:pt x="175319" y="267592"/>
                  </a:lnTo>
                  <a:lnTo>
                    <a:pt x="173144" y="278368"/>
                  </a:lnTo>
                  <a:lnTo>
                    <a:pt x="167212" y="287167"/>
                  </a:lnTo>
                  <a:lnTo>
                    <a:pt x="158413" y="293099"/>
                  </a:lnTo>
                  <a:lnTo>
                    <a:pt x="147637" y="29527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602196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35973" y="263360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D534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411682" y="433213"/>
            <a:ext cx="1499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5"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45594" y="1387581"/>
            <a:ext cx="204978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85">
                <a:solidFill>
                  <a:srgbClr val="48494E"/>
                </a:solidFill>
                <a:latin typeface="Verdana"/>
                <a:cs typeface="Verdana"/>
              </a:rPr>
              <a:t>P</a:t>
            </a:r>
            <a:r>
              <a:rPr dirty="0" sz="2500" spc="-16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dirty="0" sz="2500" spc="195">
                <a:solidFill>
                  <a:srgbClr val="48494E"/>
                </a:solidFill>
                <a:latin typeface="Verdana"/>
                <a:cs typeface="Verdana"/>
              </a:rPr>
              <a:t>c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85">
                <a:solidFill>
                  <a:srgbClr val="48494E"/>
                </a:solidFill>
                <a:latin typeface="Verdana"/>
                <a:cs typeface="Verdana"/>
              </a:rPr>
              <a:t>s</a:t>
            </a:r>
            <a:r>
              <a:rPr dirty="0" sz="2500" spc="90">
                <a:solidFill>
                  <a:srgbClr val="48494E"/>
                </a:solidFill>
                <a:latin typeface="Verdana"/>
                <a:cs typeface="Verdana"/>
              </a:rPr>
              <a:t>s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135">
                <a:solidFill>
                  <a:srgbClr val="48494E"/>
                </a:solidFill>
                <a:latin typeface="Verdana"/>
                <a:cs typeface="Verdana"/>
              </a:rPr>
              <a:t>M</a:t>
            </a:r>
            <a:r>
              <a:rPr dirty="0" sz="2500" spc="-70">
                <a:solidFill>
                  <a:srgbClr val="48494E"/>
                </a:solidFill>
                <a:latin typeface="Verdana"/>
                <a:cs typeface="Verdana"/>
              </a:rPr>
              <a:t>a</a:t>
            </a:r>
            <a:r>
              <a:rPr dirty="0" sz="2500" spc="25">
                <a:solidFill>
                  <a:srgbClr val="48494E"/>
                </a:solidFill>
                <a:latin typeface="Verdana"/>
                <a:cs typeface="Verdana"/>
              </a:rPr>
              <a:t>p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0703" y="1848108"/>
            <a:ext cx="11563349" cy="84388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3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9597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78263" y="433221"/>
            <a:ext cx="1267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" y="97512"/>
            <a:ext cx="18288000" cy="10191750"/>
            <a:chOff x="48" y="97512"/>
            <a:chExt cx="18288000" cy="10191750"/>
          </a:xfrm>
        </p:grpSpPr>
        <p:sp>
          <p:nvSpPr>
            <p:cNvPr id="5" name="object 5"/>
            <p:cNvSpPr/>
            <p:nvPr/>
          </p:nvSpPr>
          <p:spPr>
            <a:xfrm>
              <a:off x="1900064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" y="1116460"/>
              <a:ext cx="18288000" cy="9172575"/>
            </a:xfrm>
            <a:custGeom>
              <a:avLst/>
              <a:gdLst/>
              <a:ahLst/>
              <a:cxnLst/>
              <a:rect l="l" t="t" r="r" b="b"/>
              <a:pathLst>
                <a:path w="18288000" h="9172575">
                  <a:moveTo>
                    <a:pt x="18287902" y="9172574"/>
                  </a:moveTo>
                  <a:lnTo>
                    <a:pt x="0" y="9172574"/>
                  </a:lnTo>
                  <a:lnTo>
                    <a:pt x="0" y="0"/>
                  </a:lnTo>
                  <a:lnTo>
                    <a:pt x="18287902" y="0"/>
                  </a:lnTo>
                  <a:lnTo>
                    <a:pt x="18287902" y="917257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374374" y="433221"/>
            <a:ext cx="14008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8803" y="97512"/>
            <a:ext cx="17402810" cy="6946265"/>
            <a:chOff x="168803" y="97512"/>
            <a:chExt cx="17402810" cy="6946265"/>
          </a:xfrm>
        </p:grpSpPr>
        <p:sp>
          <p:nvSpPr>
            <p:cNvPr id="9" name="object 9"/>
            <p:cNvSpPr/>
            <p:nvPr/>
          </p:nvSpPr>
          <p:spPr>
            <a:xfrm>
              <a:off x="709053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 h="0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09345" y="1555828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04506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 h="0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2615" y="1555828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37372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145847" y="451955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714208" y="44903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637" y="295275"/>
                  </a:moveTo>
                  <a:lnTo>
                    <a:pt x="136861" y="293099"/>
                  </a:lnTo>
                  <a:lnTo>
                    <a:pt x="128062" y="287167"/>
                  </a:lnTo>
                  <a:lnTo>
                    <a:pt x="122130" y="278368"/>
                  </a:lnTo>
                  <a:lnTo>
                    <a:pt x="119955" y="267592"/>
                  </a:lnTo>
                  <a:lnTo>
                    <a:pt x="119955" y="175319"/>
                  </a:lnTo>
                  <a:lnTo>
                    <a:pt x="27682" y="175319"/>
                  </a:lnTo>
                  <a:lnTo>
                    <a:pt x="16906" y="173144"/>
                  </a:lnTo>
                  <a:lnTo>
                    <a:pt x="8107" y="167212"/>
                  </a:lnTo>
                  <a:lnTo>
                    <a:pt x="2175" y="158413"/>
                  </a:lnTo>
                  <a:lnTo>
                    <a:pt x="0" y="147637"/>
                  </a:lnTo>
                  <a:lnTo>
                    <a:pt x="2175" y="136861"/>
                  </a:lnTo>
                  <a:lnTo>
                    <a:pt x="8107" y="128062"/>
                  </a:lnTo>
                  <a:lnTo>
                    <a:pt x="16906" y="122130"/>
                  </a:lnTo>
                  <a:lnTo>
                    <a:pt x="27682" y="119955"/>
                  </a:lnTo>
                  <a:lnTo>
                    <a:pt x="119955" y="119955"/>
                  </a:lnTo>
                  <a:lnTo>
                    <a:pt x="119955" y="27682"/>
                  </a:lnTo>
                  <a:lnTo>
                    <a:pt x="122130" y="16906"/>
                  </a:lnTo>
                  <a:lnTo>
                    <a:pt x="128062" y="8107"/>
                  </a:lnTo>
                  <a:lnTo>
                    <a:pt x="136861" y="2175"/>
                  </a:lnTo>
                  <a:lnTo>
                    <a:pt x="147637" y="0"/>
                  </a:lnTo>
                  <a:lnTo>
                    <a:pt x="158413" y="2175"/>
                  </a:lnTo>
                  <a:lnTo>
                    <a:pt x="167212" y="8107"/>
                  </a:lnTo>
                  <a:lnTo>
                    <a:pt x="173144" y="16906"/>
                  </a:lnTo>
                  <a:lnTo>
                    <a:pt x="175319" y="27682"/>
                  </a:lnTo>
                  <a:lnTo>
                    <a:pt x="175319" y="119955"/>
                  </a:lnTo>
                  <a:lnTo>
                    <a:pt x="267592" y="119955"/>
                  </a:lnTo>
                  <a:lnTo>
                    <a:pt x="278368" y="122130"/>
                  </a:lnTo>
                  <a:lnTo>
                    <a:pt x="287167" y="128062"/>
                  </a:lnTo>
                  <a:lnTo>
                    <a:pt x="293099" y="136861"/>
                  </a:lnTo>
                  <a:lnTo>
                    <a:pt x="295275" y="147637"/>
                  </a:lnTo>
                  <a:lnTo>
                    <a:pt x="293099" y="158413"/>
                  </a:lnTo>
                  <a:lnTo>
                    <a:pt x="287167" y="167212"/>
                  </a:lnTo>
                  <a:lnTo>
                    <a:pt x="278368" y="173144"/>
                  </a:lnTo>
                  <a:lnTo>
                    <a:pt x="267592" y="175319"/>
                  </a:lnTo>
                  <a:lnTo>
                    <a:pt x="175319" y="175319"/>
                  </a:lnTo>
                  <a:lnTo>
                    <a:pt x="175319" y="267592"/>
                  </a:lnTo>
                  <a:lnTo>
                    <a:pt x="173144" y="278368"/>
                  </a:lnTo>
                  <a:lnTo>
                    <a:pt x="167212" y="287167"/>
                  </a:lnTo>
                  <a:lnTo>
                    <a:pt x="158413" y="293099"/>
                  </a:lnTo>
                  <a:lnTo>
                    <a:pt x="147637" y="29527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02196" y="1348242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35973" y="263363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D534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411682" y="433221"/>
            <a:ext cx="1499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5"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45594" y="1387585"/>
            <a:ext cx="214249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35">
                <a:solidFill>
                  <a:srgbClr val="48494E"/>
                </a:solidFill>
                <a:latin typeface="Verdana"/>
                <a:cs typeface="Verdana"/>
              </a:rPr>
              <a:t>S</a:t>
            </a:r>
            <a:r>
              <a:rPr dirty="0" sz="2500" spc="-5">
                <a:solidFill>
                  <a:srgbClr val="48494E"/>
                </a:solidFill>
                <a:latin typeface="Verdana"/>
                <a:cs typeface="Verdana"/>
              </a:rPr>
              <a:t>w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dirty="0" sz="2500" spc="-85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-70">
                <a:solidFill>
                  <a:srgbClr val="48494E"/>
                </a:solidFill>
                <a:latin typeface="Verdana"/>
                <a:cs typeface="Verdana"/>
              </a:rPr>
              <a:t>a</a:t>
            </a:r>
            <a:r>
              <a:rPr dirty="0" sz="2500" spc="-150">
                <a:solidFill>
                  <a:srgbClr val="48494E"/>
                </a:solidFill>
                <a:latin typeface="Verdana"/>
                <a:cs typeface="Verdana"/>
              </a:rPr>
              <a:t>n</a:t>
            </a:r>
            <a:r>
              <a:rPr dirty="0" sz="2500" spc="-70">
                <a:solidFill>
                  <a:srgbClr val="48494E"/>
                </a:solidFill>
                <a:latin typeface="Verdana"/>
                <a:cs typeface="Verdana"/>
              </a:rPr>
              <a:t>a</a:t>
            </a:r>
            <a:r>
              <a:rPr dirty="0" sz="2500" spc="5">
                <a:solidFill>
                  <a:srgbClr val="48494E"/>
                </a:solidFill>
                <a:latin typeface="Verdana"/>
                <a:cs typeface="Verdana"/>
              </a:rPr>
              <a:t>l</a:t>
            </a:r>
            <a:r>
              <a:rPr dirty="0" sz="2500" spc="-114">
                <a:solidFill>
                  <a:srgbClr val="48494E"/>
                </a:solidFill>
                <a:latin typeface="Verdana"/>
                <a:cs typeface="Verdana"/>
              </a:rPr>
              <a:t>y</a:t>
            </a:r>
            <a:r>
              <a:rPr dirty="0" sz="2500" spc="85">
                <a:solidFill>
                  <a:srgbClr val="48494E"/>
                </a:solidFill>
                <a:latin typeface="Verdana"/>
                <a:cs typeface="Verdana"/>
              </a:rPr>
              <a:t>s</a:t>
            </a:r>
            <a:r>
              <a:rPr dirty="0" sz="2500" spc="-12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90">
                <a:solidFill>
                  <a:srgbClr val="48494E"/>
                </a:solidFill>
                <a:latin typeface="Verdana"/>
                <a:cs typeface="Verdana"/>
              </a:rPr>
              <a:t>s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931" y="2093041"/>
            <a:ext cx="13163549" cy="81914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" y="97511"/>
            <a:ext cx="13634719" cy="6946265"/>
            <a:chOff x="3953" y="97511"/>
            <a:chExt cx="13634719" cy="6946265"/>
          </a:xfrm>
        </p:grpSpPr>
        <p:sp>
          <p:nvSpPr>
            <p:cNvPr id="3" name="object 3"/>
            <p:cNvSpPr/>
            <p:nvPr/>
          </p:nvSpPr>
          <p:spPr>
            <a:xfrm>
              <a:off x="13085138" y="451951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953" y="97511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403F3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496949" y="433216"/>
            <a:ext cx="1267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0064" y="97511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93059" y="433216"/>
            <a:ext cx="14008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37372" y="97511"/>
            <a:ext cx="14351000" cy="6946265"/>
            <a:chOff x="3937372" y="97511"/>
            <a:chExt cx="14351000" cy="6946265"/>
          </a:xfrm>
        </p:grpSpPr>
        <p:sp>
          <p:nvSpPr>
            <p:cNvPr id="9" name="object 9"/>
            <p:cNvSpPr/>
            <p:nvPr/>
          </p:nvSpPr>
          <p:spPr>
            <a:xfrm>
              <a:off x="3937372" y="97511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09344" y="97511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5"/>
                  </a:moveTo>
                  <a:lnTo>
                    <a:pt x="12278655" y="6943725"/>
                  </a:lnTo>
                  <a:lnTo>
                    <a:pt x="12278655" y="1016854"/>
                  </a:lnTo>
                  <a:lnTo>
                    <a:pt x="4831640" y="1016854"/>
                  </a:lnTo>
                  <a:lnTo>
                    <a:pt x="4785002" y="1010532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8" y="0"/>
                  </a:lnTo>
                  <a:lnTo>
                    <a:pt x="1430288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12278994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876662" y="97511"/>
              <a:ext cx="9411335" cy="6943725"/>
            </a:xfrm>
            <a:custGeom>
              <a:avLst/>
              <a:gdLst/>
              <a:ahLst/>
              <a:cxnLst/>
              <a:rect l="l" t="t" r="r" b="b"/>
              <a:pathLst>
                <a:path w="9411335" h="6943725">
                  <a:moveTo>
                    <a:pt x="4831640" y="6943725"/>
                  </a:moveTo>
                  <a:lnTo>
                    <a:pt x="9411337" y="6943725"/>
                  </a:lnTo>
                  <a:lnTo>
                    <a:pt x="9411337" y="1016854"/>
                  </a:lnTo>
                  <a:lnTo>
                    <a:pt x="4831640" y="1016854"/>
                  </a:lnTo>
                  <a:lnTo>
                    <a:pt x="4785002" y="1010532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8" y="0"/>
                  </a:lnTo>
                  <a:lnTo>
                    <a:pt x="1430288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941133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9597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335973" y="263361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300037" y="600075"/>
                </a:moveTo>
                <a:lnTo>
                  <a:pt x="251369" y="596148"/>
                </a:lnTo>
                <a:lnTo>
                  <a:pt x="205202" y="584778"/>
                </a:lnTo>
                <a:lnTo>
                  <a:pt x="162152" y="566585"/>
                </a:lnTo>
                <a:lnTo>
                  <a:pt x="122839" y="542185"/>
                </a:lnTo>
                <a:lnTo>
                  <a:pt x="87878" y="512196"/>
                </a:lnTo>
                <a:lnTo>
                  <a:pt x="57889" y="477235"/>
                </a:lnTo>
                <a:lnTo>
                  <a:pt x="33489" y="437922"/>
                </a:lnTo>
                <a:lnTo>
                  <a:pt x="15296" y="394872"/>
                </a:lnTo>
                <a:lnTo>
                  <a:pt x="3926" y="348705"/>
                </a:lnTo>
                <a:lnTo>
                  <a:pt x="0" y="300037"/>
                </a:lnTo>
                <a:lnTo>
                  <a:pt x="3926" y="251369"/>
                </a:lnTo>
                <a:lnTo>
                  <a:pt x="15296" y="205202"/>
                </a:lnTo>
                <a:lnTo>
                  <a:pt x="33489" y="162152"/>
                </a:lnTo>
                <a:lnTo>
                  <a:pt x="57889" y="122839"/>
                </a:lnTo>
                <a:lnTo>
                  <a:pt x="87878" y="87878"/>
                </a:lnTo>
                <a:lnTo>
                  <a:pt x="122839" y="57889"/>
                </a:lnTo>
                <a:lnTo>
                  <a:pt x="162152" y="33489"/>
                </a:lnTo>
                <a:lnTo>
                  <a:pt x="205202" y="15296"/>
                </a:lnTo>
                <a:lnTo>
                  <a:pt x="251369" y="3926"/>
                </a:lnTo>
                <a:lnTo>
                  <a:pt x="300037" y="0"/>
                </a:lnTo>
                <a:lnTo>
                  <a:pt x="348705" y="3926"/>
                </a:lnTo>
                <a:lnTo>
                  <a:pt x="394872" y="15296"/>
                </a:lnTo>
                <a:lnTo>
                  <a:pt x="437922" y="33489"/>
                </a:lnTo>
                <a:lnTo>
                  <a:pt x="477235" y="57889"/>
                </a:lnTo>
                <a:lnTo>
                  <a:pt x="512196" y="87878"/>
                </a:lnTo>
                <a:lnTo>
                  <a:pt x="542185" y="122839"/>
                </a:lnTo>
                <a:lnTo>
                  <a:pt x="566585" y="162152"/>
                </a:lnTo>
                <a:lnTo>
                  <a:pt x="584778" y="205202"/>
                </a:lnTo>
                <a:lnTo>
                  <a:pt x="596148" y="251369"/>
                </a:lnTo>
                <a:lnTo>
                  <a:pt x="600075" y="300037"/>
                </a:lnTo>
                <a:lnTo>
                  <a:pt x="596148" y="348705"/>
                </a:lnTo>
                <a:lnTo>
                  <a:pt x="584778" y="394872"/>
                </a:lnTo>
                <a:lnTo>
                  <a:pt x="566585" y="437922"/>
                </a:lnTo>
                <a:lnTo>
                  <a:pt x="542185" y="477235"/>
                </a:lnTo>
                <a:lnTo>
                  <a:pt x="512196" y="512196"/>
                </a:lnTo>
                <a:lnTo>
                  <a:pt x="477235" y="542185"/>
                </a:lnTo>
                <a:lnTo>
                  <a:pt x="437922" y="566585"/>
                </a:lnTo>
                <a:lnTo>
                  <a:pt x="394872" y="584778"/>
                </a:lnTo>
                <a:lnTo>
                  <a:pt x="348705" y="596148"/>
                </a:lnTo>
                <a:lnTo>
                  <a:pt x="300037" y="600075"/>
                </a:lnTo>
                <a:close/>
              </a:path>
            </a:pathLst>
          </a:custGeom>
          <a:solidFill>
            <a:srgbClr val="ECB1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369656" y="433216"/>
            <a:ext cx="16706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Verdana"/>
                <a:cs typeface="Verdana"/>
              </a:rPr>
              <a:t>Methodology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" y="97511"/>
            <a:ext cx="18288000" cy="10191750"/>
            <a:chOff x="48" y="97511"/>
            <a:chExt cx="18288000" cy="10191750"/>
          </a:xfrm>
        </p:grpSpPr>
        <p:sp>
          <p:nvSpPr>
            <p:cNvPr id="15" name="object 15"/>
            <p:cNvSpPr/>
            <p:nvPr/>
          </p:nvSpPr>
          <p:spPr>
            <a:xfrm>
              <a:off x="10969987" y="97511"/>
              <a:ext cx="7318375" cy="6943725"/>
            </a:xfrm>
            <a:custGeom>
              <a:avLst/>
              <a:gdLst/>
              <a:ahLst/>
              <a:cxnLst/>
              <a:rect l="l" t="t" r="r" b="b"/>
              <a:pathLst>
                <a:path w="7318375" h="6943725">
                  <a:moveTo>
                    <a:pt x="4831640" y="6943725"/>
                  </a:moveTo>
                  <a:lnTo>
                    <a:pt x="7318012" y="6943725"/>
                  </a:lnTo>
                  <a:lnTo>
                    <a:pt x="7318012" y="1016854"/>
                  </a:lnTo>
                  <a:lnTo>
                    <a:pt x="4831640" y="1016854"/>
                  </a:lnTo>
                  <a:lnTo>
                    <a:pt x="4785002" y="1010532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8" y="0"/>
                  </a:lnTo>
                  <a:lnTo>
                    <a:pt x="1430288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7318375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479637" y="97511"/>
              <a:ext cx="5808980" cy="6943725"/>
            </a:xfrm>
            <a:custGeom>
              <a:avLst/>
              <a:gdLst/>
              <a:ahLst/>
              <a:cxnLst/>
              <a:rect l="l" t="t" r="r" b="b"/>
              <a:pathLst>
                <a:path w="5808980" h="6943725">
                  <a:moveTo>
                    <a:pt x="4831640" y="6943725"/>
                  </a:moveTo>
                  <a:lnTo>
                    <a:pt x="5808362" y="6943725"/>
                  </a:lnTo>
                  <a:lnTo>
                    <a:pt x="5808362" y="1016854"/>
                  </a:lnTo>
                  <a:lnTo>
                    <a:pt x="4831640" y="1016854"/>
                  </a:lnTo>
                  <a:lnTo>
                    <a:pt x="4785002" y="1010532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0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7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8" y="0"/>
                  </a:lnTo>
                  <a:lnTo>
                    <a:pt x="1430288" y="0"/>
                  </a:lnTo>
                  <a:lnTo>
                    <a:pt x="1383650" y="6320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5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5"/>
                  </a:lnTo>
                  <a:close/>
                </a:path>
                <a:path w="5808980" h="6943725">
                  <a:moveTo>
                    <a:pt x="0" y="6943725"/>
                  </a:moveTo>
                  <a:lnTo>
                    <a:pt x="4831640" y="6943725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706797" y="462805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8" y="449033"/>
              <a:ext cx="18288000" cy="9840595"/>
            </a:xfrm>
            <a:custGeom>
              <a:avLst/>
              <a:gdLst/>
              <a:ahLst/>
              <a:cxnLst/>
              <a:rect l="l" t="t" r="r" b="b"/>
              <a:pathLst>
                <a:path w="18288000" h="9840595">
                  <a:moveTo>
                    <a:pt x="17551705" y="147637"/>
                  </a:moveTo>
                  <a:lnTo>
                    <a:pt x="17549533" y="136867"/>
                  </a:lnTo>
                  <a:lnTo>
                    <a:pt x="17543603" y="128066"/>
                  </a:lnTo>
                  <a:lnTo>
                    <a:pt x="17534801" y="122135"/>
                  </a:lnTo>
                  <a:lnTo>
                    <a:pt x="17524019" y="119951"/>
                  </a:lnTo>
                  <a:lnTo>
                    <a:pt x="17431754" y="119951"/>
                  </a:lnTo>
                  <a:lnTo>
                    <a:pt x="17431754" y="27686"/>
                  </a:lnTo>
                  <a:lnTo>
                    <a:pt x="17429569" y="16903"/>
                  </a:lnTo>
                  <a:lnTo>
                    <a:pt x="17423638" y="8102"/>
                  </a:lnTo>
                  <a:lnTo>
                    <a:pt x="17414850" y="2171"/>
                  </a:lnTo>
                  <a:lnTo>
                    <a:pt x="17404068" y="0"/>
                  </a:lnTo>
                  <a:lnTo>
                    <a:pt x="17393298" y="2171"/>
                  </a:lnTo>
                  <a:lnTo>
                    <a:pt x="17384497" y="8102"/>
                  </a:lnTo>
                  <a:lnTo>
                    <a:pt x="17378566" y="16903"/>
                  </a:lnTo>
                  <a:lnTo>
                    <a:pt x="17376382" y="27686"/>
                  </a:lnTo>
                  <a:lnTo>
                    <a:pt x="17376382" y="119951"/>
                  </a:lnTo>
                  <a:lnTo>
                    <a:pt x="17284116" y="119951"/>
                  </a:lnTo>
                  <a:lnTo>
                    <a:pt x="17273334" y="122135"/>
                  </a:lnTo>
                  <a:lnTo>
                    <a:pt x="17264533" y="128066"/>
                  </a:lnTo>
                  <a:lnTo>
                    <a:pt x="17258602" y="136867"/>
                  </a:lnTo>
                  <a:lnTo>
                    <a:pt x="17256430" y="147637"/>
                  </a:lnTo>
                  <a:lnTo>
                    <a:pt x="17258602" y="158419"/>
                  </a:lnTo>
                  <a:lnTo>
                    <a:pt x="17264533" y="167208"/>
                  </a:lnTo>
                  <a:lnTo>
                    <a:pt x="17273334" y="173139"/>
                  </a:lnTo>
                  <a:lnTo>
                    <a:pt x="17284116" y="175323"/>
                  </a:lnTo>
                  <a:lnTo>
                    <a:pt x="17376382" y="175323"/>
                  </a:lnTo>
                  <a:lnTo>
                    <a:pt x="17376382" y="267589"/>
                  </a:lnTo>
                  <a:lnTo>
                    <a:pt x="17378566" y="278371"/>
                  </a:lnTo>
                  <a:lnTo>
                    <a:pt x="17384497" y="287172"/>
                  </a:lnTo>
                  <a:lnTo>
                    <a:pt x="17393298" y="293103"/>
                  </a:lnTo>
                  <a:lnTo>
                    <a:pt x="17404068" y="295275"/>
                  </a:lnTo>
                  <a:lnTo>
                    <a:pt x="17414850" y="293103"/>
                  </a:lnTo>
                  <a:lnTo>
                    <a:pt x="17423638" y="287172"/>
                  </a:lnTo>
                  <a:lnTo>
                    <a:pt x="17429569" y="278371"/>
                  </a:lnTo>
                  <a:lnTo>
                    <a:pt x="17431754" y="267589"/>
                  </a:lnTo>
                  <a:lnTo>
                    <a:pt x="17431754" y="175323"/>
                  </a:lnTo>
                  <a:lnTo>
                    <a:pt x="17524019" y="175323"/>
                  </a:lnTo>
                  <a:lnTo>
                    <a:pt x="17534801" y="173139"/>
                  </a:lnTo>
                  <a:lnTo>
                    <a:pt x="17543603" y="167208"/>
                  </a:lnTo>
                  <a:lnTo>
                    <a:pt x="17549533" y="158419"/>
                  </a:lnTo>
                  <a:lnTo>
                    <a:pt x="17551705" y="147637"/>
                  </a:lnTo>
                  <a:close/>
                </a:path>
                <a:path w="18288000" h="9840595">
                  <a:moveTo>
                    <a:pt x="18287911" y="667435"/>
                  </a:moveTo>
                  <a:lnTo>
                    <a:pt x="0" y="667435"/>
                  </a:lnTo>
                  <a:lnTo>
                    <a:pt x="0" y="9840011"/>
                  </a:lnTo>
                  <a:lnTo>
                    <a:pt x="18287911" y="9840011"/>
                  </a:lnTo>
                  <a:lnTo>
                    <a:pt x="18287911" y="66743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09053" y="1627263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 h="0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04506" y="1627263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 h="0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602196" y="1348238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5660" y="2213218"/>
              <a:ext cx="15039974" cy="754379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430366" y="433216"/>
            <a:ext cx="1499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02338" y="433216"/>
            <a:ext cx="24758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462982" y="433216"/>
            <a:ext cx="9448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972632" y="433216"/>
            <a:ext cx="14014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Verdana"/>
                <a:cs typeface="Verdana"/>
              </a:rPr>
              <a:t>Conclusion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45594" y="1387583"/>
            <a:ext cx="176085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solidFill>
                  <a:srgbClr val="48494E"/>
                </a:solidFill>
                <a:latin typeface="Verdana"/>
                <a:cs typeface="Verdana"/>
              </a:rPr>
              <a:t>w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dirty="0" sz="2500" spc="-16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25">
                <a:solidFill>
                  <a:srgbClr val="48494E"/>
                </a:solidFill>
                <a:latin typeface="Verdana"/>
                <a:cs typeface="Verdana"/>
              </a:rPr>
              <a:t>d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195">
                <a:solidFill>
                  <a:srgbClr val="48494E"/>
                </a:solidFill>
                <a:latin typeface="Verdana"/>
                <a:cs typeface="Verdana"/>
              </a:rPr>
              <a:t>c</a:t>
            </a:r>
            <a:r>
              <a:rPr dirty="0" sz="2500" spc="5">
                <a:solidFill>
                  <a:srgbClr val="48494E"/>
                </a:solidFill>
                <a:latin typeface="Verdana"/>
                <a:cs typeface="Verdana"/>
              </a:rPr>
              <a:t>l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dirty="0" sz="2500" spc="-145">
                <a:solidFill>
                  <a:srgbClr val="48494E"/>
                </a:solidFill>
                <a:latin typeface="Verdana"/>
                <a:cs typeface="Verdana"/>
              </a:rPr>
              <a:t>u</a:t>
            </a:r>
            <a:r>
              <a:rPr dirty="0" sz="2500" spc="25">
                <a:solidFill>
                  <a:srgbClr val="48494E"/>
                </a:solidFill>
                <a:latin typeface="Verdana"/>
                <a:cs typeface="Verdana"/>
              </a:rPr>
              <a:t>d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3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9597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78263" y="422362"/>
            <a:ext cx="1267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64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C3C4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74374" y="422362"/>
            <a:ext cx="14008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" y="97512"/>
            <a:ext cx="18288000" cy="10191750"/>
            <a:chOff x="48" y="97512"/>
            <a:chExt cx="18288000" cy="10191750"/>
          </a:xfrm>
        </p:grpSpPr>
        <p:sp>
          <p:nvSpPr>
            <p:cNvPr id="7" name="object 7"/>
            <p:cNvSpPr/>
            <p:nvPr/>
          </p:nvSpPr>
          <p:spPr>
            <a:xfrm>
              <a:off x="48" y="1116461"/>
              <a:ext cx="18288000" cy="9172575"/>
            </a:xfrm>
            <a:custGeom>
              <a:avLst/>
              <a:gdLst/>
              <a:ahLst/>
              <a:cxnLst/>
              <a:rect l="l" t="t" r="r" b="b"/>
              <a:pathLst>
                <a:path w="18288000" h="9172575">
                  <a:moveTo>
                    <a:pt x="18287902" y="9172574"/>
                  </a:moveTo>
                  <a:lnTo>
                    <a:pt x="0" y="9172574"/>
                  </a:lnTo>
                  <a:lnTo>
                    <a:pt x="0" y="0"/>
                  </a:lnTo>
                  <a:lnTo>
                    <a:pt x="18287902" y="0"/>
                  </a:lnTo>
                  <a:lnTo>
                    <a:pt x="18287902" y="917257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9053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 h="0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09345" y="1555827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4506" y="1627265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 h="0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2615" y="1555827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00175" y="1443894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37372" y="97512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145847" y="451952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714209" y="449029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637" y="295275"/>
                  </a:moveTo>
                  <a:lnTo>
                    <a:pt x="136861" y="293099"/>
                  </a:lnTo>
                  <a:lnTo>
                    <a:pt x="128062" y="287167"/>
                  </a:lnTo>
                  <a:lnTo>
                    <a:pt x="122130" y="278368"/>
                  </a:lnTo>
                  <a:lnTo>
                    <a:pt x="119955" y="267592"/>
                  </a:lnTo>
                  <a:lnTo>
                    <a:pt x="119955" y="175319"/>
                  </a:lnTo>
                  <a:lnTo>
                    <a:pt x="27682" y="175319"/>
                  </a:lnTo>
                  <a:lnTo>
                    <a:pt x="16906" y="173144"/>
                  </a:lnTo>
                  <a:lnTo>
                    <a:pt x="8107" y="167212"/>
                  </a:lnTo>
                  <a:lnTo>
                    <a:pt x="2175" y="158413"/>
                  </a:lnTo>
                  <a:lnTo>
                    <a:pt x="0" y="147637"/>
                  </a:lnTo>
                  <a:lnTo>
                    <a:pt x="2175" y="136861"/>
                  </a:lnTo>
                  <a:lnTo>
                    <a:pt x="8107" y="128062"/>
                  </a:lnTo>
                  <a:lnTo>
                    <a:pt x="16906" y="122130"/>
                  </a:lnTo>
                  <a:lnTo>
                    <a:pt x="27682" y="119955"/>
                  </a:lnTo>
                  <a:lnTo>
                    <a:pt x="119955" y="119955"/>
                  </a:lnTo>
                  <a:lnTo>
                    <a:pt x="119955" y="27682"/>
                  </a:lnTo>
                  <a:lnTo>
                    <a:pt x="122130" y="16906"/>
                  </a:lnTo>
                  <a:lnTo>
                    <a:pt x="128062" y="8107"/>
                  </a:lnTo>
                  <a:lnTo>
                    <a:pt x="136861" y="2175"/>
                  </a:lnTo>
                  <a:lnTo>
                    <a:pt x="147637" y="0"/>
                  </a:lnTo>
                  <a:lnTo>
                    <a:pt x="158413" y="2175"/>
                  </a:lnTo>
                  <a:lnTo>
                    <a:pt x="167212" y="8107"/>
                  </a:lnTo>
                  <a:lnTo>
                    <a:pt x="173144" y="16906"/>
                  </a:lnTo>
                  <a:lnTo>
                    <a:pt x="175319" y="27682"/>
                  </a:lnTo>
                  <a:lnTo>
                    <a:pt x="175319" y="119955"/>
                  </a:lnTo>
                  <a:lnTo>
                    <a:pt x="267592" y="119955"/>
                  </a:lnTo>
                  <a:lnTo>
                    <a:pt x="278368" y="122130"/>
                  </a:lnTo>
                  <a:lnTo>
                    <a:pt x="287167" y="128062"/>
                  </a:lnTo>
                  <a:lnTo>
                    <a:pt x="293099" y="136861"/>
                  </a:lnTo>
                  <a:lnTo>
                    <a:pt x="295275" y="147637"/>
                  </a:lnTo>
                  <a:lnTo>
                    <a:pt x="293099" y="158413"/>
                  </a:lnTo>
                  <a:lnTo>
                    <a:pt x="287167" y="167212"/>
                  </a:lnTo>
                  <a:lnTo>
                    <a:pt x="278368" y="173144"/>
                  </a:lnTo>
                  <a:lnTo>
                    <a:pt x="267592" y="175319"/>
                  </a:lnTo>
                  <a:lnTo>
                    <a:pt x="175319" y="175319"/>
                  </a:lnTo>
                  <a:lnTo>
                    <a:pt x="175319" y="267592"/>
                  </a:lnTo>
                  <a:lnTo>
                    <a:pt x="173144" y="278368"/>
                  </a:lnTo>
                  <a:lnTo>
                    <a:pt x="167212" y="287167"/>
                  </a:lnTo>
                  <a:lnTo>
                    <a:pt x="158413" y="293099"/>
                  </a:lnTo>
                  <a:lnTo>
                    <a:pt x="147637" y="29527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602196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52901" y="1443821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35973" y="263362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D534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411682" y="422362"/>
            <a:ext cx="1499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5"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45594" y="1387583"/>
            <a:ext cx="3316604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425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-150">
                <a:solidFill>
                  <a:srgbClr val="48494E"/>
                </a:solidFill>
                <a:latin typeface="Verdana"/>
                <a:cs typeface="Verdana"/>
              </a:rPr>
              <a:t>n</a:t>
            </a:r>
            <a:r>
              <a:rPr dirty="0" sz="2500" spc="85">
                <a:solidFill>
                  <a:srgbClr val="48494E"/>
                </a:solidFill>
                <a:latin typeface="Verdana"/>
                <a:cs typeface="Verdana"/>
              </a:rPr>
              <a:t>s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-16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-85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-114">
                <a:solidFill>
                  <a:srgbClr val="48494E"/>
                </a:solidFill>
                <a:latin typeface="Verdana"/>
                <a:cs typeface="Verdana"/>
              </a:rPr>
              <a:t>y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dirty="0" sz="2500" spc="-145">
                <a:solidFill>
                  <a:srgbClr val="48494E"/>
                </a:solidFill>
                <a:latin typeface="Verdana"/>
                <a:cs typeface="Verdana"/>
              </a:rPr>
              <a:t>u</a:t>
            </a:r>
            <a:r>
              <a:rPr dirty="0" sz="2500" spc="-160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-9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dirty="0" sz="2500" spc="20">
                <a:solidFill>
                  <a:srgbClr val="48494E"/>
                </a:solidFill>
                <a:latin typeface="Verdana"/>
                <a:cs typeface="Verdana"/>
              </a:rPr>
              <a:t>p</a:t>
            </a:r>
            <a:r>
              <a:rPr dirty="0" sz="2500" spc="-12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200">
                <a:solidFill>
                  <a:srgbClr val="48494E"/>
                </a:solidFill>
                <a:latin typeface="Verdana"/>
                <a:cs typeface="Verdana"/>
              </a:rPr>
              <a:t>c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-145">
                <a:solidFill>
                  <a:srgbClr val="48494E"/>
                </a:solidFill>
                <a:latin typeface="Verdana"/>
                <a:cs typeface="Verdana"/>
              </a:rPr>
              <a:t>h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-16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8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32150" y="2249562"/>
            <a:ext cx="1990725" cy="1303655"/>
            <a:chOff x="3232150" y="2249562"/>
            <a:chExt cx="1990725" cy="1303655"/>
          </a:xfrm>
        </p:grpSpPr>
        <p:sp>
          <p:nvSpPr>
            <p:cNvPr id="22" name="object 22"/>
            <p:cNvSpPr/>
            <p:nvPr/>
          </p:nvSpPr>
          <p:spPr>
            <a:xfrm>
              <a:off x="3501289" y="2265158"/>
              <a:ext cx="1706245" cy="422909"/>
            </a:xfrm>
            <a:custGeom>
              <a:avLst/>
              <a:gdLst/>
              <a:ahLst/>
              <a:cxnLst/>
              <a:rect l="l" t="t" r="r" b="b"/>
              <a:pathLst>
                <a:path w="1706245" h="422910">
                  <a:moveTo>
                    <a:pt x="1706045" y="422752"/>
                  </a:moveTo>
                  <a:lnTo>
                    <a:pt x="0" y="422752"/>
                  </a:lnTo>
                  <a:lnTo>
                    <a:pt x="0" y="0"/>
                  </a:lnTo>
                  <a:lnTo>
                    <a:pt x="1706045" y="16"/>
                  </a:lnTo>
                  <a:lnTo>
                    <a:pt x="1706045" y="422752"/>
                  </a:lnTo>
                  <a:close/>
                </a:path>
              </a:pathLst>
            </a:custGeom>
            <a:solidFill>
              <a:srgbClr val="ECB1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501289" y="3113851"/>
              <a:ext cx="1706245" cy="422909"/>
            </a:xfrm>
            <a:custGeom>
              <a:avLst/>
              <a:gdLst/>
              <a:ahLst/>
              <a:cxnLst/>
              <a:rect l="l" t="t" r="r" b="b"/>
              <a:pathLst>
                <a:path w="1706245" h="422910">
                  <a:moveTo>
                    <a:pt x="1706045" y="422736"/>
                  </a:moveTo>
                  <a:lnTo>
                    <a:pt x="0" y="422736"/>
                  </a:lnTo>
                  <a:lnTo>
                    <a:pt x="0" y="0"/>
                  </a:lnTo>
                  <a:lnTo>
                    <a:pt x="1706045" y="0"/>
                  </a:lnTo>
                  <a:lnTo>
                    <a:pt x="1706045" y="422736"/>
                  </a:lnTo>
                  <a:close/>
                </a:path>
              </a:pathLst>
            </a:custGeom>
            <a:solidFill>
              <a:srgbClr val="46AB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247673" y="2691072"/>
              <a:ext cx="1706245" cy="422909"/>
            </a:xfrm>
            <a:custGeom>
              <a:avLst/>
              <a:gdLst/>
              <a:ahLst/>
              <a:cxnLst/>
              <a:rect l="l" t="t" r="r" b="b"/>
              <a:pathLst>
                <a:path w="1706245" h="422910">
                  <a:moveTo>
                    <a:pt x="1706087" y="422778"/>
                  </a:moveTo>
                  <a:lnTo>
                    <a:pt x="0" y="422778"/>
                  </a:lnTo>
                  <a:lnTo>
                    <a:pt x="0" y="0"/>
                  </a:lnTo>
                  <a:lnTo>
                    <a:pt x="1706087" y="0"/>
                  </a:lnTo>
                  <a:lnTo>
                    <a:pt x="1706087" y="422778"/>
                  </a:lnTo>
                  <a:close/>
                </a:path>
              </a:pathLst>
            </a:custGeom>
            <a:solidFill>
              <a:srgbClr val="D53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232150" y="2249563"/>
              <a:ext cx="1990725" cy="1303655"/>
            </a:xfrm>
            <a:custGeom>
              <a:avLst/>
              <a:gdLst/>
              <a:ahLst/>
              <a:cxnLst/>
              <a:rect l="l" t="t" r="r" b="b"/>
              <a:pathLst>
                <a:path w="1990725" h="1303654">
                  <a:moveTo>
                    <a:pt x="471411" y="536968"/>
                  </a:moveTo>
                  <a:lnTo>
                    <a:pt x="464375" y="529856"/>
                  </a:lnTo>
                  <a:lnTo>
                    <a:pt x="440359" y="529856"/>
                  </a:lnTo>
                  <a:lnTo>
                    <a:pt x="440359" y="561047"/>
                  </a:lnTo>
                  <a:lnTo>
                    <a:pt x="440359" y="737819"/>
                  </a:lnTo>
                  <a:lnTo>
                    <a:pt x="136728" y="737819"/>
                  </a:lnTo>
                  <a:lnTo>
                    <a:pt x="136728" y="561047"/>
                  </a:lnTo>
                  <a:lnTo>
                    <a:pt x="440359" y="561047"/>
                  </a:lnTo>
                  <a:lnTo>
                    <a:pt x="440359" y="529856"/>
                  </a:lnTo>
                  <a:lnTo>
                    <a:pt x="112750" y="529856"/>
                  </a:lnTo>
                  <a:lnTo>
                    <a:pt x="105676" y="536968"/>
                  </a:lnTo>
                  <a:lnTo>
                    <a:pt x="105676" y="761936"/>
                  </a:lnTo>
                  <a:lnTo>
                    <a:pt x="112750" y="769010"/>
                  </a:lnTo>
                  <a:lnTo>
                    <a:pt x="455891" y="769010"/>
                  </a:lnTo>
                  <a:lnTo>
                    <a:pt x="457034" y="768515"/>
                  </a:lnTo>
                  <a:lnTo>
                    <a:pt x="462216" y="766267"/>
                  </a:lnTo>
                  <a:lnTo>
                    <a:pt x="466559" y="764730"/>
                  </a:lnTo>
                  <a:lnTo>
                    <a:pt x="466737" y="764311"/>
                  </a:lnTo>
                  <a:lnTo>
                    <a:pt x="467156" y="764133"/>
                  </a:lnTo>
                  <a:lnTo>
                    <a:pt x="468680" y="759777"/>
                  </a:lnTo>
                  <a:lnTo>
                    <a:pt x="471411" y="753414"/>
                  </a:lnTo>
                  <a:lnTo>
                    <a:pt x="471411" y="737819"/>
                  </a:lnTo>
                  <a:lnTo>
                    <a:pt x="471411" y="561047"/>
                  </a:lnTo>
                  <a:lnTo>
                    <a:pt x="471411" y="545452"/>
                  </a:lnTo>
                  <a:lnTo>
                    <a:pt x="471411" y="536968"/>
                  </a:lnTo>
                  <a:close/>
                </a:path>
                <a:path w="1990725" h="1303654">
                  <a:moveTo>
                    <a:pt x="971016" y="182676"/>
                  </a:moveTo>
                  <a:lnTo>
                    <a:pt x="400342" y="182676"/>
                  </a:lnTo>
                  <a:lnTo>
                    <a:pt x="400342" y="279590"/>
                  </a:lnTo>
                  <a:lnTo>
                    <a:pt x="971016" y="279590"/>
                  </a:lnTo>
                  <a:lnTo>
                    <a:pt x="971016" y="182676"/>
                  </a:lnTo>
                  <a:close/>
                </a:path>
                <a:path w="1990725" h="1303654">
                  <a:moveTo>
                    <a:pt x="1990699" y="7099"/>
                  </a:moveTo>
                  <a:lnTo>
                    <a:pt x="1983663" y="0"/>
                  </a:lnTo>
                  <a:lnTo>
                    <a:pt x="1959635" y="0"/>
                  </a:lnTo>
                  <a:lnTo>
                    <a:pt x="1959635" y="31178"/>
                  </a:lnTo>
                  <a:lnTo>
                    <a:pt x="1959635" y="422719"/>
                  </a:lnTo>
                  <a:lnTo>
                    <a:pt x="1706079" y="422719"/>
                  </a:lnTo>
                  <a:lnTo>
                    <a:pt x="1706079" y="457111"/>
                  </a:lnTo>
                  <a:lnTo>
                    <a:pt x="1706079" y="848702"/>
                  </a:lnTo>
                  <a:lnTo>
                    <a:pt x="1599565" y="848702"/>
                  </a:lnTo>
                  <a:lnTo>
                    <a:pt x="1599565" y="457111"/>
                  </a:lnTo>
                  <a:lnTo>
                    <a:pt x="1706079" y="457111"/>
                  </a:lnTo>
                  <a:lnTo>
                    <a:pt x="1706079" y="422719"/>
                  </a:lnTo>
                  <a:lnTo>
                    <a:pt x="1558175" y="422719"/>
                  </a:lnTo>
                  <a:lnTo>
                    <a:pt x="1558175" y="457111"/>
                  </a:lnTo>
                  <a:lnTo>
                    <a:pt x="1558175" y="848702"/>
                  </a:lnTo>
                  <a:lnTo>
                    <a:pt x="260642" y="848702"/>
                  </a:lnTo>
                  <a:lnTo>
                    <a:pt x="31038" y="848702"/>
                  </a:lnTo>
                  <a:lnTo>
                    <a:pt x="31038" y="457111"/>
                  </a:lnTo>
                  <a:lnTo>
                    <a:pt x="1558175" y="457111"/>
                  </a:lnTo>
                  <a:lnTo>
                    <a:pt x="1558175" y="422719"/>
                  </a:lnTo>
                  <a:lnTo>
                    <a:pt x="284645" y="422719"/>
                  </a:lnTo>
                  <a:lnTo>
                    <a:pt x="284645" y="31178"/>
                  </a:lnTo>
                  <a:lnTo>
                    <a:pt x="1959635" y="31178"/>
                  </a:lnTo>
                  <a:lnTo>
                    <a:pt x="1959635" y="0"/>
                  </a:lnTo>
                  <a:lnTo>
                    <a:pt x="260642" y="0"/>
                  </a:lnTo>
                  <a:lnTo>
                    <a:pt x="253593" y="7099"/>
                  </a:lnTo>
                  <a:lnTo>
                    <a:pt x="253593" y="425919"/>
                  </a:lnTo>
                  <a:lnTo>
                    <a:pt x="7061" y="425919"/>
                  </a:lnTo>
                  <a:lnTo>
                    <a:pt x="0" y="433031"/>
                  </a:lnTo>
                  <a:lnTo>
                    <a:pt x="0" y="864298"/>
                  </a:lnTo>
                  <a:lnTo>
                    <a:pt x="2755" y="870724"/>
                  </a:lnTo>
                  <a:lnTo>
                    <a:pt x="4254" y="875017"/>
                  </a:lnTo>
                  <a:lnTo>
                    <a:pt x="4673" y="875195"/>
                  </a:lnTo>
                  <a:lnTo>
                    <a:pt x="4838" y="875588"/>
                  </a:lnTo>
                  <a:lnTo>
                    <a:pt x="8877" y="877023"/>
                  </a:lnTo>
                  <a:lnTo>
                    <a:pt x="15519" y="879894"/>
                  </a:lnTo>
                  <a:lnTo>
                    <a:pt x="253593" y="879894"/>
                  </a:lnTo>
                  <a:lnTo>
                    <a:pt x="253593" y="1287030"/>
                  </a:lnTo>
                  <a:lnTo>
                    <a:pt x="256209" y="1293114"/>
                  </a:lnTo>
                  <a:lnTo>
                    <a:pt x="257835" y="1297749"/>
                  </a:lnTo>
                  <a:lnTo>
                    <a:pt x="258279" y="1297952"/>
                  </a:lnTo>
                  <a:lnTo>
                    <a:pt x="258445" y="1298333"/>
                  </a:lnTo>
                  <a:lnTo>
                    <a:pt x="262356" y="1299718"/>
                  </a:lnTo>
                  <a:lnTo>
                    <a:pt x="269100" y="1302626"/>
                  </a:lnTo>
                  <a:lnTo>
                    <a:pt x="1781606" y="1302626"/>
                  </a:lnTo>
                  <a:lnTo>
                    <a:pt x="1782864" y="1303070"/>
                  </a:lnTo>
                  <a:lnTo>
                    <a:pt x="1784121" y="1302626"/>
                  </a:lnTo>
                  <a:lnTo>
                    <a:pt x="1861997" y="1302626"/>
                  </a:lnTo>
                  <a:lnTo>
                    <a:pt x="1863255" y="1303070"/>
                  </a:lnTo>
                  <a:lnTo>
                    <a:pt x="1864512" y="1302626"/>
                  </a:lnTo>
                  <a:lnTo>
                    <a:pt x="1983663" y="1302626"/>
                  </a:lnTo>
                  <a:lnTo>
                    <a:pt x="1984184" y="1302092"/>
                  </a:lnTo>
                  <a:lnTo>
                    <a:pt x="1990699" y="1295514"/>
                  </a:lnTo>
                  <a:lnTo>
                    <a:pt x="1990699" y="855764"/>
                  </a:lnTo>
                  <a:lnTo>
                    <a:pt x="1983663" y="848702"/>
                  </a:lnTo>
                  <a:lnTo>
                    <a:pt x="1959635" y="848702"/>
                  </a:lnTo>
                  <a:lnTo>
                    <a:pt x="1959635" y="879894"/>
                  </a:lnTo>
                  <a:lnTo>
                    <a:pt x="1959635" y="1271435"/>
                  </a:lnTo>
                  <a:lnTo>
                    <a:pt x="1883956" y="1271435"/>
                  </a:lnTo>
                  <a:lnTo>
                    <a:pt x="1883956" y="879894"/>
                  </a:lnTo>
                  <a:lnTo>
                    <a:pt x="1959635" y="879894"/>
                  </a:lnTo>
                  <a:lnTo>
                    <a:pt x="1959635" y="848702"/>
                  </a:lnTo>
                  <a:lnTo>
                    <a:pt x="1864652" y="848702"/>
                  </a:lnTo>
                  <a:lnTo>
                    <a:pt x="1863255" y="848207"/>
                  </a:lnTo>
                  <a:lnTo>
                    <a:pt x="1861845" y="848702"/>
                  </a:lnTo>
                  <a:lnTo>
                    <a:pt x="1842566" y="848702"/>
                  </a:lnTo>
                  <a:lnTo>
                    <a:pt x="1842566" y="879894"/>
                  </a:lnTo>
                  <a:lnTo>
                    <a:pt x="1842566" y="1271435"/>
                  </a:lnTo>
                  <a:lnTo>
                    <a:pt x="1803565" y="1271435"/>
                  </a:lnTo>
                  <a:lnTo>
                    <a:pt x="1803565" y="879894"/>
                  </a:lnTo>
                  <a:lnTo>
                    <a:pt x="1842566" y="879894"/>
                  </a:lnTo>
                  <a:lnTo>
                    <a:pt x="1842566" y="848702"/>
                  </a:lnTo>
                  <a:lnTo>
                    <a:pt x="1784261" y="848702"/>
                  </a:lnTo>
                  <a:lnTo>
                    <a:pt x="1782864" y="848207"/>
                  </a:lnTo>
                  <a:lnTo>
                    <a:pt x="1781454" y="848702"/>
                  </a:lnTo>
                  <a:lnTo>
                    <a:pt x="1762175" y="848702"/>
                  </a:lnTo>
                  <a:lnTo>
                    <a:pt x="1762175" y="879894"/>
                  </a:lnTo>
                  <a:lnTo>
                    <a:pt x="1762175" y="1271435"/>
                  </a:lnTo>
                  <a:lnTo>
                    <a:pt x="284645" y="1271435"/>
                  </a:lnTo>
                  <a:lnTo>
                    <a:pt x="284645" y="879894"/>
                  </a:lnTo>
                  <a:lnTo>
                    <a:pt x="1730044" y="879894"/>
                  </a:lnTo>
                  <a:lnTo>
                    <a:pt x="1762175" y="879894"/>
                  </a:lnTo>
                  <a:lnTo>
                    <a:pt x="1762175" y="848702"/>
                  </a:lnTo>
                  <a:lnTo>
                    <a:pt x="1737131" y="848702"/>
                  </a:lnTo>
                  <a:lnTo>
                    <a:pt x="1737131" y="457111"/>
                  </a:lnTo>
                  <a:lnTo>
                    <a:pt x="1737131" y="453948"/>
                  </a:lnTo>
                  <a:lnTo>
                    <a:pt x="1983663" y="453948"/>
                  </a:lnTo>
                  <a:lnTo>
                    <a:pt x="1984171" y="453440"/>
                  </a:lnTo>
                  <a:lnTo>
                    <a:pt x="1990699" y="446836"/>
                  </a:lnTo>
                  <a:lnTo>
                    <a:pt x="1990699" y="438327"/>
                  </a:lnTo>
                  <a:lnTo>
                    <a:pt x="1990699" y="422719"/>
                  </a:lnTo>
                  <a:lnTo>
                    <a:pt x="1990699" y="31178"/>
                  </a:lnTo>
                  <a:lnTo>
                    <a:pt x="1990699" y="15582"/>
                  </a:lnTo>
                  <a:lnTo>
                    <a:pt x="1990699" y="7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016000" y="4310799"/>
            <a:ext cx="16056610" cy="4783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1630">
              <a:lnSpc>
                <a:spcPct val="100000"/>
              </a:lnSpc>
              <a:spcBef>
                <a:spcPts val="100"/>
              </a:spcBef>
            </a:pPr>
            <a:r>
              <a:rPr dirty="0" sz="3600" spc="85" b="1">
                <a:latin typeface="Tahoma"/>
                <a:cs typeface="Tahoma"/>
              </a:rPr>
              <a:t>General</a:t>
            </a:r>
            <a:r>
              <a:rPr dirty="0" sz="3600" spc="-155" b="1">
                <a:latin typeface="Tahoma"/>
                <a:cs typeface="Tahoma"/>
              </a:rPr>
              <a:t> </a:t>
            </a:r>
            <a:r>
              <a:rPr dirty="0" sz="3600" spc="25" b="1">
                <a:latin typeface="Tahoma"/>
                <a:cs typeface="Tahoma"/>
              </a:rPr>
              <a:t>Overview</a:t>
            </a:r>
            <a:endParaRPr sz="3600">
              <a:latin typeface="Tahoma"/>
              <a:cs typeface="Tahoma"/>
            </a:endParaRPr>
          </a:p>
          <a:p>
            <a:pPr marL="12700" marR="5080">
              <a:lnSpc>
                <a:spcPct val="107700"/>
              </a:lnSpc>
              <a:spcBef>
                <a:spcPts val="3735"/>
              </a:spcBef>
            </a:pPr>
            <a:r>
              <a:rPr dirty="0" sz="3250" spc="-85">
                <a:latin typeface="Verdana"/>
                <a:cs typeface="Verdana"/>
              </a:rPr>
              <a:t>Equality </a:t>
            </a:r>
            <a:r>
              <a:rPr dirty="0" sz="3250" spc="-75">
                <a:latin typeface="Verdana"/>
                <a:cs typeface="Verdana"/>
              </a:rPr>
              <a:t>and </a:t>
            </a:r>
            <a:r>
              <a:rPr dirty="0" sz="3250" spc="-85">
                <a:latin typeface="Verdana"/>
                <a:cs typeface="Verdana"/>
              </a:rPr>
              <a:t>diversity </a:t>
            </a:r>
            <a:r>
              <a:rPr dirty="0" sz="3250" spc="-20">
                <a:latin typeface="Verdana"/>
                <a:cs typeface="Verdana"/>
              </a:rPr>
              <a:t>is </a:t>
            </a:r>
            <a:r>
              <a:rPr dirty="0" sz="3250" spc="-75">
                <a:latin typeface="Verdana"/>
                <a:cs typeface="Verdana"/>
              </a:rPr>
              <a:t>a </a:t>
            </a:r>
            <a:r>
              <a:rPr dirty="0" sz="3250" spc="-110">
                <a:latin typeface="Verdana"/>
                <a:cs typeface="Verdana"/>
              </a:rPr>
              <a:t>term </a:t>
            </a:r>
            <a:r>
              <a:rPr dirty="0" sz="3250" spc="25">
                <a:latin typeface="Verdana"/>
                <a:cs typeface="Verdana"/>
              </a:rPr>
              <a:t>used </a:t>
            </a:r>
            <a:r>
              <a:rPr dirty="0" sz="3250" spc="-170">
                <a:latin typeface="Verdana"/>
                <a:cs typeface="Verdana"/>
              </a:rPr>
              <a:t>in </a:t>
            </a:r>
            <a:r>
              <a:rPr dirty="0" sz="3250" spc="-60">
                <a:latin typeface="Verdana"/>
                <a:cs typeface="Verdana"/>
              </a:rPr>
              <a:t>the United </a:t>
            </a:r>
            <a:r>
              <a:rPr dirty="0" sz="3250" spc="-85">
                <a:latin typeface="Verdana"/>
                <a:cs typeface="Verdana"/>
              </a:rPr>
              <a:t>Kingdom </a:t>
            </a:r>
            <a:r>
              <a:rPr dirty="0" sz="3250">
                <a:latin typeface="Verdana"/>
                <a:cs typeface="Verdana"/>
              </a:rPr>
              <a:t>to </a:t>
            </a:r>
            <a:r>
              <a:rPr dirty="0" sz="3250" spc="-15">
                <a:latin typeface="Verdana"/>
                <a:cs typeface="Verdana"/>
              </a:rPr>
              <a:t>define </a:t>
            </a:r>
            <a:r>
              <a:rPr dirty="0" sz="3250" spc="-75">
                <a:latin typeface="Verdana"/>
                <a:cs typeface="Verdana"/>
              </a:rPr>
              <a:t>and </a:t>
            </a:r>
            <a:r>
              <a:rPr dirty="0" sz="3250" spc="-70">
                <a:latin typeface="Verdana"/>
                <a:cs typeface="Verdana"/>
              </a:rPr>
              <a:t> </a:t>
            </a:r>
            <a:r>
              <a:rPr dirty="0" sz="3250" spc="-55">
                <a:latin typeface="Verdana"/>
                <a:cs typeface="Verdana"/>
              </a:rPr>
              <a:t>champion </a:t>
            </a:r>
            <a:r>
              <a:rPr dirty="0" sz="3250" spc="-90">
                <a:latin typeface="Verdana"/>
                <a:cs typeface="Verdana"/>
              </a:rPr>
              <a:t>equality, </a:t>
            </a:r>
            <a:r>
              <a:rPr dirty="0" sz="3250" spc="-85">
                <a:latin typeface="Verdana"/>
                <a:cs typeface="Verdana"/>
              </a:rPr>
              <a:t>diversity </a:t>
            </a:r>
            <a:r>
              <a:rPr dirty="0" sz="3250" spc="-75">
                <a:latin typeface="Verdana"/>
                <a:cs typeface="Verdana"/>
              </a:rPr>
              <a:t>and </a:t>
            </a:r>
            <a:r>
              <a:rPr dirty="0" sz="3250" spc="-170">
                <a:latin typeface="Verdana"/>
                <a:cs typeface="Verdana"/>
              </a:rPr>
              <a:t>human </a:t>
            </a:r>
            <a:r>
              <a:rPr dirty="0" sz="3250" spc="-85">
                <a:latin typeface="Verdana"/>
                <a:cs typeface="Verdana"/>
              </a:rPr>
              <a:t>rights </a:t>
            </a:r>
            <a:r>
              <a:rPr dirty="0" sz="3250" spc="20">
                <a:latin typeface="Verdana"/>
                <a:cs typeface="Verdana"/>
              </a:rPr>
              <a:t>as </a:t>
            </a:r>
            <a:r>
              <a:rPr dirty="0" sz="3250" spc="-60">
                <a:latin typeface="Verdana"/>
                <a:cs typeface="Verdana"/>
              </a:rPr>
              <a:t>defining </a:t>
            </a:r>
            <a:r>
              <a:rPr dirty="0" sz="3250" spc="-45">
                <a:latin typeface="Verdana"/>
                <a:cs typeface="Verdana"/>
              </a:rPr>
              <a:t>values </a:t>
            </a:r>
            <a:r>
              <a:rPr dirty="0" sz="3250" spc="55">
                <a:latin typeface="Verdana"/>
                <a:cs typeface="Verdana"/>
              </a:rPr>
              <a:t>of </a:t>
            </a:r>
            <a:r>
              <a:rPr dirty="0" sz="3250" spc="-25">
                <a:latin typeface="Verdana"/>
                <a:cs typeface="Verdana"/>
              </a:rPr>
              <a:t>society. </a:t>
            </a:r>
            <a:r>
              <a:rPr dirty="0" sz="3250" spc="-330">
                <a:latin typeface="Verdana"/>
                <a:cs typeface="Verdana"/>
              </a:rPr>
              <a:t>It </a:t>
            </a:r>
            <a:r>
              <a:rPr dirty="0" sz="3250" spc="-325">
                <a:latin typeface="Verdana"/>
                <a:cs typeface="Verdana"/>
              </a:rPr>
              <a:t> </a:t>
            </a:r>
            <a:r>
              <a:rPr dirty="0" sz="3250" spc="-10">
                <a:latin typeface="Verdana"/>
                <a:cs typeface="Verdana"/>
              </a:rPr>
              <a:t>promotes </a:t>
            </a:r>
            <a:r>
              <a:rPr dirty="0" sz="3250" spc="-65">
                <a:latin typeface="Verdana"/>
                <a:cs typeface="Verdana"/>
              </a:rPr>
              <a:t>equality </a:t>
            </a:r>
            <a:r>
              <a:rPr dirty="0" sz="3250" spc="55">
                <a:latin typeface="Verdana"/>
                <a:cs typeface="Verdana"/>
              </a:rPr>
              <a:t>of </a:t>
            </a:r>
            <a:r>
              <a:rPr dirty="0" sz="3250" spc="-70">
                <a:latin typeface="Verdana"/>
                <a:cs typeface="Verdana"/>
              </a:rPr>
              <a:t>opportunity </a:t>
            </a:r>
            <a:r>
              <a:rPr dirty="0" sz="3250" spc="-30">
                <a:latin typeface="Verdana"/>
                <a:cs typeface="Verdana"/>
              </a:rPr>
              <a:t>for </a:t>
            </a:r>
            <a:r>
              <a:rPr dirty="0" sz="3250" spc="-95">
                <a:latin typeface="Verdana"/>
                <a:cs typeface="Verdana"/>
              </a:rPr>
              <a:t>all, </a:t>
            </a:r>
            <a:r>
              <a:rPr dirty="0" sz="3250" spc="-110">
                <a:latin typeface="Verdana"/>
                <a:cs typeface="Verdana"/>
              </a:rPr>
              <a:t>giving </a:t>
            </a:r>
            <a:r>
              <a:rPr dirty="0" sz="3250" spc="-70">
                <a:latin typeface="Verdana"/>
                <a:cs typeface="Verdana"/>
              </a:rPr>
              <a:t>every </a:t>
            </a:r>
            <a:r>
              <a:rPr dirty="0" sz="3250" spc="-105">
                <a:latin typeface="Verdana"/>
                <a:cs typeface="Verdana"/>
              </a:rPr>
              <a:t>individual </a:t>
            </a:r>
            <a:r>
              <a:rPr dirty="0" sz="3250" spc="-60">
                <a:latin typeface="Verdana"/>
                <a:cs typeface="Verdana"/>
              </a:rPr>
              <a:t>the </a:t>
            </a:r>
            <a:r>
              <a:rPr dirty="0" sz="3250" spc="35">
                <a:latin typeface="Verdana"/>
                <a:cs typeface="Verdana"/>
              </a:rPr>
              <a:t>chance </a:t>
            </a:r>
            <a:r>
              <a:rPr dirty="0" sz="3250">
                <a:latin typeface="Verdana"/>
                <a:cs typeface="Verdana"/>
              </a:rPr>
              <a:t>to </a:t>
            </a:r>
            <a:r>
              <a:rPr dirty="0" sz="3250" spc="5">
                <a:latin typeface="Verdana"/>
                <a:cs typeface="Verdana"/>
              </a:rPr>
              <a:t> </a:t>
            </a:r>
            <a:r>
              <a:rPr dirty="0" sz="3250" spc="-25">
                <a:latin typeface="Verdana"/>
                <a:cs typeface="Verdana"/>
              </a:rPr>
              <a:t>achieve </a:t>
            </a:r>
            <a:r>
              <a:rPr dirty="0" sz="3250" spc="-110">
                <a:latin typeface="Verdana"/>
                <a:cs typeface="Verdana"/>
              </a:rPr>
              <a:t>their </a:t>
            </a:r>
            <a:r>
              <a:rPr dirty="0" sz="3250" spc="-70">
                <a:latin typeface="Verdana"/>
                <a:cs typeface="Verdana"/>
              </a:rPr>
              <a:t>potential, </a:t>
            </a:r>
            <a:r>
              <a:rPr dirty="0" sz="3250" spc="5">
                <a:latin typeface="Verdana"/>
                <a:cs typeface="Verdana"/>
              </a:rPr>
              <a:t>free </a:t>
            </a:r>
            <a:r>
              <a:rPr dirty="0" sz="3250" spc="-85">
                <a:latin typeface="Verdana"/>
                <a:cs typeface="Verdana"/>
              </a:rPr>
              <a:t>from </a:t>
            </a:r>
            <a:r>
              <a:rPr dirty="0" sz="3250" spc="-40">
                <a:latin typeface="Verdana"/>
                <a:cs typeface="Verdana"/>
              </a:rPr>
              <a:t>prejudice </a:t>
            </a:r>
            <a:r>
              <a:rPr dirty="0" sz="3250" spc="-75">
                <a:latin typeface="Verdana"/>
                <a:cs typeface="Verdana"/>
              </a:rPr>
              <a:t>and </a:t>
            </a:r>
            <a:r>
              <a:rPr dirty="0" sz="3250" spc="-100">
                <a:latin typeface="Verdana"/>
                <a:cs typeface="Verdana"/>
              </a:rPr>
              <a:t>discrimination. </a:t>
            </a:r>
            <a:r>
              <a:rPr dirty="0" sz="3250" spc="-130">
                <a:latin typeface="Verdana"/>
                <a:cs typeface="Verdana"/>
              </a:rPr>
              <a:t>UK </a:t>
            </a:r>
            <a:r>
              <a:rPr dirty="0" sz="3250" spc="-25">
                <a:latin typeface="Verdana"/>
                <a:cs typeface="Verdana"/>
              </a:rPr>
              <a:t>legislation </a:t>
            </a:r>
            <a:r>
              <a:rPr dirty="0" sz="3250" spc="-20">
                <a:latin typeface="Verdana"/>
                <a:cs typeface="Verdana"/>
              </a:rPr>
              <a:t> </a:t>
            </a:r>
            <a:r>
              <a:rPr dirty="0" sz="3250" spc="-45">
                <a:latin typeface="Verdana"/>
                <a:cs typeface="Verdana"/>
              </a:rPr>
              <a:t>requires </a:t>
            </a:r>
            <a:r>
              <a:rPr dirty="0" sz="3250">
                <a:latin typeface="Verdana"/>
                <a:cs typeface="Verdana"/>
              </a:rPr>
              <a:t>public </a:t>
            </a:r>
            <a:r>
              <a:rPr dirty="0" sz="3250" spc="-75">
                <a:latin typeface="Verdana"/>
                <a:cs typeface="Verdana"/>
              </a:rPr>
              <a:t>authorities </a:t>
            </a:r>
            <a:r>
              <a:rPr dirty="0" sz="3250">
                <a:latin typeface="Verdana"/>
                <a:cs typeface="Verdana"/>
              </a:rPr>
              <a:t>to </a:t>
            </a:r>
            <a:r>
              <a:rPr dirty="0" sz="3250" spc="-25">
                <a:latin typeface="Verdana"/>
                <a:cs typeface="Verdana"/>
              </a:rPr>
              <a:t>promote </a:t>
            </a:r>
            <a:r>
              <a:rPr dirty="0" sz="3250" spc="-65">
                <a:latin typeface="Verdana"/>
                <a:cs typeface="Verdana"/>
              </a:rPr>
              <a:t>equality </a:t>
            </a:r>
            <a:r>
              <a:rPr dirty="0" sz="3250" spc="-170">
                <a:latin typeface="Verdana"/>
                <a:cs typeface="Verdana"/>
              </a:rPr>
              <a:t>in </a:t>
            </a:r>
            <a:r>
              <a:rPr dirty="0" sz="3250" spc="-95">
                <a:latin typeface="Verdana"/>
                <a:cs typeface="Verdana"/>
              </a:rPr>
              <a:t>everything </a:t>
            </a:r>
            <a:r>
              <a:rPr dirty="0" sz="3250" spc="-120">
                <a:latin typeface="Verdana"/>
                <a:cs typeface="Verdana"/>
              </a:rPr>
              <a:t>that </a:t>
            </a:r>
            <a:r>
              <a:rPr dirty="0" sz="3250" spc="-80">
                <a:latin typeface="Verdana"/>
                <a:cs typeface="Verdana"/>
              </a:rPr>
              <a:t>they </a:t>
            </a:r>
            <a:r>
              <a:rPr dirty="0" sz="3250" spc="-55">
                <a:latin typeface="Verdana"/>
                <a:cs typeface="Verdana"/>
              </a:rPr>
              <a:t>do, </a:t>
            </a:r>
            <a:r>
              <a:rPr dirty="0" sz="3250" spc="40">
                <a:latin typeface="Verdana"/>
                <a:cs typeface="Verdana"/>
              </a:rPr>
              <a:t>also </a:t>
            </a:r>
            <a:r>
              <a:rPr dirty="0" sz="3250" spc="45">
                <a:latin typeface="Verdana"/>
                <a:cs typeface="Verdana"/>
              </a:rPr>
              <a:t> </a:t>
            </a:r>
            <a:r>
              <a:rPr dirty="0" sz="3250" spc="-120">
                <a:latin typeface="Verdana"/>
                <a:cs typeface="Verdana"/>
              </a:rPr>
              <a:t>making</a:t>
            </a:r>
            <a:r>
              <a:rPr dirty="0" sz="3250" spc="-229">
                <a:latin typeface="Verdana"/>
                <a:cs typeface="Verdana"/>
              </a:rPr>
              <a:t> </a:t>
            </a:r>
            <a:r>
              <a:rPr dirty="0" sz="3250" spc="-40">
                <a:latin typeface="Verdana"/>
                <a:cs typeface="Verdana"/>
              </a:rPr>
              <a:t>sure</a:t>
            </a:r>
            <a:r>
              <a:rPr dirty="0" sz="3250" spc="-225">
                <a:latin typeface="Verdana"/>
                <a:cs typeface="Verdana"/>
              </a:rPr>
              <a:t> </a:t>
            </a:r>
            <a:r>
              <a:rPr dirty="0" sz="3250" spc="-120">
                <a:latin typeface="Verdana"/>
                <a:cs typeface="Verdana"/>
              </a:rPr>
              <a:t>that</a:t>
            </a:r>
            <a:r>
              <a:rPr dirty="0" sz="3250" spc="-225">
                <a:latin typeface="Verdana"/>
                <a:cs typeface="Verdana"/>
              </a:rPr>
              <a:t> </a:t>
            </a:r>
            <a:r>
              <a:rPr dirty="0" sz="3250" spc="-55">
                <a:latin typeface="Verdana"/>
                <a:cs typeface="Verdana"/>
              </a:rPr>
              <a:t>other</a:t>
            </a:r>
            <a:r>
              <a:rPr dirty="0" sz="3250" spc="-225">
                <a:latin typeface="Verdana"/>
                <a:cs typeface="Verdana"/>
              </a:rPr>
              <a:t> </a:t>
            </a:r>
            <a:r>
              <a:rPr dirty="0" sz="3250" spc="-50">
                <a:latin typeface="Verdana"/>
                <a:cs typeface="Verdana"/>
              </a:rPr>
              <a:t>organisations</a:t>
            </a:r>
            <a:r>
              <a:rPr dirty="0" sz="3250" spc="-225">
                <a:latin typeface="Verdana"/>
                <a:cs typeface="Verdana"/>
              </a:rPr>
              <a:t> </a:t>
            </a:r>
            <a:r>
              <a:rPr dirty="0" sz="3250" spc="-30">
                <a:latin typeface="Verdana"/>
                <a:cs typeface="Verdana"/>
              </a:rPr>
              <a:t>meet</a:t>
            </a:r>
            <a:r>
              <a:rPr dirty="0" sz="3250" spc="-225">
                <a:latin typeface="Verdana"/>
                <a:cs typeface="Verdana"/>
              </a:rPr>
              <a:t> </a:t>
            </a:r>
            <a:r>
              <a:rPr dirty="0" sz="3250" spc="-110">
                <a:latin typeface="Verdana"/>
                <a:cs typeface="Verdana"/>
              </a:rPr>
              <a:t>their</a:t>
            </a:r>
            <a:r>
              <a:rPr dirty="0" sz="3250" spc="-225">
                <a:latin typeface="Verdana"/>
                <a:cs typeface="Verdana"/>
              </a:rPr>
              <a:t> </a:t>
            </a:r>
            <a:r>
              <a:rPr dirty="0" sz="3250" spc="15">
                <a:latin typeface="Verdana"/>
                <a:cs typeface="Verdana"/>
              </a:rPr>
              <a:t>legal</a:t>
            </a:r>
            <a:r>
              <a:rPr dirty="0" sz="3250" spc="-225">
                <a:latin typeface="Verdana"/>
                <a:cs typeface="Verdana"/>
              </a:rPr>
              <a:t> </a:t>
            </a:r>
            <a:r>
              <a:rPr dirty="0" sz="3250" spc="-30">
                <a:latin typeface="Verdana"/>
                <a:cs typeface="Verdana"/>
              </a:rPr>
              <a:t>duties</a:t>
            </a:r>
            <a:r>
              <a:rPr dirty="0" sz="3250" spc="-225">
                <a:latin typeface="Verdana"/>
                <a:cs typeface="Verdana"/>
              </a:rPr>
              <a:t> </a:t>
            </a:r>
            <a:r>
              <a:rPr dirty="0" sz="3250">
                <a:latin typeface="Verdana"/>
                <a:cs typeface="Verdana"/>
              </a:rPr>
              <a:t>to</a:t>
            </a:r>
            <a:r>
              <a:rPr dirty="0" sz="3250" spc="-225">
                <a:latin typeface="Verdana"/>
                <a:cs typeface="Verdana"/>
              </a:rPr>
              <a:t> </a:t>
            </a:r>
            <a:r>
              <a:rPr dirty="0" sz="3250" spc="-25">
                <a:latin typeface="Verdana"/>
                <a:cs typeface="Verdana"/>
              </a:rPr>
              <a:t>promote</a:t>
            </a:r>
            <a:r>
              <a:rPr dirty="0" sz="3250" spc="-225">
                <a:latin typeface="Verdana"/>
                <a:cs typeface="Verdana"/>
              </a:rPr>
              <a:t> </a:t>
            </a:r>
            <a:r>
              <a:rPr dirty="0" sz="3250" spc="-65">
                <a:latin typeface="Verdana"/>
                <a:cs typeface="Verdana"/>
              </a:rPr>
              <a:t>equality </a:t>
            </a:r>
            <a:r>
              <a:rPr dirty="0" sz="3250" spc="-1125">
                <a:latin typeface="Verdana"/>
                <a:cs typeface="Verdana"/>
              </a:rPr>
              <a:t> </a:t>
            </a:r>
            <a:r>
              <a:rPr dirty="0" sz="3250" spc="-40">
                <a:latin typeface="Verdana"/>
                <a:cs typeface="Verdana"/>
              </a:rPr>
              <a:t>while</a:t>
            </a:r>
            <a:r>
              <a:rPr dirty="0" sz="3250" spc="-235">
                <a:latin typeface="Verdana"/>
                <a:cs typeface="Verdana"/>
              </a:rPr>
              <a:t> </a:t>
            </a:r>
            <a:r>
              <a:rPr dirty="0" sz="3250" spc="40">
                <a:latin typeface="Verdana"/>
                <a:cs typeface="Verdana"/>
              </a:rPr>
              <a:t>also</a:t>
            </a:r>
            <a:r>
              <a:rPr dirty="0" sz="3250" spc="-229">
                <a:latin typeface="Verdana"/>
                <a:cs typeface="Verdana"/>
              </a:rPr>
              <a:t> </a:t>
            </a:r>
            <a:r>
              <a:rPr dirty="0" sz="3250" spc="-30">
                <a:latin typeface="Verdana"/>
                <a:cs typeface="Verdana"/>
              </a:rPr>
              <a:t>doing</a:t>
            </a:r>
            <a:r>
              <a:rPr dirty="0" sz="3250" spc="-229">
                <a:latin typeface="Verdana"/>
                <a:cs typeface="Verdana"/>
              </a:rPr>
              <a:t> </a:t>
            </a:r>
            <a:r>
              <a:rPr dirty="0" sz="3250" spc="114">
                <a:latin typeface="Verdana"/>
                <a:cs typeface="Verdana"/>
              </a:rPr>
              <a:t>so</a:t>
            </a:r>
            <a:r>
              <a:rPr dirty="0" sz="3250" spc="-229">
                <a:latin typeface="Verdana"/>
                <a:cs typeface="Verdana"/>
              </a:rPr>
              <a:t> </a:t>
            </a:r>
            <a:r>
              <a:rPr dirty="0" sz="3250" spc="-55">
                <a:latin typeface="Verdana"/>
                <a:cs typeface="Verdana"/>
              </a:rPr>
              <a:t>themselves.</a:t>
            </a:r>
            <a:endParaRPr sz="325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27800" y="2349721"/>
            <a:ext cx="5478780" cy="1071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850" spc="-60" b="1">
                <a:latin typeface="Tahoma"/>
                <a:cs typeface="Tahoma"/>
              </a:rPr>
              <a:t>Introduction</a:t>
            </a:r>
            <a:endParaRPr sz="6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3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9597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78263" y="422361"/>
            <a:ext cx="1267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64" y="97512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C3C4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74374" y="422361"/>
            <a:ext cx="14008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" y="97512"/>
            <a:ext cx="18288000" cy="10191750"/>
            <a:chOff x="48" y="97512"/>
            <a:chExt cx="18288000" cy="10191750"/>
          </a:xfrm>
        </p:grpSpPr>
        <p:sp>
          <p:nvSpPr>
            <p:cNvPr id="7" name="object 7"/>
            <p:cNvSpPr/>
            <p:nvPr/>
          </p:nvSpPr>
          <p:spPr>
            <a:xfrm>
              <a:off x="48" y="1116460"/>
              <a:ext cx="18288000" cy="9172575"/>
            </a:xfrm>
            <a:custGeom>
              <a:avLst/>
              <a:gdLst/>
              <a:ahLst/>
              <a:cxnLst/>
              <a:rect l="l" t="t" r="r" b="b"/>
              <a:pathLst>
                <a:path w="18288000" h="9172575">
                  <a:moveTo>
                    <a:pt x="18287902" y="9172574"/>
                  </a:moveTo>
                  <a:lnTo>
                    <a:pt x="0" y="9172574"/>
                  </a:lnTo>
                  <a:lnTo>
                    <a:pt x="0" y="0"/>
                  </a:lnTo>
                  <a:lnTo>
                    <a:pt x="18287902" y="0"/>
                  </a:lnTo>
                  <a:lnTo>
                    <a:pt x="18287902" y="917257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9053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 h="0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0934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4506" y="1627264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 h="0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2615" y="1555826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080" y="97512"/>
              <a:ext cx="16795393" cy="694593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35973" y="263361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D534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411682" y="422361"/>
            <a:ext cx="1499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5"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45594" y="1387583"/>
            <a:ext cx="2524125" cy="144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30">
                <a:solidFill>
                  <a:srgbClr val="48494E"/>
                </a:solidFill>
                <a:latin typeface="Verdana"/>
                <a:cs typeface="Verdana"/>
              </a:rPr>
              <a:t>Background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Verdana"/>
              <a:cs typeface="Verdana"/>
            </a:endParaRPr>
          </a:p>
          <a:p>
            <a:pPr marL="828040">
              <a:lnSpc>
                <a:spcPct val="100000"/>
              </a:lnSpc>
              <a:spcBef>
                <a:spcPts val="5"/>
              </a:spcBef>
            </a:pPr>
            <a:r>
              <a:rPr dirty="0" sz="3600" spc="25" b="1">
                <a:latin typeface="Tahoma"/>
                <a:cs typeface="Tahoma"/>
              </a:rPr>
              <a:t>History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6929" y="4045261"/>
            <a:ext cx="15984855" cy="6083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39775">
              <a:lnSpc>
                <a:spcPct val="106900"/>
              </a:lnSpc>
              <a:spcBef>
                <a:spcPts val="95"/>
              </a:spcBef>
            </a:pPr>
            <a:r>
              <a:rPr dirty="0" sz="3100" spc="-355">
                <a:latin typeface="Verdana"/>
                <a:cs typeface="Verdana"/>
              </a:rPr>
              <a:t>In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60">
                <a:latin typeface="Verdana"/>
                <a:cs typeface="Verdana"/>
              </a:rPr>
              <a:t>the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130">
                <a:latin typeface="Verdana"/>
                <a:cs typeface="Verdana"/>
              </a:rPr>
              <a:t>UK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-90">
                <a:latin typeface="Verdana"/>
                <a:cs typeface="Verdana"/>
              </a:rPr>
              <a:t>under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60">
                <a:latin typeface="Verdana"/>
                <a:cs typeface="Verdana"/>
              </a:rPr>
              <a:t>the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-85">
                <a:latin typeface="Verdana"/>
                <a:cs typeface="Verdana"/>
              </a:rPr>
              <a:t>Equality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55">
                <a:latin typeface="Verdana"/>
                <a:cs typeface="Verdana"/>
              </a:rPr>
              <a:t>Act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120">
                <a:latin typeface="Verdana"/>
                <a:cs typeface="Verdana"/>
              </a:rPr>
              <a:t>2010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-60">
                <a:latin typeface="Verdana"/>
                <a:cs typeface="Verdana"/>
              </a:rPr>
              <a:t>there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60">
                <a:latin typeface="Verdana"/>
                <a:cs typeface="Verdana"/>
              </a:rPr>
              <a:t>are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-55">
                <a:latin typeface="Verdana"/>
                <a:cs typeface="Verdana"/>
              </a:rPr>
              <a:t>certain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10">
                <a:latin typeface="Verdana"/>
                <a:cs typeface="Verdana"/>
              </a:rPr>
              <a:t>legal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70">
                <a:latin typeface="Verdana"/>
                <a:cs typeface="Verdana"/>
              </a:rPr>
              <a:t>requirements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-90">
                <a:latin typeface="Verdana"/>
                <a:cs typeface="Verdana"/>
              </a:rPr>
              <a:t>under </a:t>
            </a:r>
            <a:r>
              <a:rPr dirty="0" sz="3100" spc="-1075">
                <a:latin typeface="Verdana"/>
                <a:cs typeface="Verdana"/>
              </a:rPr>
              <a:t> </a:t>
            </a:r>
            <a:r>
              <a:rPr dirty="0" sz="3100" spc="-60">
                <a:latin typeface="Verdana"/>
                <a:cs typeface="Verdana"/>
              </a:rPr>
              <a:t>existing </a:t>
            </a:r>
            <a:r>
              <a:rPr dirty="0" sz="3100" spc="-30">
                <a:latin typeface="Verdana"/>
                <a:cs typeface="Verdana"/>
              </a:rPr>
              <a:t>legislation </a:t>
            </a:r>
            <a:r>
              <a:rPr dirty="0" sz="3100" spc="-5">
                <a:latin typeface="Verdana"/>
                <a:cs typeface="Verdana"/>
              </a:rPr>
              <a:t>to </a:t>
            </a:r>
            <a:r>
              <a:rPr dirty="0" sz="3100" spc="-35">
                <a:latin typeface="Verdana"/>
                <a:cs typeface="Verdana"/>
              </a:rPr>
              <a:t>promote </a:t>
            </a:r>
            <a:r>
              <a:rPr dirty="0" sz="3100" spc="-65">
                <a:latin typeface="Verdana"/>
                <a:cs typeface="Verdana"/>
              </a:rPr>
              <a:t>equality </a:t>
            </a:r>
            <a:r>
              <a:rPr dirty="0" sz="3100" spc="-165">
                <a:latin typeface="Verdana"/>
                <a:cs typeface="Verdana"/>
              </a:rPr>
              <a:t>in </a:t>
            </a:r>
            <a:r>
              <a:rPr dirty="0" sz="3100" spc="-60">
                <a:latin typeface="Verdana"/>
                <a:cs typeface="Verdana"/>
              </a:rPr>
              <a:t>the </a:t>
            </a:r>
            <a:r>
              <a:rPr dirty="0" sz="3100" spc="-30">
                <a:latin typeface="Verdana"/>
                <a:cs typeface="Verdana"/>
              </a:rPr>
              <a:t>areas </a:t>
            </a:r>
            <a:r>
              <a:rPr dirty="0" sz="3100" spc="45">
                <a:latin typeface="Verdana"/>
                <a:cs typeface="Verdana"/>
              </a:rPr>
              <a:t>of </a:t>
            </a:r>
            <a:r>
              <a:rPr dirty="0" sz="3100" spc="-105">
                <a:latin typeface="Verdana"/>
                <a:cs typeface="Verdana"/>
              </a:rPr>
              <a:t>nine </a:t>
            </a:r>
            <a:r>
              <a:rPr dirty="0" sz="3100" spc="20">
                <a:latin typeface="Verdana"/>
                <a:cs typeface="Verdana"/>
              </a:rPr>
              <a:t>protected </a:t>
            </a:r>
            <a:r>
              <a:rPr dirty="0" sz="3100" spc="25">
                <a:latin typeface="Verdana"/>
                <a:cs typeface="Verdana"/>
              </a:rPr>
              <a:t> </a:t>
            </a:r>
            <a:r>
              <a:rPr dirty="0" sz="3100" spc="-40">
                <a:latin typeface="Verdana"/>
                <a:cs typeface="Verdana"/>
              </a:rPr>
              <a:t>characteristics.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35">
                <a:latin typeface="Verdana"/>
                <a:cs typeface="Verdana"/>
              </a:rPr>
              <a:t>These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-60">
                <a:latin typeface="Verdana"/>
                <a:cs typeface="Verdana"/>
              </a:rPr>
              <a:t>are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20">
                <a:latin typeface="Verdana"/>
                <a:cs typeface="Verdana"/>
              </a:rPr>
              <a:t>often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15">
                <a:latin typeface="Verdana"/>
                <a:cs typeface="Verdana"/>
              </a:rPr>
              <a:t>collectively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35">
                <a:latin typeface="Verdana"/>
                <a:cs typeface="Verdana"/>
              </a:rPr>
              <a:t>referred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-5">
                <a:latin typeface="Verdana"/>
                <a:cs typeface="Verdana"/>
              </a:rPr>
              <a:t>to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15">
                <a:latin typeface="Verdana"/>
                <a:cs typeface="Verdana"/>
              </a:rPr>
              <a:t>as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-65">
                <a:latin typeface="Verdana"/>
                <a:cs typeface="Verdana"/>
              </a:rPr>
              <a:t>the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35">
                <a:latin typeface="Verdana"/>
                <a:cs typeface="Verdana"/>
              </a:rPr>
              <a:t>general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-35">
                <a:latin typeface="Verdana"/>
                <a:cs typeface="Verdana"/>
              </a:rPr>
              <a:t>duties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-5">
                <a:latin typeface="Verdana"/>
                <a:cs typeface="Verdana"/>
              </a:rPr>
              <a:t>to </a:t>
            </a:r>
            <a:r>
              <a:rPr dirty="0" sz="3100" spc="-1075">
                <a:latin typeface="Verdana"/>
                <a:cs typeface="Verdana"/>
              </a:rPr>
              <a:t> </a:t>
            </a:r>
            <a:r>
              <a:rPr dirty="0" sz="3100" spc="-35">
                <a:latin typeface="Verdana"/>
                <a:cs typeface="Verdana"/>
              </a:rPr>
              <a:t>promote</a:t>
            </a:r>
            <a:r>
              <a:rPr dirty="0" sz="3100" spc="-229">
                <a:latin typeface="Verdana"/>
                <a:cs typeface="Verdana"/>
              </a:rPr>
              <a:t> </a:t>
            </a:r>
            <a:r>
              <a:rPr dirty="0" sz="3100" spc="-105">
                <a:latin typeface="Verdana"/>
                <a:cs typeface="Verdana"/>
              </a:rPr>
              <a:t>equality.</a:t>
            </a:r>
            <a:endParaRPr sz="3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Verdana"/>
              <a:cs typeface="Verdana"/>
            </a:endParaRPr>
          </a:p>
          <a:p>
            <a:pPr marL="12700" marR="5080">
              <a:lnSpc>
                <a:spcPct val="106900"/>
              </a:lnSpc>
            </a:pPr>
            <a:r>
              <a:rPr dirty="0" sz="3100" spc="65">
                <a:latin typeface="Verdana"/>
                <a:cs typeface="Verdana"/>
              </a:rPr>
              <a:t>As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60">
                <a:latin typeface="Verdana"/>
                <a:cs typeface="Verdana"/>
              </a:rPr>
              <a:t>the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40">
                <a:latin typeface="Verdana"/>
                <a:cs typeface="Verdana"/>
              </a:rPr>
              <a:t>independent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5">
                <a:latin typeface="Verdana"/>
                <a:cs typeface="Verdana"/>
              </a:rPr>
              <a:t>advocate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35">
                <a:latin typeface="Verdana"/>
                <a:cs typeface="Verdana"/>
              </a:rPr>
              <a:t>for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65">
                <a:latin typeface="Verdana"/>
                <a:cs typeface="Verdana"/>
              </a:rPr>
              <a:t>equality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80">
                <a:latin typeface="Verdana"/>
                <a:cs typeface="Verdana"/>
              </a:rPr>
              <a:t>and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170">
                <a:latin typeface="Verdana"/>
                <a:cs typeface="Verdana"/>
              </a:rPr>
              <a:t>human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85">
                <a:latin typeface="Verdana"/>
                <a:cs typeface="Verdana"/>
              </a:rPr>
              <a:t>rights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165">
                <a:latin typeface="Verdana"/>
                <a:cs typeface="Verdana"/>
              </a:rPr>
              <a:t>in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145">
                <a:latin typeface="Verdana"/>
                <a:cs typeface="Verdana"/>
              </a:rPr>
              <a:t>Britain,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80">
                <a:latin typeface="Verdana"/>
                <a:cs typeface="Verdana"/>
              </a:rPr>
              <a:t>a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40">
                <a:latin typeface="Verdana"/>
                <a:cs typeface="Verdana"/>
              </a:rPr>
              <a:t>Commission </a:t>
            </a:r>
            <a:r>
              <a:rPr dirty="0" sz="3100" spc="-1075">
                <a:latin typeface="Verdana"/>
                <a:cs typeface="Verdana"/>
              </a:rPr>
              <a:t> </a:t>
            </a:r>
            <a:r>
              <a:rPr dirty="0" sz="3100" spc="45">
                <a:latin typeface="Verdana"/>
                <a:cs typeface="Verdana"/>
              </a:rPr>
              <a:t>of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-85">
                <a:latin typeface="Verdana"/>
                <a:cs typeface="Verdana"/>
              </a:rPr>
              <a:t>Equality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-80">
                <a:latin typeface="Verdana"/>
                <a:cs typeface="Verdana"/>
              </a:rPr>
              <a:t>and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-155">
                <a:latin typeface="Verdana"/>
                <a:cs typeface="Verdana"/>
              </a:rPr>
              <a:t>Human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-70">
                <a:latin typeface="Verdana"/>
                <a:cs typeface="Verdana"/>
              </a:rPr>
              <a:t>Rights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-185">
                <a:latin typeface="Verdana"/>
                <a:cs typeface="Verdana"/>
              </a:rPr>
              <a:t>(EHRC)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-15">
                <a:latin typeface="Verdana"/>
                <a:cs typeface="Verdana"/>
              </a:rPr>
              <a:t>exists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-120">
                <a:latin typeface="Verdana"/>
                <a:cs typeface="Verdana"/>
              </a:rPr>
              <a:t>that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-90">
                <a:latin typeface="Verdana"/>
                <a:cs typeface="Verdana"/>
              </a:rPr>
              <a:t>aims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-5">
                <a:latin typeface="Verdana"/>
                <a:cs typeface="Verdana"/>
              </a:rPr>
              <a:t>to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15">
                <a:latin typeface="Verdana"/>
                <a:cs typeface="Verdana"/>
              </a:rPr>
              <a:t>reduce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-105">
                <a:latin typeface="Verdana"/>
                <a:cs typeface="Verdana"/>
              </a:rPr>
              <a:t>inequality,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-80">
                <a:latin typeface="Verdana"/>
                <a:cs typeface="Verdana"/>
              </a:rPr>
              <a:t>eliminate </a:t>
            </a:r>
            <a:r>
              <a:rPr dirty="0" sz="3100" spc="-1075">
                <a:latin typeface="Verdana"/>
                <a:cs typeface="Verdana"/>
              </a:rPr>
              <a:t> </a:t>
            </a:r>
            <a:r>
              <a:rPr dirty="0" sz="3100" spc="-95">
                <a:latin typeface="Verdana"/>
                <a:cs typeface="Verdana"/>
              </a:rPr>
              <a:t>discrimination,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-65">
                <a:latin typeface="Verdana"/>
                <a:cs typeface="Verdana"/>
              </a:rPr>
              <a:t>strengthen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60">
                <a:latin typeface="Verdana"/>
                <a:cs typeface="Verdana"/>
              </a:rPr>
              <a:t>good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-45">
                <a:latin typeface="Verdana"/>
                <a:cs typeface="Verdana"/>
              </a:rPr>
              <a:t>relations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5">
                <a:latin typeface="Verdana"/>
                <a:cs typeface="Verdana"/>
              </a:rPr>
              <a:t>between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60">
                <a:latin typeface="Verdana"/>
                <a:cs typeface="Verdana"/>
              </a:rPr>
              <a:t>people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-80">
                <a:latin typeface="Verdana"/>
                <a:cs typeface="Verdana"/>
              </a:rPr>
              <a:t>and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-35">
                <a:latin typeface="Verdana"/>
                <a:cs typeface="Verdana"/>
              </a:rPr>
              <a:t>promote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-80">
                <a:latin typeface="Verdana"/>
                <a:cs typeface="Verdana"/>
              </a:rPr>
              <a:t>and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5">
                <a:latin typeface="Verdana"/>
                <a:cs typeface="Verdana"/>
              </a:rPr>
              <a:t>protect </a:t>
            </a:r>
            <a:r>
              <a:rPr dirty="0" sz="3100" spc="-1075">
                <a:latin typeface="Verdana"/>
                <a:cs typeface="Verdana"/>
              </a:rPr>
              <a:t> </a:t>
            </a:r>
            <a:r>
              <a:rPr dirty="0" sz="3100" spc="-170">
                <a:latin typeface="Verdana"/>
                <a:cs typeface="Verdana"/>
              </a:rPr>
              <a:t>human </a:t>
            </a:r>
            <a:r>
              <a:rPr dirty="0" sz="3100" spc="-130">
                <a:latin typeface="Verdana"/>
                <a:cs typeface="Verdana"/>
              </a:rPr>
              <a:t>rights. </a:t>
            </a:r>
            <a:r>
              <a:rPr dirty="0" sz="3100" spc="-30">
                <a:latin typeface="Verdana"/>
                <a:cs typeface="Verdana"/>
              </a:rPr>
              <a:t>EHRC </a:t>
            </a:r>
            <a:r>
              <a:rPr dirty="0" sz="3100" spc="-50">
                <a:latin typeface="Verdana"/>
                <a:cs typeface="Verdana"/>
              </a:rPr>
              <a:t>has </a:t>
            </a:r>
            <a:r>
              <a:rPr dirty="0" sz="3100" spc="-80">
                <a:latin typeface="Verdana"/>
                <a:cs typeface="Verdana"/>
              </a:rPr>
              <a:t>a </a:t>
            </a:r>
            <a:r>
              <a:rPr dirty="0" sz="3100" spc="-100">
                <a:latin typeface="Verdana"/>
                <a:cs typeface="Verdana"/>
              </a:rPr>
              <a:t>duty </a:t>
            </a:r>
            <a:r>
              <a:rPr dirty="0" sz="3100" spc="-5">
                <a:latin typeface="Verdana"/>
                <a:cs typeface="Verdana"/>
              </a:rPr>
              <a:t>to </a:t>
            </a:r>
            <a:r>
              <a:rPr dirty="0" sz="3100" spc="5">
                <a:latin typeface="Verdana"/>
                <a:cs typeface="Verdana"/>
              </a:rPr>
              <a:t>challenge </a:t>
            </a:r>
            <a:r>
              <a:rPr dirty="0" sz="3100" spc="-45">
                <a:latin typeface="Verdana"/>
                <a:cs typeface="Verdana"/>
              </a:rPr>
              <a:t>prejudice </a:t>
            </a:r>
            <a:r>
              <a:rPr dirty="0" sz="3100" spc="-80">
                <a:latin typeface="Verdana"/>
                <a:cs typeface="Verdana"/>
              </a:rPr>
              <a:t>and </a:t>
            </a:r>
            <a:r>
              <a:rPr dirty="0" sz="3100" spc="-55">
                <a:latin typeface="Verdana"/>
                <a:cs typeface="Verdana"/>
              </a:rPr>
              <a:t>disadvantage </a:t>
            </a:r>
            <a:r>
              <a:rPr dirty="0" sz="3100" spc="-80">
                <a:latin typeface="Verdana"/>
                <a:cs typeface="Verdana"/>
              </a:rPr>
              <a:t>and </a:t>
            </a:r>
            <a:r>
              <a:rPr dirty="0" sz="3100" spc="-75">
                <a:latin typeface="Verdana"/>
                <a:cs typeface="Verdana"/>
              </a:rPr>
              <a:t> </a:t>
            </a:r>
            <a:r>
              <a:rPr dirty="0" sz="3100" spc="-35">
                <a:latin typeface="Verdana"/>
                <a:cs typeface="Verdana"/>
              </a:rPr>
              <a:t>promote </a:t>
            </a:r>
            <a:r>
              <a:rPr dirty="0" sz="3100" spc="-60">
                <a:latin typeface="Verdana"/>
                <a:cs typeface="Verdana"/>
              </a:rPr>
              <a:t>the </a:t>
            </a:r>
            <a:r>
              <a:rPr dirty="0" sz="3100" spc="-50">
                <a:latin typeface="Verdana"/>
                <a:cs typeface="Verdana"/>
              </a:rPr>
              <a:t>importance </a:t>
            </a:r>
            <a:r>
              <a:rPr dirty="0" sz="3100" spc="45">
                <a:latin typeface="Verdana"/>
                <a:cs typeface="Verdana"/>
              </a:rPr>
              <a:t>of </a:t>
            </a:r>
            <a:r>
              <a:rPr dirty="0" sz="3100" spc="-170">
                <a:latin typeface="Verdana"/>
                <a:cs typeface="Verdana"/>
              </a:rPr>
              <a:t>human </a:t>
            </a:r>
            <a:r>
              <a:rPr dirty="0" sz="3100" spc="-114">
                <a:latin typeface="Verdana"/>
                <a:cs typeface="Verdana"/>
              </a:rPr>
              <a:t>rights, </a:t>
            </a:r>
            <a:r>
              <a:rPr dirty="0" sz="3100" spc="-30">
                <a:latin typeface="Verdana"/>
                <a:cs typeface="Verdana"/>
              </a:rPr>
              <a:t>enforcing </a:t>
            </a:r>
            <a:r>
              <a:rPr dirty="0" sz="3100" spc="-65">
                <a:latin typeface="Verdana"/>
                <a:cs typeface="Verdana"/>
              </a:rPr>
              <a:t>equality </a:t>
            </a:r>
            <a:r>
              <a:rPr dirty="0" sz="3100" spc="5">
                <a:latin typeface="Verdana"/>
                <a:cs typeface="Verdana"/>
              </a:rPr>
              <a:t>laws </a:t>
            </a:r>
            <a:r>
              <a:rPr dirty="0" sz="3100" spc="-45">
                <a:latin typeface="Verdana"/>
                <a:cs typeface="Verdana"/>
              </a:rPr>
              <a:t>on </a:t>
            </a:r>
            <a:r>
              <a:rPr dirty="0" sz="3100" spc="-65">
                <a:latin typeface="Verdana"/>
                <a:cs typeface="Verdana"/>
              </a:rPr>
              <a:t>age, </a:t>
            </a:r>
            <a:r>
              <a:rPr dirty="0" sz="3100" spc="-85">
                <a:latin typeface="Verdana"/>
                <a:cs typeface="Verdana"/>
              </a:rPr>
              <a:t>disability, </a:t>
            </a:r>
            <a:r>
              <a:rPr dirty="0" sz="3100" spc="-1075">
                <a:latin typeface="Verdana"/>
                <a:cs typeface="Verdana"/>
              </a:rPr>
              <a:t> </a:t>
            </a:r>
            <a:r>
              <a:rPr dirty="0" sz="3100" spc="30">
                <a:latin typeface="Verdana"/>
                <a:cs typeface="Verdana"/>
              </a:rPr>
              <a:t>g</a:t>
            </a:r>
            <a:r>
              <a:rPr dirty="0" sz="3100" spc="95">
                <a:latin typeface="Verdana"/>
                <a:cs typeface="Verdana"/>
              </a:rPr>
              <a:t>e</a:t>
            </a:r>
            <a:r>
              <a:rPr dirty="0" sz="3100" spc="-185">
                <a:latin typeface="Verdana"/>
                <a:cs typeface="Verdana"/>
              </a:rPr>
              <a:t>n</a:t>
            </a:r>
            <a:r>
              <a:rPr dirty="0" sz="3100" spc="25">
                <a:latin typeface="Verdana"/>
                <a:cs typeface="Verdana"/>
              </a:rPr>
              <a:t>d</a:t>
            </a:r>
            <a:r>
              <a:rPr dirty="0" sz="3100" spc="95">
                <a:latin typeface="Verdana"/>
                <a:cs typeface="Verdana"/>
              </a:rPr>
              <a:t>e</a:t>
            </a:r>
            <a:r>
              <a:rPr dirty="0" sz="3100" spc="-200">
                <a:latin typeface="Verdana"/>
                <a:cs typeface="Verdana"/>
              </a:rPr>
              <a:t>r</a:t>
            </a:r>
            <a:r>
              <a:rPr dirty="0" sz="3100" spc="-295">
                <a:latin typeface="Verdana"/>
                <a:cs typeface="Verdana"/>
              </a:rPr>
              <a:t>,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30">
                <a:latin typeface="Verdana"/>
                <a:cs typeface="Verdana"/>
              </a:rPr>
              <a:t>g</a:t>
            </a:r>
            <a:r>
              <a:rPr dirty="0" sz="3100" spc="95">
                <a:latin typeface="Verdana"/>
                <a:cs typeface="Verdana"/>
              </a:rPr>
              <a:t>e</a:t>
            </a:r>
            <a:r>
              <a:rPr dirty="0" sz="3100" spc="-185">
                <a:latin typeface="Verdana"/>
                <a:cs typeface="Verdana"/>
              </a:rPr>
              <a:t>n</a:t>
            </a:r>
            <a:r>
              <a:rPr dirty="0" sz="3100" spc="25">
                <a:latin typeface="Verdana"/>
                <a:cs typeface="Verdana"/>
              </a:rPr>
              <a:t>d</a:t>
            </a:r>
            <a:r>
              <a:rPr dirty="0" sz="3100" spc="95">
                <a:latin typeface="Verdana"/>
                <a:cs typeface="Verdana"/>
              </a:rPr>
              <a:t>e</a:t>
            </a:r>
            <a:r>
              <a:rPr dirty="0" sz="3100" spc="-200">
                <a:latin typeface="Verdana"/>
                <a:cs typeface="Verdana"/>
              </a:rPr>
              <a:t>r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200">
                <a:latin typeface="Verdana"/>
                <a:cs typeface="Verdana"/>
              </a:rPr>
              <a:t>r</a:t>
            </a:r>
            <a:r>
              <a:rPr dirty="0" sz="3100" spc="95">
                <a:latin typeface="Verdana"/>
                <a:cs typeface="Verdana"/>
              </a:rPr>
              <a:t>e</a:t>
            </a:r>
            <a:r>
              <a:rPr dirty="0" sz="3100" spc="-85">
                <a:latin typeface="Verdana"/>
                <a:cs typeface="Verdana"/>
              </a:rPr>
              <a:t>a</a:t>
            </a:r>
            <a:r>
              <a:rPr dirty="0" sz="3100" spc="105">
                <a:latin typeface="Verdana"/>
                <a:cs typeface="Verdana"/>
              </a:rPr>
              <a:t>ss</a:t>
            </a:r>
            <a:r>
              <a:rPr dirty="0" sz="3100" spc="-150">
                <a:latin typeface="Verdana"/>
                <a:cs typeface="Verdana"/>
              </a:rPr>
              <a:t>i</a:t>
            </a:r>
            <a:r>
              <a:rPr dirty="0" sz="3100" spc="30">
                <a:latin typeface="Verdana"/>
                <a:cs typeface="Verdana"/>
              </a:rPr>
              <a:t>g</a:t>
            </a:r>
            <a:r>
              <a:rPr dirty="0" sz="3100" spc="-185">
                <a:latin typeface="Verdana"/>
                <a:cs typeface="Verdana"/>
              </a:rPr>
              <a:t>n</a:t>
            </a:r>
            <a:r>
              <a:rPr dirty="0" sz="3100" spc="-235">
                <a:latin typeface="Verdana"/>
                <a:cs typeface="Verdana"/>
              </a:rPr>
              <a:t>m</a:t>
            </a:r>
            <a:r>
              <a:rPr dirty="0" sz="3100" spc="95">
                <a:latin typeface="Verdana"/>
                <a:cs typeface="Verdana"/>
              </a:rPr>
              <a:t>e</a:t>
            </a:r>
            <a:r>
              <a:rPr dirty="0" sz="3100" spc="-185">
                <a:latin typeface="Verdana"/>
                <a:cs typeface="Verdana"/>
              </a:rPr>
              <a:t>n</a:t>
            </a:r>
            <a:r>
              <a:rPr dirty="0" sz="3100" spc="-105">
                <a:latin typeface="Verdana"/>
                <a:cs typeface="Verdana"/>
              </a:rPr>
              <a:t>t</a:t>
            </a:r>
            <a:r>
              <a:rPr dirty="0" sz="3100" spc="-295">
                <a:latin typeface="Verdana"/>
                <a:cs typeface="Verdana"/>
              </a:rPr>
              <a:t>,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200">
                <a:latin typeface="Verdana"/>
                <a:cs typeface="Verdana"/>
              </a:rPr>
              <a:t>r</a:t>
            </a:r>
            <a:r>
              <a:rPr dirty="0" sz="3100" spc="-85">
                <a:latin typeface="Verdana"/>
                <a:cs typeface="Verdana"/>
              </a:rPr>
              <a:t>a</a:t>
            </a:r>
            <a:r>
              <a:rPr dirty="0" sz="3100" spc="245">
                <a:latin typeface="Verdana"/>
                <a:cs typeface="Verdana"/>
              </a:rPr>
              <a:t>c</a:t>
            </a:r>
            <a:r>
              <a:rPr dirty="0" sz="3100" spc="95">
                <a:latin typeface="Verdana"/>
                <a:cs typeface="Verdana"/>
              </a:rPr>
              <a:t>e</a:t>
            </a:r>
            <a:r>
              <a:rPr dirty="0" sz="3100" spc="-295">
                <a:latin typeface="Verdana"/>
                <a:cs typeface="Verdana"/>
              </a:rPr>
              <a:t>,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200">
                <a:latin typeface="Verdana"/>
                <a:cs typeface="Verdana"/>
              </a:rPr>
              <a:t>r</a:t>
            </a:r>
            <a:r>
              <a:rPr dirty="0" sz="3100" spc="95">
                <a:latin typeface="Verdana"/>
                <a:cs typeface="Verdana"/>
              </a:rPr>
              <a:t>e</a:t>
            </a:r>
            <a:r>
              <a:rPr dirty="0" sz="3100" spc="5">
                <a:latin typeface="Verdana"/>
                <a:cs typeface="Verdana"/>
              </a:rPr>
              <a:t>l</a:t>
            </a:r>
            <a:r>
              <a:rPr dirty="0" sz="3100" spc="-150">
                <a:latin typeface="Verdana"/>
                <a:cs typeface="Verdana"/>
              </a:rPr>
              <a:t>i</a:t>
            </a:r>
            <a:r>
              <a:rPr dirty="0" sz="3100" spc="30">
                <a:latin typeface="Verdana"/>
                <a:cs typeface="Verdana"/>
              </a:rPr>
              <a:t>g</a:t>
            </a:r>
            <a:r>
              <a:rPr dirty="0" sz="3100" spc="-150">
                <a:latin typeface="Verdana"/>
                <a:cs typeface="Verdana"/>
              </a:rPr>
              <a:t>i</a:t>
            </a:r>
            <a:r>
              <a:rPr dirty="0" sz="3100" spc="90">
                <a:latin typeface="Verdana"/>
                <a:cs typeface="Verdana"/>
              </a:rPr>
              <a:t>o</a:t>
            </a:r>
            <a:r>
              <a:rPr dirty="0" sz="3100" spc="-180">
                <a:latin typeface="Verdana"/>
                <a:cs typeface="Verdana"/>
              </a:rPr>
              <a:t>n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90">
                <a:latin typeface="Verdana"/>
                <a:cs typeface="Verdana"/>
              </a:rPr>
              <a:t>o</a:t>
            </a:r>
            <a:r>
              <a:rPr dirty="0" sz="3100" spc="-200">
                <a:latin typeface="Verdana"/>
                <a:cs typeface="Verdana"/>
              </a:rPr>
              <a:t>r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25">
                <a:latin typeface="Verdana"/>
                <a:cs typeface="Verdana"/>
              </a:rPr>
              <a:t>b</a:t>
            </a:r>
            <a:r>
              <a:rPr dirty="0" sz="3100" spc="95">
                <a:latin typeface="Verdana"/>
                <a:cs typeface="Verdana"/>
              </a:rPr>
              <a:t>e</a:t>
            </a:r>
            <a:r>
              <a:rPr dirty="0" sz="3100" spc="5">
                <a:latin typeface="Verdana"/>
                <a:cs typeface="Verdana"/>
              </a:rPr>
              <a:t>l</a:t>
            </a:r>
            <a:r>
              <a:rPr dirty="0" sz="3100" spc="-150">
                <a:latin typeface="Verdana"/>
                <a:cs typeface="Verdana"/>
              </a:rPr>
              <a:t>i</a:t>
            </a:r>
            <a:r>
              <a:rPr dirty="0" sz="3100" spc="95">
                <a:latin typeface="Verdana"/>
                <a:cs typeface="Verdana"/>
              </a:rPr>
              <a:t>e</a:t>
            </a:r>
            <a:r>
              <a:rPr dirty="0" sz="3100">
                <a:latin typeface="Verdana"/>
                <a:cs typeface="Verdana"/>
              </a:rPr>
              <a:t>f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85">
                <a:latin typeface="Verdana"/>
                <a:cs typeface="Verdana"/>
              </a:rPr>
              <a:t>a</a:t>
            </a:r>
            <a:r>
              <a:rPr dirty="0" sz="3100" spc="-185">
                <a:latin typeface="Verdana"/>
                <a:cs typeface="Verdana"/>
              </a:rPr>
              <a:t>n</a:t>
            </a:r>
            <a:r>
              <a:rPr dirty="0" sz="3100" spc="30">
                <a:latin typeface="Verdana"/>
                <a:cs typeface="Verdana"/>
              </a:rPr>
              <a:t>d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105">
                <a:latin typeface="Verdana"/>
                <a:cs typeface="Verdana"/>
              </a:rPr>
              <a:t>s</a:t>
            </a:r>
            <a:r>
              <a:rPr dirty="0" sz="3100" spc="95">
                <a:latin typeface="Verdana"/>
                <a:cs typeface="Verdana"/>
              </a:rPr>
              <a:t>e</a:t>
            </a:r>
            <a:r>
              <a:rPr dirty="0" sz="3100" spc="-135">
                <a:latin typeface="Verdana"/>
                <a:cs typeface="Verdana"/>
              </a:rPr>
              <a:t>x</a:t>
            </a:r>
            <a:r>
              <a:rPr dirty="0" sz="3100" spc="-175">
                <a:latin typeface="Verdana"/>
                <a:cs typeface="Verdana"/>
              </a:rPr>
              <a:t>u</a:t>
            </a:r>
            <a:r>
              <a:rPr dirty="0" sz="3100" spc="-85">
                <a:latin typeface="Verdana"/>
                <a:cs typeface="Verdana"/>
              </a:rPr>
              <a:t>a</a:t>
            </a:r>
            <a:r>
              <a:rPr dirty="0" sz="3100" spc="5">
                <a:latin typeface="Verdana"/>
                <a:cs typeface="Verdana"/>
              </a:rPr>
              <a:t>l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90">
                <a:latin typeface="Verdana"/>
                <a:cs typeface="Verdana"/>
              </a:rPr>
              <a:t>o</a:t>
            </a:r>
            <a:r>
              <a:rPr dirty="0" sz="3100" spc="-204">
                <a:latin typeface="Verdana"/>
                <a:cs typeface="Verdana"/>
              </a:rPr>
              <a:t>r</a:t>
            </a:r>
            <a:r>
              <a:rPr dirty="0" sz="3100" spc="-150">
                <a:latin typeface="Verdana"/>
                <a:cs typeface="Verdana"/>
              </a:rPr>
              <a:t>i</a:t>
            </a:r>
            <a:r>
              <a:rPr dirty="0" sz="3100" spc="95">
                <a:latin typeface="Verdana"/>
                <a:cs typeface="Verdana"/>
              </a:rPr>
              <a:t>e</a:t>
            </a:r>
            <a:r>
              <a:rPr dirty="0" sz="3100" spc="-185">
                <a:latin typeface="Verdana"/>
                <a:cs typeface="Verdana"/>
              </a:rPr>
              <a:t>n</a:t>
            </a:r>
            <a:r>
              <a:rPr dirty="0" sz="3100" spc="-110">
                <a:latin typeface="Verdana"/>
                <a:cs typeface="Verdana"/>
              </a:rPr>
              <a:t>t</a:t>
            </a:r>
            <a:r>
              <a:rPr dirty="0" sz="3100" spc="-85">
                <a:latin typeface="Verdana"/>
                <a:cs typeface="Verdana"/>
              </a:rPr>
              <a:t>a</a:t>
            </a:r>
            <a:r>
              <a:rPr dirty="0" sz="3100" spc="-110">
                <a:latin typeface="Verdana"/>
                <a:cs typeface="Verdana"/>
              </a:rPr>
              <a:t>t</a:t>
            </a:r>
            <a:r>
              <a:rPr dirty="0" sz="3100" spc="-150">
                <a:latin typeface="Verdana"/>
                <a:cs typeface="Verdana"/>
              </a:rPr>
              <a:t>i</a:t>
            </a:r>
            <a:r>
              <a:rPr dirty="0" sz="3100" spc="90">
                <a:latin typeface="Verdana"/>
                <a:cs typeface="Verdana"/>
              </a:rPr>
              <a:t>o</a:t>
            </a:r>
            <a:r>
              <a:rPr dirty="0" sz="3100" spc="-180">
                <a:latin typeface="Verdana"/>
                <a:cs typeface="Verdana"/>
              </a:rPr>
              <a:t>n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85">
                <a:latin typeface="Verdana"/>
                <a:cs typeface="Verdana"/>
              </a:rPr>
              <a:t>a</a:t>
            </a:r>
            <a:r>
              <a:rPr dirty="0" sz="3100" spc="-185">
                <a:latin typeface="Verdana"/>
                <a:cs typeface="Verdana"/>
              </a:rPr>
              <a:t>n</a:t>
            </a:r>
            <a:r>
              <a:rPr dirty="0" sz="3100" spc="20">
                <a:latin typeface="Verdana"/>
                <a:cs typeface="Verdana"/>
              </a:rPr>
              <a:t>d  </a:t>
            </a:r>
            <a:r>
              <a:rPr dirty="0" sz="3100" spc="-10">
                <a:latin typeface="Verdana"/>
                <a:cs typeface="Verdana"/>
              </a:rPr>
              <a:t>encourage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5">
                <a:latin typeface="Verdana"/>
                <a:cs typeface="Verdana"/>
              </a:rPr>
              <a:t>compliance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110">
                <a:latin typeface="Verdana"/>
                <a:cs typeface="Verdana"/>
              </a:rPr>
              <a:t>with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60">
                <a:latin typeface="Verdana"/>
                <a:cs typeface="Verdana"/>
              </a:rPr>
              <a:t>the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155">
                <a:latin typeface="Verdana"/>
                <a:cs typeface="Verdana"/>
              </a:rPr>
              <a:t>Human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70">
                <a:latin typeface="Verdana"/>
                <a:cs typeface="Verdana"/>
              </a:rPr>
              <a:t>Rights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55">
                <a:latin typeface="Verdana"/>
                <a:cs typeface="Verdana"/>
              </a:rPr>
              <a:t>Act.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3" y="97509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96949" y="433213"/>
            <a:ext cx="1267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64" y="97509"/>
            <a:ext cx="13634719" cy="6946265"/>
          </a:xfrm>
          <a:custGeom>
            <a:avLst/>
            <a:gdLst/>
            <a:ahLst/>
            <a:cxnLst/>
            <a:rect l="l" t="t" r="r" b="b"/>
            <a:pathLst>
              <a:path w="13634719" h="6946265">
                <a:moveTo>
                  <a:pt x="4831640" y="6945930"/>
                </a:moveTo>
                <a:lnTo>
                  <a:pt x="13634101" y="6945930"/>
                </a:lnTo>
                <a:lnTo>
                  <a:pt x="13634101" y="1016854"/>
                </a:lnTo>
                <a:lnTo>
                  <a:pt x="4831640" y="1016854"/>
                </a:lnTo>
                <a:lnTo>
                  <a:pt x="4785002" y="1010533"/>
                </a:lnTo>
                <a:lnTo>
                  <a:pt x="4743269" y="992754"/>
                </a:lnTo>
                <a:lnTo>
                  <a:pt x="4708035" y="965294"/>
                </a:lnTo>
                <a:lnTo>
                  <a:pt x="4680894" y="929931"/>
                </a:lnTo>
                <a:lnTo>
                  <a:pt x="4663441" y="888440"/>
                </a:lnTo>
                <a:lnTo>
                  <a:pt x="4657269" y="842599"/>
                </a:lnTo>
                <a:lnTo>
                  <a:pt x="4657269" y="174254"/>
                </a:lnTo>
                <a:lnTo>
                  <a:pt x="4650943" y="127648"/>
                </a:lnTo>
                <a:lnTo>
                  <a:pt x="4633153" y="85942"/>
                </a:lnTo>
                <a:lnTo>
                  <a:pt x="4605674" y="50732"/>
                </a:lnTo>
                <a:lnTo>
                  <a:pt x="4570287" y="23609"/>
                </a:lnTo>
                <a:lnTo>
                  <a:pt x="4528769" y="6167"/>
                </a:lnTo>
                <a:lnTo>
                  <a:pt x="4482897" y="0"/>
                </a:lnTo>
                <a:lnTo>
                  <a:pt x="1430289" y="0"/>
                </a:lnTo>
                <a:lnTo>
                  <a:pt x="1383650" y="6321"/>
                </a:lnTo>
                <a:lnTo>
                  <a:pt x="1341917" y="24099"/>
                </a:lnTo>
                <a:lnTo>
                  <a:pt x="1306683" y="51559"/>
                </a:lnTo>
                <a:lnTo>
                  <a:pt x="1279542" y="86923"/>
                </a:lnTo>
                <a:lnTo>
                  <a:pt x="1262089" y="128413"/>
                </a:lnTo>
                <a:lnTo>
                  <a:pt x="1255916" y="174254"/>
                </a:lnTo>
                <a:lnTo>
                  <a:pt x="1255916" y="840393"/>
                </a:lnTo>
                <a:lnTo>
                  <a:pt x="1249591" y="887000"/>
                </a:lnTo>
                <a:lnTo>
                  <a:pt x="1231800" y="928705"/>
                </a:lnTo>
                <a:lnTo>
                  <a:pt x="1204322" y="963916"/>
                </a:lnTo>
                <a:lnTo>
                  <a:pt x="1168935" y="991038"/>
                </a:lnTo>
                <a:lnTo>
                  <a:pt x="1127416" y="1008480"/>
                </a:lnTo>
                <a:lnTo>
                  <a:pt x="1081544" y="1014648"/>
                </a:lnTo>
                <a:lnTo>
                  <a:pt x="0" y="1014648"/>
                </a:lnTo>
                <a:lnTo>
                  <a:pt x="0" y="6771675"/>
                </a:lnTo>
                <a:lnTo>
                  <a:pt x="4831640" y="6771675"/>
                </a:lnTo>
                <a:lnTo>
                  <a:pt x="4831640" y="6945930"/>
                </a:lnTo>
                <a:close/>
              </a:path>
              <a:path w="13634719" h="6946265">
                <a:moveTo>
                  <a:pt x="0" y="6945930"/>
                </a:moveTo>
                <a:lnTo>
                  <a:pt x="4831640" y="6945930"/>
                </a:lnTo>
                <a:lnTo>
                  <a:pt x="4831640" y="6771675"/>
                </a:lnTo>
                <a:lnTo>
                  <a:pt x="0" y="6771675"/>
                </a:lnTo>
                <a:lnTo>
                  <a:pt x="0" y="6945930"/>
                </a:lnTo>
                <a:close/>
              </a:path>
            </a:pathLst>
          </a:custGeom>
          <a:solidFill>
            <a:srgbClr val="9597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93059" y="433213"/>
            <a:ext cx="14008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Proprietors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" y="97509"/>
            <a:ext cx="18288000" cy="10191750"/>
            <a:chOff x="48" y="97509"/>
            <a:chExt cx="18288000" cy="10191750"/>
          </a:xfrm>
        </p:grpSpPr>
        <p:sp>
          <p:nvSpPr>
            <p:cNvPr id="7" name="object 7"/>
            <p:cNvSpPr/>
            <p:nvPr/>
          </p:nvSpPr>
          <p:spPr>
            <a:xfrm>
              <a:off x="3937372" y="97509"/>
              <a:ext cx="13634719" cy="6946265"/>
            </a:xfrm>
            <a:custGeom>
              <a:avLst/>
              <a:gdLst/>
              <a:ahLst/>
              <a:cxnLst/>
              <a:rect l="l" t="t" r="r" b="b"/>
              <a:pathLst>
                <a:path w="13634719" h="6946265">
                  <a:moveTo>
                    <a:pt x="4831640" y="6945930"/>
                  </a:moveTo>
                  <a:lnTo>
                    <a:pt x="13634101" y="6945930"/>
                  </a:lnTo>
                  <a:lnTo>
                    <a:pt x="13634101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5930"/>
                  </a:lnTo>
                  <a:close/>
                </a:path>
                <a:path w="13634719" h="6946265">
                  <a:moveTo>
                    <a:pt x="0" y="6945930"/>
                  </a:moveTo>
                  <a:lnTo>
                    <a:pt x="4831640" y="6945930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593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" y="1116460"/>
              <a:ext cx="18288000" cy="9172575"/>
            </a:xfrm>
            <a:custGeom>
              <a:avLst/>
              <a:gdLst/>
              <a:ahLst/>
              <a:cxnLst/>
              <a:rect l="l" t="t" r="r" b="b"/>
              <a:pathLst>
                <a:path w="18288000" h="9172575">
                  <a:moveTo>
                    <a:pt x="18287902" y="9172574"/>
                  </a:moveTo>
                  <a:lnTo>
                    <a:pt x="0" y="9172574"/>
                  </a:lnTo>
                  <a:lnTo>
                    <a:pt x="0" y="0"/>
                  </a:lnTo>
                  <a:lnTo>
                    <a:pt x="18287902" y="0"/>
                  </a:lnTo>
                  <a:lnTo>
                    <a:pt x="18287902" y="917257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09053" y="1627262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4" h="0">
                  <a:moveTo>
                    <a:pt x="0" y="0"/>
                  </a:moveTo>
                  <a:lnTo>
                    <a:pt x="283527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09345" y="155582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26" y="71437"/>
                  </a:lnTo>
                  <a:lnTo>
                    <a:pt x="0" y="142874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04506" y="1627262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 h="0">
                  <a:moveTo>
                    <a:pt x="28352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2615" y="155582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5126" y="142874"/>
                  </a:moveTo>
                  <a:lnTo>
                    <a:pt x="0" y="71437"/>
                  </a:lnTo>
                  <a:lnTo>
                    <a:pt x="95126" y="0"/>
                  </a:lnTo>
                </a:path>
              </a:pathLst>
            </a:custGeom>
            <a:ln w="4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00175" y="1443893"/>
              <a:ext cx="305435" cy="323850"/>
            </a:xfrm>
            <a:custGeom>
              <a:avLst/>
              <a:gdLst/>
              <a:ahLst/>
              <a:cxnLst/>
              <a:rect l="l" t="t" r="r" b="b"/>
              <a:pathLst>
                <a:path w="305434" h="323850">
                  <a:moveTo>
                    <a:pt x="254082" y="323675"/>
                  </a:moveTo>
                  <a:lnTo>
                    <a:pt x="246439" y="322085"/>
                  </a:lnTo>
                  <a:lnTo>
                    <a:pt x="240195" y="317747"/>
                  </a:lnTo>
                  <a:lnTo>
                    <a:pt x="235983" y="311317"/>
                  </a:lnTo>
                  <a:lnTo>
                    <a:pt x="234439" y="303446"/>
                  </a:lnTo>
                  <a:lnTo>
                    <a:pt x="234439" y="289238"/>
                  </a:lnTo>
                  <a:lnTo>
                    <a:pt x="215876" y="299681"/>
                  </a:lnTo>
                  <a:lnTo>
                    <a:pt x="195866" y="307430"/>
                  </a:lnTo>
                  <a:lnTo>
                    <a:pt x="174636" y="312250"/>
                  </a:lnTo>
                  <a:lnTo>
                    <a:pt x="152414" y="313909"/>
                  </a:lnTo>
                  <a:lnTo>
                    <a:pt x="104261" y="305902"/>
                  </a:lnTo>
                  <a:lnTo>
                    <a:pt x="62425" y="283609"/>
                  </a:lnTo>
                  <a:lnTo>
                    <a:pt x="29423" y="249625"/>
                  </a:lnTo>
                  <a:lnTo>
                    <a:pt x="7775" y="206542"/>
                  </a:lnTo>
                  <a:lnTo>
                    <a:pt x="0" y="156954"/>
                  </a:lnTo>
                  <a:lnTo>
                    <a:pt x="7775" y="107367"/>
                  </a:lnTo>
                  <a:lnTo>
                    <a:pt x="29423" y="64284"/>
                  </a:lnTo>
                  <a:lnTo>
                    <a:pt x="62425" y="30299"/>
                  </a:lnTo>
                  <a:lnTo>
                    <a:pt x="104261" y="8007"/>
                  </a:lnTo>
                  <a:lnTo>
                    <a:pt x="152414" y="0"/>
                  </a:lnTo>
                  <a:lnTo>
                    <a:pt x="200566" y="8007"/>
                  </a:lnTo>
                  <a:lnTo>
                    <a:pt x="242402" y="30299"/>
                  </a:lnTo>
                  <a:lnTo>
                    <a:pt x="275403" y="64284"/>
                  </a:lnTo>
                  <a:lnTo>
                    <a:pt x="297050" y="107367"/>
                  </a:lnTo>
                  <a:lnTo>
                    <a:pt x="304825" y="156954"/>
                  </a:lnTo>
                  <a:lnTo>
                    <a:pt x="303281" y="164825"/>
                  </a:lnTo>
                  <a:lnTo>
                    <a:pt x="256640" y="111628"/>
                  </a:lnTo>
                  <a:lnTo>
                    <a:pt x="232387" y="74597"/>
                  </a:lnTo>
                  <a:lnTo>
                    <a:pt x="196428" y="49621"/>
                  </a:lnTo>
                  <a:lnTo>
                    <a:pt x="152414" y="40460"/>
                  </a:lnTo>
                  <a:lnTo>
                    <a:pt x="108398" y="49621"/>
                  </a:lnTo>
                  <a:lnTo>
                    <a:pt x="72438" y="74597"/>
                  </a:lnTo>
                  <a:lnTo>
                    <a:pt x="48185" y="111628"/>
                  </a:lnTo>
                  <a:lnTo>
                    <a:pt x="39289" y="156954"/>
                  </a:lnTo>
                  <a:lnTo>
                    <a:pt x="48185" y="202282"/>
                  </a:lnTo>
                  <a:lnTo>
                    <a:pt x="72438" y="239314"/>
                  </a:lnTo>
                  <a:lnTo>
                    <a:pt x="108398" y="264290"/>
                  </a:lnTo>
                  <a:lnTo>
                    <a:pt x="152414" y="273451"/>
                  </a:lnTo>
                  <a:lnTo>
                    <a:pt x="163541" y="272893"/>
                  </a:lnTo>
                  <a:lnTo>
                    <a:pt x="174363" y="271254"/>
                  </a:lnTo>
                  <a:lnTo>
                    <a:pt x="184830" y="268587"/>
                  </a:lnTo>
                  <a:lnTo>
                    <a:pt x="194890" y="264943"/>
                  </a:lnTo>
                  <a:lnTo>
                    <a:pt x="188060" y="262767"/>
                  </a:lnTo>
                  <a:lnTo>
                    <a:pt x="182552" y="258345"/>
                  </a:lnTo>
                  <a:lnTo>
                    <a:pt x="178876" y="252199"/>
                  </a:lnTo>
                  <a:lnTo>
                    <a:pt x="177538" y="244850"/>
                  </a:lnTo>
                  <a:lnTo>
                    <a:pt x="179083" y="236979"/>
                  </a:lnTo>
                  <a:lnTo>
                    <a:pt x="183294" y="230548"/>
                  </a:lnTo>
                  <a:lnTo>
                    <a:pt x="189538" y="226211"/>
                  </a:lnTo>
                  <a:lnTo>
                    <a:pt x="197181" y="224621"/>
                  </a:lnTo>
                  <a:lnTo>
                    <a:pt x="254082" y="224621"/>
                  </a:lnTo>
                  <a:lnTo>
                    <a:pt x="273725" y="303446"/>
                  </a:lnTo>
                  <a:lnTo>
                    <a:pt x="272181" y="311317"/>
                  </a:lnTo>
                  <a:lnTo>
                    <a:pt x="267969" y="317747"/>
                  </a:lnTo>
                  <a:lnTo>
                    <a:pt x="261725" y="322085"/>
                  </a:lnTo>
                  <a:lnTo>
                    <a:pt x="254082" y="32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430366" y="433213"/>
            <a:ext cx="1499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5973" y="97509"/>
            <a:ext cx="17952085" cy="6943725"/>
            <a:chOff x="335973" y="97509"/>
            <a:chExt cx="17952085" cy="6943725"/>
          </a:xfrm>
        </p:grpSpPr>
        <p:sp>
          <p:nvSpPr>
            <p:cNvPr id="16" name="object 16"/>
            <p:cNvSpPr/>
            <p:nvPr/>
          </p:nvSpPr>
          <p:spPr>
            <a:xfrm>
              <a:off x="6009344" y="97509"/>
              <a:ext cx="12278995" cy="6943725"/>
            </a:xfrm>
            <a:custGeom>
              <a:avLst/>
              <a:gdLst/>
              <a:ahLst/>
              <a:cxnLst/>
              <a:rect l="l" t="t" r="r" b="b"/>
              <a:pathLst>
                <a:path w="12278994" h="6943725">
                  <a:moveTo>
                    <a:pt x="4831640" y="6943724"/>
                  </a:moveTo>
                  <a:lnTo>
                    <a:pt x="12278655" y="6943724"/>
                  </a:lnTo>
                  <a:lnTo>
                    <a:pt x="12278655" y="1016854"/>
                  </a:lnTo>
                  <a:lnTo>
                    <a:pt x="4831640" y="1016854"/>
                  </a:lnTo>
                  <a:lnTo>
                    <a:pt x="4785002" y="1010533"/>
                  </a:lnTo>
                  <a:lnTo>
                    <a:pt x="4743269" y="992754"/>
                  </a:lnTo>
                  <a:lnTo>
                    <a:pt x="4708035" y="965294"/>
                  </a:lnTo>
                  <a:lnTo>
                    <a:pt x="4680894" y="929931"/>
                  </a:lnTo>
                  <a:lnTo>
                    <a:pt x="4663441" y="888440"/>
                  </a:lnTo>
                  <a:lnTo>
                    <a:pt x="4657269" y="842599"/>
                  </a:lnTo>
                  <a:lnTo>
                    <a:pt x="4657269" y="174254"/>
                  </a:lnTo>
                  <a:lnTo>
                    <a:pt x="4650943" y="127648"/>
                  </a:lnTo>
                  <a:lnTo>
                    <a:pt x="4633153" y="85942"/>
                  </a:lnTo>
                  <a:lnTo>
                    <a:pt x="4605674" y="50732"/>
                  </a:lnTo>
                  <a:lnTo>
                    <a:pt x="4570287" y="23609"/>
                  </a:lnTo>
                  <a:lnTo>
                    <a:pt x="4528769" y="6167"/>
                  </a:lnTo>
                  <a:lnTo>
                    <a:pt x="4482897" y="0"/>
                  </a:lnTo>
                  <a:lnTo>
                    <a:pt x="1430289" y="0"/>
                  </a:lnTo>
                  <a:lnTo>
                    <a:pt x="1383650" y="6321"/>
                  </a:lnTo>
                  <a:lnTo>
                    <a:pt x="1341917" y="24099"/>
                  </a:lnTo>
                  <a:lnTo>
                    <a:pt x="1306683" y="51559"/>
                  </a:lnTo>
                  <a:lnTo>
                    <a:pt x="1279542" y="86923"/>
                  </a:lnTo>
                  <a:lnTo>
                    <a:pt x="1262089" y="128413"/>
                  </a:lnTo>
                  <a:lnTo>
                    <a:pt x="1255916" y="174254"/>
                  </a:lnTo>
                  <a:lnTo>
                    <a:pt x="1255916" y="840393"/>
                  </a:lnTo>
                  <a:lnTo>
                    <a:pt x="1249591" y="887000"/>
                  </a:lnTo>
                  <a:lnTo>
                    <a:pt x="1231800" y="928705"/>
                  </a:lnTo>
                  <a:lnTo>
                    <a:pt x="1204322" y="963916"/>
                  </a:lnTo>
                  <a:lnTo>
                    <a:pt x="1168935" y="991038"/>
                  </a:lnTo>
                  <a:lnTo>
                    <a:pt x="1127416" y="1008480"/>
                  </a:lnTo>
                  <a:lnTo>
                    <a:pt x="1081544" y="1014648"/>
                  </a:lnTo>
                  <a:lnTo>
                    <a:pt x="0" y="1014648"/>
                  </a:lnTo>
                  <a:lnTo>
                    <a:pt x="0" y="6771675"/>
                  </a:lnTo>
                  <a:lnTo>
                    <a:pt x="4831640" y="6771675"/>
                  </a:lnTo>
                  <a:lnTo>
                    <a:pt x="4831640" y="6943724"/>
                  </a:lnTo>
                  <a:close/>
                </a:path>
                <a:path w="12278994" h="6943725">
                  <a:moveTo>
                    <a:pt x="0" y="6943724"/>
                  </a:moveTo>
                  <a:lnTo>
                    <a:pt x="4831640" y="6943724"/>
                  </a:lnTo>
                  <a:lnTo>
                    <a:pt x="4831640" y="6771675"/>
                  </a:lnTo>
                  <a:lnTo>
                    <a:pt x="0" y="6771675"/>
                  </a:lnTo>
                  <a:lnTo>
                    <a:pt x="0" y="6943724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217818" y="451949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28797" y="104866"/>
                  </a:moveTo>
                  <a:lnTo>
                    <a:pt x="146233" y="104866"/>
                  </a:lnTo>
                  <a:lnTo>
                    <a:pt x="242400" y="8556"/>
                  </a:lnTo>
                  <a:lnTo>
                    <a:pt x="252057" y="2137"/>
                  </a:lnTo>
                  <a:lnTo>
                    <a:pt x="263051" y="0"/>
                  </a:lnTo>
                  <a:lnTo>
                    <a:pt x="274027" y="2141"/>
                  </a:lnTo>
                  <a:lnTo>
                    <a:pt x="283684" y="8565"/>
                  </a:lnTo>
                  <a:lnTo>
                    <a:pt x="290093" y="18234"/>
                  </a:lnTo>
                  <a:lnTo>
                    <a:pt x="292230" y="29236"/>
                  </a:lnTo>
                  <a:lnTo>
                    <a:pt x="290089" y="40239"/>
                  </a:lnTo>
                  <a:lnTo>
                    <a:pt x="283667" y="49914"/>
                  </a:lnTo>
                  <a:lnTo>
                    <a:pt x="228797" y="104866"/>
                  </a:lnTo>
                  <a:close/>
                </a:path>
                <a:path w="292734" h="292734">
                  <a:moveTo>
                    <a:pt x="36647" y="292663"/>
                  </a:moveTo>
                  <a:lnTo>
                    <a:pt x="21721" y="292663"/>
                  </a:lnTo>
                  <a:lnTo>
                    <a:pt x="14238" y="289808"/>
                  </a:lnTo>
                  <a:lnTo>
                    <a:pt x="8545" y="284097"/>
                  </a:lnTo>
                  <a:lnTo>
                    <a:pt x="2136" y="274428"/>
                  </a:lnTo>
                  <a:lnTo>
                    <a:pt x="0" y="263428"/>
                  </a:lnTo>
                  <a:lnTo>
                    <a:pt x="2136" y="252427"/>
                  </a:lnTo>
                  <a:lnTo>
                    <a:pt x="8545" y="242758"/>
                  </a:lnTo>
                  <a:lnTo>
                    <a:pt x="104946" y="146214"/>
                  </a:lnTo>
                  <a:lnTo>
                    <a:pt x="8772" y="49904"/>
                  </a:lnTo>
                  <a:lnTo>
                    <a:pt x="2369" y="40235"/>
                  </a:lnTo>
                  <a:lnTo>
                    <a:pt x="233" y="29233"/>
                  </a:lnTo>
                  <a:lnTo>
                    <a:pt x="2372" y="18230"/>
                  </a:lnTo>
                  <a:lnTo>
                    <a:pt x="8794" y="8556"/>
                  </a:lnTo>
                  <a:lnTo>
                    <a:pt x="18461" y="2137"/>
                  </a:lnTo>
                  <a:lnTo>
                    <a:pt x="29426" y="0"/>
                  </a:lnTo>
                  <a:lnTo>
                    <a:pt x="40411" y="2141"/>
                  </a:lnTo>
                  <a:lnTo>
                    <a:pt x="50066" y="8565"/>
                  </a:lnTo>
                  <a:lnTo>
                    <a:pt x="146233" y="104866"/>
                  </a:lnTo>
                  <a:lnTo>
                    <a:pt x="228797" y="104866"/>
                  </a:lnTo>
                  <a:lnTo>
                    <a:pt x="187510" y="146214"/>
                  </a:lnTo>
                  <a:lnTo>
                    <a:pt x="228788" y="187562"/>
                  </a:lnTo>
                  <a:lnTo>
                    <a:pt x="146223" y="187562"/>
                  </a:lnTo>
                  <a:lnTo>
                    <a:pt x="44130" y="289808"/>
                  </a:lnTo>
                  <a:lnTo>
                    <a:pt x="36647" y="292663"/>
                  </a:lnTo>
                  <a:close/>
                </a:path>
                <a:path w="292734" h="292734">
                  <a:moveTo>
                    <a:pt x="270483" y="292429"/>
                  </a:moveTo>
                  <a:lnTo>
                    <a:pt x="255556" y="292429"/>
                  </a:lnTo>
                  <a:lnTo>
                    <a:pt x="248083" y="289574"/>
                  </a:lnTo>
                  <a:lnTo>
                    <a:pt x="146223" y="187562"/>
                  </a:lnTo>
                  <a:lnTo>
                    <a:pt x="228788" y="187562"/>
                  </a:lnTo>
                  <a:lnTo>
                    <a:pt x="283658" y="242525"/>
                  </a:lnTo>
                  <a:lnTo>
                    <a:pt x="290073" y="252193"/>
                  </a:lnTo>
                  <a:lnTo>
                    <a:pt x="292211" y="263194"/>
                  </a:lnTo>
                  <a:lnTo>
                    <a:pt x="290073" y="274194"/>
                  </a:lnTo>
                  <a:lnTo>
                    <a:pt x="283658" y="283863"/>
                  </a:lnTo>
                  <a:lnTo>
                    <a:pt x="277956" y="289574"/>
                  </a:lnTo>
                  <a:lnTo>
                    <a:pt x="270483" y="292429"/>
                  </a:lnTo>
                  <a:close/>
                </a:path>
              </a:pathLst>
            </a:custGeom>
            <a:solidFill>
              <a:srgbClr val="464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786181" y="449026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637" y="295275"/>
                  </a:moveTo>
                  <a:lnTo>
                    <a:pt x="136861" y="293099"/>
                  </a:lnTo>
                  <a:lnTo>
                    <a:pt x="128062" y="287167"/>
                  </a:lnTo>
                  <a:lnTo>
                    <a:pt x="122130" y="278368"/>
                  </a:lnTo>
                  <a:lnTo>
                    <a:pt x="119955" y="267592"/>
                  </a:lnTo>
                  <a:lnTo>
                    <a:pt x="119955" y="175319"/>
                  </a:lnTo>
                  <a:lnTo>
                    <a:pt x="27682" y="175319"/>
                  </a:lnTo>
                  <a:lnTo>
                    <a:pt x="16906" y="173144"/>
                  </a:lnTo>
                  <a:lnTo>
                    <a:pt x="8107" y="167212"/>
                  </a:lnTo>
                  <a:lnTo>
                    <a:pt x="2175" y="158413"/>
                  </a:lnTo>
                  <a:lnTo>
                    <a:pt x="0" y="147637"/>
                  </a:lnTo>
                  <a:lnTo>
                    <a:pt x="2175" y="136861"/>
                  </a:lnTo>
                  <a:lnTo>
                    <a:pt x="8107" y="128062"/>
                  </a:lnTo>
                  <a:lnTo>
                    <a:pt x="16906" y="122130"/>
                  </a:lnTo>
                  <a:lnTo>
                    <a:pt x="27682" y="119955"/>
                  </a:lnTo>
                  <a:lnTo>
                    <a:pt x="119955" y="119955"/>
                  </a:lnTo>
                  <a:lnTo>
                    <a:pt x="119955" y="27682"/>
                  </a:lnTo>
                  <a:lnTo>
                    <a:pt x="122130" y="16906"/>
                  </a:lnTo>
                  <a:lnTo>
                    <a:pt x="128062" y="8107"/>
                  </a:lnTo>
                  <a:lnTo>
                    <a:pt x="136861" y="2175"/>
                  </a:lnTo>
                  <a:lnTo>
                    <a:pt x="147637" y="0"/>
                  </a:lnTo>
                  <a:lnTo>
                    <a:pt x="158413" y="2175"/>
                  </a:lnTo>
                  <a:lnTo>
                    <a:pt x="167212" y="8107"/>
                  </a:lnTo>
                  <a:lnTo>
                    <a:pt x="173144" y="16906"/>
                  </a:lnTo>
                  <a:lnTo>
                    <a:pt x="175319" y="27682"/>
                  </a:lnTo>
                  <a:lnTo>
                    <a:pt x="175319" y="119955"/>
                  </a:lnTo>
                  <a:lnTo>
                    <a:pt x="267592" y="119955"/>
                  </a:lnTo>
                  <a:lnTo>
                    <a:pt x="278368" y="122130"/>
                  </a:lnTo>
                  <a:lnTo>
                    <a:pt x="287167" y="128062"/>
                  </a:lnTo>
                  <a:lnTo>
                    <a:pt x="293099" y="136861"/>
                  </a:lnTo>
                  <a:lnTo>
                    <a:pt x="295275" y="147637"/>
                  </a:lnTo>
                  <a:lnTo>
                    <a:pt x="293099" y="158413"/>
                  </a:lnTo>
                  <a:lnTo>
                    <a:pt x="287167" y="167212"/>
                  </a:lnTo>
                  <a:lnTo>
                    <a:pt x="278368" y="173144"/>
                  </a:lnTo>
                  <a:lnTo>
                    <a:pt x="267592" y="175319"/>
                  </a:lnTo>
                  <a:lnTo>
                    <a:pt x="175319" y="175319"/>
                  </a:lnTo>
                  <a:lnTo>
                    <a:pt x="175319" y="267592"/>
                  </a:lnTo>
                  <a:lnTo>
                    <a:pt x="173144" y="278368"/>
                  </a:lnTo>
                  <a:lnTo>
                    <a:pt x="167212" y="287167"/>
                  </a:lnTo>
                  <a:lnTo>
                    <a:pt x="158413" y="293099"/>
                  </a:lnTo>
                  <a:lnTo>
                    <a:pt x="147637" y="295275"/>
                  </a:lnTo>
                  <a:close/>
                </a:path>
              </a:pathLst>
            </a:custGeom>
            <a:solidFill>
              <a:srgbClr val="EF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602197" y="1348239"/>
              <a:ext cx="15656560" cy="514350"/>
            </a:xfrm>
            <a:custGeom>
              <a:avLst/>
              <a:gdLst/>
              <a:ahLst/>
              <a:cxnLst/>
              <a:rect l="l" t="t" r="r" b="b"/>
              <a:pathLst>
                <a:path w="15656560" h="514350">
                  <a:moveTo>
                    <a:pt x="15401065" y="514350"/>
                  </a:moveTo>
                  <a:lnTo>
                    <a:pt x="255175" y="514350"/>
                  </a:lnTo>
                  <a:lnTo>
                    <a:pt x="209307" y="510206"/>
                  </a:lnTo>
                  <a:lnTo>
                    <a:pt x="166136" y="498260"/>
                  </a:lnTo>
                  <a:lnTo>
                    <a:pt x="126383" y="479238"/>
                  </a:lnTo>
                  <a:lnTo>
                    <a:pt x="90769" y="453865"/>
                  </a:lnTo>
                  <a:lnTo>
                    <a:pt x="60014" y="422869"/>
                  </a:lnTo>
                  <a:lnTo>
                    <a:pt x="34838" y="386976"/>
                  </a:lnTo>
                  <a:lnTo>
                    <a:pt x="15964" y="346911"/>
                  </a:lnTo>
                  <a:lnTo>
                    <a:pt x="4111" y="303402"/>
                  </a:lnTo>
                  <a:lnTo>
                    <a:pt x="0" y="257175"/>
                  </a:lnTo>
                  <a:lnTo>
                    <a:pt x="4111" y="210947"/>
                  </a:lnTo>
                  <a:lnTo>
                    <a:pt x="15964" y="167438"/>
                  </a:lnTo>
                  <a:lnTo>
                    <a:pt x="34838" y="127373"/>
                  </a:lnTo>
                  <a:lnTo>
                    <a:pt x="60014" y="91480"/>
                  </a:lnTo>
                  <a:lnTo>
                    <a:pt x="90769" y="60484"/>
                  </a:lnTo>
                  <a:lnTo>
                    <a:pt x="126383" y="35111"/>
                  </a:lnTo>
                  <a:lnTo>
                    <a:pt x="166136" y="16089"/>
                  </a:lnTo>
                  <a:lnTo>
                    <a:pt x="209307" y="4143"/>
                  </a:lnTo>
                  <a:lnTo>
                    <a:pt x="255175" y="0"/>
                  </a:lnTo>
                  <a:lnTo>
                    <a:pt x="15401065" y="0"/>
                  </a:lnTo>
                  <a:lnTo>
                    <a:pt x="15446933" y="4143"/>
                  </a:lnTo>
                  <a:lnTo>
                    <a:pt x="15490104" y="16089"/>
                  </a:lnTo>
                  <a:lnTo>
                    <a:pt x="15529857" y="35111"/>
                  </a:lnTo>
                  <a:lnTo>
                    <a:pt x="15565471" y="60484"/>
                  </a:lnTo>
                  <a:lnTo>
                    <a:pt x="15596226" y="91480"/>
                  </a:lnTo>
                  <a:lnTo>
                    <a:pt x="15621401" y="127373"/>
                  </a:lnTo>
                  <a:lnTo>
                    <a:pt x="15640276" y="167438"/>
                  </a:lnTo>
                  <a:lnTo>
                    <a:pt x="15652129" y="210947"/>
                  </a:lnTo>
                  <a:lnTo>
                    <a:pt x="15656240" y="257175"/>
                  </a:lnTo>
                  <a:lnTo>
                    <a:pt x="15652129" y="303402"/>
                  </a:lnTo>
                  <a:lnTo>
                    <a:pt x="15640276" y="346911"/>
                  </a:lnTo>
                  <a:lnTo>
                    <a:pt x="15621401" y="386976"/>
                  </a:lnTo>
                  <a:lnTo>
                    <a:pt x="15596226" y="422869"/>
                  </a:lnTo>
                  <a:lnTo>
                    <a:pt x="15565471" y="453865"/>
                  </a:lnTo>
                  <a:lnTo>
                    <a:pt x="15529857" y="479238"/>
                  </a:lnTo>
                  <a:lnTo>
                    <a:pt x="15490104" y="498260"/>
                  </a:lnTo>
                  <a:lnTo>
                    <a:pt x="15446933" y="510206"/>
                  </a:lnTo>
                  <a:lnTo>
                    <a:pt x="15401065" y="514350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52901" y="1443820"/>
              <a:ext cx="334010" cy="323850"/>
            </a:xfrm>
            <a:custGeom>
              <a:avLst/>
              <a:gdLst/>
              <a:ahLst/>
              <a:cxnLst/>
              <a:rect l="l" t="t" r="r" b="b"/>
              <a:pathLst>
                <a:path w="334010" h="323850">
                  <a:moveTo>
                    <a:pt x="141344" y="287157"/>
                  </a:moveTo>
                  <a:lnTo>
                    <a:pt x="96716" y="279825"/>
                  </a:lnTo>
                  <a:lnTo>
                    <a:pt x="57922" y="259418"/>
                  </a:lnTo>
                  <a:lnTo>
                    <a:pt x="27307" y="228320"/>
                  </a:lnTo>
                  <a:lnTo>
                    <a:pt x="7217" y="188912"/>
                  </a:lnTo>
                  <a:lnTo>
                    <a:pt x="0" y="143578"/>
                  </a:lnTo>
                  <a:lnTo>
                    <a:pt x="7217" y="98245"/>
                  </a:lnTo>
                  <a:lnTo>
                    <a:pt x="27307" y="58837"/>
                  </a:lnTo>
                  <a:lnTo>
                    <a:pt x="57922" y="27738"/>
                  </a:lnTo>
                  <a:lnTo>
                    <a:pt x="96716" y="7331"/>
                  </a:lnTo>
                  <a:lnTo>
                    <a:pt x="141344" y="0"/>
                  </a:lnTo>
                  <a:lnTo>
                    <a:pt x="185971" y="7331"/>
                  </a:lnTo>
                  <a:lnTo>
                    <a:pt x="221196" y="25861"/>
                  </a:lnTo>
                  <a:lnTo>
                    <a:pt x="141344" y="25861"/>
                  </a:lnTo>
                  <a:lnTo>
                    <a:pt x="96279" y="35126"/>
                  </a:lnTo>
                  <a:lnTo>
                    <a:pt x="59439" y="60378"/>
                  </a:lnTo>
                  <a:lnTo>
                    <a:pt x="34579" y="97801"/>
                  </a:lnTo>
                  <a:lnTo>
                    <a:pt x="25458" y="143578"/>
                  </a:lnTo>
                  <a:lnTo>
                    <a:pt x="34579" y="189356"/>
                  </a:lnTo>
                  <a:lnTo>
                    <a:pt x="59439" y="226778"/>
                  </a:lnTo>
                  <a:lnTo>
                    <a:pt x="96279" y="252031"/>
                  </a:lnTo>
                  <a:lnTo>
                    <a:pt x="141344" y="261296"/>
                  </a:lnTo>
                  <a:lnTo>
                    <a:pt x="221607" y="261296"/>
                  </a:lnTo>
                  <a:lnTo>
                    <a:pt x="218283" y="263972"/>
                  </a:lnTo>
                  <a:lnTo>
                    <a:pt x="194790" y="276498"/>
                  </a:lnTo>
                  <a:lnTo>
                    <a:pt x="168970" y="284404"/>
                  </a:lnTo>
                  <a:lnTo>
                    <a:pt x="141344" y="287157"/>
                  </a:lnTo>
                  <a:close/>
                </a:path>
                <a:path w="334010" h="323850">
                  <a:moveTo>
                    <a:pt x="221607" y="261296"/>
                  </a:moveTo>
                  <a:lnTo>
                    <a:pt x="141344" y="261296"/>
                  </a:lnTo>
                  <a:lnTo>
                    <a:pt x="186408" y="252031"/>
                  </a:lnTo>
                  <a:lnTo>
                    <a:pt x="223249" y="226778"/>
                  </a:lnTo>
                  <a:lnTo>
                    <a:pt x="248108" y="189356"/>
                  </a:lnTo>
                  <a:lnTo>
                    <a:pt x="257229" y="143578"/>
                  </a:lnTo>
                  <a:lnTo>
                    <a:pt x="248108" y="97801"/>
                  </a:lnTo>
                  <a:lnTo>
                    <a:pt x="223249" y="60378"/>
                  </a:lnTo>
                  <a:lnTo>
                    <a:pt x="186408" y="35126"/>
                  </a:lnTo>
                  <a:lnTo>
                    <a:pt x="141344" y="25861"/>
                  </a:lnTo>
                  <a:lnTo>
                    <a:pt x="221196" y="25861"/>
                  </a:lnTo>
                  <a:lnTo>
                    <a:pt x="224766" y="27738"/>
                  </a:lnTo>
                  <a:lnTo>
                    <a:pt x="255381" y="58837"/>
                  </a:lnTo>
                  <a:lnTo>
                    <a:pt x="275470" y="98245"/>
                  </a:lnTo>
                  <a:lnTo>
                    <a:pt x="282688" y="143578"/>
                  </a:lnTo>
                  <a:lnTo>
                    <a:pt x="280857" y="166685"/>
                  </a:lnTo>
                  <a:lnTo>
                    <a:pt x="275559" y="188625"/>
                  </a:lnTo>
                  <a:lnTo>
                    <a:pt x="267082" y="209106"/>
                  </a:lnTo>
                  <a:lnTo>
                    <a:pt x="255714" y="227839"/>
                  </a:lnTo>
                  <a:lnTo>
                    <a:pt x="274927" y="247356"/>
                  </a:lnTo>
                  <a:lnTo>
                    <a:pt x="238924" y="247356"/>
                  </a:lnTo>
                  <a:lnTo>
                    <a:pt x="221607" y="261296"/>
                  </a:lnTo>
                  <a:close/>
                </a:path>
                <a:path w="334010" h="323850">
                  <a:moveTo>
                    <a:pt x="322680" y="323771"/>
                  </a:moveTo>
                  <a:lnTo>
                    <a:pt x="316165" y="323771"/>
                  </a:lnTo>
                  <a:lnTo>
                    <a:pt x="312907" y="322508"/>
                  </a:lnTo>
                  <a:lnTo>
                    <a:pt x="238924" y="247356"/>
                  </a:lnTo>
                  <a:lnTo>
                    <a:pt x="274927" y="247356"/>
                  </a:lnTo>
                  <a:lnTo>
                    <a:pt x="333394" y="306747"/>
                  </a:lnTo>
                  <a:lnTo>
                    <a:pt x="333394" y="314934"/>
                  </a:lnTo>
                  <a:lnTo>
                    <a:pt x="325937" y="322508"/>
                  </a:lnTo>
                  <a:lnTo>
                    <a:pt x="322680" y="323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35973" y="263360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5"/>
                  </a:moveTo>
                  <a:lnTo>
                    <a:pt x="251369" y="596148"/>
                  </a:lnTo>
                  <a:lnTo>
                    <a:pt x="205202" y="584778"/>
                  </a:lnTo>
                  <a:lnTo>
                    <a:pt x="162152" y="566585"/>
                  </a:lnTo>
                  <a:lnTo>
                    <a:pt x="122839" y="542185"/>
                  </a:lnTo>
                  <a:lnTo>
                    <a:pt x="87878" y="512196"/>
                  </a:lnTo>
                  <a:lnTo>
                    <a:pt x="57889" y="477235"/>
                  </a:lnTo>
                  <a:lnTo>
                    <a:pt x="33489" y="437922"/>
                  </a:lnTo>
                  <a:lnTo>
                    <a:pt x="15296" y="394872"/>
                  </a:lnTo>
                  <a:lnTo>
                    <a:pt x="3926" y="348705"/>
                  </a:lnTo>
                  <a:lnTo>
                    <a:pt x="0" y="300037"/>
                  </a:lnTo>
                  <a:lnTo>
                    <a:pt x="3926" y="251369"/>
                  </a:lnTo>
                  <a:lnTo>
                    <a:pt x="15296" y="205202"/>
                  </a:lnTo>
                  <a:lnTo>
                    <a:pt x="33489" y="162152"/>
                  </a:lnTo>
                  <a:lnTo>
                    <a:pt x="57889" y="122839"/>
                  </a:lnTo>
                  <a:lnTo>
                    <a:pt x="87878" y="87878"/>
                  </a:lnTo>
                  <a:lnTo>
                    <a:pt x="122839" y="57889"/>
                  </a:lnTo>
                  <a:lnTo>
                    <a:pt x="162152" y="33489"/>
                  </a:lnTo>
                  <a:lnTo>
                    <a:pt x="205202" y="15296"/>
                  </a:lnTo>
                  <a:lnTo>
                    <a:pt x="251369" y="3926"/>
                  </a:lnTo>
                  <a:lnTo>
                    <a:pt x="300037" y="0"/>
                  </a:lnTo>
                  <a:lnTo>
                    <a:pt x="348705" y="3926"/>
                  </a:lnTo>
                  <a:lnTo>
                    <a:pt x="394872" y="15296"/>
                  </a:lnTo>
                  <a:lnTo>
                    <a:pt x="437922" y="33489"/>
                  </a:lnTo>
                  <a:lnTo>
                    <a:pt x="477235" y="57889"/>
                  </a:lnTo>
                  <a:lnTo>
                    <a:pt x="512196" y="87878"/>
                  </a:lnTo>
                  <a:lnTo>
                    <a:pt x="542185" y="122839"/>
                  </a:lnTo>
                  <a:lnTo>
                    <a:pt x="566585" y="162152"/>
                  </a:lnTo>
                  <a:lnTo>
                    <a:pt x="584778" y="205202"/>
                  </a:lnTo>
                  <a:lnTo>
                    <a:pt x="596148" y="251369"/>
                  </a:lnTo>
                  <a:lnTo>
                    <a:pt x="600075" y="300037"/>
                  </a:lnTo>
                  <a:lnTo>
                    <a:pt x="596148" y="348705"/>
                  </a:lnTo>
                  <a:lnTo>
                    <a:pt x="584778" y="394872"/>
                  </a:lnTo>
                  <a:lnTo>
                    <a:pt x="566585" y="437922"/>
                  </a:lnTo>
                  <a:lnTo>
                    <a:pt x="542185" y="477235"/>
                  </a:lnTo>
                  <a:lnTo>
                    <a:pt x="512196" y="512196"/>
                  </a:lnTo>
                  <a:lnTo>
                    <a:pt x="477235" y="542185"/>
                  </a:lnTo>
                  <a:lnTo>
                    <a:pt x="437922" y="566585"/>
                  </a:lnTo>
                  <a:lnTo>
                    <a:pt x="394872" y="584778"/>
                  </a:lnTo>
                  <a:lnTo>
                    <a:pt x="348705" y="596148"/>
                  </a:lnTo>
                  <a:lnTo>
                    <a:pt x="300037" y="600075"/>
                  </a:lnTo>
                  <a:close/>
                </a:path>
              </a:pathLst>
            </a:custGeom>
            <a:solidFill>
              <a:srgbClr val="5C83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502338" y="433213"/>
            <a:ext cx="24758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latin typeface="Verdana"/>
                <a:cs typeface="Verdana"/>
              </a:rPr>
              <a:t>R</a:t>
            </a:r>
            <a:r>
              <a:rPr dirty="0" sz="2000" spc="60">
                <a:latin typeface="Verdana"/>
                <a:cs typeface="Verdana"/>
              </a:rPr>
              <a:t>e</a:t>
            </a:r>
            <a:r>
              <a:rPr dirty="0" sz="2000" spc="-155">
                <a:latin typeface="Verdana"/>
                <a:cs typeface="Verdana"/>
              </a:rPr>
              <a:t>v</a:t>
            </a:r>
            <a:r>
              <a:rPr dirty="0" sz="2000" spc="-100">
                <a:latin typeface="Verdana"/>
                <a:cs typeface="Verdana"/>
              </a:rPr>
              <a:t>i</a:t>
            </a:r>
            <a:r>
              <a:rPr dirty="0" sz="2000" spc="60">
                <a:latin typeface="Verdana"/>
                <a:cs typeface="Verdana"/>
              </a:rPr>
              <a:t>e</a:t>
            </a:r>
            <a:r>
              <a:rPr dirty="0" sz="2000">
                <a:latin typeface="Verdana"/>
                <a:cs typeface="Verdana"/>
              </a:rPr>
              <a:t>w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55">
                <a:latin typeface="Verdana"/>
                <a:cs typeface="Verdana"/>
              </a:rPr>
              <a:t>o</a:t>
            </a:r>
            <a:r>
              <a:rPr dirty="0" sz="2000">
                <a:latin typeface="Verdana"/>
                <a:cs typeface="Verdana"/>
              </a:rPr>
              <a:t>f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L</a:t>
            </a:r>
            <a:r>
              <a:rPr dirty="0" sz="2000" spc="-100">
                <a:latin typeface="Verdana"/>
                <a:cs typeface="Verdana"/>
              </a:rPr>
              <a:t>i</a:t>
            </a:r>
            <a:r>
              <a:rPr dirty="0" sz="2000" spc="-75">
                <a:latin typeface="Verdana"/>
                <a:cs typeface="Verdana"/>
              </a:rPr>
              <a:t>t</a:t>
            </a:r>
            <a:r>
              <a:rPr dirty="0" sz="2000" spc="60">
                <a:latin typeface="Verdana"/>
                <a:cs typeface="Verdana"/>
              </a:rPr>
              <a:t>e</a:t>
            </a:r>
            <a:r>
              <a:rPr dirty="0" sz="2000" spc="-135">
                <a:latin typeface="Verdana"/>
                <a:cs typeface="Verdana"/>
              </a:rPr>
              <a:t>r</a:t>
            </a:r>
            <a:r>
              <a:rPr dirty="0" sz="2000" spc="-55">
                <a:latin typeface="Verdana"/>
                <a:cs typeface="Verdana"/>
              </a:rPr>
              <a:t>a</a:t>
            </a:r>
            <a:r>
              <a:rPr dirty="0" sz="2000" spc="-75">
                <a:latin typeface="Verdana"/>
                <a:cs typeface="Verdana"/>
              </a:rPr>
              <a:t>t</a:t>
            </a:r>
            <a:r>
              <a:rPr dirty="0" sz="2000" spc="-114">
                <a:latin typeface="Verdana"/>
                <a:cs typeface="Verdana"/>
              </a:rPr>
              <a:t>u</a:t>
            </a:r>
            <a:r>
              <a:rPr dirty="0" sz="2000" spc="-135">
                <a:latin typeface="Verdana"/>
                <a:cs typeface="Verdana"/>
              </a:rPr>
              <a:t>r</a:t>
            </a:r>
            <a:r>
              <a:rPr dirty="0" sz="2000" spc="65"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45594" y="1387581"/>
            <a:ext cx="308927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9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-190">
                <a:solidFill>
                  <a:srgbClr val="48494E"/>
                </a:solidFill>
                <a:latin typeface="Verdana"/>
                <a:cs typeface="Verdana"/>
              </a:rPr>
              <a:t>v</a:t>
            </a:r>
            <a:r>
              <a:rPr dirty="0" sz="2500" spc="-12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>
                <a:solidFill>
                  <a:srgbClr val="48494E"/>
                </a:solidFill>
                <a:latin typeface="Verdana"/>
                <a:cs typeface="Verdana"/>
              </a:rPr>
              <a:t>w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o</a:t>
            </a:r>
            <a:r>
              <a:rPr dirty="0" sz="2500">
                <a:solidFill>
                  <a:srgbClr val="48494E"/>
                </a:solidFill>
                <a:latin typeface="Verdana"/>
                <a:cs typeface="Verdana"/>
              </a:rPr>
              <a:t>f</a:t>
            </a:r>
            <a:r>
              <a:rPr dirty="0" sz="2500" spc="-180">
                <a:solidFill>
                  <a:srgbClr val="48494E"/>
                </a:solidFill>
                <a:latin typeface="Verdana"/>
                <a:cs typeface="Verdana"/>
              </a:rPr>
              <a:t> </a:t>
            </a:r>
            <a:r>
              <a:rPr dirty="0" sz="2500" spc="-80">
                <a:solidFill>
                  <a:srgbClr val="48494E"/>
                </a:solidFill>
                <a:latin typeface="Verdana"/>
                <a:cs typeface="Verdana"/>
              </a:rPr>
              <a:t>L</a:t>
            </a:r>
            <a:r>
              <a:rPr dirty="0" sz="2500" spc="-120">
                <a:solidFill>
                  <a:srgbClr val="48494E"/>
                </a:solidFill>
                <a:latin typeface="Verdana"/>
                <a:cs typeface="Verdana"/>
              </a:rPr>
              <a:t>i</a:t>
            </a:r>
            <a:r>
              <a:rPr dirty="0" sz="2500" spc="-9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dirty="0" sz="2500" spc="75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r>
              <a:rPr dirty="0" sz="2500" spc="-16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-70">
                <a:solidFill>
                  <a:srgbClr val="48494E"/>
                </a:solidFill>
                <a:latin typeface="Verdana"/>
                <a:cs typeface="Verdana"/>
              </a:rPr>
              <a:t>a</a:t>
            </a:r>
            <a:r>
              <a:rPr dirty="0" sz="2500" spc="-90">
                <a:solidFill>
                  <a:srgbClr val="48494E"/>
                </a:solidFill>
                <a:latin typeface="Verdana"/>
                <a:cs typeface="Verdana"/>
              </a:rPr>
              <a:t>t</a:t>
            </a:r>
            <a:r>
              <a:rPr dirty="0" sz="2500" spc="-145">
                <a:solidFill>
                  <a:srgbClr val="48494E"/>
                </a:solidFill>
                <a:latin typeface="Verdana"/>
                <a:cs typeface="Verdana"/>
              </a:rPr>
              <a:t>u</a:t>
            </a:r>
            <a:r>
              <a:rPr dirty="0" sz="2500" spc="-165">
                <a:solidFill>
                  <a:srgbClr val="48494E"/>
                </a:solidFill>
                <a:latin typeface="Verdana"/>
                <a:cs typeface="Verdana"/>
              </a:rPr>
              <a:t>r</a:t>
            </a:r>
            <a:r>
              <a:rPr dirty="0" sz="2500" spc="80">
                <a:solidFill>
                  <a:srgbClr val="48494E"/>
                </a:solidFill>
                <a:latin typeface="Verdana"/>
                <a:cs typeface="Verdana"/>
              </a:rPr>
              <a:t>e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40117" y="3420739"/>
            <a:ext cx="4816475" cy="1315720"/>
            <a:chOff x="940117" y="3420739"/>
            <a:chExt cx="4816475" cy="1315720"/>
          </a:xfrm>
        </p:grpSpPr>
        <p:sp>
          <p:nvSpPr>
            <p:cNvPr id="25" name="object 25"/>
            <p:cNvSpPr/>
            <p:nvPr/>
          </p:nvSpPr>
          <p:spPr>
            <a:xfrm>
              <a:off x="940117" y="3747021"/>
              <a:ext cx="4816475" cy="989330"/>
            </a:xfrm>
            <a:custGeom>
              <a:avLst/>
              <a:gdLst/>
              <a:ahLst/>
              <a:cxnLst/>
              <a:rect l="l" t="t" r="r" b="b"/>
              <a:pathLst>
                <a:path w="4816475" h="989329">
                  <a:moveTo>
                    <a:pt x="4319392" y="989052"/>
                  </a:moveTo>
                  <a:lnTo>
                    <a:pt x="475928" y="989052"/>
                  </a:lnTo>
                  <a:lnTo>
                    <a:pt x="475928" y="985569"/>
                  </a:lnTo>
                  <a:lnTo>
                    <a:pt x="427331" y="981241"/>
                  </a:lnTo>
                  <a:lnTo>
                    <a:pt x="380123" y="972326"/>
                  </a:lnTo>
                  <a:lnTo>
                    <a:pt x="334546" y="959054"/>
                  </a:lnTo>
                  <a:lnTo>
                    <a:pt x="290839" y="941656"/>
                  </a:lnTo>
                  <a:lnTo>
                    <a:pt x="249244" y="920360"/>
                  </a:lnTo>
                  <a:lnTo>
                    <a:pt x="210002" y="895396"/>
                  </a:lnTo>
                  <a:lnTo>
                    <a:pt x="173354" y="866994"/>
                  </a:lnTo>
                  <a:lnTo>
                    <a:pt x="139541" y="835383"/>
                  </a:lnTo>
                  <a:lnTo>
                    <a:pt x="108804" y="800793"/>
                  </a:lnTo>
                  <a:lnTo>
                    <a:pt x="81383" y="763453"/>
                  </a:lnTo>
                  <a:lnTo>
                    <a:pt x="57520" y="723593"/>
                  </a:lnTo>
                  <a:lnTo>
                    <a:pt x="37455" y="681442"/>
                  </a:lnTo>
                  <a:lnTo>
                    <a:pt x="21430" y="637231"/>
                  </a:lnTo>
                  <a:lnTo>
                    <a:pt x="9685" y="591188"/>
                  </a:lnTo>
                  <a:lnTo>
                    <a:pt x="2461" y="543543"/>
                  </a:lnTo>
                  <a:lnTo>
                    <a:pt x="0" y="494526"/>
                  </a:lnTo>
                  <a:lnTo>
                    <a:pt x="2422" y="445508"/>
                  </a:lnTo>
                  <a:lnTo>
                    <a:pt x="9541" y="397864"/>
                  </a:lnTo>
                  <a:lnTo>
                    <a:pt x="21130" y="351821"/>
                  </a:lnTo>
                  <a:lnTo>
                    <a:pt x="36963" y="307609"/>
                  </a:lnTo>
                  <a:lnTo>
                    <a:pt x="56815" y="265459"/>
                  </a:lnTo>
                  <a:lnTo>
                    <a:pt x="80460" y="225598"/>
                  </a:lnTo>
                  <a:lnTo>
                    <a:pt x="107673" y="188259"/>
                  </a:lnTo>
                  <a:lnTo>
                    <a:pt x="138229" y="153668"/>
                  </a:lnTo>
                  <a:lnTo>
                    <a:pt x="171901" y="122057"/>
                  </a:lnTo>
                  <a:lnTo>
                    <a:pt x="208464" y="93655"/>
                  </a:lnTo>
                  <a:lnTo>
                    <a:pt x="247693" y="68691"/>
                  </a:lnTo>
                  <a:lnTo>
                    <a:pt x="289362" y="47395"/>
                  </a:lnTo>
                  <a:lnTo>
                    <a:pt x="333246" y="29997"/>
                  </a:lnTo>
                  <a:lnTo>
                    <a:pt x="379119" y="16725"/>
                  </a:lnTo>
                  <a:lnTo>
                    <a:pt x="426754" y="7811"/>
                  </a:lnTo>
                  <a:lnTo>
                    <a:pt x="475928" y="3482"/>
                  </a:lnTo>
                  <a:lnTo>
                    <a:pt x="475928" y="0"/>
                  </a:lnTo>
                  <a:lnTo>
                    <a:pt x="4319392" y="0"/>
                  </a:lnTo>
                  <a:lnTo>
                    <a:pt x="4367564" y="2278"/>
                  </a:lnTo>
                  <a:lnTo>
                    <a:pt x="4414373" y="8971"/>
                  </a:lnTo>
                  <a:lnTo>
                    <a:pt x="4459618" y="19866"/>
                  </a:lnTo>
                  <a:lnTo>
                    <a:pt x="4503097" y="34750"/>
                  </a:lnTo>
                  <a:lnTo>
                    <a:pt x="4544611" y="53411"/>
                  </a:lnTo>
                  <a:lnTo>
                    <a:pt x="4583958" y="75637"/>
                  </a:lnTo>
                  <a:lnTo>
                    <a:pt x="4620937" y="101213"/>
                  </a:lnTo>
                  <a:lnTo>
                    <a:pt x="4655348" y="129929"/>
                  </a:lnTo>
                  <a:lnTo>
                    <a:pt x="4686989" y="161570"/>
                  </a:lnTo>
                  <a:lnTo>
                    <a:pt x="4715660" y="195926"/>
                  </a:lnTo>
                  <a:lnTo>
                    <a:pt x="4741160" y="232781"/>
                  </a:lnTo>
                  <a:lnTo>
                    <a:pt x="4763288" y="271926"/>
                  </a:lnTo>
                  <a:lnTo>
                    <a:pt x="4781843" y="313145"/>
                  </a:lnTo>
                  <a:lnTo>
                    <a:pt x="4796625" y="356228"/>
                  </a:lnTo>
                  <a:lnTo>
                    <a:pt x="4807432" y="400960"/>
                  </a:lnTo>
                  <a:lnTo>
                    <a:pt x="4814063" y="447130"/>
                  </a:lnTo>
                  <a:lnTo>
                    <a:pt x="4816318" y="494526"/>
                  </a:lnTo>
                  <a:lnTo>
                    <a:pt x="4814029" y="541921"/>
                  </a:lnTo>
                  <a:lnTo>
                    <a:pt x="4807303" y="588091"/>
                  </a:lnTo>
                  <a:lnTo>
                    <a:pt x="4796355" y="632824"/>
                  </a:lnTo>
                  <a:lnTo>
                    <a:pt x="4781399" y="675906"/>
                  </a:lnTo>
                  <a:lnTo>
                    <a:pt x="4762647" y="717126"/>
                  </a:lnTo>
                  <a:lnTo>
                    <a:pt x="4740314" y="756270"/>
                  </a:lnTo>
                  <a:lnTo>
                    <a:pt x="4714613" y="793126"/>
                  </a:lnTo>
                  <a:lnTo>
                    <a:pt x="4685758" y="827481"/>
                  </a:lnTo>
                  <a:lnTo>
                    <a:pt x="4653963" y="859122"/>
                  </a:lnTo>
                  <a:lnTo>
                    <a:pt x="4619441" y="887838"/>
                  </a:lnTo>
                  <a:lnTo>
                    <a:pt x="4582406" y="913415"/>
                  </a:lnTo>
                  <a:lnTo>
                    <a:pt x="4543072" y="935640"/>
                  </a:lnTo>
                  <a:lnTo>
                    <a:pt x="4501653" y="954301"/>
                  </a:lnTo>
                  <a:lnTo>
                    <a:pt x="4458361" y="969185"/>
                  </a:lnTo>
                  <a:lnTo>
                    <a:pt x="4413412" y="980081"/>
                  </a:lnTo>
                  <a:lnTo>
                    <a:pt x="4367017" y="986773"/>
                  </a:lnTo>
                  <a:lnTo>
                    <a:pt x="4319392" y="989052"/>
                  </a:lnTo>
                  <a:close/>
                </a:path>
              </a:pathLst>
            </a:custGeom>
            <a:solidFill>
              <a:srgbClr val="C3C4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78066" y="3426972"/>
              <a:ext cx="311150" cy="807085"/>
            </a:xfrm>
            <a:custGeom>
              <a:avLst/>
              <a:gdLst/>
              <a:ahLst/>
              <a:cxnLst/>
              <a:rect l="l" t="t" r="r" b="b"/>
              <a:pathLst>
                <a:path w="311150" h="807085">
                  <a:moveTo>
                    <a:pt x="310947" y="806772"/>
                  </a:moveTo>
                  <a:lnTo>
                    <a:pt x="154325" y="738970"/>
                  </a:lnTo>
                  <a:lnTo>
                    <a:pt x="0" y="806772"/>
                  </a:lnTo>
                  <a:lnTo>
                    <a:pt x="0" y="0"/>
                  </a:lnTo>
                  <a:lnTo>
                    <a:pt x="310947" y="0"/>
                  </a:lnTo>
                  <a:lnTo>
                    <a:pt x="310947" y="806772"/>
                  </a:lnTo>
                  <a:close/>
                </a:path>
              </a:pathLst>
            </a:custGeom>
            <a:solidFill>
              <a:srgbClr val="D53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71708" y="3420739"/>
              <a:ext cx="323850" cy="821690"/>
            </a:xfrm>
            <a:custGeom>
              <a:avLst/>
              <a:gdLst/>
              <a:ahLst/>
              <a:cxnLst/>
              <a:rect l="l" t="t" r="r" b="b"/>
              <a:pathLst>
                <a:path w="323850" h="821689">
                  <a:moveTo>
                    <a:pt x="5311" y="820268"/>
                  </a:moveTo>
                  <a:lnTo>
                    <a:pt x="0" y="818122"/>
                  </a:lnTo>
                  <a:lnTo>
                    <a:pt x="0" y="2839"/>
                  </a:lnTo>
                  <a:lnTo>
                    <a:pt x="2894" y="0"/>
                  </a:lnTo>
                  <a:lnTo>
                    <a:pt x="320781" y="0"/>
                  </a:lnTo>
                  <a:lnTo>
                    <a:pt x="323663" y="2839"/>
                  </a:lnTo>
                  <a:lnTo>
                    <a:pt x="323663" y="6232"/>
                  </a:lnTo>
                  <a:lnTo>
                    <a:pt x="12715" y="6232"/>
                  </a:lnTo>
                  <a:lnTo>
                    <a:pt x="6357" y="12470"/>
                  </a:lnTo>
                  <a:lnTo>
                    <a:pt x="12715" y="12470"/>
                  </a:lnTo>
                  <a:lnTo>
                    <a:pt x="12715" y="803411"/>
                  </a:lnTo>
                  <a:lnTo>
                    <a:pt x="3145" y="807616"/>
                  </a:lnTo>
                  <a:lnTo>
                    <a:pt x="12715" y="813005"/>
                  </a:lnTo>
                  <a:lnTo>
                    <a:pt x="21843" y="813005"/>
                  </a:lnTo>
                  <a:lnTo>
                    <a:pt x="5311" y="820268"/>
                  </a:lnTo>
                  <a:close/>
                </a:path>
                <a:path w="323850" h="821689">
                  <a:moveTo>
                    <a:pt x="12715" y="12470"/>
                  </a:moveTo>
                  <a:lnTo>
                    <a:pt x="6357" y="12470"/>
                  </a:lnTo>
                  <a:lnTo>
                    <a:pt x="12715" y="6232"/>
                  </a:lnTo>
                  <a:lnTo>
                    <a:pt x="12715" y="12470"/>
                  </a:lnTo>
                  <a:close/>
                </a:path>
                <a:path w="323850" h="821689">
                  <a:moveTo>
                    <a:pt x="310947" y="12470"/>
                  </a:moveTo>
                  <a:lnTo>
                    <a:pt x="12715" y="12470"/>
                  </a:lnTo>
                  <a:lnTo>
                    <a:pt x="12715" y="6232"/>
                  </a:lnTo>
                  <a:lnTo>
                    <a:pt x="310947" y="6232"/>
                  </a:lnTo>
                  <a:lnTo>
                    <a:pt x="310947" y="12470"/>
                  </a:lnTo>
                  <a:close/>
                </a:path>
                <a:path w="323850" h="821689">
                  <a:moveTo>
                    <a:pt x="323663" y="811065"/>
                  </a:moveTo>
                  <a:lnTo>
                    <a:pt x="320526" y="807616"/>
                  </a:lnTo>
                  <a:lnTo>
                    <a:pt x="310947" y="803470"/>
                  </a:lnTo>
                  <a:lnTo>
                    <a:pt x="310947" y="6232"/>
                  </a:lnTo>
                  <a:lnTo>
                    <a:pt x="317305" y="12470"/>
                  </a:lnTo>
                  <a:lnTo>
                    <a:pt x="323663" y="12470"/>
                  </a:lnTo>
                  <a:lnTo>
                    <a:pt x="323663" y="811065"/>
                  </a:lnTo>
                  <a:close/>
                </a:path>
                <a:path w="323850" h="821689">
                  <a:moveTo>
                    <a:pt x="323663" y="12470"/>
                  </a:moveTo>
                  <a:lnTo>
                    <a:pt x="317305" y="12470"/>
                  </a:lnTo>
                  <a:lnTo>
                    <a:pt x="310947" y="6232"/>
                  </a:lnTo>
                  <a:lnTo>
                    <a:pt x="323663" y="6232"/>
                  </a:lnTo>
                  <a:lnTo>
                    <a:pt x="323663" y="12470"/>
                  </a:lnTo>
                  <a:close/>
                </a:path>
                <a:path w="323850" h="821689">
                  <a:moveTo>
                    <a:pt x="21843" y="813005"/>
                  </a:moveTo>
                  <a:lnTo>
                    <a:pt x="12715" y="813005"/>
                  </a:lnTo>
                  <a:lnTo>
                    <a:pt x="12715" y="803411"/>
                  </a:lnTo>
                  <a:lnTo>
                    <a:pt x="154804" y="740994"/>
                  </a:lnTo>
                  <a:lnTo>
                    <a:pt x="159478" y="737917"/>
                  </a:lnTo>
                  <a:lnTo>
                    <a:pt x="188790" y="750603"/>
                  </a:lnTo>
                  <a:lnTo>
                    <a:pt x="157473" y="750603"/>
                  </a:lnTo>
                  <a:lnTo>
                    <a:pt x="160705" y="752002"/>
                  </a:lnTo>
                  <a:lnTo>
                    <a:pt x="21843" y="813005"/>
                  </a:lnTo>
                  <a:close/>
                </a:path>
                <a:path w="323850" h="821689">
                  <a:moveTo>
                    <a:pt x="160705" y="752002"/>
                  </a:moveTo>
                  <a:lnTo>
                    <a:pt x="157473" y="750603"/>
                  </a:lnTo>
                  <a:lnTo>
                    <a:pt x="163890" y="750603"/>
                  </a:lnTo>
                  <a:lnTo>
                    <a:pt x="160705" y="752002"/>
                  </a:lnTo>
                  <a:close/>
                </a:path>
                <a:path w="323850" h="821689">
                  <a:moveTo>
                    <a:pt x="310947" y="817039"/>
                  </a:moveTo>
                  <a:lnTo>
                    <a:pt x="160705" y="752002"/>
                  </a:lnTo>
                  <a:lnTo>
                    <a:pt x="163890" y="750603"/>
                  </a:lnTo>
                  <a:lnTo>
                    <a:pt x="188790" y="750603"/>
                  </a:lnTo>
                  <a:lnTo>
                    <a:pt x="310947" y="803470"/>
                  </a:lnTo>
                  <a:lnTo>
                    <a:pt x="310947" y="817039"/>
                  </a:lnTo>
                  <a:close/>
                </a:path>
                <a:path w="323850" h="821689">
                  <a:moveTo>
                    <a:pt x="12715" y="813005"/>
                  </a:moveTo>
                  <a:lnTo>
                    <a:pt x="3145" y="807616"/>
                  </a:lnTo>
                  <a:lnTo>
                    <a:pt x="12715" y="803411"/>
                  </a:lnTo>
                  <a:lnTo>
                    <a:pt x="12715" y="813005"/>
                  </a:lnTo>
                  <a:close/>
                </a:path>
                <a:path w="323850" h="821689">
                  <a:moveTo>
                    <a:pt x="319290" y="818531"/>
                  </a:moveTo>
                  <a:lnTo>
                    <a:pt x="314101" y="818405"/>
                  </a:lnTo>
                  <a:lnTo>
                    <a:pt x="310947" y="817039"/>
                  </a:lnTo>
                  <a:lnTo>
                    <a:pt x="310947" y="803470"/>
                  </a:lnTo>
                  <a:lnTo>
                    <a:pt x="320526" y="807616"/>
                  </a:lnTo>
                  <a:lnTo>
                    <a:pt x="323663" y="811065"/>
                  </a:lnTo>
                  <a:lnTo>
                    <a:pt x="323663" y="811439"/>
                  </a:lnTo>
                  <a:lnTo>
                    <a:pt x="322903" y="815435"/>
                  </a:lnTo>
                  <a:lnTo>
                    <a:pt x="319290" y="818531"/>
                  </a:lnTo>
                  <a:close/>
                </a:path>
                <a:path w="323850" h="821689">
                  <a:moveTo>
                    <a:pt x="323663" y="818531"/>
                  </a:moveTo>
                  <a:lnTo>
                    <a:pt x="319290" y="818531"/>
                  </a:lnTo>
                  <a:lnTo>
                    <a:pt x="322903" y="815435"/>
                  </a:lnTo>
                  <a:lnTo>
                    <a:pt x="323663" y="811439"/>
                  </a:lnTo>
                  <a:lnTo>
                    <a:pt x="323663" y="818531"/>
                  </a:lnTo>
                  <a:close/>
                </a:path>
                <a:path w="323850" h="821689">
                  <a:moveTo>
                    <a:pt x="323663" y="821061"/>
                  </a:moveTo>
                  <a:lnTo>
                    <a:pt x="310947" y="821061"/>
                  </a:lnTo>
                  <a:lnTo>
                    <a:pt x="310947" y="817039"/>
                  </a:lnTo>
                  <a:lnTo>
                    <a:pt x="314101" y="818405"/>
                  </a:lnTo>
                  <a:lnTo>
                    <a:pt x="319290" y="818531"/>
                  </a:lnTo>
                  <a:lnTo>
                    <a:pt x="323663" y="818531"/>
                  </a:lnTo>
                  <a:lnTo>
                    <a:pt x="323663" y="821061"/>
                  </a:lnTo>
                  <a:close/>
                </a:path>
              </a:pathLst>
            </a:custGeom>
            <a:solidFill>
              <a:srgbClr val="201B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059009" y="5576489"/>
            <a:ext cx="15307944" cy="4568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5"/>
              </a:spcBef>
              <a:tabLst>
                <a:tab pos="970915" algn="l"/>
              </a:tabLst>
            </a:pPr>
            <a:r>
              <a:rPr dirty="0" sz="3100" spc="-20">
                <a:latin typeface="Verdana"/>
                <a:cs typeface="Verdana"/>
              </a:rPr>
              <a:t>“Figures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25">
                <a:latin typeface="Verdana"/>
                <a:cs typeface="Verdana"/>
                <a:hlinkClick r:id="rId2"/>
              </a:rPr>
              <a:t>published</a:t>
            </a:r>
            <a:r>
              <a:rPr dirty="0" sz="3100" spc="-215">
                <a:latin typeface="Verdana"/>
                <a:cs typeface="Verdana"/>
                <a:hlinkClick r:id="rId2"/>
              </a:rPr>
              <a:t> </a:t>
            </a:r>
            <a:r>
              <a:rPr dirty="0" sz="3100" spc="-55">
                <a:latin typeface="Verdana"/>
                <a:cs typeface="Verdana"/>
                <a:hlinkClick r:id="rId2"/>
              </a:rPr>
              <a:t>by</a:t>
            </a:r>
            <a:r>
              <a:rPr dirty="0" sz="3100" spc="-215">
                <a:latin typeface="Verdana"/>
                <a:cs typeface="Verdana"/>
                <a:hlinkClick r:id="rId2"/>
              </a:rPr>
              <a:t> </a:t>
            </a:r>
            <a:r>
              <a:rPr dirty="0" sz="3100" spc="-60">
                <a:latin typeface="Verdana"/>
                <a:cs typeface="Verdana"/>
                <a:hlinkClick r:id="rId2"/>
              </a:rPr>
              <a:t>the</a:t>
            </a:r>
            <a:r>
              <a:rPr dirty="0" sz="3100" spc="-215">
                <a:latin typeface="Verdana"/>
                <a:cs typeface="Verdana"/>
                <a:hlinkClick r:id="rId2"/>
              </a:rPr>
              <a:t> </a:t>
            </a:r>
            <a:r>
              <a:rPr dirty="0" sz="3100" spc="-80">
                <a:latin typeface="Verdana"/>
                <a:cs typeface="Verdana"/>
                <a:hlinkClick r:id="rId2"/>
              </a:rPr>
              <a:t>Higher</a:t>
            </a:r>
            <a:r>
              <a:rPr dirty="0" sz="3100" spc="-215">
                <a:latin typeface="Verdana"/>
                <a:cs typeface="Verdana"/>
                <a:hlinkClick r:id="rId2"/>
              </a:rPr>
              <a:t> </a:t>
            </a:r>
            <a:r>
              <a:rPr dirty="0" sz="3100" spc="-45">
                <a:latin typeface="Verdana"/>
                <a:cs typeface="Verdana"/>
                <a:hlinkClick r:id="rId2"/>
              </a:rPr>
              <a:t>Education</a:t>
            </a:r>
            <a:r>
              <a:rPr dirty="0" sz="3100" spc="-220">
                <a:latin typeface="Verdana"/>
                <a:cs typeface="Verdana"/>
                <a:hlinkClick r:id="rId2"/>
              </a:rPr>
              <a:t> </a:t>
            </a:r>
            <a:r>
              <a:rPr dirty="0" sz="3100" spc="-30">
                <a:latin typeface="Verdana"/>
                <a:cs typeface="Verdana"/>
                <a:hlinkClick r:id="rId2"/>
              </a:rPr>
              <a:t>Statistics</a:t>
            </a:r>
            <a:r>
              <a:rPr dirty="0" sz="3100" spc="-215">
                <a:latin typeface="Verdana"/>
                <a:cs typeface="Verdana"/>
                <a:hlinkClick r:id="rId2"/>
              </a:rPr>
              <a:t> </a:t>
            </a:r>
            <a:r>
              <a:rPr dirty="0" sz="3100" spc="15">
                <a:latin typeface="Verdana"/>
                <a:cs typeface="Verdana"/>
                <a:hlinkClick r:id="rId2"/>
              </a:rPr>
              <a:t>Agency</a:t>
            </a:r>
            <a:r>
              <a:rPr dirty="0" sz="3100" spc="-215">
                <a:latin typeface="Verdana"/>
                <a:cs typeface="Verdana"/>
                <a:hlinkClick r:id="rId2"/>
              </a:rPr>
              <a:t> </a:t>
            </a:r>
            <a:r>
              <a:rPr dirty="0" sz="3100" spc="10">
                <a:latin typeface="Verdana"/>
                <a:cs typeface="Verdana"/>
              </a:rPr>
              <a:t>record</a:t>
            </a:r>
            <a:r>
              <a:rPr dirty="0" sz="3100" spc="-215">
                <a:latin typeface="Verdana"/>
                <a:cs typeface="Verdana"/>
              </a:rPr>
              <a:t> </a:t>
            </a:r>
            <a:r>
              <a:rPr dirty="0" sz="3100" spc="-15">
                <a:latin typeface="Verdana"/>
                <a:cs typeface="Verdana"/>
              </a:rPr>
              <a:t>represents </a:t>
            </a:r>
            <a:r>
              <a:rPr dirty="0" sz="3100" spc="-1075">
                <a:latin typeface="Verdana"/>
                <a:cs typeface="Verdana"/>
              </a:rPr>
              <a:t> </a:t>
            </a:r>
            <a:r>
              <a:rPr dirty="0" sz="3100" spc="-120">
                <a:latin typeface="Verdana"/>
                <a:cs typeface="Verdana"/>
              </a:rPr>
              <a:t>that	</a:t>
            </a:r>
            <a:r>
              <a:rPr dirty="0" sz="3100" spc="15">
                <a:latin typeface="Verdana"/>
                <a:cs typeface="Verdana"/>
              </a:rPr>
              <a:t>black </a:t>
            </a:r>
            <a:r>
              <a:rPr dirty="0" sz="3100" spc="20">
                <a:latin typeface="Verdana"/>
                <a:cs typeface="Verdana"/>
              </a:rPr>
              <a:t>academics </a:t>
            </a:r>
            <a:r>
              <a:rPr dirty="0" sz="3100" spc="-165">
                <a:latin typeface="Verdana"/>
                <a:cs typeface="Verdana"/>
              </a:rPr>
              <a:t>in </a:t>
            </a:r>
            <a:r>
              <a:rPr dirty="0" sz="3100" spc="65">
                <a:latin typeface="Verdana"/>
                <a:cs typeface="Verdana"/>
              </a:rPr>
              <a:t>elect </a:t>
            </a:r>
            <a:r>
              <a:rPr dirty="0" sz="3100" spc="-15">
                <a:latin typeface="Verdana"/>
                <a:cs typeface="Verdana"/>
              </a:rPr>
              <a:t>staff </a:t>
            </a:r>
            <a:r>
              <a:rPr dirty="0" sz="3100" spc="-5">
                <a:latin typeface="Verdana"/>
                <a:cs typeface="Verdana"/>
              </a:rPr>
              <a:t>classification </a:t>
            </a:r>
            <a:r>
              <a:rPr dirty="0" sz="3100" spc="45">
                <a:latin typeface="Verdana"/>
                <a:cs typeface="Verdana"/>
              </a:rPr>
              <a:t>of </a:t>
            </a:r>
            <a:r>
              <a:rPr dirty="0" sz="3100" spc="-95">
                <a:latin typeface="Verdana"/>
                <a:cs typeface="Verdana"/>
              </a:rPr>
              <a:t>managers, </a:t>
            </a:r>
            <a:r>
              <a:rPr dirty="0" sz="3100" spc="-40">
                <a:latin typeface="Verdana"/>
                <a:cs typeface="Verdana"/>
              </a:rPr>
              <a:t>directors, </a:t>
            </a:r>
            <a:r>
              <a:rPr dirty="0" sz="3100" spc="-80">
                <a:latin typeface="Verdana"/>
                <a:cs typeface="Verdana"/>
              </a:rPr>
              <a:t>and </a:t>
            </a:r>
            <a:r>
              <a:rPr dirty="0" sz="3100" spc="-75">
                <a:latin typeface="Verdana"/>
                <a:cs typeface="Verdana"/>
              </a:rPr>
              <a:t> </a:t>
            </a:r>
            <a:r>
              <a:rPr dirty="0" sz="3100" spc="-40">
                <a:latin typeface="Verdana"/>
                <a:cs typeface="Verdana"/>
              </a:rPr>
              <a:t>senior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10">
                <a:latin typeface="Verdana"/>
                <a:cs typeface="Verdana"/>
              </a:rPr>
              <a:t>officials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60">
                <a:latin typeface="Verdana"/>
                <a:cs typeface="Verdana"/>
              </a:rPr>
              <a:t>are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65">
                <a:latin typeface="Verdana"/>
                <a:cs typeface="Verdana"/>
              </a:rPr>
              <a:t>not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25">
                <a:latin typeface="Verdana"/>
                <a:cs typeface="Verdana"/>
              </a:rPr>
              <a:t>present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165">
                <a:latin typeface="Verdana"/>
                <a:cs typeface="Verdana"/>
              </a:rPr>
              <a:t>in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150">
                <a:latin typeface="Verdana"/>
                <a:cs typeface="Verdana"/>
              </a:rPr>
              <a:t>2015-2016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60">
                <a:latin typeface="Verdana"/>
                <a:cs typeface="Verdana"/>
              </a:rPr>
              <a:t>the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120">
                <a:latin typeface="Verdana"/>
                <a:cs typeface="Verdana"/>
              </a:rPr>
              <a:t>third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80">
                <a:latin typeface="Verdana"/>
                <a:cs typeface="Verdana"/>
              </a:rPr>
              <a:t>year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25">
                <a:latin typeface="Verdana"/>
                <a:cs typeface="Verdana"/>
              </a:rPr>
              <a:t>subsequently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85">
                <a:latin typeface="Verdana"/>
                <a:cs typeface="Verdana"/>
              </a:rPr>
              <a:t>this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50">
                <a:latin typeface="Verdana"/>
                <a:cs typeface="Verdana"/>
              </a:rPr>
              <a:t>has </a:t>
            </a:r>
            <a:r>
              <a:rPr dirty="0" sz="3100" spc="-1075">
                <a:latin typeface="Verdana"/>
                <a:cs typeface="Verdana"/>
              </a:rPr>
              <a:t> </a:t>
            </a:r>
            <a:r>
              <a:rPr dirty="0" sz="3100" spc="-30">
                <a:latin typeface="Verdana"/>
                <a:cs typeface="Verdana"/>
              </a:rPr>
              <a:t>occurred. </a:t>
            </a:r>
            <a:r>
              <a:rPr dirty="0" sz="3100" spc="50">
                <a:latin typeface="Verdana"/>
                <a:cs typeface="Verdana"/>
              </a:rPr>
              <a:t>535 </a:t>
            </a:r>
            <a:r>
              <a:rPr dirty="0" sz="3100" spc="-40">
                <a:latin typeface="Verdana"/>
                <a:cs typeface="Verdana"/>
              </a:rPr>
              <a:t>senior </a:t>
            </a:r>
            <a:r>
              <a:rPr dirty="0" sz="3100" spc="10">
                <a:latin typeface="Verdana"/>
                <a:cs typeface="Verdana"/>
              </a:rPr>
              <a:t>officials </a:t>
            </a:r>
            <a:r>
              <a:rPr dirty="0" sz="3100" spc="-30">
                <a:latin typeface="Verdana"/>
                <a:cs typeface="Verdana"/>
              </a:rPr>
              <a:t>who </a:t>
            </a:r>
            <a:r>
              <a:rPr dirty="0" sz="3100" spc="25">
                <a:latin typeface="Verdana"/>
                <a:cs typeface="Verdana"/>
              </a:rPr>
              <a:t>declared </a:t>
            </a:r>
            <a:r>
              <a:rPr dirty="0" sz="3100" spc="-110">
                <a:latin typeface="Verdana"/>
                <a:cs typeface="Verdana"/>
              </a:rPr>
              <a:t>their </a:t>
            </a:r>
            <a:r>
              <a:rPr dirty="0" sz="3100" spc="-75">
                <a:latin typeface="Verdana"/>
                <a:cs typeface="Verdana"/>
              </a:rPr>
              <a:t>ethnicity </a:t>
            </a:r>
            <a:r>
              <a:rPr dirty="0" sz="3100" spc="-80">
                <a:latin typeface="Verdana"/>
                <a:cs typeface="Verdana"/>
              </a:rPr>
              <a:t>and </a:t>
            </a:r>
            <a:r>
              <a:rPr dirty="0" sz="3100" spc="-65">
                <a:latin typeface="Verdana"/>
                <a:cs typeface="Verdana"/>
              </a:rPr>
              <a:t>the </a:t>
            </a:r>
            <a:r>
              <a:rPr dirty="0" sz="3100" spc="-70">
                <a:latin typeface="Verdana"/>
                <a:cs typeface="Verdana"/>
              </a:rPr>
              <a:t>white </a:t>
            </a:r>
            <a:r>
              <a:rPr dirty="0" sz="3100" spc="15">
                <a:latin typeface="Verdana"/>
                <a:cs typeface="Verdana"/>
              </a:rPr>
              <a:t>race </a:t>
            </a:r>
            <a:r>
              <a:rPr dirty="0" sz="3100" spc="20">
                <a:latin typeface="Verdana"/>
                <a:cs typeface="Verdana"/>
              </a:rPr>
              <a:t> </a:t>
            </a:r>
            <a:r>
              <a:rPr dirty="0" sz="3100" spc="-15">
                <a:latin typeface="Verdana"/>
                <a:cs typeface="Verdana"/>
              </a:rPr>
              <a:t>claimed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80">
                <a:latin typeface="Verdana"/>
                <a:cs typeface="Verdana"/>
              </a:rPr>
              <a:t>a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60">
                <a:latin typeface="Verdana"/>
                <a:cs typeface="Verdana"/>
              </a:rPr>
              <a:t>lion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50">
                <a:latin typeface="Verdana"/>
                <a:cs typeface="Verdana"/>
              </a:rPr>
              <a:t>share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45">
                <a:latin typeface="Verdana"/>
                <a:cs typeface="Verdana"/>
              </a:rPr>
              <a:t>of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204">
                <a:latin typeface="Verdana"/>
                <a:cs typeface="Verdana"/>
              </a:rPr>
              <a:t>510,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55">
                <a:latin typeface="Verdana"/>
                <a:cs typeface="Verdana"/>
              </a:rPr>
              <a:t>Asian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25">
                <a:latin typeface="Verdana"/>
                <a:cs typeface="Verdana"/>
              </a:rPr>
              <a:t>recorded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295">
                <a:latin typeface="Verdana"/>
                <a:cs typeface="Verdana"/>
              </a:rPr>
              <a:t>15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165">
                <a:latin typeface="Verdana"/>
                <a:cs typeface="Verdana"/>
              </a:rPr>
              <a:t>in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40">
                <a:latin typeface="Verdana"/>
                <a:cs typeface="Verdana"/>
              </a:rPr>
              <a:t>total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80">
                <a:latin typeface="Verdana"/>
                <a:cs typeface="Verdana"/>
              </a:rPr>
              <a:t>and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65">
                <a:latin typeface="Verdana"/>
                <a:cs typeface="Verdana"/>
              </a:rPr>
              <a:t>the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95">
                <a:latin typeface="Verdana"/>
                <a:cs typeface="Verdana"/>
              </a:rPr>
              <a:t>remainder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10">
                <a:latin typeface="Verdana"/>
                <a:cs typeface="Verdana"/>
              </a:rPr>
              <a:t>was</a:t>
            </a:r>
            <a:r>
              <a:rPr dirty="0" sz="3100" spc="-220">
                <a:latin typeface="Verdana"/>
                <a:cs typeface="Verdana"/>
              </a:rPr>
              <a:t> </a:t>
            </a:r>
            <a:r>
              <a:rPr dirty="0" sz="3100" spc="-285">
                <a:latin typeface="Verdana"/>
                <a:cs typeface="Verdana"/>
              </a:rPr>
              <a:t>10 </a:t>
            </a:r>
            <a:r>
              <a:rPr dirty="0" sz="3100" spc="-280">
                <a:latin typeface="Verdana"/>
                <a:cs typeface="Verdana"/>
              </a:rPr>
              <a:t> </a:t>
            </a:r>
            <a:r>
              <a:rPr dirty="0" sz="3100">
                <a:latin typeface="Verdana"/>
                <a:cs typeface="Verdana"/>
              </a:rPr>
              <a:t>w</a:t>
            </a:r>
            <a:r>
              <a:rPr dirty="0" sz="3100" spc="-180">
                <a:latin typeface="Verdana"/>
                <a:cs typeface="Verdana"/>
              </a:rPr>
              <a:t>h</a:t>
            </a:r>
            <a:r>
              <a:rPr dirty="0" sz="3100" spc="-150">
                <a:latin typeface="Verdana"/>
                <a:cs typeface="Verdana"/>
              </a:rPr>
              <a:t>i</a:t>
            </a:r>
            <a:r>
              <a:rPr dirty="0" sz="3100" spc="245">
                <a:latin typeface="Verdana"/>
                <a:cs typeface="Verdana"/>
              </a:rPr>
              <a:t>c</a:t>
            </a:r>
            <a:r>
              <a:rPr dirty="0" sz="3100" spc="-175">
                <a:latin typeface="Verdana"/>
                <a:cs typeface="Verdana"/>
              </a:rPr>
              <a:t>h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>
                <a:latin typeface="Verdana"/>
                <a:cs typeface="Verdana"/>
              </a:rPr>
              <a:t>w</a:t>
            </a:r>
            <a:r>
              <a:rPr dirty="0" sz="3100" spc="-85">
                <a:latin typeface="Verdana"/>
                <a:cs typeface="Verdana"/>
              </a:rPr>
              <a:t>a</a:t>
            </a:r>
            <a:r>
              <a:rPr dirty="0" sz="3100" spc="110">
                <a:latin typeface="Verdana"/>
                <a:cs typeface="Verdana"/>
              </a:rPr>
              <a:t>s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60">
                <a:latin typeface="Verdana"/>
                <a:cs typeface="Verdana"/>
              </a:rPr>
              <a:t>‘</a:t>
            </a:r>
            <a:r>
              <a:rPr dirty="0" sz="3100" spc="90">
                <a:latin typeface="Verdana"/>
                <a:cs typeface="Verdana"/>
              </a:rPr>
              <a:t>o</a:t>
            </a:r>
            <a:r>
              <a:rPr dirty="0" sz="3100" spc="-105">
                <a:latin typeface="Verdana"/>
                <a:cs typeface="Verdana"/>
              </a:rPr>
              <a:t>t</a:t>
            </a:r>
            <a:r>
              <a:rPr dirty="0" sz="3100" spc="-180">
                <a:latin typeface="Verdana"/>
                <a:cs typeface="Verdana"/>
              </a:rPr>
              <a:t>h</a:t>
            </a:r>
            <a:r>
              <a:rPr dirty="0" sz="3100" spc="95">
                <a:latin typeface="Verdana"/>
                <a:cs typeface="Verdana"/>
              </a:rPr>
              <a:t>e</a:t>
            </a:r>
            <a:r>
              <a:rPr dirty="0" sz="3100" spc="-200">
                <a:latin typeface="Verdana"/>
                <a:cs typeface="Verdana"/>
              </a:rPr>
              <a:t>r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150">
                <a:latin typeface="Verdana"/>
                <a:cs typeface="Verdana"/>
              </a:rPr>
              <a:t>i</a:t>
            </a:r>
            <a:r>
              <a:rPr dirty="0" sz="3100" spc="-185">
                <a:latin typeface="Verdana"/>
                <a:cs typeface="Verdana"/>
              </a:rPr>
              <a:t>n</a:t>
            </a:r>
            <a:r>
              <a:rPr dirty="0" sz="3100" spc="245">
                <a:latin typeface="Verdana"/>
                <a:cs typeface="Verdana"/>
              </a:rPr>
              <a:t>c</a:t>
            </a:r>
            <a:r>
              <a:rPr dirty="0" sz="3100" spc="5">
                <a:latin typeface="Verdana"/>
                <a:cs typeface="Verdana"/>
              </a:rPr>
              <a:t>l</a:t>
            </a:r>
            <a:r>
              <a:rPr dirty="0" sz="3100" spc="-175">
                <a:latin typeface="Verdana"/>
                <a:cs typeface="Verdana"/>
              </a:rPr>
              <a:t>u</a:t>
            </a:r>
            <a:r>
              <a:rPr dirty="0" sz="3100" spc="25">
                <a:latin typeface="Verdana"/>
                <a:cs typeface="Verdana"/>
              </a:rPr>
              <a:t>d</a:t>
            </a:r>
            <a:r>
              <a:rPr dirty="0" sz="3100" spc="-150">
                <a:latin typeface="Verdana"/>
                <a:cs typeface="Verdana"/>
              </a:rPr>
              <a:t>i</a:t>
            </a:r>
            <a:r>
              <a:rPr dirty="0" sz="3100" spc="-185">
                <a:latin typeface="Verdana"/>
                <a:cs typeface="Verdana"/>
              </a:rPr>
              <a:t>n</a:t>
            </a:r>
            <a:r>
              <a:rPr dirty="0" sz="3100" spc="35">
                <a:latin typeface="Verdana"/>
                <a:cs typeface="Verdana"/>
              </a:rPr>
              <a:t>g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235">
                <a:latin typeface="Verdana"/>
                <a:cs typeface="Verdana"/>
              </a:rPr>
              <a:t>m</a:t>
            </a:r>
            <a:r>
              <a:rPr dirty="0" sz="3100" spc="-150">
                <a:latin typeface="Verdana"/>
                <a:cs typeface="Verdana"/>
              </a:rPr>
              <a:t>i</a:t>
            </a:r>
            <a:r>
              <a:rPr dirty="0" sz="3100" spc="-135">
                <a:latin typeface="Verdana"/>
                <a:cs typeface="Verdana"/>
              </a:rPr>
              <a:t>x</a:t>
            </a:r>
            <a:r>
              <a:rPr dirty="0" sz="3100" spc="95">
                <a:latin typeface="Verdana"/>
                <a:cs typeface="Verdana"/>
              </a:rPr>
              <a:t>e</a:t>
            </a:r>
            <a:r>
              <a:rPr dirty="0" sz="3100" spc="25">
                <a:latin typeface="Verdana"/>
                <a:cs typeface="Verdana"/>
              </a:rPr>
              <a:t>d</a:t>
            </a:r>
            <a:r>
              <a:rPr dirty="0" sz="3100" spc="60">
                <a:latin typeface="Verdana"/>
                <a:cs typeface="Verdana"/>
              </a:rPr>
              <a:t>’</a:t>
            </a:r>
            <a:r>
              <a:rPr dirty="0" sz="3100" spc="-390">
                <a:latin typeface="Verdana"/>
                <a:cs typeface="Verdana"/>
              </a:rPr>
              <a:t>.</a:t>
            </a:r>
            <a:endParaRPr sz="3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Verdana"/>
              <a:cs typeface="Verdana"/>
            </a:endParaRPr>
          </a:p>
          <a:p>
            <a:pPr marL="12700" marR="1311275" indent="109855">
              <a:lnSpc>
                <a:spcPct val="106900"/>
              </a:lnSpc>
            </a:pPr>
            <a:r>
              <a:rPr dirty="0" sz="3100" spc="30">
                <a:latin typeface="Verdana"/>
                <a:cs typeface="Verdana"/>
              </a:rPr>
              <a:t>A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200">
                <a:latin typeface="Verdana"/>
                <a:cs typeface="Verdana"/>
              </a:rPr>
              <a:t>r</a:t>
            </a:r>
            <a:r>
              <a:rPr dirty="0" sz="3100" spc="95">
                <a:latin typeface="Verdana"/>
                <a:cs typeface="Verdana"/>
              </a:rPr>
              <a:t>e</a:t>
            </a:r>
            <a:r>
              <a:rPr dirty="0" sz="3100" spc="245">
                <a:latin typeface="Verdana"/>
                <a:cs typeface="Verdana"/>
              </a:rPr>
              <a:t>c</a:t>
            </a:r>
            <a:r>
              <a:rPr dirty="0" sz="3100" spc="90">
                <a:latin typeface="Verdana"/>
                <a:cs typeface="Verdana"/>
              </a:rPr>
              <a:t>o</a:t>
            </a:r>
            <a:r>
              <a:rPr dirty="0" sz="3100" spc="-200">
                <a:latin typeface="Verdana"/>
                <a:cs typeface="Verdana"/>
              </a:rPr>
              <a:t>r</a:t>
            </a:r>
            <a:r>
              <a:rPr dirty="0" sz="3100" spc="25">
                <a:latin typeface="Verdana"/>
                <a:cs typeface="Verdana"/>
              </a:rPr>
              <a:t>d</a:t>
            </a:r>
            <a:r>
              <a:rPr dirty="0" sz="3100" spc="95">
                <a:latin typeface="Verdana"/>
                <a:cs typeface="Verdana"/>
              </a:rPr>
              <a:t>e</a:t>
            </a:r>
            <a:r>
              <a:rPr dirty="0" sz="3100" spc="30">
                <a:latin typeface="Verdana"/>
                <a:cs typeface="Verdana"/>
              </a:rPr>
              <a:t>d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185">
                <a:latin typeface="Verdana"/>
                <a:cs typeface="Verdana"/>
              </a:rPr>
              <a:t>n</a:t>
            </a:r>
            <a:r>
              <a:rPr dirty="0" sz="3100" spc="-175">
                <a:latin typeface="Verdana"/>
                <a:cs typeface="Verdana"/>
              </a:rPr>
              <a:t>u</a:t>
            </a:r>
            <a:r>
              <a:rPr dirty="0" sz="3100" spc="-235">
                <a:latin typeface="Verdana"/>
                <a:cs typeface="Verdana"/>
              </a:rPr>
              <a:t>m</a:t>
            </a:r>
            <a:r>
              <a:rPr dirty="0" sz="3100" spc="25">
                <a:latin typeface="Verdana"/>
                <a:cs typeface="Verdana"/>
              </a:rPr>
              <a:t>b</a:t>
            </a:r>
            <a:r>
              <a:rPr dirty="0" sz="3100" spc="95">
                <a:latin typeface="Verdana"/>
                <a:cs typeface="Verdana"/>
              </a:rPr>
              <a:t>e</a:t>
            </a:r>
            <a:r>
              <a:rPr dirty="0" sz="3100" spc="-200">
                <a:latin typeface="Verdana"/>
                <a:cs typeface="Verdana"/>
              </a:rPr>
              <a:t>r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90">
                <a:latin typeface="Verdana"/>
                <a:cs typeface="Verdana"/>
              </a:rPr>
              <a:t>o</a:t>
            </a:r>
            <a:r>
              <a:rPr dirty="0" sz="3100">
                <a:latin typeface="Verdana"/>
                <a:cs typeface="Verdana"/>
              </a:rPr>
              <a:t>f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65">
                <a:latin typeface="Verdana"/>
                <a:cs typeface="Verdana"/>
              </a:rPr>
              <a:t>3</a:t>
            </a:r>
            <a:r>
              <a:rPr dirty="0" sz="3100" spc="75">
                <a:latin typeface="Verdana"/>
                <a:cs typeface="Verdana"/>
              </a:rPr>
              <a:t>0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105">
                <a:latin typeface="Verdana"/>
                <a:cs typeface="Verdana"/>
              </a:rPr>
              <a:t>s</a:t>
            </a:r>
            <a:r>
              <a:rPr dirty="0" sz="3100" spc="95">
                <a:latin typeface="Verdana"/>
                <a:cs typeface="Verdana"/>
              </a:rPr>
              <a:t>e</a:t>
            </a:r>
            <a:r>
              <a:rPr dirty="0" sz="3100" spc="-185">
                <a:latin typeface="Verdana"/>
                <a:cs typeface="Verdana"/>
              </a:rPr>
              <a:t>n</a:t>
            </a:r>
            <a:r>
              <a:rPr dirty="0" sz="3100" spc="-150">
                <a:latin typeface="Verdana"/>
                <a:cs typeface="Verdana"/>
              </a:rPr>
              <a:t>i</a:t>
            </a:r>
            <a:r>
              <a:rPr dirty="0" sz="3100" spc="90">
                <a:latin typeface="Verdana"/>
                <a:cs typeface="Verdana"/>
              </a:rPr>
              <a:t>o</a:t>
            </a:r>
            <a:r>
              <a:rPr dirty="0" sz="3100" spc="-200">
                <a:latin typeface="Verdana"/>
                <a:cs typeface="Verdana"/>
              </a:rPr>
              <a:t>r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85">
                <a:latin typeface="Verdana"/>
                <a:cs typeface="Verdana"/>
              </a:rPr>
              <a:t>a</a:t>
            </a:r>
            <a:r>
              <a:rPr dirty="0" sz="3100" spc="245">
                <a:latin typeface="Verdana"/>
                <a:cs typeface="Verdana"/>
              </a:rPr>
              <a:t>c</a:t>
            </a:r>
            <a:r>
              <a:rPr dirty="0" sz="3100" spc="-85">
                <a:latin typeface="Verdana"/>
                <a:cs typeface="Verdana"/>
              </a:rPr>
              <a:t>a</a:t>
            </a:r>
            <a:r>
              <a:rPr dirty="0" sz="3100" spc="25">
                <a:latin typeface="Verdana"/>
                <a:cs typeface="Verdana"/>
              </a:rPr>
              <a:t>d</a:t>
            </a:r>
            <a:r>
              <a:rPr dirty="0" sz="3100" spc="95">
                <a:latin typeface="Verdana"/>
                <a:cs typeface="Verdana"/>
              </a:rPr>
              <a:t>e</a:t>
            </a:r>
            <a:r>
              <a:rPr dirty="0" sz="3100" spc="-235">
                <a:latin typeface="Verdana"/>
                <a:cs typeface="Verdana"/>
              </a:rPr>
              <a:t>m</a:t>
            </a:r>
            <a:r>
              <a:rPr dirty="0" sz="3100" spc="-150">
                <a:latin typeface="Verdana"/>
                <a:cs typeface="Verdana"/>
              </a:rPr>
              <a:t>i</a:t>
            </a:r>
            <a:r>
              <a:rPr dirty="0" sz="3100" spc="245">
                <a:latin typeface="Verdana"/>
                <a:cs typeface="Verdana"/>
              </a:rPr>
              <a:t>c</a:t>
            </a:r>
            <a:r>
              <a:rPr dirty="0" sz="3100" spc="110">
                <a:latin typeface="Verdana"/>
                <a:cs typeface="Verdana"/>
              </a:rPr>
              <a:t>s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>
                <a:latin typeface="Verdana"/>
                <a:cs typeface="Verdana"/>
              </a:rPr>
              <a:t>f</a:t>
            </a:r>
            <a:r>
              <a:rPr dirty="0" sz="3100" spc="-85">
                <a:latin typeface="Verdana"/>
                <a:cs typeface="Verdana"/>
              </a:rPr>
              <a:t>a</a:t>
            </a:r>
            <a:r>
              <a:rPr dirty="0" sz="3100" spc="-150">
                <a:latin typeface="Verdana"/>
                <a:cs typeface="Verdana"/>
              </a:rPr>
              <a:t>i</a:t>
            </a:r>
            <a:r>
              <a:rPr dirty="0" sz="3100" spc="5">
                <a:latin typeface="Verdana"/>
                <a:cs typeface="Verdana"/>
              </a:rPr>
              <a:t>l</a:t>
            </a:r>
            <a:r>
              <a:rPr dirty="0" sz="3100" spc="95">
                <a:latin typeface="Verdana"/>
                <a:cs typeface="Verdana"/>
              </a:rPr>
              <a:t>e</a:t>
            </a:r>
            <a:r>
              <a:rPr dirty="0" sz="3100" spc="30">
                <a:latin typeface="Verdana"/>
                <a:cs typeface="Verdana"/>
              </a:rPr>
              <a:t>d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105">
                <a:latin typeface="Verdana"/>
                <a:cs typeface="Verdana"/>
              </a:rPr>
              <a:t>t</a:t>
            </a:r>
            <a:r>
              <a:rPr dirty="0" sz="3100" spc="95">
                <a:latin typeface="Verdana"/>
                <a:cs typeface="Verdana"/>
              </a:rPr>
              <a:t>o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200">
                <a:latin typeface="Verdana"/>
                <a:cs typeface="Verdana"/>
              </a:rPr>
              <a:t>r</a:t>
            </a:r>
            <a:r>
              <a:rPr dirty="0" sz="3100" spc="95">
                <a:latin typeface="Verdana"/>
                <a:cs typeface="Verdana"/>
              </a:rPr>
              <a:t>e</a:t>
            </a:r>
            <a:r>
              <a:rPr dirty="0" sz="3100" spc="245">
                <a:latin typeface="Verdana"/>
                <a:cs typeface="Verdana"/>
              </a:rPr>
              <a:t>c</a:t>
            </a:r>
            <a:r>
              <a:rPr dirty="0" sz="3100" spc="90">
                <a:latin typeface="Verdana"/>
                <a:cs typeface="Verdana"/>
              </a:rPr>
              <a:t>o</a:t>
            </a:r>
            <a:r>
              <a:rPr dirty="0" sz="3100" spc="-200">
                <a:latin typeface="Verdana"/>
                <a:cs typeface="Verdana"/>
              </a:rPr>
              <a:t>r</a:t>
            </a:r>
            <a:r>
              <a:rPr dirty="0" sz="3100" spc="30">
                <a:latin typeface="Verdana"/>
                <a:cs typeface="Verdana"/>
              </a:rPr>
              <a:t>d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-85">
                <a:latin typeface="Verdana"/>
                <a:cs typeface="Verdana"/>
              </a:rPr>
              <a:t>a</a:t>
            </a:r>
            <a:r>
              <a:rPr dirty="0" sz="3100" spc="-180">
                <a:latin typeface="Verdana"/>
                <a:cs typeface="Verdana"/>
              </a:rPr>
              <a:t>n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95">
                <a:latin typeface="Verdana"/>
                <a:cs typeface="Verdana"/>
              </a:rPr>
              <a:t>e</a:t>
            </a:r>
            <a:r>
              <a:rPr dirty="0" sz="3100" spc="-110">
                <a:latin typeface="Verdana"/>
                <a:cs typeface="Verdana"/>
              </a:rPr>
              <a:t>t</a:t>
            </a:r>
            <a:r>
              <a:rPr dirty="0" sz="3100" spc="-180">
                <a:latin typeface="Verdana"/>
                <a:cs typeface="Verdana"/>
              </a:rPr>
              <a:t>h</a:t>
            </a:r>
            <a:r>
              <a:rPr dirty="0" sz="3100" spc="-185">
                <a:latin typeface="Verdana"/>
                <a:cs typeface="Verdana"/>
              </a:rPr>
              <a:t>n</a:t>
            </a:r>
            <a:r>
              <a:rPr dirty="0" sz="3100" spc="-150">
                <a:latin typeface="Verdana"/>
                <a:cs typeface="Verdana"/>
              </a:rPr>
              <a:t>i</a:t>
            </a:r>
            <a:r>
              <a:rPr dirty="0" sz="3100" spc="245">
                <a:latin typeface="Verdana"/>
                <a:cs typeface="Verdana"/>
              </a:rPr>
              <a:t>c</a:t>
            </a:r>
            <a:r>
              <a:rPr dirty="0" sz="3100" spc="-150">
                <a:latin typeface="Verdana"/>
                <a:cs typeface="Verdana"/>
              </a:rPr>
              <a:t>i</a:t>
            </a:r>
            <a:r>
              <a:rPr dirty="0" sz="3100" spc="-110">
                <a:latin typeface="Verdana"/>
                <a:cs typeface="Verdana"/>
              </a:rPr>
              <a:t>t</a:t>
            </a:r>
            <a:r>
              <a:rPr dirty="0" sz="3100" spc="-140">
                <a:latin typeface="Verdana"/>
                <a:cs typeface="Verdana"/>
              </a:rPr>
              <a:t>y</a:t>
            </a:r>
            <a:r>
              <a:rPr dirty="0" sz="3100" spc="70">
                <a:latin typeface="Verdana"/>
                <a:cs typeface="Verdana"/>
              </a:rPr>
              <a:t>”  </a:t>
            </a:r>
            <a:r>
              <a:rPr dirty="0" sz="3100" spc="-490">
                <a:latin typeface="Verdana"/>
                <a:cs typeface="Verdana"/>
              </a:rPr>
              <a:t>(</a:t>
            </a:r>
            <a:r>
              <a:rPr dirty="0" sz="3100" spc="-114">
                <a:latin typeface="Verdana"/>
                <a:cs typeface="Verdana"/>
              </a:rPr>
              <a:t>R</a:t>
            </a:r>
            <a:r>
              <a:rPr dirty="0" sz="3100" spc="-150">
                <a:latin typeface="Verdana"/>
                <a:cs typeface="Verdana"/>
              </a:rPr>
              <a:t>i</a:t>
            </a:r>
            <a:r>
              <a:rPr dirty="0" sz="3100" spc="245">
                <a:latin typeface="Verdana"/>
                <a:cs typeface="Verdana"/>
              </a:rPr>
              <a:t>c</a:t>
            </a:r>
            <a:r>
              <a:rPr dirty="0" sz="3100" spc="-180">
                <a:latin typeface="Verdana"/>
                <a:cs typeface="Verdana"/>
              </a:rPr>
              <a:t>h</a:t>
            </a:r>
            <a:r>
              <a:rPr dirty="0" sz="3100" spc="-85">
                <a:latin typeface="Verdana"/>
                <a:cs typeface="Verdana"/>
              </a:rPr>
              <a:t>a</a:t>
            </a:r>
            <a:r>
              <a:rPr dirty="0" sz="3100" spc="-200">
                <a:latin typeface="Verdana"/>
                <a:cs typeface="Verdana"/>
              </a:rPr>
              <a:t>r</a:t>
            </a:r>
            <a:r>
              <a:rPr dirty="0" sz="3100" spc="30">
                <a:latin typeface="Verdana"/>
                <a:cs typeface="Verdana"/>
              </a:rPr>
              <a:t>d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25">
                <a:latin typeface="Verdana"/>
                <a:cs typeface="Verdana"/>
              </a:rPr>
              <a:t>A</a:t>
            </a:r>
            <a:r>
              <a:rPr dirty="0" sz="3100" spc="25">
                <a:latin typeface="Verdana"/>
                <a:cs typeface="Verdana"/>
              </a:rPr>
              <a:t>d</a:t>
            </a:r>
            <a:r>
              <a:rPr dirty="0" sz="3100" spc="-85">
                <a:latin typeface="Verdana"/>
                <a:cs typeface="Verdana"/>
              </a:rPr>
              <a:t>a</a:t>
            </a:r>
            <a:r>
              <a:rPr dirty="0" sz="3100" spc="-235">
                <a:latin typeface="Verdana"/>
                <a:cs typeface="Verdana"/>
              </a:rPr>
              <a:t>m</a:t>
            </a:r>
            <a:r>
              <a:rPr dirty="0" sz="3100" spc="105">
                <a:latin typeface="Verdana"/>
                <a:cs typeface="Verdana"/>
              </a:rPr>
              <a:t>s</a:t>
            </a:r>
            <a:r>
              <a:rPr dirty="0" sz="3100" spc="-295">
                <a:latin typeface="Verdana"/>
                <a:cs typeface="Verdana"/>
              </a:rPr>
              <a:t>,</a:t>
            </a:r>
            <a:r>
              <a:rPr dirty="0" sz="3100" spc="-225">
                <a:latin typeface="Verdana"/>
                <a:cs typeface="Verdana"/>
              </a:rPr>
              <a:t> </a:t>
            </a:r>
            <a:r>
              <a:rPr dirty="0" sz="3100" spc="25">
                <a:latin typeface="Verdana"/>
                <a:cs typeface="Verdana"/>
              </a:rPr>
              <a:t>2</a:t>
            </a:r>
            <a:r>
              <a:rPr dirty="0" sz="3100" spc="70">
                <a:latin typeface="Verdana"/>
                <a:cs typeface="Verdana"/>
              </a:rPr>
              <a:t>0</a:t>
            </a:r>
            <a:r>
              <a:rPr dirty="0" sz="3100" spc="-640">
                <a:latin typeface="Verdana"/>
                <a:cs typeface="Verdana"/>
              </a:rPr>
              <a:t>1</a:t>
            </a:r>
            <a:r>
              <a:rPr dirty="0" sz="3100" spc="-85">
                <a:latin typeface="Verdana"/>
                <a:cs typeface="Verdana"/>
              </a:rPr>
              <a:t>7</a:t>
            </a:r>
            <a:r>
              <a:rPr dirty="0" sz="3100" spc="-490">
                <a:latin typeface="Verdana"/>
                <a:cs typeface="Verdana"/>
              </a:rPr>
              <a:t>)</a:t>
            </a:r>
            <a:r>
              <a:rPr dirty="0" sz="3100" spc="-390">
                <a:latin typeface="Verdana"/>
                <a:cs typeface="Verdana"/>
              </a:rPr>
              <a:t>.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20377" y="2437533"/>
            <a:ext cx="7981315" cy="20383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100" spc="30" b="1">
                <a:latin typeface="Tahoma"/>
                <a:cs typeface="Tahoma"/>
              </a:rPr>
              <a:t>Review</a:t>
            </a:r>
            <a:r>
              <a:rPr dirty="0" sz="6100" spc="-225" b="1">
                <a:latin typeface="Tahoma"/>
                <a:cs typeface="Tahoma"/>
              </a:rPr>
              <a:t> </a:t>
            </a:r>
            <a:r>
              <a:rPr dirty="0" sz="6100" spc="125" b="1">
                <a:latin typeface="Tahoma"/>
                <a:cs typeface="Tahoma"/>
              </a:rPr>
              <a:t>of</a:t>
            </a:r>
            <a:r>
              <a:rPr dirty="0" sz="6100" spc="-225" b="1">
                <a:latin typeface="Tahoma"/>
                <a:cs typeface="Tahoma"/>
              </a:rPr>
              <a:t> </a:t>
            </a:r>
            <a:r>
              <a:rPr dirty="0" sz="6100" spc="-15" b="1">
                <a:latin typeface="Tahoma"/>
                <a:cs typeface="Tahoma"/>
              </a:rPr>
              <a:t>Literature</a:t>
            </a:r>
            <a:endParaRPr sz="6100">
              <a:latin typeface="Tahoma"/>
              <a:cs typeface="Tahoma"/>
            </a:endParaRPr>
          </a:p>
          <a:p>
            <a:pPr marL="696595">
              <a:lnSpc>
                <a:spcPct val="100000"/>
              </a:lnSpc>
              <a:spcBef>
                <a:spcPts val="4905"/>
              </a:spcBef>
            </a:pPr>
            <a:r>
              <a:rPr dirty="0" sz="3000" spc="50" b="1">
                <a:latin typeface="Tahoma"/>
                <a:cs typeface="Tahoma"/>
              </a:rPr>
              <a:t>The</a:t>
            </a:r>
            <a:r>
              <a:rPr dirty="0" sz="3000" spc="-130" b="1">
                <a:latin typeface="Tahoma"/>
                <a:cs typeface="Tahoma"/>
              </a:rPr>
              <a:t> </a:t>
            </a:r>
            <a:r>
              <a:rPr dirty="0" sz="3000" spc="20" b="1">
                <a:latin typeface="Tahoma"/>
                <a:cs typeface="Tahoma"/>
              </a:rPr>
              <a:t>First</a:t>
            </a:r>
            <a:r>
              <a:rPr dirty="0" sz="3000" spc="-130" b="1">
                <a:latin typeface="Tahoma"/>
                <a:cs typeface="Tahoma"/>
              </a:rPr>
              <a:t> </a:t>
            </a:r>
            <a:r>
              <a:rPr dirty="0" sz="3000" spc="120" b="1">
                <a:latin typeface="Tahoma"/>
                <a:cs typeface="Tahoma"/>
              </a:rPr>
              <a:t>Source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2022-07-24T14:37:46Z</dcterms:created>
  <dcterms:modified xsi:type="dcterms:W3CDTF">2022-07-24T14:37:46Z</dcterms:modified>
</cp:coreProperties>
</file>