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0" r:id="rId5"/>
    <p:sldId id="263" r:id="rId6"/>
    <p:sldId id="265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0DEFE-3DB3-4E5A-888A-F56E6E17EE5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6CD8-A9AF-483B-B84B-7D7D561D70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23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Log: The </a:t>
            </a:r>
            <a:r>
              <a:rPr lang="en-US" altLang="zh-TW" dirty="0" err="1"/>
              <a:t>actual_productivity</a:t>
            </a:r>
            <a:r>
              <a:rPr lang="en-US" altLang="zh-TW" dirty="0"/>
              <a:t> values likely range between 0 and 1 (as percentages). Taking the logarithm can help reduce skewness and make the distribution more symmetric, which is often a prerequisite for statistical analysis or modeling.  </a:t>
            </a:r>
            <a:r>
              <a:rPr lang="zh-TW" altLang="en-US" dirty="0"/>
              <a:t>取對數有助於減少偏度 更加均勻分布 </a:t>
            </a:r>
            <a:r>
              <a:rPr lang="en-US" altLang="zh-TW" dirty="0"/>
              <a:t>(</a:t>
            </a:r>
            <a:r>
              <a:rPr lang="zh-TW" altLang="en-US" dirty="0"/>
              <a:t>看之前</a:t>
            </a:r>
            <a:r>
              <a:rPr lang="en-US" altLang="zh-TW" dirty="0" err="1"/>
              <a:t>sca</a:t>
            </a:r>
            <a:r>
              <a:rPr lang="zh-TW" altLang="en-US" dirty="0"/>
              <a:t>得作業說明可能會更懂</a:t>
            </a:r>
            <a:r>
              <a:rPr lang="en-US" altLang="zh-TW" dirty="0"/>
              <a:t>:Therefore, when data is transformed into logarithmic scale, it tends to become more evenly distributed compared to its original scale.</a:t>
            </a:r>
            <a:r>
              <a:rPr lang="zh-TW" altLang="en-US" dirty="0"/>
              <a:t>，</a:t>
            </a:r>
            <a:r>
              <a:rPr lang="en-US" altLang="zh-TW" dirty="0"/>
              <a:t>power</a:t>
            </a:r>
            <a:r>
              <a:rPr lang="zh-TW" altLang="en-US" dirty="0"/>
              <a:t> </a:t>
            </a:r>
            <a:r>
              <a:rPr lang="en-US" altLang="zh-TW" dirty="0"/>
              <a:t>bi</a:t>
            </a:r>
            <a:r>
              <a:rPr lang="zh-TW" altLang="en-US" dirty="0"/>
              <a:t> 圖片也有取對數，</a:t>
            </a:r>
            <a:r>
              <a:rPr lang="en-US" altLang="zh-TW" dirty="0"/>
              <a:t>bar chart</a:t>
            </a:r>
            <a:r>
              <a:rPr lang="zh-TW" altLang="en-US" dirty="0"/>
              <a:t>看起來會更均勻分布，減少異常值，極端值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9679-C608-4BB2-A2C4-23BC43832E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95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A943B-3B8C-4979-903A-07D1F7E71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5175D6-A770-47A0-AA08-5696883D9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E608E-B889-4D61-A10B-29BF86D9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24A-FB8B-4E85-9611-972CE4ABA24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00FE-0FE9-4D3E-B095-130BB581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5C2BAF-E00A-4F5F-8C6D-CF554653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60DA-F29F-4FCD-807C-96D74986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05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5C6D8-DEBA-4C57-B818-991D6D80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0808FA-6AC8-4ACD-BFC4-D9599B23F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FE7C4-ED9F-42CE-9754-7EE6604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24A-FB8B-4E85-9611-972CE4ABA24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A88445-C46C-43F3-A973-F2395CE4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341B3E-64CD-4AEF-BFE2-7E80E905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60DA-F29F-4FCD-807C-96D74986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61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503BB3-B7E6-46F9-B389-A1AB35072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8F4530-AD1D-418A-B31A-06F8E98C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F5937D-EDE2-403C-B87E-5F8D1D93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24A-FB8B-4E85-9611-972CE4ABA24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5F67E0-2BE4-4DC3-8A36-5785E833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D44A67-235C-4B50-AE0A-6E9FBE2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60DA-F29F-4FCD-807C-96D74986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20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6660E-012F-4651-BFA7-B6E31EE2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5D883-AC05-4E8A-AA8E-ACBA190A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D3AF29-3BB2-4DB3-8E3C-1ECB1158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24A-FB8B-4E85-9611-972CE4ABA24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B19F4-EC8B-44F4-8094-9B803B29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B27A3C-51DB-4C05-B5C9-88CEA67C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60DA-F29F-4FCD-807C-96D74986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28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BD65B-80C7-411E-B438-52CA6636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E06A88-4865-49BF-B712-EE4DEF7E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B1373F-32EE-4D23-8FAB-E5C95D05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24A-FB8B-4E85-9611-972CE4ABA24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C94AE0-43E0-415B-AF12-541011A0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587FA2-70A1-4A51-81D4-966A4126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60DA-F29F-4FCD-807C-96D74986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92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5D57A-13E2-41B9-A204-9A8F92D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1364C-045E-40CE-B783-FB8D2D529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FDCA7-1CCE-4441-8843-3C658CFD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FA85E4-2A1C-4949-9D22-12AF3FE4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24A-FB8B-4E85-9611-972CE4ABA24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E1E9D3-3436-4B6C-9762-A64A6335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6B1C7F-EA86-4B2E-BEB2-1A1364C8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60DA-F29F-4FCD-807C-96D74986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24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A0859-6A5C-4BEF-9395-F8D01A8D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81FBB4-047C-4CC9-B2AA-5542E561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43369F-783D-439C-B849-0A7F44FE8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C7C503-5D96-44B5-BEFC-CF1F4B3DA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049579-C35F-4200-9A35-C6293B6CA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6C48CB-CAB6-44D0-AEA2-87DACD3C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24A-FB8B-4E85-9611-972CE4ABA24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942976-B900-4D74-AFBC-94D23A03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0FC367-03F8-4286-84F7-3E649645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60DA-F29F-4FCD-807C-96D74986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80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15AE9-BD9B-4B01-8007-1350A6DE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026E32-27FC-4DC8-B425-23BF9D5E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24A-FB8B-4E85-9611-972CE4ABA24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6EA2A8-6942-44C0-8B01-96832F3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70118D-4E31-439A-8A55-F43859DE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60DA-F29F-4FCD-807C-96D74986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67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E9BAF4-17FA-4838-AB7A-11EF280D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24A-FB8B-4E85-9611-972CE4ABA24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19BCF2-2CA2-44E1-8534-7D577DF7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794208-8A12-4C37-8D2D-73A0E59B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60DA-F29F-4FCD-807C-96D74986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25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D5DE8-B11D-45F6-9F24-876406D4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7B455-C602-4582-AFAF-30CC4F2D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1009A2-F9F7-4CA7-ACA6-C0A215657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4E4F85-84DD-4602-888D-8E2B9B75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24A-FB8B-4E85-9611-972CE4ABA24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3B4790-DFFF-43C5-B9E0-D6B4A5FF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E06D43-8C18-4EB0-9562-219E0C78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60DA-F29F-4FCD-807C-96D74986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2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536B5-E232-4124-BF7B-130F4FEB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84014D-E2B8-49C0-A497-0CC4C2E5F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646A6A-F01A-4969-988E-6154DC2F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F37CEF-B2B0-4614-A856-52B94D86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24A-FB8B-4E85-9611-972CE4ABA24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3A57CB-8507-45A2-BEA3-5C2333C8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D899C8-329C-4DA8-96C7-48B4A1EE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60DA-F29F-4FCD-807C-96D74986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9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B3B337-AF58-4BFB-8C15-A7EE9938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319CB-3C4F-4649-8737-4A213C3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636046-8098-4956-B850-064D381CC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A24A-FB8B-4E85-9611-972CE4ABA24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063B05-8B36-4422-9F0D-D071C9205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7A921D-DE6B-4FEF-A7B4-7F6A72F9A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160DA-F29F-4FCD-807C-96D74986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00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C1F66-E31C-4CF1-B4AE-FC5B37081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450" y="15128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Machine Learning - Supplier Audit Data Clustering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Supply Chain Optimization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51033-D77C-4E7E-8440-836D3E987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1975" y="4024313"/>
            <a:ext cx="3952875" cy="608012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陳逸 </a:t>
            </a:r>
            <a:r>
              <a:rPr lang="en-US" altLang="zh-TW" b="1" dirty="0"/>
              <a:t>Rachel Chen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4448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B83F8-DD48-449E-B47E-4E84EF29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95" y="270009"/>
            <a:ext cx="8584760" cy="1197457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Dataset</a:t>
            </a:r>
            <a:endParaRPr lang="zh-TW" altLang="en-US" sz="36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9ADF20-A43F-4292-91C8-F2B87CEE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58" y="1702295"/>
            <a:ext cx="3848433" cy="123454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DC6C85B-EFF9-4AA0-A72A-65A76788F396}"/>
              </a:ext>
            </a:extLst>
          </p:cNvPr>
          <p:cNvSpPr txBox="1"/>
          <p:nvPr/>
        </p:nvSpPr>
        <p:spPr>
          <a:xfrm>
            <a:off x="885658" y="1217185"/>
            <a:ext cx="200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Supplier</a:t>
            </a:r>
            <a:r>
              <a:rPr lang="zh-TW" altLang="en-US" dirty="0"/>
              <a:t> </a:t>
            </a:r>
            <a:r>
              <a:rPr lang="en-US" altLang="zh-TW" dirty="0"/>
              <a:t>Audit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F33B59B-4EE7-4370-AFAA-62DA5C15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38" y="3171671"/>
            <a:ext cx="1128332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Description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This dataset captures monthly performance metrics for suppliers. Each row represents the audit results for a specific supplier in a given month.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Size: 1,801 rows / 6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latin typeface="Arial" panose="020B0604020202020204" pitchFamily="34" charset="0"/>
              </a:rPr>
              <a:t>Breakdown of the Columns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zh-TW" dirty="0"/>
              <a:t>Month: Represents the month in which the audit data was collected.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/>
              <a:t>SUP_ID: A unique identifier for each supplier.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/>
              <a:t>Defects: The percentage or count of defective items reported during the audit.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/>
              <a:t>Delivery: The delivery performance score, where a higher score indicates better delivery reliability.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/>
              <a:t>Unit_Cost: The average cost per unit supplied by the supplier (in monetary terms).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/>
              <a:t>Flexibility: A rating of the supplier's ability to adapt to changes in demand or specifications.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15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B83F8-DD48-449E-B47E-4E84EF29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95" y="270009"/>
            <a:ext cx="8584760" cy="1197457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Dataset</a:t>
            </a:r>
            <a:endParaRPr lang="zh-TW" altLang="en-US" sz="36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0C4ACF-C40E-4E1D-B4BC-7B11DCBD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05" y="1906858"/>
            <a:ext cx="2720576" cy="123454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F6CA11D-AC8F-45A2-A316-3B1863B6040C}"/>
              </a:ext>
            </a:extLst>
          </p:cNvPr>
          <p:cNvSpPr txBox="1"/>
          <p:nvPr/>
        </p:nvSpPr>
        <p:spPr>
          <a:xfrm>
            <a:off x="1154312" y="1395192"/>
            <a:ext cx="237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Supplier</a:t>
            </a:r>
            <a:r>
              <a:rPr lang="zh-TW" altLang="en-US" dirty="0"/>
              <a:t> </a:t>
            </a:r>
            <a:r>
              <a:rPr lang="en-US" altLang="zh-TW" dirty="0"/>
              <a:t>Characteristics</a:t>
            </a:r>
            <a:endParaRPr lang="zh-TW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F2B3F00-DA6F-4697-8C22-C0B6A712E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405" y="3747994"/>
            <a:ext cx="973119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Description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This dataset provides detailed background information on suppliers to complement the audit data. </a:t>
            </a: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Size: 27 rows / 4 columns</a:t>
            </a:r>
            <a:endParaRPr lang="en-US" altLang="zh-TW" b="1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TW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latin typeface="Arial" panose="020B0604020202020204" pitchFamily="34" charset="0"/>
              </a:rPr>
              <a:t>Breakdown of the Columns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/>
              <a:t>SUP_ID: A unique identifier for each supplier, corresponding to the Supplier Audit Data.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/>
              <a:t>Location: The geographical location of the supplier, represented by a code.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/>
              <a:t>Partnership: The type of partnership with the supplier (e.g., "I" for internal or "P" for partner).</a:t>
            </a:r>
          </a:p>
          <a:p>
            <a:pPr marL="285750" marR="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zh-TW" dirty="0"/>
              <a:t>Size: The size of the supplier's operation, represented by a code. </a:t>
            </a:r>
          </a:p>
        </p:txBody>
      </p:sp>
    </p:spTree>
    <p:extLst>
      <p:ext uri="{BB962C8B-B14F-4D97-AF65-F5344CB8AC3E}">
        <p14:creationId xmlns:p14="http://schemas.microsoft.com/office/powerpoint/2010/main" val="45689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95C08-2B19-4F5C-885E-F915594A4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663" y="2624993"/>
            <a:ext cx="7833459" cy="3737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/>
              <a:t>【Data Processing】 </a:t>
            </a:r>
          </a:p>
          <a:p>
            <a:pPr marL="0" indent="0">
              <a:buNone/>
            </a:pPr>
            <a:r>
              <a:rPr lang="en-US" altLang="zh-TW" sz="1800" b="1" dirty="0"/>
              <a:t>Identify Supplier Performance</a:t>
            </a:r>
          </a:p>
          <a:p>
            <a:pPr>
              <a:buFont typeface="Wingdings" panose="05000000000000000000" pitchFamily="2" charset="2"/>
              <a:buChar char=""/>
            </a:pPr>
            <a:r>
              <a:rPr lang="en-US" altLang="zh-TW" sz="1800" dirty="0"/>
              <a:t>Unsupervised Learning (K-means)</a:t>
            </a:r>
          </a:p>
          <a:p>
            <a:pPr>
              <a:buFont typeface="Wingdings" panose="05000000000000000000" pitchFamily="2" charset="2"/>
              <a:buChar char=""/>
            </a:pPr>
            <a:r>
              <a:rPr lang="en-US" altLang="zh-TW" sz="1800" dirty="0"/>
              <a:t>Linking Clusters to Supplier Characteristics</a:t>
            </a:r>
          </a:p>
          <a:p>
            <a:pPr>
              <a:buFont typeface="Wingdings" panose="05000000000000000000" pitchFamily="2" charset="2"/>
              <a:buChar char=""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b="1" dirty="0"/>
              <a:t>Linear Programming for Supply Chain Optimization</a:t>
            </a:r>
          </a:p>
          <a:p>
            <a:r>
              <a:rPr lang="en-US" altLang="zh-TW" sz="1800" dirty="0"/>
              <a:t>Solve using </a:t>
            </a:r>
            <a:r>
              <a:rPr lang="en-US" altLang="zh-TW" sz="1800" dirty="0" err="1"/>
              <a:t>PuLP</a:t>
            </a:r>
            <a:r>
              <a:rPr lang="en-US" altLang="zh-TW" sz="1800" dirty="0"/>
              <a:t> for optimal solutions</a:t>
            </a:r>
          </a:p>
          <a:p>
            <a:r>
              <a:rPr lang="en-US" altLang="zh-TW" sz="1800" dirty="0"/>
              <a:t>Provide recommendations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69065E-6F74-4AD1-895A-1C6C62743DEC}"/>
              </a:ext>
            </a:extLst>
          </p:cNvPr>
          <p:cNvSpPr txBox="1"/>
          <p:nvPr/>
        </p:nvSpPr>
        <p:spPr>
          <a:xfrm>
            <a:off x="2538663" y="1387630"/>
            <a:ext cx="937711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TW" b="1" dirty="0"/>
              <a:t>【Purpose】 </a:t>
            </a:r>
            <a:br>
              <a:rPr lang="en-US" altLang="zh-TW" dirty="0"/>
            </a:br>
            <a:r>
              <a:rPr lang="en-US" altLang="zh-TW" dirty="0"/>
              <a:t>Identify supplier performance patterns using unsupervised analysis and apply linear programming to optimize the supply chain.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3771E64-082A-4581-97C1-D9A5A5D5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20" y="644309"/>
            <a:ext cx="1579943" cy="1048492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About 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0845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80A76-C26E-48A0-B51A-12B6D214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96" y="250949"/>
            <a:ext cx="10122608" cy="1161438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Unsupervised Learning - K-means Cluster Centers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258A5-6A6D-4483-9CD6-50C12DC7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018" y="1617465"/>
            <a:ext cx="4275358" cy="1784551"/>
          </a:xfrm>
        </p:spPr>
        <p:txBody>
          <a:bodyPr>
            <a:normAutofit lnSpcReduction="10000"/>
          </a:bodyPr>
          <a:lstStyle/>
          <a:p>
            <a:r>
              <a:rPr lang="en-US" altLang="zh-TW" sz="1800" b="1" dirty="0"/>
              <a:t>Clustering Data</a:t>
            </a:r>
          </a:p>
          <a:p>
            <a:pPr marL="0" indent="0">
              <a:buNone/>
            </a:pPr>
            <a:r>
              <a:rPr lang="en-US" altLang="zh-TW" sz="1800" b="1" dirty="0"/>
              <a:t>- </a:t>
            </a:r>
            <a:r>
              <a:rPr lang="en-US" altLang="zh-TW" sz="1800" dirty="0"/>
              <a:t>Defects, Unit Cost, Delivery, Flexibility</a:t>
            </a:r>
          </a:p>
          <a:p>
            <a:r>
              <a:rPr lang="en-US" altLang="zh-TW" sz="1800" b="1" dirty="0"/>
              <a:t>Creating the K-Means Model</a:t>
            </a:r>
          </a:p>
          <a:p>
            <a:pPr marL="0" indent="0">
              <a:buNone/>
            </a:pPr>
            <a:r>
              <a:rPr lang="en-US" altLang="zh-TW" sz="1800" dirty="0"/>
              <a:t>- Configured with 4 clusters.</a:t>
            </a:r>
          </a:p>
          <a:p>
            <a:r>
              <a:rPr lang="en-US" altLang="zh-TW" sz="1800" b="1" dirty="0"/>
              <a:t>Extracting Cluster Centers</a:t>
            </a:r>
            <a:endParaRPr lang="en-US" altLang="zh-TW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D4336A-EE82-464B-A15C-8406A657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2" y="1621155"/>
            <a:ext cx="5626808" cy="2075135"/>
          </a:xfrm>
          <a:prstGeom prst="rect">
            <a:avLst/>
          </a:prstGeom>
        </p:spPr>
      </p:pic>
      <p:pic>
        <p:nvPicPr>
          <p:cNvPr id="1028" name="Picture 4" descr="輸出圖像">
            <a:extLst>
              <a:ext uri="{FF2B5EF4-FFF2-40B4-BE49-F238E27FC236}">
                <a16:creationId xmlns:a16="http://schemas.microsoft.com/office/drawing/2014/main" id="{C5754C8E-AF96-4999-9D70-3517DF15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2" y="3902746"/>
            <a:ext cx="5452629" cy="270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4DFBE54-DAE4-4407-8A24-EF814A00733C}"/>
              </a:ext>
            </a:extLst>
          </p:cNvPr>
          <p:cNvSpPr txBox="1"/>
          <p:nvPr/>
        </p:nvSpPr>
        <p:spPr>
          <a:xfrm>
            <a:off x="6362700" y="353377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4014E73A-56AC-4201-8DD5-E8B98DB56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01873"/>
              </p:ext>
            </p:extLst>
          </p:nvPr>
        </p:nvGraphicFramePr>
        <p:xfrm>
          <a:off x="6389921" y="3718440"/>
          <a:ext cx="4963656" cy="243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509">
                  <a:extLst>
                    <a:ext uri="{9D8B030D-6E8A-4147-A177-3AD203B41FA5}">
                      <a16:colId xmlns:a16="http://schemas.microsoft.com/office/drawing/2014/main" val="677996125"/>
                    </a:ext>
                  </a:extLst>
                </a:gridCol>
                <a:gridCol w="4070147">
                  <a:extLst>
                    <a:ext uri="{9D8B030D-6E8A-4147-A177-3AD203B41FA5}">
                      <a16:colId xmlns:a16="http://schemas.microsoft.com/office/drawing/2014/main" val="3850637241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r>
                        <a:rPr lang="en-US" altLang="zh-TW" dirty="0"/>
                        <a:t>Cluster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Key Traits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19246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defects, flexible, fast delivery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304476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defects, slow delivery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464589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defects, fast delivery, costly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008355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defects, slow delivery, inflexible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62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10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74E72-286F-4E37-B537-4F6A50CA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81" y="378084"/>
            <a:ext cx="10206038" cy="108745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Unsupervised Learning – K-means Clustering Insights</a:t>
            </a:r>
            <a:endParaRPr lang="zh-TW" altLang="en-US" sz="36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03B521B-E005-4B4E-B20E-8C8F54102564}"/>
              </a:ext>
            </a:extLst>
          </p:cNvPr>
          <p:cNvSpPr txBox="1">
            <a:spLocks/>
          </p:cNvSpPr>
          <p:nvPr/>
        </p:nvSpPr>
        <p:spPr>
          <a:xfrm>
            <a:off x="5874203" y="2028777"/>
            <a:ext cx="6169150" cy="41380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b="1" dirty="0"/>
              <a:t>Avg Quality vs. Std Dev Quality</a:t>
            </a:r>
          </a:p>
          <a:p>
            <a:pPr marL="0" indent="0">
              <a:buNone/>
            </a:pPr>
            <a:r>
              <a:rPr lang="en-US" altLang="zh-TW" sz="1800" dirty="0"/>
              <a:t>The middle range of defects has a larger standard deviation, indicating more instability in quality.</a:t>
            </a:r>
          </a:p>
          <a:p>
            <a:r>
              <a:rPr lang="en-US" altLang="zh-TW" sz="1800" b="1" dirty="0">
                <a:latin typeface="system-ui"/>
              </a:rPr>
              <a:t>Avg Quality vs. Avg Costs</a:t>
            </a:r>
          </a:p>
          <a:p>
            <a:pPr marL="0" indent="0">
              <a:buNone/>
            </a:pPr>
            <a:r>
              <a:rPr lang="en-US" altLang="zh-TW" sz="1800" dirty="0">
                <a:latin typeface="system-ui"/>
              </a:rPr>
              <a:t>Cluster 0 (purple), with high cost and high defects, indicates potential production control issues or resource waste.</a:t>
            </a:r>
          </a:p>
          <a:p>
            <a:r>
              <a:rPr lang="en-US" altLang="zh-TW" sz="1800" b="1" dirty="0">
                <a:latin typeface="system-ui"/>
              </a:rPr>
              <a:t>Avg Quality vs. Avg Delivery Time</a:t>
            </a:r>
          </a:p>
          <a:p>
            <a:pPr marL="0" indent="0">
              <a:buNone/>
            </a:pPr>
            <a:r>
              <a:rPr lang="en-US" altLang="zh-TW" sz="1800" dirty="0">
                <a:latin typeface="system-ui"/>
              </a:rPr>
              <a:t>Cluster 1 (blue) has long delivery and high defects suggest supply chain improvements. </a:t>
            </a:r>
          </a:p>
          <a:p>
            <a:pPr marL="0" indent="0">
              <a:buNone/>
            </a:pPr>
            <a:r>
              <a:rPr lang="en-US" altLang="zh-TW" sz="1800" dirty="0">
                <a:latin typeface="system-ui"/>
              </a:rPr>
              <a:t>Cluster 0 (purple) has short delivery but defects are high, better quality control is needed.</a:t>
            </a:r>
          </a:p>
          <a:p>
            <a:r>
              <a:rPr lang="en-US" altLang="zh-TW" sz="1800" b="1" dirty="0">
                <a:latin typeface="system-ui"/>
              </a:rPr>
              <a:t>Avg Cost vs. Avg Flexibility</a:t>
            </a:r>
          </a:p>
          <a:p>
            <a:pPr marL="0" indent="0">
              <a:buNone/>
            </a:pPr>
            <a:r>
              <a:rPr lang="en-US" altLang="zh-TW" sz="1800" dirty="0">
                <a:latin typeface="system-ui"/>
              </a:rPr>
              <a:t>There is no significant relationship between cost and flexibility.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EEF622-2912-481A-9870-C4F6C2DB56E1}"/>
              </a:ext>
            </a:extLst>
          </p:cNvPr>
          <p:cNvSpPr txBox="1"/>
          <p:nvPr/>
        </p:nvSpPr>
        <p:spPr>
          <a:xfrm>
            <a:off x="1150088" y="5947730"/>
            <a:ext cx="3644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Purple = Cluster 0, Blue = Cluster 1, Yellow = Cluster 2, Green = Cluster 3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BCD723-1BAB-4BEC-918B-F25DB295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2" y="1634170"/>
            <a:ext cx="4804353" cy="41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4306B-B07B-44C1-827F-58470478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44" y="282664"/>
            <a:ext cx="8298619" cy="92855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Linking Clusters to Supplier Characteristics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40062A-9222-4C44-9C3D-08D170FD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70" y="1769497"/>
            <a:ext cx="2990605" cy="23225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967496-207B-4658-9E1A-F6028304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30" y="4245513"/>
            <a:ext cx="1760154" cy="8682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5C5412-F5FD-4F3B-A3A8-0B4B85730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113" y="1756514"/>
            <a:ext cx="2944658" cy="232254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78DFEED-8839-40D0-88F6-F19105DB97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93"/>
          <a:stretch/>
        </p:blipFill>
        <p:spPr>
          <a:xfrm>
            <a:off x="4841210" y="4291206"/>
            <a:ext cx="1148232" cy="70707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652D9C0-0D8A-4426-A793-2F90E9D53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760" y="1769497"/>
            <a:ext cx="2859966" cy="21980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E398EE9-521A-4FE0-B11E-45D07A2D7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43" y="4253864"/>
            <a:ext cx="1991660" cy="78928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9F66BA9-0514-4029-B347-899EB35CE15A}"/>
              </a:ext>
            </a:extLst>
          </p:cNvPr>
          <p:cNvSpPr txBox="1"/>
          <p:nvPr/>
        </p:nvSpPr>
        <p:spPr>
          <a:xfrm>
            <a:off x="1089469" y="1274586"/>
            <a:ext cx="2313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Clusters against Size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40BC60-83FE-486C-BDC6-2EC0B7BD0A26}"/>
              </a:ext>
            </a:extLst>
          </p:cNvPr>
          <p:cNvSpPr txBox="1"/>
          <p:nvPr/>
        </p:nvSpPr>
        <p:spPr>
          <a:xfrm>
            <a:off x="4630804" y="1327502"/>
            <a:ext cx="323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</a:pPr>
            <a:r>
              <a:rPr lang="en-US" altLang="zh-TW" sz="2000" b="1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20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lusters against Partnerships</a:t>
            </a:r>
            <a:endParaRPr lang="zh-TW" altLang="zh-TW" sz="2000" b="1" dirty="0">
              <a:effectLst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0D0212-D199-45EE-ABB3-B5F0C08BE6A1}"/>
              </a:ext>
            </a:extLst>
          </p:cNvPr>
          <p:cNvSpPr txBox="1"/>
          <p:nvPr/>
        </p:nvSpPr>
        <p:spPr>
          <a:xfrm>
            <a:off x="8504243" y="1274586"/>
            <a:ext cx="3068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Clusters against Location</a:t>
            </a:r>
            <a:endParaRPr lang="zh-TW" altLang="en-US" sz="20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5C17481-5B4A-448F-873E-3E4B7302C711}"/>
              </a:ext>
            </a:extLst>
          </p:cNvPr>
          <p:cNvSpPr txBox="1"/>
          <p:nvPr/>
        </p:nvSpPr>
        <p:spPr>
          <a:xfrm>
            <a:off x="619370" y="5205383"/>
            <a:ext cx="3587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Size: </a:t>
            </a:r>
          </a:p>
          <a:p>
            <a:r>
              <a:rPr lang="en-US" altLang="zh-TW" sz="1400" dirty="0"/>
              <a:t>Clusters 0 and 1 have more large suppliers, while Cluster 3 has the most small suppliers.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013D39E-7EBF-461B-B135-EB237453B48E}"/>
              </a:ext>
            </a:extLst>
          </p:cNvPr>
          <p:cNvSpPr txBox="1"/>
          <p:nvPr/>
        </p:nvSpPr>
        <p:spPr>
          <a:xfrm>
            <a:off x="4687483" y="5236650"/>
            <a:ext cx="3587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Partnerships: </a:t>
            </a:r>
          </a:p>
          <a:p>
            <a:r>
              <a:rPr lang="en-US" altLang="zh-TW" sz="1400" dirty="0"/>
              <a:t>Clusters 0 and 2 have strong partnerships, but Cluster 3 has the least.</a:t>
            </a:r>
            <a:endParaRPr lang="zh-TW" altLang="en-US" sz="1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DF31BC5-1253-4606-BD2A-79FEB033A871}"/>
              </a:ext>
            </a:extLst>
          </p:cNvPr>
          <p:cNvSpPr txBox="1"/>
          <p:nvPr/>
        </p:nvSpPr>
        <p:spPr>
          <a:xfrm>
            <a:off x="8504243" y="5203283"/>
            <a:ext cx="30921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Location: </a:t>
            </a:r>
          </a:p>
          <a:p>
            <a:r>
              <a:rPr lang="en-US" altLang="zh-TW" sz="1400" dirty="0"/>
              <a:t>Clusters 1 and 2 are well-distributed. Cluster 0 is concentrated in the South with less presence in the East, while Cluster 3 is limited in the East and North.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722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0830A-E137-401D-B61C-A79112CB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Optimizing Total Supply Chain Cost with Pulp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F5754AC-1282-4705-802F-B5E5A4F521C0}"/>
              </a:ext>
            </a:extLst>
          </p:cNvPr>
          <p:cNvSpPr txBox="1"/>
          <p:nvPr/>
        </p:nvSpPr>
        <p:spPr>
          <a:xfrm>
            <a:off x="6049179" y="1295400"/>
            <a:ext cx="6419047" cy="398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5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pulp </a:t>
            </a:r>
            <a:r>
              <a:rPr lang="en-US" altLang="zh-TW" sz="65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Define the problem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prob =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pulp.LpProblem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TW" sz="65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Minimize_Total_Cost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pulp.LpMinimize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endParaRPr lang="en-US" altLang="zh-TW" sz="65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65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Define manufacturing costs for each source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manufacturing_cost_S1 =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65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Manufacturing cost per unit at S1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manufacturing_cost_S2 =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2400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65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Manufacturing cost per unit at S2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altLang="zh-TW" sz="65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65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Define transportation costs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transportation_cost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{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	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325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260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	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'R3'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390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350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585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	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650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'R3'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520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65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65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	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'R3'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98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98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'R3'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	  } </a:t>
            </a:r>
          </a:p>
          <a:p>
            <a:endParaRPr lang="en-US" altLang="zh-TW" sz="65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65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Decision variables for the quantity transported from source to destination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pulp.LpVariable.dicts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 </a:t>
            </a:r>
          </a:p>
          <a:p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"x"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[(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"S1"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"D1"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"S1"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"D2"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"S1"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"R1"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"S1"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"R2"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"S1"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"R3"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	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"S2"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"D1"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"S2"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"D2"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"S2"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"R1"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"S2"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"R2"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"S2"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"R3"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)], </a:t>
            </a:r>
          </a:p>
          <a:p>
            <a:r>
              <a:rPr lang="en-US" altLang="zh-TW" sz="650" dirty="0">
                <a:solidFill>
                  <a:srgbClr val="54545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lowBound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cat=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pulp.LpContinuous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) </a:t>
            </a:r>
          </a:p>
          <a:p>
            <a:endParaRPr lang="en-US" altLang="zh-TW" sz="650" b="0" i="1" dirty="0">
              <a:solidFill>
                <a:srgbClr val="4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65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Objective function: minimize total manufacturing + transportation cost</a:t>
            </a:r>
            <a:r>
              <a:rPr lang="en-US" altLang="zh-TW" sz="65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total_manufacturing_cost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( </a:t>
            </a:r>
          </a:p>
          <a:p>
            <a:r>
              <a:rPr lang="en-US" altLang="zh-TW" sz="650" dirty="0">
                <a:solidFill>
                  <a:srgbClr val="545454"/>
                </a:solidFill>
                <a:latin typeface="Courier New" panose="02070309020205020404" pitchFamily="49" charset="0"/>
              </a:rPr>
              <a:t>  	  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manufacturing_cost_S1 *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pulp.lpSum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(x[(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dest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)] </a:t>
            </a:r>
            <a:r>
              <a:rPr lang="en-US" altLang="zh-TW" sz="65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dest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65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'R3’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+ </a:t>
            </a:r>
          </a:p>
          <a:p>
            <a:r>
              <a:rPr lang="en-US" altLang="zh-TW" sz="650" dirty="0">
                <a:solidFill>
                  <a:srgbClr val="545454"/>
                </a:solidFill>
                <a:latin typeface="Courier New" panose="02070309020205020404" pitchFamily="49" charset="0"/>
              </a:rPr>
              <a:t>	  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manufacturing_cost_S2 *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pulp.lpSum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(x[(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dest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)] </a:t>
            </a:r>
            <a:r>
              <a:rPr lang="en-US" altLang="zh-TW" sz="65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dest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65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'R3’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altLang="zh-TW" sz="650" dirty="0">
                <a:solidFill>
                  <a:srgbClr val="545454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total_transportation_cost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( </a:t>
            </a:r>
          </a:p>
          <a:p>
            <a:r>
              <a:rPr lang="en-US" altLang="zh-TW" sz="650" dirty="0">
                <a:solidFill>
                  <a:srgbClr val="54545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sz="650" dirty="0">
                <a:solidFill>
                  <a:srgbClr val="545454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x[origin, destination] *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transportation_cost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[(origin, destination)] </a:t>
            </a:r>
            <a:r>
              <a:rPr lang="en-US" altLang="zh-TW" sz="65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origin, destination </a:t>
            </a:r>
            <a:r>
              <a:rPr lang="en-US" altLang="zh-TW" sz="65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x )</a:t>
            </a:r>
          </a:p>
          <a:p>
            <a:r>
              <a:rPr lang="en-US" altLang="zh-TW" sz="650" dirty="0">
                <a:solidFill>
                  <a:srgbClr val="545454"/>
                </a:solidFill>
                <a:latin typeface="Courier New" panose="02070309020205020404" pitchFamily="49" charset="0"/>
              </a:rPr>
              <a:t>	    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)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prob +=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total_manufacturing_cost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total_transportation_cost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"Total Cost"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altLang="zh-TW" sz="650" b="0" i="1" dirty="0">
              <a:solidFill>
                <a:srgbClr val="4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65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Constraints: Demand and Supply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65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Demand constraints to ensure minimum demand is met at various nodes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prob +=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pulp.lpSum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(x[(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)]) +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pulp.lpSum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(x[(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)]) &gt;=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1500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"Demand_R1"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prob +=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pulp.lpSum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(x[(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)]) +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pulp.lpSum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(x[(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)]) &gt;=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"Demand_R2"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prob +=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pulp.lpSum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(x[(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'S1'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'R3'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)]) + </a:t>
            </a:r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pulp.lpSum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(x[(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'S2'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'R3'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)]) &gt;= </a:t>
            </a:r>
            <a:r>
              <a:rPr lang="en-US" altLang="zh-TW" sz="65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65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"Demand_R3"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65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 Solve the problem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65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prob.solve</a:t>
            </a:r>
            <a:r>
              <a:rPr lang="en-US" altLang="zh-TW" sz="65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zh-TW" altLang="en-US" sz="65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1DE756-0BCC-4FD6-B68B-1B2774EF7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23" y="4355914"/>
            <a:ext cx="590200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600" dirty="0"/>
              <a:t>Given conditions: Manufacturing, transportation costs, demand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b="1" dirty="0"/>
              <a:t>Process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dirty="0"/>
              <a:t>Define the problem: Minimize the total costs.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dirty="0"/>
              <a:t>Specify the manufacturing and transportation costs.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dirty="0"/>
              <a:t>Define the decision variables.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dirty="0"/>
              <a:t>Set up the objective function.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dirty="0"/>
              <a:t>Add constraints to meet the demand at each destination.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dirty="0"/>
              <a:t>Find the optimal solution.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5" descr="輸出圖像">
            <a:extLst>
              <a:ext uri="{FF2B5EF4-FFF2-40B4-BE49-F238E27FC236}">
                <a16:creationId xmlns:a16="http://schemas.microsoft.com/office/drawing/2014/main" id="{1D25FC16-AB3F-4E19-BA7E-43D50A72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44" y="1219200"/>
            <a:ext cx="4454114" cy="325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74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1C9F-09F3-4B8D-B8B5-EAB8C85F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04"/>
            <a:ext cx="10515600" cy="1325563"/>
          </a:xfrm>
        </p:spPr>
        <p:txBody>
          <a:bodyPr/>
          <a:lstStyle/>
          <a:p>
            <a:r>
              <a:rPr lang="en-US" altLang="zh-TW" sz="4400" dirty="0"/>
              <a:t>Optimizing Total Supply Chain Cost with Pulp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0D53F-E221-4E39-9C12-3AC65207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2070744"/>
            <a:ext cx="5448300" cy="1431925"/>
          </a:xfrm>
        </p:spPr>
        <p:txBody>
          <a:bodyPr/>
          <a:lstStyle/>
          <a:p>
            <a:r>
              <a:rPr lang="en-US" altLang="zh-TW" dirty="0"/>
              <a:t>The Pulp analysis minimizes costs while meeting the demands of 1500, 2000, and 1000.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40929C-98D3-4489-AEFA-8F7ACDBC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189" y="3854747"/>
            <a:ext cx="4604911" cy="256917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ABFD5FA-08B8-47DA-95D9-148032808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39" y="2435464"/>
            <a:ext cx="4094085" cy="355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0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1298</Words>
  <Application>Microsoft Office PowerPoint</Application>
  <PresentationFormat>寬螢幕</PresentationFormat>
  <Paragraphs>124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system-ui</vt:lpstr>
      <vt:lpstr>標楷體</vt:lpstr>
      <vt:lpstr>Arial</vt:lpstr>
      <vt:lpstr>Calibri</vt:lpstr>
      <vt:lpstr>Calibri Light</vt:lpstr>
      <vt:lpstr>Courier New</vt:lpstr>
      <vt:lpstr>Wingdings</vt:lpstr>
      <vt:lpstr>Office 佈景主題</vt:lpstr>
      <vt:lpstr>Machine Learning - Supplier Audit Data Clustering  &amp; Supply Chain Optimization</vt:lpstr>
      <vt:lpstr>Dataset</vt:lpstr>
      <vt:lpstr>Dataset</vt:lpstr>
      <vt:lpstr>About </vt:lpstr>
      <vt:lpstr>Unsupervised Learning - K-means Cluster Centers</vt:lpstr>
      <vt:lpstr>Unsupervised Learning – K-means Clustering Insights</vt:lpstr>
      <vt:lpstr>Linking Clusters to Supplier Characteristics</vt:lpstr>
      <vt:lpstr>Optimizing Total Supply Chain Cost with Pulp</vt:lpstr>
      <vt:lpstr>Optimizing Total Supply Chain Cost with Pulp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Supplier Audit Data Clustering</dc:title>
  <dc:creator>Chen, Rachel</dc:creator>
  <cp:lastModifiedBy>Chen, Rachel</cp:lastModifiedBy>
  <cp:revision>75</cp:revision>
  <dcterms:created xsi:type="dcterms:W3CDTF">2024-12-24T11:12:25Z</dcterms:created>
  <dcterms:modified xsi:type="dcterms:W3CDTF">2024-12-30T06:39:13Z</dcterms:modified>
</cp:coreProperties>
</file>