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863" autoAdjust="0"/>
  </p:normalViewPr>
  <p:slideViewPr>
    <p:cSldViewPr snapToGrid="0">
      <p:cViewPr varScale="1">
        <p:scale>
          <a:sx n="64" d="100"/>
          <a:sy n="64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36ABC-28B7-4ED4-AE63-186829FB742F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B9679-C608-4BB2-A2C4-23BC43832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08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Log: The </a:t>
            </a:r>
            <a:r>
              <a:rPr lang="en-US" altLang="zh-TW" dirty="0" err="1"/>
              <a:t>actual_productivity</a:t>
            </a:r>
            <a:r>
              <a:rPr lang="en-US" altLang="zh-TW" dirty="0"/>
              <a:t> values likely range between 0 and 1 (as percentages). Taking the logarithm can help reduce skewness and make the distribution more symmetric, which is often a prerequisite for statistical analysis or modeling.  </a:t>
            </a:r>
            <a:r>
              <a:rPr lang="zh-TW" altLang="en-US" dirty="0"/>
              <a:t>取對數有助於減少偏度 更加均勻分布 </a:t>
            </a:r>
            <a:r>
              <a:rPr lang="en-US" altLang="zh-TW" dirty="0"/>
              <a:t>(</a:t>
            </a:r>
            <a:r>
              <a:rPr lang="zh-TW" altLang="en-US" dirty="0"/>
              <a:t>看之前</a:t>
            </a:r>
            <a:r>
              <a:rPr lang="en-US" altLang="zh-TW" dirty="0" err="1"/>
              <a:t>sca</a:t>
            </a:r>
            <a:r>
              <a:rPr lang="zh-TW" altLang="en-US" dirty="0"/>
              <a:t>得作業說明可能會更懂</a:t>
            </a:r>
            <a:r>
              <a:rPr lang="en-US" altLang="zh-TW" dirty="0"/>
              <a:t>:Therefore, when data is transformed into logarithmic scale, it tends to become more evenly distributed compared to its original scale.</a:t>
            </a:r>
            <a:r>
              <a:rPr lang="zh-TW" altLang="en-US" dirty="0"/>
              <a:t>，</a:t>
            </a:r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bi</a:t>
            </a:r>
            <a:r>
              <a:rPr lang="zh-TW" altLang="en-US" dirty="0"/>
              <a:t> 圖片也有取對數，</a:t>
            </a:r>
            <a:r>
              <a:rPr lang="en-US" altLang="zh-TW" dirty="0"/>
              <a:t>bar chart</a:t>
            </a:r>
            <a:r>
              <a:rPr lang="zh-TW" altLang="en-US" dirty="0"/>
              <a:t>看起來會更均勻分布，減少異常值，極端值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9679-C608-4BB2-A2C4-23BC43832E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95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9679-C608-4BB2-A2C4-23BC43832E8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72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44B56-241F-451D-A6D8-D6660A542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C5A55A-E562-4816-869F-07F067552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47F862-8C1A-4311-840F-DBB8FA99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EC409-EC62-4A54-AE1F-89ABD176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6CFBD-1CBC-4914-99AB-4D270D7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02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E6458-8716-40A6-BEFC-D326A39A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87E6FF-7DF0-49CF-A926-898FB9D9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5B98CC-6BD1-4A0F-8A1C-7EDB295F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57FC0-5116-498E-8EA6-099E23B9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FA0C1-CBD9-479A-93B7-E36254A0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6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5BD0A0-835C-4D13-B639-51B413ACD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AD167D-D2A8-4A88-80C3-DB2DB309E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D1246-F90F-4671-9389-6A5A4D7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0F30B-5692-428C-8862-A6A69179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5F32F-A658-442B-8B66-FA1670B8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19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AE11C-2E60-409B-97C0-F470725D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E99BE-6F4D-40C2-B162-E3463241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6414E-4EF2-48C7-A548-77C6E286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A2C8AD-6278-43D1-8434-3108FA4D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D69164-816D-452F-B366-3B2DDC66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58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4D55F-C347-4B74-9C98-9A6648BA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D9A0DC-546D-442A-8580-8C77BEA1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481F7C-3176-40B2-8DEA-2D95079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E591E-C893-4717-9265-4D3B9008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5C0CE-C6EA-4A66-8A14-C8CC911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7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12884-3213-456F-9E34-B9865DB6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411934-5DF5-4A1A-84F5-0A4494B65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4AC930-EF8D-4AFF-94FF-33D046BF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3BF4E8-D366-499A-ACCF-497B720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B4CD40-7975-40F8-BA3D-6E5D27EB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7CC0D8-F209-4A7C-88F7-0F0C818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2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55A8A-E694-402F-A7C3-CD3A533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369A2F-0E9B-45C4-9614-943CE1B8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E449BF-8927-42BA-AA3B-BD51D632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C8615F-73A6-467B-BF5B-F33072A43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B63497-DFDE-42F2-AF31-EE479CB9B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8EBF1B-F420-4672-B5B3-FFDB9077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7F0EB3-BF34-4BE2-9E12-2724D1A4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7F3A38-8BD3-4E9B-8646-7E3AFD65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9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D863C-5324-42A0-9257-9FEAE8B2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BF98DD-E7C5-47DA-8A1E-5F7F28A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C8A8F4-AF83-41A7-A79F-F3F4C2AC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2843DE-1015-4550-8CEC-83B0F39C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32F750-A6C7-404E-9409-9D5D431E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642FD8-07D9-41AF-9CD9-5C8E2AD1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2D952-E9D7-435A-AF6F-648FA581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60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4A665-9D92-44E5-A8B2-F4650550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86E35-1E67-4742-9116-C4AC5D1D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16AAE8-08CE-44EA-BD92-258DAA607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EA320-241C-4002-BDBF-5B8B5BF7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89B954-CC49-41B4-A501-5DAB4F39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5F047A-0B3E-436B-9B6B-34742927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02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67194-69EE-43D3-90D5-BA5A9D87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1755CA-F37C-4B4F-930B-CFA3620CA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97ABD4-9074-4938-B4C9-109F6FE4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3C53A4-D718-473B-A32F-2CFC38DD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53DA60-52AA-40B4-83D7-6094B7FD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E90E41-1FA6-470B-9EE7-54A63915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8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32378E-E54A-4074-9324-9BD28394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D050EE-EDF2-40F9-9470-36CA8D20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5287F-C68F-4C1F-8266-8CDD4B43A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A88E-2AA8-4B42-839D-570947CD6B88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A6FF1-2708-4F57-A89F-0F20C63A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F2725-88F5-4AB4-818B-52F65AB7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0C2B-C04E-4819-81CF-465CD336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0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rnobsaharoy/garments-worker-productivity?select=garments_worker_productivity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8B0D3-71C6-4023-B0CD-DFC5BE54B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725" y="1645535"/>
            <a:ext cx="12226725" cy="1956503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Garment Manufacturing Supply chain analysis</a:t>
            </a:r>
            <a:br>
              <a:rPr lang="en-US" altLang="zh-TW" sz="4400" b="1" dirty="0"/>
            </a:br>
            <a:r>
              <a:rPr lang="en-US" altLang="zh-TW" sz="4400" b="1" dirty="0"/>
              <a:t>Worker Productivity Factors Analysis</a:t>
            </a:r>
            <a:endParaRPr lang="zh-TW" altLang="en-US" sz="4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0F45FF-2FEF-4459-A5E8-80F94740C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陳逸 </a:t>
            </a:r>
            <a:r>
              <a:rPr lang="en-US" altLang="zh-TW" b="1" dirty="0">
                <a:ea typeface="標楷體" panose="03000509000000000000" pitchFamily="65" charset="-120"/>
              </a:rPr>
              <a:t>Rachel Chen</a:t>
            </a:r>
            <a:endParaRPr lang="zh-TW" altLang="en-US" b="1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481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E1023-A782-4881-B75D-F9F3F6CC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Result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3759B-38D9-4D00-B91E-7CEC19BB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Optimize Production Planning</a:t>
            </a:r>
          </a:p>
          <a:p>
            <a:pPr>
              <a:buFontTx/>
              <a:buChar char="-"/>
            </a:pPr>
            <a:r>
              <a:rPr lang="en-US" altLang="zh-TW" dirty="0"/>
              <a:t>Forecast and adjust production plans for different seasons to avoid overproduction or underproduction.</a:t>
            </a:r>
          </a:p>
          <a:p>
            <a:pPr>
              <a:buFontTx/>
              <a:buChar char="-"/>
            </a:pPr>
            <a:r>
              <a:rPr lang="en-US" altLang="zh-TW" dirty="0"/>
              <a:t>Assess the impact of style changes on productivity and reduce unnecessary changes.</a:t>
            </a:r>
          </a:p>
          <a:p>
            <a:r>
              <a:rPr lang="en-US" altLang="zh-TW" b="1" dirty="0"/>
              <a:t>Provide Training to Low Productivity Departments</a:t>
            </a:r>
          </a:p>
          <a:p>
            <a:r>
              <a:rPr lang="en-US" altLang="zh-TW" b="1" dirty="0"/>
              <a:t>Improve the Incentive Plan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0061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B83F8-DD48-449E-B47E-4E84EF29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95" y="270009"/>
            <a:ext cx="8584760" cy="11974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Dataset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17420-5400-4324-88AD-16399AA9A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95" y="3070185"/>
            <a:ext cx="10884567" cy="339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latin typeface="+mn-lt"/>
              </a:rPr>
              <a:t>Dataset Description</a:t>
            </a:r>
          </a:p>
          <a:p>
            <a:pPr marL="0" indent="0">
              <a:buNone/>
            </a:pPr>
            <a:r>
              <a:rPr lang="en-US" altLang="zh-TW" dirty="0"/>
              <a:t>This dataset provides information about garments workers' productivity across various teams, capturing metrics related to their performance, workload, and work environment. </a:t>
            </a:r>
          </a:p>
          <a:p>
            <a:r>
              <a:rPr lang="en-US" altLang="zh-TW" dirty="0"/>
              <a:t>Size: 1,198 rows / 15 columns</a:t>
            </a:r>
          </a:p>
          <a:p>
            <a:r>
              <a:rPr lang="en-US" altLang="zh-TW" dirty="0"/>
              <a:t>Source: </a:t>
            </a:r>
            <a:r>
              <a:rPr lang="en-US" altLang="zh-TW" dirty="0">
                <a:hlinkClick r:id="rId2"/>
              </a:rPr>
              <a:t>https://www.kaggle.com/datasets/arnobsaharoy/garments-worker-productivity?select=garments_worker_productivity.csv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D7ABE8-EC8F-4D5D-8E24-A70472FA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8" y="1717655"/>
            <a:ext cx="11538283" cy="11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0ED7B9A-B4B6-4BB5-9C25-0E8C34F75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329" y="529954"/>
            <a:ext cx="10823342" cy="540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TW" b="1" dirty="0"/>
              <a:t>Breakdown of the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TW" sz="20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date: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specific date of the record.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quarter: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Divides each month into five parts, with each quarter roughly representing a week.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department: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department where the team operates (e.g., sewing, finishing).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day: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day of the week (e.g., Thursday).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team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Identifies the team number.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targeted_productivity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target productivity rate set for the team.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smv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(Standard Minute Value): The standard time required to produce a garment or unit of work.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wip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(Work In Progress): The count of unfinished products currently being worked 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over_time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total overtime hours worked by the team.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incentive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Monetary incentives provided to the team.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idle_time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duration (in minutes) when workers were not actively working.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idle_men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count of workers idle during the recorded period.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no_of_style_change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number of style or design changes implemented during production.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no_of_workers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total number of workers in the team.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actual_productivity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actual productivity rate achieved by the team, expressed as a ratio. </a:t>
            </a:r>
          </a:p>
        </p:txBody>
      </p:sp>
    </p:spTree>
    <p:extLst>
      <p:ext uri="{BB962C8B-B14F-4D97-AF65-F5344CB8AC3E}">
        <p14:creationId xmlns:p14="http://schemas.microsoft.com/office/powerpoint/2010/main" val="262092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95C08-2B19-4F5C-885E-F915594A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691" y="2101118"/>
            <a:ext cx="6870540" cy="438574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TW" sz="3300" b="1" dirty="0"/>
              <a:t>Data Processing</a:t>
            </a:r>
          </a:p>
          <a:p>
            <a:r>
              <a:rPr lang="en-US" altLang="zh-TW" b="1" dirty="0"/>
              <a:t>Data Loading</a:t>
            </a:r>
          </a:p>
          <a:p>
            <a:r>
              <a:rPr lang="en-US" altLang="zh-TW" b="1" dirty="0"/>
              <a:t>Data Cleaning</a:t>
            </a:r>
          </a:p>
          <a:p>
            <a:pPr>
              <a:buFontTx/>
              <a:buChar char="-"/>
            </a:pPr>
            <a:r>
              <a:rPr lang="en-US" altLang="zh-TW" dirty="0"/>
              <a:t>Remove Unusable Columns</a:t>
            </a:r>
          </a:p>
          <a:p>
            <a:pPr>
              <a:buFontTx/>
              <a:buChar char="-"/>
            </a:pPr>
            <a:r>
              <a:rPr lang="en-US" altLang="zh-TW" dirty="0"/>
              <a:t>Log Transformation</a:t>
            </a:r>
          </a:p>
          <a:p>
            <a:pPr>
              <a:buFontTx/>
              <a:buChar char="-"/>
            </a:pPr>
            <a:r>
              <a:rPr lang="en-US" altLang="zh-TW" dirty="0"/>
              <a:t>Convert Data Types</a:t>
            </a:r>
          </a:p>
          <a:p>
            <a:pPr>
              <a:buFontTx/>
              <a:buChar char="-"/>
            </a:pPr>
            <a:r>
              <a:rPr lang="en-US" altLang="zh-TW" dirty="0"/>
              <a:t>Create New Column for Percentage Achievement</a:t>
            </a:r>
          </a:p>
          <a:p>
            <a:r>
              <a:rPr lang="en-US" altLang="zh-TW" b="1" dirty="0"/>
              <a:t>Data Mining</a:t>
            </a:r>
          </a:p>
          <a:p>
            <a:pPr marL="0" indent="0">
              <a:buNone/>
            </a:pPr>
            <a:r>
              <a:rPr lang="en-US" altLang="zh-TW" dirty="0"/>
              <a:t>- Boxplot &amp; T-test Analysis </a:t>
            </a:r>
          </a:p>
          <a:p>
            <a:pPr>
              <a:buFontTx/>
              <a:buChar char="-"/>
            </a:pPr>
            <a:r>
              <a:rPr lang="en-US" altLang="zh-TW" dirty="0"/>
              <a:t>Correlation Analysis</a:t>
            </a:r>
          </a:p>
          <a:p>
            <a:pPr marL="0" indent="0">
              <a:buNone/>
            </a:pPr>
            <a:r>
              <a:rPr lang="en-US" altLang="zh-TW" dirty="0"/>
              <a:t>- OLS Regression Model for Prediction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69065E-6F74-4AD1-895A-1C6C62743DEC}"/>
              </a:ext>
            </a:extLst>
          </p:cNvPr>
          <p:cNvSpPr txBox="1"/>
          <p:nvPr/>
        </p:nvSpPr>
        <p:spPr>
          <a:xfrm>
            <a:off x="2799551" y="371134"/>
            <a:ext cx="8738887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TW" sz="2800" b="1" dirty="0"/>
              <a:t>Purpose </a:t>
            </a:r>
          </a:p>
          <a:p>
            <a:r>
              <a:rPr lang="en-US" altLang="zh-TW" sz="2400" dirty="0"/>
              <a:t>The purpose of this report is to analyze and model the factors influencing productivity using statistical techniques and regression analysis. </a:t>
            </a:r>
          </a:p>
          <a:p>
            <a:r>
              <a:rPr lang="en-US" altLang="zh-TW" b="1" dirty="0"/>
              <a:t> 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771E64-082A-4581-97C1-D9A5A5D5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20" y="644309"/>
            <a:ext cx="1579943" cy="1048492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About 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084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B8154-FBCD-4E32-A23E-8DF6C1A8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78" y="217947"/>
            <a:ext cx="1142492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Boxplot and T-test Analysis</a:t>
            </a:r>
            <a:br>
              <a:rPr lang="en-US" altLang="zh-TW" sz="3600" dirty="0"/>
            </a:br>
            <a:r>
              <a:rPr lang="en-US" altLang="zh-TW" sz="2400" dirty="0"/>
              <a:t>Comparing Productivity by Quarter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4BFD3B3-DA57-4DC3-86E5-F3FC2081D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2" t="15595"/>
          <a:stretch/>
        </p:blipFill>
        <p:spPr>
          <a:xfrm>
            <a:off x="1361460" y="1543510"/>
            <a:ext cx="3953147" cy="30534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16B6299-F631-4858-B81D-A3AB8E703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37"/>
          <a:stretch/>
        </p:blipFill>
        <p:spPr>
          <a:xfrm>
            <a:off x="6080606" y="1543510"/>
            <a:ext cx="5705316" cy="291550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57AFDE-77A0-4801-B291-B09D80975F60}"/>
              </a:ext>
            </a:extLst>
          </p:cNvPr>
          <p:cNvSpPr txBox="1"/>
          <p:nvPr/>
        </p:nvSpPr>
        <p:spPr>
          <a:xfrm>
            <a:off x="1969490" y="4702961"/>
            <a:ext cx="8222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Hypotheses:</a:t>
            </a:r>
          </a:p>
          <a:p>
            <a:r>
              <a:rPr lang="en-US" altLang="zh-TW" b="1" dirty="0"/>
              <a:t>Null Hypothesis (H0): </a:t>
            </a:r>
            <a:r>
              <a:rPr lang="en-US" altLang="zh-TW" dirty="0"/>
              <a:t>No productivity difference between Quarter 5 and others.</a:t>
            </a:r>
          </a:p>
          <a:p>
            <a:r>
              <a:rPr lang="en-US" altLang="zh-TW" b="1" dirty="0"/>
              <a:t>Alternative Hypothesis (H1): </a:t>
            </a:r>
            <a:r>
              <a:rPr lang="en-US" altLang="zh-TW" dirty="0"/>
              <a:t>Productivity differs between Quarter 5 and others.</a:t>
            </a:r>
          </a:p>
          <a:p>
            <a:endParaRPr lang="en-US" altLang="zh-TW" dirty="0"/>
          </a:p>
          <a:p>
            <a:r>
              <a:rPr lang="en-US" altLang="zh-TW" dirty="0"/>
              <a:t>At 95% confidence, p-values &lt; 0.05 for all comparisons, rejecting H0.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Quarter 5 shows significantly higher productivity.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3636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9B6A9-531E-47F0-A893-05807A45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46" y="281608"/>
            <a:ext cx="11877154" cy="111699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Boxplot and T-test Analysis</a:t>
            </a:r>
            <a:br>
              <a:rPr lang="en-US" altLang="zh-TW" dirty="0"/>
            </a:br>
            <a:r>
              <a:rPr lang="en-US" altLang="zh-TW" sz="2700" dirty="0"/>
              <a:t>Comparison of Productivity Data Across Departments, Days, and Number of Style Changes</a:t>
            </a:r>
            <a:endParaRPr lang="zh-TW" altLang="en-US" sz="27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9CC428-6DBE-4900-AB9D-CD063CE5B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78"/>
          <a:stretch/>
        </p:blipFill>
        <p:spPr>
          <a:xfrm>
            <a:off x="203132" y="4223362"/>
            <a:ext cx="3856154" cy="4964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598633-8657-47B4-A06C-9E82BC994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94" y="1436982"/>
            <a:ext cx="3522458" cy="26913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9E348C3-B1A3-411C-B027-58930BA82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422" y="4211326"/>
            <a:ext cx="3377533" cy="258473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A4D0228-D01C-451D-A3D5-1F7BD11FB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254" y="1439848"/>
            <a:ext cx="3553187" cy="254348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A340BE8-9F1B-45B9-A9BF-41B4931375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75"/>
          <a:stretch/>
        </p:blipFill>
        <p:spPr>
          <a:xfrm>
            <a:off x="4155646" y="4166683"/>
            <a:ext cx="3522458" cy="1398623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BDAE2974-64CD-4BE1-ACB7-DAF585C01037}"/>
              </a:ext>
            </a:extLst>
          </p:cNvPr>
          <p:cNvGrpSpPr/>
          <p:nvPr/>
        </p:nvGrpSpPr>
        <p:grpSpPr>
          <a:xfrm>
            <a:off x="762366" y="1398598"/>
            <a:ext cx="3045426" cy="2584736"/>
            <a:chOff x="353988" y="1651748"/>
            <a:chExt cx="2349811" cy="251858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A04F8FD-A7B0-40E0-9DE6-D129A99B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0868"/>
            <a:stretch/>
          </p:blipFill>
          <p:spPr>
            <a:xfrm>
              <a:off x="353988" y="1651748"/>
              <a:ext cx="1271612" cy="2518589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29508E5-0D7A-44BF-A296-9646856057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7512" r="-693"/>
            <a:stretch/>
          </p:blipFill>
          <p:spPr>
            <a:xfrm>
              <a:off x="1625600" y="1651748"/>
              <a:ext cx="1078198" cy="2518589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22B60D8-9C93-47B1-B229-C9F6369A3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867" t="93449" r="13819"/>
            <a:stretch/>
          </p:blipFill>
          <p:spPr>
            <a:xfrm>
              <a:off x="353988" y="4005347"/>
              <a:ext cx="2349811" cy="164990"/>
            </a:xfrm>
            <a:prstGeom prst="rect">
              <a:avLst/>
            </a:prstGeom>
          </p:spPr>
        </p:pic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F7623-709D-4912-9E41-C40F995D2A8D}"/>
              </a:ext>
            </a:extLst>
          </p:cNvPr>
          <p:cNvSpPr txBox="1"/>
          <p:nvPr/>
        </p:nvSpPr>
        <p:spPr>
          <a:xfrm>
            <a:off x="681120" y="5653062"/>
            <a:ext cx="6620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Finishing outperforms Sewing in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Style changes lower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Weekdays vs. weekends show no productivity difference.</a:t>
            </a:r>
          </a:p>
        </p:txBody>
      </p:sp>
    </p:spTree>
    <p:extLst>
      <p:ext uri="{BB962C8B-B14F-4D97-AF65-F5344CB8AC3E}">
        <p14:creationId xmlns:p14="http://schemas.microsoft.com/office/powerpoint/2010/main" val="194408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FE020-9DEF-459D-BE48-979F6B31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64" y="116833"/>
            <a:ext cx="10515600" cy="1060872"/>
          </a:xfrm>
        </p:spPr>
        <p:txBody>
          <a:bodyPr/>
          <a:lstStyle/>
          <a:p>
            <a:r>
              <a:rPr lang="en-US" altLang="zh-TW" sz="3600" dirty="0"/>
              <a:t>Correlation Analysis</a:t>
            </a:r>
            <a:br>
              <a:rPr lang="en-US" altLang="zh-TW" dirty="0"/>
            </a:br>
            <a:r>
              <a:rPr lang="en-US" altLang="zh-TW" sz="2400" dirty="0"/>
              <a:t>Productivity &amp;</a:t>
            </a:r>
            <a:r>
              <a:rPr lang="zh-TW" altLang="en-US" sz="2400" dirty="0"/>
              <a:t> </a:t>
            </a:r>
            <a:r>
              <a:rPr lang="en-US" altLang="zh-TW" sz="2400" dirty="0"/>
              <a:t>Percentage Achievement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E09522-E308-4F49-BF06-870BA834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6" y="1520608"/>
            <a:ext cx="2782896" cy="20891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B25095E-80A0-4665-8BE0-DA6495D5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05" y="4141642"/>
            <a:ext cx="2782897" cy="20745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35BD985-CD1E-4873-A7D8-55D8035FE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59" y="1527227"/>
            <a:ext cx="2750693" cy="20891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D40F70C-1B3B-4807-89F0-CF15257FA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633" y="4135282"/>
            <a:ext cx="2682944" cy="199539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48F027-1246-42B4-911C-86DDEF2ABDEB}"/>
              </a:ext>
            </a:extLst>
          </p:cNvPr>
          <p:cNvSpPr txBox="1"/>
          <p:nvPr/>
        </p:nvSpPr>
        <p:spPr>
          <a:xfrm>
            <a:off x="4373354" y="3495311"/>
            <a:ext cx="330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Number of Workers</a:t>
            </a:r>
          </a:p>
          <a:p>
            <a:r>
              <a:rPr lang="en-US" altLang="zh-TW" dirty="0"/>
              <a:t>Correlation</a:t>
            </a:r>
            <a:r>
              <a:rPr lang="zh-TW" altLang="en-US" dirty="0"/>
              <a:t> </a:t>
            </a:r>
            <a:r>
              <a:rPr lang="en-US" altLang="zh-TW" dirty="0"/>
              <a:t>Coefficient=</a:t>
            </a:r>
            <a:r>
              <a:rPr lang="zh-TW" altLang="en-US" dirty="0"/>
              <a:t> </a:t>
            </a:r>
            <a:r>
              <a:rPr lang="en-US" altLang="zh-TW" dirty="0"/>
              <a:t>-0.00802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E23412-9D4E-4A48-9FA6-12F98903326F}"/>
              </a:ext>
            </a:extLst>
          </p:cNvPr>
          <p:cNvSpPr txBox="1"/>
          <p:nvPr/>
        </p:nvSpPr>
        <p:spPr>
          <a:xfrm>
            <a:off x="601306" y="3552680"/>
            <a:ext cx="335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Number of Workers</a:t>
            </a:r>
          </a:p>
          <a:p>
            <a:r>
              <a:rPr lang="en-US" altLang="zh-TW" dirty="0"/>
              <a:t>Correlation</a:t>
            </a:r>
            <a:r>
              <a:rPr lang="zh-TW" altLang="en-US" dirty="0"/>
              <a:t> </a:t>
            </a:r>
            <a:r>
              <a:rPr lang="en-US" altLang="zh-TW" dirty="0"/>
              <a:t>Coefficient = -0.00286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C3A302-7C2B-4F10-998E-6DE48A4F77D0}"/>
              </a:ext>
            </a:extLst>
          </p:cNvPr>
          <p:cNvSpPr txBox="1"/>
          <p:nvPr/>
        </p:nvSpPr>
        <p:spPr>
          <a:xfrm>
            <a:off x="601305" y="6128524"/>
            <a:ext cx="3417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Incentive</a:t>
            </a:r>
          </a:p>
          <a:p>
            <a:r>
              <a:rPr lang="en-US" altLang="zh-TW" dirty="0"/>
              <a:t>Correlation</a:t>
            </a:r>
            <a:r>
              <a:rPr lang="zh-TW" altLang="en-US" dirty="0"/>
              <a:t> </a:t>
            </a:r>
            <a:r>
              <a:rPr lang="en-US" altLang="zh-TW" dirty="0"/>
              <a:t>Coefficient = 0.21706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E37752D-9857-45CF-A5A9-E1237DEDBA76}"/>
              </a:ext>
            </a:extLst>
          </p:cNvPr>
          <p:cNvSpPr txBox="1"/>
          <p:nvPr/>
        </p:nvSpPr>
        <p:spPr>
          <a:xfrm>
            <a:off x="4483759" y="6132129"/>
            <a:ext cx="392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Incentive</a:t>
            </a:r>
          </a:p>
          <a:p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Correlation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Coefficient = 0.13651</a:t>
            </a:r>
            <a:endParaRPr lang="zh-TW" altLang="zh-TW" dirty="0"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2BD117-08C0-4BA4-9B74-4E587200158C}"/>
              </a:ext>
            </a:extLst>
          </p:cNvPr>
          <p:cNvSpPr txBox="1"/>
          <p:nvPr/>
        </p:nvSpPr>
        <p:spPr>
          <a:xfrm>
            <a:off x="7761818" y="1626050"/>
            <a:ext cx="43801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Team size has no significant correlation with productivity or achievement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Incentives show a weak but positive correlation with productivity and achievement rate.</a:t>
            </a:r>
            <a:endParaRPr lang="zh-TW" altLang="en-US" sz="2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E9AE533-F367-44B9-A80F-487C82051F87}"/>
              </a:ext>
            </a:extLst>
          </p:cNvPr>
          <p:cNvSpPr txBox="1"/>
          <p:nvPr/>
        </p:nvSpPr>
        <p:spPr>
          <a:xfrm>
            <a:off x="1332141" y="1182666"/>
            <a:ext cx="147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Productivity</a:t>
            </a:r>
            <a:endParaRPr lang="zh-TW" altLang="en-US" sz="2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FC2B3EA-2B95-4174-8188-E9813688411D}"/>
              </a:ext>
            </a:extLst>
          </p:cNvPr>
          <p:cNvSpPr txBox="1"/>
          <p:nvPr/>
        </p:nvSpPr>
        <p:spPr>
          <a:xfrm>
            <a:off x="4486992" y="1182666"/>
            <a:ext cx="2829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Percentage Achievement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779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EBA48-E96C-49D5-9845-B7F0C9FC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6" y="365323"/>
            <a:ext cx="10732168" cy="80174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OLS Regression Model for Predicting Productivity</a:t>
            </a:r>
            <a:br>
              <a:rPr lang="en-US" altLang="zh-TW" dirty="0"/>
            </a:br>
            <a:r>
              <a:rPr lang="en-US" altLang="zh-TW" sz="2700" dirty="0"/>
              <a:t>Using Number of Workers and Incentive as Predictors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876A7F-E8DD-4AB8-B091-0071BE74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8" y="3931951"/>
            <a:ext cx="4867673" cy="27640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F02F0F-FDE7-4729-9884-8AEB8408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5" y="1328095"/>
            <a:ext cx="3337798" cy="26038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15E0E8-5145-4C40-9A4A-7697ABB7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97" y="3900232"/>
            <a:ext cx="4736387" cy="29122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5FEE2AD-3A98-4FE6-B6EB-D8804BBA7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03727"/>
            <a:ext cx="3337798" cy="262822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1EB93B-17E8-48F1-8209-F263A873AEEB}"/>
              </a:ext>
            </a:extLst>
          </p:cNvPr>
          <p:cNvSpPr txBox="1"/>
          <p:nvPr/>
        </p:nvSpPr>
        <p:spPr>
          <a:xfrm>
            <a:off x="3545683" y="1429694"/>
            <a:ext cx="303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Number of Workers</a:t>
            </a:r>
          </a:p>
          <a:p>
            <a:r>
              <a:rPr lang="en-US" altLang="zh-TW" dirty="0"/>
              <a:t>R-square = 0</a:t>
            </a:r>
          </a:p>
          <a:p>
            <a:r>
              <a:rPr lang="en-US" altLang="zh-TW" dirty="0"/>
              <a:t>Team size does not explain productivity variance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881853-7C16-42A1-8B9A-6D775BB094F5}"/>
              </a:ext>
            </a:extLst>
          </p:cNvPr>
          <p:cNvSpPr txBox="1"/>
          <p:nvPr/>
        </p:nvSpPr>
        <p:spPr>
          <a:xfrm>
            <a:off x="9473161" y="1429694"/>
            <a:ext cx="2510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Incentive</a:t>
            </a:r>
          </a:p>
          <a:p>
            <a:r>
              <a:rPr lang="en-US" altLang="zh-TW" b="1" dirty="0"/>
              <a:t>R-square=</a:t>
            </a:r>
            <a:r>
              <a:rPr lang="zh-TW" altLang="en-US" b="1" dirty="0"/>
              <a:t> </a:t>
            </a:r>
            <a:r>
              <a:rPr lang="en-US" altLang="zh-TW" b="1" dirty="0"/>
              <a:t>0.046</a:t>
            </a:r>
          </a:p>
          <a:p>
            <a:r>
              <a:rPr lang="en-US" altLang="zh-TW" b="1" dirty="0"/>
              <a:t>Incentives explain 4.6% of the variance in productivity.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2280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2DAA9D-015F-4ED5-ADA2-9964D68F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29" y="1899082"/>
            <a:ext cx="4096055" cy="45490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1147FD-1F5F-4FD0-AED6-F3E746CB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63" y="1527482"/>
            <a:ext cx="3062795" cy="230832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053F516-95E9-4C11-8425-F8B26C3C2D43}"/>
              </a:ext>
            </a:extLst>
          </p:cNvPr>
          <p:cNvSpPr txBox="1">
            <a:spLocks/>
          </p:cNvSpPr>
          <p:nvPr/>
        </p:nvSpPr>
        <p:spPr>
          <a:xfrm>
            <a:off x="503429" y="126131"/>
            <a:ext cx="11369842" cy="1442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OLS Regression Model for Predicting Productivity</a:t>
            </a:r>
          </a:p>
          <a:p>
            <a:r>
              <a:rPr lang="en-US" altLang="zh-TW" sz="2400" dirty="0"/>
              <a:t>Analyzing the Impact of Number of Workers, Incentive, Targeted Productivity, Style Change, Quarter, Department, and Day on Productivity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9F548C3-4EB6-4BAB-937B-53F2165041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46418" y="4130189"/>
            <a:ext cx="3361262" cy="238174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F0BF6E7-97DA-4A28-8C55-83A31A12D966}"/>
              </a:ext>
            </a:extLst>
          </p:cNvPr>
          <p:cNvSpPr txBox="1"/>
          <p:nvPr/>
        </p:nvSpPr>
        <p:spPr>
          <a:xfrm>
            <a:off x="8151125" y="4173605"/>
            <a:ext cx="353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ANOVA</a:t>
            </a:r>
          </a:p>
          <a:p>
            <a:r>
              <a:rPr lang="en-US" altLang="zh-TW" b="1" dirty="0"/>
              <a:t>Incentive has the highest F-statistic and lowest p-value. Incentive is the key driver of productivity variance.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19043B9-2E1C-4059-8926-A25C349FB9FA}"/>
              </a:ext>
            </a:extLst>
          </p:cNvPr>
          <p:cNvSpPr txBox="1"/>
          <p:nvPr/>
        </p:nvSpPr>
        <p:spPr>
          <a:xfrm>
            <a:off x="7997139" y="1527482"/>
            <a:ext cx="4194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R-square=  0.325</a:t>
            </a:r>
          </a:p>
          <a:p>
            <a:r>
              <a:rPr lang="en-US" altLang="zh-TW" b="1" dirty="0"/>
              <a:t>The model explains 32.5% of the variance.</a:t>
            </a:r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Significant contributors (p &lt; 0.05):</a:t>
            </a:r>
          </a:p>
          <a:p>
            <a:pPr marL="285750" indent="-285750">
              <a:buFontTx/>
              <a:buChar char="-"/>
            </a:pPr>
            <a:r>
              <a:rPr lang="en-US" altLang="zh-TW" b="1" dirty="0"/>
              <a:t>Number of Workers</a:t>
            </a:r>
          </a:p>
          <a:p>
            <a:pPr marL="285750" indent="-285750">
              <a:buFontTx/>
              <a:buChar char="-"/>
            </a:pPr>
            <a:r>
              <a:rPr lang="en-US" altLang="zh-TW" b="1" dirty="0"/>
              <a:t>Incentive</a:t>
            </a:r>
          </a:p>
          <a:p>
            <a:pPr marL="285750" indent="-285750">
              <a:buFontTx/>
              <a:buChar char="-"/>
            </a:pPr>
            <a:r>
              <a:rPr lang="en-US" altLang="zh-TW" b="1" dirty="0"/>
              <a:t>Targeted Productivity</a:t>
            </a:r>
          </a:p>
          <a:p>
            <a:pPr marL="285750" indent="-285750">
              <a:buFontTx/>
              <a:buChar char="-"/>
            </a:pPr>
            <a:r>
              <a:rPr lang="en-US" altLang="zh-TW" b="1" dirty="0"/>
              <a:t>Departments (Finishing and Sewing)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7153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778</Words>
  <Application>Microsoft Office PowerPoint</Application>
  <PresentationFormat>寬螢幕</PresentationFormat>
  <Paragraphs>96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Office 佈景主題</vt:lpstr>
      <vt:lpstr>Garment Manufacturing Supply chain analysis Worker Productivity Factors Analysis</vt:lpstr>
      <vt:lpstr>Dataset</vt:lpstr>
      <vt:lpstr>PowerPoint 簡報</vt:lpstr>
      <vt:lpstr>About </vt:lpstr>
      <vt:lpstr>Boxplot and T-test Analysis Comparing Productivity by Quarter</vt:lpstr>
      <vt:lpstr>Boxplot and T-test Analysis Comparison of Productivity Data Across Departments, Days, and Number of Style Changes</vt:lpstr>
      <vt:lpstr>Correlation Analysis Productivity &amp; Percentage Achievement</vt:lpstr>
      <vt:lpstr>OLS Regression Model for Predicting Productivity Using Number of Workers and Incentive as Predictors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Rachel</dc:creator>
  <cp:lastModifiedBy>Chen, Rachel</cp:lastModifiedBy>
  <cp:revision>79</cp:revision>
  <dcterms:created xsi:type="dcterms:W3CDTF">2024-12-19T05:42:17Z</dcterms:created>
  <dcterms:modified xsi:type="dcterms:W3CDTF">2024-12-23T14:16:24Z</dcterms:modified>
</cp:coreProperties>
</file>