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96CC-8B9C-4F6F-9CAC-F41B9B9D5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0B24A-6A18-4096-91CE-30D08266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94CF-AD4C-4D34-B08D-808B5D81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EB11-B927-44B6-AB02-A0ED77F3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268F-3328-4C24-8536-35C3D08F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00E0-10B4-4AA1-8E79-9CDDC0BE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46D7E-C561-409D-8294-9E8B4E00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66B9-789B-4508-9058-0D67678B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D82C-4A4F-487D-BF46-E49ABF22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1924-9CD8-4216-AC16-9B463746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3337E-2FFA-446D-9F79-1A474164F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4B1F7-664D-4BBA-92EB-1EC14BE6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E77E-F155-4AC2-9DF7-F5C31031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36A1-626C-4A22-B5ED-9D42B539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C134-B709-416E-84CA-B71AFE28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6DCE-A70C-431E-97C4-29782E2E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8C32-1A2F-40AC-8CDA-66B9E164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461F-0A2C-4A98-9767-F3A1C60E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0D4A-9109-42F7-B417-5D1B1CCE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1020-C3BC-49CF-8903-291C4F6A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5069-5EB1-4A39-B3B2-806BF64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8E06-DBC8-47B3-B748-7B628A42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6287-37EB-426F-99F8-C17F3F4B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3DEF-6A02-406F-BD35-A909504B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33F7-66B8-4D12-836C-DB5A40A8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13D6-0046-4FB2-8F7C-CF76B7B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B993-1DDE-404D-892F-360AA8540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21225-F741-4609-93B0-B6A0DC02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82C4-AB73-4944-ADB7-4C819C03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91B0A-C2CC-4276-A674-E74BB607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EF2F2-B340-4959-94DA-110D9302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0555-84D1-489B-B57A-0FF257A0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DB89-8938-4DC1-82B1-C6B09DDC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3721-7988-4EC2-B2CE-E2008A0C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2C1C1-9D41-4BCB-8003-5A0946DCA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B520-F3F3-43F3-B5E6-CC25517AF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1CDAD-FF4C-4E53-AAC5-5B37B7F5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F5B52-BF04-493E-BE4E-03238CFF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AEE15-1ECE-44B3-A0F4-DCB8E2A4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3CED-4C16-4C9C-B9A6-46C27169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6B964-FFE5-44FE-8154-EBF076F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A7972-7E02-414C-820D-A1A67648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F8ADA-8271-41CD-881B-5FD0ADF0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8DCDF-AA56-41C0-BF07-A359C19C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62B59-7A7C-4155-BD05-C6209AC2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8E2C8-7F3F-43B7-9CF6-47EB4BE4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4E1E-D2B6-4DAC-8EB3-2F89EFB0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A6F6-CC85-4620-9DAF-858E33C2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9B856-B093-455D-89E4-549A42F6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4A79-46B3-4B3F-877D-F63D573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2CD7-0462-426F-B54F-94D99E1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6583B-D16D-4B19-8117-12A89FA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DAC-DE05-4264-9131-98EF0EDB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713E7-F127-4AC5-AAEA-576BCC8F4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2C400-B201-4B61-B034-58EDF434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74E51-5F7C-4B81-9926-4223496A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A0AE-30F4-4930-ACDC-EDC74507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ECA4A-95E1-400E-A40E-E350D6E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6833A-2BC4-4B29-89CA-38F9BF9E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FECC0-594C-44A9-9C1B-F4197126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C896-97A8-4D87-90C0-E62FD8581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2DEA-8190-4F4A-B656-203670CB774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C2C05-44F2-4AC5-92FC-79B614DA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CD70D-A78C-42E3-A4EC-C24B9042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5D0F-B244-4BE8-8BB1-01BB97CA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3EB0-3BDC-4401-8E20-F312F80F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Variable/Value/Expression/Statement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9EBA-C4F5-4C8A-A344-1CF97049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8461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Agency FB" panose="020B0503020202020204" pitchFamily="34" charset="0"/>
              </a:rPr>
              <a:t>X   Variable/Expression</a:t>
            </a:r>
          </a:p>
          <a:p>
            <a:r>
              <a:rPr lang="en-US" dirty="0">
                <a:highlight>
                  <a:srgbClr val="00FF00"/>
                </a:highlight>
                <a:latin typeface="Agency FB" panose="020B0503020202020204" pitchFamily="34" charset="0"/>
              </a:rPr>
              <a:t>17   Value/Expression</a:t>
            </a:r>
          </a:p>
          <a:p>
            <a:r>
              <a:rPr lang="en-US" dirty="0">
                <a:highlight>
                  <a:srgbClr val="FF0000"/>
                </a:highlight>
                <a:latin typeface="Agency FB" panose="020B0503020202020204" pitchFamily="34" charset="0"/>
              </a:rPr>
              <a:t>X+17    Expression    </a:t>
            </a:r>
          </a:p>
          <a:p>
            <a:r>
              <a:rPr lang="en-US" dirty="0">
                <a:highlight>
                  <a:srgbClr val="00FFFF"/>
                </a:highlight>
                <a:latin typeface="Agency FB" panose="020B0503020202020204" pitchFamily="34" charset="0"/>
              </a:rPr>
              <a:t>X=17    Assignment Statement</a:t>
            </a:r>
          </a:p>
          <a:p>
            <a:r>
              <a:rPr lang="en-US" dirty="0">
                <a:highlight>
                  <a:srgbClr val="00FFFF"/>
                </a:highlight>
                <a:latin typeface="Agency FB" panose="020B0503020202020204" pitchFamily="34" charset="0"/>
              </a:rPr>
              <a:t>Print(x)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69CB3-F7D1-46FD-AFBE-38A4F9CBE597}"/>
              </a:ext>
            </a:extLst>
          </p:cNvPr>
          <p:cNvSpPr/>
          <p:nvPr/>
        </p:nvSpPr>
        <p:spPr>
          <a:xfrm>
            <a:off x="5452153" y="193458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  <a:latin typeface="Agency FB" panose="020B0503020202020204" pitchFamily="34" charset="0"/>
              </a:rPr>
              <a:t>An expression is a combination of values, variables, and operators</a:t>
            </a:r>
            <a:r>
              <a:rPr lang="en-US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F7614-3488-4125-A6BB-A2D881CBD051}"/>
              </a:ext>
            </a:extLst>
          </p:cNvPr>
          <p:cNvSpPr/>
          <p:nvPr/>
        </p:nvSpPr>
        <p:spPr>
          <a:xfrm>
            <a:off x="5452153" y="330759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highlight>
                  <a:srgbClr val="00FFFF"/>
                </a:highlight>
                <a:latin typeface="Agency FB" panose="020B0503020202020204" pitchFamily="34" charset="0"/>
              </a:rPr>
              <a:t>A statement is a unit of code that the Python interpreter can execute</a:t>
            </a:r>
            <a:r>
              <a:rPr lang="en-US" sz="3200" dirty="0">
                <a:latin typeface="Agency FB" panose="020B0503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5785-28BB-47DF-B442-564A365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F</a:t>
            </a:r>
            <a:r>
              <a:rPr lang="en-US" altLang="zh-CN" dirty="0">
                <a:latin typeface="Agency FB" panose="020B0503020202020204" pitchFamily="34" charset="0"/>
              </a:rPr>
              <a:t>unction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85DC-C18E-4215-AF56-EC931A74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Function: a function is a n </a:t>
            </a:r>
            <a:r>
              <a:rPr lang="en-US" dirty="0" err="1">
                <a:latin typeface="Agency FB" panose="020B0503020202020204" pitchFamily="34" charset="0"/>
              </a:rPr>
              <a:t>amed</a:t>
            </a:r>
            <a:r>
              <a:rPr lang="en-US" dirty="0">
                <a:latin typeface="Agency FB" panose="020B0503020202020204" pitchFamily="34" charset="0"/>
              </a:rPr>
              <a:t> sequence of statements that performs a computation.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3F4F2-CF6B-46C0-B1FE-7BC8A280410C}"/>
              </a:ext>
            </a:extLst>
          </p:cNvPr>
          <p:cNvSpPr txBox="1"/>
          <p:nvPr/>
        </p:nvSpPr>
        <p:spPr>
          <a:xfrm>
            <a:off x="4623371" y="2403108"/>
            <a:ext cx="55994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  <a:latin typeface="Agency FB" panose="020B0503020202020204" pitchFamily="34" charset="0"/>
              </a:rPr>
              <a:t>type</a:t>
            </a:r>
            <a:r>
              <a:rPr lang="en-US" sz="4400" dirty="0">
                <a:latin typeface="Agency FB" panose="020B0503020202020204" pitchFamily="34" charset="0"/>
              </a:rPr>
              <a:t>(</a:t>
            </a:r>
            <a:r>
              <a:rPr lang="en-US" sz="4400" dirty="0">
                <a:highlight>
                  <a:srgbClr val="00FF00"/>
                </a:highlight>
                <a:latin typeface="Agency FB" panose="020B0503020202020204" pitchFamily="34" charset="0"/>
              </a:rPr>
              <a:t>32</a:t>
            </a:r>
            <a:r>
              <a:rPr lang="en-US" sz="4400" dirty="0">
                <a:latin typeface="Agency FB" panose="020B0503020202020204" pitchFamily="34" charset="0"/>
              </a:rPr>
              <a:t>)</a:t>
            </a:r>
          </a:p>
          <a:p>
            <a:endParaRPr lang="en-US" sz="4400" dirty="0">
              <a:latin typeface="Agency FB" panose="020B0503020202020204" pitchFamily="34" charset="0"/>
            </a:endParaRPr>
          </a:p>
          <a:p>
            <a:r>
              <a:rPr lang="en-US" sz="4000" dirty="0">
                <a:highlight>
                  <a:srgbClr val="FFFF00"/>
                </a:highlight>
                <a:latin typeface="Agency FB" panose="020B0503020202020204" pitchFamily="34" charset="0"/>
              </a:rPr>
              <a:t>Function</a:t>
            </a:r>
            <a:r>
              <a:rPr lang="en-US" dirty="0"/>
              <a:t>     </a:t>
            </a:r>
            <a:r>
              <a:rPr lang="en-US" sz="4000" dirty="0">
                <a:highlight>
                  <a:srgbClr val="00FF00"/>
                </a:highlight>
                <a:latin typeface="Agency FB" panose="020B0503020202020204" pitchFamily="34" charset="0"/>
              </a:rPr>
              <a:t>Argument</a:t>
            </a:r>
          </a:p>
          <a:p>
            <a:endParaRPr lang="en-US" dirty="0"/>
          </a:p>
          <a:p>
            <a:r>
              <a:rPr lang="en-US" sz="4000" dirty="0">
                <a:highlight>
                  <a:srgbClr val="FF0000"/>
                </a:highlight>
                <a:latin typeface="Agency FB" panose="020B0503020202020204" pitchFamily="34" charset="0"/>
              </a:rPr>
              <a:t>Int</a:t>
            </a:r>
          </a:p>
          <a:p>
            <a:endParaRPr lang="en-US" sz="4000" dirty="0">
              <a:highlight>
                <a:srgbClr val="FF0000"/>
              </a:highlight>
              <a:latin typeface="Agency FB" panose="020B0503020202020204" pitchFamily="34" charset="0"/>
            </a:endParaRPr>
          </a:p>
          <a:p>
            <a:r>
              <a:rPr lang="en-US" sz="4000" dirty="0">
                <a:highlight>
                  <a:srgbClr val="FF0000"/>
                </a:highlight>
                <a:latin typeface="Agency FB" panose="020B0503020202020204" pitchFamily="34" charset="0"/>
              </a:rPr>
              <a:t>Return Value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6E29323-9E57-446D-85D3-6BD4E844A709}"/>
              </a:ext>
            </a:extLst>
          </p:cNvPr>
          <p:cNvSpPr/>
          <p:nvPr/>
        </p:nvSpPr>
        <p:spPr>
          <a:xfrm>
            <a:off x="5106256" y="3267182"/>
            <a:ext cx="205483" cy="47261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06AAD3-F4C2-46F3-B33E-0A5BA31D367B}"/>
              </a:ext>
            </a:extLst>
          </p:cNvPr>
          <p:cNvSpPr/>
          <p:nvPr/>
        </p:nvSpPr>
        <p:spPr>
          <a:xfrm rot="19595645">
            <a:off x="6102719" y="3192220"/>
            <a:ext cx="251965" cy="633263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014E564-89F3-425C-9B0E-02B9B702A0F4}"/>
              </a:ext>
            </a:extLst>
          </p:cNvPr>
          <p:cNvSpPr/>
          <p:nvPr/>
        </p:nvSpPr>
        <p:spPr>
          <a:xfrm>
            <a:off x="4859676" y="5392220"/>
            <a:ext cx="205483" cy="47261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8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91D-44CF-43C8-B3E3-58EED763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B93F-2E41-49B4-8016-228247A1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 module is a ﬁle that contains a collection of related functions.</a:t>
            </a:r>
          </a:p>
          <a:p>
            <a:r>
              <a:rPr lang="en-US" dirty="0">
                <a:highlight>
                  <a:srgbClr val="FFFF00"/>
                </a:highlight>
                <a:latin typeface="Agency FB" panose="020B0503020202020204" pitchFamily="34" charset="0"/>
              </a:rPr>
              <a:t>Import math</a:t>
            </a:r>
          </a:p>
          <a:p>
            <a:r>
              <a:rPr lang="en-US" dirty="0">
                <a:highlight>
                  <a:srgbClr val="FFFF00"/>
                </a:highlight>
                <a:latin typeface="Agency FB" panose="020B0503020202020204" pitchFamily="34" charset="0"/>
              </a:rPr>
              <a:t>The module object contains the functions and variables deﬁned in the module.</a:t>
            </a:r>
          </a:p>
          <a:p>
            <a:endParaRPr lang="en-US" dirty="0">
              <a:highlight>
                <a:srgbClr val="FFFF00"/>
              </a:highlight>
              <a:latin typeface="Agency FB" panose="020B050302020202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Agency FB" panose="020B0503020202020204" pitchFamily="34" charset="0"/>
              </a:rPr>
              <a:t>How to call a function from module? Dot notation </a:t>
            </a:r>
          </a:p>
        </p:txBody>
      </p:sp>
    </p:spTree>
    <p:extLst>
      <p:ext uri="{BB962C8B-B14F-4D97-AF65-F5344CB8AC3E}">
        <p14:creationId xmlns:p14="http://schemas.microsoft.com/office/powerpoint/2010/main" val="10810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C6FC-4EA8-496D-B6D1-DF918D4B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How to define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2CC3-3257-40EE-9EF7-558E5C76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Agency FB" panose="020B0503020202020204" pitchFamily="34" charset="0"/>
              </a:rPr>
              <a:t>Def introduce myself():    header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Agency FB" panose="020B0503020202020204" pitchFamily="34" charset="0"/>
              </a:rPr>
              <a:t>	…..                        body</a:t>
            </a:r>
          </a:p>
        </p:txBody>
      </p:sp>
    </p:spTree>
    <p:extLst>
      <p:ext uri="{BB962C8B-B14F-4D97-AF65-F5344CB8AC3E}">
        <p14:creationId xmlns:p14="http://schemas.microsoft.com/office/powerpoint/2010/main" val="6280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Variable/Value/Expression/Statement</vt:lpstr>
      <vt:lpstr>Function</vt:lpstr>
      <vt:lpstr>Module</vt:lpstr>
      <vt:lpstr>How to define 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CHI</dc:creator>
  <cp:lastModifiedBy>CHENG CHI</cp:lastModifiedBy>
  <cp:revision>7</cp:revision>
  <dcterms:created xsi:type="dcterms:W3CDTF">2020-10-04T00:21:18Z</dcterms:created>
  <dcterms:modified xsi:type="dcterms:W3CDTF">2020-10-04T01:21:05Z</dcterms:modified>
</cp:coreProperties>
</file>