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6" r:id="rId4"/>
    <p:sldId id="259" r:id="rId5"/>
    <p:sldId id="275" r:id="rId6"/>
    <p:sldId id="262" r:id="rId7"/>
    <p:sldId id="263" r:id="rId8"/>
    <p:sldId id="277" r:id="rId9"/>
    <p:sldId id="265" r:id="rId10"/>
    <p:sldId id="278" r:id="rId11"/>
    <p:sldId id="266" r:id="rId12"/>
    <p:sldId id="27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84DD-D581-4110-8ECB-5CF976443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74A4D-170B-412C-B51C-393483549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8611-A743-41A6-A5DD-20982184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F886-D0C0-44EA-84B7-106AEC98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0F3B-3F60-44A7-94B6-95B8169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9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0842-5A15-4A8A-9195-82BFDA67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D721D-07F2-429F-A2BD-129C5A26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A9BB-2FB0-47B2-8D09-C3AD3083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ED33-7695-44EF-A3A0-852B9CDB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C222E-B312-4173-8437-F3980F16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2E52B-155B-4EDE-95E2-B78FD24BD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AA581-681B-4E02-9BDC-64527A86C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7738-D068-4599-9544-277557D8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8A34-E439-4F4A-A0A9-3778D0C3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4769-CC68-4993-AD6A-A70B74EC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5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DE0F-61DC-4CD6-BDE9-C8FFAF9F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3E66-6072-452D-8E45-5F3AF776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5F59-6F8E-480B-A74D-9148D6D0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A947-FBD7-4F17-BA59-31645022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ACB2-76F0-4368-B434-0F2E82C2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D15A-71DC-4029-870A-AD367C77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E6149-FF5F-4B10-A940-873CE830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11D1B-FA54-490E-B3B8-0EC19377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F9E5-1B10-4303-AC83-E2D8A4B4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6BB78-1E55-4818-A3B8-4C0E2120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CA71-2E0F-433E-AA16-60200096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F9FC-7DC6-40F9-83BF-607E63E66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21129-7D5D-44DA-9DD2-F33937A06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541A-9E1C-47CF-9672-F90CBA65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7888-89A9-4B53-A786-98BC3B01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346F0-7305-43F6-800F-AD4B2105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6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E3EB-5BE4-48D2-9D50-80871114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B3D13-6B54-44F4-A7D9-E3F162A69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1F392-BCAD-4140-80AB-C2F7C72F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A327A-7AF9-40D5-864A-08CA828A5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B09DE-E5A1-473A-8A4C-2A632C75E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C39E1-8A8C-4B5F-AF04-02F3FDA4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36E73-8F9C-4E61-9215-21CA4E36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B23E8-BC62-44AC-B6A2-8C2C1DF6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DDC8-074F-49D1-994A-9546E8F9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ADDD6-B788-4100-9C6D-9C943370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B9CB0-44AA-4D4A-862A-BF04A628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8C3F5-0603-4F22-81EF-3FBADACC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27E84-A996-4CC5-A2BA-A0FEAB98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4A353-6248-4344-BB98-7EB5884C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CAFF-F332-4AC1-AB96-CEA5CAE8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3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6C3A-C2CC-4531-95C0-01616EA1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A823-4D13-4876-9B9B-EB87118D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E66C9-C836-4B39-B83C-232EAA00D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6DF30-B928-4C32-9440-843FD213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2106-2677-433B-8C30-B9C14AEB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B7BB-E5FC-4489-A8B2-581E3CD1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3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2093-C94C-447C-88E7-A8E373DC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99A00-AA4E-4B32-8C86-153997CEA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60E53-7386-4D39-9CBE-66A421D05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C3339-C7E4-4576-9CD8-ADFDEFCB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B8B0-578F-4F4A-A0AE-B9A101A3F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EBFAD-89B7-4A21-9970-F575D52C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6E6E3-7F7B-4E26-AB91-BA93881D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98A71-83A5-4E62-BC96-405A0B29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74359-6758-469E-A853-AA0AFFFC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73F-9CB8-4F95-95D2-DBB9838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B8B0-578F-4F4A-A0AE-B9A101A3F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BC3E-A794-4B96-8ED0-A70628B7E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D54E-38DB-439A-A831-CDFE6824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C233-FAFA-47EA-9328-CB7A8136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23BE-259A-4BF2-9210-4E42F1991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Python Lesson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06CA-0C32-47EE-A837-034243A45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9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20AB-2D47-48C8-9F7E-2F50D2C8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How we assign a value to a variable?</a:t>
            </a:r>
            <a:b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A31E-21D6-4EA7-8BB9-F98BDD5B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Name = ‘Cheng Chi’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Food = ‘Pizza’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Sports=‘Pizza’ </a:t>
            </a:r>
            <a:r>
              <a:rPr lang="zh-CN" altLang="en-US" dirty="0">
                <a:solidFill>
                  <a:srgbClr val="00B0F0"/>
                </a:solidFill>
                <a:latin typeface="Agency FB" panose="020B0503020202020204" pitchFamily="34" charset="0"/>
              </a:rPr>
              <a:t>？？</a:t>
            </a:r>
            <a:r>
              <a:rPr lang="en-US" altLang="zh-CN" dirty="0">
                <a:solidFill>
                  <a:srgbClr val="FF0000"/>
                </a:solidFill>
                <a:latin typeface="Agency FB" panose="020B0503020202020204" pitchFamily="34" charset="0"/>
              </a:rPr>
              <a:t>Is this a good idea??</a:t>
            </a:r>
            <a:endParaRPr lang="en-US" dirty="0">
              <a:solidFill>
                <a:srgbClr val="FF0000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How do we find a appropriate name for a variable?</a:t>
            </a:r>
          </a:p>
          <a:p>
            <a:pPr>
              <a:buFontTx/>
              <a:buChar char="-"/>
            </a:pPr>
            <a:r>
              <a:rPr lang="en-US" dirty="0">
                <a:latin typeface="Agency FB" panose="020B0503020202020204" pitchFamily="34" charset="0"/>
              </a:rPr>
              <a:t>Meaningful</a:t>
            </a:r>
          </a:p>
          <a:p>
            <a:pPr>
              <a:buFontTx/>
              <a:buChar char="-"/>
            </a:pPr>
            <a:r>
              <a:rPr lang="en-US" dirty="0">
                <a:latin typeface="Agency FB" panose="020B0503020202020204" pitchFamily="34" charset="0"/>
              </a:rPr>
              <a:t>Try to avoid some python keyword.. (may not mandatory but this will make your life easier..)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7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8B29-B637-4A3F-AD8F-F773F7060213}"/>
              </a:ext>
            </a:extLst>
          </p:cNvPr>
          <p:cNvSpPr/>
          <p:nvPr/>
        </p:nvSpPr>
        <p:spPr>
          <a:xfrm>
            <a:off x="1231115" y="2956837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1BE05-1154-41B0-86A4-A16BAAB47BDE}"/>
              </a:ext>
            </a:extLst>
          </p:cNvPr>
          <p:cNvSpPr/>
          <p:nvPr/>
        </p:nvSpPr>
        <p:spPr>
          <a:xfrm>
            <a:off x="7467323" y="2801389"/>
            <a:ext cx="2510444" cy="2992582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357EF-9AEB-42C3-955E-29F0E6714964}"/>
              </a:ext>
            </a:extLst>
          </p:cNvPr>
          <p:cNvSpPr txBox="1"/>
          <p:nvPr/>
        </p:nvSpPr>
        <p:spPr>
          <a:xfrm>
            <a:off x="1489018" y="319816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‘Name’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5454C-F78D-4FF6-96E3-2BD00588D2C8}"/>
              </a:ext>
            </a:extLst>
          </p:cNvPr>
          <p:cNvSpPr txBox="1"/>
          <p:nvPr/>
        </p:nvSpPr>
        <p:spPr>
          <a:xfrm>
            <a:off x="1489018" y="4750964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‘Apple’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38896-C7C4-4777-8363-F1CDD82F5AE5}"/>
              </a:ext>
            </a:extLst>
          </p:cNvPr>
          <p:cNvSpPr txBox="1"/>
          <p:nvPr/>
        </p:nvSpPr>
        <p:spPr>
          <a:xfrm>
            <a:off x="9043001" y="3066023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38104-3B2C-4EF5-ACDC-DD161E3623ED}"/>
              </a:ext>
            </a:extLst>
          </p:cNvPr>
          <p:cNvSpPr txBox="1"/>
          <p:nvPr/>
        </p:nvSpPr>
        <p:spPr>
          <a:xfrm>
            <a:off x="2827921" y="3120165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‘a’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C1D69-4F09-4C74-88D1-EF874A676B4D}"/>
              </a:ext>
            </a:extLst>
          </p:cNvPr>
          <p:cNvSpPr txBox="1"/>
          <p:nvPr/>
        </p:nvSpPr>
        <p:spPr>
          <a:xfrm>
            <a:off x="1489018" y="3742198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‘cell’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64361-E501-4B83-BF77-61CA8E866EBB}"/>
              </a:ext>
            </a:extLst>
          </p:cNvPr>
          <p:cNvSpPr txBox="1"/>
          <p:nvPr/>
        </p:nvSpPr>
        <p:spPr>
          <a:xfrm>
            <a:off x="1489018" y="5371248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‘1’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36AB1-4700-4BEF-8A68-31205B274BD6}"/>
              </a:ext>
            </a:extLst>
          </p:cNvPr>
          <p:cNvSpPr txBox="1"/>
          <p:nvPr/>
        </p:nvSpPr>
        <p:spPr>
          <a:xfrm>
            <a:off x="8902308" y="4909582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E3ABF-388A-4E3D-9397-E2AF3DCBA3DA}"/>
              </a:ext>
            </a:extLst>
          </p:cNvPr>
          <p:cNvSpPr txBox="1"/>
          <p:nvPr/>
        </p:nvSpPr>
        <p:spPr>
          <a:xfrm>
            <a:off x="4879848" y="114935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9961B-050F-481D-9D5F-3BB34401EA78}"/>
              </a:ext>
            </a:extLst>
          </p:cNvPr>
          <p:cNvSpPr txBox="1"/>
          <p:nvPr/>
        </p:nvSpPr>
        <p:spPr>
          <a:xfrm>
            <a:off x="7506393" y="4909583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ICECREAM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8A5D3C-E882-4E06-8A4A-F600888D8BB9}"/>
              </a:ext>
            </a:extLst>
          </p:cNvPr>
          <p:cNvSpPr txBox="1"/>
          <p:nvPr/>
        </p:nvSpPr>
        <p:spPr>
          <a:xfrm>
            <a:off x="7647086" y="3046057"/>
            <a:ext cx="121615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401939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0759A9-EFEA-4D52-8984-27839E59289A}"/>
              </a:ext>
            </a:extLst>
          </p:cNvPr>
          <p:cNvSpPr/>
          <p:nvPr/>
        </p:nvSpPr>
        <p:spPr>
          <a:xfrm>
            <a:off x="490451" y="2709949"/>
            <a:ext cx="2510444" cy="29925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8F7E2-A069-4949-941A-CE7D170969F5}"/>
              </a:ext>
            </a:extLst>
          </p:cNvPr>
          <p:cNvSpPr/>
          <p:nvPr/>
        </p:nvSpPr>
        <p:spPr>
          <a:xfrm>
            <a:off x="4125884" y="2709949"/>
            <a:ext cx="2510444" cy="299258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6101E-D81A-4240-892C-A2AFA7BE4135}"/>
              </a:ext>
            </a:extLst>
          </p:cNvPr>
          <p:cNvSpPr/>
          <p:nvPr/>
        </p:nvSpPr>
        <p:spPr>
          <a:xfrm>
            <a:off x="7894320" y="2709949"/>
            <a:ext cx="2510444" cy="2992582"/>
          </a:xfrm>
          <a:prstGeom prst="rect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Float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F50CB-9FFD-4523-835D-B323076D127A}"/>
              </a:ext>
            </a:extLst>
          </p:cNvPr>
          <p:cNvSpPr txBox="1"/>
          <p:nvPr/>
        </p:nvSpPr>
        <p:spPr>
          <a:xfrm>
            <a:off x="656705" y="5200682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‘Cheng Chi’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287DB-B568-4C82-B4A5-A41C4726EF2F}"/>
              </a:ext>
            </a:extLst>
          </p:cNvPr>
          <p:cNvSpPr txBox="1"/>
          <p:nvPr/>
        </p:nvSpPr>
        <p:spPr>
          <a:xfrm>
            <a:off x="642849" y="4396576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‘Pizza’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7FF1E-3DB4-4567-B37F-28C24F0FD541}"/>
              </a:ext>
            </a:extLst>
          </p:cNvPr>
          <p:cNvSpPr txBox="1"/>
          <p:nvPr/>
        </p:nvSpPr>
        <p:spPr>
          <a:xfrm>
            <a:off x="656705" y="3184377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‘Swimming’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1D2A1-631D-4074-956D-F39F68E581BD}"/>
              </a:ext>
            </a:extLst>
          </p:cNvPr>
          <p:cNvSpPr txBox="1"/>
          <p:nvPr/>
        </p:nvSpPr>
        <p:spPr>
          <a:xfrm>
            <a:off x="642850" y="2824759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‘Summer’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6A905-9A34-4B44-AE29-41005DBB9427}"/>
              </a:ext>
            </a:extLst>
          </p:cNvPr>
          <p:cNvSpPr txBox="1"/>
          <p:nvPr/>
        </p:nvSpPr>
        <p:spPr>
          <a:xfrm>
            <a:off x="656705" y="4798629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‘1024’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19AB9-E329-40F5-91F5-25CC1EBD6A0F}"/>
              </a:ext>
            </a:extLst>
          </p:cNvPr>
          <p:cNvSpPr txBox="1"/>
          <p:nvPr/>
        </p:nvSpPr>
        <p:spPr>
          <a:xfrm>
            <a:off x="4292137" y="3379468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0A63E-6C66-4F3B-B362-00DE8D791A34}"/>
              </a:ext>
            </a:extLst>
          </p:cNvPr>
          <p:cNvSpPr txBox="1"/>
          <p:nvPr/>
        </p:nvSpPr>
        <p:spPr>
          <a:xfrm>
            <a:off x="4292138" y="2955120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C06DF-3303-480F-AB23-CD2296EEA4D7}"/>
              </a:ext>
            </a:extLst>
          </p:cNvPr>
          <p:cNvSpPr txBox="1"/>
          <p:nvPr/>
        </p:nvSpPr>
        <p:spPr>
          <a:xfrm>
            <a:off x="8025938" y="3295921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744A07-9003-4F64-BB4B-53E49057CD72}"/>
              </a:ext>
            </a:extLst>
          </p:cNvPr>
          <p:cNvSpPr txBox="1"/>
          <p:nvPr/>
        </p:nvSpPr>
        <p:spPr>
          <a:xfrm>
            <a:off x="8025938" y="2770454"/>
            <a:ext cx="156279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34.0</a:t>
            </a:r>
          </a:p>
        </p:txBody>
      </p:sp>
    </p:spTree>
    <p:extLst>
      <p:ext uri="{BB962C8B-B14F-4D97-AF65-F5344CB8AC3E}">
        <p14:creationId xmlns:p14="http://schemas.microsoft.com/office/powerpoint/2010/main" val="2757864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9510-3BD8-4174-A029-A172C7D2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Getting Data from User/ Output it on the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AF4E9-3496-4CA1-BA90-4291361EA57E}"/>
              </a:ext>
            </a:extLst>
          </p:cNvPr>
          <p:cNvSpPr txBox="1"/>
          <p:nvPr/>
        </p:nvSpPr>
        <p:spPr>
          <a:xfrm>
            <a:off x="48080" y="3485848"/>
            <a:ext cx="368253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Input</a:t>
            </a:r>
          </a:p>
          <a:p>
            <a:r>
              <a:rPr lang="en-US" dirty="0">
                <a:latin typeface="Agency FB" panose="020B0503020202020204" pitchFamily="34" charset="0"/>
              </a:rPr>
              <a:t>Name=input(‘what is your name’)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D1384D-3221-4100-9FD9-C474BE5E3713}"/>
              </a:ext>
            </a:extLst>
          </p:cNvPr>
          <p:cNvSpPr/>
          <p:nvPr/>
        </p:nvSpPr>
        <p:spPr>
          <a:xfrm>
            <a:off x="4729876" y="2622912"/>
            <a:ext cx="2784762" cy="2510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31D0C-77CE-46DB-B4DE-55377021D3A1}"/>
              </a:ext>
            </a:extLst>
          </p:cNvPr>
          <p:cNvSpPr txBox="1"/>
          <p:nvPr/>
        </p:nvSpPr>
        <p:spPr>
          <a:xfrm>
            <a:off x="5412973" y="353378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93C5-1191-4271-A41E-7602A73375B9}"/>
              </a:ext>
            </a:extLst>
          </p:cNvPr>
          <p:cNvSpPr txBox="1"/>
          <p:nvPr/>
        </p:nvSpPr>
        <p:spPr>
          <a:xfrm>
            <a:off x="9097172" y="3208849"/>
            <a:ext cx="2784761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Output</a:t>
            </a:r>
          </a:p>
          <a:p>
            <a:r>
              <a:rPr lang="en-US" dirty="0">
                <a:latin typeface="Agency FB" panose="020B0503020202020204" pitchFamily="34" charset="0"/>
              </a:rPr>
              <a:t>Output on the screen::Print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F4300C2-BF77-468B-898B-724D1B3200DA}"/>
              </a:ext>
            </a:extLst>
          </p:cNvPr>
          <p:cNvSpPr/>
          <p:nvPr/>
        </p:nvSpPr>
        <p:spPr>
          <a:xfrm>
            <a:off x="4098322" y="3479829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9C2B01-BF0C-4B5F-AD04-322007FB1D34}"/>
              </a:ext>
            </a:extLst>
          </p:cNvPr>
          <p:cNvSpPr/>
          <p:nvPr/>
        </p:nvSpPr>
        <p:spPr>
          <a:xfrm>
            <a:off x="8081495" y="3429000"/>
            <a:ext cx="365760" cy="64633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3D1E1-124E-47A6-9F5A-29C648550DD1}"/>
              </a:ext>
            </a:extLst>
          </p:cNvPr>
          <p:cNvSpPr txBox="1"/>
          <p:nvPr/>
        </p:nvSpPr>
        <p:spPr>
          <a:xfrm>
            <a:off x="0" y="4355868"/>
            <a:ext cx="98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Variable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0CB37-9670-48D2-A25B-68F587191713}"/>
              </a:ext>
            </a:extLst>
          </p:cNvPr>
          <p:cNvSpPr txBox="1"/>
          <p:nvPr/>
        </p:nvSpPr>
        <p:spPr>
          <a:xfrm>
            <a:off x="1555863" y="4355868"/>
            <a:ext cx="157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Prompt gives to users</a:t>
            </a:r>
          </a:p>
        </p:txBody>
      </p:sp>
    </p:spTree>
    <p:extLst>
      <p:ext uri="{BB962C8B-B14F-4D97-AF65-F5344CB8AC3E}">
        <p14:creationId xmlns:p14="http://schemas.microsoft.com/office/powerpoint/2010/main" val="133501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00C7-05FB-4123-9DEE-2A713D6E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604020202020204" pitchFamily="34" charset="0"/>
              </a:rPr>
              <a:t>Python Class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AE44-8651-4606-9EB5-B12EE87E9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C000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Communication ! Communication ! Communication!</a:t>
            </a:r>
          </a:p>
          <a:p>
            <a:r>
              <a:rPr lang="en-US" sz="4400" dirty="0">
                <a:solidFill>
                  <a:srgbClr val="FF9933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Be open minded</a:t>
            </a:r>
          </a:p>
          <a:p>
            <a:r>
              <a:rPr lang="en-US" sz="4400" b="1" dirty="0">
                <a:solidFill>
                  <a:srgbClr val="0070C0"/>
                </a:solidFill>
                <a:latin typeface="Agency FB" panose="020B0503020202020204" pitchFamily="34" charset="0"/>
                <a:cs typeface="Arabic Typesetting" panose="020B0604020202020204" pitchFamily="66" charset="-78"/>
              </a:rPr>
              <a:t>No such thing as a stupid question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2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0BE4-339F-42EA-9BF5-8248B503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037C-0C98-4E82-9DE6-677B5639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1. What is programing</a:t>
            </a:r>
          </a:p>
          <a:p>
            <a:r>
              <a:rPr lang="en-US" dirty="0">
                <a:latin typeface="Agency FB" panose="020B0503020202020204" pitchFamily="34" charset="0"/>
              </a:rPr>
              <a:t>2. Why python?</a:t>
            </a:r>
          </a:p>
          <a:p>
            <a:r>
              <a:rPr lang="en-US" dirty="0">
                <a:latin typeface="Agency FB" panose="020B0503020202020204" pitchFamily="34" charset="0"/>
              </a:rPr>
              <a:t>3. first test : print(‘hello word’)</a:t>
            </a:r>
          </a:p>
          <a:p>
            <a:r>
              <a:rPr lang="en-US" dirty="0">
                <a:latin typeface="Agency FB" panose="020B0503020202020204" pitchFamily="34" charset="0"/>
              </a:rPr>
              <a:t>4. bug and debug</a:t>
            </a:r>
          </a:p>
        </p:txBody>
      </p:sp>
    </p:spTree>
    <p:extLst>
      <p:ext uri="{BB962C8B-B14F-4D97-AF65-F5344CB8AC3E}">
        <p14:creationId xmlns:p14="http://schemas.microsoft.com/office/powerpoint/2010/main" val="117348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B7E7B5-1E3B-4671-A336-6B2B15E8189A}"/>
              </a:ext>
            </a:extLst>
          </p:cNvPr>
          <p:cNvSpPr/>
          <p:nvPr/>
        </p:nvSpPr>
        <p:spPr>
          <a:xfrm>
            <a:off x="432262" y="3039510"/>
            <a:ext cx="4866584" cy="2655646"/>
          </a:xfrm>
          <a:prstGeom prst="rect">
            <a:avLst/>
          </a:prstGeom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E9253-089C-4E51-B2BE-0363469D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5938D-71E8-47F1-A1E5-A944CBC2C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43818"/>
            <a:ext cx="5495406" cy="4351338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Coding is a way to tell computer what to do.</a:t>
            </a:r>
          </a:p>
        </p:txBody>
      </p:sp>
      <p:pic>
        <p:nvPicPr>
          <p:cNvPr id="9" name="Graphic 8" descr="Internet">
            <a:extLst>
              <a:ext uri="{FF2B5EF4-FFF2-40B4-BE49-F238E27FC236}">
                <a16:creationId xmlns:a16="http://schemas.microsoft.com/office/drawing/2014/main" id="{5A0FCBB9-C8EA-4540-A8E5-28FDCB30E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0853" y="1983800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">
            <a:extLst>
              <a:ext uri="{FF2B5EF4-FFF2-40B4-BE49-F238E27FC236}">
                <a16:creationId xmlns:a16="http://schemas.microsoft.com/office/drawing/2014/main" id="{1C76CB19-4A8D-4932-AFA0-08A200056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" y="201957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1A2BDF-5F5D-4D23-B495-D00AFF758B6F}"/>
              </a:ext>
            </a:extLst>
          </p:cNvPr>
          <p:cNvSpPr txBox="1"/>
          <p:nvPr/>
        </p:nvSpPr>
        <p:spPr>
          <a:xfrm>
            <a:off x="538942" y="3549440"/>
            <a:ext cx="1956262" cy="9233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English:</a:t>
            </a:r>
          </a:p>
          <a:p>
            <a:r>
              <a:rPr lang="en-US" dirty="0">
                <a:latin typeface="Agency FB" panose="020B0503020202020204" pitchFamily="34" charset="0"/>
              </a:rPr>
              <a:t>How much tips should I pay for my dinner?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7FCF8-3C48-4A52-B648-2E01AA8B845E}"/>
              </a:ext>
            </a:extLst>
          </p:cNvPr>
          <p:cNvSpPr txBox="1"/>
          <p:nvPr/>
        </p:nvSpPr>
        <p:spPr>
          <a:xfrm>
            <a:off x="10458796" y="3505347"/>
            <a:ext cx="1191491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Binary</a:t>
            </a:r>
          </a:p>
          <a:p>
            <a:r>
              <a:rPr lang="en-US" dirty="0">
                <a:latin typeface="Agency FB" panose="020B0503020202020204" pitchFamily="34" charset="0"/>
              </a:rPr>
              <a:t>010001001001000</a:t>
            </a:r>
            <a:r>
              <a:rPr lang="en-US" dirty="0"/>
              <a:t>1…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2AB14A-B197-436C-BB09-51C2F7AD6994}"/>
              </a:ext>
            </a:extLst>
          </p:cNvPr>
          <p:cNvSpPr/>
          <p:nvPr/>
        </p:nvSpPr>
        <p:spPr>
          <a:xfrm>
            <a:off x="1753985" y="2274238"/>
            <a:ext cx="8262851" cy="26600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135C2-79AE-47D6-8858-E8C7366A1CBE}"/>
              </a:ext>
            </a:extLst>
          </p:cNvPr>
          <p:cNvSpPr txBox="1"/>
          <p:nvPr/>
        </p:nvSpPr>
        <p:spPr>
          <a:xfrm>
            <a:off x="2945129" y="3549440"/>
            <a:ext cx="2325139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(or other high-level language)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Find my dinner cost based on my input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tip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5FD24-11CE-4477-BB71-D0D47AEBA3CB}"/>
              </a:ext>
            </a:extLst>
          </p:cNvPr>
          <p:cNvSpPr txBox="1"/>
          <p:nvPr/>
        </p:nvSpPr>
        <p:spPr>
          <a:xfrm>
            <a:off x="5796742" y="3549440"/>
            <a:ext cx="4389120" cy="203132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Lower level language and machinery language (based on my imagination…)</a:t>
            </a:r>
          </a:p>
          <a:p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1. Store first number in the position 196865832.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Calculate 15%*the first number. (This may also complicate because use different way to do multiply.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Store the output number in position123423423.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Have this output.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D18568D0-36B2-417D-B45C-A33A5CE9A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22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76DEA64-0959-4657-BF94-3211BBB0AC28}"/>
              </a:ext>
            </a:extLst>
          </p:cNvPr>
          <p:cNvSpPr/>
          <p:nvPr/>
        </p:nvSpPr>
        <p:spPr>
          <a:xfrm>
            <a:off x="2523782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3A48D7E-EB93-49C8-8DE3-9B52131F3383}"/>
              </a:ext>
            </a:extLst>
          </p:cNvPr>
          <p:cNvSpPr/>
          <p:nvPr/>
        </p:nvSpPr>
        <p:spPr>
          <a:xfrm>
            <a:off x="5298845" y="3818490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6947FF8-578D-4878-86EF-046AEFAC4505}"/>
              </a:ext>
            </a:extLst>
          </p:cNvPr>
          <p:cNvSpPr/>
          <p:nvPr/>
        </p:nvSpPr>
        <p:spPr>
          <a:xfrm>
            <a:off x="10091824" y="3774397"/>
            <a:ext cx="449925" cy="38522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EC8DAF-BD21-42D9-8DDB-8743838D23A3}"/>
              </a:ext>
            </a:extLst>
          </p:cNvPr>
          <p:cNvSpPr txBox="1"/>
          <p:nvPr/>
        </p:nvSpPr>
        <p:spPr>
          <a:xfrm rot="20021983">
            <a:off x="589885" y="4662410"/>
            <a:ext cx="1782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gency FB" panose="020B0503020202020204" pitchFamily="34" charset="0"/>
              </a:rPr>
              <a:t>What we want to cover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F4703-D59B-475B-9B84-FF57EE10F5EC}"/>
              </a:ext>
            </a:extLst>
          </p:cNvPr>
          <p:cNvSpPr/>
          <p:nvPr/>
        </p:nvSpPr>
        <p:spPr>
          <a:xfrm>
            <a:off x="538942" y="3123103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Natural languages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623B8C-70A5-4EEE-9A27-ED2AD12D03A8}"/>
              </a:ext>
            </a:extLst>
          </p:cNvPr>
          <p:cNvSpPr/>
          <p:nvPr/>
        </p:nvSpPr>
        <p:spPr>
          <a:xfrm>
            <a:off x="3197628" y="3092126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Formal languages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F2E4A-5807-473B-B53E-081AEC04E6FE}"/>
              </a:ext>
            </a:extLst>
          </p:cNvPr>
          <p:cNvSpPr/>
          <p:nvPr/>
        </p:nvSpPr>
        <p:spPr>
          <a:xfrm>
            <a:off x="432262" y="6071290"/>
            <a:ext cx="10997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Programming languages are formal languages that have been designed to express computations.</a:t>
            </a:r>
          </a:p>
        </p:txBody>
      </p:sp>
    </p:spTree>
    <p:extLst>
      <p:ext uri="{BB962C8B-B14F-4D97-AF65-F5344CB8AC3E}">
        <p14:creationId xmlns:p14="http://schemas.microsoft.com/office/powerpoint/2010/main" val="12153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4" grpId="0" animBg="1"/>
      <p:bldP spid="15" grpId="0" animBg="1"/>
      <p:bldP spid="19" grpId="0" animBg="1"/>
      <p:bldP spid="21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FFBF-03F6-4F4E-B42A-0AF0BE0D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What are the components for a code(a function)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3EAC3-9DEC-4D43-9BB8-11DB1DE85F8C}"/>
              </a:ext>
            </a:extLst>
          </p:cNvPr>
          <p:cNvSpPr txBox="1"/>
          <p:nvPr/>
        </p:nvSpPr>
        <p:spPr>
          <a:xfrm>
            <a:off x="8618913" y="2251947"/>
            <a:ext cx="201168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FCF18-FEB3-4C33-854C-84D889B0721C}"/>
              </a:ext>
            </a:extLst>
          </p:cNvPr>
          <p:cNvSpPr txBox="1"/>
          <p:nvPr/>
        </p:nvSpPr>
        <p:spPr>
          <a:xfrm>
            <a:off x="957350" y="2244618"/>
            <a:ext cx="20116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DF95B-CD0B-413F-B5C8-305D6CADD5F6}"/>
              </a:ext>
            </a:extLst>
          </p:cNvPr>
          <p:cNvSpPr txBox="1"/>
          <p:nvPr/>
        </p:nvSpPr>
        <p:spPr>
          <a:xfrm>
            <a:off x="3624349" y="2244618"/>
            <a:ext cx="3059084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conditional statement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Repetitive calculation</a:t>
            </a:r>
          </a:p>
        </p:txBody>
      </p:sp>
    </p:spTree>
    <p:extLst>
      <p:ext uri="{BB962C8B-B14F-4D97-AF65-F5344CB8AC3E}">
        <p14:creationId xmlns:p14="http://schemas.microsoft.com/office/powerpoint/2010/main" val="45534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18F6-16BE-40A9-8C13-99EC7A47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199B-B726-45F9-9C2E-C3343180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Why Python?</a:t>
            </a:r>
          </a:p>
          <a:p>
            <a:r>
              <a:rPr lang="en-US" dirty="0">
                <a:latin typeface="Agency FB" panose="020B0503020202020204" pitchFamily="34" charset="0"/>
              </a:rPr>
              <a:t>If you are a aliens visit earth .. What language what do you want to pick? What is your consideration?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04223-C434-48EF-836B-032179F731BC}"/>
              </a:ext>
            </a:extLst>
          </p:cNvPr>
          <p:cNvSpPr/>
          <p:nvPr/>
        </p:nvSpPr>
        <p:spPr>
          <a:xfrm>
            <a:off x="1127760" y="3170502"/>
            <a:ext cx="4447308" cy="2810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7BF65-8B5B-46E8-98D2-CE01B5A33C45}"/>
              </a:ext>
            </a:extLst>
          </p:cNvPr>
          <p:cNvSpPr/>
          <p:nvPr/>
        </p:nvSpPr>
        <p:spPr>
          <a:xfrm>
            <a:off x="6187440" y="3155726"/>
            <a:ext cx="5512724" cy="2810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85228-02C1-453C-A4C3-EFFFD8F773DD}"/>
              </a:ext>
            </a:extLst>
          </p:cNvPr>
          <p:cNvSpPr txBox="1"/>
          <p:nvPr/>
        </p:nvSpPr>
        <p:spPr>
          <a:xfrm>
            <a:off x="1246352" y="3183129"/>
            <a:ext cx="3798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English is Easy to learn and use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is universal…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A lot of good book</a:t>
            </a:r>
            <a:r>
              <a:rPr lang="en-US" altLang="zh-CN" dirty="0">
                <a:latin typeface="Agency FB" panose="020B0503020202020204" pitchFamily="34" charset="0"/>
              </a:rPr>
              <a:t>s</a:t>
            </a:r>
            <a:r>
              <a:rPr lang="en-US" dirty="0">
                <a:latin typeface="Agency FB" panose="020B0503020202020204" pitchFamily="34" charset="0"/>
              </a:rPr>
              <a:t> are translated to English and most of top-level research paper is written by English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English has grammar..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8E166-C0DC-4990-A284-9E7FE5FFD4BA}"/>
              </a:ext>
            </a:extLst>
          </p:cNvPr>
          <p:cNvSpPr txBox="1"/>
          <p:nvPr/>
        </p:nvSpPr>
        <p:spPr>
          <a:xfrm>
            <a:off x="6187439" y="3155726"/>
            <a:ext cx="5406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Python is easy to learn and use.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can run in different operation system.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Python is open source, people from different community are contributing. Python is leveraging on C library.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gency FB" panose="020B0503020202020204" pitchFamily="34" charset="0"/>
              </a:rPr>
              <a:t>Python has its syntax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528A397-9092-4E94-8536-64B0C5619376}"/>
              </a:ext>
            </a:extLst>
          </p:cNvPr>
          <p:cNvSpPr/>
          <p:nvPr/>
        </p:nvSpPr>
        <p:spPr>
          <a:xfrm>
            <a:off x="5303520" y="4422371"/>
            <a:ext cx="1047404" cy="814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0FD-71CA-4786-8019-32371F62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Algorithm and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E364-13A3-4246-9D4F-46088C4D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The sets of steps to do any task in computer is called </a:t>
            </a: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Algorithm</a:t>
            </a:r>
          </a:p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Pseudocode </a:t>
            </a:r>
            <a:r>
              <a:rPr lang="en-US" dirty="0">
                <a:latin typeface="Agency FB" panose="020B0503020202020204" pitchFamily="34" charset="0"/>
              </a:rPr>
              <a:t>is an algorithm written in an informal, simple nature language. </a:t>
            </a:r>
          </a:p>
          <a:p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F2604-488F-41AF-AD37-25292954F54C}"/>
              </a:ext>
            </a:extLst>
          </p:cNvPr>
          <p:cNvSpPr txBox="1"/>
          <p:nvPr/>
        </p:nvSpPr>
        <p:spPr>
          <a:xfrm>
            <a:off x="1006600" y="2978118"/>
            <a:ext cx="4187192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Calculate cost for my dinner at a restaurant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Input my dinner cost.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Look up my state tax. Tax=dinner cost *8.25%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Tip=dinner cost *15%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Agency FB" panose="020B0503020202020204" pitchFamily="34" charset="0"/>
              </a:rPr>
              <a:t>Have total amount print on the screen.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20ED4-46EB-488D-84AE-01BEC1252D11}"/>
              </a:ext>
            </a:extLst>
          </p:cNvPr>
          <p:cNvSpPr txBox="1"/>
          <p:nvPr/>
        </p:nvSpPr>
        <p:spPr>
          <a:xfrm>
            <a:off x="5941312" y="2978118"/>
            <a:ext cx="4187192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Set up table for thanksgiving</a:t>
            </a:r>
          </a:p>
          <a:p>
            <a:r>
              <a:rPr lang="en-US" dirty="0">
                <a:latin typeface="Agency FB" panose="020B0503020202020204" pitchFamily="34" charset="0"/>
              </a:rPr>
              <a:t>Repeat 4 times following</a:t>
            </a:r>
          </a:p>
          <a:p>
            <a:r>
              <a:rPr lang="en-US" dirty="0">
                <a:latin typeface="Agency FB" panose="020B0503020202020204" pitchFamily="34" charset="0"/>
              </a:rPr>
              <a:t>	go to next empty place on table</a:t>
            </a:r>
          </a:p>
          <a:p>
            <a:r>
              <a:rPr lang="en-US" dirty="0">
                <a:latin typeface="Agency FB" panose="020B0503020202020204" pitchFamily="34" charset="0"/>
              </a:rPr>
              <a:t>	put a bowl at this place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napkin to the left of the bowl</a:t>
            </a:r>
          </a:p>
          <a:p>
            <a:r>
              <a:rPr lang="en-US" dirty="0">
                <a:latin typeface="Agency FB" panose="020B0503020202020204" pitchFamily="34" charset="0"/>
              </a:rPr>
              <a:t>	place a spoon to the right of the bowl</a:t>
            </a:r>
          </a:p>
        </p:txBody>
      </p:sp>
    </p:spTree>
    <p:extLst>
      <p:ext uri="{BB962C8B-B14F-4D97-AF65-F5344CB8AC3E}">
        <p14:creationId xmlns:p14="http://schemas.microsoft.com/office/powerpoint/2010/main" val="257263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848A-B99D-4BBA-A3F7-778E0875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In this lesson, we are going to learn: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894E-1458-4974-B5E9-78CC148F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How computer remember things?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gency FB" panose="020B0503020202020204" pitchFamily="34" charset="0"/>
              </a:rPr>
              <a:t>   Variable and value pair and value type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How computer calculate math?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    Operators /operands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Agency FB" panose="020B0503020202020204" pitchFamily="34" charset="0"/>
              </a:rPr>
              <a:t>And how to use them to make a fun project..</a:t>
            </a:r>
          </a:p>
          <a:p>
            <a:pPr marL="0" indent="0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4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4705-AE35-4EB4-B831-FC7520A5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Variable: How python store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6FFD9-32AF-4742-BC16-ACF7DEE139C8}"/>
              </a:ext>
            </a:extLst>
          </p:cNvPr>
          <p:cNvSpPr/>
          <p:nvPr/>
        </p:nvSpPr>
        <p:spPr>
          <a:xfrm>
            <a:off x="5911910" y="1456831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C74B81-8330-4809-95C6-37380C4977BB}"/>
              </a:ext>
            </a:extLst>
          </p:cNvPr>
          <p:cNvSpPr/>
          <p:nvPr/>
        </p:nvSpPr>
        <p:spPr>
          <a:xfrm>
            <a:off x="5911910" y="1603285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ED52E-E429-4E32-A73B-EAD0DE277255}"/>
              </a:ext>
            </a:extLst>
          </p:cNvPr>
          <p:cNvSpPr/>
          <p:nvPr/>
        </p:nvSpPr>
        <p:spPr>
          <a:xfrm>
            <a:off x="5911909" y="175481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32FA6-5856-428B-A702-F50CDDE01620}"/>
              </a:ext>
            </a:extLst>
          </p:cNvPr>
          <p:cNvSpPr/>
          <p:nvPr/>
        </p:nvSpPr>
        <p:spPr>
          <a:xfrm>
            <a:off x="5911909" y="1924912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8E090-1A77-4522-B73E-483D6400D089}"/>
              </a:ext>
            </a:extLst>
          </p:cNvPr>
          <p:cNvSpPr/>
          <p:nvPr/>
        </p:nvSpPr>
        <p:spPr>
          <a:xfrm>
            <a:off x="5911909" y="207745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B8712-C28A-440C-B2F6-8FAB985C1DA8}"/>
              </a:ext>
            </a:extLst>
          </p:cNvPr>
          <p:cNvSpPr/>
          <p:nvPr/>
        </p:nvSpPr>
        <p:spPr>
          <a:xfrm>
            <a:off x="5911908" y="223320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2DDF3-ED51-4BD3-8302-4580261D7CE9}"/>
              </a:ext>
            </a:extLst>
          </p:cNvPr>
          <p:cNvSpPr/>
          <p:nvPr/>
        </p:nvSpPr>
        <p:spPr>
          <a:xfrm>
            <a:off x="5911908" y="2399430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72BFC-8F6B-4E11-9D27-A975C7E47923}"/>
              </a:ext>
            </a:extLst>
          </p:cNvPr>
          <p:cNvSpPr/>
          <p:nvPr/>
        </p:nvSpPr>
        <p:spPr>
          <a:xfrm>
            <a:off x="5911907" y="2563316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112-3B82-46A3-BF13-A3022F8FD1EC}"/>
              </a:ext>
            </a:extLst>
          </p:cNvPr>
          <p:cNvSpPr/>
          <p:nvPr/>
        </p:nvSpPr>
        <p:spPr>
          <a:xfrm>
            <a:off x="5911907" y="2741867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EFCCA-A3DD-43D9-BDF2-26B24139B060}"/>
              </a:ext>
            </a:extLst>
          </p:cNvPr>
          <p:cNvSpPr/>
          <p:nvPr/>
        </p:nvSpPr>
        <p:spPr>
          <a:xfrm>
            <a:off x="5911906" y="2901494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A2C49E-D52D-4B6E-88DD-4C09CF286603}"/>
              </a:ext>
            </a:extLst>
          </p:cNvPr>
          <p:cNvSpPr/>
          <p:nvPr/>
        </p:nvSpPr>
        <p:spPr>
          <a:xfrm>
            <a:off x="5911906" y="3077029"/>
            <a:ext cx="931025" cy="12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A07EE6-6377-46ED-B181-BA3C5A67089D}"/>
              </a:ext>
            </a:extLst>
          </p:cNvPr>
          <p:cNvSpPr/>
          <p:nvPr/>
        </p:nvSpPr>
        <p:spPr>
          <a:xfrm>
            <a:off x="5911905" y="3246446"/>
            <a:ext cx="931025" cy="1246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CD3BF-53BA-4E16-905B-E8B1B1069A10}"/>
              </a:ext>
            </a:extLst>
          </p:cNvPr>
          <p:cNvSpPr/>
          <p:nvPr/>
        </p:nvSpPr>
        <p:spPr>
          <a:xfrm>
            <a:off x="5911905" y="3415207"/>
            <a:ext cx="931025" cy="1246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950BE-3055-45FE-8655-EB2819F07666}"/>
              </a:ext>
            </a:extLst>
          </p:cNvPr>
          <p:cNvSpPr/>
          <p:nvPr/>
        </p:nvSpPr>
        <p:spPr>
          <a:xfrm>
            <a:off x="5911905" y="3607615"/>
            <a:ext cx="931025" cy="124691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347E1-551C-4F50-897F-1F66CFC484C0}"/>
              </a:ext>
            </a:extLst>
          </p:cNvPr>
          <p:cNvSpPr txBox="1"/>
          <p:nvPr/>
        </p:nvSpPr>
        <p:spPr>
          <a:xfrm>
            <a:off x="1999141" y="2292766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Cheng Chi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7ED0F2-08A2-4B10-8BD0-4D32B81872A2}"/>
              </a:ext>
            </a:extLst>
          </p:cNvPr>
          <p:cNvSpPr txBox="1"/>
          <p:nvPr/>
        </p:nvSpPr>
        <p:spPr>
          <a:xfrm>
            <a:off x="182359" y="4585243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Name of 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EA73A-35C6-4980-B6E4-D7D810530B39}"/>
              </a:ext>
            </a:extLst>
          </p:cNvPr>
          <p:cNvSpPr txBox="1"/>
          <p:nvPr/>
        </p:nvSpPr>
        <p:spPr>
          <a:xfrm>
            <a:off x="79247" y="2353298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gency FB" panose="020B0503020202020204" pitchFamily="34" charset="0"/>
              </a:rPr>
              <a:t>Value of Variable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B08A1CE-5CC1-498A-8086-3098CCF8BF9D}"/>
              </a:ext>
            </a:extLst>
          </p:cNvPr>
          <p:cNvSpPr/>
          <p:nvPr/>
        </p:nvSpPr>
        <p:spPr>
          <a:xfrm>
            <a:off x="2028095" y="3691800"/>
            <a:ext cx="3084923" cy="20863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BDD72A-343F-4FD8-9928-9D536B4C8207}"/>
              </a:ext>
            </a:extLst>
          </p:cNvPr>
          <p:cNvSpPr txBox="1"/>
          <p:nvPr/>
        </p:nvSpPr>
        <p:spPr>
          <a:xfrm>
            <a:off x="2706624" y="4585243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Name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0428492C-9244-48B4-9715-522B7591AB33}"/>
              </a:ext>
            </a:extLst>
          </p:cNvPr>
          <p:cNvSpPr/>
          <p:nvPr/>
        </p:nvSpPr>
        <p:spPr>
          <a:xfrm>
            <a:off x="3203447" y="299049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A4F05A07-B50A-4C09-A284-06908BEE9483}"/>
              </a:ext>
            </a:extLst>
          </p:cNvPr>
          <p:cNvSpPr/>
          <p:nvPr/>
        </p:nvSpPr>
        <p:spPr>
          <a:xfrm>
            <a:off x="7589175" y="3500033"/>
            <a:ext cx="3084923" cy="2086376"/>
          </a:xfrm>
          <a:prstGeom prst="cub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03F3828-9A3A-42C3-A15B-8F0377F4D2D9}"/>
              </a:ext>
            </a:extLst>
          </p:cNvPr>
          <p:cNvSpPr/>
          <p:nvPr/>
        </p:nvSpPr>
        <p:spPr>
          <a:xfrm>
            <a:off x="8846472" y="3011374"/>
            <a:ext cx="326137" cy="63840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DCBA6B-50F5-4030-B94F-95AD4448149E}"/>
              </a:ext>
            </a:extLst>
          </p:cNvPr>
          <p:cNvSpPr txBox="1"/>
          <p:nvPr/>
        </p:nvSpPr>
        <p:spPr>
          <a:xfrm>
            <a:off x="7687059" y="2249955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Pizza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6D7E37-D0D4-40FC-8257-2554384A5839}"/>
              </a:ext>
            </a:extLst>
          </p:cNvPr>
          <p:cNvSpPr txBox="1"/>
          <p:nvPr/>
        </p:nvSpPr>
        <p:spPr>
          <a:xfrm>
            <a:off x="8390797" y="4339022"/>
            <a:ext cx="1563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Food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24B4CF-DAB6-4F9C-A510-3ED49A6EA017}"/>
              </a:ext>
            </a:extLst>
          </p:cNvPr>
          <p:cNvCxnSpPr>
            <a:stCxn id="16" idx="1"/>
          </p:cNvCxnSpPr>
          <p:nvPr/>
        </p:nvCxnSpPr>
        <p:spPr>
          <a:xfrm flipH="1">
            <a:off x="5113018" y="3308792"/>
            <a:ext cx="798887" cy="56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74BCA6-25DB-41F1-B312-7DED2D111CCD}"/>
              </a:ext>
            </a:extLst>
          </p:cNvPr>
          <p:cNvCxnSpPr>
            <a:cxnSpLocks/>
          </p:cNvCxnSpPr>
          <p:nvPr/>
        </p:nvCxnSpPr>
        <p:spPr>
          <a:xfrm>
            <a:off x="6739805" y="3424997"/>
            <a:ext cx="798921" cy="774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3EDF31-80A8-4120-8613-DAD2A9C27027}"/>
              </a:ext>
            </a:extLst>
          </p:cNvPr>
          <p:cNvSpPr txBox="1"/>
          <p:nvPr/>
        </p:nvSpPr>
        <p:spPr>
          <a:xfrm>
            <a:off x="7634238" y="2233204"/>
            <a:ext cx="3264408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Rice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11B83-302F-4F4E-999B-A491A562872D}"/>
              </a:ext>
            </a:extLst>
          </p:cNvPr>
          <p:cNvCxnSpPr>
            <a:cxnSpLocks/>
          </p:cNvCxnSpPr>
          <p:nvPr/>
        </p:nvCxnSpPr>
        <p:spPr>
          <a:xfrm>
            <a:off x="6043750" y="3353398"/>
            <a:ext cx="87871" cy="12860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be 36">
            <a:extLst>
              <a:ext uri="{FF2B5EF4-FFF2-40B4-BE49-F238E27FC236}">
                <a16:creationId xmlns:a16="http://schemas.microsoft.com/office/drawing/2014/main" id="{66AF1487-A422-4ECC-B8DB-8E1A46B898B9}"/>
              </a:ext>
            </a:extLst>
          </p:cNvPr>
          <p:cNvSpPr/>
          <p:nvPr/>
        </p:nvSpPr>
        <p:spPr>
          <a:xfrm>
            <a:off x="4905063" y="4501185"/>
            <a:ext cx="3084923" cy="2086376"/>
          </a:xfrm>
          <a:prstGeom prst="cube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2643A-3F0C-4666-BEBB-0576C9049C3D}"/>
              </a:ext>
            </a:extLst>
          </p:cNvPr>
          <p:cNvSpPr txBox="1"/>
          <p:nvPr/>
        </p:nvSpPr>
        <p:spPr>
          <a:xfrm>
            <a:off x="5317937" y="5574077"/>
            <a:ext cx="176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Sports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00BBC-C2C4-40F6-90B4-BB50A352312D}"/>
              </a:ext>
            </a:extLst>
          </p:cNvPr>
          <p:cNvSpPr txBox="1"/>
          <p:nvPr/>
        </p:nvSpPr>
        <p:spPr>
          <a:xfrm>
            <a:off x="8507731" y="5877098"/>
            <a:ext cx="216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Swimming</a:t>
            </a:r>
          </a:p>
        </p:txBody>
      </p:sp>
    </p:spTree>
    <p:extLst>
      <p:ext uri="{BB962C8B-B14F-4D97-AF65-F5344CB8AC3E}">
        <p14:creationId xmlns:p14="http://schemas.microsoft.com/office/powerpoint/2010/main" val="33851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614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Office Theme</vt:lpstr>
      <vt:lpstr>Python Lesson 2</vt:lpstr>
      <vt:lpstr>Python Class Rule</vt:lpstr>
      <vt:lpstr>Recap</vt:lpstr>
      <vt:lpstr>Introduction</vt:lpstr>
      <vt:lpstr>What are the components for a code(a function)</vt:lpstr>
      <vt:lpstr>Introduction</vt:lpstr>
      <vt:lpstr>Algorithm and Pseudocode</vt:lpstr>
      <vt:lpstr>In this lesson, we are going to learn:</vt:lpstr>
      <vt:lpstr>Variable: How python store values</vt:lpstr>
      <vt:lpstr>How we assign a value to a variable? </vt:lpstr>
      <vt:lpstr>PowerPoint Presentation</vt:lpstr>
      <vt:lpstr>PowerPoint Presentation</vt:lpstr>
      <vt:lpstr>Getting Data from User/ Output it on the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Lesson 1</dc:title>
  <dc:creator>CHENG CHI</dc:creator>
  <cp:lastModifiedBy>CHENG CHI</cp:lastModifiedBy>
  <cp:revision>19</cp:revision>
  <dcterms:created xsi:type="dcterms:W3CDTF">2020-09-13T01:15:05Z</dcterms:created>
  <dcterms:modified xsi:type="dcterms:W3CDTF">2020-09-20T15:03:11Z</dcterms:modified>
</cp:coreProperties>
</file>