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17" autoAdjust="0"/>
    <p:restoredTop sz="96081" autoAdjust="0"/>
  </p:normalViewPr>
  <p:slideViewPr>
    <p:cSldViewPr snapToGrid="0" snapToObjects="1" showGuides="1">
      <p:cViewPr>
        <p:scale>
          <a:sx n="30" d="100"/>
          <a:sy n="30" d="100"/>
        </p:scale>
        <p:origin x="-72" y="-680"/>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cheney/Documents/aaa%20(&#33258;&#21160;&#20445;&#23384;&#30340;).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cheney/Documents/aaa%20(&#33258;&#21160;&#20445;&#23384;&#30340;).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cheney/Documents/aaa%20(&#33258;&#21160;&#20445;&#23384;&#30340;).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localhost/Users/cheney/Documents/aaa%20(&#33258;&#21160;&#20445;&#23384;&#30340;).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localhost/Users/cheney/Documents/aaa%20(&#33258;&#21160;&#20445;&#23384;&#30340;).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localhost/Users/cheney/Documents/aaa%20(&#33258;&#21160;&#20445;&#23384;&#30340;).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localhost/Users/cheney/Documents/aaa%20(&#33258;&#21160;&#20445;&#23384;&#30340;).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localhost/Users/cheney/Documents/aaa%20(&#33258;&#21160;&#20445;&#23384;&#3034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0" i="0" u="none" strike="noStrike" kern="1200" spc="0" baseline="0">
                <a:solidFill>
                  <a:schemeClr val="tx1"/>
                </a:solidFill>
                <a:latin typeface="+mn-lt"/>
                <a:ea typeface="+mn-ea"/>
                <a:cs typeface="+mn-cs"/>
              </a:defRPr>
            </a:pPr>
            <a:r>
              <a:rPr lang="en-US"/>
              <a:t>Insert Latency </a:t>
            </a:r>
            <a:endParaRPr lang="zh-CN"/>
          </a:p>
        </c:rich>
      </c:tx>
      <c:layout/>
      <c:overlay val="0"/>
      <c:spPr>
        <a:noFill/>
        <a:ln>
          <a:noFill/>
        </a:ln>
        <a:effectLst/>
      </c:spPr>
      <c:txPr>
        <a:bodyPr rot="0" spcFirstLastPara="1" vertOverflow="ellipsis" vert="horz" wrap="square" anchor="ctr" anchorCtr="1"/>
        <a:lstStyle/>
        <a:p>
          <a:pPr>
            <a:defRPr sz="2880" b="0" i="0" u="none" strike="noStrike" kern="1200" spc="0" baseline="0">
              <a:solidFill>
                <a:schemeClr val="tx1"/>
              </a:solidFill>
              <a:latin typeface="+mn-lt"/>
              <a:ea typeface="+mn-ea"/>
              <a:cs typeface="+mn-cs"/>
            </a:defRPr>
          </a:pPr>
          <a:endParaRPr lang="zh-CN"/>
        </a:p>
      </c:txPr>
    </c:title>
    <c:autoTitleDeleted val="0"/>
    <c:plotArea>
      <c:layout/>
      <c:lineChart>
        <c:grouping val="standard"/>
        <c:varyColors val="0"/>
        <c:ser>
          <c:idx val="0"/>
          <c:order val="0"/>
          <c:tx>
            <c:v>redis</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5"/>
              <c:pt idx="0">
                <c:v>1node</c:v>
              </c:pt>
              <c:pt idx="1">
                <c:v>2nodes</c:v>
              </c:pt>
              <c:pt idx="2">
                <c:v>4nodes</c:v>
              </c:pt>
              <c:pt idx="3">
                <c:v>8nodes</c:v>
              </c:pt>
              <c:pt idx="4">
                <c:v>16nodes</c:v>
              </c:pt>
            </c:strLit>
          </c:cat>
          <c:val>
            <c:numRef>
              <c:f>(工作表6!$A$2,工作表6!$A$6,工作表6!$A$10,工作表6!$A$14,工作表6!$A$18)</c:f>
              <c:numCache>
                <c:formatCode>General</c:formatCode>
                <c:ptCount val="5"/>
                <c:pt idx="0">
                  <c:v>0.4426335</c:v>
                </c:pt>
                <c:pt idx="1">
                  <c:v>0.451770115</c:v>
                </c:pt>
                <c:pt idx="2">
                  <c:v>0.45521068</c:v>
                </c:pt>
                <c:pt idx="3">
                  <c:v>0.5683472588</c:v>
                </c:pt>
                <c:pt idx="4">
                  <c:v>0.754270895</c:v>
                </c:pt>
              </c:numCache>
            </c:numRef>
          </c:val>
          <c:smooth val="0"/>
        </c:ser>
        <c:ser>
          <c:idx val="1"/>
          <c:order val="1"/>
          <c:tx>
            <c:v>mongodb</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Lit>
              <c:ptCount val="5"/>
              <c:pt idx="0">
                <c:v>1node</c:v>
              </c:pt>
              <c:pt idx="1">
                <c:v>2nodes</c:v>
              </c:pt>
              <c:pt idx="2">
                <c:v>4nodes</c:v>
              </c:pt>
              <c:pt idx="3">
                <c:v>8nodes</c:v>
              </c:pt>
              <c:pt idx="4">
                <c:v>16nodes</c:v>
              </c:pt>
            </c:strLit>
          </c:cat>
          <c:val>
            <c:numRef>
              <c:f>(工作表6!$B$2,工作表6!$B$6,工作表6!$B$10,工作表6!$B$14,工作表6!$B$18)</c:f>
              <c:numCache>
                <c:formatCode>General</c:formatCode>
                <c:ptCount val="5"/>
                <c:pt idx="0">
                  <c:v>0.82030179</c:v>
                </c:pt>
                <c:pt idx="1">
                  <c:v>0.768641875</c:v>
                </c:pt>
                <c:pt idx="2">
                  <c:v>1.150212943</c:v>
                </c:pt>
                <c:pt idx="3">
                  <c:v>0.47883376125</c:v>
                </c:pt>
                <c:pt idx="4">
                  <c:v>5.650106586249999</c:v>
                </c:pt>
              </c:numCache>
            </c:numRef>
          </c:val>
          <c:smooth val="0"/>
        </c:ser>
        <c:ser>
          <c:idx val="2"/>
          <c:order val="2"/>
          <c:tx>
            <c:v>couchdb</c:v>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Lit>
              <c:ptCount val="5"/>
              <c:pt idx="0">
                <c:v>1node</c:v>
              </c:pt>
              <c:pt idx="1">
                <c:v>2nodes</c:v>
              </c:pt>
              <c:pt idx="2">
                <c:v>4nodes</c:v>
              </c:pt>
              <c:pt idx="3">
                <c:v>8nodes</c:v>
              </c:pt>
              <c:pt idx="4">
                <c:v>16nodes</c:v>
              </c:pt>
            </c:strLit>
          </c:cat>
          <c:val>
            <c:numRef>
              <c:f>(工作表6!$C$2,工作表6!$C$6,工作表6!$C$10,工作表6!$C$14,工作表6!$C$18)</c:f>
              <c:numCache>
                <c:formatCode>General</c:formatCode>
                <c:ptCount val="5"/>
                <c:pt idx="0">
                  <c:v>3.681</c:v>
                </c:pt>
                <c:pt idx="1">
                  <c:v>3.1005</c:v>
                </c:pt>
                <c:pt idx="2">
                  <c:v>4.67125</c:v>
                </c:pt>
                <c:pt idx="3">
                  <c:v>5.116357142857143</c:v>
                </c:pt>
                <c:pt idx="4">
                  <c:v>13.6950625</c:v>
                </c:pt>
              </c:numCache>
            </c:numRef>
          </c:val>
          <c:smooth val="0"/>
        </c:ser>
        <c:ser>
          <c:idx val="3"/>
          <c:order val="3"/>
          <c:tx>
            <c:v>cassandra</c:v>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Lit>
              <c:ptCount val="5"/>
              <c:pt idx="0">
                <c:v>1node</c:v>
              </c:pt>
              <c:pt idx="1">
                <c:v>2nodes</c:v>
              </c:pt>
              <c:pt idx="2">
                <c:v>4nodes</c:v>
              </c:pt>
              <c:pt idx="3">
                <c:v>8nodes</c:v>
              </c:pt>
              <c:pt idx="4">
                <c:v>16nodes</c:v>
              </c:pt>
            </c:strLit>
          </c:cat>
          <c:val>
            <c:numRef>
              <c:f>(工作表6!$D$2,工作表6!$D$6,工作表6!$D$10,工作表6!$D$14,工作表6!$D$18)</c:f>
              <c:numCache>
                <c:formatCode>General</c:formatCode>
                <c:ptCount val="5"/>
                <c:pt idx="0">
                  <c:v>1.54948854</c:v>
                </c:pt>
                <c:pt idx="1">
                  <c:v>1.361242175</c:v>
                </c:pt>
                <c:pt idx="2">
                  <c:v>1.6731485175</c:v>
                </c:pt>
                <c:pt idx="3">
                  <c:v>2.26364224875</c:v>
                </c:pt>
                <c:pt idx="4">
                  <c:v>4.550491405625</c:v>
                </c:pt>
              </c:numCache>
            </c:numRef>
          </c:val>
          <c:smooth val="0"/>
        </c:ser>
        <c:ser>
          <c:idx val="4"/>
          <c:order val="4"/>
          <c:tx>
            <c:v>fszht</c:v>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Lit>
              <c:ptCount val="5"/>
              <c:pt idx="0">
                <c:v>1node</c:v>
              </c:pt>
              <c:pt idx="1">
                <c:v>2nodes</c:v>
              </c:pt>
              <c:pt idx="2">
                <c:v>4nodes</c:v>
              </c:pt>
              <c:pt idx="3">
                <c:v>8nodes</c:v>
              </c:pt>
              <c:pt idx="4">
                <c:v>16nodes</c:v>
              </c:pt>
            </c:strLit>
          </c:cat>
          <c:val>
            <c:numRef>
              <c:f>(工作表6!$E$2,工作表6!$E$6,工作表6!$E$10,工作表6!$E$14,工作表6!$E$18)</c:f>
              <c:numCache>
                <c:formatCode>General</c:formatCode>
                <c:ptCount val="5"/>
                <c:pt idx="0">
                  <c:v>0.63984417</c:v>
                </c:pt>
                <c:pt idx="1">
                  <c:v>0.65165465</c:v>
                </c:pt>
                <c:pt idx="2">
                  <c:v>0.619405065</c:v>
                </c:pt>
                <c:pt idx="3">
                  <c:v>1.18102464125</c:v>
                </c:pt>
                <c:pt idx="4">
                  <c:v>0.964293805625</c:v>
                </c:pt>
              </c:numCache>
            </c:numRef>
          </c:val>
          <c:smooth val="0"/>
        </c:ser>
        <c:dLbls>
          <c:showLegendKey val="0"/>
          <c:showVal val="0"/>
          <c:showCatName val="0"/>
          <c:showSerName val="0"/>
          <c:showPercent val="0"/>
          <c:showBubbleSize val="0"/>
        </c:dLbls>
        <c:marker val="1"/>
        <c:smooth val="0"/>
        <c:axId val="2021106080"/>
        <c:axId val="2021094416"/>
      </c:lineChart>
      <c:catAx>
        <c:axId val="2021106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zh-CN"/>
          </a:p>
        </c:txPr>
        <c:crossAx val="2021094416"/>
        <c:crosses val="autoZero"/>
        <c:auto val="1"/>
        <c:lblAlgn val="ctr"/>
        <c:lblOffset val="100"/>
        <c:noMultiLvlLbl val="0"/>
      </c:catAx>
      <c:valAx>
        <c:axId val="2021094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zh-CN"/>
          </a:p>
        </c:txPr>
        <c:crossAx val="20211060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sz="2400">
          <a:solidFill>
            <a:schemeClr val="tx1"/>
          </a:solidFill>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r>
              <a:rPr lang="en-US"/>
              <a:t>Lookup Latency </a:t>
            </a:r>
          </a:p>
        </c:rich>
      </c:tx>
      <c:layout/>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redis</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5"/>
              <c:pt idx="0">
                <c:v>1node</c:v>
              </c:pt>
              <c:pt idx="1">
                <c:v>2nodes</c:v>
              </c:pt>
              <c:pt idx="2">
                <c:v>4nodes</c:v>
              </c:pt>
              <c:pt idx="3">
                <c:v>8nodes</c:v>
              </c:pt>
              <c:pt idx="4">
                <c:v>16nodes</c:v>
              </c:pt>
            </c:strLit>
          </c:cat>
          <c:val>
            <c:numRef>
              <c:f>工作表6!$A$22:$A$26</c:f>
              <c:numCache>
                <c:formatCode>General</c:formatCode>
                <c:ptCount val="5"/>
                <c:pt idx="0">
                  <c:v>0.39851502</c:v>
                </c:pt>
                <c:pt idx="1">
                  <c:v>0.409334895</c:v>
                </c:pt>
                <c:pt idx="2">
                  <c:v>0.4135454725</c:v>
                </c:pt>
                <c:pt idx="3">
                  <c:v>0.4578336375</c:v>
                </c:pt>
                <c:pt idx="4">
                  <c:v>0.485573975</c:v>
                </c:pt>
              </c:numCache>
            </c:numRef>
          </c:val>
          <c:smooth val="0"/>
        </c:ser>
        <c:ser>
          <c:idx val="1"/>
          <c:order val="1"/>
          <c:tx>
            <c:v>mongodb</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Lit>
              <c:ptCount val="5"/>
              <c:pt idx="0">
                <c:v>1node</c:v>
              </c:pt>
              <c:pt idx="1">
                <c:v>2nodes</c:v>
              </c:pt>
              <c:pt idx="2">
                <c:v>4nodes</c:v>
              </c:pt>
              <c:pt idx="3">
                <c:v>8nodes</c:v>
              </c:pt>
              <c:pt idx="4">
                <c:v>16nodes</c:v>
              </c:pt>
            </c:strLit>
          </c:cat>
          <c:val>
            <c:numRef>
              <c:f>工作表6!$B$22:$B$26</c:f>
              <c:numCache>
                <c:formatCode>General</c:formatCode>
                <c:ptCount val="5"/>
                <c:pt idx="0">
                  <c:v>0.74229243</c:v>
                </c:pt>
                <c:pt idx="1">
                  <c:v>0.69958146</c:v>
                </c:pt>
                <c:pt idx="2">
                  <c:v>0.9643578825</c:v>
                </c:pt>
                <c:pt idx="3">
                  <c:v>0.5516237325</c:v>
                </c:pt>
                <c:pt idx="4">
                  <c:v>3.36519424125</c:v>
                </c:pt>
              </c:numCache>
            </c:numRef>
          </c:val>
          <c:smooth val="0"/>
        </c:ser>
        <c:ser>
          <c:idx val="2"/>
          <c:order val="2"/>
          <c:tx>
            <c:v>couchdb</c:v>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Lit>
              <c:ptCount val="5"/>
              <c:pt idx="0">
                <c:v>1node</c:v>
              </c:pt>
              <c:pt idx="1">
                <c:v>2nodes</c:v>
              </c:pt>
              <c:pt idx="2">
                <c:v>4nodes</c:v>
              </c:pt>
              <c:pt idx="3">
                <c:v>8nodes</c:v>
              </c:pt>
              <c:pt idx="4">
                <c:v>16nodes</c:v>
              </c:pt>
            </c:strLit>
          </c:cat>
          <c:val>
            <c:numRef>
              <c:f>工作表6!$C$22:$C$26</c:f>
              <c:numCache>
                <c:formatCode>General</c:formatCode>
                <c:ptCount val="5"/>
                <c:pt idx="0">
                  <c:v>2.737</c:v>
                </c:pt>
                <c:pt idx="1">
                  <c:v>2.195</c:v>
                </c:pt>
                <c:pt idx="2">
                  <c:v>3.12525</c:v>
                </c:pt>
                <c:pt idx="3">
                  <c:v>4.196999999999998</c:v>
                </c:pt>
                <c:pt idx="4">
                  <c:v>8.25225</c:v>
                </c:pt>
              </c:numCache>
            </c:numRef>
          </c:val>
          <c:smooth val="0"/>
        </c:ser>
        <c:ser>
          <c:idx val="3"/>
          <c:order val="3"/>
          <c:tx>
            <c:v>cassandra</c:v>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Lit>
              <c:ptCount val="5"/>
              <c:pt idx="0">
                <c:v>1node</c:v>
              </c:pt>
              <c:pt idx="1">
                <c:v>2nodes</c:v>
              </c:pt>
              <c:pt idx="2">
                <c:v>4nodes</c:v>
              </c:pt>
              <c:pt idx="3">
                <c:v>8nodes</c:v>
              </c:pt>
              <c:pt idx="4">
                <c:v>16nodes</c:v>
              </c:pt>
            </c:strLit>
          </c:cat>
          <c:val>
            <c:numRef>
              <c:f>工作表6!$D$22:$D$26</c:f>
              <c:numCache>
                <c:formatCode>General</c:formatCode>
                <c:ptCount val="5"/>
                <c:pt idx="0">
                  <c:v>2.19338439</c:v>
                </c:pt>
                <c:pt idx="1">
                  <c:v>1.91385723</c:v>
                </c:pt>
                <c:pt idx="2">
                  <c:v>2.358864479999998</c:v>
                </c:pt>
                <c:pt idx="3">
                  <c:v>3.24575656875</c:v>
                </c:pt>
                <c:pt idx="4">
                  <c:v>5.935997904375</c:v>
                </c:pt>
              </c:numCache>
            </c:numRef>
          </c:val>
          <c:smooth val="0"/>
        </c:ser>
        <c:ser>
          <c:idx val="4"/>
          <c:order val="4"/>
          <c:tx>
            <c:v>fszht</c:v>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Lit>
              <c:ptCount val="5"/>
              <c:pt idx="0">
                <c:v>1node</c:v>
              </c:pt>
              <c:pt idx="1">
                <c:v>2nodes</c:v>
              </c:pt>
              <c:pt idx="2">
                <c:v>4nodes</c:v>
              </c:pt>
              <c:pt idx="3">
                <c:v>8nodes</c:v>
              </c:pt>
              <c:pt idx="4">
                <c:v>16nodes</c:v>
              </c:pt>
            </c:strLit>
          </c:cat>
          <c:val>
            <c:numRef>
              <c:f>工作表6!$E$22:$E$26</c:f>
              <c:numCache>
                <c:formatCode>General</c:formatCode>
                <c:ptCount val="5"/>
                <c:pt idx="0">
                  <c:v>0.64024525</c:v>
                </c:pt>
                <c:pt idx="1">
                  <c:v>0.620557245</c:v>
                </c:pt>
                <c:pt idx="2">
                  <c:v>0.59290608</c:v>
                </c:pt>
                <c:pt idx="3">
                  <c:v>1.13663916</c:v>
                </c:pt>
                <c:pt idx="4">
                  <c:v>0.657539365</c:v>
                </c:pt>
              </c:numCache>
            </c:numRef>
          </c:val>
          <c:smooth val="0"/>
        </c:ser>
        <c:dLbls>
          <c:showLegendKey val="0"/>
          <c:showVal val="0"/>
          <c:showCatName val="0"/>
          <c:showSerName val="0"/>
          <c:showPercent val="0"/>
          <c:showBubbleSize val="0"/>
        </c:dLbls>
        <c:marker val="1"/>
        <c:smooth val="0"/>
        <c:axId val="2092295408"/>
        <c:axId val="2092298576"/>
      </c:lineChart>
      <c:catAx>
        <c:axId val="2092295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2092298576"/>
        <c:crosses val="autoZero"/>
        <c:auto val="1"/>
        <c:lblAlgn val="ctr"/>
        <c:lblOffset val="100"/>
        <c:noMultiLvlLbl val="0"/>
      </c:catAx>
      <c:valAx>
        <c:axId val="2092298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20922954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2400"/>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r>
              <a:rPr lang="en-US"/>
              <a:t>Remove Latency</a:t>
            </a:r>
          </a:p>
        </c:rich>
      </c:tx>
      <c:layout/>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0602004203110625"/>
          <c:y val="0.180104493207942"/>
          <c:w val="0.903888331773072"/>
          <c:h val="0.616871950567307"/>
        </c:manualLayout>
      </c:layout>
      <c:lineChart>
        <c:grouping val="standard"/>
        <c:varyColors val="0"/>
        <c:ser>
          <c:idx val="0"/>
          <c:order val="0"/>
          <c:tx>
            <c:v>redis</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5"/>
              <c:pt idx="0">
                <c:v>1node</c:v>
              </c:pt>
              <c:pt idx="1">
                <c:v>2nodes</c:v>
              </c:pt>
              <c:pt idx="2">
                <c:v>4nodes</c:v>
              </c:pt>
              <c:pt idx="3">
                <c:v>8nodes</c:v>
              </c:pt>
              <c:pt idx="4">
                <c:v>16nodes</c:v>
              </c:pt>
            </c:strLit>
          </c:cat>
          <c:val>
            <c:numRef>
              <c:f>工作表6!$A$35:$A$39</c:f>
              <c:numCache>
                <c:formatCode>General</c:formatCode>
                <c:ptCount val="5"/>
                <c:pt idx="0">
                  <c:v>0.38950054</c:v>
                </c:pt>
                <c:pt idx="1">
                  <c:v>0.39995793</c:v>
                </c:pt>
                <c:pt idx="2">
                  <c:v>0.39943793</c:v>
                </c:pt>
                <c:pt idx="3">
                  <c:v>0.4448697288</c:v>
                </c:pt>
                <c:pt idx="4">
                  <c:v>0.4694923969</c:v>
                </c:pt>
              </c:numCache>
            </c:numRef>
          </c:val>
          <c:smooth val="0"/>
        </c:ser>
        <c:ser>
          <c:idx val="1"/>
          <c:order val="1"/>
          <c:tx>
            <c:v>mongodb</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Lit>
              <c:ptCount val="5"/>
              <c:pt idx="0">
                <c:v>1node</c:v>
              </c:pt>
              <c:pt idx="1">
                <c:v>2nodes</c:v>
              </c:pt>
              <c:pt idx="2">
                <c:v>4nodes</c:v>
              </c:pt>
              <c:pt idx="3">
                <c:v>8nodes</c:v>
              </c:pt>
              <c:pt idx="4">
                <c:v>16nodes</c:v>
              </c:pt>
            </c:strLit>
          </c:cat>
          <c:val>
            <c:numRef>
              <c:f>工作表6!$B$35:$B$39</c:f>
              <c:numCache>
                <c:formatCode>General</c:formatCode>
                <c:ptCount val="5"/>
                <c:pt idx="0">
                  <c:v>0.79246981</c:v>
                </c:pt>
                <c:pt idx="1">
                  <c:v>0.75587411</c:v>
                </c:pt>
                <c:pt idx="2">
                  <c:v>1.04796972</c:v>
                </c:pt>
                <c:pt idx="3">
                  <c:v>0.6151021475</c:v>
                </c:pt>
                <c:pt idx="4">
                  <c:v>3.391925073124999</c:v>
                </c:pt>
              </c:numCache>
            </c:numRef>
          </c:val>
          <c:smooth val="0"/>
        </c:ser>
        <c:ser>
          <c:idx val="2"/>
          <c:order val="2"/>
          <c:tx>
            <c:v>couchdb</c:v>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Lit>
              <c:ptCount val="5"/>
              <c:pt idx="0">
                <c:v>1node</c:v>
              </c:pt>
              <c:pt idx="1">
                <c:v>2nodes</c:v>
              </c:pt>
              <c:pt idx="2">
                <c:v>4nodes</c:v>
              </c:pt>
              <c:pt idx="3">
                <c:v>8nodes</c:v>
              </c:pt>
              <c:pt idx="4">
                <c:v>16nodes</c:v>
              </c:pt>
            </c:strLit>
          </c:cat>
          <c:val>
            <c:numRef>
              <c:f>工作表6!$C$35:$C$39</c:f>
              <c:numCache>
                <c:formatCode>General</c:formatCode>
                <c:ptCount val="5"/>
                <c:pt idx="0">
                  <c:v>3.673</c:v>
                </c:pt>
                <c:pt idx="1">
                  <c:v>3.266</c:v>
                </c:pt>
                <c:pt idx="2">
                  <c:v>5.262</c:v>
                </c:pt>
                <c:pt idx="3">
                  <c:v>7.01425</c:v>
                </c:pt>
                <c:pt idx="4">
                  <c:v>14.77175</c:v>
                </c:pt>
              </c:numCache>
            </c:numRef>
          </c:val>
          <c:smooth val="0"/>
        </c:ser>
        <c:ser>
          <c:idx val="3"/>
          <c:order val="3"/>
          <c:tx>
            <c:v>cassandra</c:v>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Lit>
              <c:ptCount val="5"/>
              <c:pt idx="0">
                <c:v>1node</c:v>
              </c:pt>
              <c:pt idx="1">
                <c:v>2nodes</c:v>
              </c:pt>
              <c:pt idx="2">
                <c:v>4nodes</c:v>
              </c:pt>
              <c:pt idx="3">
                <c:v>8nodes</c:v>
              </c:pt>
              <c:pt idx="4">
                <c:v>16nodes</c:v>
              </c:pt>
            </c:strLit>
          </c:cat>
          <c:val>
            <c:numRef>
              <c:f>工作表6!$D$35:$D$39</c:f>
              <c:numCache>
                <c:formatCode>General</c:formatCode>
                <c:ptCount val="5"/>
                <c:pt idx="0">
                  <c:v>1.54280287</c:v>
                </c:pt>
                <c:pt idx="1">
                  <c:v>1.39484382</c:v>
                </c:pt>
                <c:pt idx="2">
                  <c:v>1.713242985</c:v>
                </c:pt>
                <c:pt idx="3">
                  <c:v>2.46188604</c:v>
                </c:pt>
                <c:pt idx="4">
                  <c:v>5.300570496874999</c:v>
                </c:pt>
              </c:numCache>
            </c:numRef>
          </c:val>
          <c:smooth val="0"/>
        </c:ser>
        <c:ser>
          <c:idx val="4"/>
          <c:order val="4"/>
          <c:tx>
            <c:v>fszht</c:v>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Lit>
              <c:ptCount val="5"/>
              <c:pt idx="0">
                <c:v>1node</c:v>
              </c:pt>
              <c:pt idx="1">
                <c:v>2nodes</c:v>
              </c:pt>
              <c:pt idx="2">
                <c:v>4nodes</c:v>
              </c:pt>
              <c:pt idx="3">
                <c:v>8nodes</c:v>
              </c:pt>
              <c:pt idx="4">
                <c:v>16nodes</c:v>
              </c:pt>
            </c:strLit>
          </c:cat>
          <c:val>
            <c:numRef>
              <c:f>工作表6!$E$35:$E$39</c:f>
              <c:numCache>
                <c:formatCode>General</c:formatCode>
                <c:ptCount val="5"/>
                <c:pt idx="0">
                  <c:v>0.54968783</c:v>
                </c:pt>
                <c:pt idx="1">
                  <c:v>0.54114555</c:v>
                </c:pt>
                <c:pt idx="2">
                  <c:v>0.52965104</c:v>
                </c:pt>
                <c:pt idx="3">
                  <c:v>1.0136322875</c:v>
                </c:pt>
                <c:pt idx="4">
                  <c:v>0.58037869875</c:v>
                </c:pt>
              </c:numCache>
            </c:numRef>
          </c:val>
          <c:smooth val="0"/>
        </c:ser>
        <c:dLbls>
          <c:showLegendKey val="0"/>
          <c:showVal val="0"/>
          <c:showCatName val="0"/>
          <c:showSerName val="0"/>
          <c:showPercent val="0"/>
          <c:showBubbleSize val="0"/>
        </c:dLbls>
        <c:marker val="1"/>
        <c:smooth val="0"/>
        <c:axId val="2092319072"/>
        <c:axId val="2092322240"/>
      </c:lineChart>
      <c:catAx>
        <c:axId val="2092319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2092322240"/>
        <c:crosses val="autoZero"/>
        <c:auto val="1"/>
        <c:lblAlgn val="ctr"/>
        <c:lblOffset val="100"/>
        <c:noMultiLvlLbl val="0"/>
      </c:catAx>
      <c:valAx>
        <c:axId val="2092322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20923190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2400"/>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r>
              <a:rPr lang="en-US"/>
              <a:t>Avg Latency</a:t>
            </a:r>
          </a:p>
        </c:rich>
      </c:tx>
      <c:layout/>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redis</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5"/>
              <c:pt idx="0">
                <c:v>1node</c:v>
              </c:pt>
              <c:pt idx="1">
                <c:v>2nodes</c:v>
              </c:pt>
              <c:pt idx="2">
                <c:v>4nodes</c:v>
              </c:pt>
              <c:pt idx="3">
                <c:v>8nodes</c:v>
              </c:pt>
              <c:pt idx="4">
                <c:v>16nodes</c:v>
              </c:pt>
            </c:strLit>
          </c:cat>
          <c:val>
            <c:numRef>
              <c:f>工作表6!$A$42:$A$46</c:f>
              <c:numCache>
                <c:formatCode>General</c:formatCode>
                <c:ptCount val="5"/>
                <c:pt idx="0">
                  <c:v>0.410216353333333</c:v>
                </c:pt>
                <c:pt idx="1">
                  <c:v>0.420354313333333</c:v>
                </c:pt>
                <c:pt idx="2">
                  <c:v>0.422731360833333</c:v>
                </c:pt>
                <c:pt idx="3">
                  <c:v>0.490350208366667</c:v>
                </c:pt>
                <c:pt idx="4">
                  <c:v>0.569779088966667</c:v>
                </c:pt>
              </c:numCache>
            </c:numRef>
          </c:val>
          <c:smooth val="0"/>
        </c:ser>
        <c:ser>
          <c:idx val="1"/>
          <c:order val="1"/>
          <c:tx>
            <c:v>mongodb</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Lit>
              <c:ptCount val="5"/>
              <c:pt idx="0">
                <c:v>1node</c:v>
              </c:pt>
              <c:pt idx="1">
                <c:v>2nodes</c:v>
              </c:pt>
              <c:pt idx="2">
                <c:v>4nodes</c:v>
              </c:pt>
              <c:pt idx="3">
                <c:v>8nodes</c:v>
              </c:pt>
              <c:pt idx="4">
                <c:v>16nodes</c:v>
              </c:pt>
            </c:strLit>
          </c:cat>
          <c:val>
            <c:numRef>
              <c:f>工作表6!$B$42:$B$46</c:f>
              <c:numCache>
                <c:formatCode>General</c:formatCode>
                <c:ptCount val="5"/>
                <c:pt idx="0">
                  <c:v>0.785021343333333</c:v>
                </c:pt>
                <c:pt idx="1">
                  <c:v>0.741365815</c:v>
                </c:pt>
                <c:pt idx="2">
                  <c:v>1.054180181833333</c:v>
                </c:pt>
                <c:pt idx="3">
                  <c:v>0.548519880416667</c:v>
                </c:pt>
                <c:pt idx="4">
                  <c:v>4.135741966874999</c:v>
                </c:pt>
              </c:numCache>
            </c:numRef>
          </c:val>
          <c:smooth val="0"/>
        </c:ser>
        <c:ser>
          <c:idx val="2"/>
          <c:order val="2"/>
          <c:tx>
            <c:v>couchdb</c:v>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Lit>
              <c:ptCount val="5"/>
              <c:pt idx="0">
                <c:v>1node</c:v>
              </c:pt>
              <c:pt idx="1">
                <c:v>2nodes</c:v>
              </c:pt>
              <c:pt idx="2">
                <c:v>4nodes</c:v>
              </c:pt>
              <c:pt idx="3">
                <c:v>8nodes</c:v>
              </c:pt>
              <c:pt idx="4">
                <c:v>16nodes</c:v>
              </c:pt>
            </c:strLit>
          </c:cat>
          <c:val>
            <c:numRef>
              <c:f>工作表6!$C$42:$C$46</c:f>
              <c:numCache>
                <c:formatCode>General</c:formatCode>
                <c:ptCount val="5"/>
                <c:pt idx="0">
                  <c:v>3.363666666666667</c:v>
                </c:pt>
                <c:pt idx="1">
                  <c:v>2.853833333333334</c:v>
                </c:pt>
                <c:pt idx="2">
                  <c:v>4.352833333333334</c:v>
                </c:pt>
                <c:pt idx="3">
                  <c:v>5.442535714285714</c:v>
                </c:pt>
                <c:pt idx="4">
                  <c:v>12.2396875</c:v>
                </c:pt>
              </c:numCache>
            </c:numRef>
          </c:val>
          <c:smooth val="0"/>
        </c:ser>
        <c:ser>
          <c:idx val="3"/>
          <c:order val="3"/>
          <c:tx>
            <c:v>cassandra</c:v>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Lit>
              <c:ptCount val="5"/>
              <c:pt idx="0">
                <c:v>1node</c:v>
              </c:pt>
              <c:pt idx="1">
                <c:v>2nodes</c:v>
              </c:pt>
              <c:pt idx="2">
                <c:v>4nodes</c:v>
              </c:pt>
              <c:pt idx="3">
                <c:v>8nodes</c:v>
              </c:pt>
              <c:pt idx="4">
                <c:v>16nodes</c:v>
              </c:pt>
            </c:strLit>
          </c:cat>
          <c:val>
            <c:numRef>
              <c:f>工作表6!$D$42:$D$46</c:f>
              <c:numCache>
                <c:formatCode>General</c:formatCode>
                <c:ptCount val="5"/>
                <c:pt idx="0">
                  <c:v>1.761891933333333</c:v>
                </c:pt>
                <c:pt idx="1">
                  <c:v>1.556647741666667</c:v>
                </c:pt>
                <c:pt idx="2">
                  <c:v>1.9150853275</c:v>
                </c:pt>
                <c:pt idx="3">
                  <c:v>2.6570949525</c:v>
                </c:pt>
                <c:pt idx="4">
                  <c:v>5.262353268958332</c:v>
                </c:pt>
              </c:numCache>
            </c:numRef>
          </c:val>
          <c:smooth val="0"/>
        </c:ser>
        <c:ser>
          <c:idx val="4"/>
          <c:order val="4"/>
          <c:tx>
            <c:v>fszht</c:v>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Lit>
              <c:ptCount val="5"/>
              <c:pt idx="0">
                <c:v>1node</c:v>
              </c:pt>
              <c:pt idx="1">
                <c:v>2nodes</c:v>
              </c:pt>
              <c:pt idx="2">
                <c:v>4nodes</c:v>
              </c:pt>
              <c:pt idx="3">
                <c:v>8nodes</c:v>
              </c:pt>
              <c:pt idx="4">
                <c:v>16nodes</c:v>
              </c:pt>
            </c:strLit>
          </c:cat>
          <c:val>
            <c:numRef>
              <c:f>工作表6!$E$42:$E$46</c:f>
              <c:numCache>
                <c:formatCode>General</c:formatCode>
                <c:ptCount val="5"/>
                <c:pt idx="0">
                  <c:v>0.60992575</c:v>
                </c:pt>
                <c:pt idx="1">
                  <c:v>0.604452481666667</c:v>
                </c:pt>
                <c:pt idx="2">
                  <c:v>0.580654061666667</c:v>
                </c:pt>
                <c:pt idx="3">
                  <c:v>1.110432029583333</c:v>
                </c:pt>
                <c:pt idx="4">
                  <c:v>0.734070623125</c:v>
                </c:pt>
              </c:numCache>
            </c:numRef>
          </c:val>
          <c:smooth val="0"/>
        </c:ser>
        <c:dLbls>
          <c:showLegendKey val="0"/>
          <c:showVal val="0"/>
          <c:showCatName val="0"/>
          <c:showSerName val="0"/>
          <c:showPercent val="0"/>
          <c:showBubbleSize val="0"/>
        </c:dLbls>
        <c:marker val="1"/>
        <c:smooth val="0"/>
        <c:axId val="2094245552"/>
        <c:axId val="2094268832"/>
      </c:lineChart>
      <c:catAx>
        <c:axId val="2094245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2094268832"/>
        <c:crosses val="autoZero"/>
        <c:auto val="1"/>
        <c:lblAlgn val="ctr"/>
        <c:lblOffset val="100"/>
        <c:noMultiLvlLbl val="0"/>
      </c:catAx>
      <c:valAx>
        <c:axId val="2094268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20942455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2400"/>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r>
              <a:rPr lang="en-US"/>
              <a:t>Insert Throughput</a:t>
            </a:r>
            <a:endParaRPr lang="zh-CN"/>
          </a:p>
        </c:rich>
      </c:tx>
      <c:layout/>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fszht</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5"/>
              <c:pt idx="0">
                <c:v>1node</c:v>
              </c:pt>
              <c:pt idx="1">
                <c:v>2nodes</c:v>
              </c:pt>
              <c:pt idx="2">
                <c:v>4nodes</c:v>
              </c:pt>
              <c:pt idx="3">
                <c:v>8nodes</c:v>
              </c:pt>
              <c:pt idx="4">
                <c:v>16nodes</c:v>
              </c:pt>
            </c:strLit>
          </c:cat>
          <c:val>
            <c:numRef>
              <c:f>工作表7!$A$25:$A$29</c:f>
              <c:numCache>
                <c:formatCode>General</c:formatCode>
                <c:ptCount val="5"/>
                <c:pt idx="0">
                  <c:v>1562.880537</c:v>
                </c:pt>
                <c:pt idx="1">
                  <c:v>3050.637796</c:v>
                </c:pt>
                <c:pt idx="2">
                  <c:v>6432.797592999999</c:v>
                </c:pt>
                <c:pt idx="3">
                  <c:v>6202.344528</c:v>
                </c:pt>
                <c:pt idx="4">
                  <c:v>13211.1006</c:v>
                </c:pt>
              </c:numCache>
            </c:numRef>
          </c:val>
          <c:smooth val="0"/>
        </c:ser>
        <c:ser>
          <c:idx val="1"/>
          <c:order val="1"/>
          <c:tx>
            <c:v>cassandra</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Lit>
              <c:ptCount val="5"/>
              <c:pt idx="0">
                <c:v>1node</c:v>
              </c:pt>
              <c:pt idx="1">
                <c:v>2nodes</c:v>
              </c:pt>
              <c:pt idx="2">
                <c:v>4nodes</c:v>
              </c:pt>
              <c:pt idx="3">
                <c:v>8nodes</c:v>
              </c:pt>
              <c:pt idx="4">
                <c:v>16nodes</c:v>
              </c:pt>
            </c:strLit>
          </c:cat>
          <c:val>
            <c:numRef>
              <c:f>工作表7!$B$25:$B$29</c:f>
              <c:numCache>
                <c:formatCode>0.000000_);[Red]\(0.000000\)</c:formatCode>
                <c:ptCount val="5"/>
                <c:pt idx="0">
                  <c:v>645.3742471693271</c:v>
                </c:pt>
                <c:pt idx="1">
                  <c:v>1451.408438403028</c:v>
                </c:pt>
                <c:pt idx="2">
                  <c:v>2364.995419003873</c:v>
                </c:pt>
                <c:pt idx="3">
                  <c:v>4266.3049067642</c:v>
                </c:pt>
                <c:pt idx="4" formatCode="General">
                  <c:v>2926.329506527733</c:v>
                </c:pt>
              </c:numCache>
            </c:numRef>
          </c:val>
          <c:smooth val="0"/>
        </c:ser>
        <c:ser>
          <c:idx val="2"/>
          <c:order val="2"/>
          <c:tx>
            <c:v>couchdb</c:v>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Lit>
              <c:ptCount val="5"/>
              <c:pt idx="0">
                <c:v>1node</c:v>
              </c:pt>
              <c:pt idx="1">
                <c:v>2nodes</c:v>
              </c:pt>
              <c:pt idx="2">
                <c:v>4nodes</c:v>
              </c:pt>
              <c:pt idx="3">
                <c:v>8nodes</c:v>
              </c:pt>
              <c:pt idx="4">
                <c:v>16nodes</c:v>
              </c:pt>
            </c:strLit>
          </c:cat>
          <c:val>
            <c:numRef>
              <c:f>工作表7!$C$25:$C$29</c:f>
              <c:numCache>
                <c:formatCode>General</c:formatCode>
                <c:ptCount val="5"/>
                <c:pt idx="0">
                  <c:v>271.6478922</c:v>
                </c:pt>
                <c:pt idx="1">
                  <c:v>625.6314967999999</c:v>
                </c:pt>
                <c:pt idx="2">
                  <c:v>832.4152486999999</c:v>
                </c:pt>
                <c:pt idx="3">
                  <c:v>1230.095517</c:v>
                </c:pt>
                <c:pt idx="4">
                  <c:v>1114.42358</c:v>
                </c:pt>
              </c:numCache>
            </c:numRef>
          </c:val>
          <c:smooth val="0"/>
        </c:ser>
        <c:ser>
          <c:idx val="3"/>
          <c:order val="3"/>
          <c:tx>
            <c:v>mongodb</c:v>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Lit>
              <c:ptCount val="5"/>
              <c:pt idx="0">
                <c:v>1node</c:v>
              </c:pt>
              <c:pt idx="1">
                <c:v>2nodes</c:v>
              </c:pt>
              <c:pt idx="2">
                <c:v>4nodes</c:v>
              </c:pt>
              <c:pt idx="3">
                <c:v>8nodes</c:v>
              </c:pt>
              <c:pt idx="4">
                <c:v>16nodes</c:v>
              </c:pt>
            </c:strLit>
          </c:cat>
          <c:val>
            <c:numRef>
              <c:f>工作表7!$D$25:$D$29</c:f>
              <c:numCache>
                <c:formatCode>General</c:formatCode>
                <c:ptCount val="5"/>
                <c:pt idx="0">
                  <c:v>1219.063535</c:v>
                </c:pt>
                <c:pt idx="1">
                  <c:v>2576.068369</c:v>
                </c:pt>
                <c:pt idx="2">
                  <c:v>3428.871347</c:v>
                </c:pt>
                <c:pt idx="3">
                  <c:v>8873.212879</c:v>
                </c:pt>
                <c:pt idx="4">
                  <c:v>2722.046707</c:v>
                </c:pt>
              </c:numCache>
            </c:numRef>
          </c:val>
          <c:smooth val="0"/>
        </c:ser>
        <c:ser>
          <c:idx val="4"/>
          <c:order val="4"/>
          <c:tx>
            <c:v>redis</c:v>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Lit>
              <c:ptCount val="5"/>
              <c:pt idx="0">
                <c:v>1node</c:v>
              </c:pt>
              <c:pt idx="1">
                <c:v>2nodes</c:v>
              </c:pt>
              <c:pt idx="2">
                <c:v>4nodes</c:v>
              </c:pt>
              <c:pt idx="3">
                <c:v>8nodes</c:v>
              </c:pt>
              <c:pt idx="4">
                <c:v>16nodes</c:v>
              </c:pt>
            </c:strLit>
          </c:cat>
          <c:val>
            <c:numRef>
              <c:f>工作表7!$E$25:$E$29</c:f>
              <c:numCache>
                <c:formatCode>General</c:formatCode>
                <c:ptCount val="5"/>
                <c:pt idx="0">
                  <c:v>2259.205415</c:v>
                </c:pt>
                <c:pt idx="1">
                  <c:v>2213.515164</c:v>
                </c:pt>
                <c:pt idx="2">
                  <c:v>8723.429850233539</c:v>
                </c:pt>
                <c:pt idx="3">
                  <c:v>10913.68021083484</c:v>
                </c:pt>
                <c:pt idx="4">
                  <c:v>19320.53867690487</c:v>
                </c:pt>
              </c:numCache>
            </c:numRef>
          </c:val>
          <c:smooth val="0"/>
        </c:ser>
        <c:dLbls>
          <c:showLegendKey val="0"/>
          <c:showVal val="0"/>
          <c:showCatName val="0"/>
          <c:showSerName val="0"/>
          <c:showPercent val="0"/>
          <c:showBubbleSize val="0"/>
        </c:dLbls>
        <c:marker val="1"/>
        <c:smooth val="0"/>
        <c:axId val="2092412960"/>
        <c:axId val="2092416128"/>
      </c:lineChart>
      <c:catAx>
        <c:axId val="209241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2092416128"/>
        <c:crosses val="autoZero"/>
        <c:auto val="1"/>
        <c:lblAlgn val="ctr"/>
        <c:lblOffset val="100"/>
        <c:noMultiLvlLbl val="0"/>
      </c:catAx>
      <c:valAx>
        <c:axId val="209241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20924129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2400"/>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r>
              <a:rPr lang="en-US"/>
              <a:t>Lookup Throughput </a:t>
            </a:r>
          </a:p>
        </c:rich>
      </c:tx>
      <c:layout/>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fszht</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5"/>
              <c:pt idx="0">
                <c:v>1node</c:v>
              </c:pt>
              <c:pt idx="1">
                <c:v>2nodes</c:v>
              </c:pt>
              <c:pt idx="2">
                <c:v>4nodes</c:v>
              </c:pt>
              <c:pt idx="3">
                <c:v>8nodes</c:v>
              </c:pt>
              <c:pt idx="4">
                <c:v>16nodes</c:v>
              </c:pt>
            </c:strLit>
          </c:cat>
          <c:val>
            <c:numRef>
              <c:f>工作表7!$A$49:$A$53</c:f>
              <c:numCache>
                <c:formatCode>General</c:formatCode>
                <c:ptCount val="5"/>
                <c:pt idx="0">
                  <c:v>1561.901474</c:v>
                </c:pt>
                <c:pt idx="1">
                  <c:v>3194.58352</c:v>
                </c:pt>
                <c:pt idx="2">
                  <c:v>6660.137068</c:v>
                </c:pt>
                <c:pt idx="3">
                  <c:v>6412.01617</c:v>
                </c:pt>
                <c:pt idx="4">
                  <c:v>18172.35925999999</c:v>
                </c:pt>
              </c:numCache>
            </c:numRef>
          </c:val>
          <c:smooth val="0"/>
        </c:ser>
        <c:ser>
          <c:idx val="1"/>
          <c:order val="1"/>
          <c:tx>
            <c:v>cassandra</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Lit>
              <c:ptCount val="5"/>
              <c:pt idx="0">
                <c:v>1node</c:v>
              </c:pt>
              <c:pt idx="1">
                <c:v>2nodes</c:v>
              </c:pt>
              <c:pt idx="2">
                <c:v>4nodes</c:v>
              </c:pt>
              <c:pt idx="3">
                <c:v>8nodes</c:v>
              </c:pt>
              <c:pt idx="4">
                <c:v>16nodes</c:v>
              </c:pt>
            </c:strLit>
          </c:cat>
          <c:val>
            <c:numRef>
              <c:f>工作表7!$B$49:$B$53</c:f>
              <c:numCache>
                <c:formatCode>0.000000_);[Red]\(0.000000\)</c:formatCode>
                <c:ptCount val="5"/>
                <c:pt idx="0">
                  <c:v>455.9164387962111</c:v>
                </c:pt>
                <c:pt idx="1">
                  <c:v>1036.242793779793</c:v>
                </c:pt>
                <c:pt idx="2">
                  <c:v>1661.122276552133</c:v>
                </c:pt>
                <c:pt idx="3">
                  <c:v>2183.931031851121</c:v>
                </c:pt>
                <c:pt idx="4" formatCode="General">
                  <c:v>2202.865059513593</c:v>
                </c:pt>
              </c:numCache>
            </c:numRef>
          </c:val>
          <c:smooth val="0"/>
        </c:ser>
        <c:ser>
          <c:idx val="2"/>
          <c:order val="2"/>
          <c:tx>
            <c:v>couchdb</c:v>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Lit>
              <c:ptCount val="5"/>
              <c:pt idx="0">
                <c:v>1node</c:v>
              </c:pt>
              <c:pt idx="1">
                <c:v>2nodes</c:v>
              </c:pt>
              <c:pt idx="2">
                <c:v>4nodes</c:v>
              </c:pt>
              <c:pt idx="3">
                <c:v>8nodes</c:v>
              </c:pt>
              <c:pt idx="4">
                <c:v>16nodes</c:v>
              </c:pt>
            </c:strLit>
          </c:cat>
          <c:val>
            <c:numRef>
              <c:f>工作表7!$C$49:$C$53</c:f>
              <c:numCache>
                <c:formatCode>General</c:formatCode>
                <c:ptCount val="5"/>
                <c:pt idx="0">
                  <c:v>365.3886347</c:v>
                </c:pt>
                <c:pt idx="1">
                  <c:v>898.1260152</c:v>
                </c:pt>
                <c:pt idx="2">
                  <c:v>1261.970978</c:v>
                </c:pt>
                <c:pt idx="3">
                  <c:v>1828.253835</c:v>
                </c:pt>
                <c:pt idx="4">
                  <c:v>1838.45623</c:v>
                </c:pt>
              </c:numCache>
            </c:numRef>
          </c:val>
          <c:smooth val="0"/>
        </c:ser>
        <c:ser>
          <c:idx val="3"/>
          <c:order val="3"/>
          <c:tx>
            <c:v>mongodb</c:v>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Lit>
              <c:ptCount val="5"/>
              <c:pt idx="0">
                <c:v>1node</c:v>
              </c:pt>
              <c:pt idx="1">
                <c:v>2nodes</c:v>
              </c:pt>
              <c:pt idx="2">
                <c:v>4nodes</c:v>
              </c:pt>
              <c:pt idx="3">
                <c:v>8nodes</c:v>
              </c:pt>
              <c:pt idx="4">
                <c:v>16nodes</c:v>
              </c:pt>
            </c:strLit>
          </c:cat>
          <c:val>
            <c:numRef>
              <c:f>工作表7!$D$49:$D$53</c:f>
              <c:numCache>
                <c:formatCode>General</c:formatCode>
                <c:ptCount val="5"/>
                <c:pt idx="0">
                  <c:v>1347.177958</c:v>
                </c:pt>
                <c:pt idx="1">
                  <c:v>2823.233085</c:v>
                </c:pt>
                <c:pt idx="2">
                  <c:v>4063.671598</c:v>
                </c:pt>
                <c:pt idx="3">
                  <c:v>10224.68751</c:v>
                </c:pt>
                <c:pt idx="4">
                  <c:v>4429.298704</c:v>
                </c:pt>
              </c:numCache>
            </c:numRef>
          </c:val>
          <c:smooth val="0"/>
        </c:ser>
        <c:ser>
          <c:idx val="4"/>
          <c:order val="4"/>
          <c:tx>
            <c:v>redis</c:v>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Lit>
              <c:ptCount val="5"/>
              <c:pt idx="0">
                <c:v>1node</c:v>
              </c:pt>
              <c:pt idx="1">
                <c:v>2nodes</c:v>
              </c:pt>
              <c:pt idx="2">
                <c:v>4nodes</c:v>
              </c:pt>
              <c:pt idx="3">
                <c:v>8nodes</c:v>
              </c:pt>
              <c:pt idx="4">
                <c:v>16nodes</c:v>
              </c:pt>
            </c:strLit>
          </c:cat>
          <c:val>
            <c:numRef>
              <c:f>工作表7!$E$49:$E$53</c:f>
              <c:numCache>
                <c:formatCode>General</c:formatCode>
                <c:ptCount val="5"/>
                <c:pt idx="0">
                  <c:v>2509.315709</c:v>
                </c:pt>
                <c:pt idx="1">
                  <c:v>2442.987422</c:v>
                </c:pt>
                <c:pt idx="2">
                  <c:v>9587.936381741001</c:v>
                </c:pt>
                <c:pt idx="3">
                  <c:v>12779.63804934033</c:v>
                </c:pt>
                <c:pt idx="4">
                  <c:v>27963.35199986116</c:v>
                </c:pt>
              </c:numCache>
            </c:numRef>
          </c:val>
          <c:smooth val="0"/>
        </c:ser>
        <c:dLbls>
          <c:showLegendKey val="0"/>
          <c:showVal val="0"/>
          <c:showCatName val="0"/>
          <c:showSerName val="0"/>
          <c:showPercent val="0"/>
          <c:showBubbleSize val="0"/>
        </c:dLbls>
        <c:marker val="1"/>
        <c:smooth val="0"/>
        <c:axId val="2093842432"/>
        <c:axId val="2093845600"/>
      </c:lineChart>
      <c:catAx>
        <c:axId val="209384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2093845600"/>
        <c:crosses val="autoZero"/>
        <c:auto val="1"/>
        <c:lblAlgn val="ctr"/>
        <c:lblOffset val="100"/>
        <c:noMultiLvlLbl val="0"/>
      </c:catAx>
      <c:valAx>
        <c:axId val="2093845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20938424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2400"/>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r>
              <a:rPr lang="en-US"/>
              <a:t>Remove Throughput </a:t>
            </a:r>
          </a:p>
        </c:rich>
      </c:tx>
      <c:layout/>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fszht</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5"/>
              <c:pt idx="0">
                <c:v>1node</c:v>
              </c:pt>
              <c:pt idx="1">
                <c:v>2nodes</c:v>
              </c:pt>
              <c:pt idx="2">
                <c:v>4nodes</c:v>
              </c:pt>
              <c:pt idx="3">
                <c:v>8nodes</c:v>
              </c:pt>
              <c:pt idx="4">
                <c:v>16nodes</c:v>
              </c:pt>
            </c:strLit>
          </c:cat>
          <c:val>
            <c:numRef>
              <c:f>工作表7!$A$61:$A$65</c:f>
              <c:numCache>
                <c:formatCode>General</c:formatCode>
                <c:ptCount val="5"/>
                <c:pt idx="0">
                  <c:v>1819.214371</c:v>
                </c:pt>
                <c:pt idx="1">
                  <c:v>3661.957725</c:v>
                </c:pt>
                <c:pt idx="2">
                  <c:v>7479.829471</c:v>
                </c:pt>
                <c:pt idx="3">
                  <c:v>7281.09199</c:v>
                </c:pt>
                <c:pt idx="4">
                  <c:v>20349.00839</c:v>
                </c:pt>
              </c:numCache>
            </c:numRef>
          </c:val>
          <c:smooth val="0"/>
        </c:ser>
        <c:ser>
          <c:idx val="1"/>
          <c:order val="1"/>
          <c:tx>
            <c:v>cassandra</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Lit>
              <c:ptCount val="5"/>
              <c:pt idx="0">
                <c:v>1node</c:v>
              </c:pt>
              <c:pt idx="1">
                <c:v>2nodes</c:v>
              </c:pt>
              <c:pt idx="2">
                <c:v>4nodes</c:v>
              </c:pt>
              <c:pt idx="3">
                <c:v>8nodes</c:v>
              </c:pt>
              <c:pt idx="4">
                <c:v>16nodes</c:v>
              </c:pt>
            </c:strLit>
          </c:cat>
          <c:val>
            <c:numRef>
              <c:f>工作表7!$B$61:$B$65</c:f>
              <c:numCache>
                <c:formatCode>0.000000_);[Red]\(0.000000\)</c:formatCode>
                <c:ptCount val="5"/>
                <c:pt idx="0">
                  <c:v>648.1709487615878</c:v>
                </c:pt>
                <c:pt idx="1">
                  <c:v>1421.152595826525</c:v>
                </c:pt>
                <c:pt idx="2">
                  <c:v>2305.305522918993</c:v>
                </c:pt>
                <c:pt idx="3">
                  <c:v>2966.56001871954</c:v>
                </c:pt>
                <c:pt idx="4" formatCode="General">
                  <c:v>2514.411340741927</c:v>
                </c:pt>
              </c:numCache>
            </c:numRef>
          </c:val>
          <c:smooth val="0"/>
        </c:ser>
        <c:ser>
          <c:idx val="2"/>
          <c:order val="2"/>
          <c:tx>
            <c:v>couchdb</c:v>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Lit>
              <c:ptCount val="5"/>
              <c:pt idx="0">
                <c:v>1node</c:v>
              </c:pt>
              <c:pt idx="1">
                <c:v>2nodes</c:v>
              </c:pt>
              <c:pt idx="2">
                <c:v>4nodes</c:v>
              </c:pt>
              <c:pt idx="3">
                <c:v>8nodes</c:v>
              </c:pt>
              <c:pt idx="4">
                <c:v>16nodes</c:v>
              </c:pt>
            </c:strLit>
          </c:cat>
          <c:val>
            <c:numRef>
              <c:f>工作表7!$C$61:$C$65</c:f>
              <c:numCache>
                <c:formatCode>General</c:formatCode>
                <c:ptCount val="5"/>
                <c:pt idx="0">
                  <c:v>272.2357386999997</c:v>
                </c:pt>
                <c:pt idx="1">
                  <c:v>605.637394</c:v>
                </c:pt>
                <c:pt idx="2">
                  <c:v>746.8015887999996</c:v>
                </c:pt>
                <c:pt idx="3">
                  <c:v>1122.615897</c:v>
                </c:pt>
                <c:pt idx="4">
                  <c:v>1052.402266</c:v>
                </c:pt>
              </c:numCache>
            </c:numRef>
          </c:val>
          <c:smooth val="0"/>
        </c:ser>
        <c:ser>
          <c:idx val="3"/>
          <c:order val="3"/>
          <c:tx>
            <c:v>mongodb</c:v>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Lit>
              <c:ptCount val="5"/>
              <c:pt idx="0">
                <c:v>1node</c:v>
              </c:pt>
              <c:pt idx="1">
                <c:v>2nodes</c:v>
              </c:pt>
              <c:pt idx="2">
                <c:v>4nodes</c:v>
              </c:pt>
              <c:pt idx="3">
                <c:v>8nodes</c:v>
              </c:pt>
              <c:pt idx="4">
                <c:v>16nodes</c:v>
              </c:pt>
            </c:strLit>
          </c:cat>
          <c:val>
            <c:numRef>
              <c:f>工作表7!$D$61:$D$65</c:f>
              <c:numCache>
                <c:formatCode>General</c:formatCode>
                <c:ptCount val="5"/>
                <c:pt idx="0">
                  <c:v>1261.877724</c:v>
                </c:pt>
                <c:pt idx="1">
                  <c:v>2623.319942</c:v>
                </c:pt>
                <c:pt idx="2">
                  <c:v>3735.228059999999</c:v>
                </c:pt>
                <c:pt idx="3">
                  <c:v>9413.425898999994</c:v>
                </c:pt>
                <c:pt idx="4">
                  <c:v>4343.541561</c:v>
                </c:pt>
              </c:numCache>
            </c:numRef>
          </c:val>
          <c:smooth val="0"/>
        </c:ser>
        <c:ser>
          <c:idx val="4"/>
          <c:order val="4"/>
          <c:tx>
            <c:v>redis</c:v>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Lit>
              <c:ptCount val="5"/>
              <c:pt idx="0">
                <c:v>1node</c:v>
              </c:pt>
              <c:pt idx="1">
                <c:v>2nodes</c:v>
              </c:pt>
              <c:pt idx="2">
                <c:v>4nodes</c:v>
              </c:pt>
              <c:pt idx="3">
                <c:v>8nodes</c:v>
              </c:pt>
              <c:pt idx="4">
                <c:v>16nodes</c:v>
              </c:pt>
            </c:strLit>
          </c:cat>
          <c:val>
            <c:numRef>
              <c:f>工作表7!$E$61:$E$65</c:f>
              <c:numCache>
                <c:formatCode>General</c:formatCode>
                <c:ptCount val="5"/>
                <c:pt idx="0">
                  <c:v>2567.390536</c:v>
                </c:pt>
                <c:pt idx="1">
                  <c:v>2500.262964999999</c:v>
                </c:pt>
                <c:pt idx="2">
                  <c:v>9971.979734145027</c:v>
                </c:pt>
                <c:pt idx="3">
                  <c:v>13184.19873122852</c:v>
                </c:pt>
                <c:pt idx="4">
                  <c:v>28988.95756252148</c:v>
                </c:pt>
              </c:numCache>
            </c:numRef>
          </c:val>
          <c:smooth val="0"/>
        </c:ser>
        <c:dLbls>
          <c:showLegendKey val="0"/>
          <c:showVal val="0"/>
          <c:showCatName val="0"/>
          <c:showSerName val="0"/>
          <c:showPercent val="0"/>
          <c:showBubbleSize val="0"/>
        </c:dLbls>
        <c:marker val="1"/>
        <c:smooth val="0"/>
        <c:axId val="2095200208"/>
        <c:axId val="2095203376"/>
      </c:lineChart>
      <c:catAx>
        <c:axId val="2095200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2095203376"/>
        <c:crosses val="autoZero"/>
        <c:auto val="1"/>
        <c:lblAlgn val="ctr"/>
        <c:lblOffset val="100"/>
        <c:noMultiLvlLbl val="0"/>
      </c:catAx>
      <c:valAx>
        <c:axId val="2095203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20952002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2400"/>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r>
              <a:rPr lang="en-US"/>
              <a:t>Avg Throughput </a:t>
            </a:r>
          </a:p>
        </c:rich>
      </c:tx>
      <c:layout/>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fszht</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5"/>
              <c:pt idx="0">
                <c:v>1node</c:v>
              </c:pt>
              <c:pt idx="1">
                <c:v>2nodes</c:v>
              </c:pt>
              <c:pt idx="2">
                <c:v>4nodes</c:v>
              </c:pt>
              <c:pt idx="3">
                <c:v>8nodes</c:v>
              </c:pt>
              <c:pt idx="4">
                <c:v>16nodes</c:v>
              </c:pt>
            </c:strLit>
          </c:cat>
          <c:val>
            <c:numRef>
              <c:f>工作表7!$G$5:$G$9</c:f>
              <c:numCache>
                <c:formatCode>General</c:formatCode>
                <c:ptCount val="5"/>
                <c:pt idx="0">
                  <c:v>1647.998794</c:v>
                </c:pt>
                <c:pt idx="1">
                  <c:v>3302.393013666666</c:v>
                </c:pt>
                <c:pt idx="2">
                  <c:v>6857.588044</c:v>
                </c:pt>
                <c:pt idx="3">
                  <c:v>6631.817562666667</c:v>
                </c:pt>
                <c:pt idx="4">
                  <c:v>17244.15608333334</c:v>
                </c:pt>
              </c:numCache>
            </c:numRef>
          </c:val>
          <c:smooth val="0"/>
        </c:ser>
        <c:ser>
          <c:idx val="1"/>
          <c:order val="1"/>
          <c:tx>
            <c:v>cassandra</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Lit>
              <c:ptCount val="5"/>
              <c:pt idx="0">
                <c:v>1node</c:v>
              </c:pt>
              <c:pt idx="1">
                <c:v>2nodes</c:v>
              </c:pt>
              <c:pt idx="2">
                <c:v>4nodes</c:v>
              </c:pt>
              <c:pt idx="3">
                <c:v>8nodes</c:v>
              </c:pt>
              <c:pt idx="4">
                <c:v>16nodes</c:v>
              </c:pt>
            </c:strLit>
          </c:cat>
          <c:val>
            <c:numRef>
              <c:f>工作表7!$H$5:$H$9</c:f>
              <c:numCache>
                <c:formatCode>General</c:formatCode>
                <c:ptCount val="5"/>
                <c:pt idx="0">
                  <c:v>583.1538782423752</c:v>
                </c:pt>
                <c:pt idx="1">
                  <c:v>1302.934609336449</c:v>
                </c:pt>
                <c:pt idx="2">
                  <c:v>2110.474406158333</c:v>
                </c:pt>
                <c:pt idx="3">
                  <c:v>3138.931985778287</c:v>
                </c:pt>
                <c:pt idx="4">
                  <c:v>2547.868635594418</c:v>
                </c:pt>
              </c:numCache>
            </c:numRef>
          </c:val>
          <c:smooth val="0"/>
        </c:ser>
        <c:ser>
          <c:idx val="2"/>
          <c:order val="2"/>
          <c:tx>
            <c:v>couchdb</c:v>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Lit>
              <c:ptCount val="5"/>
              <c:pt idx="0">
                <c:v>1node</c:v>
              </c:pt>
              <c:pt idx="1">
                <c:v>2nodes</c:v>
              </c:pt>
              <c:pt idx="2">
                <c:v>4nodes</c:v>
              </c:pt>
              <c:pt idx="3">
                <c:v>8nodes</c:v>
              </c:pt>
              <c:pt idx="4">
                <c:v>16nodes</c:v>
              </c:pt>
            </c:strLit>
          </c:cat>
          <c:val>
            <c:numRef>
              <c:f>工作表7!$I$5:$I$9</c:f>
              <c:numCache>
                <c:formatCode>General</c:formatCode>
                <c:ptCount val="5"/>
                <c:pt idx="0">
                  <c:v>303.0907552</c:v>
                </c:pt>
                <c:pt idx="1">
                  <c:v>709.798302</c:v>
                </c:pt>
                <c:pt idx="2">
                  <c:v>947.0626051666667</c:v>
                </c:pt>
                <c:pt idx="3">
                  <c:v>1393.655083</c:v>
                </c:pt>
                <c:pt idx="4">
                  <c:v>1335.094025333333</c:v>
                </c:pt>
              </c:numCache>
            </c:numRef>
          </c:val>
          <c:smooth val="0"/>
        </c:ser>
        <c:ser>
          <c:idx val="3"/>
          <c:order val="3"/>
          <c:tx>
            <c:v>mongodb</c:v>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Lit>
              <c:ptCount val="5"/>
              <c:pt idx="0">
                <c:v>1node</c:v>
              </c:pt>
              <c:pt idx="1">
                <c:v>2nodes</c:v>
              </c:pt>
              <c:pt idx="2">
                <c:v>4nodes</c:v>
              </c:pt>
              <c:pt idx="3">
                <c:v>8nodes</c:v>
              </c:pt>
              <c:pt idx="4">
                <c:v>16nodes</c:v>
              </c:pt>
            </c:strLit>
          </c:cat>
          <c:val>
            <c:numRef>
              <c:f>工作表7!$J$5:$J$9</c:f>
              <c:numCache>
                <c:formatCode>General</c:formatCode>
                <c:ptCount val="5"/>
                <c:pt idx="0">
                  <c:v>1276.039739</c:v>
                </c:pt>
                <c:pt idx="1">
                  <c:v>2674.207132</c:v>
                </c:pt>
                <c:pt idx="2">
                  <c:v>3742.590335</c:v>
                </c:pt>
                <c:pt idx="3">
                  <c:v>9503.775429333335</c:v>
                </c:pt>
                <c:pt idx="4">
                  <c:v>3831.628990666667</c:v>
                </c:pt>
              </c:numCache>
            </c:numRef>
          </c:val>
          <c:smooth val="0"/>
        </c:ser>
        <c:ser>
          <c:idx val="4"/>
          <c:order val="4"/>
          <c:tx>
            <c:v>redis</c:v>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Lit>
              <c:ptCount val="5"/>
              <c:pt idx="0">
                <c:v>1node</c:v>
              </c:pt>
              <c:pt idx="1">
                <c:v>2nodes</c:v>
              </c:pt>
              <c:pt idx="2">
                <c:v>4nodes</c:v>
              </c:pt>
              <c:pt idx="3">
                <c:v>8nodes</c:v>
              </c:pt>
              <c:pt idx="4">
                <c:v>16nodes</c:v>
              </c:pt>
            </c:strLit>
          </c:cat>
          <c:val>
            <c:numRef>
              <c:f>工作表7!$K$5:$K$9</c:f>
              <c:numCache>
                <c:formatCode>General</c:formatCode>
                <c:ptCount val="5"/>
                <c:pt idx="0">
                  <c:v>2445.303886666667</c:v>
                </c:pt>
                <c:pt idx="1">
                  <c:v>2385.588517</c:v>
                </c:pt>
                <c:pt idx="2">
                  <c:v>9427.78198870652</c:v>
                </c:pt>
                <c:pt idx="3">
                  <c:v>12292.50566380123</c:v>
                </c:pt>
                <c:pt idx="4">
                  <c:v>25424.28274642917</c:v>
                </c:pt>
              </c:numCache>
            </c:numRef>
          </c:val>
          <c:smooth val="0"/>
        </c:ser>
        <c:dLbls>
          <c:showLegendKey val="0"/>
          <c:showVal val="0"/>
          <c:showCatName val="0"/>
          <c:showSerName val="0"/>
          <c:showPercent val="0"/>
          <c:showBubbleSize val="0"/>
        </c:dLbls>
        <c:marker val="1"/>
        <c:smooth val="0"/>
        <c:axId val="2115190464"/>
        <c:axId val="2115047568"/>
      </c:lineChart>
      <c:catAx>
        <c:axId val="211519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2115047568"/>
        <c:crosses val="autoZero"/>
        <c:auto val="1"/>
        <c:lblAlgn val="ctr"/>
        <c:lblOffset val="100"/>
        <c:noMultiLvlLbl val="0"/>
      </c:catAx>
      <c:valAx>
        <c:axId val="2115047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21151904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sz="24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11/30/15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11/30/15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8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8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8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8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0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1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1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1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3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3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3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3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chart" Target="../charts/chart5.xml"/><Relationship Id="rId8" Type="http://schemas.openxmlformats.org/officeDocument/2006/relationships/chart" Target="../charts/chart6.xml"/><Relationship Id="rId9" Type="http://schemas.openxmlformats.org/officeDocument/2006/relationships/chart" Target="../charts/chart7.xml"/><Relationship Id="rId10" Type="http://schemas.openxmlformats.org/officeDocument/2006/relationships/chart" Target="../charts/chart8.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904188" y="8163739"/>
            <a:ext cx="10056813" cy="3539408"/>
          </a:xfrm>
        </p:spPr>
        <p:txBody>
          <a:bodyPr/>
          <a:lstStyle/>
          <a:p>
            <a:r>
              <a:rPr lang="en-US" dirty="0" err="1" smtClean="0"/>
              <a:t>Sfzht</a:t>
            </a:r>
            <a:r>
              <a:rPr lang="en-US" dirty="0" smtClean="0"/>
              <a:t> is a zero-hop </a:t>
            </a:r>
            <a:r>
              <a:rPr lang="en-US" dirty="0" err="1" smtClean="0"/>
              <a:t>distrubuted</a:t>
            </a:r>
            <a:r>
              <a:rPr lang="en-US" dirty="0" smtClean="0"/>
              <a:t> hash table, which has been tested for advanced </a:t>
            </a:r>
            <a:r>
              <a:rPr lang="en-US" dirty="0" err="1" smtClean="0"/>
              <a:t>opertating</a:t>
            </a:r>
            <a:r>
              <a:rPr lang="en-US" dirty="0" smtClean="0"/>
              <a:t> system </a:t>
            </a:r>
            <a:r>
              <a:rPr lang="en-US" dirty="0" err="1" smtClean="0"/>
              <a:t>excerise</a:t>
            </a:r>
            <a:r>
              <a:rPr lang="en-US" dirty="0"/>
              <a:t> </a:t>
            </a:r>
            <a:r>
              <a:rPr lang="en-US" dirty="0" smtClean="0"/>
              <a:t>requirement of high-performance. </a:t>
            </a:r>
            <a:r>
              <a:rPr lang="en-US" dirty="0" err="1" smtClean="0"/>
              <a:t>Sfzht</a:t>
            </a:r>
            <a:r>
              <a:rPr lang="en-US" dirty="0" smtClean="0"/>
              <a:t> aims to be a strongly useful tool in my personal </a:t>
            </a:r>
            <a:r>
              <a:rPr lang="en-US" dirty="0" err="1" smtClean="0"/>
              <a:t>useage</a:t>
            </a:r>
            <a:r>
              <a:rPr lang="en-US" dirty="0" smtClean="0"/>
              <a:t>. </a:t>
            </a:r>
            <a:r>
              <a:rPr lang="en-US" altLang="zh-CN" dirty="0" smtClean="0"/>
              <a:t>The </a:t>
            </a:r>
            <a:r>
              <a:rPr lang="en-US" altLang="zh-CN" dirty="0"/>
              <a:t>goals of </a:t>
            </a:r>
            <a:r>
              <a:rPr lang="en-US" altLang="zh-CN" dirty="0" err="1" smtClean="0"/>
              <a:t>Sfzht</a:t>
            </a:r>
            <a:r>
              <a:rPr lang="en-US" altLang="zh-CN" dirty="0" smtClean="0"/>
              <a:t> are </a:t>
            </a:r>
            <a:r>
              <a:rPr lang="en-US" altLang="zh-CN" dirty="0"/>
              <a:t>delivering high availability, good fault tolerance, high throughput, and low latencies, </a:t>
            </a:r>
            <a:r>
              <a:rPr lang="en-US" altLang="zh-CN" dirty="0" smtClean="0"/>
              <a:t>at lots of </a:t>
            </a:r>
            <a:r>
              <a:rPr lang="en-US" altLang="zh-CN" dirty="0"/>
              <a:t>nodes. </a:t>
            </a:r>
            <a:r>
              <a:rPr lang="en-US" altLang="zh-CN" dirty="0" err="1"/>
              <a:t>Sfzht</a:t>
            </a:r>
            <a:r>
              <a:rPr lang="en-US" altLang="zh-CN" dirty="0"/>
              <a:t> </a:t>
            </a:r>
            <a:r>
              <a:rPr lang="en-US" altLang="zh-CN" dirty="0" smtClean="0"/>
              <a:t>has </a:t>
            </a:r>
            <a:r>
              <a:rPr lang="en-US" altLang="zh-CN" dirty="0"/>
              <a:t>some important properties, such as being light-weight, dynamically allowing nodes to join and leave, fault tolerant through replications, persistent, scalable, and supporting unconventional operations such as append. </a:t>
            </a:r>
            <a:endParaRPr lang="en-US" dirty="0"/>
          </a:p>
        </p:txBody>
      </p:sp>
      <p:sp>
        <p:nvSpPr>
          <p:cNvPr id="450" name="Text Placeholder 449"/>
          <p:cNvSpPr>
            <a:spLocks noGrp="1"/>
          </p:cNvSpPr>
          <p:nvPr>
            <p:ph type="body" sz="quarter" idx="11"/>
          </p:nvPr>
        </p:nvSpPr>
        <p:spPr>
          <a:xfrm>
            <a:off x="922341" y="7334008"/>
            <a:ext cx="10048875" cy="754045"/>
          </a:xfrm>
        </p:spPr>
        <p:txBody>
          <a:bodyPr/>
          <a:lstStyle/>
          <a:p>
            <a:r>
              <a:rPr lang="en-US" dirty="0" smtClean="0"/>
              <a:t>Abstract</a:t>
            </a:r>
          </a:p>
        </p:txBody>
      </p:sp>
      <p:sp>
        <p:nvSpPr>
          <p:cNvPr id="453" name="Text Placeholder 452"/>
          <p:cNvSpPr>
            <a:spLocks noGrp="1"/>
          </p:cNvSpPr>
          <p:nvPr>
            <p:ph type="body" sz="quarter" idx="20"/>
          </p:nvPr>
        </p:nvSpPr>
        <p:spPr/>
        <p:txBody>
          <a:bodyPr/>
          <a:lstStyle/>
          <a:p>
            <a:r>
              <a:rPr lang="en-US" dirty="0" smtClean="0"/>
              <a:t>Test Languages</a:t>
            </a:r>
            <a:endParaRPr lang="en-US" dirty="0"/>
          </a:p>
        </p:txBody>
      </p:sp>
      <p:sp>
        <p:nvSpPr>
          <p:cNvPr id="460" name="Text Placeholder 459"/>
          <p:cNvSpPr>
            <a:spLocks noGrp="1"/>
          </p:cNvSpPr>
          <p:nvPr>
            <p:ph type="body" sz="quarter" idx="27"/>
          </p:nvPr>
        </p:nvSpPr>
        <p:spPr>
          <a:xfrm>
            <a:off x="32951006" y="20588690"/>
            <a:ext cx="10047018" cy="754045"/>
          </a:xfrm>
        </p:spPr>
        <p:txBody>
          <a:bodyPr/>
          <a:lstStyle/>
          <a:p>
            <a:r>
              <a:rPr lang="en-US" altLang="zh-CN" dirty="0"/>
              <a:t>Conclusion</a:t>
            </a:r>
            <a:endParaRPr lang="en-US" dirty="0"/>
          </a:p>
        </p:txBody>
      </p:sp>
      <p:sp>
        <p:nvSpPr>
          <p:cNvPr id="461" name="Text Placeholder 460"/>
          <p:cNvSpPr>
            <a:spLocks noGrp="1"/>
          </p:cNvSpPr>
          <p:nvPr>
            <p:ph type="body" sz="quarter" idx="28"/>
          </p:nvPr>
        </p:nvSpPr>
        <p:spPr>
          <a:xfrm>
            <a:off x="32948490" y="21851402"/>
            <a:ext cx="10052050" cy="6078565"/>
          </a:xfrm>
        </p:spPr>
        <p:txBody>
          <a:bodyPr/>
          <a:lstStyle/>
          <a:p>
            <a:r>
              <a:rPr lang="en-US" altLang="zh-CN" dirty="0" err="1" smtClean="0"/>
              <a:t>Sfzht</a:t>
            </a:r>
            <a:r>
              <a:rPr lang="en-US" altLang="zh-CN" dirty="0" smtClean="0"/>
              <a:t> has </a:t>
            </a:r>
            <a:r>
              <a:rPr lang="en-US" altLang="zh-CN" dirty="0"/>
              <a:t>shown excellent performance and scalability. It’s been used as building blocks of several distributed systems. </a:t>
            </a:r>
            <a:r>
              <a:rPr lang="en-US" altLang="zh-CN" dirty="0" smtClean="0"/>
              <a:t>Besides </a:t>
            </a:r>
            <a:r>
              <a:rPr lang="en-US" altLang="zh-CN" dirty="0"/>
              <a:t>being highly effective on </a:t>
            </a:r>
            <a:r>
              <a:rPr lang="en-US" altLang="zh-CN" dirty="0" smtClean="0"/>
              <a:t>public cloud virtual machine </a:t>
            </a:r>
            <a:r>
              <a:rPr lang="en-US" altLang="zh-CN" dirty="0" smtClean="0"/>
              <a:t>environment, </a:t>
            </a:r>
            <a:r>
              <a:rPr lang="en-US" altLang="zh-CN" dirty="0" err="1" smtClean="0"/>
              <a:t>Sfzht</a:t>
            </a:r>
            <a:r>
              <a:rPr lang="en-US" altLang="zh-CN" dirty="0" smtClean="0"/>
              <a:t> </a:t>
            </a:r>
            <a:r>
              <a:rPr lang="en-US" altLang="zh-CN" dirty="0"/>
              <a:t>is more than 20 times faster than </a:t>
            </a:r>
            <a:r>
              <a:rPr lang="en-US" altLang="zh-CN" dirty="0" err="1" smtClean="0"/>
              <a:t>Couchdb</a:t>
            </a:r>
            <a:r>
              <a:rPr lang="en-US" altLang="zh-CN" dirty="0" smtClean="0"/>
              <a:t> </a:t>
            </a:r>
            <a:r>
              <a:rPr lang="en-US" altLang="zh-CN" dirty="0"/>
              <a:t>while costing less than 1/10 of the premium (spent on running VMs), </a:t>
            </a:r>
            <a:r>
              <a:rPr lang="en-US" altLang="zh-CN" dirty="0" smtClean="0"/>
              <a:t>which almost be equal to </a:t>
            </a:r>
            <a:r>
              <a:rPr lang="en-US" altLang="zh-CN" dirty="0" err="1" smtClean="0"/>
              <a:t>redis</a:t>
            </a:r>
            <a:r>
              <a:rPr lang="en-US" altLang="zh-CN" dirty="0" smtClean="0"/>
              <a:t>, the most </a:t>
            </a:r>
            <a:r>
              <a:rPr lang="en-US" altLang="zh-CN" dirty="0" smtClean="0"/>
              <a:t>famous </a:t>
            </a:r>
            <a:r>
              <a:rPr lang="en-US" altLang="zh-CN" dirty="0" smtClean="0"/>
              <a:t>in-</a:t>
            </a:r>
            <a:r>
              <a:rPr lang="en-US" altLang="zh-CN" dirty="0" err="1" smtClean="0"/>
              <a:t>memoy</a:t>
            </a:r>
            <a:r>
              <a:rPr lang="en-US" altLang="zh-CN" dirty="0" smtClean="0"/>
              <a:t> </a:t>
            </a:r>
            <a:r>
              <a:rPr lang="en-US" altLang="zh-CN" dirty="0" smtClean="0"/>
              <a:t>NoSQL database</a:t>
            </a:r>
            <a:r>
              <a:rPr lang="en-US" altLang="zh-CN" dirty="0" smtClean="0"/>
              <a:t>.</a:t>
            </a:r>
          </a:p>
          <a:p>
            <a:r>
              <a:rPr lang="en-US" dirty="0" smtClean="0"/>
              <a:t>The latency and throughput will increase when we increase the workload of system.</a:t>
            </a:r>
          </a:p>
          <a:p>
            <a:r>
              <a:rPr lang="en-US" dirty="0" smtClean="0"/>
              <a:t>In the scale of 16 nodes, all the systems scale well.</a:t>
            </a:r>
          </a:p>
          <a:p>
            <a:r>
              <a:rPr lang="en-US" dirty="0" smtClean="0"/>
              <a:t>From the throughput performance, </a:t>
            </a:r>
            <a:r>
              <a:rPr lang="en-US" dirty="0" err="1" smtClean="0"/>
              <a:t>Redis</a:t>
            </a:r>
            <a:r>
              <a:rPr lang="en-US" dirty="0" smtClean="0"/>
              <a:t> is the best one because all of its data just be stored in memory, others including </a:t>
            </a:r>
            <a:r>
              <a:rPr lang="en-US" dirty="0" err="1" smtClean="0"/>
              <a:t>cassandra</a:t>
            </a:r>
            <a:r>
              <a:rPr lang="en-US" dirty="0" smtClean="0"/>
              <a:t>, </a:t>
            </a:r>
            <a:r>
              <a:rPr lang="en-US" dirty="0" err="1" smtClean="0"/>
              <a:t>couchdb</a:t>
            </a:r>
            <a:r>
              <a:rPr lang="en-US" dirty="0" smtClean="0"/>
              <a:t> and </a:t>
            </a:r>
            <a:r>
              <a:rPr lang="en-US" dirty="0" err="1" smtClean="0"/>
              <a:t>mongodb</a:t>
            </a:r>
            <a:r>
              <a:rPr lang="en-US" dirty="0" smtClean="0"/>
              <a:t> put data into drive. The throughput of delete, insert and lookup operations are best performance in these three operations. Also, the throughput is exponential growth with nodes increasing.</a:t>
            </a:r>
            <a:endParaRPr lang="en-US" dirty="0"/>
          </a:p>
        </p:txBody>
      </p:sp>
      <p:sp>
        <p:nvSpPr>
          <p:cNvPr id="464" name="Text Placeholder 463"/>
          <p:cNvSpPr>
            <a:spLocks noGrp="1"/>
          </p:cNvSpPr>
          <p:nvPr>
            <p:ph type="body" sz="quarter" idx="96"/>
          </p:nvPr>
        </p:nvSpPr>
        <p:spPr>
          <a:xfrm>
            <a:off x="904188" y="14951552"/>
            <a:ext cx="10056813" cy="2693023"/>
          </a:xfrm>
        </p:spPr>
        <p:txBody>
          <a:bodyPr/>
          <a:lstStyle/>
          <a:p>
            <a:r>
              <a:rPr lang="en-US" dirty="0" err="1" smtClean="0"/>
              <a:t>Fszht</a:t>
            </a:r>
            <a:r>
              <a:rPr lang="en-US" dirty="0" smtClean="0"/>
              <a:t>: Pure C</a:t>
            </a:r>
          </a:p>
          <a:p>
            <a:r>
              <a:rPr lang="en-US" dirty="0" smtClean="0"/>
              <a:t>Cassandra: Python + Cassandra Python Driver</a:t>
            </a:r>
          </a:p>
          <a:p>
            <a:r>
              <a:rPr lang="en-US" dirty="0" err="1" smtClean="0"/>
              <a:t>Couchdb</a:t>
            </a:r>
            <a:r>
              <a:rPr lang="en-US" dirty="0" smtClean="0"/>
              <a:t>: PHP + </a:t>
            </a:r>
            <a:r>
              <a:rPr lang="en-US" dirty="0" err="1" smtClean="0"/>
              <a:t>Couchdb</a:t>
            </a:r>
            <a:r>
              <a:rPr lang="en-US" dirty="0" smtClean="0"/>
              <a:t> PHP Driver</a:t>
            </a:r>
          </a:p>
          <a:p>
            <a:r>
              <a:rPr lang="en-US" dirty="0" err="1" smtClean="0"/>
              <a:t>Mongodb</a:t>
            </a:r>
            <a:r>
              <a:rPr lang="en-US" dirty="0" smtClean="0"/>
              <a:t>: Python + </a:t>
            </a:r>
            <a:r>
              <a:rPr lang="en-US" dirty="0" err="1" smtClean="0"/>
              <a:t>Mongodb</a:t>
            </a:r>
            <a:r>
              <a:rPr lang="en-US" dirty="0" smtClean="0"/>
              <a:t> Python Driver</a:t>
            </a:r>
          </a:p>
          <a:p>
            <a:r>
              <a:rPr lang="en-US" dirty="0" err="1" smtClean="0"/>
              <a:t>Redis</a:t>
            </a:r>
            <a:r>
              <a:rPr lang="en-US" dirty="0" smtClean="0"/>
              <a:t>: </a:t>
            </a:r>
            <a:r>
              <a:rPr lang="en-US" altLang="zh-CN" dirty="0"/>
              <a:t>Pure </a:t>
            </a:r>
            <a:r>
              <a:rPr lang="en-US" dirty="0" smtClean="0"/>
              <a:t>C + </a:t>
            </a:r>
            <a:r>
              <a:rPr lang="en-US" dirty="0" err="1" smtClean="0"/>
              <a:t>hiredis</a:t>
            </a:r>
            <a:endParaRPr lang="en-US" dirty="0" smtClean="0"/>
          </a:p>
        </p:txBody>
      </p:sp>
      <p:sp>
        <p:nvSpPr>
          <p:cNvPr id="465" name="Text Placeholder 464"/>
          <p:cNvSpPr>
            <a:spLocks noGrp="1"/>
          </p:cNvSpPr>
          <p:nvPr>
            <p:ph type="body" sz="quarter" idx="150"/>
          </p:nvPr>
        </p:nvSpPr>
        <p:spPr/>
        <p:txBody>
          <a:bodyPr/>
          <a:lstStyle/>
          <a:p>
            <a:endParaRPr lang="en-US" dirty="0"/>
          </a:p>
        </p:txBody>
      </p:sp>
      <p:sp>
        <p:nvSpPr>
          <p:cNvPr id="466" name="Text Placeholder 465"/>
          <p:cNvSpPr>
            <a:spLocks noGrp="1"/>
          </p:cNvSpPr>
          <p:nvPr>
            <p:ph type="body" sz="quarter" idx="151"/>
          </p:nvPr>
        </p:nvSpPr>
        <p:spPr/>
        <p:txBody>
          <a:bodyPr>
            <a:normAutofit fontScale="92500" lnSpcReduction="10000"/>
          </a:bodyPr>
          <a:lstStyle/>
          <a:p>
            <a:r>
              <a:rPr lang="en-US" dirty="0" err="1" smtClean="0"/>
              <a:t>Fei</a:t>
            </a:r>
            <a:r>
              <a:rPr lang="en-US" dirty="0" smtClean="0"/>
              <a:t> Shen fshen4@hawk.iit.edu</a:t>
            </a:r>
            <a:endParaRPr lang="en-US" dirty="0"/>
          </a:p>
        </p:txBody>
      </p:sp>
      <p:sp>
        <p:nvSpPr>
          <p:cNvPr id="467" name="Text Placeholder 466"/>
          <p:cNvSpPr>
            <a:spLocks noGrp="1"/>
          </p:cNvSpPr>
          <p:nvPr>
            <p:ph type="body" sz="quarter" idx="153"/>
          </p:nvPr>
        </p:nvSpPr>
        <p:spPr/>
        <p:txBody>
          <a:bodyPr>
            <a:normAutofit fontScale="92500" lnSpcReduction="10000"/>
          </a:bodyPr>
          <a:lstStyle/>
          <a:p>
            <a:r>
              <a:rPr lang="en-US" dirty="0" smtClean="0"/>
              <a:t>CS550 PA4</a:t>
            </a:r>
            <a:endParaRPr lang="en-US" dirty="0"/>
          </a:p>
        </p:txBody>
      </p:sp>
      <p:graphicFrame>
        <p:nvGraphicFramePr>
          <p:cNvPr id="21" name="图表 20"/>
          <p:cNvGraphicFramePr/>
          <p:nvPr>
            <p:extLst>
              <p:ext uri="{D42A27DB-BD31-4B8C-83A1-F6EECF244321}">
                <p14:modId xmlns:p14="http://schemas.microsoft.com/office/powerpoint/2010/main" val="1642096091"/>
              </p:ext>
            </p:extLst>
          </p:nvPr>
        </p:nvGraphicFramePr>
        <p:xfrm>
          <a:off x="11961921" y="8690023"/>
          <a:ext cx="9360000" cy="684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图表 22"/>
          <p:cNvGraphicFramePr/>
          <p:nvPr>
            <p:extLst>
              <p:ext uri="{D42A27DB-BD31-4B8C-83A1-F6EECF244321}">
                <p14:modId xmlns:p14="http://schemas.microsoft.com/office/powerpoint/2010/main" val="1396653840"/>
              </p:ext>
            </p:extLst>
          </p:nvPr>
        </p:nvGraphicFramePr>
        <p:xfrm>
          <a:off x="11961921" y="16254087"/>
          <a:ext cx="9360000" cy="684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图表 21"/>
          <p:cNvGraphicFramePr/>
          <p:nvPr>
            <p:extLst>
              <p:ext uri="{D42A27DB-BD31-4B8C-83A1-F6EECF244321}">
                <p14:modId xmlns:p14="http://schemas.microsoft.com/office/powerpoint/2010/main" val="1564827170"/>
              </p:ext>
            </p:extLst>
          </p:nvPr>
        </p:nvGraphicFramePr>
        <p:xfrm>
          <a:off x="11961921" y="23818151"/>
          <a:ext cx="9360000" cy="684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4" name="图表 23"/>
          <p:cNvGraphicFramePr/>
          <p:nvPr>
            <p:extLst>
              <p:ext uri="{D42A27DB-BD31-4B8C-83A1-F6EECF244321}">
                <p14:modId xmlns:p14="http://schemas.microsoft.com/office/powerpoint/2010/main" val="374069697"/>
              </p:ext>
            </p:extLst>
          </p:nvPr>
        </p:nvGraphicFramePr>
        <p:xfrm>
          <a:off x="22635899" y="5891356"/>
          <a:ext cx="9360000" cy="6840000"/>
        </p:xfrm>
        <a:graphic>
          <a:graphicData uri="http://schemas.openxmlformats.org/drawingml/2006/chart">
            <c:chart xmlns:c="http://schemas.openxmlformats.org/drawingml/2006/chart" xmlns:r="http://schemas.openxmlformats.org/officeDocument/2006/relationships" r:id="rId6"/>
          </a:graphicData>
        </a:graphic>
      </p:graphicFrame>
      <p:sp>
        <p:nvSpPr>
          <p:cNvPr id="34" name="Text Placeholder 453"/>
          <p:cNvSpPr>
            <a:spLocks noGrp="1"/>
          </p:cNvSpPr>
          <p:nvPr>
            <p:ph type="body" sz="quarter" idx="21"/>
          </p:nvPr>
        </p:nvSpPr>
        <p:spPr>
          <a:xfrm>
            <a:off x="998401" y="19856158"/>
            <a:ext cx="10048874" cy="2231358"/>
          </a:xfrm>
        </p:spPr>
        <p:txBody>
          <a:bodyPr/>
          <a:lstStyle/>
          <a:p>
            <a:r>
              <a:rPr lang="en-US" altLang="zh-CN" dirty="0"/>
              <a:t>Commercial </a:t>
            </a:r>
            <a:r>
              <a:rPr lang="en-US" altLang="zh-CN" dirty="0" smtClean="0"/>
              <a:t>Cloud</a:t>
            </a:r>
          </a:p>
          <a:p>
            <a:pPr marL="342900" indent="-342900">
              <a:buFont typeface="Arial" charset="0"/>
              <a:buChar char="•"/>
            </a:pPr>
            <a:r>
              <a:rPr lang="en-US" altLang="zh-CN" dirty="0" smtClean="0"/>
              <a:t>Amazon </a:t>
            </a:r>
            <a:r>
              <a:rPr lang="en-US" altLang="zh-CN" dirty="0"/>
              <a:t>EC2 </a:t>
            </a:r>
          </a:p>
          <a:p>
            <a:pPr marL="342900" indent="-342900">
              <a:buFont typeface="Arial" charset="0"/>
              <a:buChar char="•"/>
            </a:pPr>
            <a:r>
              <a:rPr lang="en-US" altLang="zh-CN" dirty="0" smtClean="0"/>
              <a:t>M3.medium – VCPU 1 Memory 3.75 Gb 1*4 SSD</a:t>
            </a:r>
          </a:p>
          <a:p>
            <a:endParaRPr lang="en-US" dirty="0"/>
          </a:p>
        </p:txBody>
      </p:sp>
      <p:sp>
        <p:nvSpPr>
          <p:cNvPr id="35" name="Text Placeholder 454"/>
          <p:cNvSpPr>
            <a:spLocks noGrp="1"/>
          </p:cNvSpPr>
          <p:nvPr>
            <p:ph type="body" sz="quarter" idx="22"/>
          </p:nvPr>
        </p:nvSpPr>
        <p:spPr>
          <a:xfrm>
            <a:off x="843253" y="18217470"/>
            <a:ext cx="10048875" cy="754045"/>
          </a:xfrm>
        </p:spPr>
        <p:txBody>
          <a:bodyPr/>
          <a:lstStyle/>
          <a:p>
            <a:r>
              <a:rPr lang="en-US" altLang="zh-CN" dirty="0"/>
              <a:t>Experiment Setup</a:t>
            </a:r>
            <a:endParaRPr lang="en-US" dirty="0"/>
          </a:p>
        </p:txBody>
      </p:sp>
      <p:sp>
        <p:nvSpPr>
          <p:cNvPr id="37" name="Text Placeholder 457"/>
          <p:cNvSpPr>
            <a:spLocks noGrp="1"/>
          </p:cNvSpPr>
          <p:nvPr>
            <p:ph type="body" sz="quarter" idx="25"/>
          </p:nvPr>
        </p:nvSpPr>
        <p:spPr>
          <a:xfrm>
            <a:off x="11629297" y="6374593"/>
            <a:ext cx="10047018" cy="754045"/>
          </a:xfrm>
        </p:spPr>
        <p:txBody>
          <a:bodyPr/>
          <a:lstStyle/>
          <a:p>
            <a:r>
              <a:rPr lang="en-US" dirty="0" smtClean="0"/>
              <a:t>Benchmark Graph</a:t>
            </a:r>
            <a:endParaRPr lang="en-US" dirty="0"/>
          </a:p>
        </p:txBody>
      </p:sp>
      <p:sp>
        <p:nvSpPr>
          <p:cNvPr id="38" name="Text Placeholder 457"/>
          <p:cNvSpPr>
            <a:spLocks noGrp="1"/>
          </p:cNvSpPr>
          <p:nvPr>
            <p:ph type="body" sz="quarter" idx="25"/>
          </p:nvPr>
        </p:nvSpPr>
        <p:spPr>
          <a:xfrm>
            <a:off x="11618412" y="7484936"/>
            <a:ext cx="10047018" cy="754045"/>
          </a:xfrm>
        </p:spPr>
        <p:txBody>
          <a:bodyPr/>
          <a:lstStyle/>
          <a:p>
            <a:r>
              <a:rPr lang="en-US" dirty="0" smtClean="0"/>
              <a:t>Latency</a:t>
            </a:r>
          </a:p>
        </p:txBody>
      </p:sp>
      <p:graphicFrame>
        <p:nvGraphicFramePr>
          <p:cNvPr id="39" name="图表 38"/>
          <p:cNvGraphicFramePr>
            <a:graphicFrameLocks/>
          </p:cNvGraphicFramePr>
          <p:nvPr>
            <p:extLst>
              <p:ext uri="{D42A27DB-BD31-4B8C-83A1-F6EECF244321}">
                <p14:modId xmlns:p14="http://schemas.microsoft.com/office/powerpoint/2010/main" val="1524504669"/>
              </p:ext>
            </p:extLst>
          </p:nvPr>
        </p:nvGraphicFramePr>
        <p:xfrm>
          <a:off x="22635899" y="15108609"/>
          <a:ext cx="9360000" cy="684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0" name="图表 39"/>
          <p:cNvGraphicFramePr>
            <a:graphicFrameLocks/>
          </p:cNvGraphicFramePr>
          <p:nvPr>
            <p:extLst>
              <p:ext uri="{D42A27DB-BD31-4B8C-83A1-F6EECF244321}">
                <p14:modId xmlns:p14="http://schemas.microsoft.com/office/powerpoint/2010/main" val="722579526"/>
              </p:ext>
            </p:extLst>
          </p:nvPr>
        </p:nvGraphicFramePr>
        <p:xfrm>
          <a:off x="22635899" y="22760214"/>
          <a:ext cx="9360000" cy="684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43" name="图表 42"/>
          <p:cNvGraphicFramePr>
            <a:graphicFrameLocks/>
          </p:cNvGraphicFramePr>
          <p:nvPr>
            <p:extLst>
              <p:ext uri="{D42A27DB-BD31-4B8C-83A1-F6EECF244321}">
                <p14:modId xmlns:p14="http://schemas.microsoft.com/office/powerpoint/2010/main" val="558972090"/>
              </p:ext>
            </p:extLst>
          </p:nvPr>
        </p:nvGraphicFramePr>
        <p:xfrm>
          <a:off x="33330113" y="5990638"/>
          <a:ext cx="9360000" cy="6840000"/>
        </p:xfrm>
        <a:graphic>
          <a:graphicData uri="http://schemas.openxmlformats.org/drawingml/2006/chart">
            <c:chart xmlns:c="http://schemas.openxmlformats.org/drawingml/2006/chart" xmlns:r="http://schemas.openxmlformats.org/officeDocument/2006/relationships" r:id="rId9"/>
          </a:graphicData>
        </a:graphic>
      </p:graphicFrame>
      <p:sp>
        <p:nvSpPr>
          <p:cNvPr id="44" name="Text Placeholder 457"/>
          <p:cNvSpPr>
            <a:spLocks noGrp="1"/>
          </p:cNvSpPr>
          <p:nvPr>
            <p:ph type="body" sz="quarter" idx="25"/>
          </p:nvPr>
        </p:nvSpPr>
        <p:spPr>
          <a:xfrm>
            <a:off x="22292390" y="13542960"/>
            <a:ext cx="10047018" cy="754045"/>
          </a:xfrm>
        </p:spPr>
        <p:txBody>
          <a:bodyPr/>
          <a:lstStyle/>
          <a:p>
            <a:r>
              <a:rPr lang="en-US" altLang="zh-CN"/>
              <a:t>Throughput</a:t>
            </a:r>
          </a:p>
        </p:txBody>
      </p:sp>
      <p:graphicFrame>
        <p:nvGraphicFramePr>
          <p:cNvPr id="25" name="图表 24"/>
          <p:cNvGraphicFramePr>
            <a:graphicFrameLocks/>
          </p:cNvGraphicFramePr>
          <p:nvPr>
            <p:extLst>
              <p:ext uri="{D42A27DB-BD31-4B8C-83A1-F6EECF244321}">
                <p14:modId xmlns:p14="http://schemas.microsoft.com/office/powerpoint/2010/main" val="1550444652"/>
              </p:ext>
            </p:extLst>
          </p:nvPr>
        </p:nvGraphicFramePr>
        <p:xfrm>
          <a:off x="33330113" y="13432205"/>
          <a:ext cx="9360000" cy="6840000"/>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838</TotalTime>
  <Words>326</Words>
  <Application>Microsoft Macintosh PowerPoint</Application>
  <PresentationFormat>自定义</PresentationFormat>
  <Paragraphs>31</Paragraphs>
  <Slides>1</Slides>
  <Notes>1</Notes>
  <HiddenSlides>0</HiddenSlides>
  <MMClips>0</MMClips>
  <ScaleCrop>false</ScaleCrop>
  <HeadingPairs>
    <vt:vector size="8" baseType="variant">
      <vt:variant>
        <vt:lpstr>已用的字体</vt:lpstr>
      </vt:variant>
      <vt:variant>
        <vt:i4>5</vt:i4>
      </vt:variant>
      <vt:variant>
        <vt:lpstr>主题</vt:lpstr>
      </vt:variant>
      <vt:variant>
        <vt:i4>3</vt:i4>
      </vt:variant>
      <vt:variant>
        <vt:lpstr>嵌入 OLE 服务器</vt:lpstr>
      </vt:variant>
      <vt:variant>
        <vt:i4>1</vt:i4>
      </vt:variant>
      <vt:variant>
        <vt:lpstr>幻灯片标题</vt:lpstr>
      </vt:variant>
      <vt:variant>
        <vt:i4>1</vt:i4>
      </vt:variant>
    </vt:vector>
  </HeadingPairs>
  <TitlesOfParts>
    <vt:vector size="10" baseType="lpstr">
      <vt:lpstr>Calibri</vt:lpstr>
      <vt:lpstr>Times New Roman</vt:lpstr>
      <vt:lpstr>Trebuchet MS</vt:lpstr>
      <vt:lpstr>宋体</vt:lpstr>
      <vt:lpstr>Arial</vt:lpstr>
      <vt:lpstr>36x48-Template-V2b</vt:lpstr>
      <vt:lpstr>1_Classic 3 Columns</vt:lpstr>
      <vt:lpstr>Classic - Wide Center</vt:lpstr>
      <vt:lpstr>Image</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ShenFei</cp:lastModifiedBy>
  <cp:revision>68</cp:revision>
  <dcterms:created xsi:type="dcterms:W3CDTF">2012-02-03T19:11:35Z</dcterms:created>
  <dcterms:modified xsi:type="dcterms:W3CDTF">2015-12-01T03:04:39Z</dcterms:modified>
</cp:coreProperties>
</file>