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CEFFAB-863A-4A72-AE34-D846AE2AFA00}">
  <a:tblStyle styleId="{43CEFFAB-863A-4A72-AE34-D846AE2AFA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Economic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11e2434e_8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11e2434e_8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11e2434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11e2434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8954b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8954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11e2434e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11e2434e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11e2434e_8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11e2434e_8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8954bc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8954b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11e2434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11e2434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11e2434e_8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b11e2434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4989625" y="4208075"/>
            <a:ext cx="628200" cy="70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1377200" y="1658225"/>
            <a:ext cx="1579200" cy="1444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64" name="Google Shape;64;p13"/>
          <p:cNvSpPr txBox="1"/>
          <p:nvPr/>
        </p:nvSpPr>
        <p:spPr>
          <a:xfrm>
            <a:off x="1495550" y="2020325"/>
            <a:ext cx="1342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Fall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93.2%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583800" y="2796950"/>
            <a:ext cx="1957500" cy="17886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66" name="Google Shape;66;p13"/>
          <p:cNvSpPr txBox="1"/>
          <p:nvPr/>
        </p:nvSpPr>
        <p:spPr>
          <a:xfrm>
            <a:off x="1703800" y="3155475"/>
            <a:ext cx="18375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99%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>
            <p:ph type="ctrTitle"/>
          </p:nvPr>
        </p:nvSpPr>
        <p:spPr>
          <a:xfrm>
            <a:off x="2775850" y="1106200"/>
            <a:ext cx="3692400" cy="24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Registrar’s Problem</a:t>
            </a:r>
            <a:endParaRPr/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-based on conflicts number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803600" y="3284925"/>
            <a:ext cx="22956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</a:t>
            </a:r>
            <a:r>
              <a:rPr lang="en"/>
              <a:t> 11, 2019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Yichun Cao, Chen Fan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48125" y="95975"/>
            <a:ext cx="3745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ESEM TIME</a:t>
            </a:r>
            <a:endParaRPr/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455425" y="12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{43CEFFAB-863A-4A72-AE34-D846AE2AFA00}</a:tableStyleId>
              </a:tblPr>
              <a:tblGrid>
                <a:gridCol w="1093400"/>
                <a:gridCol w="3141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9:55AM - 11:15 AM  TTH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:15AM -   9:45 AM  TTH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9:45AM - 11:15 AM  TTH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:15AM - 12:45AM TTH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:00 PM - 5:30 PM    TTH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:30 AM - 10:00 AM TTH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22"/>
          <p:cNvSpPr/>
          <p:nvPr/>
        </p:nvSpPr>
        <p:spPr>
          <a:xfrm>
            <a:off x="3641525" y="1159825"/>
            <a:ext cx="569100" cy="25242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4733675" y="1479625"/>
            <a:ext cx="4285500" cy="22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➢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Mostly on Tuesday-Thursday mornings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b="1" lang="en" u="sng">
                <a:latin typeface="Open Sans"/>
                <a:ea typeface="Open Sans"/>
                <a:cs typeface="Open Sans"/>
                <a:sym typeface="Open Sans"/>
              </a:rPr>
              <a:t>Not expected: 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Most time slots have duration of 160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b="1" lang="en" u="sng">
                <a:latin typeface="Open Sans"/>
                <a:ea typeface="Open Sans"/>
                <a:cs typeface="Open Sans"/>
                <a:sym typeface="Open Sans"/>
              </a:rPr>
              <a:t>Reasons Speculated: 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is extracted from real schedules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Results -&gt; real schedule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4"/>
          <p:cNvCxnSpPr/>
          <p:nvPr/>
        </p:nvCxnSpPr>
        <p:spPr>
          <a:xfrm>
            <a:off x="420075" y="2927037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369350" y="2864883"/>
            <a:ext cx="129000" cy="770742"/>
            <a:chOff x="369350" y="2864883"/>
            <a:chExt cx="129000" cy="770742"/>
          </a:xfrm>
        </p:grpSpPr>
        <p:sp>
          <p:nvSpPr>
            <p:cNvPr id="76" name="Google Shape;76;p14"/>
            <p:cNvSpPr/>
            <p:nvPr/>
          </p:nvSpPr>
          <p:spPr>
            <a:xfrm>
              <a:off x="369350" y="286488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4"/>
            <p:cNvCxnSpPr/>
            <p:nvPr/>
          </p:nvCxnSpPr>
          <p:spPr>
            <a:xfrm>
              <a:off x="433850" y="2991525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420075" y="3194925"/>
            <a:ext cx="30498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Objects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Students: id, preference lists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Courses: id, prof, length, subject, level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Time: start, end, duration, days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Room: id, capacity, subjects</a:t>
            </a:r>
            <a:endParaRPr sz="1200"/>
          </a:p>
        </p:txBody>
      </p:sp>
      <p:grpSp>
        <p:nvGrpSpPr>
          <p:cNvPr id="79" name="Google Shape;79;p14"/>
          <p:cNvGrpSpPr/>
          <p:nvPr/>
        </p:nvGrpSpPr>
        <p:grpSpPr>
          <a:xfrm>
            <a:off x="1553050" y="1736575"/>
            <a:ext cx="129000" cy="1254971"/>
            <a:chOff x="1553050" y="1736575"/>
            <a:chExt cx="129000" cy="1254971"/>
          </a:xfrm>
        </p:grpSpPr>
        <p:sp>
          <p:nvSpPr>
            <p:cNvPr id="80" name="Google Shape;80;p14"/>
            <p:cNvSpPr/>
            <p:nvPr/>
          </p:nvSpPr>
          <p:spPr>
            <a:xfrm>
              <a:off x="1553050" y="2862546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" name="Google Shape;81;p14"/>
            <p:cNvCxnSpPr/>
            <p:nvPr/>
          </p:nvCxnSpPr>
          <p:spPr>
            <a:xfrm rot="10800000">
              <a:off x="161412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1629250" y="1376000"/>
            <a:ext cx="32901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Lists 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Room, Courses, time, student lists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Conflict list (</a:t>
            </a:r>
            <a:r>
              <a:rPr lang="en" sz="1200"/>
              <a:t>Combination[Ca][Cb][conflict]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Map of slots lists to assign courses </a:t>
            </a:r>
            <a:endParaRPr sz="1200" u="sng"/>
          </a:p>
        </p:txBody>
      </p:sp>
      <p:grpSp>
        <p:nvGrpSpPr>
          <p:cNvPr id="83" name="Google Shape;83;p14"/>
          <p:cNvGrpSpPr/>
          <p:nvPr/>
        </p:nvGrpSpPr>
        <p:grpSpPr>
          <a:xfrm>
            <a:off x="3664900" y="2863721"/>
            <a:ext cx="129000" cy="773079"/>
            <a:chOff x="3484800" y="2862533"/>
            <a:chExt cx="129000" cy="773079"/>
          </a:xfrm>
        </p:grpSpPr>
        <p:sp>
          <p:nvSpPr>
            <p:cNvPr id="84" name="Google Shape;84;p14"/>
            <p:cNvSpPr/>
            <p:nvPr/>
          </p:nvSpPr>
          <p:spPr>
            <a:xfrm>
              <a:off x="3484800" y="286253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" name="Google Shape;85;p14"/>
            <p:cNvCxnSpPr/>
            <p:nvPr/>
          </p:nvCxnSpPr>
          <p:spPr>
            <a:xfrm>
              <a:off x="35462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6" name="Google Shape;86;p14"/>
          <p:cNvSpPr txBox="1"/>
          <p:nvPr>
            <p:ph idx="4294967295" type="body"/>
          </p:nvPr>
        </p:nvSpPr>
        <p:spPr>
          <a:xfrm>
            <a:off x="3793900" y="32669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 Times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    &amp;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 Rooms </a:t>
            </a:r>
            <a:endParaRPr b="1"/>
          </a:p>
        </p:txBody>
      </p:sp>
      <p:grpSp>
        <p:nvGrpSpPr>
          <p:cNvPr id="87" name="Google Shape;87;p14"/>
          <p:cNvGrpSpPr/>
          <p:nvPr/>
        </p:nvGrpSpPr>
        <p:grpSpPr>
          <a:xfrm>
            <a:off x="5144075" y="1736575"/>
            <a:ext cx="129000" cy="1257296"/>
            <a:chOff x="5144075" y="1736575"/>
            <a:chExt cx="129000" cy="1257296"/>
          </a:xfrm>
        </p:grpSpPr>
        <p:sp>
          <p:nvSpPr>
            <p:cNvPr id="88" name="Google Shape;88;p14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Google Shape;89;p14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0" name="Google Shape;90;p14"/>
          <p:cNvSpPr txBox="1"/>
          <p:nvPr>
            <p:ph idx="4294967295" type="body"/>
          </p:nvPr>
        </p:nvSpPr>
        <p:spPr>
          <a:xfrm>
            <a:off x="5222650" y="1400500"/>
            <a:ext cx="36501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Remove students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Remove overlapping courses for each student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Remove students to fit room capacity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</a:rPr>
              <a:t>Prioritized Lottery</a:t>
            </a:r>
            <a:endParaRPr sz="14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</a:rPr>
              <a:t>(Extension)</a:t>
            </a:r>
            <a:endParaRPr sz="1400">
              <a:solidFill>
                <a:srgbClr val="3D85C6"/>
              </a:solidFill>
            </a:endParaRPr>
          </a:p>
        </p:txBody>
      </p:sp>
      <p:grpSp>
        <p:nvGrpSpPr>
          <p:cNvPr id="91" name="Google Shape;91;p14"/>
          <p:cNvGrpSpPr/>
          <p:nvPr/>
        </p:nvGrpSpPr>
        <p:grpSpPr>
          <a:xfrm>
            <a:off x="6355350" y="2864871"/>
            <a:ext cx="129000" cy="770742"/>
            <a:chOff x="6657900" y="2864871"/>
            <a:chExt cx="129000" cy="770742"/>
          </a:xfrm>
        </p:grpSpPr>
        <p:sp>
          <p:nvSpPr>
            <p:cNvPr id="92" name="Google Shape;92;p14"/>
            <p:cNvSpPr/>
            <p:nvPr/>
          </p:nvSpPr>
          <p:spPr>
            <a:xfrm>
              <a:off x="6657900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" name="Google Shape;93;p14"/>
            <p:cNvCxnSpPr/>
            <p:nvPr/>
          </p:nvCxnSpPr>
          <p:spPr>
            <a:xfrm>
              <a:off x="67224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6438750" y="32424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 schedule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Traverse course list and print everything</a:t>
            </a:r>
            <a:endParaRPr sz="1200"/>
          </a:p>
        </p:txBody>
      </p:sp>
      <p:sp>
        <p:nvSpPr>
          <p:cNvPr id="95" name="Google Shape;95;p14"/>
          <p:cNvSpPr txBox="1"/>
          <p:nvPr/>
        </p:nvSpPr>
        <p:spPr>
          <a:xfrm>
            <a:off x="2763300" y="377875"/>
            <a:ext cx="1808700" cy="721500"/>
          </a:xfrm>
          <a:prstGeom prst="rect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Conflict-driven</a:t>
            </a:r>
            <a:endParaRPr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Algorithm </a:t>
            </a:r>
            <a:endParaRPr sz="18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6" name="Google Shape;96;p14"/>
          <p:cNvCxnSpPr>
            <a:endCxn id="95" idx="2"/>
          </p:cNvCxnSpPr>
          <p:nvPr/>
        </p:nvCxnSpPr>
        <p:spPr>
          <a:xfrm flipH="1" rot="10800000">
            <a:off x="2684850" y="1099375"/>
            <a:ext cx="982800" cy="10068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4"/>
          <p:cNvSpPr txBox="1"/>
          <p:nvPr/>
        </p:nvSpPr>
        <p:spPr>
          <a:xfrm>
            <a:off x="2587900" y="3302375"/>
            <a:ext cx="982800" cy="502500"/>
          </a:xfrm>
          <a:prstGeom prst="rect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Flexible</a:t>
            </a:r>
            <a:endParaRPr sz="12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(Extension)</a:t>
            </a:r>
            <a:endParaRPr sz="12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17400" y="562650"/>
            <a:ext cx="7111200" cy="6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Extension #</a:t>
            </a:r>
            <a:r>
              <a:rPr lang="en"/>
              <a:t>1</a:t>
            </a:r>
            <a:r>
              <a:rPr lang="en"/>
              <a:t>(Improvement on Algorithm</a:t>
            </a:r>
            <a:r>
              <a:rPr lang="en" sz="3000"/>
              <a:t>)</a:t>
            </a:r>
            <a:endParaRPr sz="3000"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17400" y="1400350"/>
            <a:ext cx="84660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General idea : minimize the total conflict between each course scheduled in one time slot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combination[COURSE A, COURSE B] returns the conflicts between course A and B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Instead of putting two courses with minimum conflict into one time slot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each time slot, we calculate total conflict number when course A is put into that slot by adding conflict number </a:t>
            </a:r>
            <a:r>
              <a:rPr lang="en" sz="1400"/>
              <a:t>with all scheduled courses in that slot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Put course A into the slot with minimum conflict number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Optimal might use Dynamic Programming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4375600" y="-100850"/>
            <a:ext cx="507000" cy="52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93200" y="130900"/>
            <a:ext cx="33882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Map of Arrays of ArrayList</a:t>
            </a:r>
            <a:endParaRPr b="1" u="sng"/>
          </a:p>
        </p:txBody>
      </p:sp>
      <p:sp>
        <p:nvSpPr>
          <p:cNvPr id="110" name="Google Shape;110;p16"/>
          <p:cNvSpPr txBox="1"/>
          <p:nvPr/>
        </p:nvSpPr>
        <p:spPr>
          <a:xfrm>
            <a:off x="512025" y="836488"/>
            <a:ext cx="17505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&lt;Key, Value&gt;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350075" y="1788713"/>
            <a:ext cx="2396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CE5CD"/>
                </a:highlight>
                <a:latin typeface="Open Sans"/>
                <a:ea typeface="Open Sans"/>
                <a:cs typeface="Open Sans"/>
                <a:sym typeface="Open Sans"/>
              </a:rPr>
              <a:t>Represents Time slots of D1</a:t>
            </a:r>
            <a:endParaRPr sz="1200">
              <a:highlight>
                <a:srgbClr val="FCE5CD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06275" y="1745175"/>
            <a:ext cx="877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CE5CD"/>
                </a:highlight>
                <a:latin typeface="Open Sans"/>
                <a:ea typeface="Open Sans"/>
                <a:cs typeface="Open Sans"/>
                <a:sym typeface="Open Sans"/>
              </a:rPr>
              <a:t>Duration</a:t>
            </a:r>
            <a:endParaRPr sz="1200">
              <a:highlight>
                <a:srgbClr val="FCE5CD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306300" y="4137700"/>
            <a:ext cx="2071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CE5CD"/>
                </a:highlight>
                <a:latin typeface="Open Sans"/>
                <a:ea typeface="Open Sans"/>
                <a:cs typeface="Open Sans"/>
                <a:sym typeface="Open Sans"/>
              </a:rPr>
              <a:t>Courses</a:t>
            </a:r>
            <a:r>
              <a:rPr lang="en" sz="1200">
                <a:highlight>
                  <a:srgbClr val="FCE5CD"/>
                </a:highlight>
                <a:latin typeface="Open Sans"/>
                <a:ea typeface="Open Sans"/>
                <a:cs typeface="Open Sans"/>
                <a:sym typeface="Open Sans"/>
              </a:rPr>
              <a:t> to be scheduled in T1,T2,T3...                 </a:t>
            </a:r>
            <a:endParaRPr sz="1200">
              <a:highlight>
                <a:srgbClr val="FCE5CD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4" name="Google Shape;114;p16"/>
          <p:cNvGraphicFramePr/>
          <p:nvPr/>
        </p:nvGraphicFramePr>
        <p:xfrm>
          <a:off x="569649" y="2148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{43CEFFAB-863A-4A72-AE34-D846AE2AFA00}</a:tableStyleId>
              </a:tblPr>
              <a:tblGrid>
                <a:gridCol w="551075"/>
              </a:tblGrid>
              <a:tr h="40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Google Shape;115;p16"/>
          <p:cNvGraphicFramePr/>
          <p:nvPr/>
        </p:nvGraphicFramePr>
        <p:xfrm>
          <a:off x="1453486" y="2914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{43CEFFAB-863A-4A72-AE34-D846AE2AFA00}</a:tableStyleId>
              </a:tblPr>
              <a:tblGrid>
                <a:gridCol w="382850"/>
              </a:tblGrid>
              <a:tr h="28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Google Shape;116;p16"/>
          <p:cNvGraphicFramePr/>
          <p:nvPr/>
        </p:nvGraphicFramePr>
        <p:xfrm>
          <a:off x="1395050" y="214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{43CEFFAB-863A-4A72-AE34-D846AE2AFA00}</a:tableStyleId>
              </a:tblPr>
              <a:tblGrid>
                <a:gridCol w="455625"/>
                <a:gridCol w="455625"/>
                <a:gridCol w="455625"/>
                <a:gridCol w="455625"/>
                <a:gridCol w="455625"/>
                <a:gridCol w="455625"/>
                <a:gridCol w="382850"/>
              </a:tblGrid>
              <a:tr h="36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7" name="Google Shape;117;p16"/>
          <p:cNvCxnSpPr/>
          <p:nvPr/>
        </p:nvCxnSpPr>
        <p:spPr>
          <a:xfrm flipH="1" rot="10800000">
            <a:off x="920300" y="2344050"/>
            <a:ext cx="468300" cy="192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1575825" y="2423275"/>
            <a:ext cx="43200" cy="439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9" name="Google Shape;119;p16"/>
          <p:cNvGraphicFramePr/>
          <p:nvPr/>
        </p:nvGraphicFramePr>
        <p:xfrm>
          <a:off x="1923449" y="2914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{43CEFFAB-863A-4A72-AE34-D846AE2AFA00}</a:tableStyleId>
              </a:tblPr>
              <a:tblGrid>
                <a:gridCol w="382850"/>
              </a:tblGrid>
              <a:tr h="31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0" name="Google Shape;120;p16"/>
          <p:cNvCxnSpPr/>
          <p:nvPr/>
        </p:nvCxnSpPr>
        <p:spPr>
          <a:xfrm>
            <a:off x="2035700" y="2423275"/>
            <a:ext cx="43200" cy="439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2526675" y="2423275"/>
            <a:ext cx="43200" cy="439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6"/>
          <p:cNvSpPr txBox="1"/>
          <p:nvPr/>
        </p:nvSpPr>
        <p:spPr>
          <a:xfrm>
            <a:off x="2306300" y="3302125"/>
            <a:ext cx="12102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…....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5193025" y="1125000"/>
            <a:ext cx="3453900" cy="3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➢"/>
            </a:pPr>
            <a:r>
              <a:rPr lang="en" sz="1400">
                <a:solidFill>
                  <a:schemeClr val="dk1"/>
                </a:solidFill>
              </a:rPr>
              <a:t>Map of Arrays of ArrayList to store courses into each time slot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➢"/>
            </a:pPr>
            <a:r>
              <a:rPr lang="en" sz="1400" u="sng">
                <a:solidFill>
                  <a:schemeClr val="dk1"/>
                </a:solidFill>
              </a:rPr>
              <a:t>PutFirst </a:t>
            </a:r>
            <a:r>
              <a:rPr lang="en" sz="14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separate courses with high conflict number into distinct slots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➢"/>
            </a:pPr>
            <a:r>
              <a:rPr lang="en" sz="1400" u="sng">
                <a:solidFill>
                  <a:schemeClr val="dk1"/>
                </a:solidFill>
              </a:rPr>
              <a:t>PutRest</a:t>
            </a:r>
            <a:r>
              <a:rPr lang="en" sz="1400">
                <a:solidFill>
                  <a:schemeClr val="dk1"/>
                </a:solidFill>
              </a:rPr>
              <a:t> : </a:t>
            </a:r>
            <a:r>
              <a:rPr lang="en" sz="1200">
                <a:solidFill>
                  <a:schemeClr val="dk1"/>
                </a:solidFill>
              </a:rPr>
              <a:t>After each time slot has at least one course, put the class with</a:t>
            </a:r>
            <a:r>
              <a:rPr lang="en" sz="1200" u="sng">
                <a:solidFill>
                  <a:schemeClr val="dk1"/>
                </a:solidFill>
              </a:rPr>
              <a:t> </a:t>
            </a:r>
            <a:r>
              <a:rPr i="1" lang="en" sz="1200" u="sng">
                <a:solidFill>
                  <a:schemeClr val="dk1"/>
                </a:solidFill>
              </a:rPr>
              <a:t>the</a:t>
            </a:r>
            <a:r>
              <a:rPr lang="en" sz="1200" u="sng">
                <a:solidFill>
                  <a:schemeClr val="dk1"/>
                </a:solidFill>
              </a:rPr>
              <a:t> l</a:t>
            </a:r>
            <a:r>
              <a:rPr i="1" lang="en" sz="1200" u="sng">
                <a:solidFill>
                  <a:schemeClr val="dk1"/>
                </a:solidFill>
              </a:rPr>
              <a:t>east number</a:t>
            </a:r>
            <a:r>
              <a:rPr lang="en" sz="1200">
                <a:solidFill>
                  <a:schemeClr val="dk1"/>
                </a:solidFill>
              </a:rPr>
              <a:t> of </a:t>
            </a:r>
            <a:r>
              <a:rPr lang="en" sz="1200">
                <a:solidFill>
                  <a:schemeClr val="dk1"/>
                </a:solidFill>
              </a:rPr>
              <a:t>conflicts</a:t>
            </a:r>
            <a:r>
              <a:rPr lang="en" sz="1200">
                <a:solidFill>
                  <a:schemeClr val="dk1"/>
                </a:solidFill>
              </a:rPr>
              <a:t> with all scheduled courses in the slot </a:t>
            </a:r>
            <a:endParaRPr sz="1200"/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5638375" y="359500"/>
            <a:ext cx="2349600" cy="7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Assign Time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25" name="Google Shape;125;p16"/>
          <p:cNvCxnSpPr>
            <a:endCxn id="112" idx="0"/>
          </p:cNvCxnSpPr>
          <p:nvPr/>
        </p:nvCxnSpPr>
        <p:spPr>
          <a:xfrm flipH="1">
            <a:off x="845175" y="1239075"/>
            <a:ext cx="19200" cy="506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1528275" y="1182113"/>
            <a:ext cx="452700" cy="618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6"/>
          <p:cNvSpPr txBox="1"/>
          <p:nvPr/>
        </p:nvSpPr>
        <p:spPr>
          <a:xfrm>
            <a:off x="1700100" y="1233388"/>
            <a:ext cx="19110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Arraylists of Arraylists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93375" y="651500"/>
            <a:ext cx="7111200" cy="6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Extension #</a:t>
            </a:r>
            <a:r>
              <a:rPr lang="en"/>
              <a:t>2</a:t>
            </a:r>
            <a:r>
              <a:rPr lang="en"/>
              <a:t>(Assign time slots by duration</a:t>
            </a:r>
            <a:r>
              <a:rPr lang="en" sz="3000"/>
              <a:t>)</a:t>
            </a:r>
            <a:endParaRPr sz="3000"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850250" y="1343100"/>
            <a:ext cx="7602000" cy="3219000"/>
          </a:xfrm>
          <a:prstGeom prst="rect">
            <a:avLst/>
          </a:prstGeom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</a:t>
            </a:r>
            <a:r>
              <a:rPr lang="en" sz="1400"/>
              <a:t>tore duration of the class time into Course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Map&lt;Integer, ArrayList&lt;ArrayList&lt;Course&gt;&gt;&gt;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Integer: the duration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ArrayList&lt;ArrayList&lt;Course&gt;&gt; :  time slots in this duration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ArrayList&lt;Course&gt;: stores the courses in one time slot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Put each course in time slots with required duration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" type="subTitle"/>
          </p:nvPr>
        </p:nvSpPr>
        <p:spPr>
          <a:xfrm>
            <a:off x="600350" y="94575"/>
            <a:ext cx="33882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Assign Room</a:t>
            </a:r>
            <a:endParaRPr b="1" sz="3600"/>
          </a:p>
        </p:txBody>
      </p:sp>
      <p:sp>
        <p:nvSpPr>
          <p:cNvPr id="139" name="Google Shape;139;p18"/>
          <p:cNvSpPr txBox="1"/>
          <p:nvPr>
            <p:ph idx="2" type="body"/>
          </p:nvPr>
        </p:nvSpPr>
        <p:spPr>
          <a:xfrm>
            <a:off x="4772975" y="807850"/>
            <a:ext cx="42216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➢"/>
            </a:pPr>
            <a:r>
              <a:rPr lang="en" sz="1400">
                <a:solidFill>
                  <a:srgbClr val="FFFFFF"/>
                </a:solidFill>
              </a:rPr>
              <a:t>Remove overlapping courses for each student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➢"/>
            </a:pPr>
            <a:r>
              <a:rPr lang="en" sz="1400">
                <a:solidFill>
                  <a:srgbClr val="FFFFFF"/>
                </a:solidFill>
              </a:rPr>
              <a:t>Remove students to fit room capacity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5153225" y="246975"/>
            <a:ext cx="3308700" cy="7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Update Students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46650" y="787100"/>
            <a:ext cx="3976500" cy="1489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➢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Assign biggest room to biggest course in each time slot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➢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Check subject of each course and assign accordingly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-228600" y="2266950"/>
            <a:ext cx="5143500" cy="8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</a:rPr>
              <a:t>Extension #3 </a:t>
            </a:r>
            <a:endParaRPr sz="2400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(Assign classrooms by Subject Building)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90900" y="3058925"/>
            <a:ext cx="39045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➢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each classrooms store all subjects that courses from those subjects can use this classroom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➢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Assign largest course to a largest unscheduled room that can hold this course based on the subject.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5434175" y="2136625"/>
            <a:ext cx="28080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FFFFFF"/>
                </a:solidFill>
              </a:rPr>
              <a:t>Extension #4</a:t>
            </a:r>
            <a:r>
              <a:rPr lang="en" sz="2400">
                <a:solidFill>
                  <a:srgbClr val="FFFFFF"/>
                </a:solidFill>
              </a:rPr>
              <a:t>  (lottery)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5" name="Google Shape;145;p18"/>
          <p:cNvSpPr txBox="1"/>
          <p:nvPr>
            <p:ph idx="2" type="body"/>
          </p:nvPr>
        </p:nvSpPr>
        <p:spPr>
          <a:xfrm>
            <a:off x="4727375" y="3026575"/>
            <a:ext cx="4221600" cy="12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Randomly generate Class Year for each student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For 300-level course, only lottery students that are not seniors out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17497" l="30903" r="14048" t="28614"/>
          <a:stretch/>
        </p:blipFill>
        <p:spPr>
          <a:xfrm>
            <a:off x="372275" y="1466300"/>
            <a:ext cx="3646800" cy="22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414400" y="182375"/>
            <a:ext cx="2856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Run-time Analysis</a:t>
            </a:r>
            <a:endParaRPr sz="2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414400" y="782525"/>
            <a:ext cx="3186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Dependency On 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5262025" y="782525"/>
            <a:ext cx="3186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Dependency On 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4">
            <a:alphaModFix/>
          </a:blip>
          <a:srcRect b="7633" l="28788" r="12134" t="36196"/>
          <a:stretch/>
        </p:blipFill>
        <p:spPr>
          <a:xfrm>
            <a:off x="4505300" y="1495013"/>
            <a:ext cx="4251691" cy="220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5">
            <a:alphaModFix/>
          </a:blip>
          <a:srcRect b="0" l="3203" r="0" t="0"/>
          <a:stretch/>
        </p:blipFill>
        <p:spPr>
          <a:xfrm>
            <a:off x="3528650" y="3920275"/>
            <a:ext cx="173337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0" y="0"/>
            <a:ext cx="45645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10936" l="27264" r="12959" t="31383"/>
          <a:stretch/>
        </p:blipFill>
        <p:spPr>
          <a:xfrm>
            <a:off x="219425" y="1739825"/>
            <a:ext cx="4047773" cy="247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144300" y="83600"/>
            <a:ext cx="43761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Solution Quality Analysis</a:t>
            </a:r>
            <a:endParaRPr sz="42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195900" y="1246050"/>
            <a:ext cx="4376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 random input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4900375" y="1215600"/>
            <a:ext cx="3798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 real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5" name="Google Shape;165;p20"/>
          <p:cNvGraphicFramePr/>
          <p:nvPr/>
        </p:nvGraphicFramePr>
        <p:xfrm>
          <a:off x="4806788" y="188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{43CEFFAB-863A-4A72-AE34-D846AE2AFA00}</a:tableStyleId>
              </a:tblPr>
              <a:tblGrid>
                <a:gridCol w="1055150"/>
                <a:gridCol w="514575"/>
                <a:gridCol w="514575"/>
                <a:gridCol w="468200"/>
                <a:gridCol w="553375"/>
                <a:gridCol w="880200"/>
              </a:tblGrid>
              <a:tr h="41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Fall</a:t>
                      </a:r>
                      <a:endParaRPr sz="1200"/>
                    </a:p>
                  </a:txBody>
                  <a:tcPr marT="91425" marB="91425" marR="91425" marL="2743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</a:t>
                      </a:r>
                      <a:r>
                        <a:rPr lang="en" sz="900"/>
                        <a:t>31</a:t>
                      </a:r>
                      <a:endParaRPr sz="900"/>
                    </a:p>
                  </a:txBody>
                  <a:tcPr marT="91425" marB="91425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0.931</a:t>
                      </a:r>
                      <a:endParaRPr sz="900"/>
                    </a:p>
                  </a:txBody>
                  <a:tcPr marT="91425" marB="91425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0.929</a:t>
                      </a:r>
                      <a:endParaRPr sz="900"/>
                    </a:p>
                  </a:txBody>
                  <a:tcPr marT="91425" marB="91425" marR="91425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0.936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Avg = </a:t>
                      </a:r>
                      <a:r>
                        <a:rPr lang="en" sz="900"/>
                        <a:t>0.932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Spring</a:t>
                      </a:r>
                      <a:endParaRPr sz="1200"/>
                    </a:p>
                  </a:txBody>
                  <a:tcPr marT="91425" marB="91425" marR="91425" marL="1828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0.99</a:t>
                      </a:r>
                      <a:endParaRPr sz="900"/>
                    </a:p>
                  </a:txBody>
                  <a:tcPr marT="91425" marB="91425" marR="91425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0.992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0.993</a:t>
                      </a:r>
                      <a:endParaRPr sz="900"/>
                    </a:p>
                  </a:txBody>
                  <a:tcPr marT="91425" marB="91425" marR="91425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Avg = 0.99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0"/>
          <p:cNvSpPr txBox="1"/>
          <p:nvPr/>
        </p:nvSpPr>
        <p:spPr>
          <a:xfrm>
            <a:off x="4806800" y="2802225"/>
            <a:ext cx="41007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Highest: Spring 2012(99.3%)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Lowest: Fall2004 (89.5%)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ESEM?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100 level intro?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Students tends to choose more course in Fall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199400" y="95975"/>
            <a:ext cx="3745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to Reality</a:t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60353" l="24059" r="55234" t="23951"/>
          <a:stretch/>
        </p:blipFill>
        <p:spPr>
          <a:xfrm>
            <a:off x="1794050" y="3198800"/>
            <a:ext cx="3709200" cy="162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 rotWithShape="1">
          <a:blip r:embed="rId4">
            <a:alphaModFix/>
          </a:blip>
          <a:srcRect b="61834" l="954" r="68840" t="9570"/>
          <a:stretch/>
        </p:blipFill>
        <p:spPr>
          <a:xfrm>
            <a:off x="1794050" y="1019550"/>
            <a:ext cx="3709198" cy="16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/>
          <p:nvPr/>
        </p:nvSpPr>
        <p:spPr>
          <a:xfrm>
            <a:off x="1679300" y="976325"/>
            <a:ext cx="3645000" cy="2151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1752475" y="2355513"/>
            <a:ext cx="3645000" cy="2151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5503250" y="927275"/>
            <a:ext cx="2480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Linear Alebra/Multi Calc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5555800" y="1562350"/>
            <a:ext cx="2272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Intro Language Classes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5555800" y="2229275"/>
            <a:ext cx="18369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Intro Humanity Classes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1752475" y="3166275"/>
            <a:ext cx="3645000" cy="2151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6202000" y="2815463"/>
            <a:ext cx="1836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Real Analysis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(Allowing overlaps with 100 Math course)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1" name="Google Shape;181;p21"/>
          <p:cNvCxnSpPr>
            <a:stCxn id="179" idx="6"/>
            <a:endCxn id="180" idx="1"/>
          </p:cNvCxnSpPr>
          <p:nvPr/>
        </p:nvCxnSpPr>
        <p:spPr>
          <a:xfrm flipH="1" rot="10800000">
            <a:off x="5397475" y="3098625"/>
            <a:ext cx="804600" cy="17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1"/>
          <p:cNvSpPr/>
          <p:nvPr/>
        </p:nvSpPr>
        <p:spPr>
          <a:xfrm>
            <a:off x="1794050" y="3815725"/>
            <a:ext cx="3645000" cy="369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6146525" y="3578350"/>
            <a:ext cx="2897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Typical 300-level humanity courses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(meets once a week &amp; really late)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4" name="Google Shape;184;p21"/>
          <p:cNvCxnSpPr>
            <a:stCxn id="182" idx="6"/>
            <a:endCxn id="183" idx="1"/>
          </p:cNvCxnSpPr>
          <p:nvPr/>
        </p:nvCxnSpPr>
        <p:spPr>
          <a:xfrm flipH="1" rot="10800000">
            <a:off x="5439050" y="3861475"/>
            <a:ext cx="707400" cy="13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1"/>
          <p:cNvSpPr txBox="1"/>
          <p:nvPr/>
        </p:nvSpPr>
        <p:spPr>
          <a:xfrm>
            <a:off x="6069550" y="4341425"/>
            <a:ext cx="2897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Typical 300-level Science courses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(meets twice a week &amp; not so late)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6" name="Google Shape;186;p21"/>
          <p:cNvCxnSpPr>
            <a:stCxn id="187" idx="6"/>
            <a:endCxn id="185" idx="1"/>
          </p:cNvCxnSpPr>
          <p:nvPr/>
        </p:nvCxnSpPr>
        <p:spPr>
          <a:xfrm>
            <a:off x="5439050" y="4579575"/>
            <a:ext cx="630600" cy="4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1"/>
          <p:cNvSpPr/>
          <p:nvPr/>
        </p:nvSpPr>
        <p:spPr>
          <a:xfrm>
            <a:off x="1794050" y="4472025"/>
            <a:ext cx="3645000" cy="2151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1679300" y="1611400"/>
            <a:ext cx="3645000" cy="2151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