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94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5" r:id="rId15"/>
    <p:sldId id="289" r:id="rId16"/>
    <p:sldId id="290" r:id="rId17"/>
    <p:sldId id="291" r:id="rId18"/>
    <p:sldId id="293" r:id="rId19"/>
    <p:sldId id="292" r:id="rId20"/>
    <p:sldId id="295" r:id="rId21"/>
    <p:sldId id="296" r:id="rId22"/>
    <p:sldId id="297" r:id="rId23"/>
    <p:sldId id="298" r:id="rId24"/>
    <p:sldId id="301" r:id="rId25"/>
    <p:sldId id="303" r:id="rId26"/>
    <p:sldId id="306" r:id="rId27"/>
    <p:sldId id="302" r:id="rId28"/>
    <p:sldId id="304" r:id="rId29"/>
    <p:sldId id="30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80" autoAdjust="0"/>
  </p:normalViewPr>
  <p:slideViewPr>
    <p:cSldViewPr snapToGrid="0">
      <p:cViewPr varScale="1">
        <p:scale>
          <a:sx n="59" d="100"/>
          <a:sy n="59" d="100"/>
        </p:scale>
        <p:origin x="11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07883-96BF-4D20-BF38-054D0B1DB380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F7B62-5EB8-4DC5-8458-7C1FD931B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1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connect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0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交叉熵作为每一层的代价函数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8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4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1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预训练：预测每个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组成的向量</a:t>
            </a:r>
            <a:endParaRPr lang="en-US" altLang="zh-CN" dirty="0" smtClean="0"/>
          </a:p>
          <a:p>
            <a:r>
              <a:rPr lang="zh-CN" altLang="en-US" dirty="0" smtClean="0"/>
              <a:t>微调参数：预测最终值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7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MLP/FCN/</a:t>
            </a:r>
            <a:r>
              <a:rPr lang="en-US" altLang="zh-CN" dirty="0" err="1" smtClean="0"/>
              <a:t>ResNet</a:t>
            </a:r>
            <a:endParaRPr lang="en-US" altLang="zh-CN" dirty="0" smtClean="0"/>
          </a:p>
          <a:p>
            <a:r>
              <a:rPr lang="en-US" altLang="zh-CN" dirty="0" smtClean="0"/>
              <a:t>MDWD</a:t>
            </a:r>
            <a:r>
              <a:rPr lang="zh-CN" altLang="en-US" dirty="0" smtClean="0"/>
              <a:t>表示特征固定，卷积核参数不可调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9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黑体表示第一，斜体表示第二</a:t>
            </a:r>
            <a:endParaRPr lang="en-US" altLang="zh-CN" dirty="0" smtClean="0"/>
          </a:p>
          <a:p>
            <a:r>
              <a:rPr lang="zh-CN" altLang="en-US" dirty="0" smtClean="0"/>
              <a:t>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次取平均</a:t>
            </a:r>
            <a:endParaRPr lang="en-US" altLang="zh-CN" dirty="0" smtClean="0"/>
          </a:p>
          <a:p>
            <a:r>
              <a:rPr lang="zh-CN" altLang="en-US" dirty="0" smtClean="0"/>
              <a:t>算术排名</a:t>
            </a:r>
            <a:endParaRPr lang="en-US" altLang="zh-CN" dirty="0" smtClean="0"/>
          </a:p>
          <a:p>
            <a:r>
              <a:rPr lang="zh-CN" altLang="en-US" dirty="0" smtClean="0"/>
              <a:t>几何排名</a:t>
            </a:r>
            <a:endParaRPr lang="en-US" altLang="zh-CN" dirty="0" smtClean="0"/>
          </a:p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mWDN+RCF</a:t>
            </a:r>
            <a:r>
              <a:rPr lang="zh-CN" altLang="en-US" dirty="0" smtClean="0"/>
              <a:t>都比对应的网络模型要好；</a:t>
            </a:r>
            <a:r>
              <a:rPr lang="en-US" altLang="zh-CN" dirty="0" smtClean="0"/>
              <a:t>Wavelet-RCF</a:t>
            </a:r>
            <a:r>
              <a:rPr lang="zh-CN" altLang="en-US" dirty="0" smtClean="0"/>
              <a:t>表明频域也有很多信息；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-RCF</a:t>
            </a:r>
            <a:r>
              <a:rPr lang="zh-CN" altLang="en-US" dirty="0" smtClean="0"/>
              <a:t>在很多数据集上表现优于</a:t>
            </a:r>
            <a:r>
              <a:rPr lang="en-US" altLang="zh-CN" dirty="0" smtClean="0"/>
              <a:t>Wavelet-RCF</a:t>
            </a:r>
            <a:r>
              <a:rPr lang="zh-CN" altLang="en-US" dirty="0" smtClean="0"/>
              <a:t>，所以优势在于参数可训练而不固定，所以这中间存在一个</a:t>
            </a:r>
            <a:r>
              <a:rPr lang="en-US" altLang="zh-CN" dirty="0" smtClean="0"/>
              <a:t>tradeoff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4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4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21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以不同的时间间隔做预测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2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以不同的时间间隔，只预测后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分钟的那个点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48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Can we evaluate quantitatively what layer or which frequency of a time series is more important to the final output of the </a:t>
            </a:r>
            <a:r>
              <a:rPr lang="en-US" altLang="zh-CN" sz="1200" dirty="0" err="1" smtClean="0"/>
              <a:t>mWDN</a:t>
            </a:r>
            <a:r>
              <a:rPr lang="en-US" altLang="zh-CN" sz="1200" dirty="0" smtClean="0"/>
              <a:t> based models?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88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1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低频滤波可以捕捉波形，高频滤波可以捕捉一些分辨度很高的信息更益于分类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68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低频滤波可以捕捉波形，高频滤波可以捕捉一些分辨度很高的信息更益于分类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低频滤波容易捕捉波形、趋势。所有层数越高、越靠近后面的点，对于预测更有信息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06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1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7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时域是针对序列的原始值来做的分析，频域是针对数据的频率信息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大部分深度学习模型仅利用了时域信息，没有利用频域信息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小波分解能从时域和频域中获取特征，但是参数是独立的，不能通过结果来进行全局的参数优化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1.Shapelets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整合移动平均自回归模型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1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实际上就是一维卷积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5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因为是顺序计算的，所以也包含时间信息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8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4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7B62-5EB8-4DC5-8458-7C1FD931B6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3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6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6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DB11-1230-4A51-A4AD-85A2DE0C4C23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1A8A-E92E-4976-BA92-BD4D0AAC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27412"/>
            <a:ext cx="12192000" cy="136477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Multilevel Wavelet Decomposition Network for Interpretable Time Series Analysis 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4862" y="4430001"/>
            <a:ext cx="7622276" cy="1201975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Jingyuan</a:t>
            </a:r>
            <a:r>
              <a:rPr lang="en-US" altLang="zh-CN" sz="2800" dirty="0" smtClean="0"/>
              <a:t> Wang, </a:t>
            </a:r>
            <a:r>
              <a:rPr lang="en-US" altLang="zh-CN" sz="2800" dirty="0" err="1" smtClean="0"/>
              <a:t>Ze</a:t>
            </a:r>
            <a:r>
              <a:rPr lang="en-US" altLang="zh-CN" sz="2800" dirty="0" smtClean="0"/>
              <a:t> Wang, </a:t>
            </a:r>
            <a:r>
              <a:rPr lang="en-US" altLang="zh-CN" sz="2800" dirty="0" err="1" smtClean="0"/>
              <a:t>Jianfeng</a:t>
            </a:r>
            <a:r>
              <a:rPr lang="en-US" altLang="zh-CN" sz="2800" dirty="0" smtClean="0"/>
              <a:t> Li, </a:t>
            </a:r>
            <a:r>
              <a:rPr lang="en-US" altLang="zh-CN" sz="2800" dirty="0" err="1" smtClean="0"/>
              <a:t>JunjieWu</a:t>
            </a:r>
            <a:r>
              <a:rPr lang="en-US" altLang="zh-CN" sz="2800" dirty="0" smtClean="0"/>
              <a:t>∗</a:t>
            </a:r>
          </a:p>
          <a:p>
            <a:r>
              <a:rPr lang="en-US" altLang="zh-CN" sz="2800" dirty="0" err="1" smtClean="0"/>
              <a:t>Beihang</a:t>
            </a:r>
            <a:r>
              <a:rPr lang="en-US" altLang="zh-CN" sz="2800" dirty="0" smtClean="0"/>
              <a:t> University</a:t>
            </a:r>
            <a:endParaRPr lang="zh-CN" altLang="en-US" sz="2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168580" y="3224282"/>
            <a:ext cx="7877605" cy="566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——SIGKDD 2018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2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 Multilevel Wavelet Decomposition Network (</a:t>
            </a:r>
            <a:r>
              <a:rPr lang="en-US" altLang="zh-CN" sz="2400" dirty="0" err="1" smtClean="0"/>
              <a:t>mWDN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18" y="2070177"/>
            <a:ext cx="7620000" cy="369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9631"/>
            <a:ext cx="5579558" cy="1352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0719" y="4067310"/>
                <a:ext cx="2639290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9" y="4067310"/>
                <a:ext cx="2639290" cy="6756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1617" y="2688797"/>
                <a:ext cx="3955458" cy="921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7" y="2688797"/>
                <a:ext cx="3955458" cy="9212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 Multilevel Wavelet Decomposition Network (</a:t>
            </a:r>
            <a:r>
              <a:rPr lang="en-US" altLang="zh-CN" sz="2400" dirty="0" err="1" smtClean="0"/>
              <a:t>mWDN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" y="2360096"/>
            <a:ext cx="5886450" cy="2705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76" y="2398196"/>
            <a:ext cx="6238875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38085" y="5346913"/>
                <a:ext cx="9092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𝑠𝑎𝑡𝑖𝑠𝑓𝑦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85" y="5346913"/>
                <a:ext cx="909216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04" t="-24590" r="-20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38085" y="5864908"/>
                <a:ext cx="1031821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Initial: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𝟎𝟏𝟎𝟔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𝟎𝟑𝟐𝟗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𝟎𝟑𝟎𝟖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𝟏𝟖𝟕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𝟎𝟐𝟖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𝟔𝟑𝟎𝟗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𝟕𝟏𝟒𝟖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𝟐𝟑𝟎𝟒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𝟐𝟑𝟎𝟒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𝟕𝟏𝟒𝟖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𝟔𝟑𝟎𝟗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𝟎𝟐𝟖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𝟏𝟖𝟕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𝟎𝟑𝟎𝟖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𝟎𝟑𝟐𝟗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𝟎𝟏𝟎𝟔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85" y="5864908"/>
                <a:ext cx="10318218" cy="677108"/>
              </a:xfrm>
              <a:prstGeom prst="rect">
                <a:avLst/>
              </a:prstGeom>
              <a:blipFill rotWithShape="0">
                <a:blip r:embed="rId6"/>
                <a:stretch>
                  <a:fillRect l="-1772" t="-13514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3.3 Residual Classification Flow (RCF)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81" y="1865229"/>
            <a:ext cx="7489156" cy="499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832559" y="1246035"/>
                <a:ext cx="347678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559" y="1246035"/>
                <a:ext cx="3476786" cy="416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16162" y="1812521"/>
                <a:ext cx="305288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62" y="1812521"/>
                <a:ext cx="3052887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987571" y="3173631"/>
                <a:ext cx="417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71" y="3173631"/>
                <a:ext cx="4171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987571" y="4231419"/>
                <a:ext cx="417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71" y="4231419"/>
                <a:ext cx="4171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87572" y="5283935"/>
                <a:ext cx="417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72" y="5283935"/>
                <a:ext cx="41710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72008" y="5283935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08" y="5283935"/>
                <a:ext cx="29815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72008" y="423141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08" y="4231419"/>
                <a:ext cx="2981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>
            <a:off x="7070167" y="1893713"/>
            <a:ext cx="116696" cy="1132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8935453" y="2460199"/>
            <a:ext cx="1732547" cy="89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201563" y="3173631"/>
                <a:ext cx="1343060" cy="880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563" y="3173631"/>
                <a:ext cx="1343060" cy="8809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3.3 Residual Classification Flow (RCF)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74550" y="3407668"/>
                <a:ext cx="771724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⊺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⊺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𝒄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550" y="3407668"/>
                <a:ext cx="7717241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072251" y="2122603"/>
                <a:ext cx="2035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51" y="2122603"/>
                <a:ext cx="203510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72251" y="4701254"/>
                <a:ext cx="224458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51" y="4701254"/>
                <a:ext cx="2244589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73009" y="2070176"/>
                <a:ext cx="589301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dirty="0" smtClean="0"/>
                  <a:t>Given a set of time series: </a:t>
                </a:r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 smtClean="0"/>
                  <a:t>Objective </a:t>
                </a:r>
                <a:r>
                  <a:rPr lang="en-US" altLang="zh-CN" sz="2400" dirty="0"/>
                  <a:t>function of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classifier</a:t>
                </a:r>
                <a:r>
                  <a:rPr lang="en-US" altLang="zh-CN" sz="2400" dirty="0" smtClean="0"/>
                  <a:t>:</a:t>
                </a:r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 smtClean="0"/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 smtClean="0"/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 smtClean="0"/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 smtClean="0"/>
                  <a:t>Final </a:t>
                </a:r>
                <a:r>
                  <a:rPr lang="en-US" altLang="zh-CN" sz="2400" dirty="0"/>
                  <a:t>objective function:</a:t>
                </a:r>
                <a:endParaRPr lang="zh-CN" alt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09" y="2070176"/>
                <a:ext cx="5893012" cy="6001643"/>
              </a:xfrm>
              <a:prstGeom prst="rect">
                <a:avLst/>
              </a:prstGeom>
              <a:blipFill rotWithShape="0">
                <a:blip r:embed="rId6"/>
                <a:stretch>
                  <a:fillRect l="-1656" t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3.3 Residual Classification Flow (RCF)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5" y="2135507"/>
            <a:ext cx="6424388" cy="3623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43965" y="2937710"/>
                <a:ext cx="372176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5" y="2937710"/>
                <a:ext cx="3721768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871820" y="2184879"/>
            <a:ext cx="170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ResNet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5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3.4 Multi-frequency Long Short-Term Memory (</a:t>
            </a:r>
            <a:r>
              <a:rPr lang="en-US" altLang="zh-CN" sz="2400" dirty="0" err="1" smtClean="0"/>
              <a:t>mLSTM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00" y="1893713"/>
            <a:ext cx="7640806" cy="4801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312206" y="1893713"/>
                <a:ext cx="6409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206" y="1893713"/>
                <a:ext cx="6409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667" r="-381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91928" y="1893713"/>
                <a:ext cx="323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28" y="1893713"/>
                <a:ext cx="32398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4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9318279" y="1940136"/>
            <a:ext cx="786063" cy="3279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380379" y="291719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379" y="2917197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t="-18333" r="-5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376820" y="3750987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820" y="3750987"/>
                <a:ext cx="373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355" t="-16393" r="-5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373262" y="4750899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262" y="4750899"/>
                <a:ext cx="37375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672" t="-16393" r="-5082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86406" y="5343991"/>
                <a:ext cx="360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06" y="5343991"/>
                <a:ext cx="36061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t="-18333" r="-5254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10045327" y="3012502"/>
            <a:ext cx="533758" cy="25636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948310" y="412031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310" y="4120319"/>
                <a:ext cx="2457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3.4 Multi-frequency Long Short-Term Memory (</a:t>
            </a:r>
            <a:r>
              <a:rPr lang="en-US" altLang="zh-CN" sz="2400" dirty="0" err="1" smtClean="0"/>
              <a:t>mLSTM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8779" y="1898431"/>
                <a:ext cx="11133221" cy="465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Pre-training step: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 smtClean="0"/>
                  <a:t>Use MDWD to decompose the real value of the future state to be predicted as N wavelet components,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 smtClean="0"/>
              </a:p>
              <a:p>
                <a:pPr marL="457200" indent="-457200">
                  <a:buAutoNum type="arabicPeriod"/>
                </a:pPr>
                <a:r>
                  <a:rPr lang="en-US" altLang="zh-CN" sz="2400" dirty="0" smtClean="0"/>
                  <a:t>Then the objective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𝒥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Fine-turning step: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 smtClean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:pPr marL="457200" indent="-457200">
                  <a:buAutoNum type="arabicPeriod"/>
                </a:pPr>
                <a:r>
                  <a:rPr lang="en-US" altLang="zh-CN" sz="2400" dirty="0" smtClean="0"/>
                  <a:t>Avoid the model “forgetting” the initial weights, add two regularization items: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are the same matrices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except that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79" y="1898431"/>
                <a:ext cx="11133221" cy="4659674"/>
              </a:xfrm>
              <a:prstGeom prst="rect">
                <a:avLst/>
              </a:prstGeom>
              <a:blipFill rotWithShape="0">
                <a:blip r:embed="rId3"/>
                <a:stretch>
                  <a:fillRect l="-876" t="-104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5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 TSC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4</a:t>
            </a:r>
            <a:r>
              <a:rPr lang="en-US" altLang="zh-CN" sz="3200" dirty="0" smtClean="0">
                <a:latin typeface="+mj-lt"/>
              </a:rPr>
              <a:t>. Experiments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715730"/>
                  </p:ext>
                </p:extLst>
              </p:nvPr>
            </p:nvGraphicFramePr>
            <p:xfrm>
              <a:off x="1850191" y="1278557"/>
              <a:ext cx="9315116" cy="5298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1387"/>
                    <a:gridCol w="7243729"/>
                  </a:tblGrid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Datasets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40 datasets of the UCR time series repository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73415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2017. Time series classification from scratch with deep neural networks: A strong baseline. In IJCNN ’17. IEEE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RNN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LSTM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MLP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1_input+3_fully-connected-layer+1_softmax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FCN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1_input+3_fully-convolutional-layer+1_softmax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 smtClean="0"/>
                            <a:t>ResNet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1_input+3_residual-convolutional-block+1_softmax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Proposed by this paper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/>
                            <a:t>MLP-RCF</a:t>
                          </a:r>
                          <a:endParaRPr lang="zh-CN" alt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000" b="0" dirty="0" smtClean="0"/>
                                  <m:t>mWDN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𝑀𝐿𝑃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/>
                            <a:t>FCN-RCF</a:t>
                          </a:r>
                          <a:endParaRPr lang="zh-CN" alt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000" b="0" dirty="0" smtClean="0"/>
                                  <m:t>mWDN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𝐹𝐶𝑁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 smtClean="0"/>
                            <a:t>ResNet</a:t>
                          </a:r>
                          <a:r>
                            <a:rPr lang="en-US" altLang="zh-CN" sz="2000" dirty="0" smtClean="0"/>
                            <a:t>-RCF</a:t>
                          </a:r>
                          <a:endParaRPr lang="zh-CN" alt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000" b="0" dirty="0" smtClean="0"/>
                                  <m:t>mWDN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𝑅𝑒𝑠𝑁𝑒𝑡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Wavelet-RCF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000" b="1" i="0" dirty="0" smtClean="0">
                                    <a:latin typeface="+mn-lt"/>
                                  </a:rPr>
                                  <m:t>MDWD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𝑅𝑒𝑠𝑁𝑒𝑡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715730"/>
                  </p:ext>
                </p:extLst>
              </p:nvPr>
            </p:nvGraphicFramePr>
            <p:xfrm>
              <a:off x="1850191" y="1278557"/>
              <a:ext cx="9315116" cy="5298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1387"/>
                    <a:gridCol w="7243729"/>
                  </a:tblGrid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Datasets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40 datasets of the UCR time series repository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73415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2017. Time series classification from scratch with deep neural networks: A strong baseline. In IJCNN ’17. IEEE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RNN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LSTM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MLP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1_input+3_fully-connected-layer+1_softmax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FCN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1_input+3_fully-convolutional-layer+1_softmax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 smtClean="0"/>
                            <a:t>ResNet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1_input+3_residual-convolutional-block+1_softmax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Proposed by this paper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/>
                            <a:t>MLP-RCF</a:t>
                          </a:r>
                          <a:endParaRPr lang="zh-CN" alt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680" t="-872464" r="-168" b="-317391"/>
                          </a:stretch>
                        </a:blipFill>
                      </a:tcPr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/>
                            <a:t>FCN-RCF</a:t>
                          </a:r>
                          <a:endParaRPr lang="zh-CN" alt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680" t="-986765" r="-168" b="-222059"/>
                          </a:stretch>
                        </a:blipFill>
                      </a:tcPr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 smtClean="0"/>
                            <a:t>ResNet</a:t>
                          </a:r>
                          <a:r>
                            <a:rPr lang="en-US" altLang="zh-CN" sz="2000" dirty="0" smtClean="0"/>
                            <a:t>-RCF</a:t>
                          </a:r>
                          <a:endParaRPr lang="zh-CN" alt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680" t="-1086765" r="-168" b="-122059"/>
                          </a:stretch>
                        </a:blipFill>
                      </a:tcPr>
                    </a:tc>
                  </a:tr>
                  <a:tr h="41495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Wavelet-RCF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680" t="-1186765" r="-168" b="-220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13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 TSC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4</a:t>
            </a:r>
            <a:r>
              <a:rPr lang="en-US" altLang="zh-CN" sz="3200" dirty="0" smtClean="0">
                <a:latin typeface="+mj-lt"/>
              </a:rPr>
              <a:t>. Experiments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97" y="1893713"/>
            <a:ext cx="11580735" cy="1484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51" y="3561584"/>
            <a:ext cx="11740981" cy="130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899564" y="4922241"/>
                <a:ext cx="566001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𝑀𝑃𝐶𝐸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564" y="4922241"/>
                <a:ext cx="5660011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70551" y="6027003"/>
            <a:ext cx="1192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The experiments also imply that the trainable </a:t>
            </a:r>
            <a:r>
              <a:rPr lang="zh-CN" altLang="en-US" sz="2400" dirty="0" smtClean="0"/>
              <a:t>parameters in a deep learning architecture and the strong priors from wavelet decomposition are two key factors for the success of RCF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4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 TSF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4</a:t>
            </a:r>
            <a:r>
              <a:rPr lang="en-US" altLang="zh-CN" sz="3200" dirty="0" smtClean="0">
                <a:latin typeface="+mj-lt"/>
              </a:rPr>
              <a:t>. Experiments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72597"/>
              </p:ext>
            </p:extLst>
          </p:nvPr>
        </p:nvGraphicFramePr>
        <p:xfrm>
          <a:off x="1101558" y="1893713"/>
          <a:ext cx="1033646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010"/>
                <a:gridCol w="89354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Datasets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 real-life dataset named </a:t>
                      </a:r>
                      <a:r>
                        <a:rPr lang="en-US" altLang="zh-CN" sz="2400" dirty="0" err="1" smtClean="0"/>
                        <a:t>WuxiCellPhone</a:t>
                      </a:r>
                      <a:r>
                        <a:rPr lang="en-US" altLang="zh-CN" sz="2400" baseline="0" dirty="0" smtClean="0"/>
                        <a:t> containing </a:t>
                      </a:r>
                      <a:r>
                        <a:rPr lang="en-US" altLang="zh-CN" sz="2400" dirty="0" smtClean="0"/>
                        <a:t>20 cell-phone base stations during two weeks</a:t>
                      </a:r>
                      <a:r>
                        <a:rPr lang="en-US" altLang="zh-CN" sz="2400" baseline="0" dirty="0" smtClean="0"/>
                        <a:t> and the time granularity is 5 minutes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Baselines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2015. Traffic flow prediction with big data: A deep learning approach. IEEE T ITS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RNN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LSTM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Proposed by this paper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wLSTM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MDWD+mLSTM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mLSTM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mWDN+mLSTM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6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9323" y="1160059"/>
            <a:ext cx="3651914" cy="479036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4100" dirty="0" smtClean="0"/>
              <a:t>Introduction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4100" dirty="0" smtClean="0"/>
              <a:t>Background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4100" dirty="0" smtClean="0"/>
              <a:t>Methods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4100" dirty="0" smtClean="0"/>
              <a:t>Experiments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4100" dirty="0" smtClean="0"/>
              <a:t>Interpretation</a:t>
            </a:r>
            <a:endParaRPr lang="en-US" altLang="zh-CN" sz="41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4100" dirty="0" smtClean="0"/>
              <a:t>Conclusion</a:t>
            </a:r>
          </a:p>
          <a:p>
            <a:pPr marL="0" indent="0">
              <a:buNone/>
            </a:pPr>
            <a:endParaRPr lang="en-US" altLang="zh-CN" sz="3600" dirty="0" smtClean="0"/>
          </a:p>
          <a:p>
            <a:pPr marL="514350" indent="-514350"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26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 TSF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4</a:t>
            </a:r>
            <a:r>
              <a:rPr lang="en-US" altLang="zh-CN" sz="3200" dirty="0" smtClean="0">
                <a:latin typeface="+mj-lt"/>
              </a:rPr>
              <a:t>. Experiments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36856" y="2025534"/>
                <a:ext cx="9125960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𝑀𝐴𝑃𝐸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100%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56" y="2025534"/>
                <a:ext cx="9125960" cy="1038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36856" y="3986463"/>
                <a:ext cx="7380931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56" y="3986463"/>
                <a:ext cx="7380931" cy="1436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7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 TSF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4</a:t>
            </a:r>
            <a:r>
              <a:rPr lang="en-US" altLang="zh-CN" sz="3200" dirty="0" smtClean="0">
                <a:latin typeface="+mj-lt"/>
              </a:rPr>
              <a:t>. Experiments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13" y="1205474"/>
            <a:ext cx="9285366" cy="39775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540" y="5409571"/>
            <a:ext cx="11421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predicted the average user volumes of a base station in subsequent periods. The length of the periods was varied from 5 </a:t>
            </a:r>
            <a:r>
              <a:rPr lang="en-US" altLang="zh-CN" sz="2400" dirty="0" smtClean="0"/>
              <a:t>to 30 </a:t>
            </a:r>
            <a:r>
              <a:rPr lang="en-US" altLang="zh-CN" sz="2400" dirty="0"/>
              <a:t>minutes. Fig. 4 is a comparison of the performance averaged </a:t>
            </a:r>
            <a:r>
              <a:rPr lang="en-US" altLang="zh-CN" sz="2400" dirty="0" smtClean="0"/>
              <a:t>on the 20 base stations in one week.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775619" y="743809"/>
            <a:ext cx="841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Comparison of prediction performance with varying period lengths (Scenario I)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84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 TSF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4</a:t>
            </a:r>
            <a:r>
              <a:rPr lang="en-US" altLang="zh-CN" sz="3200" dirty="0" smtClean="0">
                <a:latin typeface="+mj-lt"/>
              </a:rPr>
              <a:t>. Experiments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475540" y="5771557"/>
            <a:ext cx="1142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predicted the average user volumes in 5 minutes after a given time interval varying from 0 to 30 minutes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73" y="1382556"/>
            <a:ext cx="9618752" cy="43890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81137" y="854737"/>
            <a:ext cx="841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Comparison of prediction performance with varying interval lengths (Scenario II)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25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5.1 The Motivation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5</a:t>
            </a:r>
            <a:r>
              <a:rPr lang="en-US" altLang="zh-CN" sz="3200" dirty="0" smtClean="0">
                <a:latin typeface="+mj-lt"/>
              </a:rPr>
              <a:t>. Interpretation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230" y="189035"/>
            <a:ext cx="4667250" cy="2486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58" y="2675060"/>
            <a:ext cx="10315575" cy="37623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832295" y="2999873"/>
            <a:ext cx="2104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5.2 Importance Analysis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5</a:t>
            </a:r>
            <a:r>
              <a:rPr lang="en-US" altLang="zh-CN" sz="3200" dirty="0" smtClean="0">
                <a:latin typeface="+mj-lt"/>
              </a:rPr>
              <a:t>. Interpretation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65517" y="2078817"/>
                <a:ext cx="180209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17" y="2078817"/>
                <a:ext cx="1802096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20000" y="2097066"/>
            <a:ext cx="625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Prediction = Model(output(input series)):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8390" y="2762084"/>
                <a:ext cx="103952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If a small disturbance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 the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dirty="0" err="1" smtClean="0"/>
                  <a:t>-th</a:t>
                </a:r>
                <a:r>
                  <a:rPr lang="en-US" altLang="zh-CN" sz="2400" dirty="0" smtClean="0"/>
                  <a:t>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can cause a large change to the output </a:t>
                </a:r>
                <a:r>
                  <a:rPr lang="en-US" altLang="zh-CN" sz="2400" i="1" dirty="0" smtClean="0"/>
                  <a:t>p</a:t>
                </a:r>
                <a:r>
                  <a:rPr lang="en-US" altLang="zh-CN" sz="2400" dirty="0" smtClean="0"/>
                  <a:t>, we say </a:t>
                </a:r>
                <a:r>
                  <a:rPr lang="en-US" altLang="zh-CN" sz="2400" i="1" dirty="0" smtClean="0"/>
                  <a:t>M</a:t>
                </a:r>
                <a:r>
                  <a:rPr lang="en-US" altLang="zh-CN" sz="2400" dirty="0" smtClean="0"/>
                  <a:t> is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90" y="2762084"/>
                <a:ext cx="1039528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3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211097" y="3999787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Sensibility 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686" y="3796434"/>
                <a:ext cx="7011663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86" y="3796434"/>
                <a:ext cx="7011663" cy="8542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705157" y="2106410"/>
                <a:ext cx="2766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157" y="2106410"/>
                <a:ext cx="27669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22" r="-242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20000" y="4868158"/>
                <a:ext cx="10034710" cy="87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Given a training data set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/>
                  <a:t>, the importance of </a:t>
                </a:r>
                <a:r>
                  <a:rPr lang="en-US" altLang="zh-CN" sz="2400" i="1" dirty="0" smtClean="0"/>
                  <a:t>a w.r.t. M </a:t>
                </a:r>
                <a:r>
                  <a:rPr lang="en-US" altLang="zh-CN" sz="2400" dirty="0" smtClean="0"/>
                  <a:t>is calculated as: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868158"/>
                <a:ext cx="10034710" cy="876715"/>
              </a:xfrm>
              <a:prstGeom prst="rect">
                <a:avLst/>
              </a:prstGeom>
              <a:blipFill rotWithShape="0">
                <a:blip r:embed="rId7"/>
                <a:stretch>
                  <a:fillRect l="-911" t="-209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81565" y="5422176"/>
                <a:ext cx="2610265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65" y="5422176"/>
                <a:ext cx="2610265" cy="1080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5.3 Experimental Results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5</a:t>
            </a:r>
            <a:r>
              <a:rPr lang="en-US" altLang="zh-CN" sz="3200" dirty="0" smtClean="0">
                <a:latin typeface="+mj-lt"/>
              </a:rPr>
              <a:t>. Interpretation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6" y="1893713"/>
            <a:ext cx="7152371" cy="43049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57" y="138199"/>
            <a:ext cx="2657636" cy="2587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821761"/>
            <a:ext cx="4819650" cy="3762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79158" y="599864"/>
                <a:ext cx="224458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58" y="599864"/>
                <a:ext cx="2244589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020428" y="6223158"/>
            <a:ext cx="6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“We resize the lengths of the outputs to the same”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5.3 Experimental Results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5</a:t>
            </a:r>
            <a:r>
              <a:rPr lang="en-US" altLang="zh-CN" sz="3200" dirty="0" smtClean="0">
                <a:latin typeface="+mj-lt"/>
              </a:rPr>
              <a:t>. Interpretation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92597" y="2342404"/>
                <a:ext cx="224458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97" y="2342404"/>
                <a:ext cx="2244589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23277"/>
              </p:ext>
            </p:extLst>
          </p:nvPr>
        </p:nvGraphicFramePr>
        <p:xfrm>
          <a:off x="1292597" y="3976213"/>
          <a:ext cx="8128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level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function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weight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importance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i</a:t>
                      </a:r>
                      <a:r>
                        <a:rPr lang="en-US" altLang="zh-CN" sz="2400" dirty="0" smtClean="0"/>
                        <a:t>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1/3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①</a:t>
                      </a:r>
                      <a:r>
                        <a:rPr lang="en-US" altLang="zh-CN" sz="2400" dirty="0" smtClean="0"/>
                        <a:t>=2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i</a:t>
                      </a:r>
                      <a:r>
                        <a:rPr lang="en-US" altLang="zh-CN" sz="2400" dirty="0" smtClean="0"/>
                        <a:t>=2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①</a:t>
                      </a:r>
                      <a:r>
                        <a:rPr lang="en-US" altLang="zh-CN" sz="2400" dirty="0" smtClean="0"/>
                        <a:t>+</a:t>
                      </a:r>
                      <a:r>
                        <a:rPr lang="zh-CN" altLang="en-US" sz="2400" dirty="0" smtClean="0"/>
                        <a:t>②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2/3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②</a:t>
                      </a:r>
                      <a:r>
                        <a:rPr lang="en-US" altLang="zh-CN" sz="2400" dirty="0" smtClean="0"/>
                        <a:t>=5/3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i</a:t>
                      </a:r>
                      <a:r>
                        <a:rPr lang="en-US" altLang="zh-CN" sz="2400" dirty="0" smtClean="0"/>
                        <a:t>=3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①</a:t>
                      </a:r>
                      <a:r>
                        <a:rPr lang="en-US" altLang="zh-CN" sz="2400" dirty="0" smtClean="0"/>
                        <a:t>+</a:t>
                      </a:r>
                      <a:r>
                        <a:rPr lang="zh-CN" altLang="en-US" sz="2400" dirty="0" smtClean="0"/>
                        <a:t>②</a:t>
                      </a:r>
                      <a:r>
                        <a:rPr lang="en-US" altLang="zh-CN" sz="2400" dirty="0" smtClean="0"/>
                        <a:t>+</a:t>
                      </a:r>
                      <a:r>
                        <a:rPr lang="zh-CN" altLang="en-US" sz="2400" dirty="0" smtClean="0"/>
                        <a:t>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3/3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③</a:t>
                      </a:r>
                      <a:r>
                        <a:rPr lang="en-US" altLang="zh-CN" sz="2400" dirty="0" smtClean="0"/>
                        <a:t>=1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5.3 Experimental Results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5</a:t>
            </a:r>
            <a:r>
              <a:rPr lang="en-US" altLang="zh-CN" sz="3200" dirty="0" smtClean="0">
                <a:latin typeface="+mj-lt"/>
              </a:rPr>
              <a:t>. Interpretation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5" y="1893713"/>
            <a:ext cx="6952499" cy="42197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449" y="0"/>
            <a:ext cx="2913989" cy="26178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501" y="2667694"/>
            <a:ext cx="4752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Motivation: Aiming at building frequency-aware deep learning models for time series analysis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A novel wavelet-based network structure called </a:t>
            </a:r>
            <a:r>
              <a:rPr lang="en-US" altLang="zh-CN" sz="2400" dirty="0" err="1" smtClean="0"/>
              <a:t>mWDN</a:t>
            </a:r>
            <a:r>
              <a:rPr lang="en-US" altLang="zh-CN" sz="2400" dirty="0" smtClean="0"/>
              <a:t> for frequency learning of time series, which can then be seamlessly embedded into deep learning frameworks by making all parameters trainable.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Two deep learning models based on </a:t>
            </a:r>
            <a:r>
              <a:rPr lang="en-US" altLang="zh-CN" sz="2400" dirty="0" err="1" smtClean="0"/>
              <a:t>mWDN</a:t>
            </a:r>
            <a:r>
              <a:rPr lang="en-US" altLang="zh-CN" sz="2400" dirty="0" smtClean="0"/>
              <a:t> for time series classification and forecasting, respectively.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An importance analysis method for identifying important factors for time series analysis, which in turn verifies the interpretability merit of </a:t>
            </a:r>
            <a:r>
              <a:rPr lang="en-US" altLang="zh-CN" sz="2400" dirty="0" err="1" smtClean="0"/>
              <a:t>mWDN</a:t>
            </a:r>
            <a:endParaRPr lang="en-US" altLang="zh-CN" sz="24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6</a:t>
            </a:r>
            <a:r>
              <a:rPr lang="en-US" altLang="zh-CN" sz="3200" dirty="0" smtClean="0">
                <a:latin typeface="+mj-lt"/>
              </a:rPr>
              <a:t>. Conclusion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24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958" y="1432048"/>
            <a:ext cx="11177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Something good: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Transform the MDWD model into deep learning model and focus on the frequency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Take advantage of the level structure to build model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Something worth thinking about:</a:t>
            </a:r>
          </a:p>
          <a:p>
            <a:r>
              <a:rPr lang="en-US" altLang="zh-CN" sz="2400" dirty="0" smtClean="0"/>
              <a:t>1. Combine the time and frequency information 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6</a:t>
            </a:r>
            <a:r>
              <a:rPr lang="en-US" altLang="zh-CN" sz="3200" dirty="0" smtClean="0">
                <a:latin typeface="+mj-lt"/>
              </a:rPr>
              <a:t>. Conclusion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694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Motivation: </a:t>
            </a:r>
          </a:p>
          <a:p>
            <a:r>
              <a:rPr lang="en-US" altLang="zh-CN" sz="2400" dirty="0" smtClean="0"/>
              <a:t>Various types of deep neural network models have been introduced to time series analysis, but the important </a:t>
            </a:r>
            <a:r>
              <a:rPr lang="en-US" altLang="zh-CN" sz="2400" b="1" dirty="0" smtClean="0"/>
              <a:t>frequency information</a:t>
            </a:r>
            <a:r>
              <a:rPr lang="en-US" altLang="zh-CN" sz="2400" dirty="0" smtClean="0"/>
              <a:t> is yet lack of effective modeling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Contributions: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A wavelet-based neural network structure called </a:t>
            </a:r>
            <a:r>
              <a:rPr lang="en-US" altLang="zh-CN" sz="2400" b="1" dirty="0" smtClean="0"/>
              <a:t>multilevel Wavelet Decomposition Network (</a:t>
            </a:r>
            <a:r>
              <a:rPr lang="en-US" altLang="zh-CN" sz="2400" b="1" dirty="0" err="1" smtClean="0"/>
              <a:t>mWDN</a:t>
            </a:r>
            <a:r>
              <a:rPr lang="en-US" altLang="zh-CN" sz="2400" b="1" dirty="0" smtClean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Based on </a:t>
            </a:r>
            <a:r>
              <a:rPr lang="en-US" altLang="zh-CN" sz="2400" dirty="0" err="1"/>
              <a:t>mWDN</a:t>
            </a:r>
            <a:r>
              <a:rPr lang="en-US" altLang="zh-CN" sz="2400" dirty="0"/>
              <a:t>, we further propose two deep learning models called </a:t>
            </a:r>
            <a:r>
              <a:rPr lang="en-US" altLang="zh-CN" sz="2400" b="1" dirty="0"/>
              <a:t>Residual Classification Flow (RCF)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multi-frequency Long Short-Term Memory (</a:t>
            </a:r>
            <a:r>
              <a:rPr lang="en-US" altLang="zh-CN" sz="2400" b="1" dirty="0" err="1"/>
              <a:t>mLSTM</a:t>
            </a:r>
            <a:r>
              <a:rPr lang="en-US" altLang="zh-CN" sz="2400" b="1" dirty="0"/>
              <a:t>) </a:t>
            </a:r>
            <a:r>
              <a:rPr lang="en-US" altLang="zh-CN" sz="2400" dirty="0"/>
              <a:t>for time series </a:t>
            </a:r>
            <a:r>
              <a:rPr lang="en-US" altLang="zh-CN" sz="2400" b="1" dirty="0"/>
              <a:t>classification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forecasting</a:t>
            </a:r>
            <a:r>
              <a:rPr lang="en-US" altLang="zh-CN" sz="2400" dirty="0"/>
              <a:t>, respectively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We propose an </a:t>
            </a:r>
            <a:r>
              <a:rPr lang="en-US" altLang="zh-CN" sz="2400" b="1" dirty="0"/>
              <a:t>importance analysis</a:t>
            </a:r>
            <a:r>
              <a:rPr lang="en-US" altLang="zh-CN" sz="2400" dirty="0"/>
              <a:t> method to </a:t>
            </a:r>
            <a:r>
              <a:rPr lang="en-US" altLang="zh-CN" sz="2400" dirty="0" err="1"/>
              <a:t>mWDN</a:t>
            </a:r>
            <a:r>
              <a:rPr lang="en-US" altLang="zh-CN" sz="2400" dirty="0"/>
              <a:t> based models, which successfully identifies those time-series elements and </a:t>
            </a:r>
            <a:r>
              <a:rPr lang="en-US" altLang="zh-CN" sz="2400" b="1" dirty="0" err="1"/>
              <a:t>mWDN</a:t>
            </a:r>
            <a:r>
              <a:rPr lang="en-US" altLang="zh-CN" sz="2400" b="1" dirty="0"/>
              <a:t> layers</a:t>
            </a:r>
            <a:r>
              <a:rPr lang="en-US" altLang="zh-CN" sz="2400" dirty="0"/>
              <a:t> that are crucially important to time series </a:t>
            </a:r>
            <a:r>
              <a:rPr lang="en-US" altLang="zh-CN" sz="2400" dirty="0" smtClean="0"/>
              <a:t>analysis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1. Introduction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1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1. Introduction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1203158" y="1801285"/>
            <a:ext cx="1572126" cy="60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MDWD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03158" y="3595705"/>
            <a:ext cx="1572126" cy="60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mWDN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4123574" y="2961464"/>
            <a:ext cx="1572126" cy="60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RCF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123574" y="4201791"/>
            <a:ext cx="1572126" cy="60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mLSTM</a:t>
            </a:r>
            <a:endParaRPr lang="zh-CN" altLang="en-US" sz="2400" b="1" dirty="0"/>
          </a:p>
        </p:txBody>
      </p:sp>
      <p:sp>
        <p:nvSpPr>
          <p:cNvPr id="15" name="下箭头 14"/>
          <p:cNvSpPr/>
          <p:nvPr/>
        </p:nvSpPr>
        <p:spPr>
          <a:xfrm>
            <a:off x="1819272" y="2526054"/>
            <a:ext cx="339898" cy="8708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/>
          <p:nvPr/>
        </p:nvCxnSpPr>
        <p:spPr>
          <a:xfrm flipV="1">
            <a:off x="2967789" y="3224463"/>
            <a:ext cx="866274" cy="6078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>
            <a:off x="2967789" y="4201791"/>
            <a:ext cx="866274" cy="40229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83705" y="3224463"/>
            <a:ext cx="1171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983705" y="4451684"/>
            <a:ext cx="1171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491662" y="2927684"/>
            <a:ext cx="2037347" cy="593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classification</a:t>
            </a:r>
            <a:endParaRPr lang="zh-CN" altLang="en-US" sz="2400" dirty="0"/>
          </a:p>
        </p:txBody>
      </p:sp>
      <p:sp>
        <p:nvSpPr>
          <p:cNvPr id="29" name="圆角矩形 28"/>
          <p:cNvSpPr/>
          <p:nvPr/>
        </p:nvSpPr>
        <p:spPr>
          <a:xfrm>
            <a:off x="7491662" y="4214319"/>
            <a:ext cx="2037347" cy="593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forecasting</a:t>
            </a:r>
            <a:endParaRPr lang="zh-CN" altLang="en-US" sz="24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876800" y="4989094"/>
            <a:ext cx="0" cy="641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642540" y="4450034"/>
            <a:ext cx="2233904" cy="127584"/>
          </a:xfrm>
          <a:prstGeom prst="bentConnector3">
            <a:avLst>
              <a:gd name="adj1" fmla="val -2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681565" y="5831304"/>
            <a:ext cx="3200400" cy="593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Importance analysis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64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Time-domain and frequency-domain</a:t>
            </a:r>
          </a:p>
          <a:p>
            <a:pPr marL="457200" indent="-457200">
              <a:buAutoNum type="arabicPeriod"/>
            </a:pP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RNN/LSTM/CNN (</a:t>
            </a:r>
            <a:r>
              <a:rPr lang="en-US" altLang="zh-CN" sz="2400" b="1" dirty="0" smtClean="0"/>
              <a:t>without frequency information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Wavelet </a:t>
            </a:r>
            <a:r>
              <a:rPr lang="en-US" altLang="zh-CN" sz="2400" dirty="0"/>
              <a:t>decompositions </a:t>
            </a:r>
            <a:r>
              <a:rPr lang="en-US" altLang="zh-CN" sz="2400" dirty="0" smtClean="0"/>
              <a:t>like </a:t>
            </a:r>
            <a:r>
              <a:rPr lang="en-US" altLang="zh-CN" sz="2400" b="1" dirty="0" smtClean="0"/>
              <a:t>Multilevel Discrete Wavelet Decomposition (MDWD) </a:t>
            </a:r>
            <a:r>
              <a:rPr lang="en-US" altLang="zh-CN" sz="2400" dirty="0" smtClean="0"/>
              <a:t>are well-known methods for capturing features of time series both in time and frequency domains (</a:t>
            </a:r>
            <a:r>
              <a:rPr lang="en-US" altLang="zh-CN" sz="2400" b="1" dirty="0" smtClean="0"/>
              <a:t>feature engineering tool</a:t>
            </a:r>
            <a:r>
              <a:rPr lang="en-US" altLang="zh-CN" sz="2400" dirty="0" smtClean="0"/>
              <a:t> but are not globally optimized with </a:t>
            </a:r>
            <a:r>
              <a:rPr lang="en-US" altLang="zh-CN" sz="2400" b="1" dirty="0" smtClean="0"/>
              <a:t>independent parameter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. Background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58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Time Series Classification (TSC): assign a time series pattern to a specific category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Distance based: DTW with KNN classifier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Feature based: </a:t>
            </a:r>
            <a:r>
              <a:rPr lang="en-US" altLang="zh-CN" sz="2400" dirty="0" err="1" smtClean="0"/>
              <a:t>shapelets</a:t>
            </a:r>
            <a:r>
              <a:rPr lang="en-US" altLang="zh-CN" sz="2400" dirty="0" smtClean="0"/>
              <a:t> mining, attention and deep learning based representative learning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Ensemble methods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Time Series Forecasting (TSF): predict future values of a time series using past and present data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ARIMA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RNN/LSTM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Frequency Analysis of Time Series: has been deeply studied by the signal processing community 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Discrete Wavelet Transform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Discrete Fourier</a:t>
            </a:r>
          </a:p>
          <a:p>
            <a:pPr marL="914400" lvl="1" indent="-457200">
              <a:buAutoNum type="arabicPeriod"/>
            </a:pPr>
            <a:r>
              <a:rPr lang="en-US" altLang="zh-CN" sz="2400" dirty="0" smtClean="0"/>
              <a:t>Z-Transform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. Background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24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.1 Multilevel Discrete Wavelet Decomposition (MDWD)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7708133" y="601051"/>
            <a:ext cx="342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Low pass filter [0.5, 0.5]</a:t>
            </a:r>
          </a:p>
          <a:p>
            <a:r>
              <a:rPr lang="en-US" altLang="zh-CN" sz="2400" dirty="0" smtClean="0"/>
              <a:t>High pass filter [0.5, -0.5]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041" y="2041085"/>
            <a:ext cx="105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Level 0:</a:t>
            </a:r>
            <a:endParaRPr lang="zh-CN" altLang="en-US" sz="2400" b="1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84073"/>
              </p:ext>
            </p:extLst>
          </p:nvPr>
        </p:nvGraphicFramePr>
        <p:xfrm>
          <a:off x="2192422" y="2037123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21767"/>
              </p:ext>
            </p:extLst>
          </p:nvPr>
        </p:nvGraphicFramePr>
        <p:xfrm>
          <a:off x="1138889" y="3039295"/>
          <a:ext cx="50853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669"/>
                <a:gridCol w="635669"/>
                <a:gridCol w="635669"/>
                <a:gridCol w="635669"/>
                <a:gridCol w="635669"/>
                <a:gridCol w="635669"/>
                <a:gridCol w="635669"/>
                <a:gridCol w="6356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66713"/>
              </p:ext>
            </p:extLst>
          </p:nvPr>
        </p:nvGraphicFramePr>
        <p:xfrm>
          <a:off x="6577262" y="3039295"/>
          <a:ext cx="544859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074"/>
                <a:gridCol w="681074"/>
                <a:gridCol w="681074"/>
                <a:gridCol w="681074"/>
                <a:gridCol w="681074"/>
                <a:gridCol w="681074"/>
                <a:gridCol w="681074"/>
                <a:gridCol w="681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05182"/>
              </p:ext>
            </p:extLst>
          </p:nvPr>
        </p:nvGraphicFramePr>
        <p:xfrm>
          <a:off x="1211081" y="3835645"/>
          <a:ext cx="494096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242"/>
                <a:gridCol w="1235242"/>
                <a:gridCol w="1235242"/>
                <a:gridCol w="1235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-1.5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41657"/>
              </p:ext>
            </p:extLst>
          </p:nvPr>
        </p:nvGraphicFramePr>
        <p:xfrm>
          <a:off x="962526" y="4989465"/>
          <a:ext cx="3609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369"/>
                <a:gridCol w="902369"/>
                <a:gridCol w="902369"/>
                <a:gridCol w="902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6.75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6.25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-0.75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4943"/>
              </p:ext>
            </p:extLst>
          </p:nvPr>
        </p:nvGraphicFramePr>
        <p:xfrm>
          <a:off x="4884821" y="4981444"/>
          <a:ext cx="3609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369"/>
                <a:gridCol w="902369"/>
                <a:gridCol w="902369"/>
                <a:gridCol w="902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-2.25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2.75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-0.75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78837"/>
              </p:ext>
            </p:extLst>
          </p:nvPr>
        </p:nvGraphicFramePr>
        <p:xfrm>
          <a:off x="1524000" y="5741384"/>
          <a:ext cx="256673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369"/>
                <a:gridCol w="1283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0.125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23770"/>
              </p:ext>
            </p:extLst>
          </p:nvPr>
        </p:nvGraphicFramePr>
        <p:xfrm>
          <a:off x="6701790" y="3835645"/>
          <a:ext cx="494096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242"/>
                <a:gridCol w="1235242"/>
                <a:gridCol w="1235242"/>
                <a:gridCol w="1235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-1.5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-0.5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54447"/>
              </p:ext>
            </p:extLst>
          </p:nvPr>
        </p:nvGraphicFramePr>
        <p:xfrm>
          <a:off x="5414210" y="5719782"/>
          <a:ext cx="256673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369"/>
                <a:gridCol w="1283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0.875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>
            <a:off x="3681565" y="2488431"/>
            <a:ext cx="858351" cy="472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428930" y="2488431"/>
            <a:ext cx="991747" cy="472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673446" y="3565454"/>
            <a:ext cx="0" cy="2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35783" y="3535562"/>
            <a:ext cx="0" cy="2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775284" y="4395537"/>
            <a:ext cx="657727" cy="433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101389" y="4379495"/>
            <a:ext cx="1207370" cy="401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582779" y="5439366"/>
            <a:ext cx="0" cy="2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649453" y="5452254"/>
            <a:ext cx="0" cy="20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433011" y="2445224"/>
            <a:ext cx="36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2422358" y="4318882"/>
            <a:ext cx="36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endParaRPr lang="zh-CN" altLang="en-US" sz="2400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9524852" y="2505574"/>
            <a:ext cx="36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endParaRPr lang="zh-CN" altLang="en-US" sz="2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6126255" y="4179549"/>
            <a:ext cx="36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endParaRPr lang="zh-CN" altLang="en-US" sz="24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3852209" y="3406218"/>
            <a:ext cx="241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Average </a:t>
            </a:r>
            <a:r>
              <a:rPr lang="en-US" altLang="zh-CN" sz="2400" b="1" dirty="0" smtClean="0"/>
              <a:t>Pooling</a:t>
            </a:r>
            <a:endParaRPr lang="zh-CN" altLang="en-US" sz="24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16041" y="3404756"/>
            <a:ext cx="105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Level 1:</a:t>
            </a:r>
            <a:endParaRPr lang="zh-CN" altLang="en-US" sz="24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0" y="5552281"/>
            <a:ext cx="105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Level 2: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8606739" y="4312342"/>
                <a:ext cx="117107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739" y="4312342"/>
                <a:ext cx="1171073" cy="468205"/>
              </a:xfrm>
              <a:prstGeom prst="rect">
                <a:avLst/>
              </a:prstGeom>
              <a:blipFill rotWithShape="0"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126255" y="6297038"/>
                <a:ext cx="117107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55" y="6297038"/>
                <a:ext cx="1171073" cy="468205"/>
              </a:xfrm>
              <a:prstGeom prst="rect">
                <a:avLst/>
              </a:prstGeom>
              <a:blipFill rotWithShape="0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2189747" y="6297037"/>
                <a:ext cx="117107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47" y="6297037"/>
                <a:ext cx="1171073" cy="468205"/>
              </a:xfrm>
              <a:prstGeom prst="rect">
                <a:avLst/>
              </a:prstGeom>
              <a:blipFill rotWithShape="0"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8174778" y="6237412"/>
                <a:ext cx="377597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778" y="6237412"/>
                <a:ext cx="3775970" cy="375872"/>
              </a:xfrm>
              <a:prstGeom prst="rect">
                <a:avLst/>
              </a:prstGeom>
              <a:blipFill rotWithShape="0">
                <a:blip r:embed="rId6"/>
                <a:stretch>
                  <a:fillRect l="-1292" t="-3226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691035" y="2468453"/>
                <a:ext cx="117107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35" y="2468453"/>
                <a:ext cx="1171073" cy="468205"/>
              </a:xfrm>
              <a:prstGeom prst="rect">
                <a:avLst/>
              </a:prstGeom>
              <a:blipFill rotWithShape="0">
                <a:blip r:embed="rId7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9230206" y="3386251"/>
            <a:ext cx="241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Average </a:t>
            </a:r>
            <a:r>
              <a:rPr lang="en-US" altLang="zh-CN" sz="2400" b="1" dirty="0" smtClean="0"/>
              <a:t>Pooling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681526" y="5275732"/>
            <a:ext cx="241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Average </a:t>
            </a:r>
            <a:r>
              <a:rPr lang="en-US" altLang="zh-CN" sz="2400" b="1" dirty="0" smtClean="0"/>
              <a:t>Pooling</a:t>
            </a:r>
            <a:endParaRPr lang="zh-CN" altLang="en-US" sz="2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776430" y="5286174"/>
            <a:ext cx="241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Average </a:t>
            </a:r>
            <a:r>
              <a:rPr lang="en-US" altLang="zh-CN" sz="2400" b="1" dirty="0" smtClean="0"/>
              <a:t>Pooling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2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.1 Multilevel Discrete Wavelet Decomposition (MDWD)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3801979" y="4433037"/>
                <a:ext cx="486216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79" y="4433037"/>
                <a:ext cx="4862165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1129" t="-3226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57822" y="2953685"/>
                <a:ext cx="25522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22" y="2953685"/>
                <a:ext cx="25522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2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843683" y="3693361"/>
                <a:ext cx="2836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83" y="3693361"/>
                <a:ext cx="283641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9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857822" y="2214009"/>
                <a:ext cx="2808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22" y="2214009"/>
                <a:ext cx="28081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06906" y="2181726"/>
            <a:ext cx="2695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Input time series: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Low pass filter: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High pass filter: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Sub-series set: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19520" y="3306337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20" y="3306337"/>
                <a:ext cx="92756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190" r="-653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000" y="1432048"/>
            <a:ext cx="1117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 Multilevel Wavelet Decomposition Network (</a:t>
            </a:r>
            <a:r>
              <a:rPr lang="en-US" altLang="zh-CN" sz="2400" dirty="0" err="1" smtClean="0"/>
              <a:t>mWDN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000" y="504000"/>
            <a:ext cx="2961565" cy="92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+mj-lt"/>
              </a:rPr>
              <a:t>3. Methods</a:t>
            </a:r>
            <a:endParaRPr lang="en-US" altLang="zh-CN" sz="36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893713"/>
            <a:ext cx="9447046" cy="47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8026</TotalTime>
  <Words>1456</Words>
  <Application>Microsoft Office PowerPoint</Application>
  <PresentationFormat>宽屏</PresentationFormat>
  <Paragraphs>345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Office 主题</vt:lpstr>
      <vt:lpstr>Multilevel Wavelet Decomposition Network for Interpretable Time Series Analysis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via Variational Auto-Encoder for Seasonal KPIs in Web Applications </dc:title>
  <dc:creator>asus</dc:creator>
  <cp:lastModifiedBy>asus</cp:lastModifiedBy>
  <cp:revision>233</cp:revision>
  <dcterms:created xsi:type="dcterms:W3CDTF">2019-05-08T05:34:30Z</dcterms:created>
  <dcterms:modified xsi:type="dcterms:W3CDTF">2019-08-02T07:24:10Z</dcterms:modified>
</cp:coreProperties>
</file>