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  <p:sldMasterId id="2147483668" r:id="rId3"/>
  </p:sldMasterIdLst>
  <p:notesMasterIdLst>
    <p:notesMasterId r:id="rId17"/>
  </p:notesMasterIdLst>
  <p:handoutMasterIdLst>
    <p:handoutMasterId r:id="rId18"/>
  </p:handoutMasterIdLst>
  <p:sldIdLst>
    <p:sldId id="266" r:id="rId4"/>
    <p:sldId id="256" r:id="rId5"/>
    <p:sldId id="270" r:id="rId6"/>
    <p:sldId id="271" r:id="rId7"/>
    <p:sldId id="257" r:id="rId8"/>
    <p:sldId id="272" r:id="rId9"/>
    <p:sldId id="273" r:id="rId10"/>
    <p:sldId id="258" r:id="rId11"/>
    <p:sldId id="274" r:id="rId12"/>
    <p:sldId id="275" r:id="rId13"/>
    <p:sldId id="269" r:id="rId14"/>
    <p:sldId id="276" r:id="rId15"/>
    <p:sldId id="2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74" autoAdjust="0"/>
  </p:normalViewPr>
  <p:slideViewPr>
    <p:cSldViewPr snapToGrid="0" showGuides="1">
      <p:cViewPr varScale="1">
        <p:scale>
          <a:sx n="94" d="100"/>
          <a:sy n="94" d="100"/>
        </p:scale>
        <p:origin x="182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  <a:endParaRPr lang="en-US" dirty="0"/>
          </a:p>
        </p:txBody>
      </p:sp>
      <p:sp>
        <p:nvSpPr>
          <p:cNvPr id="28" name="Freeform: Shape 27"/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/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/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/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/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/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  <a:endParaRPr lang="en-US" dirty="0"/>
          </a:p>
        </p:txBody>
      </p:sp>
      <p:sp>
        <p:nvSpPr>
          <p:cNvPr id="40" name="Graphic 37"/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/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-1" fmla="*/ 6948025 w 7577047"/>
              <a:gd name="connsiteY0-2" fmla="*/ 0 h 5949573"/>
              <a:gd name="connsiteX1-3" fmla="*/ 7577047 w 7577047"/>
              <a:gd name="connsiteY1-4" fmla="*/ 11837 h 5949573"/>
              <a:gd name="connsiteX2-5" fmla="*/ 6304235 w 7577047"/>
              <a:gd name="connsiteY2-6" fmla="*/ 638503 h 5949573"/>
              <a:gd name="connsiteX3-7" fmla="*/ 6159164 w 7577047"/>
              <a:gd name="connsiteY3-8" fmla="*/ 903382 h 5949573"/>
              <a:gd name="connsiteX4-9" fmla="*/ 6161282 w 7577047"/>
              <a:gd name="connsiteY4-10" fmla="*/ 909843 h 5949573"/>
              <a:gd name="connsiteX5-11" fmla="*/ 6459895 w 7577047"/>
              <a:gd name="connsiteY5-12" fmla="*/ 956143 h 5949573"/>
              <a:gd name="connsiteX6-13" fmla="*/ 7577047 w 7577047"/>
              <a:gd name="connsiteY6-14" fmla="*/ 407003 h 5949573"/>
              <a:gd name="connsiteX7-15" fmla="*/ 7577047 w 7577047"/>
              <a:gd name="connsiteY7-16" fmla="*/ 3261454 h 5949573"/>
              <a:gd name="connsiteX8-17" fmla="*/ 2564157 w 7577047"/>
              <a:gd name="connsiteY8-18" fmla="*/ 5735814 h 5949573"/>
              <a:gd name="connsiteX9-19" fmla="*/ 233491 w 7577047"/>
              <a:gd name="connsiteY9-20" fmla="*/ 4944407 h 5949573"/>
              <a:gd name="connsiteX10-21" fmla="*/ 213372 w 7577047"/>
              <a:gd name="connsiteY10-22" fmla="*/ 4903490 h 5949573"/>
              <a:gd name="connsiteX11-23" fmla="*/ 1004379 w 7577047"/>
              <a:gd name="connsiteY11-24" fmla="*/ 2571260 h 5949573"/>
              <a:gd name="connsiteX12-25" fmla="*/ 2132121 w 7577047"/>
              <a:gd name="connsiteY12-26" fmla="*/ 2014584 h 5949573"/>
              <a:gd name="connsiteX13-27" fmla="*/ 2176595 w 7577047"/>
              <a:gd name="connsiteY13-28" fmla="*/ 2049039 h 5949573"/>
              <a:gd name="connsiteX14-29" fmla="*/ 2467796 w 7577047"/>
              <a:gd name="connsiteY14-30" fmla="*/ 2139486 h 5949573"/>
              <a:gd name="connsiteX15-31" fmla="*/ 2781234 w 7577047"/>
              <a:gd name="connsiteY15-32" fmla="*/ 2058730 h 5949573"/>
              <a:gd name="connsiteX16" fmla="*/ 6948025 w 7577047"/>
              <a:gd name="connsiteY16" fmla="*/ 0 h 5949573"/>
              <a:gd name="connsiteX0-33" fmla="*/ 6948025 w 7580006"/>
              <a:gd name="connsiteY0-34" fmla="*/ 0 h 5949573"/>
              <a:gd name="connsiteX1-35" fmla="*/ 7580006 w 7580006"/>
              <a:gd name="connsiteY1-36" fmla="*/ 0 h 5949573"/>
              <a:gd name="connsiteX2-37" fmla="*/ 6304235 w 7580006"/>
              <a:gd name="connsiteY2-38" fmla="*/ 638503 h 5949573"/>
              <a:gd name="connsiteX3-39" fmla="*/ 6159164 w 7580006"/>
              <a:gd name="connsiteY3-40" fmla="*/ 903382 h 5949573"/>
              <a:gd name="connsiteX4-41" fmla="*/ 6161282 w 7580006"/>
              <a:gd name="connsiteY4-42" fmla="*/ 909843 h 5949573"/>
              <a:gd name="connsiteX5-43" fmla="*/ 6459895 w 7580006"/>
              <a:gd name="connsiteY5-44" fmla="*/ 956143 h 5949573"/>
              <a:gd name="connsiteX6-45" fmla="*/ 7577047 w 7580006"/>
              <a:gd name="connsiteY6-46" fmla="*/ 407003 h 5949573"/>
              <a:gd name="connsiteX7-47" fmla="*/ 7577047 w 7580006"/>
              <a:gd name="connsiteY7-48" fmla="*/ 3261454 h 5949573"/>
              <a:gd name="connsiteX8-49" fmla="*/ 2564157 w 7580006"/>
              <a:gd name="connsiteY8-50" fmla="*/ 5735814 h 5949573"/>
              <a:gd name="connsiteX9-51" fmla="*/ 233491 w 7580006"/>
              <a:gd name="connsiteY9-52" fmla="*/ 4944407 h 5949573"/>
              <a:gd name="connsiteX10-53" fmla="*/ 213372 w 7580006"/>
              <a:gd name="connsiteY10-54" fmla="*/ 4903490 h 5949573"/>
              <a:gd name="connsiteX11-55" fmla="*/ 1004379 w 7580006"/>
              <a:gd name="connsiteY11-56" fmla="*/ 2571260 h 5949573"/>
              <a:gd name="connsiteX12-57" fmla="*/ 2132121 w 7580006"/>
              <a:gd name="connsiteY12-58" fmla="*/ 2014584 h 5949573"/>
              <a:gd name="connsiteX13-59" fmla="*/ 2176595 w 7580006"/>
              <a:gd name="connsiteY13-60" fmla="*/ 2049039 h 5949573"/>
              <a:gd name="connsiteX14-61" fmla="*/ 2467796 w 7580006"/>
              <a:gd name="connsiteY14-62" fmla="*/ 2139486 h 5949573"/>
              <a:gd name="connsiteX15-63" fmla="*/ 2781234 w 7580006"/>
              <a:gd name="connsiteY15-64" fmla="*/ 2058730 h 5949573"/>
              <a:gd name="connsiteX16-65" fmla="*/ 6948025 w 7580006"/>
              <a:gd name="connsiteY16-66" fmla="*/ 0 h 5949573"/>
              <a:gd name="connsiteX0-67" fmla="*/ 6948025 w 7585924"/>
              <a:gd name="connsiteY0-68" fmla="*/ 0 h 5949573"/>
              <a:gd name="connsiteX1-69" fmla="*/ 7585924 w 7585924"/>
              <a:gd name="connsiteY1-70" fmla="*/ 0 h 5949573"/>
              <a:gd name="connsiteX2-71" fmla="*/ 6304235 w 7585924"/>
              <a:gd name="connsiteY2-72" fmla="*/ 638503 h 5949573"/>
              <a:gd name="connsiteX3-73" fmla="*/ 6159164 w 7585924"/>
              <a:gd name="connsiteY3-74" fmla="*/ 903382 h 5949573"/>
              <a:gd name="connsiteX4-75" fmla="*/ 6161282 w 7585924"/>
              <a:gd name="connsiteY4-76" fmla="*/ 909843 h 5949573"/>
              <a:gd name="connsiteX5-77" fmla="*/ 6459895 w 7585924"/>
              <a:gd name="connsiteY5-78" fmla="*/ 956143 h 5949573"/>
              <a:gd name="connsiteX6-79" fmla="*/ 7577047 w 7585924"/>
              <a:gd name="connsiteY6-80" fmla="*/ 407003 h 5949573"/>
              <a:gd name="connsiteX7-81" fmla="*/ 7577047 w 7585924"/>
              <a:gd name="connsiteY7-82" fmla="*/ 3261454 h 5949573"/>
              <a:gd name="connsiteX8-83" fmla="*/ 2564157 w 7585924"/>
              <a:gd name="connsiteY8-84" fmla="*/ 5735814 h 5949573"/>
              <a:gd name="connsiteX9-85" fmla="*/ 233491 w 7585924"/>
              <a:gd name="connsiteY9-86" fmla="*/ 4944407 h 5949573"/>
              <a:gd name="connsiteX10-87" fmla="*/ 213372 w 7585924"/>
              <a:gd name="connsiteY10-88" fmla="*/ 4903490 h 5949573"/>
              <a:gd name="connsiteX11-89" fmla="*/ 1004379 w 7585924"/>
              <a:gd name="connsiteY11-90" fmla="*/ 2571260 h 5949573"/>
              <a:gd name="connsiteX12-91" fmla="*/ 2132121 w 7585924"/>
              <a:gd name="connsiteY12-92" fmla="*/ 2014584 h 5949573"/>
              <a:gd name="connsiteX13-93" fmla="*/ 2176595 w 7585924"/>
              <a:gd name="connsiteY13-94" fmla="*/ 2049039 h 5949573"/>
              <a:gd name="connsiteX14-95" fmla="*/ 2467796 w 7585924"/>
              <a:gd name="connsiteY14-96" fmla="*/ 2139486 h 5949573"/>
              <a:gd name="connsiteX15-97" fmla="*/ 2781234 w 7585924"/>
              <a:gd name="connsiteY15-98" fmla="*/ 2058730 h 5949573"/>
              <a:gd name="connsiteX16-99" fmla="*/ 6948025 w 7585924"/>
              <a:gd name="connsiteY16-100" fmla="*/ 0 h 59495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/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/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  <a:endParaRPr lang="en-US" dirty="0"/>
          </a:p>
        </p:txBody>
      </p:sp>
      <p:sp>
        <p:nvSpPr>
          <p:cNvPr id="20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  <a:endParaRPr lang="en-US" dirty="0"/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  <a:endParaRPr lang="en-US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  <a:endParaRPr lang="en-US" dirty="0"/>
          </a:p>
        </p:txBody>
      </p:sp>
      <p:sp>
        <p:nvSpPr>
          <p:cNvPr id="3" name="Graphic 23"/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/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/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/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/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/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/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/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/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ru-RU" dirty="0"/>
          </a:p>
        </p:txBody>
      </p:sp>
      <p:sp>
        <p:nvSpPr>
          <p:cNvPr id="24" name="Graphic 22"/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/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/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/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/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grpSp>
        <p:nvGrpSpPr>
          <p:cNvPr id="41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Graphic 19"/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grpSp>
        <p:nvGrpSpPr>
          <p:cNvPr id="41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Graphic 19"/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grpSp>
        <p:nvGrpSpPr>
          <p:cNvPr id="41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Graphic 19"/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/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35" name="Oval 34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38" name="Freeform: Shape 37"/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/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/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/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38" name="Freeform: Shape 37"/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/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/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/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grpSp>
        <p:nvGrpSpPr>
          <p:cNvPr id="41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/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grpSp>
        <p:nvGrpSpPr>
          <p:cNvPr id="41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ru-RU"/>
          </a:p>
        </p:txBody>
      </p:sp>
      <p:sp>
        <p:nvSpPr>
          <p:cNvPr id="34" name="Oval 33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/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/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38" name="Freeform: Shape 37"/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/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/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模板来源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16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ru-RU"/>
          </a:p>
        </p:txBody>
      </p:sp>
      <p:sp>
        <p:nvSpPr>
          <p:cNvPr id="24" name="Oval 23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0" name="Freeform: Shape 9"/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/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/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7" name="Text Placeholder 14"/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79705" indent="-179705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Graphic 22"/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/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/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ru-RU"/>
          </a:p>
        </p:txBody>
      </p:sp>
      <p:sp>
        <p:nvSpPr>
          <p:cNvPr id="35" name="Oval 34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79705" indent="-179705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/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/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Text Placeholder 29"/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Graphic 33"/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/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/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Graphic 19"/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  <a:endParaRPr lang="en-US" dirty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79705" indent="-179705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79705" indent="-179705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41" name="Graphic 39"/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  <a:endParaRPr lang="en-US" dirty="0"/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  <a:endParaRPr lang="en-US" dirty="0"/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  <a:endParaRPr lang="en-US" dirty="0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  <a:endParaRPr lang="en-US" dirty="0"/>
          </a:p>
        </p:txBody>
      </p:sp>
      <p:sp>
        <p:nvSpPr>
          <p:cNvPr id="33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  <a:endParaRPr lang="en-US" dirty="0"/>
          </a:p>
        </p:txBody>
      </p:sp>
      <p:sp>
        <p:nvSpPr>
          <p:cNvPr id="3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  <a:endParaRPr lang="en-US" dirty="0"/>
          </a:p>
        </p:txBody>
      </p:sp>
      <p:sp>
        <p:nvSpPr>
          <p:cNvPr id="39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  <a:endParaRPr lang="en-US" dirty="0"/>
          </a:p>
        </p:txBody>
      </p:sp>
      <p:sp>
        <p:nvSpPr>
          <p:cNvPr id="19" name="Chart Placeholder 18"/>
          <p:cNvSpPr>
            <a:spLocks noGrp="1"/>
          </p:cNvSpPr>
          <p:nvPr>
            <p:ph type="chart" sz="quarter" idx="32" hasCustomPrompt="1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单击图标添加图表</a:t>
            </a:r>
            <a:endParaRPr lang="ru-RU" dirty="0"/>
          </a:p>
        </p:txBody>
      </p:sp>
      <p:grpSp>
        <p:nvGrpSpPr>
          <p:cNvPr id="41" name="Graphic 39"/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/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8" name="Table Placeholder 17"/>
          <p:cNvSpPr>
            <a:spLocks noGrp="1"/>
          </p:cNvSpPr>
          <p:nvPr>
            <p:ph type="tbl" sz="quarter" idx="17" hasCustomPrompt="1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单击图标添加表格</a:t>
            </a:r>
            <a:endParaRPr lang="ru-RU" dirty="0"/>
          </a:p>
        </p:txBody>
      </p:sp>
      <p:grpSp>
        <p:nvGrpSpPr>
          <p:cNvPr id="45" name="Graphic 39"/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/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/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ru-RU"/>
          </a:p>
        </p:txBody>
      </p:sp>
      <p:sp>
        <p:nvSpPr>
          <p:cNvPr id="46" name="Freeform: Shape 45"/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/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/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pic>
        <p:nvPicPr>
          <p:cNvPr id="22" name="Graphic 2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/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/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/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/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/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/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7" hasCustomPrompt="1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单击图标添加媒体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1" name="Freeform: Shape 10"/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/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/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/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/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江南美景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小桥流水</a:t>
            </a:r>
            <a:endParaRPr lang="en-US" altLang="zh-CN" dirty="0"/>
          </a:p>
          <a:p>
            <a:r>
              <a:rPr lang="en-US" dirty="0"/>
              <a:t>       </a:t>
            </a:r>
            <a:r>
              <a:rPr lang="zh-CN" altLang="en-US" dirty="0"/>
              <a:t>诗意苏州</a:t>
            </a:r>
            <a:endParaRPr lang="ru-RU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21"/>
          </p:nvPr>
        </p:nvPicPr>
        <p:blipFill>
          <a:blip r:embed="rId1"/>
          <a:stretch>
            <a:fillRect/>
          </a:stretch>
        </p:blipFill>
        <p:spPr>
          <a:xfrm rot="21408058">
            <a:off x="4739239" y="207458"/>
            <a:ext cx="7585924" cy="5401177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20"/>
          </p:nvPr>
        </p:nvSpPr>
        <p:spPr>
          <a:xfrm>
            <a:off x="843409" y="5325262"/>
            <a:ext cx="4367531" cy="949829"/>
          </a:xfrm>
        </p:spPr>
        <p:txBody>
          <a:bodyPr/>
          <a:lstStyle/>
          <a:p>
            <a:r>
              <a:rPr lang="zh-CN" altLang="en-US" dirty="0"/>
              <a:t>绝美姑苏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山塘街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563" y="1926771"/>
            <a:ext cx="4833257" cy="38900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6" y="1926772"/>
            <a:ext cx="4828101" cy="38900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966" y="495794"/>
            <a:ext cx="10515600" cy="1325563"/>
          </a:xfrm>
        </p:spPr>
        <p:txBody>
          <a:bodyPr/>
          <a:lstStyle/>
          <a:p>
            <a:r>
              <a:rPr lang="zh-CN" altLang="en-US" dirty="0"/>
              <a:t>虎丘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955048" y="2057498"/>
            <a:ext cx="4367531" cy="524711"/>
          </a:xfrm>
        </p:spPr>
        <p:txBody>
          <a:bodyPr/>
          <a:lstStyle/>
          <a:p>
            <a:r>
              <a:rPr lang="zh-CN" altLang="en-US" dirty="0"/>
              <a:t>吴中第一名胜 吴中第一山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39120" y="2705940"/>
            <a:ext cx="4367531" cy="1776253"/>
          </a:xfrm>
        </p:spPr>
        <p:txBody>
          <a:bodyPr/>
          <a:lstStyle/>
          <a:p>
            <a:r>
              <a:rPr lang="zh-CN" altLang="en-US" sz="1800" dirty="0"/>
              <a:t>虎丘，原名海涌山，据</a:t>
            </a:r>
            <a:r>
              <a:rPr lang="en-US" altLang="zh-CN" sz="1800" dirty="0"/>
              <a:t>《</a:t>
            </a:r>
            <a:r>
              <a:rPr lang="zh-CN" altLang="en-US" sz="1800" dirty="0"/>
              <a:t>史记</a:t>
            </a:r>
            <a:r>
              <a:rPr lang="en-US" altLang="zh-CN" sz="1800" dirty="0"/>
              <a:t>》</a:t>
            </a:r>
            <a:r>
              <a:rPr lang="zh-CN" altLang="en-US" sz="1800" dirty="0"/>
              <a:t>记载，吴王阖闾葬于此，传说葬后三日有“白虎蹲其上”，故名虎丘。又一说为“丘如蹲虎”，以形为名。虎丘山高仅</a:t>
            </a:r>
            <a:r>
              <a:rPr lang="en-US" altLang="zh-CN" sz="1800" dirty="0"/>
              <a:t>30</a:t>
            </a:r>
            <a:r>
              <a:rPr lang="zh-CN" altLang="en-US" sz="1800" dirty="0"/>
              <a:t>多米，却有“江左丘壑之表”的风范，绝岩耸壑，气象万千，并有三绝九宜十八景之胜。</a:t>
            </a:r>
            <a:endParaRPr lang="ru-RU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739120" y="4474029"/>
            <a:ext cx="4367531" cy="1192548"/>
          </a:xfrm>
        </p:spPr>
        <p:txBody>
          <a:bodyPr/>
          <a:lstStyle/>
          <a:p>
            <a:r>
              <a:rPr lang="zh-CN" altLang="en-US" dirty="0"/>
              <a:t>宋代大诗人苏东坡写下“尝言过姑苏不游虎丘，不谒闾丘，乃二欠事”的千古名言。</a:t>
            </a:r>
            <a:endParaRPr lang="ru-RU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1"/>
          </p:nvPr>
        </p:nvPicPr>
        <p:blipFill>
          <a:blip r:embed="rId1"/>
          <a:stretch>
            <a:fillRect/>
          </a:stretch>
        </p:blipFill>
        <p:spPr>
          <a:xfrm rot="21435649">
            <a:off x="5227001" y="301024"/>
            <a:ext cx="6943003" cy="520262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虎丘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563" y="1926770"/>
            <a:ext cx="4833257" cy="396784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6" y="1926770"/>
            <a:ext cx="4828101" cy="39678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虎丘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563" y="1926771"/>
            <a:ext cx="4833257" cy="38900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6" y="1926771"/>
            <a:ext cx="4828101" cy="3890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拙政园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95771" y="1877051"/>
            <a:ext cx="7131749" cy="49622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拙政园与北京颐和园、承德避暑山庄、苏州留园一起被誉为中国四大园林</a:t>
            </a:r>
            <a:endParaRPr lang="ru-RU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996041" y="2373063"/>
            <a:ext cx="10989129" cy="2578313"/>
          </a:xfr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812290" y="5127171"/>
            <a:ext cx="6617210" cy="1730829"/>
          </a:xfrm>
        </p:spPr>
        <p:txBody>
          <a:bodyPr/>
          <a:lstStyle/>
          <a:p>
            <a:r>
              <a:rPr lang="zh-CN" altLang="en-US" sz="1800" dirty="0"/>
              <a:t>全园以水为中心，山水萦绕，厅榭精美，花木繁茂，具有浓郁的江南水乡特色。花园分为东、中、西三部分，东花园开阔疏朗，中花园是全园精华所在，西花园建筑精美，各具特色。园南为住宅区，体现典型江南地区传统民居多进的格局。</a:t>
            </a:r>
            <a:endParaRPr lang="ru-RU" sz="1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拙政园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563" y="1926771"/>
            <a:ext cx="4833257" cy="389004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6" y="1926772"/>
            <a:ext cx="4828101" cy="38900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拙政园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563" y="2114551"/>
            <a:ext cx="4833257" cy="3886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6" y="2114551"/>
            <a:ext cx="4828101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>
          <a:blip r:embed="rId1"/>
          <a:stretch>
            <a:fillRect/>
          </a:stretch>
        </p:blipFill>
        <p:spPr>
          <a:xfrm>
            <a:off x="1396781" y="0"/>
            <a:ext cx="3894833" cy="569867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486" y="908050"/>
            <a:ext cx="5592535" cy="7826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苏州博物馆</a:t>
            </a:r>
            <a:br>
              <a:rPr lang="en-US" altLang="zh-CN" dirty="0"/>
            </a:br>
            <a:r>
              <a:rPr lang="en-US" altLang="zh-CN" dirty="0"/>
              <a:t>          ———</a:t>
            </a:r>
            <a:r>
              <a:rPr lang="zh-CN" altLang="en-US" dirty="0"/>
              <a:t>美得不可方物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一座集现代化馆舍建筑、古建筑与创新山水园林三位一体的综合性博物馆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910023" y="2839714"/>
            <a:ext cx="4548187" cy="334223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1800" b="1" dirty="0">
                <a:solidFill>
                  <a:schemeClr val="accent1"/>
                </a:solidFill>
              </a:rPr>
              <a:t>。</a:t>
            </a:r>
            <a:r>
              <a:rPr lang="zh-CN" altLang="en-US" sz="1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说起苏州博物馆，就不得不介绍一下他的作者了</a:t>
            </a:r>
            <a:r>
              <a:rPr lang="en-US" altLang="zh-CN" sz="1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1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贝聿铭。是世界公认的一流建筑师。苏州博物馆被贝聿铭亲切地称为“我的小女儿” 。</a:t>
            </a:r>
            <a:endParaRPr lang="en-US" altLang="zh-CN" sz="18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</a:endParaRPr>
          </a:p>
          <a:p>
            <a:r>
              <a:rPr lang="zh-CN" altLang="en-US" sz="1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苏州博物馆的江南园林式设计精髓中添加了一些西式欧美元素，完美地呈现了“中学为体，西学为用”的境界。</a:t>
            </a:r>
            <a:endParaRPr lang="en-US" altLang="zh-CN" sz="18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</a:endParaRPr>
          </a:p>
          <a:p>
            <a:r>
              <a:rPr lang="zh-CN" altLang="en-US" sz="1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“苏”主要体现在与苏州古城风貌和人文内涵的融合：“新”主要体现在用材上。大师用他的智慧和独特的设计风格，使“新”充满了 “苏味”，变成了创新的“苏”和创新的“中”。</a:t>
            </a:r>
            <a:endParaRPr lang="en-US" altLang="zh-CN" sz="18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</a:endParaRPr>
          </a:p>
          <a:p>
            <a:r>
              <a:rPr lang="zh-CN" altLang="en-US" sz="1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苏州古典园林的“步移景异，移步换景”的景观效果，在这里绝对同样呈现。光影之下连绵的山峦和水，山水神韵呈现眼前，“借以粉壁为纸，以石为绘”。“片石假山”，仿佛以白墙为纸，借用几片石泼墨，硬朗的石头竟在此显现出了温柔。</a:t>
            </a:r>
            <a:endParaRPr lang="ru-RU" sz="18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苏州博物馆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408" y="1926771"/>
            <a:ext cx="4833257" cy="38900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6" y="1926771"/>
            <a:ext cx="4828101" cy="3890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苏州博物馆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563" y="1926772"/>
            <a:ext cx="4833257" cy="38900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891" y="1926773"/>
            <a:ext cx="4828101" cy="38900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山塘街</a:t>
            </a:r>
            <a:endParaRPr lang="ru-RU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东至红尘中“一二等富贵风流之地”阊门，西至“吴中第一名胜”虎丘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60788" y="3076574"/>
            <a:ext cx="5262376" cy="15525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山塘街上河道多，桥多的特征充分体现了苏州这个水城的街巷特点。其河道逶迤平行，绵延至虎丘长达七里。山塘河的东段民居大多都是临水构筑，水榭和水阁都是由木桩支撑着的。河的西段水面则疏朗宽阔，两岸种植花木绿树。水面上横跨的古桥或平或拱、或单孔或三孔。</a:t>
            </a:r>
            <a:endParaRPr lang="en-US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93406" y="4771988"/>
            <a:ext cx="4548187" cy="1708223"/>
          </a:xfrm>
        </p:spPr>
        <p:txBody>
          <a:bodyPr/>
          <a:lstStyle/>
          <a:p>
            <a:r>
              <a:rPr lang="zh-CN" altLang="en-US" dirty="0"/>
              <a:t>古往今来，山塘向来是帝王国君、文人墨客的钟爱之地。无论是乾隆康熙，亦或是伯虎秋香，都曾流连于山塘河两岸。</a:t>
            </a:r>
            <a:endParaRPr lang="en-US" altLang="zh-CN" dirty="0"/>
          </a:p>
          <a:p>
            <a:r>
              <a:rPr lang="zh-CN" altLang="en-US" dirty="0"/>
              <a:t>曹雪芹在</a:t>
            </a:r>
            <a:r>
              <a:rPr lang="en-US" altLang="zh-CN" dirty="0"/>
              <a:t>《</a:t>
            </a:r>
            <a:r>
              <a:rPr lang="zh-CN" altLang="en-US" dirty="0"/>
              <a:t>红楼梦</a:t>
            </a:r>
            <a:r>
              <a:rPr lang="en-US" altLang="zh-CN" dirty="0"/>
              <a:t>》</a:t>
            </a:r>
            <a:r>
              <a:rPr lang="zh-CN" altLang="en-US" dirty="0"/>
              <a:t>第一回中把阊门、山塘一 带称为“最是红尘中一二等富贵风流之地”。</a:t>
            </a:r>
            <a:endParaRPr lang="en-US" altLang="zh-CN" dirty="0"/>
          </a:p>
          <a:p>
            <a:r>
              <a:rPr lang="zh-CN" altLang="en-US" dirty="0"/>
              <a:t>民歌唱道：“上有天堂，下有苏杭。杭州有西湖，苏州有山塘。两处好地方，无限好风光。”</a:t>
            </a:r>
            <a:endParaRPr lang="ru-RU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8"/>
          </p:nvPr>
        </p:nvPicPr>
        <p:blipFill>
          <a:blip r:embed="rId1"/>
          <a:stretch>
            <a:fillRect/>
          </a:stretch>
        </p:blipFill>
        <p:spPr>
          <a:xfrm>
            <a:off x="5883726" y="1445078"/>
            <a:ext cx="6279909" cy="35015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山塘街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563" y="1926771"/>
            <a:ext cx="4833257" cy="38900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6" y="1926772"/>
            <a:ext cx="4828101" cy="38900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沉稳红模板配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9A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TF55923798</Template>
  <TotalTime>0</TotalTime>
  <Words>1005</Words>
  <Application>WPS 演示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Calibri</vt:lpstr>
      <vt:lpstr>等线</vt:lpstr>
      <vt:lpstr>Century Gothic</vt:lpstr>
      <vt:lpstr>Office 主题​​</vt:lpstr>
      <vt:lpstr>1_OfficePLUS</vt:lpstr>
      <vt:lpstr>江南美景</vt:lpstr>
      <vt:lpstr>拙政园</vt:lpstr>
      <vt:lpstr>拙政园</vt:lpstr>
      <vt:lpstr>拙政园</vt:lpstr>
      <vt:lpstr>苏州博物馆           ———美得不可方物</vt:lpstr>
      <vt:lpstr>苏州博物馆</vt:lpstr>
      <vt:lpstr>苏州博物馆</vt:lpstr>
      <vt:lpstr>山塘街</vt:lpstr>
      <vt:lpstr>山塘街</vt:lpstr>
      <vt:lpstr>山塘街</vt:lpstr>
      <vt:lpstr>虎丘</vt:lpstr>
      <vt:lpstr>虎丘</vt:lpstr>
      <vt:lpstr>虎丘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辰风</cp:lastModifiedBy>
  <cp:revision>2</cp:revision>
  <dcterms:created xsi:type="dcterms:W3CDTF">2019-08-23T06:17:00Z</dcterms:created>
  <dcterms:modified xsi:type="dcterms:W3CDTF">2019-10-27T16:57:44Z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0x0101004D520B0621022B4CA37193CEB4BD4006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t-weiszh@microsoft.com</vt:lpwstr>
  </property>
  <property fmtid="{D5CDD505-2E9C-101B-9397-08002B2CF9AE}" pid="6" name="MSIP_Label_f42aa342-8706-4288-bd11-ebb85995028c_SetDate">
    <vt:lpwstr>2019-08-23T06:22:09.6839898Z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101c1684-c5a1-4fd5-b0fe-b875311f1790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KSOProductBuildVer">
    <vt:lpwstr>2052-11.1.0.9098</vt:lpwstr>
  </property>
</Properties>
</file>