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256" r:id="rId3"/>
    <p:sldId id="257" r:id="rId4"/>
    <p:sldId id="259" r:id="rId5"/>
    <p:sldId id="261" r:id="rId6"/>
    <p:sldId id="267" r:id="rId7"/>
    <p:sldId id="266" r:id="rId8"/>
    <p:sldId id="268" r:id="rId9"/>
    <p:sldId id="272" r:id="rId10"/>
    <p:sldId id="269" r:id="rId11"/>
    <p:sldId id="273" r:id="rId12"/>
  </p:sldIdLst>
  <p:sldSz cx="9144000" cy="5143500" type="screen16x9"/>
  <p:notesSz cx="6858000" cy="9144000"/>
  <p:embeddedFontLst>
    <p:embeddedFont>
      <p:font typeface="Wire One" panose="020B060402020202020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bel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A47"/>
    <a:srgbClr val="CAA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04374-AE28-4FE2-9166-7183C736188C}" type="doc">
      <dgm:prSet loTypeId="urn:microsoft.com/office/officeart/2005/8/layout/gear1" loCatId="cycle" qsTypeId="urn:microsoft.com/office/officeart/2005/8/quickstyle/simple1" qsCatId="simple" csTypeId="urn:microsoft.com/office/officeart/2005/8/colors/colorful4" csCatId="colorful" phldr="1"/>
      <dgm:spPr/>
    </dgm:pt>
    <dgm:pt modelId="{BF7F5F68-1799-437F-8D8C-510F3115AB63}">
      <dgm:prSet phldrT="[文字]" custT="1"/>
      <dgm:spPr/>
      <dgm:t>
        <a:bodyPr/>
        <a:lstStyle/>
        <a:p>
          <a:r>
            <a:rPr lang="en-US" altLang="zh-TW" sz="1200" dirty="0" smtClean="0"/>
            <a:t>Government</a:t>
          </a:r>
          <a:endParaRPr lang="zh-TW" altLang="en-US" sz="1200" dirty="0"/>
        </a:p>
      </dgm:t>
    </dgm:pt>
    <dgm:pt modelId="{C2353E4E-5976-4FEA-A28A-3A1703F4D78A}" type="parTrans" cxnId="{A93F83C3-9312-4525-83DC-4B38970EE2A3}">
      <dgm:prSet/>
      <dgm:spPr/>
      <dgm:t>
        <a:bodyPr/>
        <a:lstStyle/>
        <a:p>
          <a:endParaRPr lang="zh-TW" altLang="en-US" sz="2800"/>
        </a:p>
      </dgm:t>
    </dgm:pt>
    <dgm:pt modelId="{E2DCEFF0-40B5-43F7-AE43-8F3B6AE3953B}" type="sibTrans" cxnId="{A93F83C3-9312-4525-83DC-4B38970EE2A3}">
      <dgm:prSet/>
      <dgm:spPr/>
      <dgm:t>
        <a:bodyPr/>
        <a:lstStyle/>
        <a:p>
          <a:endParaRPr lang="zh-TW" altLang="en-US" sz="2800"/>
        </a:p>
      </dgm:t>
    </dgm:pt>
    <dgm:pt modelId="{B70E1EAD-E800-463E-927E-3DB0EFEA9B66}">
      <dgm:prSet phldrT="[文字]" custT="1"/>
      <dgm:spPr/>
      <dgm:t>
        <a:bodyPr/>
        <a:lstStyle/>
        <a:p>
          <a:r>
            <a:rPr lang="en-US" altLang="zh-TW" sz="1200" dirty="0" smtClean="0"/>
            <a:t>community</a:t>
          </a:r>
          <a:endParaRPr lang="zh-TW" altLang="en-US" sz="1200" dirty="0"/>
        </a:p>
      </dgm:t>
    </dgm:pt>
    <dgm:pt modelId="{B86FD16A-4E1E-4FB7-B1C4-83E311BE7B32}" type="parTrans" cxnId="{D8E69C04-B568-48EC-801A-E99BF59C7ADE}">
      <dgm:prSet/>
      <dgm:spPr/>
      <dgm:t>
        <a:bodyPr/>
        <a:lstStyle/>
        <a:p>
          <a:endParaRPr lang="zh-TW" altLang="en-US" sz="2800"/>
        </a:p>
      </dgm:t>
    </dgm:pt>
    <dgm:pt modelId="{776819C9-9085-47EC-97F1-61DB6E58E1D8}" type="sibTrans" cxnId="{D8E69C04-B568-48EC-801A-E99BF59C7ADE}">
      <dgm:prSet/>
      <dgm:spPr/>
      <dgm:t>
        <a:bodyPr/>
        <a:lstStyle/>
        <a:p>
          <a:endParaRPr lang="zh-TW" altLang="en-US" sz="2800"/>
        </a:p>
      </dgm:t>
    </dgm:pt>
    <dgm:pt modelId="{58A0DE4B-1A8C-41FC-A89E-A5DDEBA69E0F}">
      <dgm:prSet phldrT="[文字]" custT="1"/>
      <dgm:spPr/>
      <dgm:t>
        <a:bodyPr/>
        <a:lstStyle/>
        <a:p>
          <a:r>
            <a:rPr lang="en-US" altLang="zh-TW" sz="1200" dirty="0" smtClean="0"/>
            <a:t>Individual</a:t>
          </a:r>
          <a:endParaRPr lang="zh-TW" altLang="en-US" sz="1200" dirty="0"/>
        </a:p>
      </dgm:t>
    </dgm:pt>
    <dgm:pt modelId="{322BC42B-F4D4-4866-BE1F-59B44684A54A}" type="parTrans" cxnId="{9EDFEB01-8DCD-4A77-85E7-940985F415B1}">
      <dgm:prSet/>
      <dgm:spPr/>
      <dgm:t>
        <a:bodyPr/>
        <a:lstStyle/>
        <a:p>
          <a:endParaRPr lang="zh-TW" altLang="en-US" sz="2800"/>
        </a:p>
      </dgm:t>
    </dgm:pt>
    <dgm:pt modelId="{8E16BBC4-0FB2-4336-A8FF-F305531521B4}" type="sibTrans" cxnId="{9EDFEB01-8DCD-4A77-85E7-940985F415B1}">
      <dgm:prSet/>
      <dgm:spPr/>
      <dgm:t>
        <a:bodyPr/>
        <a:lstStyle/>
        <a:p>
          <a:endParaRPr lang="zh-TW" altLang="en-US" sz="2800"/>
        </a:p>
      </dgm:t>
    </dgm:pt>
    <dgm:pt modelId="{22DB91A3-A603-49B0-886F-6868912782D7}" type="pres">
      <dgm:prSet presAssocID="{DAF04374-AE28-4FE2-9166-7183C736188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78C348D-001A-4FEB-AC35-871570B1D8A9}" type="pres">
      <dgm:prSet presAssocID="{BF7F5F68-1799-437F-8D8C-510F3115AB6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9C48E4-1E44-4AB2-9890-6D526A6FCC44}" type="pres">
      <dgm:prSet presAssocID="{BF7F5F68-1799-437F-8D8C-510F3115AB63}" presName="gear1srcNode" presStyleLbl="node1" presStyleIdx="0" presStyleCnt="3"/>
      <dgm:spPr/>
      <dgm:t>
        <a:bodyPr/>
        <a:lstStyle/>
        <a:p>
          <a:endParaRPr lang="en-US"/>
        </a:p>
      </dgm:t>
    </dgm:pt>
    <dgm:pt modelId="{D8B91B73-23D8-41D3-89BD-6C4242F53602}" type="pres">
      <dgm:prSet presAssocID="{BF7F5F68-1799-437F-8D8C-510F3115AB63}" presName="gear1dstNode" presStyleLbl="node1" presStyleIdx="0" presStyleCnt="3"/>
      <dgm:spPr/>
      <dgm:t>
        <a:bodyPr/>
        <a:lstStyle/>
        <a:p>
          <a:endParaRPr lang="en-US"/>
        </a:p>
      </dgm:t>
    </dgm:pt>
    <dgm:pt modelId="{094DBF1B-29B4-4488-96CF-120314DFD8A8}" type="pres">
      <dgm:prSet presAssocID="{B70E1EAD-E800-463E-927E-3DB0EFEA9B66}" presName="gear2" presStyleLbl="node1" presStyleIdx="1" presStyleCnt="3" custScaleX="132890" custScaleY="117677" custLinFactNeighborX="-12997" custLinFactNeighborY="7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87B0-0F08-4475-AC60-048C5250AE06}" type="pres">
      <dgm:prSet presAssocID="{B70E1EAD-E800-463E-927E-3DB0EFEA9B66}" presName="gear2srcNode" presStyleLbl="node1" presStyleIdx="1" presStyleCnt="3"/>
      <dgm:spPr/>
      <dgm:t>
        <a:bodyPr/>
        <a:lstStyle/>
        <a:p>
          <a:endParaRPr lang="en-US"/>
        </a:p>
      </dgm:t>
    </dgm:pt>
    <dgm:pt modelId="{5F810863-3143-48E7-95F2-C618EB5CA159}" type="pres">
      <dgm:prSet presAssocID="{B70E1EAD-E800-463E-927E-3DB0EFEA9B66}" presName="gear2dstNode" presStyleLbl="node1" presStyleIdx="1" presStyleCnt="3"/>
      <dgm:spPr/>
      <dgm:t>
        <a:bodyPr/>
        <a:lstStyle/>
        <a:p>
          <a:endParaRPr lang="en-US"/>
        </a:p>
      </dgm:t>
    </dgm:pt>
    <dgm:pt modelId="{C32A70AF-61D3-4311-8C67-DA4384C1E6D7}" type="pres">
      <dgm:prSet presAssocID="{58A0DE4B-1A8C-41FC-A89E-A5DDEBA69E0F}" presName="gear3" presStyleLbl="node1" presStyleIdx="2" presStyleCnt="3"/>
      <dgm:spPr/>
      <dgm:t>
        <a:bodyPr/>
        <a:lstStyle/>
        <a:p>
          <a:endParaRPr lang="zh-TW" altLang="en-US"/>
        </a:p>
      </dgm:t>
    </dgm:pt>
    <dgm:pt modelId="{B406277A-8194-41DD-8C02-EA184A8E6BB4}" type="pres">
      <dgm:prSet presAssocID="{58A0DE4B-1A8C-41FC-A89E-A5DDEBA69E0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F92C7-0AF5-41CE-ACC3-BF46C1D2A5D7}" type="pres">
      <dgm:prSet presAssocID="{58A0DE4B-1A8C-41FC-A89E-A5DDEBA69E0F}" presName="gear3srcNode" presStyleLbl="node1" presStyleIdx="2" presStyleCnt="3"/>
      <dgm:spPr/>
      <dgm:t>
        <a:bodyPr/>
        <a:lstStyle/>
        <a:p>
          <a:endParaRPr lang="en-US"/>
        </a:p>
      </dgm:t>
    </dgm:pt>
    <dgm:pt modelId="{525F0913-79B5-4C35-873A-729634691BE8}" type="pres">
      <dgm:prSet presAssocID="{58A0DE4B-1A8C-41FC-A89E-A5DDEBA69E0F}" presName="gear3dstNode" presStyleLbl="node1" presStyleIdx="2" presStyleCnt="3"/>
      <dgm:spPr/>
      <dgm:t>
        <a:bodyPr/>
        <a:lstStyle/>
        <a:p>
          <a:endParaRPr lang="en-US"/>
        </a:p>
      </dgm:t>
    </dgm:pt>
    <dgm:pt modelId="{2AEFB5F2-AF62-4A66-8D12-45F1515C879E}" type="pres">
      <dgm:prSet presAssocID="{E2DCEFF0-40B5-43F7-AE43-8F3B6AE3953B}" presName="connector1" presStyleLbl="sibTrans2D1" presStyleIdx="0" presStyleCnt="3" custLinFactNeighborY="551"/>
      <dgm:spPr/>
      <dgm:t>
        <a:bodyPr/>
        <a:lstStyle/>
        <a:p>
          <a:endParaRPr lang="en-US"/>
        </a:p>
      </dgm:t>
    </dgm:pt>
    <dgm:pt modelId="{83A24B2E-296B-4364-B12B-57ACA573FC55}" type="pres">
      <dgm:prSet presAssocID="{776819C9-9085-47EC-97F1-61DB6E58E1D8}" presName="connector2" presStyleLbl="sibTrans2D1" presStyleIdx="1" presStyleCnt="3" custScaleX="124328" custLinFactNeighborX="-7176" custLinFactNeighborY="-3588"/>
      <dgm:spPr/>
      <dgm:t>
        <a:bodyPr/>
        <a:lstStyle/>
        <a:p>
          <a:endParaRPr lang="en-US"/>
        </a:p>
      </dgm:t>
    </dgm:pt>
    <dgm:pt modelId="{AF2C09F4-A729-4506-BC8B-CD4DFD15CB3A}" type="pres">
      <dgm:prSet presAssocID="{8E16BBC4-0FB2-4336-A8FF-F305531521B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8E69C04-B568-48EC-801A-E99BF59C7ADE}" srcId="{DAF04374-AE28-4FE2-9166-7183C736188C}" destId="{B70E1EAD-E800-463E-927E-3DB0EFEA9B66}" srcOrd="1" destOrd="0" parTransId="{B86FD16A-4E1E-4FB7-B1C4-83E311BE7B32}" sibTransId="{776819C9-9085-47EC-97F1-61DB6E58E1D8}"/>
    <dgm:cxn modelId="{8C1B9CD5-024D-463F-BECA-BD91B4D61B96}" type="presOf" srcId="{58A0DE4B-1A8C-41FC-A89E-A5DDEBA69E0F}" destId="{C32A70AF-61D3-4311-8C67-DA4384C1E6D7}" srcOrd="0" destOrd="0" presId="urn:microsoft.com/office/officeart/2005/8/layout/gear1"/>
    <dgm:cxn modelId="{6B22F63E-56DB-474B-A309-87FBD6F74AB1}" type="presOf" srcId="{BF7F5F68-1799-437F-8D8C-510F3115AB63}" destId="{D8B91B73-23D8-41D3-89BD-6C4242F53602}" srcOrd="2" destOrd="0" presId="urn:microsoft.com/office/officeart/2005/8/layout/gear1"/>
    <dgm:cxn modelId="{3517AC00-CC71-4B85-A975-169419C4B698}" type="presOf" srcId="{B70E1EAD-E800-463E-927E-3DB0EFEA9B66}" destId="{5F810863-3143-48E7-95F2-C618EB5CA159}" srcOrd="2" destOrd="0" presId="urn:microsoft.com/office/officeart/2005/8/layout/gear1"/>
    <dgm:cxn modelId="{2931EEC3-98C1-4620-8721-DC5651FD55A0}" type="presOf" srcId="{8E16BBC4-0FB2-4336-A8FF-F305531521B4}" destId="{AF2C09F4-A729-4506-BC8B-CD4DFD15CB3A}" srcOrd="0" destOrd="0" presId="urn:microsoft.com/office/officeart/2005/8/layout/gear1"/>
    <dgm:cxn modelId="{9EDFEB01-8DCD-4A77-85E7-940985F415B1}" srcId="{DAF04374-AE28-4FE2-9166-7183C736188C}" destId="{58A0DE4B-1A8C-41FC-A89E-A5DDEBA69E0F}" srcOrd="2" destOrd="0" parTransId="{322BC42B-F4D4-4866-BE1F-59B44684A54A}" sibTransId="{8E16BBC4-0FB2-4336-A8FF-F305531521B4}"/>
    <dgm:cxn modelId="{96EFE272-E29E-4C6E-802F-05A9C27045DA}" type="presOf" srcId="{B70E1EAD-E800-463E-927E-3DB0EFEA9B66}" destId="{6DE287B0-0F08-4475-AC60-048C5250AE06}" srcOrd="1" destOrd="0" presId="urn:microsoft.com/office/officeart/2005/8/layout/gear1"/>
    <dgm:cxn modelId="{88FD2B8E-2F81-4985-B765-0EC4AE0FF0F4}" type="presOf" srcId="{DAF04374-AE28-4FE2-9166-7183C736188C}" destId="{22DB91A3-A603-49B0-886F-6868912782D7}" srcOrd="0" destOrd="0" presId="urn:microsoft.com/office/officeart/2005/8/layout/gear1"/>
    <dgm:cxn modelId="{90136590-8752-4BFC-8A4D-A2C63875A4D4}" type="presOf" srcId="{B70E1EAD-E800-463E-927E-3DB0EFEA9B66}" destId="{094DBF1B-29B4-4488-96CF-120314DFD8A8}" srcOrd="0" destOrd="0" presId="urn:microsoft.com/office/officeart/2005/8/layout/gear1"/>
    <dgm:cxn modelId="{EDB2066B-C945-4905-8843-AA1190FB152B}" type="presOf" srcId="{58A0DE4B-1A8C-41FC-A89E-A5DDEBA69E0F}" destId="{3A1F92C7-0AF5-41CE-ACC3-BF46C1D2A5D7}" srcOrd="2" destOrd="0" presId="urn:microsoft.com/office/officeart/2005/8/layout/gear1"/>
    <dgm:cxn modelId="{DBEEF64B-EFEA-4C99-8D38-9E89D02CBAFC}" type="presOf" srcId="{BF7F5F68-1799-437F-8D8C-510F3115AB63}" destId="{678C348D-001A-4FEB-AC35-871570B1D8A9}" srcOrd="0" destOrd="0" presId="urn:microsoft.com/office/officeart/2005/8/layout/gear1"/>
    <dgm:cxn modelId="{4771675E-496F-4225-88B5-51071A59C51E}" type="presOf" srcId="{776819C9-9085-47EC-97F1-61DB6E58E1D8}" destId="{83A24B2E-296B-4364-B12B-57ACA573FC55}" srcOrd="0" destOrd="0" presId="urn:microsoft.com/office/officeart/2005/8/layout/gear1"/>
    <dgm:cxn modelId="{7A0EDBBA-0141-4509-B1A0-3E970418EE23}" type="presOf" srcId="{58A0DE4B-1A8C-41FC-A89E-A5DDEBA69E0F}" destId="{525F0913-79B5-4C35-873A-729634691BE8}" srcOrd="3" destOrd="0" presId="urn:microsoft.com/office/officeart/2005/8/layout/gear1"/>
    <dgm:cxn modelId="{36A36667-BCBE-4C4A-9B4E-9D7B5633C142}" type="presOf" srcId="{E2DCEFF0-40B5-43F7-AE43-8F3B6AE3953B}" destId="{2AEFB5F2-AF62-4A66-8D12-45F1515C879E}" srcOrd="0" destOrd="0" presId="urn:microsoft.com/office/officeart/2005/8/layout/gear1"/>
    <dgm:cxn modelId="{36B67FD0-5C54-46AA-AAD1-327116660723}" type="presOf" srcId="{58A0DE4B-1A8C-41FC-A89E-A5DDEBA69E0F}" destId="{B406277A-8194-41DD-8C02-EA184A8E6BB4}" srcOrd="1" destOrd="0" presId="urn:microsoft.com/office/officeart/2005/8/layout/gear1"/>
    <dgm:cxn modelId="{A93F83C3-9312-4525-83DC-4B38970EE2A3}" srcId="{DAF04374-AE28-4FE2-9166-7183C736188C}" destId="{BF7F5F68-1799-437F-8D8C-510F3115AB63}" srcOrd="0" destOrd="0" parTransId="{C2353E4E-5976-4FEA-A28A-3A1703F4D78A}" sibTransId="{E2DCEFF0-40B5-43F7-AE43-8F3B6AE3953B}"/>
    <dgm:cxn modelId="{EE44DFB4-E5F2-46E1-A87E-3DF4F3FB5500}" type="presOf" srcId="{BF7F5F68-1799-437F-8D8C-510F3115AB63}" destId="{A69C48E4-1E44-4AB2-9890-6D526A6FCC44}" srcOrd="1" destOrd="0" presId="urn:microsoft.com/office/officeart/2005/8/layout/gear1"/>
    <dgm:cxn modelId="{BD391239-7A99-48F5-9ECC-963FB3D5F253}" type="presParOf" srcId="{22DB91A3-A603-49B0-886F-6868912782D7}" destId="{678C348D-001A-4FEB-AC35-871570B1D8A9}" srcOrd="0" destOrd="0" presId="urn:microsoft.com/office/officeart/2005/8/layout/gear1"/>
    <dgm:cxn modelId="{2722F72B-0589-42F2-97D5-CE65574EBE60}" type="presParOf" srcId="{22DB91A3-A603-49B0-886F-6868912782D7}" destId="{A69C48E4-1E44-4AB2-9890-6D526A6FCC44}" srcOrd="1" destOrd="0" presId="urn:microsoft.com/office/officeart/2005/8/layout/gear1"/>
    <dgm:cxn modelId="{F4111D6B-C7B3-4B47-9E91-15878F49C300}" type="presParOf" srcId="{22DB91A3-A603-49B0-886F-6868912782D7}" destId="{D8B91B73-23D8-41D3-89BD-6C4242F53602}" srcOrd="2" destOrd="0" presId="urn:microsoft.com/office/officeart/2005/8/layout/gear1"/>
    <dgm:cxn modelId="{843B48F9-8919-423F-9599-569F2A89C51C}" type="presParOf" srcId="{22DB91A3-A603-49B0-886F-6868912782D7}" destId="{094DBF1B-29B4-4488-96CF-120314DFD8A8}" srcOrd="3" destOrd="0" presId="urn:microsoft.com/office/officeart/2005/8/layout/gear1"/>
    <dgm:cxn modelId="{2CE677C3-DBEF-4B17-BB1A-CCFCF0421243}" type="presParOf" srcId="{22DB91A3-A603-49B0-886F-6868912782D7}" destId="{6DE287B0-0F08-4475-AC60-048C5250AE06}" srcOrd="4" destOrd="0" presId="urn:microsoft.com/office/officeart/2005/8/layout/gear1"/>
    <dgm:cxn modelId="{699B4C0E-E565-42A3-9CE6-872D4B97E20A}" type="presParOf" srcId="{22DB91A3-A603-49B0-886F-6868912782D7}" destId="{5F810863-3143-48E7-95F2-C618EB5CA159}" srcOrd="5" destOrd="0" presId="urn:microsoft.com/office/officeart/2005/8/layout/gear1"/>
    <dgm:cxn modelId="{C85B0EA9-D572-4C5C-A747-0918BB051F73}" type="presParOf" srcId="{22DB91A3-A603-49B0-886F-6868912782D7}" destId="{C32A70AF-61D3-4311-8C67-DA4384C1E6D7}" srcOrd="6" destOrd="0" presId="urn:microsoft.com/office/officeart/2005/8/layout/gear1"/>
    <dgm:cxn modelId="{BDCDC615-072F-4054-B5A3-81FE6021DAF7}" type="presParOf" srcId="{22DB91A3-A603-49B0-886F-6868912782D7}" destId="{B406277A-8194-41DD-8C02-EA184A8E6BB4}" srcOrd="7" destOrd="0" presId="urn:microsoft.com/office/officeart/2005/8/layout/gear1"/>
    <dgm:cxn modelId="{C6AF2825-41FB-4B7D-A66D-C5FC5868A13D}" type="presParOf" srcId="{22DB91A3-A603-49B0-886F-6868912782D7}" destId="{3A1F92C7-0AF5-41CE-ACC3-BF46C1D2A5D7}" srcOrd="8" destOrd="0" presId="urn:microsoft.com/office/officeart/2005/8/layout/gear1"/>
    <dgm:cxn modelId="{CC5CBEB5-B30E-4972-B893-5B2DCD71C851}" type="presParOf" srcId="{22DB91A3-A603-49B0-886F-6868912782D7}" destId="{525F0913-79B5-4C35-873A-729634691BE8}" srcOrd="9" destOrd="0" presId="urn:microsoft.com/office/officeart/2005/8/layout/gear1"/>
    <dgm:cxn modelId="{67A7224A-0075-4A97-8551-5A534A621950}" type="presParOf" srcId="{22DB91A3-A603-49B0-886F-6868912782D7}" destId="{2AEFB5F2-AF62-4A66-8D12-45F1515C879E}" srcOrd="10" destOrd="0" presId="urn:microsoft.com/office/officeart/2005/8/layout/gear1"/>
    <dgm:cxn modelId="{A53A6A2C-FFEE-4562-BA88-B84AC8E4303E}" type="presParOf" srcId="{22DB91A3-A603-49B0-886F-6868912782D7}" destId="{83A24B2E-296B-4364-B12B-57ACA573FC55}" srcOrd="11" destOrd="0" presId="urn:microsoft.com/office/officeart/2005/8/layout/gear1"/>
    <dgm:cxn modelId="{C1882632-ADAA-4C8B-8B7B-5EE4B14445B3}" type="presParOf" srcId="{22DB91A3-A603-49B0-886F-6868912782D7}" destId="{AF2C09F4-A729-4506-BC8B-CD4DFD15CB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348D-001A-4FEB-AC35-871570B1D8A9}">
      <dsp:nvSpPr>
        <dsp:cNvPr id="0" name=""/>
        <dsp:cNvSpPr/>
      </dsp:nvSpPr>
      <dsp:spPr>
        <a:xfrm>
          <a:off x="2415185" y="1564580"/>
          <a:ext cx="1912265" cy="1912265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Government</a:t>
          </a:r>
          <a:endParaRPr lang="zh-TW" altLang="en-US" sz="1200" kern="1200" dirty="0"/>
        </a:p>
      </dsp:txBody>
      <dsp:txXfrm>
        <a:off x="2799635" y="2012519"/>
        <a:ext cx="1143365" cy="982944"/>
      </dsp:txXfrm>
    </dsp:sp>
    <dsp:sp modelId="{094DBF1B-29B4-4488-96CF-120314DFD8A8}">
      <dsp:nvSpPr>
        <dsp:cNvPr id="0" name=""/>
        <dsp:cNvSpPr/>
      </dsp:nvSpPr>
      <dsp:spPr>
        <a:xfrm>
          <a:off x="893133" y="1000295"/>
          <a:ext cx="1848152" cy="1636579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community</a:t>
          </a:r>
          <a:endParaRPr lang="zh-TW" altLang="en-US" sz="1200" kern="1200" dirty="0"/>
        </a:p>
      </dsp:txBody>
      <dsp:txXfrm>
        <a:off x="1335901" y="1414799"/>
        <a:ext cx="962616" cy="807571"/>
      </dsp:txXfrm>
    </dsp:sp>
    <dsp:sp modelId="{C32A70AF-61D3-4311-8C67-DA4384C1E6D7}">
      <dsp:nvSpPr>
        <dsp:cNvPr id="0" name=""/>
        <dsp:cNvSpPr/>
      </dsp:nvSpPr>
      <dsp:spPr>
        <a:xfrm rot="20700000">
          <a:off x="2081550" y="153123"/>
          <a:ext cx="1362639" cy="1362639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Individual</a:t>
          </a:r>
          <a:endParaRPr lang="zh-TW" altLang="en-US" sz="1200" kern="1200" dirty="0"/>
        </a:p>
      </dsp:txBody>
      <dsp:txXfrm rot="-20700000">
        <a:off x="2380417" y="451989"/>
        <a:ext cx="764906" cy="764906"/>
      </dsp:txXfrm>
    </dsp:sp>
    <dsp:sp modelId="{2AEFB5F2-AF62-4A66-8D12-45F1515C879E}">
      <dsp:nvSpPr>
        <dsp:cNvPr id="0" name=""/>
        <dsp:cNvSpPr/>
      </dsp:nvSpPr>
      <dsp:spPr>
        <a:xfrm>
          <a:off x="2260428" y="1293873"/>
          <a:ext cx="2447699" cy="2447699"/>
        </a:xfrm>
        <a:prstGeom prst="circularArrow">
          <a:avLst>
            <a:gd name="adj1" fmla="val 4687"/>
            <a:gd name="adj2" fmla="val 299029"/>
            <a:gd name="adj3" fmla="val 2496337"/>
            <a:gd name="adj4" fmla="val 15904671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24B2E-296B-4364-B12B-57ACA573FC55}">
      <dsp:nvSpPr>
        <dsp:cNvPr id="0" name=""/>
        <dsp:cNvSpPr/>
      </dsp:nvSpPr>
      <dsp:spPr>
        <a:xfrm>
          <a:off x="712353" y="744142"/>
          <a:ext cx="2211057" cy="17784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09F4-A729-4506-BC8B-CD4DFD15CB3A}">
      <dsp:nvSpPr>
        <dsp:cNvPr id="0" name=""/>
        <dsp:cNvSpPr/>
      </dsp:nvSpPr>
      <dsp:spPr>
        <a:xfrm>
          <a:off x="1766357" y="-142267"/>
          <a:ext cx="1917480" cy="19174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493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16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72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6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78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90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88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54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5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91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25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,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11968" y="511968"/>
            <a:ext cx="81198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968" y="822981"/>
            <a:ext cx="8119800" cy="18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Font typeface="Arial"/>
              <a:buNone/>
              <a:defRPr sz="1200" b="0" i="0" u="none" strike="noStrike" cap="non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85800" y="1371602"/>
            <a:ext cx="7776900" cy="257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42900" y="4767262"/>
            <a:ext cx="1076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752975" y="4767262"/>
            <a:ext cx="3800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34222" y="4767262"/>
            <a:ext cx="348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wo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4228" y="1492820"/>
            <a:ext cx="7775700" cy="1107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4228" y="2600820"/>
            <a:ext cx="7775700" cy="46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2900" y="4767262"/>
            <a:ext cx="1076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752975" y="4767262"/>
            <a:ext cx="3800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34222" y="4767262"/>
            <a:ext cx="348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3725" y="197600"/>
            <a:ext cx="82086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 sz="4800" b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the problem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87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-46199" y="-101664"/>
            <a:ext cx="9226200" cy="5242200"/>
          </a:xfrm>
          <a:prstGeom prst="rect">
            <a:avLst/>
          </a:prstGeom>
          <a:solidFill>
            <a:srgbClr val="273A47">
              <a:alpha val="453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hape 148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188"/>
          <p:cNvSpPr txBox="1">
            <a:spLocks/>
          </p:cNvSpPr>
          <p:nvPr/>
        </p:nvSpPr>
        <p:spPr>
          <a:xfrm>
            <a:off x="3707708" y="1691543"/>
            <a:ext cx="1662056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>
              <a:buClr>
                <a:srgbClr val="F5F4F4"/>
              </a:buClr>
              <a:buSzPct val="25000"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ArcBBQ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4" y="197571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How – do you feel like it?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4" y="876771"/>
            <a:ext cx="5599274" cy="3451037"/>
          </a:xfrm>
          <a:prstGeom prst="rect">
            <a:avLst/>
          </a:prstGeom>
        </p:spPr>
      </p:pic>
      <p:sp>
        <p:nvSpPr>
          <p:cNvPr id="4" name="Shape 154"/>
          <p:cNvSpPr txBox="1">
            <a:spLocks/>
          </p:cNvSpPr>
          <p:nvPr/>
        </p:nvSpPr>
        <p:spPr>
          <a:xfrm>
            <a:off x="0" y="4327808"/>
            <a:ext cx="91440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 algn="ctr">
              <a:buClr>
                <a:schemeClr val="lt1"/>
              </a:buClr>
              <a:buSzPct val="25000"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Suggestion?       </a:t>
            </a:r>
            <a:r>
              <a:rPr lang="en-US" altLang="zh-TW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</a:rPr>
              <a:t>sdsumentalh@gmail.com</a:t>
            </a: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2521218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5" y="464699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T</a:t>
            </a: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eam Members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11007" y="1739959"/>
            <a:ext cx="1407519" cy="3166041"/>
            <a:chOff x="2211007" y="1739959"/>
            <a:chExt cx="1407519" cy="3166041"/>
          </a:xfrm>
        </p:grpSpPr>
        <p:sp>
          <p:nvSpPr>
            <p:cNvPr id="155" name="Shape 155"/>
            <p:cNvSpPr txBox="1"/>
            <p:nvPr/>
          </p:nvSpPr>
          <p:spPr>
            <a:xfrm>
              <a:off x="2359321" y="3256300"/>
              <a:ext cx="1249500" cy="16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>
                  <a:solidFill>
                    <a:srgbClr val="F1C232"/>
                  </a:solidFill>
                  <a:latin typeface="Abel"/>
                  <a:ea typeface="Abel"/>
                  <a:cs typeface="Abel"/>
                  <a:sym typeface="Abel"/>
                </a:rPr>
                <a:t>Joey Lee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GIS</a:t>
              </a:r>
              <a:endPara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211007" y="1739959"/>
              <a:ext cx="1407519" cy="1892749"/>
              <a:chOff x="552525" y="1724573"/>
              <a:chExt cx="1407519" cy="1892749"/>
            </a:xfrm>
          </p:grpSpPr>
          <p:pic>
            <p:nvPicPr>
              <p:cNvPr id="157" name="Shape 15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2525" y="1724573"/>
                <a:ext cx="1407519" cy="140751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" name="Shape 165"/>
              <p:cNvCxnSpPr/>
              <p:nvPr/>
            </p:nvCxnSpPr>
            <p:spPr>
              <a:xfrm>
                <a:off x="1147275" y="3617322"/>
                <a:ext cx="30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9BC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7" name="群組 6"/>
          <p:cNvGrpSpPr/>
          <p:nvPr/>
        </p:nvGrpSpPr>
        <p:grpSpPr>
          <a:xfrm>
            <a:off x="5762950" y="1772541"/>
            <a:ext cx="1607400" cy="3175493"/>
            <a:chOff x="3749646" y="1722906"/>
            <a:chExt cx="1607400" cy="3175493"/>
          </a:xfrm>
        </p:grpSpPr>
        <p:pic>
          <p:nvPicPr>
            <p:cNvPr id="160" name="Shape 1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93046" y="1722906"/>
              <a:ext cx="1407519" cy="1407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 txBox="1"/>
            <p:nvPr/>
          </p:nvSpPr>
          <p:spPr>
            <a:xfrm>
              <a:off x="3749646" y="3248699"/>
              <a:ext cx="1607400" cy="16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>
                  <a:solidFill>
                    <a:srgbClr val="F1C232"/>
                  </a:solidFill>
                  <a:latin typeface="Abel"/>
                  <a:ea typeface="Abel"/>
                  <a:cs typeface="Abel"/>
                  <a:sym typeface="Abel"/>
                </a:rPr>
                <a:t>Zhengcong Yin</a:t>
              </a:r>
            </a:p>
            <a:p>
              <a:pPr lvl="0" algn="l" rtl="0">
                <a:spcBef>
                  <a:spcPts val="0"/>
                </a:spcBef>
                <a:buNone/>
              </a:pPr>
              <a:endParaRPr sz="1200" b="1" dirty="0">
                <a:solidFill>
                  <a:srgbClr val="439BC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Developer</a:t>
              </a:r>
              <a:endPara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4373545" y="3640387"/>
              <a:ext cx="300300" cy="0"/>
            </a:xfrm>
            <a:prstGeom prst="straightConnector1">
              <a:avLst/>
            </a:prstGeom>
            <a:noFill/>
            <a:ln w="19050" cap="flat" cmpd="sng">
              <a:solidFill>
                <a:srgbClr val="439BC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" name="群組 5"/>
          <p:cNvGrpSpPr/>
          <p:nvPr/>
        </p:nvGrpSpPr>
        <p:grpSpPr>
          <a:xfrm>
            <a:off x="3887399" y="1739959"/>
            <a:ext cx="2006999" cy="3208075"/>
            <a:chOff x="5338573" y="1697925"/>
            <a:chExt cx="2006999" cy="3208075"/>
          </a:xfrm>
        </p:grpSpPr>
        <p:pic>
          <p:nvPicPr>
            <p:cNvPr id="156" name="Shape 156"/>
            <p:cNvPicPr preferRelativeResize="0"/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427" y="1697925"/>
              <a:ext cx="1407519" cy="1407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 txBox="1"/>
            <p:nvPr/>
          </p:nvSpPr>
          <p:spPr>
            <a:xfrm>
              <a:off x="5338573" y="3256300"/>
              <a:ext cx="2006999" cy="16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 smtClean="0">
                  <a:solidFill>
                    <a:srgbClr val="F1C232"/>
                  </a:solidFill>
                  <a:latin typeface="Abel"/>
                  <a:ea typeface="Abel"/>
                  <a:cs typeface="Abel"/>
                  <a:sym typeface="Abel"/>
                </a:rPr>
                <a:t>Karie Huang</a:t>
              </a:r>
              <a:endParaRPr lang="en" sz="1600" b="1" dirty="0">
                <a:solidFill>
                  <a:srgbClr val="F1C232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lvl="0" algn="l" rtl="0">
                <a:spcBef>
                  <a:spcPts val="0"/>
                </a:spcBef>
                <a:buNone/>
              </a:pPr>
              <a:endParaRPr sz="1200" b="1" dirty="0">
                <a:solidFill>
                  <a:srgbClr val="439BC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GIS</a:t>
              </a:r>
              <a:endPara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6191925" y="3627050"/>
              <a:ext cx="300300" cy="0"/>
            </a:xfrm>
            <a:prstGeom prst="straightConnector1">
              <a:avLst/>
            </a:prstGeom>
            <a:noFill/>
            <a:ln w="19050" cap="flat" cmpd="sng">
              <a:solidFill>
                <a:srgbClr val="439BC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1566936" y="3692575"/>
            <a:ext cx="5943600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FFFFFF"/>
                </a:solidFill>
              </a:rPr>
              <a:t>A</a:t>
            </a:r>
            <a:r>
              <a:rPr lang="en" sz="1600" b="1" dirty="0" smtClean="0">
                <a:solidFill>
                  <a:srgbClr val="FFFFFF"/>
                </a:solidFill>
              </a:rPr>
              <a:t>n event based public mental health monitoring platform</a:t>
            </a:r>
            <a:endParaRPr lang="en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Image result for appstudio ismael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ppstudio ismael"/>
          <p:cNvSpPr/>
          <p:nvPr/>
        </p:nvSpPr>
        <p:spPr>
          <a:xfrm>
            <a:off x="230981" y="5952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90"/>
          <p:cNvSpPr txBox="1"/>
          <p:nvPr/>
        </p:nvSpPr>
        <p:spPr>
          <a:xfrm>
            <a:off x="2019565" y="4585059"/>
            <a:ext cx="5239200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</a:rPr>
              <a:t>Human life is priceless</a:t>
            </a:r>
            <a:endParaRPr lang="en" b="1" dirty="0">
              <a:solidFill>
                <a:srgbClr val="FFFFFF"/>
              </a:solidFill>
            </a:endParaRPr>
          </a:p>
        </p:txBody>
      </p:sp>
      <p:pic>
        <p:nvPicPr>
          <p:cNvPr id="2" name="圖片 1" descr="Big increase in suicides for middle-aged women - The San Diego Union-Tribune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3" t="37716" r="39885" b="8935"/>
          <a:stretch/>
        </p:blipFill>
        <p:spPr>
          <a:xfrm>
            <a:off x="2448859" y="1013662"/>
            <a:ext cx="4557998" cy="3379601"/>
          </a:xfrm>
          <a:prstGeom prst="rect">
            <a:avLst/>
          </a:prstGeom>
        </p:spPr>
      </p:pic>
      <p:sp>
        <p:nvSpPr>
          <p:cNvPr id="7" name="Shape 154"/>
          <p:cNvSpPr txBox="1">
            <a:spLocks/>
          </p:cNvSpPr>
          <p:nvPr/>
        </p:nvSpPr>
        <p:spPr>
          <a:xfrm>
            <a:off x="694615" y="226115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 algn="ctr">
              <a:buClr>
                <a:schemeClr val="lt1"/>
              </a:buClr>
              <a:buSzPct val="25000"/>
            </a:pP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W</a:t>
            </a: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</a:t>
            </a: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y Mental health?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1136317" y="3671310"/>
            <a:ext cx="6804838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A</a:t>
            </a:r>
            <a:r>
              <a:rPr lang="en" sz="1800" b="1" dirty="0" smtClean="0">
                <a:solidFill>
                  <a:srgbClr val="FFFFFF"/>
                </a:solidFill>
              </a:rPr>
              <a:t>n event based public mental health monitoring dashboard</a:t>
            </a:r>
            <a:endParaRPr lang="en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63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5" y="464699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Why Dashboard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18" name="Shape 154"/>
          <p:cNvSpPr txBox="1">
            <a:spLocks/>
          </p:cNvSpPr>
          <p:nvPr/>
        </p:nvSpPr>
        <p:spPr>
          <a:xfrm>
            <a:off x="338125" y="973770"/>
            <a:ext cx="3415168" cy="390657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-US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T</a:t>
            </a: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arget user: Gover</a:t>
            </a:r>
            <a:r>
              <a:rPr lang="en-US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n</a:t>
            </a: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ment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Mission: For better help,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4000" b="0" dirty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        for more support</a:t>
            </a:r>
            <a:endParaRPr lang="en" sz="40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66483597"/>
              </p:ext>
            </p:extLst>
          </p:nvPr>
        </p:nvGraphicFramePr>
        <p:xfrm>
          <a:off x="3880883" y="1143899"/>
          <a:ext cx="5178056" cy="347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hape 154"/>
          <p:cNvSpPr txBox="1">
            <a:spLocks/>
          </p:cNvSpPr>
          <p:nvPr/>
        </p:nvSpPr>
        <p:spPr>
          <a:xfrm>
            <a:off x="5095592" y="3763926"/>
            <a:ext cx="1252045" cy="7797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support</a:t>
            </a:r>
            <a:endParaRPr lang="en" sz="40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21" name="Shape 154"/>
          <p:cNvSpPr txBox="1">
            <a:spLocks/>
          </p:cNvSpPr>
          <p:nvPr/>
        </p:nvSpPr>
        <p:spPr>
          <a:xfrm>
            <a:off x="7063913" y="4363780"/>
            <a:ext cx="1252045" cy="7797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" sz="4000" b="0" dirty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i</a:t>
            </a: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ntegrate</a:t>
            </a:r>
            <a:endParaRPr lang="en" sz="40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22" name="Shape 154"/>
          <p:cNvSpPr txBox="1">
            <a:spLocks/>
          </p:cNvSpPr>
          <p:nvPr/>
        </p:nvSpPr>
        <p:spPr>
          <a:xfrm>
            <a:off x="7237450" y="1301172"/>
            <a:ext cx="1428085" cy="7797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" sz="40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collect</a:t>
            </a:r>
            <a:endParaRPr lang="en" sz="40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2805628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5" y="464699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How – can we collect the data 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93691"/>
              </p:ext>
            </p:extLst>
          </p:nvPr>
        </p:nvGraphicFramePr>
        <p:xfrm>
          <a:off x="382769" y="1212712"/>
          <a:ext cx="8527314" cy="380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657"/>
                <a:gridCol w="4263657"/>
              </a:tblGrid>
              <a:tr h="274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Suicide Death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Livewell</a:t>
                      </a:r>
                      <a:r>
                        <a:rPr lang="en-US" baseline="0" dirty="0" smtClean="0"/>
                        <a:t>      </a:t>
                      </a:r>
                      <a:r>
                        <a:rPr lang="en-US" dirty="0" smtClean="0"/>
                        <a:t>http://www.livewellsd.org/</a:t>
                      </a:r>
                      <a:endParaRPr lang="en-US" dirty="0"/>
                    </a:p>
                  </a:txBody>
                  <a:tcPr/>
                </a:tc>
              </a:tr>
              <a:tr h="467241">
                <a:tc>
                  <a:txBody>
                    <a:bodyPr/>
                    <a:lstStyle/>
                    <a:p>
                      <a:r>
                        <a:rPr lang="en-US" dirty="0" smtClean="0"/>
                        <a:t>Self Inflicted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baseline="0" dirty="0" smtClean="0"/>
                        <a:t>      </a:t>
                      </a:r>
                      <a:r>
                        <a:rPr lang="en-US" altLang="zh-TW" dirty="0" smtClean="0"/>
                        <a:t>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Chronic Alcohol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dirty="0" smtClean="0"/>
                        <a:t>      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Anxiety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dirty="0" smtClean="0"/>
                        <a:t>      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Mood Disorders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dirty="0" smtClean="0"/>
                        <a:t>     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659634">
                <a:tc>
                  <a:txBody>
                    <a:bodyPr/>
                    <a:lstStyle/>
                    <a:p>
                      <a:r>
                        <a:rPr lang="en-US" dirty="0" smtClean="0"/>
                        <a:t>Healthcare Facility Locations (</a:t>
                      </a:r>
                      <a:r>
                        <a:rPr lang="en-AU" dirty="0" smtClean="0"/>
                        <a:t>California Health and Human Services Open Data Portal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TW" dirty="0" smtClean="0"/>
                        <a:t>California Health and Human Services Open Data Portal</a:t>
                      </a:r>
                      <a:r>
                        <a:rPr lang="en-AU" altLang="zh-TW" baseline="0" dirty="0" smtClean="0"/>
                        <a:t>   </a:t>
                      </a:r>
                      <a:r>
                        <a:rPr lang="en-US" dirty="0" smtClean="0"/>
                        <a:t>https://chhs.data.ca.gov/</a:t>
                      </a:r>
                      <a:endParaRPr lang="en-US" dirty="0"/>
                    </a:p>
                  </a:txBody>
                  <a:tcPr/>
                </a:tc>
              </a:tr>
              <a:tr h="274847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Twitter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63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24413" y="898029"/>
            <a:ext cx="7903998" cy="3994258"/>
            <a:chOff x="492516" y="515258"/>
            <a:chExt cx="7903998" cy="3994258"/>
          </a:xfrm>
        </p:grpSpPr>
        <p:sp>
          <p:nvSpPr>
            <p:cNvPr id="5" name="Rounded Rectangle 4"/>
            <p:cNvSpPr/>
            <p:nvPr/>
          </p:nvSpPr>
          <p:spPr>
            <a:xfrm>
              <a:off x="4077539" y="2005406"/>
              <a:ext cx="1446121" cy="1259910"/>
            </a:xfrm>
            <a:prstGeom prst="roundRect">
              <a:avLst/>
            </a:prstGeom>
            <a:solidFill>
              <a:srgbClr val="2D68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Mental H</a:t>
              </a:r>
            </a:p>
            <a:p>
              <a:pPr algn="ctr"/>
              <a:r>
                <a:rPr lang="en-US" dirty="0" smtClean="0"/>
                <a:t>dashboard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83197" y="515258"/>
              <a:ext cx="1395320" cy="464457"/>
            </a:xfrm>
            <a:prstGeom prst="roundRect">
              <a:avLst/>
            </a:prstGeom>
            <a:solidFill>
              <a:srgbClr val="C3C4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Community members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34279" y="2069701"/>
              <a:ext cx="1562235" cy="986972"/>
            </a:xfrm>
            <a:prstGeom prst="roundRect">
              <a:avLst/>
            </a:prstGeom>
            <a:solidFill>
              <a:srgbClr val="CAA3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Mental Health Patterns</a:t>
              </a:r>
              <a:endParaRPr lang="en-US" dirty="0"/>
            </a:p>
          </p:txBody>
        </p:sp>
        <p:sp>
          <p:nvSpPr>
            <p:cNvPr id="8" name="Flowchart: Preparation 9"/>
            <p:cNvSpPr/>
            <p:nvPr/>
          </p:nvSpPr>
          <p:spPr>
            <a:xfrm>
              <a:off x="492516" y="1638523"/>
              <a:ext cx="2123683" cy="566057"/>
            </a:xfrm>
            <a:prstGeom prst="flowChartPreparation">
              <a:avLst/>
            </a:prstGeom>
            <a:solidFill>
              <a:srgbClr val="C3C4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Mental </a:t>
              </a:r>
              <a:r>
                <a:rPr lang="en-US" sz="1200" dirty="0">
                  <a:solidFill>
                    <a:schemeClr val="bg2"/>
                  </a:solidFill>
                  <a:latin typeface="Calibri" panose="020F0502020204030204" pitchFamily="34" charset="0"/>
                </a:rPr>
                <a:t>H</a:t>
              </a:r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ealth </a:t>
              </a:r>
              <a:r>
                <a:rPr lang="en-US" sz="1200" dirty="0">
                  <a:solidFill>
                    <a:schemeClr val="bg2"/>
                  </a:solidFill>
                  <a:latin typeface="Calibri" panose="020F0502020204030204" pitchFamily="34" charset="0"/>
                </a:rPr>
                <a:t>D</a:t>
              </a:r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ata</a:t>
              </a:r>
              <a:endParaRPr lang="en-US" sz="12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lowchart: Preparation 10"/>
            <p:cNvSpPr/>
            <p:nvPr/>
          </p:nvSpPr>
          <p:spPr>
            <a:xfrm>
              <a:off x="492516" y="2773644"/>
              <a:ext cx="2196255" cy="566057"/>
            </a:xfrm>
            <a:prstGeom prst="flowChartPreparation">
              <a:avLst/>
            </a:prstGeom>
            <a:solidFill>
              <a:srgbClr val="C3C4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POI (hospitals/tweets)</a:t>
              </a:r>
              <a:endParaRPr lang="en-US" sz="12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ounded Rectangle 11"/>
            <p:cNvSpPr/>
            <p:nvPr/>
          </p:nvSpPr>
          <p:spPr>
            <a:xfrm>
              <a:off x="5587999" y="3827345"/>
              <a:ext cx="1328057" cy="682171"/>
            </a:xfrm>
            <a:prstGeom prst="roundRect">
              <a:avLst/>
            </a:prstGeom>
            <a:solidFill>
              <a:srgbClr val="26716E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Sentiment analysis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Elbow Connector 13"/>
            <p:cNvCxnSpPr/>
            <p:nvPr/>
          </p:nvCxnSpPr>
          <p:spPr>
            <a:xfrm>
              <a:off x="2743200" y="1933232"/>
              <a:ext cx="1110343" cy="57773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4"/>
            <p:cNvCxnSpPr/>
            <p:nvPr/>
          </p:nvCxnSpPr>
          <p:spPr>
            <a:xfrm flipV="1">
              <a:off x="2702865" y="2788159"/>
              <a:ext cx="1191012" cy="551542"/>
            </a:xfrm>
            <a:prstGeom prst="bentConnector3">
              <a:avLst>
                <a:gd name="adj1" fmla="val 49391"/>
              </a:avLst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21"/>
            <p:cNvCxnSpPr/>
            <p:nvPr/>
          </p:nvCxnSpPr>
          <p:spPr>
            <a:xfrm>
              <a:off x="4680857" y="1531258"/>
              <a:ext cx="0" cy="339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22"/>
            <p:cNvCxnSpPr/>
            <p:nvPr/>
          </p:nvCxnSpPr>
          <p:spPr>
            <a:xfrm flipH="1" flipV="1">
              <a:off x="4680857" y="1078929"/>
              <a:ext cx="7257" cy="386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ounded Rectangle 24"/>
            <p:cNvSpPr/>
            <p:nvPr/>
          </p:nvSpPr>
          <p:spPr>
            <a:xfrm>
              <a:off x="4942114" y="1364344"/>
              <a:ext cx="1524000" cy="274180"/>
            </a:xfrm>
            <a:prstGeom prst="roundRect">
              <a:avLst/>
            </a:prstGeom>
            <a:solidFill>
              <a:srgbClr val="267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Crunch tweets</a:t>
              </a:r>
              <a:endParaRPr lang="en-US" dirty="0"/>
            </a:p>
          </p:txBody>
        </p:sp>
        <p:cxnSp>
          <p:nvCxnSpPr>
            <p:cNvPr id="16" name="Straight Arrow Connector 26"/>
            <p:cNvCxnSpPr/>
            <p:nvPr/>
          </p:nvCxnSpPr>
          <p:spPr>
            <a:xfrm>
              <a:off x="5609771" y="2510971"/>
              <a:ext cx="10522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31"/>
            <p:cNvCxnSpPr/>
            <p:nvPr/>
          </p:nvCxnSpPr>
          <p:spPr>
            <a:xfrm flipV="1">
              <a:off x="6113168" y="2788159"/>
              <a:ext cx="14515" cy="902892"/>
            </a:xfrm>
            <a:prstGeom prst="straightConnector1">
              <a:avLst/>
            </a:prstGeom>
            <a:ln w="38100">
              <a:solidFill>
                <a:srgbClr val="DCC2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32"/>
            <p:cNvSpPr/>
            <p:nvPr/>
          </p:nvSpPr>
          <p:spPr>
            <a:xfrm>
              <a:off x="3478823" y="3632198"/>
              <a:ext cx="1524000" cy="274180"/>
            </a:xfrm>
            <a:prstGeom prst="roundRect">
              <a:avLst/>
            </a:prstGeom>
            <a:solidFill>
              <a:srgbClr val="267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Leaflet </a:t>
              </a:r>
              <a:endParaRPr lang="en-US" dirty="0"/>
            </a:p>
          </p:txBody>
        </p:sp>
      </p:grpSp>
      <p:sp>
        <p:nvSpPr>
          <p:cNvPr id="20" name="Shape 154"/>
          <p:cNvSpPr txBox="1">
            <a:spLocks noGrp="1"/>
          </p:cNvSpPr>
          <p:nvPr>
            <p:ph type="title"/>
          </p:nvPr>
        </p:nvSpPr>
        <p:spPr>
          <a:xfrm>
            <a:off x="642925" y="112363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How – does it work?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777868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5" y="464699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How – does it look like 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29" y="1259630"/>
            <a:ext cx="5804491" cy="3577520"/>
          </a:xfrm>
          <a:prstGeom prst="rect">
            <a:avLst/>
          </a:prstGeom>
        </p:spPr>
      </p:pic>
      <p:sp>
        <p:nvSpPr>
          <p:cNvPr id="3" name="Line Callout 2 2"/>
          <p:cNvSpPr/>
          <p:nvPr/>
        </p:nvSpPr>
        <p:spPr>
          <a:xfrm>
            <a:off x="7308376" y="1143899"/>
            <a:ext cx="1753738" cy="8148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800"/>
              <a:gd name="adj6" fmla="val -45500"/>
            </a:avLst>
          </a:prstGeom>
          <a:solidFill>
            <a:srgbClr val="CAA3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A47"/>
                </a:solidFill>
              </a:rPr>
              <a:t>Show the mental health information in the selected area</a:t>
            </a:r>
            <a:endParaRPr lang="en-US" dirty="0">
              <a:solidFill>
                <a:srgbClr val="273A47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76" y="3588848"/>
            <a:ext cx="1753738" cy="8148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07"/>
              <a:gd name="adj6" fmla="val -36940"/>
            </a:avLst>
          </a:prstGeom>
          <a:solidFill>
            <a:srgbClr val="CAA3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A47"/>
                </a:solidFill>
              </a:rPr>
              <a:t>Show the locations of hospital in the selected area </a:t>
            </a:r>
            <a:endParaRPr lang="en-US" dirty="0">
              <a:solidFill>
                <a:srgbClr val="273A47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5068" y="1143898"/>
            <a:ext cx="1753738" cy="814829"/>
          </a:xfrm>
          <a:prstGeom prst="borderCallout2">
            <a:avLst>
              <a:gd name="adj1" fmla="val 51411"/>
              <a:gd name="adj2" fmla="val 100616"/>
              <a:gd name="adj3" fmla="val 80722"/>
              <a:gd name="adj4" fmla="val 103955"/>
              <a:gd name="adj5" fmla="val 106636"/>
              <a:gd name="adj6" fmla="val 115200"/>
            </a:avLst>
          </a:prstGeom>
          <a:solidFill>
            <a:srgbClr val="CAA3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A47"/>
                </a:solidFill>
              </a:rPr>
              <a:t>Show the rate of positive words and negative words</a:t>
            </a:r>
            <a:endParaRPr lang="en-US" dirty="0">
              <a:solidFill>
                <a:srgbClr val="273A47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65068" y="3588848"/>
            <a:ext cx="1753738" cy="814829"/>
          </a:xfrm>
          <a:prstGeom prst="borderCallout2">
            <a:avLst>
              <a:gd name="adj1" fmla="val 51411"/>
              <a:gd name="adj2" fmla="val 100616"/>
              <a:gd name="adj3" fmla="val 29637"/>
              <a:gd name="adj4" fmla="val 107846"/>
              <a:gd name="adj5" fmla="val -18146"/>
              <a:gd name="adj6" fmla="val 124928"/>
            </a:avLst>
          </a:prstGeom>
          <a:solidFill>
            <a:srgbClr val="CAA3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A47"/>
                </a:solidFill>
              </a:rPr>
              <a:t>Tweets input: input helping tweets</a:t>
            </a:r>
            <a:endParaRPr lang="en-US" dirty="0">
              <a:solidFill>
                <a:srgbClr val="273A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56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254</Words>
  <Application>Microsoft Office PowerPoint</Application>
  <PresentationFormat>如螢幕大小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Wire One</vt:lpstr>
      <vt:lpstr>Roboto</vt:lpstr>
      <vt:lpstr>Calibri</vt:lpstr>
      <vt:lpstr>新細明體</vt:lpstr>
      <vt:lpstr>Arial</vt:lpstr>
      <vt:lpstr>Abel</vt:lpstr>
      <vt:lpstr>simple-light-2</vt:lpstr>
      <vt:lpstr>Office Theme</vt:lpstr>
      <vt:lpstr>the problem</vt:lpstr>
      <vt:lpstr>Team Members</vt:lpstr>
      <vt:lpstr>Mental H </vt:lpstr>
      <vt:lpstr>PowerPoint 簡報</vt:lpstr>
      <vt:lpstr>Mental H </vt:lpstr>
      <vt:lpstr>Why Dashboard</vt:lpstr>
      <vt:lpstr>How – can we collect the data ?</vt:lpstr>
      <vt:lpstr>How – does it work?</vt:lpstr>
      <vt:lpstr>How – does it look like ?</vt:lpstr>
      <vt:lpstr>How – do you feel like it?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JOEY LEE</dc:creator>
  <cp:lastModifiedBy>JOEY LEE</cp:lastModifiedBy>
  <cp:revision>20</cp:revision>
  <dcterms:modified xsi:type="dcterms:W3CDTF">2017-02-19T00:43:50Z</dcterms:modified>
</cp:coreProperties>
</file>