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73" r:id="rId2"/>
    <p:sldId id="302" r:id="rId3"/>
    <p:sldId id="327" r:id="rId4"/>
    <p:sldId id="376" r:id="rId5"/>
    <p:sldId id="382" r:id="rId6"/>
    <p:sldId id="383" r:id="rId7"/>
    <p:sldId id="384" r:id="rId8"/>
    <p:sldId id="380" r:id="rId9"/>
    <p:sldId id="381" r:id="rId10"/>
    <p:sldId id="267" r:id="rId11"/>
  </p:sldIdLst>
  <p:sldSz cx="12192000" cy="6858000"/>
  <p:notesSz cx="6797675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-Wei Chang" initials="CWC" lastIdx="1" clrIdx="0">
    <p:extLst>
      <p:ext uri="{19B8F6BF-5375-455C-9EA6-DF929625EA0E}">
        <p15:presenceInfo xmlns:p15="http://schemas.microsoft.com/office/powerpoint/2012/main" userId="28162ce92f6dde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E3FC"/>
    <a:srgbClr val="259B81"/>
    <a:srgbClr val="338DCD"/>
    <a:srgbClr val="77C1B0"/>
    <a:srgbClr val="D6F5EE"/>
    <a:srgbClr val="D8E4F8"/>
    <a:srgbClr val="E48506"/>
    <a:srgbClr val="0070C0"/>
    <a:srgbClr val="FCD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77939" autoAdjust="0"/>
  </p:normalViewPr>
  <p:slideViewPr>
    <p:cSldViewPr>
      <p:cViewPr>
        <p:scale>
          <a:sx n="75" d="100"/>
          <a:sy n="75" d="100"/>
        </p:scale>
        <p:origin x="1162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23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B30FEF1-F1F1-47FA-9D9B-C9D9B5C27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257060-0D8C-4F0F-8103-3334543063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AB2BE-7C86-4035-B2E7-7C17BBE38B29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30BA89-2642-4A7D-AC78-CC91216FB5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FF0429-D859-434D-A76A-EDAD2FC262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0BA99-EFD0-4E60-B341-09154384E7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982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6EF685-C57F-488E-A57B-4BBA669BC9F4}" type="datetimeFigureOut">
              <a:rPr lang="zh-TW" altLang="en-US"/>
              <a:pPr>
                <a:defRPr/>
              </a:pPr>
              <a:t>2025/8/11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6661"/>
            <a:ext cx="543814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CB12A7-92B2-4EF7-93F5-0D73F9A108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81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57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8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50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56B42-8812-3FDB-8843-B20D1B0C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2EE96C5-4164-CA5D-1916-245D3600B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9DABFCF-8E73-2A84-8A19-A5F8D7E09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BBD178-FC29-BC70-144C-DD5B436E5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66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20632-0E5E-685B-E05F-7E7DB51F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5B34D91-2B43-A562-CD0D-6E592E905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5CAD2E-44F5-F398-700E-FC001C86A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1B8ACD-B361-E754-C030-F1385751F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25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D6F31-59CF-7022-345C-FD32EFC6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F7B2025-90F8-C4D6-D931-BD10B4C26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9CA972F-34E8-400C-9B6A-E81698C46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3211F1-5BC9-D8DF-0A2D-389407CCB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3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B0C8-D08B-5698-52F7-95997208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E87F3C0-11B7-9D4F-BFDE-61A2B5E1C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49EC53A-4F3B-042E-F680-5B1B6F62F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0A4945-070D-3019-B566-53F9D4AEE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14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F1BB-6713-23E7-7CC1-079704851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89BF6AF-3E38-03FD-3A02-0674457F2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2723BE4-4E9C-1EBA-CD62-739F15EE6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5E5CFF-4FAF-914E-B4D3-061417712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B12A7-92B2-4EF7-93F5-0D73F9A1083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6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0B92A529-5A1F-42C9-9967-727F132142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0678" y="3213666"/>
            <a:ext cx="10981723" cy="2885627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20E58D0-5EFB-410A-BA21-2185352F87E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00679" y="1062660"/>
            <a:ext cx="10981722" cy="177922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4400"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7456952-CFA9-42E6-9A01-C3BC01C8017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0678" y="3048000"/>
            <a:ext cx="1098172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14" name="Picture 403" descr="ncu | 中央大學尤努斯社會企業中心| Yunus Social Business Centre at National Central  University">
            <a:extLst>
              <a:ext uri="{FF2B5EF4-FFF2-40B4-BE49-F238E27FC236}">
                <a16:creationId xmlns:a16="http://schemas.microsoft.com/office/drawing/2014/main" id="{AD5A8154-EE4F-4238-BA42-68EDB92B03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" r="75722" b="-1"/>
          <a:stretch/>
        </p:blipFill>
        <p:spPr bwMode="auto">
          <a:xfrm>
            <a:off x="9574118" y="230870"/>
            <a:ext cx="560482" cy="4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03" descr="ncu | 中央大學尤努斯社會企業中心| Yunus Social Business Centre at National Central  University">
            <a:extLst>
              <a:ext uri="{FF2B5EF4-FFF2-40B4-BE49-F238E27FC236}">
                <a16:creationId xmlns:a16="http://schemas.microsoft.com/office/drawing/2014/main" id="{EBF25F6C-7B45-40CE-B79E-AF136E37EF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5120"/>
          <a:stretch/>
        </p:blipFill>
        <p:spPr bwMode="auto">
          <a:xfrm>
            <a:off x="10134600" y="286237"/>
            <a:ext cx="1945546" cy="42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C86690F3-7CF6-41E7-B4E8-3F8C61CCD3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4154" y="6233802"/>
            <a:ext cx="5214109" cy="56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50" tIns="22225" rIns="57150" bIns="22225">
            <a:spAutoFit/>
          </a:bodyPr>
          <a:lstStyle>
            <a:lvl1pPr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Department of Electrical Engineering,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Power Measurement and Instrumentation Laboratory</a:t>
            </a:r>
          </a:p>
        </p:txBody>
      </p:sp>
      <p:graphicFrame>
        <p:nvGraphicFramePr>
          <p:cNvPr id="26" name="Object 15">
            <a:extLst>
              <a:ext uri="{FF2B5EF4-FFF2-40B4-BE49-F238E27FC236}">
                <a16:creationId xmlns:a16="http://schemas.microsoft.com/office/drawing/2014/main" id="{80A67FA1-201F-45F7-A680-4DE23EE10992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09663524"/>
              </p:ext>
            </p:extLst>
          </p:nvPr>
        </p:nvGraphicFramePr>
        <p:xfrm>
          <a:off x="77455" y="6229206"/>
          <a:ext cx="656699" cy="60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99177" imgH="3554781" progId="Visio.Drawing.11">
                  <p:embed/>
                </p:oleObj>
              </mc:Choice>
              <mc:Fallback>
                <p:oleObj name="Visio" r:id="rId4" imgW="3699177" imgH="3554781" progId="Visio.Drawing.11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id="{1CAA112F-56B0-438E-A4E3-101AA7417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5" y="6229206"/>
                        <a:ext cx="656699" cy="601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118595"/>
      </p:ext>
    </p:extLst>
  </p:cSld>
  <p:clrMapOvr>
    <a:masterClrMapping/>
  </p:clrMapOvr>
  <p:transition spd="med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90828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0000" y="381001"/>
            <a:ext cx="2794000" cy="54451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381001"/>
            <a:ext cx="8178800" cy="5445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499773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"/>
            <a:ext cx="10363200" cy="6858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3200" y="838200"/>
            <a:ext cx="11785600" cy="52578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02912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918976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89316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447801"/>
            <a:ext cx="548640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47801"/>
            <a:ext cx="548640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4966574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528588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583003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7369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79792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91711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25">
            <a:extLst>
              <a:ext uri="{FF2B5EF4-FFF2-40B4-BE49-F238E27FC236}">
                <a16:creationId xmlns:a16="http://schemas.microsoft.com/office/drawing/2014/main" id="{14652B40-31DE-46AF-A7CF-460109F931F4}"/>
              </a:ext>
            </a:extLst>
          </p:cNvPr>
          <p:cNvSpPr/>
          <p:nvPr userDrawn="1"/>
        </p:nvSpPr>
        <p:spPr>
          <a:xfrm>
            <a:off x="11582401" y="6168724"/>
            <a:ext cx="1219199" cy="689276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9F7380-CECA-4D84-B1CF-0F93438FF2C4}"/>
              </a:ext>
            </a:extLst>
          </p:cNvPr>
          <p:cNvSpPr/>
          <p:nvPr userDrawn="1"/>
        </p:nvSpPr>
        <p:spPr bwMode="auto">
          <a:xfrm>
            <a:off x="-14979" y="-17420"/>
            <a:ext cx="12206979" cy="714914"/>
          </a:xfrm>
          <a:prstGeom prst="rect">
            <a:avLst/>
          </a:prstGeom>
          <a:solidFill>
            <a:srgbClr val="C4E3FC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0020"/>
            <a:ext cx="11785600" cy="533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12" tIns="42862" rIns="87312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Body Text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76708" y="-11100"/>
            <a:ext cx="10313541" cy="70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370E74A9-9E2A-421E-8012-D2DA38DB028A}"/>
              </a:ext>
            </a:extLst>
          </p:cNvPr>
          <p:cNvSpPr/>
          <p:nvPr userDrawn="1"/>
        </p:nvSpPr>
        <p:spPr bwMode="auto">
          <a:xfrm rot="5400000">
            <a:off x="136756" y="-155807"/>
            <a:ext cx="714914" cy="991688"/>
          </a:xfrm>
          <a:prstGeom prst="rtTriangle">
            <a:avLst/>
          </a:prstGeom>
          <a:solidFill>
            <a:srgbClr val="00206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" name="Google Shape;72;p3">
            <a:extLst>
              <a:ext uri="{FF2B5EF4-FFF2-40B4-BE49-F238E27FC236}">
                <a16:creationId xmlns:a16="http://schemas.microsoft.com/office/drawing/2014/main" id="{321A231D-9F2F-48BC-883F-D955AB2428A5}"/>
              </a:ext>
            </a:extLst>
          </p:cNvPr>
          <p:cNvSpPr txBox="1">
            <a:spLocks/>
          </p:cNvSpPr>
          <p:nvPr userDrawn="1"/>
        </p:nvSpPr>
        <p:spPr>
          <a:xfrm>
            <a:off x="11582400" y="6441098"/>
            <a:ext cx="675381" cy="42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2400" b="0" smtClean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rPr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2400" b="0" dirty="0">
              <a:solidFill>
                <a:schemeClr val="bg1"/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72BD8-9417-417A-86FC-4B29931FB2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4154" y="6233802"/>
            <a:ext cx="5214109" cy="56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50" tIns="22225" rIns="57150" bIns="22225">
            <a:spAutoFit/>
          </a:bodyPr>
          <a:lstStyle>
            <a:lvl1pPr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808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Department of Electrical Engineering,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TW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Power Measurement and Instrumentation Laboratory</a:t>
            </a:r>
          </a:p>
        </p:txBody>
      </p: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1BE67A89-2682-44E1-BA31-9E61E7268FF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97300518"/>
              </p:ext>
            </p:extLst>
          </p:nvPr>
        </p:nvGraphicFramePr>
        <p:xfrm>
          <a:off x="77455" y="6229206"/>
          <a:ext cx="656699" cy="60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3699177" imgH="3554781" progId="Visio.Drawing.11">
                  <p:embed/>
                </p:oleObj>
              </mc:Choice>
              <mc:Fallback>
                <p:oleObj name="Visio" r:id="rId13" imgW="3699177" imgH="3554781" progId="Visio.Drawing.11">
                  <p:embed/>
                  <p:pic>
                    <p:nvPicPr>
                      <p:cNvPr id="26" name="Object 15">
                        <a:extLst>
                          <a:ext uri="{FF2B5EF4-FFF2-40B4-BE49-F238E27FC236}">
                            <a16:creationId xmlns:a16="http://schemas.microsoft.com/office/drawing/2014/main" id="{80A67FA1-201F-45F7-A680-4DE23EE109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5" y="6229206"/>
                        <a:ext cx="656699" cy="601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ransition spd="med"/>
  <p:txStyles>
    <p:titleStyle>
      <a:lvl1pPr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2pPr>
      <a:lvl3pPr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3pPr>
      <a:lvl4pPr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4pPr>
      <a:lvl5pPr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5pPr>
      <a:lvl6pPr marL="457200"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defTabSz="8588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268288" indent="-268288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3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22263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027113" indent="-207963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303338" indent="-161925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0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577975" indent="-160338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00000"/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2035175" indent="-160338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0000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92375" indent="-160338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00000"/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2949575" indent="-160338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00000"/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3406775" indent="-160338" algn="just" defTabSz="858838" rtl="0" eaLnBrk="0" fontAlgn="base" hangingPunct="0">
        <a:lnSpc>
          <a:spcPct val="85000"/>
        </a:lnSpc>
        <a:spcBef>
          <a:spcPct val="20000"/>
        </a:spcBef>
        <a:spcAft>
          <a:spcPct val="15000"/>
        </a:spcAft>
        <a:buClr>
          <a:srgbClr val="0000CC"/>
        </a:buClr>
        <a:buSzPct val="100000"/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E2490D5-2DDA-4F38-883B-B1EE8198134D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國立中央大學 電機工程學系</a:t>
            </a:r>
            <a:br>
              <a:rPr lang="en-US" altLang="zh-TW" dirty="0"/>
            </a:br>
            <a:r>
              <a:rPr lang="zh-TW" altLang="en-US" dirty="0"/>
              <a:t>緯創合作策略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EE2490D5-2DDA-4F38-883B-B1EE8198134D}"/>
              </a:ext>
            </a:extLst>
          </p:cNvPr>
          <p:cNvSpPr txBox="1">
            <a:spLocks/>
          </p:cNvSpPr>
          <p:nvPr/>
        </p:nvSpPr>
        <p:spPr bwMode="auto">
          <a:xfrm>
            <a:off x="600679" y="3581400"/>
            <a:ext cx="10981722" cy="208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858838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2pPr>
            <a:lvl3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3pPr>
            <a:lvl4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4pPr>
            <a:lvl5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5pPr>
            <a:lvl6pPr marL="4572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400" kern="0" dirty="0"/>
              <a:t>日期</a:t>
            </a:r>
            <a:r>
              <a:rPr lang="en-US" altLang="zh-TW" sz="2400" kern="0" dirty="0"/>
              <a:t>:</a:t>
            </a:r>
            <a:r>
              <a:rPr lang="zh-TW" altLang="en-US" sz="2400" kern="0" dirty="0"/>
              <a:t> </a:t>
            </a:r>
            <a:r>
              <a:rPr lang="en-US" altLang="zh-TW" sz="2400" kern="0" dirty="0"/>
              <a:t>8 / 11</a:t>
            </a:r>
          </a:p>
          <a:p>
            <a:r>
              <a:rPr lang="zh-TW" altLang="en-US" sz="2400" kern="0" dirty="0"/>
              <a:t>主題</a:t>
            </a:r>
            <a:r>
              <a:rPr lang="en-US" altLang="zh-TW" sz="2400" kern="0" dirty="0"/>
              <a:t>:</a:t>
            </a:r>
            <a:r>
              <a:rPr lang="zh-TW" altLang="en-US" sz="2400" kern="0" dirty="0"/>
              <a:t>場域模擬器</a:t>
            </a:r>
            <a:endParaRPr lang="en-US" altLang="zh-TW" sz="2400" kern="0" dirty="0"/>
          </a:p>
        </p:txBody>
      </p:sp>
    </p:spTree>
    <p:extLst>
      <p:ext uri="{BB962C8B-B14F-4D97-AF65-F5344CB8AC3E}">
        <p14:creationId xmlns:p14="http://schemas.microsoft.com/office/powerpoint/2010/main" val="250023605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500" y="3009900"/>
            <a:ext cx="8001000" cy="838200"/>
          </a:xfrm>
        </p:spPr>
        <p:txBody>
          <a:bodyPr/>
          <a:lstStyle/>
          <a:p>
            <a:pPr algn="ctr"/>
            <a:r>
              <a:rPr lang="en-US" altLang="zh-TW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watching.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9384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2F6D-78CC-4CF7-83DB-5A11308B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A05F0077-9FDF-4962-BFA7-8C09E13638DC}"/>
              </a:ext>
            </a:extLst>
          </p:cNvPr>
          <p:cNvGrpSpPr/>
          <p:nvPr/>
        </p:nvGrpSpPr>
        <p:grpSpPr>
          <a:xfrm>
            <a:off x="600547" y="1191687"/>
            <a:ext cx="8011104" cy="656558"/>
            <a:chOff x="1315938" y="1961067"/>
            <a:chExt cx="2864628" cy="785253"/>
          </a:xfrm>
        </p:grpSpPr>
        <p:sp>
          <p:nvSpPr>
            <p:cNvPr id="31" name="PA_库_矩形 4">
              <a:extLst>
                <a:ext uri="{FF2B5EF4-FFF2-40B4-BE49-F238E27FC236}">
                  <a16:creationId xmlns:a16="http://schemas.microsoft.com/office/drawing/2014/main" id="{8682E671-5741-40C7-8A61-80EBDFCA1446}"/>
                </a:ext>
              </a:extLst>
            </p:cNvPr>
            <p:cNvSpPr/>
            <p:nvPr/>
          </p:nvSpPr>
          <p:spPr bwMode="auto">
            <a:xfrm>
              <a:off x="1315938" y="1961067"/>
              <a:ext cx="2202642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32" name="Rectangle 55">
              <a:extLst>
                <a:ext uri="{FF2B5EF4-FFF2-40B4-BE49-F238E27FC236}">
                  <a16:creationId xmlns:a16="http://schemas.microsoft.com/office/drawing/2014/main" id="{1FF38696-2B02-456F-84A3-C2671F0B3AA6}"/>
                </a:ext>
              </a:extLst>
            </p:cNvPr>
            <p:cNvSpPr/>
            <p:nvPr/>
          </p:nvSpPr>
          <p:spPr>
            <a:xfrm>
              <a:off x="1403000" y="2060781"/>
              <a:ext cx="646137" cy="58960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8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1.</a:t>
              </a:r>
              <a:endParaRPr lang="zh-CN" altLang="en-US" sz="28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PA_库_矩形 4">
              <a:extLst>
                <a:ext uri="{FF2B5EF4-FFF2-40B4-BE49-F238E27FC236}">
                  <a16:creationId xmlns:a16="http://schemas.microsoft.com/office/drawing/2014/main" id="{9CE3C336-29CB-4349-B9B5-7B5C47F544FD}"/>
                </a:ext>
              </a:extLst>
            </p:cNvPr>
            <p:cNvSpPr/>
            <p:nvPr/>
          </p:nvSpPr>
          <p:spPr bwMode="auto">
            <a:xfrm>
              <a:off x="1376801" y="2027790"/>
              <a:ext cx="2188020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74DAA2C-344C-4CEE-A27D-1AB12CD85A79}"/>
                </a:ext>
              </a:extLst>
            </p:cNvPr>
            <p:cNvSpPr txBox="1"/>
            <p:nvPr/>
          </p:nvSpPr>
          <p:spPr>
            <a:xfrm>
              <a:off x="1582734" y="2063197"/>
              <a:ext cx="2597832" cy="55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Calibri" panose="020F0502020204030204" pitchFamily="34" charset="0"/>
                </a:rPr>
                <a:t>場域架構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EFB3D6-7CE5-1015-55FD-3035D95E0FFF}"/>
              </a:ext>
            </a:extLst>
          </p:cNvPr>
          <p:cNvGrpSpPr/>
          <p:nvPr/>
        </p:nvGrpSpPr>
        <p:grpSpPr>
          <a:xfrm>
            <a:off x="609600" y="2286000"/>
            <a:ext cx="8011104" cy="656558"/>
            <a:chOff x="1315938" y="1961067"/>
            <a:chExt cx="2864628" cy="785253"/>
          </a:xfrm>
        </p:grpSpPr>
        <p:sp>
          <p:nvSpPr>
            <p:cNvPr id="4" name="PA_库_矩形 4">
              <a:extLst>
                <a:ext uri="{FF2B5EF4-FFF2-40B4-BE49-F238E27FC236}">
                  <a16:creationId xmlns:a16="http://schemas.microsoft.com/office/drawing/2014/main" id="{D4E19D59-D175-BA08-6B92-E46C1BD4A64F}"/>
                </a:ext>
              </a:extLst>
            </p:cNvPr>
            <p:cNvSpPr/>
            <p:nvPr/>
          </p:nvSpPr>
          <p:spPr bwMode="auto">
            <a:xfrm>
              <a:off x="1315938" y="1961067"/>
              <a:ext cx="2202642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5" name="Rectangle 55">
              <a:extLst>
                <a:ext uri="{FF2B5EF4-FFF2-40B4-BE49-F238E27FC236}">
                  <a16:creationId xmlns:a16="http://schemas.microsoft.com/office/drawing/2014/main" id="{832E5EE1-6BD3-B6A8-9E5C-F3CF67F18303}"/>
                </a:ext>
              </a:extLst>
            </p:cNvPr>
            <p:cNvSpPr/>
            <p:nvPr/>
          </p:nvSpPr>
          <p:spPr>
            <a:xfrm>
              <a:off x="1403000" y="2060781"/>
              <a:ext cx="646137" cy="58960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8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2.</a:t>
              </a:r>
              <a:endParaRPr lang="zh-CN" altLang="en-US" sz="28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PA_库_矩形 4">
              <a:extLst>
                <a:ext uri="{FF2B5EF4-FFF2-40B4-BE49-F238E27FC236}">
                  <a16:creationId xmlns:a16="http://schemas.microsoft.com/office/drawing/2014/main" id="{8E5FF0DE-7E08-A665-D531-8C5CB2A549B7}"/>
                </a:ext>
              </a:extLst>
            </p:cNvPr>
            <p:cNvSpPr/>
            <p:nvPr/>
          </p:nvSpPr>
          <p:spPr bwMode="auto">
            <a:xfrm>
              <a:off x="1376801" y="2027790"/>
              <a:ext cx="2188020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6A51AAC-EB6D-347E-6CAA-B14FA08795C5}"/>
                </a:ext>
              </a:extLst>
            </p:cNvPr>
            <p:cNvSpPr txBox="1"/>
            <p:nvPr/>
          </p:nvSpPr>
          <p:spPr>
            <a:xfrm>
              <a:off x="1582734" y="2063197"/>
              <a:ext cx="2597832" cy="55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Calibri" panose="020F0502020204030204" pitchFamily="34" charset="0"/>
                </a:rPr>
                <a:t>環境設計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65CEA2D-6658-28C5-7575-E1AA5D80645D}"/>
              </a:ext>
            </a:extLst>
          </p:cNvPr>
          <p:cNvGrpSpPr/>
          <p:nvPr/>
        </p:nvGrpSpPr>
        <p:grpSpPr>
          <a:xfrm>
            <a:off x="600547" y="3393893"/>
            <a:ext cx="8011104" cy="656558"/>
            <a:chOff x="1315938" y="1961067"/>
            <a:chExt cx="2864628" cy="785253"/>
          </a:xfrm>
        </p:grpSpPr>
        <p:sp>
          <p:nvSpPr>
            <p:cNvPr id="14" name="PA_库_矩形 4">
              <a:extLst>
                <a:ext uri="{FF2B5EF4-FFF2-40B4-BE49-F238E27FC236}">
                  <a16:creationId xmlns:a16="http://schemas.microsoft.com/office/drawing/2014/main" id="{352A4AF0-2D4D-484E-D2EA-6625C1ECA679}"/>
                </a:ext>
              </a:extLst>
            </p:cNvPr>
            <p:cNvSpPr/>
            <p:nvPr/>
          </p:nvSpPr>
          <p:spPr bwMode="auto">
            <a:xfrm>
              <a:off x="1315938" y="1961067"/>
              <a:ext cx="2202642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5" name="Rectangle 55">
              <a:extLst>
                <a:ext uri="{FF2B5EF4-FFF2-40B4-BE49-F238E27FC236}">
                  <a16:creationId xmlns:a16="http://schemas.microsoft.com/office/drawing/2014/main" id="{97D390F8-DE7E-081C-0C7A-E684E1F35E33}"/>
                </a:ext>
              </a:extLst>
            </p:cNvPr>
            <p:cNvSpPr/>
            <p:nvPr/>
          </p:nvSpPr>
          <p:spPr>
            <a:xfrm>
              <a:off x="1403000" y="2060781"/>
              <a:ext cx="646137" cy="58960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8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3.</a:t>
              </a:r>
              <a:endParaRPr lang="zh-CN" altLang="en-US" sz="28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PA_库_矩形 4">
              <a:extLst>
                <a:ext uri="{FF2B5EF4-FFF2-40B4-BE49-F238E27FC236}">
                  <a16:creationId xmlns:a16="http://schemas.microsoft.com/office/drawing/2014/main" id="{54C18C59-ADB0-DE9F-98C7-B2CC6EB7BA15}"/>
                </a:ext>
              </a:extLst>
            </p:cNvPr>
            <p:cNvSpPr/>
            <p:nvPr/>
          </p:nvSpPr>
          <p:spPr bwMode="auto">
            <a:xfrm>
              <a:off x="1376801" y="2027790"/>
              <a:ext cx="2188020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EACEECE-94F9-87C8-3814-5B5655C9B8B7}"/>
                </a:ext>
              </a:extLst>
            </p:cNvPr>
            <p:cNvSpPr txBox="1"/>
            <p:nvPr/>
          </p:nvSpPr>
          <p:spPr>
            <a:xfrm>
              <a:off x="1582734" y="2063197"/>
              <a:ext cx="2597832" cy="55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PV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發電量資訊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BD0C97-AF9A-9E10-2E54-7505075CA7BC}"/>
              </a:ext>
            </a:extLst>
          </p:cNvPr>
          <p:cNvGrpSpPr/>
          <p:nvPr/>
        </p:nvGrpSpPr>
        <p:grpSpPr>
          <a:xfrm>
            <a:off x="609600" y="4477677"/>
            <a:ext cx="8011104" cy="656558"/>
            <a:chOff x="1315938" y="1961067"/>
            <a:chExt cx="2864628" cy="785253"/>
          </a:xfrm>
        </p:grpSpPr>
        <p:sp>
          <p:nvSpPr>
            <p:cNvPr id="9" name="PA_库_矩形 4">
              <a:extLst>
                <a:ext uri="{FF2B5EF4-FFF2-40B4-BE49-F238E27FC236}">
                  <a16:creationId xmlns:a16="http://schemas.microsoft.com/office/drawing/2014/main" id="{6CE9EC4B-32F4-A9F4-871D-D8A1B0AC0970}"/>
                </a:ext>
              </a:extLst>
            </p:cNvPr>
            <p:cNvSpPr/>
            <p:nvPr/>
          </p:nvSpPr>
          <p:spPr bwMode="auto">
            <a:xfrm>
              <a:off x="1315938" y="1961067"/>
              <a:ext cx="2202642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0" name="Rectangle 55">
              <a:extLst>
                <a:ext uri="{FF2B5EF4-FFF2-40B4-BE49-F238E27FC236}">
                  <a16:creationId xmlns:a16="http://schemas.microsoft.com/office/drawing/2014/main" id="{DB0AFEB9-EF95-7D12-F7D1-A90301641B98}"/>
                </a:ext>
              </a:extLst>
            </p:cNvPr>
            <p:cNvSpPr/>
            <p:nvPr/>
          </p:nvSpPr>
          <p:spPr>
            <a:xfrm>
              <a:off x="1403000" y="2060781"/>
              <a:ext cx="646137" cy="589608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800" b="1" dirty="0">
                  <a:solidFill>
                    <a:srgbClr val="00206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4.</a:t>
              </a:r>
              <a:endParaRPr lang="zh-CN" altLang="en-US" sz="28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PA_库_矩形 4">
              <a:extLst>
                <a:ext uri="{FF2B5EF4-FFF2-40B4-BE49-F238E27FC236}">
                  <a16:creationId xmlns:a16="http://schemas.microsoft.com/office/drawing/2014/main" id="{E9B151E8-B3FA-EBB2-DF35-F22752A51A07}"/>
                </a:ext>
              </a:extLst>
            </p:cNvPr>
            <p:cNvSpPr/>
            <p:nvPr/>
          </p:nvSpPr>
          <p:spPr bwMode="auto">
            <a:xfrm>
              <a:off x="1376801" y="2027790"/>
              <a:ext cx="2188020" cy="71853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5E65AEE-787D-19CA-CAFD-0468E2584E29}"/>
                </a:ext>
              </a:extLst>
            </p:cNvPr>
            <p:cNvSpPr txBox="1"/>
            <p:nvPr/>
          </p:nvSpPr>
          <p:spPr>
            <a:xfrm>
              <a:off x="1582734" y="2063197"/>
              <a:ext cx="2597832" cy="55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Rule-base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8318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14400" y="76199"/>
            <a:ext cx="10363200" cy="609601"/>
          </a:xfrm>
        </p:spPr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場域架構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A50DD7-BB3D-5555-A711-C5B205885101}"/>
              </a:ext>
            </a:extLst>
          </p:cNvPr>
          <p:cNvSpPr/>
          <p:nvPr/>
        </p:nvSpPr>
        <p:spPr bwMode="auto">
          <a:xfrm>
            <a:off x="3526066" y="4800601"/>
            <a:ext cx="1524000" cy="6096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Battery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C16FC-62E5-80CC-67EC-4E7469FD08CE}"/>
              </a:ext>
            </a:extLst>
          </p:cNvPr>
          <p:cNvSpPr/>
          <p:nvPr/>
        </p:nvSpPr>
        <p:spPr bwMode="auto">
          <a:xfrm>
            <a:off x="5360926" y="4800597"/>
            <a:ext cx="1524000" cy="6096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PV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EB6D076-B06E-7EF1-33FC-68E8A6AC4DA1}"/>
              </a:ext>
            </a:extLst>
          </p:cNvPr>
          <p:cNvSpPr/>
          <p:nvPr/>
        </p:nvSpPr>
        <p:spPr bwMode="auto">
          <a:xfrm>
            <a:off x="4194117" y="3366003"/>
            <a:ext cx="1908713" cy="680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DC94B55-F4CF-657A-FAE7-CE77809A2B57}"/>
              </a:ext>
            </a:extLst>
          </p:cNvPr>
          <p:cNvCxnSpPr>
            <a:cxnSpLocks/>
            <a:stCxn id="59" idx="0"/>
            <a:endCxn id="59" idx="2"/>
          </p:cNvCxnSpPr>
          <p:nvPr/>
        </p:nvCxnSpPr>
        <p:spPr bwMode="auto">
          <a:xfrm>
            <a:off x="5148474" y="3366003"/>
            <a:ext cx="0" cy="6802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703425FA-1A44-96CB-F4B6-C8C7B4BD0DF2}"/>
              </a:ext>
            </a:extLst>
          </p:cNvPr>
          <p:cNvCxnSpPr>
            <a:cxnSpLocks/>
            <a:endCxn id="59" idx="0"/>
          </p:cNvCxnSpPr>
          <p:nvPr/>
        </p:nvCxnSpPr>
        <p:spPr bwMode="auto">
          <a:xfrm flipV="1">
            <a:off x="4194116" y="3366003"/>
            <a:ext cx="954358" cy="6802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27C71F3-3673-2894-85F8-6979FC1729D0}"/>
              </a:ext>
            </a:extLst>
          </p:cNvPr>
          <p:cNvSpPr txBox="1"/>
          <p:nvPr/>
        </p:nvSpPr>
        <p:spPr>
          <a:xfrm>
            <a:off x="5239265" y="3518399"/>
            <a:ext cx="800093" cy="37542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/>
              <a:t>MPPT</a:t>
            </a:r>
            <a:endParaRPr lang="zh-TW" altLang="en-US" sz="1800" dirty="0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321EEB2D-CFB0-63ED-6D2E-7213DF095CF5}"/>
              </a:ext>
            </a:extLst>
          </p:cNvPr>
          <p:cNvSpPr/>
          <p:nvPr/>
        </p:nvSpPr>
        <p:spPr bwMode="auto">
          <a:xfrm>
            <a:off x="4315388" y="3455194"/>
            <a:ext cx="427934" cy="168663"/>
          </a:xfrm>
          <a:custGeom>
            <a:avLst/>
            <a:gdLst>
              <a:gd name="connsiteX0" fmla="*/ 277132 w 581028"/>
              <a:gd name="connsiteY0" fmla="*/ 187710 h 375419"/>
              <a:gd name="connsiteX1" fmla="*/ 305658 w 581028"/>
              <a:gd name="connsiteY1" fmla="*/ 187710 h 375419"/>
              <a:gd name="connsiteX2" fmla="*/ 304754 w 581028"/>
              <a:gd name="connsiteY2" fmla="*/ 198139 h 375419"/>
              <a:gd name="connsiteX3" fmla="*/ 428628 w 581028"/>
              <a:gd name="connsiteY3" fmla="*/ 342236 h 375419"/>
              <a:gd name="connsiteX4" fmla="*/ 552502 w 581028"/>
              <a:gd name="connsiteY4" fmla="*/ 198139 h 375419"/>
              <a:gd name="connsiteX5" fmla="*/ 551598 w 581028"/>
              <a:gd name="connsiteY5" fmla="*/ 187710 h 375419"/>
              <a:gd name="connsiteX6" fmla="*/ 580124 w 581028"/>
              <a:gd name="connsiteY6" fmla="*/ 187710 h 375419"/>
              <a:gd name="connsiteX7" fmla="*/ 581028 w 581028"/>
              <a:gd name="connsiteY7" fmla="*/ 198139 h 375419"/>
              <a:gd name="connsiteX8" fmla="*/ 428628 w 581028"/>
              <a:gd name="connsiteY8" fmla="*/ 375419 h 375419"/>
              <a:gd name="connsiteX9" fmla="*/ 276228 w 581028"/>
              <a:gd name="connsiteY9" fmla="*/ 198139 h 375419"/>
              <a:gd name="connsiteX10" fmla="*/ 152400 w 581028"/>
              <a:gd name="connsiteY10" fmla="*/ 0 h 375419"/>
              <a:gd name="connsiteX11" fmla="*/ 304800 w 581028"/>
              <a:gd name="connsiteY11" fmla="*/ 177280 h 375419"/>
              <a:gd name="connsiteX12" fmla="*/ 303896 w 581028"/>
              <a:gd name="connsiteY12" fmla="*/ 187709 h 375419"/>
              <a:gd name="connsiteX13" fmla="*/ 275370 w 581028"/>
              <a:gd name="connsiteY13" fmla="*/ 187709 h 375419"/>
              <a:gd name="connsiteX14" fmla="*/ 276274 w 581028"/>
              <a:gd name="connsiteY14" fmla="*/ 177280 h 375419"/>
              <a:gd name="connsiteX15" fmla="*/ 152400 w 581028"/>
              <a:gd name="connsiteY15" fmla="*/ 33183 h 375419"/>
              <a:gd name="connsiteX16" fmla="*/ 28526 w 581028"/>
              <a:gd name="connsiteY16" fmla="*/ 177280 h 375419"/>
              <a:gd name="connsiteX17" fmla="*/ 29430 w 581028"/>
              <a:gd name="connsiteY17" fmla="*/ 187709 h 375419"/>
              <a:gd name="connsiteX18" fmla="*/ 904 w 581028"/>
              <a:gd name="connsiteY18" fmla="*/ 187709 h 375419"/>
              <a:gd name="connsiteX19" fmla="*/ 0 w 581028"/>
              <a:gd name="connsiteY19" fmla="*/ 177280 h 375419"/>
              <a:gd name="connsiteX20" fmla="*/ 152400 w 581028"/>
              <a:gd name="connsiteY20" fmla="*/ 0 h 37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1028" h="375419">
                <a:moveTo>
                  <a:pt x="277132" y="187710"/>
                </a:moveTo>
                <a:lnTo>
                  <a:pt x="305658" y="187710"/>
                </a:lnTo>
                <a:lnTo>
                  <a:pt x="304754" y="198139"/>
                </a:lnTo>
                <a:cubicBezTo>
                  <a:pt x="304754" y="277721"/>
                  <a:pt x="360215" y="342236"/>
                  <a:pt x="428628" y="342236"/>
                </a:cubicBezTo>
                <a:cubicBezTo>
                  <a:pt x="497042" y="342236"/>
                  <a:pt x="552502" y="277721"/>
                  <a:pt x="552502" y="198139"/>
                </a:cubicBezTo>
                <a:lnTo>
                  <a:pt x="551598" y="187710"/>
                </a:lnTo>
                <a:lnTo>
                  <a:pt x="580124" y="187710"/>
                </a:lnTo>
                <a:lnTo>
                  <a:pt x="581028" y="198139"/>
                </a:lnTo>
                <a:cubicBezTo>
                  <a:pt x="581028" y="296048"/>
                  <a:pt x="512796" y="375419"/>
                  <a:pt x="428628" y="375419"/>
                </a:cubicBezTo>
                <a:cubicBezTo>
                  <a:pt x="344460" y="375419"/>
                  <a:pt x="276228" y="296048"/>
                  <a:pt x="276228" y="198139"/>
                </a:cubicBezTo>
                <a:close/>
                <a:moveTo>
                  <a:pt x="152400" y="0"/>
                </a:moveTo>
                <a:cubicBezTo>
                  <a:pt x="236568" y="0"/>
                  <a:pt x="304800" y="79371"/>
                  <a:pt x="304800" y="177280"/>
                </a:cubicBezTo>
                <a:lnTo>
                  <a:pt x="303896" y="187709"/>
                </a:lnTo>
                <a:lnTo>
                  <a:pt x="275370" y="187709"/>
                </a:lnTo>
                <a:lnTo>
                  <a:pt x="276274" y="177280"/>
                </a:lnTo>
                <a:cubicBezTo>
                  <a:pt x="276274" y="97698"/>
                  <a:pt x="220813" y="33183"/>
                  <a:pt x="152400" y="33183"/>
                </a:cubicBezTo>
                <a:cubicBezTo>
                  <a:pt x="83986" y="33183"/>
                  <a:pt x="28526" y="97698"/>
                  <a:pt x="28526" y="177280"/>
                </a:cubicBezTo>
                <a:lnTo>
                  <a:pt x="29430" y="187709"/>
                </a:lnTo>
                <a:lnTo>
                  <a:pt x="904" y="187709"/>
                </a:lnTo>
                <a:lnTo>
                  <a:pt x="0" y="177280"/>
                </a:lnTo>
                <a:cubicBezTo>
                  <a:pt x="0" y="79371"/>
                  <a:pt x="68232" y="0"/>
                  <a:pt x="15240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F1678392-FF04-FA9E-4CC5-EE48D504952A}"/>
              </a:ext>
            </a:extLst>
          </p:cNvPr>
          <p:cNvCxnSpPr/>
          <p:nvPr/>
        </p:nvCxnSpPr>
        <p:spPr bwMode="auto">
          <a:xfrm flipV="1">
            <a:off x="4267070" y="3539525"/>
            <a:ext cx="505518" cy="81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32A78C3-9550-DE3F-3EB2-B9381B6611AE}"/>
              </a:ext>
            </a:extLst>
          </p:cNvPr>
          <p:cNvCxnSpPr>
            <a:cxnSpLocks/>
          </p:cNvCxnSpPr>
          <p:nvPr/>
        </p:nvCxnSpPr>
        <p:spPr bwMode="auto">
          <a:xfrm>
            <a:off x="4780954" y="3809997"/>
            <a:ext cx="2425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A756689D-43BA-2DB7-C75E-59B88AB05378}"/>
              </a:ext>
            </a:extLst>
          </p:cNvPr>
          <p:cNvCxnSpPr>
            <a:cxnSpLocks/>
          </p:cNvCxnSpPr>
          <p:nvPr/>
        </p:nvCxnSpPr>
        <p:spPr bwMode="auto">
          <a:xfrm>
            <a:off x="4780954" y="3886200"/>
            <a:ext cx="2425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E20BDE8-D2EE-8909-B8A4-38C766B9112F}"/>
              </a:ext>
            </a:extLst>
          </p:cNvPr>
          <p:cNvSpPr/>
          <p:nvPr/>
        </p:nvSpPr>
        <p:spPr bwMode="auto">
          <a:xfrm>
            <a:off x="8006578" y="4800600"/>
            <a:ext cx="1524000" cy="6096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charset="0"/>
              </a:rPr>
              <a:t>Load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222F17B-1EB9-3A12-444D-BEA86D4D1D4E}"/>
              </a:ext>
            </a:extLst>
          </p:cNvPr>
          <p:cNvSpPr/>
          <p:nvPr/>
        </p:nvSpPr>
        <p:spPr bwMode="auto">
          <a:xfrm>
            <a:off x="4194117" y="1572514"/>
            <a:ext cx="1524000" cy="6096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charset="0"/>
              </a:rPr>
              <a:t>Grid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EB5D9746-45F1-DD3E-B7E2-E5595FFB8033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 bwMode="auto">
          <a:xfrm rot="16200000" flipH="1">
            <a:off x="5553105" y="1585126"/>
            <a:ext cx="2618485" cy="3812461"/>
          </a:xfrm>
          <a:prstGeom prst="bentConnector3">
            <a:avLst>
              <a:gd name="adj1" fmla="val 2359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8003BD6F-0408-5F7B-C48B-77F4B3B115EE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rot="16200000" flipH="1">
            <a:off x="5504391" y="4182061"/>
            <a:ext cx="758187" cy="4788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4F0B6CF8-3B31-57FA-F49A-87799472395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131058" y="4203233"/>
            <a:ext cx="754376" cy="4403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C90CCE5F-0F22-DF5A-C646-0B094F85C38C}"/>
              </a:ext>
            </a:extLst>
          </p:cNvPr>
          <p:cNvCxnSpPr>
            <a:cxnSpLocks/>
          </p:cNvCxnSpPr>
          <p:nvPr/>
        </p:nvCxnSpPr>
        <p:spPr bwMode="auto">
          <a:xfrm>
            <a:off x="4956117" y="2750823"/>
            <a:ext cx="0" cy="6151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365C85DC-6237-1C27-0E51-4747C9603174}"/>
              </a:ext>
            </a:extLst>
          </p:cNvPr>
          <p:cNvCxnSpPr/>
          <p:nvPr/>
        </p:nvCxnSpPr>
        <p:spPr bwMode="auto">
          <a:xfrm>
            <a:off x="4792873" y="2241550"/>
            <a:ext cx="0" cy="10800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3F9E52FB-6239-6E1C-FED8-CC258C46127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923266" y="4198638"/>
            <a:ext cx="643887" cy="382237"/>
          </a:xfrm>
          <a:prstGeom prst="bentConnector3">
            <a:avLst>
              <a:gd name="adj1" fmla="val 32249"/>
            </a:avLst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6" name="接點: 肘形 175">
            <a:extLst>
              <a:ext uri="{FF2B5EF4-FFF2-40B4-BE49-F238E27FC236}">
                <a16:creationId xmlns:a16="http://schemas.microsoft.com/office/drawing/2014/main" id="{DB21B305-60B3-785A-744D-95AC6C8D9E47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5701536" y="4211073"/>
            <a:ext cx="642114" cy="380995"/>
          </a:xfrm>
          <a:prstGeom prst="bentConnector3">
            <a:avLst>
              <a:gd name="adj1" fmla="val 62856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9" name="接點: 肘形 188">
            <a:extLst>
              <a:ext uri="{FF2B5EF4-FFF2-40B4-BE49-F238E27FC236}">
                <a16:creationId xmlns:a16="http://schemas.microsoft.com/office/drawing/2014/main" id="{2DE09E60-1BFD-F559-F6EE-BD54FFFDBD28}"/>
              </a:ext>
            </a:extLst>
          </p:cNvPr>
          <p:cNvCxnSpPr/>
          <p:nvPr/>
        </p:nvCxnSpPr>
        <p:spPr bwMode="auto">
          <a:xfrm>
            <a:off x="5119361" y="2946592"/>
            <a:ext cx="3444467" cy="1582033"/>
          </a:xfrm>
          <a:prstGeom prst="bentConnector3">
            <a:avLst>
              <a:gd name="adj1" fmla="val 100052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1" name="接點: 肘形 190">
            <a:extLst>
              <a:ext uri="{FF2B5EF4-FFF2-40B4-BE49-F238E27FC236}">
                <a16:creationId xmlns:a16="http://schemas.microsoft.com/office/drawing/2014/main" id="{5B19C0D4-B7A8-C277-E0E9-50DEE5335003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047272" y="4176796"/>
            <a:ext cx="641553" cy="424712"/>
          </a:xfrm>
          <a:prstGeom prst="bentConnector3">
            <a:avLst>
              <a:gd name="adj1" fmla="val 5296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96B1CF4-5435-8395-5ADA-8E7D28EE1623}"/>
              </a:ext>
            </a:extLst>
          </p:cNvPr>
          <p:cNvCxnSpPr>
            <a:cxnSpLocks/>
          </p:cNvCxnSpPr>
          <p:nvPr/>
        </p:nvCxnSpPr>
        <p:spPr bwMode="auto">
          <a:xfrm>
            <a:off x="5119360" y="3068829"/>
            <a:ext cx="3303530" cy="1459796"/>
          </a:xfrm>
          <a:prstGeom prst="bentConnector3">
            <a:avLst>
              <a:gd name="adj1" fmla="val 99881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8" name="接點: 肘形 207">
            <a:extLst>
              <a:ext uri="{FF2B5EF4-FFF2-40B4-BE49-F238E27FC236}">
                <a16:creationId xmlns:a16="http://schemas.microsoft.com/office/drawing/2014/main" id="{D63960B3-AD32-41D9-4480-2BF2DF2AA04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95372" y="1585123"/>
            <a:ext cx="2618485" cy="3812461"/>
          </a:xfrm>
          <a:prstGeom prst="bentConnector3">
            <a:avLst>
              <a:gd name="adj1" fmla="val 18571"/>
            </a:avLst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98153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3DDB-5F6F-7764-8F4D-77E518DBA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8F8A2E9-47F1-F69F-DF58-F0D3CF95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199"/>
            <a:ext cx="10363200" cy="609601"/>
          </a:xfrm>
        </p:spPr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環境設計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5E22C8-0AC6-ED47-98E9-13F4AF69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5D683E3-8DA7-CE89-32A8-0FB8D62DDAE4}"/>
              </a:ext>
            </a:extLst>
          </p:cNvPr>
          <p:cNvSpPr txBox="1"/>
          <p:nvPr/>
        </p:nvSpPr>
        <p:spPr>
          <a:xfrm>
            <a:off x="609600" y="1066800"/>
            <a:ext cx="10972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PV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177.84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kW (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使用目前中央大學白色能源屋太陽能資訊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共需收集晴、陰和雨三種發電量資訊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使用可調整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Load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?kW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緯創竹北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場資訊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提出需削減負載資訊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使用可調整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Battery 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容量：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?kWh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使用竹北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場資訊提出電池容量合理的區間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負載量、併接點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使用可調整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PCS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需有配合電池容量在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0.5c~1c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可以調整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充電大小需可調整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scale(50%~80%)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，或是直接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931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AA45-0FB7-029E-9C76-3A79151C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7210F57-63C1-E445-D16D-85CF764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6200"/>
            <a:ext cx="10363200" cy="609601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PV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發電量資訊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0595D6-54D5-0EE8-864C-D48A0E65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pic>
        <p:nvPicPr>
          <p:cNvPr id="4" name="圖片 3" descr="一張含有 行, 文字, 繪圖, 圖表 的圖片&#10;&#10;AI 產生的內容可能不正確。">
            <a:extLst>
              <a:ext uri="{FF2B5EF4-FFF2-40B4-BE49-F238E27FC236}">
                <a16:creationId xmlns:a16="http://schemas.microsoft.com/office/drawing/2014/main" id="{B02FEA66-FE5A-A807-92F8-6A5FC6CDC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1903294"/>
            <a:ext cx="9651999" cy="4136571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72B85272-5A5A-6498-41B0-9601857CC2AB}"/>
              </a:ext>
            </a:extLst>
          </p:cNvPr>
          <p:cNvSpPr txBox="1">
            <a:spLocks/>
          </p:cNvSpPr>
          <p:nvPr/>
        </p:nvSpPr>
        <p:spPr bwMode="auto">
          <a:xfrm>
            <a:off x="533400" y="1293693"/>
            <a:ext cx="1017878" cy="6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2pPr>
            <a:lvl3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3pPr>
            <a:lvl4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4pPr>
            <a:lvl5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5pPr>
            <a:lvl6pPr marL="4572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晴天</a:t>
            </a:r>
          </a:p>
        </p:txBody>
      </p:sp>
    </p:spTree>
    <p:extLst>
      <p:ext uri="{BB962C8B-B14F-4D97-AF65-F5344CB8AC3E}">
        <p14:creationId xmlns:p14="http://schemas.microsoft.com/office/powerpoint/2010/main" val="38122610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584-D79B-20EE-1820-9958B940A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199835E-960B-1A73-B055-A18DA0D6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6200"/>
            <a:ext cx="10363200" cy="609601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PV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發電量資訊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C972D8-DFD4-0B91-6A48-2D874929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C6C3929-6205-6516-ACA7-313FE45F6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999" y="1903294"/>
            <a:ext cx="9651998" cy="4136571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8643CD3D-5E2D-D788-C9DD-B352EC18D54A}"/>
              </a:ext>
            </a:extLst>
          </p:cNvPr>
          <p:cNvSpPr txBox="1">
            <a:spLocks/>
          </p:cNvSpPr>
          <p:nvPr/>
        </p:nvSpPr>
        <p:spPr bwMode="auto">
          <a:xfrm>
            <a:off x="533400" y="1293693"/>
            <a:ext cx="1017878" cy="6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2pPr>
            <a:lvl3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3pPr>
            <a:lvl4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4pPr>
            <a:lvl5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5pPr>
            <a:lvl6pPr marL="4572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陰天</a:t>
            </a:r>
          </a:p>
        </p:txBody>
      </p:sp>
    </p:spTree>
    <p:extLst>
      <p:ext uri="{BB962C8B-B14F-4D97-AF65-F5344CB8AC3E}">
        <p14:creationId xmlns:p14="http://schemas.microsoft.com/office/powerpoint/2010/main" val="35511928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9BFC-999D-6E88-3638-1A33BFEBE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4DBEA81-8736-E6C1-A1DF-4323D06B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6200"/>
            <a:ext cx="10363200" cy="609601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PV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發電量資訊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5717C4-C51F-8F76-20D0-123C6B00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D994DE4-2E04-A12B-9F54-FA15ADC68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9999" y="1903294"/>
            <a:ext cx="9651998" cy="4136571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E737B171-70A6-77FA-018E-F461AB613E83}"/>
              </a:ext>
            </a:extLst>
          </p:cNvPr>
          <p:cNvSpPr txBox="1">
            <a:spLocks/>
          </p:cNvSpPr>
          <p:nvPr/>
        </p:nvSpPr>
        <p:spPr bwMode="auto">
          <a:xfrm>
            <a:off x="533400" y="1293693"/>
            <a:ext cx="1017878" cy="60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2pPr>
            <a:lvl3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3pPr>
            <a:lvl4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4pPr>
            <a:lvl5pPr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5pPr>
            <a:lvl6pPr marL="4572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6pPr>
            <a:lvl7pPr marL="9144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7pPr>
            <a:lvl8pPr marL="13716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8pPr>
            <a:lvl9pPr marL="1828800" algn="l" defTabSz="85883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sz="28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雨天</a:t>
            </a:r>
          </a:p>
        </p:txBody>
      </p:sp>
    </p:spTree>
    <p:extLst>
      <p:ext uri="{BB962C8B-B14F-4D97-AF65-F5344CB8AC3E}">
        <p14:creationId xmlns:p14="http://schemas.microsoft.com/office/powerpoint/2010/main" val="35190367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B4B4-D399-97C7-2E0A-EF8D5CF11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CF1FFB5-F7A3-5CB0-A11B-A109EAC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199"/>
            <a:ext cx="10363200" cy="609601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Rule-base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1A2A54-E8E0-4423-BEBD-19CEB2C5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4F67505-9536-CDC5-7D2A-F2BDCFFED52A}"/>
              </a:ext>
            </a:extLst>
          </p:cNvPr>
          <p:cNvSpPr txBox="1"/>
          <p:nvPr/>
        </p:nvSpPr>
        <p:spPr>
          <a:xfrm>
            <a:off x="609600" y="1066800"/>
            <a:ext cx="10972800" cy="3905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Off-peak (00:00-09:00, 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小時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負載完全使用市電和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PV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，並使用使用市電衝儲能電池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保護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高於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95%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時，停止充電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費用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:1.9 </a:t>
            </a:r>
            <a:r>
              <a:rPr lang="en-US" altLang="zh-TW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NTD/kWh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Semi-peak (09:00-16:00, 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小時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負載完全使用市電和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PV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費用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:4.26 </a:t>
            </a:r>
            <a:r>
              <a:rPr lang="en-US" altLang="zh-TW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NTD/kWh</a:t>
            </a:r>
          </a:p>
        </p:txBody>
      </p:sp>
    </p:spTree>
    <p:extLst>
      <p:ext uri="{BB962C8B-B14F-4D97-AF65-F5344CB8AC3E}">
        <p14:creationId xmlns:p14="http://schemas.microsoft.com/office/powerpoint/2010/main" val="37510717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DA00C-9DBF-0283-F33D-546C14F4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80D8F91-7D70-86E9-1E58-3B65EE6B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199"/>
            <a:ext cx="10363200" cy="609601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Rule-base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570B4B-7232-AC7C-656E-DC2D2156F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"/>
            <a:ext cx="2383844" cy="62919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001618B-C2AA-657A-8F9F-2BCCA32C0D70}"/>
              </a:ext>
            </a:extLst>
          </p:cNvPr>
          <p:cNvSpPr txBox="1"/>
          <p:nvPr/>
        </p:nvSpPr>
        <p:spPr>
          <a:xfrm>
            <a:off x="609600" y="1066800"/>
            <a:ext cx="10972800" cy="4459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Peak (16:00-22:00, 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小時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負載完全使用儲能電池和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PV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，若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PCS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功率小於負載則多餘電力將由市電提供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保護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小於等於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20%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時，不使用儲能電池，單純使用市電與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PV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費用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:6.89 </a:t>
            </a:r>
            <a:r>
              <a:rPr lang="en-US" altLang="zh-TW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NTD/kWh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Semi-peak (22:00-24:00, 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共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小時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負載完全使用市電和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PV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費用</a:t>
            </a:r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:4.26 </a:t>
            </a:r>
            <a:r>
              <a:rPr lang="en-US" altLang="zh-TW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NTD/kWh</a:t>
            </a:r>
            <a:endParaRPr lang="en-US" altLang="zh-TW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69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CU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57B49"/>
      </a:accent1>
      <a:accent2>
        <a:srgbClr val="31CEAC"/>
      </a:accent2>
      <a:accent3>
        <a:srgbClr val="FFFFFF"/>
      </a:accent3>
      <a:accent4>
        <a:srgbClr val="000000"/>
      </a:accent4>
      <a:accent5>
        <a:srgbClr val="F9BFB1"/>
      </a:accent5>
      <a:accent6>
        <a:srgbClr val="2BBA9B"/>
      </a:accent6>
      <a:hlink>
        <a:srgbClr val="F76681"/>
      </a:hlink>
      <a:folHlink>
        <a:srgbClr val="83DC50"/>
      </a:folHlink>
    </a:clrScheme>
    <a:fontScheme name="NCU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  <a:txDef>
      <a:spPr>
        <a:noFill/>
        <a:ln>
          <a:noFill/>
        </a:ln>
      </a:spPr>
      <a:bodyPr spcFirstLastPara="1" wrap="square" lIns="91425" tIns="45700" rIns="91425" bIns="45700" anchor="ctr" anchorCtr="0">
        <a:noAutofit/>
      </a:bodyPr>
      <a:lstStyle>
        <a:defPPr algn="r">
          <a:spcBef>
            <a:spcPts val="0"/>
          </a:spcBef>
          <a:spcAft>
            <a:spcPts val="0"/>
          </a:spcAft>
          <a:defRPr smtClean="0"/>
        </a:defPPr>
      </a:lstStyle>
    </a:txDef>
  </a:objectDefaults>
  <a:extraClrSchemeLst>
    <a:extraClrScheme>
      <a:clrScheme name="NC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U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U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65960</TotalTime>
  <Words>341</Words>
  <Application>Microsoft Office PowerPoint</Application>
  <PresentationFormat>寬螢幕</PresentationFormat>
  <Paragraphs>62</Paragraphs>
  <Slides>10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YaHei UI</vt:lpstr>
      <vt:lpstr>標楷體</vt:lpstr>
      <vt:lpstr>Arial</vt:lpstr>
      <vt:lpstr>Calibri</vt:lpstr>
      <vt:lpstr>Times New Roman</vt:lpstr>
      <vt:lpstr>Wingdings</vt:lpstr>
      <vt:lpstr>NCU</vt:lpstr>
      <vt:lpstr>Visio</vt:lpstr>
      <vt:lpstr>國立中央大學 電機工程學系 緯創合作策略</vt:lpstr>
      <vt:lpstr>目錄</vt:lpstr>
      <vt:lpstr>場域架構</vt:lpstr>
      <vt:lpstr>環境設計</vt:lpstr>
      <vt:lpstr>PV發電量資訊</vt:lpstr>
      <vt:lpstr>PV發電量資訊</vt:lpstr>
      <vt:lpstr>PV發電量資訊</vt:lpstr>
      <vt:lpstr>Rule-base策略</vt:lpstr>
      <vt:lpstr>Rule-base策略</vt:lpstr>
      <vt:lpstr>Thank you for watching.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lab428</dc:creator>
  <cp:lastModifiedBy>謝任傑 (113521066)</cp:lastModifiedBy>
  <cp:revision>1795</cp:revision>
  <cp:lastPrinted>2023-10-17T14:18:47Z</cp:lastPrinted>
  <dcterms:created xsi:type="dcterms:W3CDTF">1601-01-01T00:00:00Z</dcterms:created>
  <dcterms:modified xsi:type="dcterms:W3CDTF">2025-08-12T02:17:40Z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