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Source Sans Pr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0d/tuEkTLwQua2dZ/D2yyZG1C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Borrer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AF2F37-24DC-4E4F-90A1-D6AC7E694C9E}">
  <a:tblStyle styleId="{D8AF2F37-24DC-4E4F-90A1-D6AC7E694C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7T18:33:48.942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7CwuO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aea36d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aea36d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ea36df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aea36df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aea36df3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aea36df3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aea36df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aea36df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aea36df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aea36df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aea36df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aea36df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ea36df3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aea36df3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aea36df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aea36df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aea36d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aea36d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0" y="1040016"/>
            <a:ext cx="8059783" cy="4571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059783" y="1040016"/>
            <a:ext cx="4114799" cy="4571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9982200" y="5981905"/>
            <a:ext cx="2105297" cy="706914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madrid.es/egob/catalogo/aviso-leg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inkeddata.es/datosabiertos/def/sector-publico/territor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410817" y="238540"/>
            <a:ext cx="524786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set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16835" y="1305340"/>
            <a:ext cx="10774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 set we worked with was chosen from the smart cities domain, specifically it is about traffic accidents in Madrid in 2018.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16835" y="2187474"/>
            <a:ext cx="466476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took the data set from the web page of the </a:t>
            </a:r>
            <a:r>
              <a:rPr lang="en-US" sz="1600" i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Ayuntamiento de Madrid</a:t>
            </a: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explicitly we sought the information in the </a:t>
            </a:r>
            <a:r>
              <a:rPr lang="en-US" sz="1600" i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portal de datos abiertos del Ayuntamiento de Madrid.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311966" y="3429000"/>
            <a:ext cx="3034748" cy="2524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License analysis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16835" y="3763617"/>
            <a:ext cx="5141843" cy="281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 holder - Editor: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Ayuntamiento de Madrid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Responsable Unit: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General de la Policía Municipal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License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https://datos.madrid.es/egob/catalogo/aviso-legal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resume we can use the information for commercial or noncommercial purposes.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5890592" y="2638048"/>
          <a:ext cx="3034750" cy="3061680"/>
        </p:xfrm>
        <a:graphic>
          <a:graphicData uri="http://schemas.openxmlformats.org/drawingml/2006/table">
            <a:tbl>
              <a:tblPr>
                <a:noFill/>
                <a:tableStyleId>{D8AF2F37-24DC-4E4F-90A1-D6AC7E694C9E}</a:tableStyleId>
              </a:tblPr>
              <a:tblGrid>
                <a:gridCol w="20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Feature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Type</a:t>
                      </a:r>
                      <a:endParaRPr sz="1200" b="1" i="0" u="none" strike="noStrike" cap="none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Fecha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Rango_horario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Dia_semana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Distrito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Text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Lugar accidente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Text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N°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N° parte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Granizo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Hielo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Lluvia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Niebla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Seco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CPFA Nieve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Mojada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Aceite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9057861" y="3594858"/>
          <a:ext cx="3034750" cy="2104905"/>
        </p:xfrm>
        <a:graphic>
          <a:graphicData uri="http://schemas.openxmlformats.org/drawingml/2006/table">
            <a:tbl>
              <a:tblPr>
                <a:noFill/>
                <a:tableStyleId>{D8AF2F37-24DC-4E4F-90A1-D6AC7E694C9E}</a:tableStyleId>
              </a:tblPr>
              <a:tblGrid>
                <a:gridCol w="20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Barro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Grava Suelta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Hielo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CPSV Seca Y Limpia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Nº VICTIMAS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TIPO ACCIDENTE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Tipo Vehiculo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TIPO PERSONA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SEXO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LESIVIDAD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Tramo Edad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String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8475" marR="8475" marT="847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7215809" y="2011618"/>
            <a:ext cx="3034748" cy="2524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structure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791200" y="5699840"/>
            <a:ext cx="46647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Origen de los datos: Ayuntamiento de Madrid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5581" y="1285951"/>
            <a:ext cx="7320038" cy="494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RDF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590" y="1417560"/>
            <a:ext cx="7527018" cy="512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RDF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aea36df3e_0_5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Day Of The Week Had The Most Number Of Accidents?</a:t>
            </a:r>
            <a:endParaRPr sz="3000"/>
          </a:p>
        </p:txBody>
      </p:sp>
      <p:pic>
        <p:nvPicPr>
          <p:cNvPr id="164" name="Google Shape;164;g6aea36df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00" y="1192050"/>
            <a:ext cx="6895825" cy="5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6aea36df3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575" y="1274325"/>
            <a:ext cx="6200525" cy="54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6aea36df3e_0_10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District Had The Most Number Of Accidents?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6aea36df3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875" y="1239325"/>
            <a:ext cx="6279551" cy="546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6aea36df3e_0_14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Time Of Day Had The Most Number Of Accidents?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6aea36df3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49" y="1170700"/>
            <a:ext cx="7213774" cy="55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aea36df3e_0_18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Weather Condition Caused The Most Number Of Accidents?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6aea36df3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50" y="1139100"/>
            <a:ext cx="7285801" cy="55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6aea36df3e_0_22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Surface Condition Caused The Most Number Of Accidents?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aea36df3e_0_30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TRAFFIC ACCIDENT PREDICTOR</a:t>
            </a:r>
            <a:endParaRPr sz="3000"/>
          </a:p>
        </p:txBody>
      </p:sp>
      <p:sp>
        <p:nvSpPr>
          <p:cNvPr id="194" name="Google Shape;194;g6aea36df3e_0_30"/>
          <p:cNvSpPr txBox="1"/>
          <p:nvPr/>
        </p:nvSpPr>
        <p:spPr>
          <a:xfrm>
            <a:off x="553675" y="1264150"/>
            <a:ext cx="11219400" cy="4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CONCEPT: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Live prediction of traffic accident risks using Machine Learning and Google Maps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Traffic accidents are a major cause of death globally. A system that can predict the occurrence of traffic accidents or accident-prone areas can potentially save lives.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an API that can interface with popular map systems. These map systems can then be capable of the following on top of their usual use: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Identify areas along the route that are particularly accident prone within the current time window.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aea36df3e_0_35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DEVELOPMENT STEPS</a:t>
            </a:r>
            <a:endParaRPr sz="3000"/>
          </a:p>
        </p:txBody>
      </p:sp>
      <p:sp>
        <p:nvSpPr>
          <p:cNvPr id="200" name="Google Shape;200;g6aea36df3e_0_35"/>
          <p:cNvSpPr txBox="1"/>
          <p:nvPr/>
        </p:nvSpPr>
        <p:spPr>
          <a:xfrm>
            <a:off x="522075" y="1312925"/>
            <a:ext cx="11282400" cy="4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Negative Sampling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Exploration and Observation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6aea36df3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50" y="1199499"/>
            <a:ext cx="10658625" cy="4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6aea36df3e_0_40"/>
          <p:cNvSpPr txBox="1"/>
          <p:nvPr/>
        </p:nvSpPr>
        <p:spPr>
          <a:xfrm>
            <a:off x="410825" y="238550"/>
            <a:ext cx="1065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 GOAL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 name strategy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16835" y="1305340"/>
            <a:ext cx="10774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Taking into account the guideline from the "Ready 4 smart cities" document, we defined our resource name strategy as follow: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65044" y="2574283"/>
            <a:ext cx="11025808" cy="330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Domain for the URIs: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we are working with a topic of smart cities, we are going to use their URIs domain </a:t>
            </a:r>
            <a:r>
              <a:rPr lang="en-US" sz="1400" b="1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http://smartcity.linkeddata.es/), for educational purpose.</a:t>
            </a:r>
            <a:endParaRPr/>
          </a:p>
          <a:p>
            <a:pPr marL="285750" marR="0" lvl="0" indent="-1968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5B9BD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Path for the URIs.: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case, we will add a subfolder to set that our ontology model and data refers to our project, accidents of traffic in Madrid.</a:t>
            </a: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http://smartcity.linkeddata.es/trafficAccidentsInMadrid/ontology#</a:t>
            </a:r>
            <a:endParaRPr/>
          </a:p>
          <a:p>
            <a:pPr marL="285750" marR="0" lvl="0" indent="-1968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5B9BD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Pattern for ontology classes and properties in the ontology, as well as for individuals:</a:t>
            </a:r>
            <a:endParaRPr/>
          </a:p>
          <a:p>
            <a:pPr marL="285750" marR="0" lvl="0" indent="-1968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	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Ontology model classes:</a:t>
            </a: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http://smartcity.linkeddata.es/trafficAccidentsInMadrid/ontology#&lt;className&gt;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Ontology model properties:</a:t>
            </a: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http://smartcity.linkeddata.es/trafficAccidentsInMadrid/ontology#&lt;propertyName&gt;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B9BD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Instances:</a:t>
            </a:r>
            <a:r>
              <a:rPr lang="en-U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>
                <a:solidFill>
                  <a:srgbClr val="5B9BD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http://smartcity.linkeddata.es/trafficAccidentsInMadrid/resource/&lt;className&gt;#&lt;identifier&gt;.</a:t>
            </a:r>
            <a:endParaRPr/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B9BD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Ontology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" name="Google Shape;108;p3" descr="Captura de pantalla de un celul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770" y="1237995"/>
            <a:ext cx="9031458" cy="550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aea36df3e_0_0"/>
          <p:cNvSpPr txBox="1"/>
          <p:nvPr/>
        </p:nvSpPr>
        <p:spPr>
          <a:xfrm>
            <a:off x="410828" y="238550"/>
            <a:ext cx="9258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 with OpenRefine</a:t>
            </a:r>
            <a:endParaRPr/>
          </a:p>
        </p:txBody>
      </p:sp>
      <p:sp>
        <p:nvSpPr>
          <p:cNvPr id="158" name="Google Shape;158;g6aea36df3e_0_0"/>
          <p:cNvSpPr txBox="1"/>
          <p:nvPr/>
        </p:nvSpPr>
        <p:spPr>
          <a:xfrm>
            <a:off x="646800" y="1266025"/>
            <a:ext cx="111582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Converted date fields to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Changed all “?” to the correct letter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Trimmed all values in all cells.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Removed all columns pertaining to the persons and vehicles involved.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Removed all repeating rows (the repeating rows mainly pertained to the persons involved in the accident).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Split STREET column to 2 columns: STREETS_1, STREETS_2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Created new columns: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weatherCondition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surfaceCondition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Populated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weatherCondition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with weather conditions.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Populated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surfaceCondition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with surface conditions.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Fixed all values: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Did facets to ensure all values are uniform.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Reconciled the column District with </a:t>
            </a: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wikiData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Added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column based on the reconciled (District) column to show the District’s wiki URI.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RDF skeleton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45142" y="1407460"/>
            <a:ext cx="1118795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URI: http://smartcity.linkeddata.es/trafficAccidentsInMadrid/ontology#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generate our RDF with the 4 classes defined on the ontology: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Accident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WeatherCondition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SurfaceCondition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District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 are reusing class District from: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http://vocab.linkeddata.es/datosabiertos/def/sector-publico/territorio#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reusing  class Accident: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http://vocab.datex.org/terms#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343505" y="1369181"/>
            <a:ext cx="1109859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URI define for class accident is ID 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properties from this classes are: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numberOfVictims , declared as an integer and assigned to NO_OF_VICTIMS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accidentType, declares as string and assigned to EVENT_TYPE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dateTime, declares as Date/time  and assigned to RANGE_DATE_START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streetName, declares as  string and assigned to columns STREETS_1, STREETS_2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Properties from this classes are: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tookPlaceIn, define as an URI and assigned to md5 value from DISTRICT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involvedSurfaceCondition, define as an URI and assigned to the md5 from value in  SurfaceCondition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involvedWeatherCondition, define as an URI and assigned to  WeatherContidionID column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Accident: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Classes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469295" y="1427240"/>
            <a:ext cx="11180837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District: </a:t>
            </a: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URI define for class district is ID 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properties : 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districtName, declared as string, and associated to  District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WeatherCondition : </a:t>
            </a: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URI define for class WeatherCondition is WeatherConditionID 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properties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weatherConditionName, declared as string, and associated to  weatherCondition column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SurfaceCondition : </a:t>
            </a: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URI define for class SurfaceCondition is md5 value from surfaceCondition column.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properties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weatherConditionName, declared as string, and associated to  weatherCondition column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Reconciliation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410817" y="1620763"/>
            <a:ext cx="107357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Reconciliation was made against www.wikidata.org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reconciliated the DISTRICT column with a match  of 100%   to entities  from distric of madrid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838" y="2636016"/>
            <a:ext cx="8075006" cy="34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410817" y="238540"/>
            <a:ext cx="6944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Linked Data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508000" y="1465943"/>
            <a:ext cx="1103569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created  a new column with the name districIdWiki based on the values from the District column, already reconciliated with the GREL expression: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"https://www.wikidata.org/wiki/”+cell.recon.match.id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in our RDF, for the class district  we define a property as owl:sameAS associated to the districIdWiki 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438" y="3220269"/>
            <a:ext cx="5916234" cy="297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887</Words>
  <Application>Microsoft Office PowerPoint</Application>
  <PresentationFormat>Panorámica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Source Sans Pro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Angulo Montes</dc:creator>
  <cp:lastModifiedBy>Francisco Borrero</cp:lastModifiedBy>
  <cp:revision>2</cp:revision>
  <dcterms:created xsi:type="dcterms:W3CDTF">2019-11-07T14:52:13Z</dcterms:created>
  <dcterms:modified xsi:type="dcterms:W3CDTF">2019-11-07T22:35:12Z</dcterms:modified>
</cp:coreProperties>
</file>