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“Escribe una cita aquí”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leedsroadaccident.com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affic accidents on Leeds Counci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Traffic accidents on Leeds Council</a:t>
            </a:r>
          </a:p>
        </p:txBody>
      </p:sp>
      <p:sp>
        <p:nvSpPr>
          <p:cNvPr id="120" name="Banks Raymond, Briwa Houda, Hängul Emre, Nugra Hug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Banks Raymond, Briwa Houda, Hängul Emre, Nugra Hugo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kg.jpg" descr="kg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558800"/>
            <a:ext cx="5461000" cy="7861300"/>
          </a:xfrm>
          <a:prstGeom prst="rect">
            <a:avLst/>
          </a:prstGeom>
          <a:ln w="9525">
            <a:round/>
          </a:ln>
        </p:spPr>
      </p:pic>
      <p:sp>
        <p:nvSpPr>
          <p:cNvPr id="123" name="And after a Virtual Knowledge grap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479"/>
            </a:lvl1pPr>
          </a:lstStyle>
          <a:p>
            <a:pPr/>
            <a:r>
              <a:t>And after a Virtual Knowledge graph?</a:t>
            </a:r>
          </a:p>
        </p:txBody>
      </p:sp>
      <p:sp>
        <p:nvSpPr>
          <p:cNvPr id="124" name="An analysis of the extracted dat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analysis of the extracted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ur refin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refining process</a:t>
            </a:r>
          </a:p>
        </p:txBody>
      </p:sp>
      <p:sp>
        <p:nvSpPr>
          <p:cNvPr id="127" name="Cuerpo"/>
          <p:cNvSpPr txBox="1"/>
          <p:nvPr>
            <p:ph type="body" sz="half" idx="1"/>
          </p:nvPr>
        </p:nvSpPr>
        <p:spPr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28" name="Rectángulo"/>
          <p:cNvSpPr/>
          <p:nvPr/>
        </p:nvSpPr>
        <p:spPr>
          <a:xfrm>
            <a:off x="6721738" y="2730500"/>
            <a:ext cx="5892801" cy="6299201"/>
          </a:xfrm>
          <a:prstGeom prst="rect">
            <a:avLst/>
          </a:prstGeom>
          <a:solidFill>
            <a:schemeClr val="accent5">
              <a:hueOff val="-608019"/>
              <a:satOff val="-16379"/>
              <a:lumOff val="25127"/>
            </a:schemeClr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Initial state"/>
          <p:cNvSpPr txBox="1"/>
          <p:nvPr/>
        </p:nvSpPr>
        <p:spPr>
          <a:xfrm>
            <a:off x="936796" y="2049422"/>
            <a:ext cx="20033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 state</a:t>
            </a:r>
          </a:p>
        </p:txBody>
      </p:sp>
      <p:sp>
        <p:nvSpPr>
          <p:cNvPr id="130" name="Result"/>
          <p:cNvSpPr txBox="1"/>
          <p:nvPr/>
        </p:nvSpPr>
        <p:spPr>
          <a:xfrm>
            <a:off x="7536494" y="2049422"/>
            <a:ext cx="120528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</a:t>
            </a:r>
          </a:p>
        </p:txBody>
      </p:sp>
      <p:sp>
        <p:nvSpPr>
          <p:cNvPr id="131" name="Casualty data…"/>
          <p:cNvSpPr txBox="1"/>
          <p:nvPr/>
        </p:nvSpPr>
        <p:spPr>
          <a:xfrm>
            <a:off x="614008" y="3924198"/>
            <a:ext cx="5375984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Casualty data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Environmental data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Northing, easting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Time and date separated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Very different vehicle types</a:t>
            </a:r>
          </a:p>
        </p:txBody>
      </p:sp>
      <p:sp>
        <p:nvSpPr>
          <p:cNvPr id="132" name="Casualty data…"/>
          <p:cNvSpPr txBox="1"/>
          <p:nvPr/>
        </p:nvSpPr>
        <p:spPr>
          <a:xfrm>
            <a:off x="7275831" y="3339562"/>
            <a:ext cx="4784615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Casualty data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Environmental data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Latitude and Longitude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One cell for Datetime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4 vehicle types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Street name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City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>
                <a:solidFill>
                  <a:srgbClr val="FFFFFF"/>
                </a:solidFill>
              </a:defRPr>
            </a:pPr>
            <a:r>
              <a:t>Postal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ontology.png" descr="ontology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527347"/>
            <a:ext cx="13004800" cy="7359306"/>
          </a:xfrm>
          <a:prstGeom prst="rect">
            <a:avLst/>
          </a:prstGeom>
        </p:spPr>
      </p:pic>
      <p:sp>
        <p:nvSpPr>
          <p:cNvPr id="135" name="Our Ontology"/>
          <p:cNvSpPr txBox="1"/>
          <p:nvPr/>
        </p:nvSpPr>
        <p:spPr>
          <a:xfrm>
            <a:off x="5152454" y="452919"/>
            <a:ext cx="26998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Ontology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21249.jpg" descr="21249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469900"/>
            <a:ext cx="10490200" cy="5961836"/>
          </a:xfrm>
          <a:prstGeom prst="rect">
            <a:avLst/>
          </a:prstGeom>
          <a:ln w="9525">
            <a:round/>
          </a:ln>
        </p:spPr>
      </p:pic>
      <p:sp>
        <p:nvSpPr>
          <p:cNvPr id="138" name="And what to do with our refined dat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032"/>
            </a:lvl1pPr>
          </a:lstStyle>
          <a:p>
            <a:pPr/>
            <a:r>
              <a:t>And what to do with our refined data?</a:t>
            </a:r>
          </a:p>
        </p:txBody>
      </p:sp>
      <p:sp>
        <p:nvSpPr>
          <p:cNvPr id="139" name="An analysis done by a team of data scientists on the domain on Smart citi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3534"/>
            </a:lvl1pPr>
          </a:lstStyle>
          <a:p>
            <a:pPr/>
            <a:r>
              <a:t>An analysis done by a team of data scientists on the domain on Smart cities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2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hone Screenshot 2.jpg" descr="Phone Screenshot 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278" r="0" b="927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2" name="Leeds roads accidents"/>
          <p:cNvSpPr txBox="1"/>
          <p:nvPr>
            <p:ph type="title"/>
          </p:nvPr>
        </p:nvSpPr>
        <p:spPr>
          <a:xfrm>
            <a:off x="355600" y="1409700"/>
            <a:ext cx="5892800" cy="3886200"/>
          </a:xfrm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/>
            <a:r>
              <a:t>Leeds roads accidents</a:t>
            </a:r>
          </a:p>
        </p:txBody>
      </p:sp>
      <p:sp>
        <p:nvSpPr>
          <p:cNvPr id="143" name="An analysis of traffic accidents on Leeds city"/>
          <p:cNvSpPr txBox="1"/>
          <p:nvPr>
            <p:ph type="body" sz="quarter" idx="1"/>
          </p:nvPr>
        </p:nvSpPr>
        <p:spPr>
          <a:xfrm>
            <a:off x="355600" y="5270500"/>
            <a:ext cx="5892800" cy="3886200"/>
          </a:xfrm>
          <a:prstGeom prst="rect">
            <a:avLst/>
          </a:prstGeom>
        </p:spPr>
        <p:txBody>
          <a:bodyPr/>
          <a:lstStyle/>
          <a:p>
            <a:pPr/>
            <a:r>
              <a:t>An analysis of traffic accidents on Leeds city</a:t>
            </a:r>
          </a:p>
        </p:txBody>
      </p:sp>
      <p:grpSp>
        <p:nvGrpSpPr>
          <p:cNvPr id="146" name="Galería de imágenes"/>
          <p:cNvGrpSpPr/>
          <p:nvPr/>
        </p:nvGrpSpPr>
        <p:grpSpPr>
          <a:xfrm>
            <a:off x="1904999" y="603530"/>
            <a:ext cx="2794001" cy="3632201"/>
            <a:chOff x="0" y="0"/>
            <a:chExt cx="2794000" cy="3632200"/>
          </a:xfrm>
        </p:grpSpPr>
        <p:pic>
          <p:nvPicPr>
            <p:cNvPr id="144" name="800px-Arms_of_Leeds.svg.png" descr="800px-Arms_of_Leeds.svg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56" t="0" r="556" b="0"/>
            <a:stretch>
              <a:fillRect/>
            </a:stretch>
          </p:blipFill>
          <p:spPr>
            <a:xfrm>
              <a:off x="0" y="0"/>
              <a:ext cx="2794000" cy="311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Ingresa un texto."/>
            <p:cNvSpPr/>
            <p:nvPr/>
          </p:nvSpPr>
          <p:spPr>
            <a:xfrm>
              <a:off x="0" y="3187700"/>
              <a:ext cx="27940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Ingresa un texto.</a:t>
              </a:r>
            </a:p>
          </p:txBody>
        </p:sp>
      </p:grpSp>
      <p:sp>
        <p:nvSpPr>
          <p:cNvPr id="147" name="Teléfono"/>
          <p:cNvSpPr/>
          <p:nvPr/>
        </p:nvSpPr>
        <p:spPr>
          <a:xfrm>
            <a:off x="1047214" y="728909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2">
                    <a:satOff val="30451"/>
                    <a:lumOff val="-30593"/>
                  </a:schemeClr>
                </a:solidFill>
              </a:defRPr>
            </a:pPr>
          </a:p>
        </p:txBody>
      </p:sp>
      <p:sp>
        <p:nvSpPr>
          <p:cNvPr id="148" name="Computadora portátil"/>
          <p:cNvSpPr/>
          <p:nvPr/>
        </p:nvSpPr>
        <p:spPr>
          <a:xfrm>
            <a:off x="3557599" y="7322145"/>
            <a:ext cx="2607480" cy="1460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2">
                    <a:satOff val="30451"/>
                    <a:lumOff val="-30593"/>
                  </a:schemeClr>
                </a:solidFill>
              </a:defRPr>
            </a:pPr>
          </a:p>
        </p:txBody>
      </p:sp>
      <p:sp>
        <p:nvSpPr>
          <p:cNvPr id="149" name="Mundo"/>
          <p:cNvSpPr/>
          <p:nvPr/>
        </p:nvSpPr>
        <p:spPr>
          <a:xfrm>
            <a:off x="4286736" y="7477850"/>
            <a:ext cx="1149206" cy="1149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Mundo"/>
          <p:cNvSpPr/>
          <p:nvPr/>
        </p:nvSpPr>
        <p:spPr>
          <a:xfrm>
            <a:off x="1118783" y="7753350"/>
            <a:ext cx="598205" cy="59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Mobile app"/>
          <p:cNvSpPr txBox="1"/>
          <p:nvPr/>
        </p:nvSpPr>
        <p:spPr>
          <a:xfrm>
            <a:off x="352238" y="9008092"/>
            <a:ext cx="21312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Mobile app</a:t>
            </a:r>
          </a:p>
        </p:txBody>
      </p:sp>
      <p:sp>
        <p:nvSpPr>
          <p:cNvPr id="152" name="Website"/>
          <p:cNvSpPr txBox="1"/>
          <p:nvPr/>
        </p:nvSpPr>
        <p:spPr>
          <a:xfrm>
            <a:off x="4056104" y="9008092"/>
            <a:ext cx="16104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aptura de Pantalla 2019-11-08 a la(s) 14.31.36.png" descr="Captura de Pantalla 2019-11-08 a la(s) 14.31.3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375" r="0" b="12375"/>
          <a:stretch>
            <a:fillRect/>
          </a:stretch>
        </p:blipFill>
        <p:spPr>
          <a:xfrm>
            <a:off x="866378" y="275034"/>
            <a:ext cx="11272106" cy="6358624"/>
          </a:xfrm>
          <a:prstGeom prst="rect">
            <a:avLst/>
          </a:prstGeom>
        </p:spPr>
      </p:pic>
      <p:sp>
        <p:nvSpPr>
          <p:cNvPr id="155" name="http://leedsroadaccident.com/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cap="none" sz="4500" u="sng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http://leedsroadaccident.com/</a:t>
            </a:r>
          </a:p>
        </p:txBody>
      </p:sp>
      <p:sp>
        <p:nvSpPr>
          <p:cNvPr id="156" name="https://expo.io/artifacts/b32e6977-9bf0-4e41-bb11-e734ae4121e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3534"/>
            </a:lvl1pPr>
          </a:lstStyle>
          <a:p>
            <a:pPr/>
            <a:r>
              <a:t>https://expo.io/artifacts/b32e6977-9bf0-4e41-bb11-e734ae4121ee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"/>
          <p:cNvSpPr/>
          <p:nvPr/>
        </p:nvSpPr>
        <p:spPr>
          <a:xfrm>
            <a:off x="349053" y="223009"/>
            <a:ext cx="12306694" cy="3094266"/>
          </a:xfrm>
          <a:prstGeom prst="rect">
            <a:avLst/>
          </a:prstGeom>
          <a:solidFill>
            <a:schemeClr val="accent5">
              <a:hueOff val="-608019"/>
              <a:satOff val="-16379"/>
              <a:lumOff val="251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Rectángulo"/>
          <p:cNvSpPr/>
          <p:nvPr/>
        </p:nvSpPr>
        <p:spPr>
          <a:xfrm>
            <a:off x="349053" y="3315674"/>
            <a:ext cx="12306694" cy="3094266"/>
          </a:xfrm>
          <a:prstGeom prst="rect">
            <a:avLst/>
          </a:prstGeom>
          <a:solidFill>
            <a:schemeClr val="accent3">
              <a:hueOff val="198700"/>
              <a:satOff val="21248"/>
              <a:lumOff val="1930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Rectángulo"/>
          <p:cNvSpPr/>
          <p:nvPr/>
        </p:nvSpPr>
        <p:spPr>
          <a:xfrm>
            <a:off x="349053" y="6408340"/>
            <a:ext cx="12306694" cy="3094266"/>
          </a:xfrm>
          <a:prstGeom prst="rect">
            <a:avLst/>
          </a:prstGeom>
          <a:solidFill>
            <a:schemeClr val="accent1">
              <a:hueOff val="-78595"/>
              <a:satOff val="12505"/>
              <a:lumOff val="138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Megáfono"/>
          <p:cNvSpPr/>
          <p:nvPr/>
        </p:nvSpPr>
        <p:spPr>
          <a:xfrm>
            <a:off x="1003640" y="1292570"/>
            <a:ext cx="1989345" cy="100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88" y="0"/>
                </a:moveTo>
                <a:lnTo>
                  <a:pt x="1296" y="8342"/>
                </a:lnTo>
                <a:lnTo>
                  <a:pt x="1296" y="7965"/>
                </a:lnTo>
                <a:cubicBezTo>
                  <a:pt x="1296" y="7822"/>
                  <a:pt x="1235" y="7702"/>
                  <a:pt x="1163" y="7702"/>
                </a:cubicBezTo>
                <a:lnTo>
                  <a:pt x="132" y="7702"/>
                </a:lnTo>
                <a:cubicBezTo>
                  <a:pt x="59" y="7702"/>
                  <a:pt x="0" y="7822"/>
                  <a:pt x="0" y="7965"/>
                </a:cubicBezTo>
                <a:lnTo>
                  <a:pt x="0" y="13572"/>
                </a:lnTo>
                <a:cubicBezTo>
                  <a:pt x="0" y="13715"/>
                  <a:pt x="59" y="13831"/>
                  <a:pt x="132" y="13831"/>
                </a:cubicBezTo>
                <a:lnTo>
                  <a:pt x="1163" y="13831"/>
                </a:lnTo>
                <a:cubicBezTo>
                  <a:pt x="1235" y="13831"/>
                  <a:pt x="1296" y="13715"/>
                  <a:pt x="1296" y="13572"/>
                </a:cubicBezTo>
                <a:lnTo>
                  <a:pt x="1296" y="13258"/>
                </a:lnTo>
                <a:lnTo>
                  <a:pt x="4868" y="14871"/>
                </a:lnTo>
                <a:cubicBezTo>
                  <a:pt x="4831" y="15727"/>
                  <a:pt x="4856" y="17088"/>
                  <a:pt x="5246" y="18369"/>
                </a:cubicBezTo>
                <a:cubicBezTo>
                  <a:pt x="5666" y="19743"/>
                  <a:pt x="6385" y="20665"/>
                  <a:pt x="7391" y="21110"/>
                </a:cubicBezTo>
                <a:cubicBezTo>
                  <a:pt x="7411" y="21118"/>
                  <a:pt x="7709" y="21237"/>
                  <a:pt x="8130" y="21237"/>
                </a:cubicBezTo>
                <a:cubicBezTo>
                  <a:pt x="8379" y="21237"/>
                  <a:pt x="8670" y="21198"/>
                  <a:pt x="8972" y="21067"/>
                </a:cubicBezTo>
                <a:cubicBezTo>
                  <a:pt x="9689" y="20757"/>
                  <a:pt x="10583" y="19899"/>
                  <a:pt x="10999" y="17636"/>
                </a:cubicBezTo>
                <a:lnTo>
                  <a:pt x="19788" y="21600"/>
                </a:lnTo>
                <a:cubicBezTo>
                  <a:pt x="19788" y="21600"/>
                  <a:pt x="21349" y="19032"/>
                  <a:pt x="21600" y="10803"/>
                </a:cubicBezTo>
                <a:lnTo>
                  <a:pt x="21360" y="10800"/>
                </a:lnTo>
                <a:lnTo>
                  <a:pt x="21600" y="10797"/>
                </a:lnTo>
                <a:cubicBezTo>
                  <a:pt x="21349" y="2568"/>
                  <a:pt x="19788" y="0"/>
                  <a:pt x="19788" y="0"/>
                </a:cubicBezTo>
                <a:close/>
                <a:moveTo>
                  <a:pt x="5884" y="15327"/>
                </a:moveTo>
                <a:lnTo>
                  <a:pt x="9983" y="17176"/>
                </a:lnTo>
                <a:cubicBezTo>
                  <a:pt x="9401" y="19745"/>
                  <a:pt x="7796" y="19199"/>
                  <a:pt x="7607" y="19125"/>
                </a:cubicBezTo>
                <a:cubicBezTo>
                  <a:pt x="6898" y="18811"/>
                  <a:pt x="6403" y="18209"/>
                  <a:pt x="6132" y="17336"/>
                </a:cubicBezTo>
                <a:cubicBezTo>
                  <a:pt x="5918" y="16643"/>
                  <a:pt x="5877" y="15882"/>
                  <a:pt x="5884" y="1532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Communication"/>
          <p:cNvSpPr txBox="1"/>
          <p:nvPr/>
        </p:nvSpPr>
        <p:spPr>
          <a:xfrm>
            <a:off x="3574132" y="1198641"/>
            <a:ext cx="58565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Communication</a:t>
            </a:r>
          </a:p>
        </p:txBody>
      </p:sp>
      <p:sp>
        <p:nvSpPr>
          <p:cNvPr id="163" name="Template"/>
          <p:cNvSpPr txBox="1"/>
          <p:nvPr/>
        </p:nvSpPr>
        <p:spPr>
          <a:xfrm>
            <a:off x="4799955" y="4383148"/>
            <a:ext cx="34048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164" name="Resource to AI"/>
          <p:cNvSpPr txBox="1"/>
          <p:nvPr/>
        </p:nvSpPr>
        <p:spPr>
          <a:xfrm>
            <a:off x="3756074" y="7383973"/>
            <a:ext cx="549265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Resource to AI</a:t>
            </a:r>
          </a:p>
        </p:txBody>
      </p:sp>
      <p:sp>
        <p:nvSpPr>
          <p:cNvPr id="165" name="Ciudad"/>
          <p:cNvSpPr/>
          <p:nvPr/>
        </p:nvSpPr>
        <p:spPr>
          <a:xfrm>
            <a:off x="9665450" y="4199466"/>
            <a:ext cx="2067892" cy="1326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obot"/>
          <p:cNvSpPr/>
          <p:nvPr/>
        </p:nvSpPr>
        <p:spPr>
          <a:xfrm>
            <a:off x="1049173" y="7059385"/>
            <a:ext cx="1431556" cy="2139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134706-OS7G1Z-841.jpg" descr="134706-OS7G1Z-84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997" r="0" b="4997"/>
          <a:stretch>
            <a:fillRect/>
          </a:stretch>
        </p:blipFill>
        <p:spPr>
          <a:xfrm>
            <a:off x="1084017" y="0"/>
            <a:ext cx="10836766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4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