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87" r:id="rId4"/>
    <p:sldId id="277" r:id="rId5"/>
    <p:sldId id="271" r:id="rId6"/>
    <p:sldId id="284" r:id="rId7"/>
    <p:sldId id="296" r:id="rId8"/>
    <p:sldId id="273" r:id="rId9"/>
    <p:sldId id="274" r:id="rId10"/>
    <p:sldId id="276" r:id="rId11"/>
    <p:sldId id="278" r:id="rId12"/>
    <p:sldId id="285" r:id="rId13"/>
    <p:sldId id="286" r:id="rId14"/>
    <p:sldId id="288" r:id="rId15"/>
    <p:sldId id="290" r:id="rId16"/>
    <p:sldId id="291" r:id="rId17"/>
    <p:sldId id="293" r:id="rId18"/>
    <p:sldId id="295" r:id="rId19"/>
    <p:sldId id="294" r:id="rId20"/>
    <p:sldId id="279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E40E52"/>
    <a:srgbClr val="440E62"/>
    <a:srgbClr val="07020A"/>
    <a:srgbClr val="ED1556"/>
    <a:srgbClr val="8082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>
      <p:cViewPr>
        <p:scale>
          <a:sx n="100" d="100"/>
          <a:sy n="100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AAC48-8254-41BA-8EF2-87FD5652B15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77B0BB-D4EB-4EB6-B3C3-A0452F5C5881}">
      <dgm:prSet/>
      <dgm:spPr/>
      <dgm:t>
        <a:bodyPr/>
        <a:lstStyle/>
        <a:p>
          <a:pPr rtl="0"/>
          <a:r>
            <a:rPr lang="en-US" b="0" baseline="0" dirty="0" smtClean="0">
              <a:solidFill>
                <a:srgbClr val="440E62"/>
              </a:solidFill>
            </a:rPr>
            <a:t>1.</a:t>
          </a:r>
          <a:r>
            <a:rPr lang="zh-CN" altLang="en-US" b="0" baseline="0" dirty="0" smtClean="0">
              <a:solidFill>
                <a:srgbClr val="440E62"/>
              </a:solidFill>
            </a:rPr>
            <a:t>下载</a:t>
          </a:r>
          <a:r>
            <a:rPr lang="en-US" b="0" baseline="0" dirty="0" smtClean="0">
              <a:solidFill>
                <a:srgbClr val="440E62"/>
              </a:solidFill>
            </a:rPr>
            <a:t>ADB</a:t>
          </a:r>
          <a:r>
            <a:rPr lang="zh-CN" altLang="en-US" b="0" baseline="0" dirty="0" smtClean="0">
              <a:solidFill>
                <a:srgbClr val="440E62"/>
              </a:solidFill>
            </a:rPr>
            <a:t>工具</a:t>
          </a:r>
          <a:endParaRPr lang="en-US" b="0" baseline="0" dirty="0">
            <a:solidFill>
              <a:srgbClr val="440E62"/>
            </a:solidFill>
          </a:endParaRPr>
        </a:p>
      </dgm:t>
    </dgm:pt>
    <dgm:pt modelId="{D1025EC1-88E5-45E5-8024-069A787ED251}" type="parTrans" cxnId="{73493CA1-C9CF-4FAF-9A5F-855B46ACD7D7}">
      <dgm:prSet/>
      <dgm:spPr/>
      <dgm:t>
        <a:bodyPr/>
        <a:lstStyle/>
        <a:p>
          <a:endParaRPr lang="zh-CN" altLang="en-US"/>
        </a:p>
      </dgm:t>
    </dgm:pt>
    <dgm:pt modelId="{318FEBBA-BAA7-4985-8FB5-FBE1605CAF50}" type="sibTrans" cxnId="{73493CA1-C9CF-4FAF-9A5F-855B46ACD7D7}">
      <dgm:prSet/>
      <dgm:spPr/>
      <dgm:t>
        <a:bodyPr/>
        <a:lstStyle/>
        <a:p>
          <a:endParaRPr lang="zh-CN" altLang="en-US"/>
        </a:p>
      </dgm:t>
    </dgm:pt>
    <dgm:pt modelId="{C50421C2-CB7F-4988-A95F-93D61F77FBA3}">
      <dgm:prSet/>
      <dgm:spPr/>
      <dgm:t>
        <a:bodyPr/>
        <a:lstStyle/>
        <a:p>
          <a:pPr rtl="0"/>
          <a:r>
            <a:rPr lang="en-US" altLang="zh-CN" b="0" baseline="0" dirty="0" smtClean="0">
              <a:solidFill>
                <a:srgbClr val="440E62"/>
              </a:solidFill>
            </a:rPr>
            <a:t>3.ADB </a:t>
          </a:r>
          <a:r>
            <a:rPr lang="zh-CN" altLang="en-US" b="0" baseline="0" dirty="0" smtClean="0">
              <a:solidFill>
                <a:srgbClr val="440E62"/>
              </a:solidFill>
            </a:rPr>
            <a:t>命令简介</a:t>
          </a:r>
          <a:endParaRPr lang="en-US" b="0" baseline="0" dirty="0" smtClean="0">
            <a:solidFill>
              <a:srgbClr val="440E62"/>
            </a:solidFill>
          </a:endParaRPr>
        </a:p>
      </dgm:t>
    </dgm:pt>
    <dgm:pt modelId="{8A981CE7-9F35-4F0C-8F01-2713587B7BF1}" type="parTrans" cxnId="{6FECC857-DD2B-4B31-B9B7-DD8A4FCBEF73}">
      <dgm:prSet/>
      <dgm:spPr/>
      <dgm:t>
        <a:bodyPr/>
        <a:lstStyle/>
        <a:p>
          <a:endParaRPr lang="zh-CN" altLang="en-US"/>
        </a:p>
      </dgm:t>
    </dgm:pt>
    <dgm:pt modelId="{D9269787-37A9-457F-91E0-839BBC585932}" type="sibTrans" cxnId="{6FECC857-DD2B-4B31-B9B7-DD8A4FCBEF73}">
      <dgm:prSet/>
      <dgm:spPr/>
      <dgm:t>
        <a:bodyPr/>
        <a:lstStyle/>
        <a:p>
          <a:endParaRPr lang="zh-CN" altLang="en-US"/>
        </a:p>
      </dgm:t>
    </dgm:pt>
    <dgm:pt modelId="{77F0044A-EF24-49C4-9C83-4AB5B8C1E007}">
      <dgm:prSet/>
      <dgm:spPr/>
      <dgm:t>
        <a:bodyPr/>
        <a:lstStyle/>
        <a:p>
          <a:pPr rtl="0"/>
          <a:r>
            <a:rPr lang="en-US" altLang="zh-CN" b="0" baseline="0" dirty="0" smtClean="0">
              <a:solidFill>
                <a:srgbClr val="440E62"/>
              </a:solidFill>
            </a:rPr>
            <a:t>4.Monkey</a:t>
          </a:r>
          <a:r>
            <a:rPr lang="zh-CN" altLang="en-US" b="0" baseline="0" dirty="0" smtClean="0">
              <a:solidFill>
                <a:srgbClr val="440E62"/>
              </a:solidFill>
            </a:rPr>
            <a:t>工具的使用</a:t>
          </a:r>
          <a:endParaRPr lang="en-US" altLang="zh-CN" b="0" baseline="0" dirty="0" smtClean="0">
            <a:solidFill>
              <a:srgbClr val="440E62"/>
            </a:solidFill>
          </a:endParaRPr>
        </a:p>
      </dgm:t>
    </dgm:pt>
    <dgm:pt modelId="{0978C059-1691-4BA5-8D67-2075846D9179}" type="parTrans" cxnId="{6A57D727-8063-4994-B1C7-98EB90DCF22A}">
      <dgm:prSet/>
      <dgm:spPr/>
      <dgm:t>
        <a:bodyPr/>
        <a:lstStyle/>
        <a:p>
          <a:endParaRPr lang="zh-CN" altLang="en-US"/>
        </a:p>
      </dgm:t>
    </dgm:pt>
    <dgm:pt modelId="{5422060B-63F4-4401-9978-924EA42689C1}" type="sibTrans" cxnId="{6A57D727-8063-4994-B1C7-98EB90DCF22A}">
      <dgm:prSet/>
      <dgm:spPr/>
      <dgm:t>
        <a:bodyPr/>
        <a:lstStyle/>
        <a:p>
          <a:endParaRPr lang="zh-CN" altLang="en-US"/>
        </a:p>
      </dgm:t>
    </dgm:pt>
    <dgm:pt modelId="{E7D1989F-DB8D-43A4-86E7-60387B11137B}">
      <dgm:prSet/>
      <dgm:spPr/>
      <dgm:t>
        <a:bodyPr/>
        <a:lstStyle/>
        <a:p>
          <a:pPr rtl="0"/>
          <a:r>
            <a:rPr lang="en-US" altLang="zh-CN" b="0" baseline="0" dirty="0" smtClean="0">
              <a:solidFill>
                <a:srgbClr val="440E62"/>
              </a:solidFill>
            </a:rPr>
            <a:t>5.ADB</a:t>
          </a:r>
          <a:r>
            <a:rPr lang="zh-CN" altLang="en-US" b="0" baseline="0" dirty="0" smtClean="0">
              <a:solidFill>
                <a:srgbClr val="440E62"/>
              </a:solidFill>
            </a:rPr>
            <a:t>命令实现简单的自动化测试</a:t>
          </a:r>
          <a:endParaRPr lang="en-US" altLang="zh-CN" b="0" baseline="0" dirty="0" smtClean="0">
            <a:solidFill>
              <a:srgbClr val="440E62"/>
            </a:solidFill>
          </a:endParaRPr>
        </a:p>
      </dgm:t>
    </dgm:pt>
    <dgm:pt modelId="{91F43FA3-C78B-49C9-9500-8A65CC61F7CF}" type="parTrans" cxnId="{B3D8F183-3229-40A1-AC7A-4E70903DF2B2}">
      <dgm:prSet/>
      <dgm:spPr/>
      <dgm:t>
        <a:bodyPr/>
        <a:lstStyle/>
        <a:p>
          <a:endParaRPr lang="zh-CN" altLang="en-US"/>
        </a:p>
      </dgm:t>
    </dgm:pt>
    <dgm:pt modelId="{F060CB1B-8CEA-414E-A705-73FDCC7CF4D3}" type="sibTrans" cxnId="{B3D8F183-3229-40A1-AC7A-4E70903DF2B2}">
      <dgm:prSet/>
      <dgm:spPr/>
      <dgm:t>
        <a:bodyPr/>
        <a:lstStyle/>
        <a:p>
          <a:endParaRPr lang="zh-CN" altLang="en-US"/>
        </a:p>
      </dgm:t>
    </dgm:pt>
    <dgm:pt modelId="{C9F5C518-07A3-4CC5-AC4E-9CDFC5BFFB01}">
      <dgm:prSet/>
      <dgm:spPr/>
      <dgm:t>
        <a:bodyPr/>
        <a:lstStyle/>
        <a:p>
          <a:pPr rtl="0"/>
          <a:r>
            <a:rPr lang="en-US" b="0" baseline="0" dirty="0" smtClean="0">
              <a:solidFill>
                <a:srgbClr val="440E62"/>
              </a:solidFill>
            </a:rPr>
            <a:t>2.</a:t>
          </a:r>
          <a:r>
            <a:rPr lang="zh-CN" altLang="en-US" b="0" baseline="0" dirty="0" smtClean="0">
              <a:solidFill>
                <a:srgbClr val="440E62"/>
              </a:solidFill>
            </a:rPr>
            <a:t>配置</a:t>
          </a:r>
          <a:r>
            <a:rPr lang="en-US" altLang="zh-CN" b="0" baseline="0" dirty="0" smtClean="0">
              <a:solidFill>
                <a:srgbClr val="440E62"/>
              </a:solidFill>
            </a:rPr>
            <a:t>ADB</a:t>
          </a:r>
          <a:r>
            <a:rPr lang="zh-CN" altLang="en-US" b="0" baseline="0" dirty="0" smtClean="0">
              <a:solidFill>
                <a:srgbClr val="440E62"/>
              </a:solidFill>
            </a:rPr>
            <a:t>运行环境</a:t>
          </a:r>
          <a:endParaRPr lang="en-US" b="0" baseline="0" dirty="0" smtClean="0">
            <a:solidFill>
              <a:srgbClr val="440E62"/>
            </a:solidFill>
          </a:endParaRPr>
        </a:p>
      </dgm:t>
    </dgm:pt>
    <dgm:pt modelId="{00F47574-3AA7-421B-B1EE-FC191577522D}" type="parTrans" cxnId="{4E9A14A0-BD9B-42AA-AF2A-DF8E88E118DC}">
      <dgm:prSet/>
      <dgm:spPr/>
      <dgm:t>
        <a:bodyPr/>
        <a:lstStyle/>
        <a:p>
          <a:endParaRPr lang="zh-CN" altLang="en-US"/>
        </a:p>
      </dgm:t>
    </dgm:pt>
    <dgm:pt modelId="{F3850C07-5C5A-4427-B86E-892E4776A660}" type="sibTrans" cxnId="{4E9A14A0-BD9B-42AA-AF2A-DF8E88E118DC}">
      <dgm:prSet/>
      <dgm:spPr/>
      <dgm:t>
        <a:bodyPr/>
        <a:lstStyle/>
        <a:p>
          <a:endParaRPr lang="zh-CN" altLang="en-US"/>
        </a:p>
      </dgm:t>
    </dgm:pt>
    <dgm:pt modelId="{2A31AF4E-65A1-4796-8752-373BADEAE51D}">
      <dgm:prSet/>
      <dgm:spPr/>
      <dgm:t>
        <a:bodyPr/>
        <a:lstStyle/>
        <a:p>
          <a:pPr rtl="0"/>
          <a:r>
            <a:rPr lang="en-US" altLang="zh-CN" b="0" baseline="0" dirty="0" smtClean="0">
              <a:solidFill>
                <a:srgbClr val="440E62"/>
              </a:solidFill>
            </a:rPr>
            <a:t>6.LOG</a:t>
          </a:r>
          <a:r>
            <a:rPr lang="zh-CN" altLang="en-US" b="0" baseline="0" dirty="0" smtClean="0">
              <a:solidFill>
                <a:srgbClr val="440E62"/>
              </a:solidFill>
            </a:rPr>
            <a:t>的简单分析</a:t>
          </a:r>
          <a:endParaRPr lang="en-US" altLang="zh-CN" b="0" baseline="0" dirty="0" smtClean="0">
            <a:solidFill>
              <a:srgbClr val="440E62"/>
            </a:solidFill>
          </a:endParaRPr>
        </a:p>
      </dgm:t>
    </dgm:pt>
    <dgm:pt modelId="{195AFCF7-EA7B-4C9F-96C8-5D98AD5CFC9D}" type="parTrans" cxnId="{CE12C828-ED62-4C62-B698-C20616DB936E}">
      <dgm:prSet/>
      <dgm:spPr/>
      <dgm:t>
        <a:bodyPr/>
        <a:lstStyle/>
        <a:p>
          <a:endParaRPr lang="zh-CN" altLang="en-US"/>
        </a:p>
      </dgm:t>
    </dgm:pt>
    <dgm:pt modelId="{5C18C357-D1A0-4CC9-8CCC-FB65303F6556}" type="sibTrans" cxnId="{CE12C828-ED62-4C62-B698-C20616DB936E}">
      <dgm:prSet/>
      <dgm:spPr/>
      <dgm:t>
        <a:bodyPr/>
        <a:lstStyle/>
        <a:p>
          <a:endParaRPr lang="zh-CN" altLang="en-US"/>
        </a:p>
      </dgm:t>
    </dgm:pt>
    <dgm:pt modelId="{293E82F7-E8DD-46BC-BB4D-D101FF8F2CA2}" type="pres">
      <dgm:prSet presAssocID="{151AAC48-8254-41BA-8EF2-87FD5652B1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B0A35E-BC31-4A62-823A-E10FAB54F61E}" type="pres">
      <dgm:prSet presAssocID="{3477B0BB-D4EB-4EB6-B3C3-A0452F5C5881}" presName="parentText" presStyleLbl="node1" presStyleIdx="0" presStyleCnt="6" custScaleY="160242" custLinFactNeighborX="1912" custLinFactNeighborY="-95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7E911A-5E73-4C70-870B-681540374508}" type="pres">
      <dgm:prSet presAssocID="{318FEBBA-BAA7-4985-8FB5-FBE1605CAF50}" presName="spacer" presStyleCnt="0"/>
      <dgm:spPr/>
    </dgm:pt>
    <dgm:pt modelId="{F08DCA3F-737F-485B-92A9-1F0704053E69}" type="pres">
      <dgm:prSet presAssocID="{C9F5C518-07A3-4CC5-AC4E-9CDFC5BFFB01}" presName="parentText" presStyleLbl="node1" presStyleIdx="1" presStyleCnt="6" custScaleY="160242" custLinFactNeighborX="956" custLinFactNeighborY="-1002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A3526E-F75A-4F7F-B6D8-21826C3159F7}" type="pres">
      <dgm:prSet presAssocID="{F3850C07-5C5A-4427-B86E-892E4776A660}" presName="spacer" presStyleCnt="0"/>
      <dgm:spPr/>
    </dgm:pt>
    <dgm:pt modelId="{9E6DBBA6-4A9A-452A-828E-67A61D7F2409}" type="pres">
      <dgm:prSet presAssocID="{C50421C2-CB7F-4988-A95F-93D61F77FBA3}" presName="parentText" presStyleLbl="node1" presStyleIdx="2" presStyleCnt="6" custScaleY="160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48466-BE5C-483F-9FB3-4B2525A316B2}" type="pres">
      <dgm:prSet presAssocID="{D9269787-37A9-457F-91E0-839BBC585932}" presName="spacer" presStyleCnt="0"/>
      <dgm:spPr/>
    </dgm:pt>
    <dgm:pt modelId="{B1C49141-8D9B-4B41-97CD-B3DB078FF50C}" type="pres">
      <dgm:prSet presAssocID="{77F0044A-EF24-49C4-9C83-4AB5B8C1E007}" presName="parentText" presStyleLbl="node1" presStyleIdx="3" presStyleCnt="6" custScaleY="160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D8C578-D58B-4D40-96E1-530874BD233B}" type="pres">
      <dgm:prSet presAssocID="{5422060B-63F4-4401-9978-924EA42689C1}" presName="spacer" presStyleCnt="0"/>
      <dgm:spPr/>
    </dgm:pt>
    <dgm:pt modelId="{2F455ADD-594D-4BE3-8411-ED4A5A640DA0}" type="pres">
      <dgm:prSet presAssocID="{E7D1989F-DB8D-43A4-86E7-60387B11137B}" presName="parentText" presStyleLbl="node1" presStyleIdx="4" presStyleCnt="6" custScaleY="160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6B5DE6-06D0-48C1-9863-780BEBCEF7C2}" type="pres">
      <dgm:prSet presAssocID="{F060CB1B-8CEA-414E-A705-73FDCC7CF4D3}" presName="spacer" presStyleCnt="0"/>
      <dgm:spPr/>
    </dgm:pt>
    <dgm:pt modelId="{7B729001-AFC6-41C1-A1A9-D1FC3EEA175C}" type="pres">
      <dgm:prSet presAssocID="{2A31AF4E-65A1-4796-8752-373BADEAE51D}" presName="parentText" presStyleLbl="node1" presStyleIdx="5" presStyleCnt="6" custScaleY="1602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D68655-D97B-47A4-B13F-D80D0CA9A663}" type="presOf" srcId="{77F0044A-EF24-49C4-9C83-4AB5B8C1E007}" destId="{B1C49141-8D9B-4B41-97CD-B3DB078FF50C}" srcOrd="0" destOrd="0" presId="urn:microsoft.com/office/officeart/2005/8/layout/vList2"/>
    <dgm:cxn modelId="{CA997990-C18C-4DD2-82E2-303A246C37CD}" type="presOf" srcId="{3477B0BB-D4EB-4EB6-B3C3-A0452F5C5881}" destId="{E7B0A35E-BC31-4A62-823A-E10FAB54F61E}" srcOrd="0" destOrd="0" presId="urn:microsoft.com/office/officeart/2005/8/layout/vList2"/>
    <dgm:cxn modelId="{1FF0E139-F9A2-46ED-92A1-EE49D37F991F}" type="presOf" srcId="{C50421C2-CB7F-4988-A95F-93D61F77FBA3}" destId="{9E6DBBA6-4A9A-452A-828E-67A61D7F2409}" srcOrd="0" destOrd="0" presId="urn:microsoft.com/office/officeart/2005/8/layout/vList2"/>
    <dgm:cxn modelId="{8891BDEA-34CA-41ED-AE7B-AADC4876E0EC}" type="presOf" srcId="{2A31AF4E-65A1-4796-8752-373BADEAE51D}" destId="{7B729001-AFC6-41C1-A1A9-D1FC3EEA175C}" srcOrd="0" destOrd="0" presId="urn:microsoft.com/office/officeart/2005/8/layout/vList2"/>
    <dgm:cxn modelId="{6A57D727-8063-4994-B1C7-98EB90DCF22A}" srcId="{151AAC48-8254-41BA-8EF2-87FD5652B15F}" destId="{77F0044A-EF24-49C4-9C83-4AB5B8C1E007}" srcOrd="3" destOrd="0" parTransId="{0978C059-1691-4BA5-8D67-2075846D9179}" sibTransId="{5422060B-63F4-4401-9978-924EA42689C1}"/>
    <dgm:cxn modelId="{4E9A14A0-BD9B-42AA-AF2A-DF8E88E118DC}" srcId="{151AAC48-8254-41BA-8EF2-87FD5652B15F}" destId="{C9F5C518-07A3-4CC5-AC4E-9CDFC5BFFB01}" srcOrd="1" destOrd="0" parTransId="{00F47574-3AA7-421B-B1EE-FC191577522D}" sibTransId="{F3850C07-5C5A-4427-B86E-892E4776A660}"/>
    <dgm:cxn modelId="{73493CA1-C9CF-4FAF-9A5F-855B46ACD7D7}" srcId="{151AAC48-8254-41BA-8EF2-87FD5652B15F}" destId="{3477B0BB-D4EB-4EB6-B3C3-A0452F5C5881}" srcOrd="0" destOrd="0" parTransId="{D1025EC1-88E5-45E5-8024-069A787ED251}" sibTransId="{318FEBBA-BAA7-4985-8FB5-FBE1605CAF50}"/>
    <dgm:cxn modelId="{6FECC857-DD2B-4B31-B9B7-DD8A4FCBEF73}" srcId="{151AAC48-8254-41BA-8EF2-87FD5652B15F}" destId="{C50421C2-CB7F-4988-A95F-93D61F77FBA3}" srcOrd="2" destOrd="0" parTransId="{8A981CE7-9F35-4F0C-8F01-2713587B7BF1}" sibTransId="{D9269787-37A9-457F-91E0-839BBC585932}"/>
    <dgm:cxn modelId="{FC1461D4-2392-46F3-B078-5C8C9AB3D006}" type="presOf" srcId="{E7D1989F-DB8D-43A4-86E7-60387B11137B}" destId="{2F455ADD-594D-4BE3-8411-ED4A5A640DA0}" srcOrd="0" destOrd="0" presId="urn:microsoft.com/office/officeart/2005/8/layout/vList2"/>
    <dgm:cxn modelId="{CE12C828-ED62-4C62-B698-C20616DB936E}" srcId="{151AAC48-8254-41BA-8EF2-87FD5652B15F}" destId="{2A31AF4E-65A1-4796-8752-373BADEAE51D}" srcOrd="5" destOrd="0" parTransId="{195AFCF7-EA7B-4C9F-96C8-5D98AD5CFC9D}" sibTransId="{5C18C357-D1A0-4CC9-8CCC-FB65303F6556}"/>
    <dgm:cxn modelId="{2C602BFB-2339-4DF7-9F00-E0227F55D175}" type="presOf" srcId="{151AAC48-8254-41BA-8EF2-87FD5652B15F}" destId="{293E82F7-E8DD-46BC-BB4D-D101FF8F2CA2}" srcOrd="0" destOrd="0" presId="urn:microsoft.com/office/officeart/2005/8/layout/vList2"/>
    <dgm:cxn modelId="{B3D8F183-3229-40A1-AC7A-4E70903DF2B2}" srcId="{151AAC48-8254-41BA-8EF2-87FD5652B15F}" destId="{E7D1989F-DB8D-43A4-86E7-60387B11137B}" srcOrd="4" destOrd="0" parTransId="{91F43FA3-C78B-49C9-9500-8A65CC61F7CF}" sibTransId="{F060CB1B-8CEA-414E-A705-73FDCC7CF4D3}"/>
    <dgm:cxn modelId="{5946D842-4223-4159-84A2-B4385CCFB754}" type="presOf" srcId="{C9F5C518-07A3-4CC5-AC4E-9CDFC5BFFB01}" destId="{F08DCA3F-737F-485B-92A9-1F0704053E69}" srcOrd="0" destOrd="0" presId="urn:microsoft.com/office/officeart/2005/8/layout/vList2"/>
    <dgm:cxn modelId="{B58FCA75-280A-4213-A88D-96D3AD9059C9}" type="presParOf" srcId="{293E82F7-E8DD-46BC-BB4D-D101FF8F2CA2}" destId="{E7B0A35E-BC31-4A62-823A-E10FAB54F61E}" srcOrd="0" destOrd="0" presId="urn:microsoft.com/office/officeart/2005/8/layout/vList2"/>
    <dgm:cxn modelId="{8FECA900-7A43-4716-A7C6-A989D66A756D}" type="presParOf" srcId="{293E82F7-E8DD-46BC-BB4D-D101FF8F2CA2}" destId="{4E7E911A-5E73-4C70-870B-681540374508}" srcOrd="1" destOrd="0" presId="urn:microsoft.com/office/officeart/2005/8/layout/vList2"/>
    <dgm:cxn modelId="{A809D27F-F9B1-4FE0-BC85-928F0414911C}" type="presParOf" srcId="{293E82F7-E8DD-46BC-BB4D-D101FF8F2CA2}" destId="{F08DCA3F-737F-485B-92A9-1F0704053E69}" srcOrd="2" destOrd="0" presId="urn:microsoft.com/office/officeart/2005/8/layout/vList2"/>
    <dgm:cxn modelId="{2A7D738D-A455-4AA5-A479-6984C78687B6}" type="presParOf" srcId="{293E82F7-E8DD-46BC-BB4D-D101FF8F2CA2}" destId="{1BA3526E-F75A-4F7F-B6D8-21826C3159F7}" srcOrd="3" destOrd="0" presId="urn:microsoft.com/office/officeart/2005/8/layout/vList2"/>
    <dgm:cxn modelId="{CAE70867-BC17-4A80-9C13-83FFB9414B9C}" type="presParOf" srcId="{293E82F7-E8DD-46BC-BB4D-D101FF8F2CA2}" destId="{9E6DBBA6-4A9A-452A-828E-67A61D7F2409}" srcOrd="4" destOrd="0" presId="urn:microsoft.com/office/officeart/2005/8/layout/vList2"/>
    <dgm:cxn modelId="{D45D27FE-DB89-4017-BC43-4C5C98AC128E}" type="presParOf" srcId="{293E82F7-E8DD-46BC-BB4D-D101FF8F2CA2}" destId="{FAC48466-BE5C-483F-9FB3-4B2525A316B2}" srcOrd="5" destOrd="0" presId="urn:microsoft.com/office/officeart/2005/8/layout/vList2"/>
    <dgm:cxn modelId="{CE5ECAD1-BAB6-4A3C-B595-F8D6E36AE8E6}" type="presParOf" srcId="{293E82F7-E8DD-46BC-BB4D-D101FF8F2CA2}" destId="{B1C49141-8D9B-4B41-97CD-B3DB078FF50C}" srcOrd="6" destOrd="0" presId="urn:microsoft.com/office/officeart/2005/8/layout/vList2"/>
    <dgm:cxn modelId="{CEE5E138-E312-4239-A593-FBA4120DBF73}" type="presParOf" srcId="{293E82F7-E8DD-46BC-BB4D-D101FF8F2CA2}" destId="{59D8C578-D58B-4D40-96E1-530874BD233B}" srcOrd="7" destOrd="0" presId="urn:microsoft.com/office/officeart/2005/8/layout/vList2"/>
    <dgm:cxn modelId="{0E19CEA3-6A1A-41D8-9000-307E7FE1116D}" type="presParOf" srcId="{293E82F7-E8DD-46BC-BB4D-D101FF8F2CA2}" destId="{2F455ADD-594D-4BE3-8411-ED4A5A640DA0}" srcOrd="8" destOrd="0" presId="urn:microsoft.com/office/officeart/2005/8/layout/vList2"/>
    <dgm:cxn modelId="{FD900C0F-5FA2-4F28-8D18-4600A2BF2285}" type="presParOf" srcId="{293E82F7-E8DD-46BC-BB4D-D101FF8F2CA2}" destId="{746B5DE6-06D0-48C1-9863-780BEBCEF7C2}" srcOrd="9" destOrd="0" presId="urn:microsoft.com/office/officeart/2005/8/layout/vList2"/>
    <dgm:cxn modelId="{8064ED90-DA9D-4056-8149-53F914A342F4}" type="presParOf" srcId="{293E82F7-E8DD-46BC-BB4D-D101FF8F2CA2}" destId="{7B729001-AFC6-41C1-A1A9-D1FC3EEA175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B0A35E-BC31-4A62-823A-E10FAB54F61E}">
      <dsp:nvSpPr>
        <dsp:cNvPr id="0" name=""/>
        <dsp:cNvSpPr/>
      </dsp:nvSpPr>
      <dsp:spPr>
        <a:xfrm>
          <a:off x="0" y="31744"/>
          <a:ext cx="7470783" cy="68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baseline="0" dirty="0" smtClean="0">
              <a:solidFill>
                <a:srgbClr val="440E62"/>
              </a:solidFill>
            </a:rPr>
            <a:t>1.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下载</a:t>
          </a:r>
          <a:r>
            <a:rPr lang="en-US" sz="1700" b="0" kern="1200" baseline="0" dirty="0" smtClean="0">
              <a:solidFill>
                <a:srgbClr val="440E62"/>
              </a:solidFill>
            </a:rPr>
            <a:t>ADB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工具</a:t>
          </a:r>
          <a:endParaRPr lang="en-US" sz="1700" b="0" kern="1200" baseline="0" dirty="0">
            <a:solidFill>
              <a:srgbClr val="440E62"/>
            </a:solidFill>
          </a:endParaRPr>
        </a:p>
      </dsp:txBody>
      <dsp:txXfrm>
        <a:off x="0" y="31744"/>
        <a:ext cx="7470783" cy="685250"/>
      </dsp:txXfrm>
    </dsp:sp>
    <dsp:sp modelId="{F08DCA3F-737F-485B-92A9-1F0704053E69}">
      <dsp:nvSpPr>
        <dsp:cNvPr id="0" name=""/>
        <dsp:cNvSpPr/>
      </dsp:nvSpPr>
      <dsp:spPr>
        <a:xfrm>
          <a:off x="0" y="765726"/>
          <a:ext cx="7470783" cy="68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baseline="0" dirty="0" smtClean="0">
              <a:solidFill>
                <a:srgbClr val="440E62"/>
              </a:solidFill>
            </a:rPr>
            <a:t>2.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配置</a:t>
          </a:r>
          <a:r>
            <a:rPr lang="en-US" altLang="zh-CN" sz="1700" b="0" kern="1200" baseline="0" dirty="0" smtClean="0">
              <a:solidFill>
                <a:srgbClr val="440E62"/>
              </a:solidFill>
            </a:rPr>
            <a:t>ADB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运行环境</a:t>
          </a:r>
          <a:endParaRPr lang="en-US" sz="1700" b="0" kern="1200" baseline="0" dirty="0" smtClean="0">
            <a:solidFill>
              <a:srgbClr val="440E62"/>
            </a:solidFill>
          </a:endParaRPr>
        </a:p>
      </dsp:txBody>
      <dsp:txXfrm>
        <a:off x="0" y="765726"/>
        <a:ext cx="7470783" cy="685250"/>
      </dsp:txXfrm>
    </dsp:sp>
    <dsp:sp modelId="{9E6DBBA6-4A9A-452A-828E-67A61D7F2409}">
      <dsp:nvSpPr>
        <dsp:cNvPr id="0" name=""/>
        <dsp:cNvSpPr/>
      </dsp:nvSpPr>
      <dsp:spPr>
        <a:xfrm>
          <a:off x="0" y="1504847"/>
          <a:ext cx="7470783" cy="68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solidFill>
                <a:srgbClr val="440E62"/>
              </a:solidFill>
            </a:rPr>
            <a:t>3.ADB 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命令简介</a:t>
          </a:r>
          <a:endParaRPr lang="en-US" sz="1700" b="0" kern="1200" baseline="0" dirty="0" smtClean="0">
            <a:solidFill>
              <a:srgbClr val="440E62"/>
            </a:solidFill>
          </a:endParaRPr>
        </a:p>
      </dsp:txBody>
      <dsp:txXfrm>
        <a:off x="0" y="1504847"/>
        <a:ext cx="7470783" cy="685250"/>
      </dsp:txXfrm>
    </dsp:sp>
    <dsp:sp modelId="{B1C49141-8D9B-4B41-97CD-B3DB078FF50C}">
      <dsp:nvSpPr>
        <dsp:cNvPr id="0" name=""/>
        <dsp:cNvSpPr/>
      </dsp:nvSpPr>
      <dsp:spPr>
        <a:xfrm>
          <a:off x="0" y="2239058"/>
          <a:ext cx="7470783" cy="68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solidFill>
                <a:srgbClr val="440E62"/>
              </a:solidFill>
            </a:rPr>
            <a:t>4.Monkey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工具的使用</a:t>
          </a:r>
          <a:endParaRPr lang="en-US" altLang="zh-CN" sz="1700" b="0" kern="1200" baseline="0" dirty="0" smtClean="0">
            <a:solidFill>
              <a:srgbClr val="440E62"/>
            </a:solidFill>
          </a:endParaRPr>
        </a:p>
      </dsp:txBody>
      <dsp:txXfrm>
        <a:off x="0" y="2239058"/>
        <a:ext cx="7470783" cy="685250"/>
      </dsp:txXfrm>
    </dsp:sp>
    <dsp:sp modelId="{2F455ADD-594D-4BE3-8411-ED4A5A640DA0}">
      <dsp:nvSpPr>
        <dsp:cNvPr id="0" name=""/>
        <dsp:cNvSpPr/>
      </dsp:nvSpPr>
      <dsp:spPr>
        <a:xfrm>
          <a:off x="0" y="2973268"/>
          <a:ext cx="7470783" cy="68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solidFill>
                <a:srgbClr val="440E62"/>
              </a:solidFill>
            </a:rPr>
            <a:t>5.ADB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命令实现简单的自动化测试</a:t>
          </a:r>
          <a:endParaRPr lang="en-US" altLang="zh-CN" sz="1700" b="0" kern="1200" baseline="0" dirty="0" smtClean="0">
            <a:solidFill>
              <a:srgbClr val="440E62"/>
            </a:solidFill>
          </a:endParaRPr>
        </a:p>
      </dsp:txBody>
      <dsp:txXfrm>
        <a:off x="0" y="2973268"/>
        <a:ext cx="7470783" cy="685250"/>
      </dsp:txXfrm>
    </dsp:sp>
    <dsp:sp modelId="{7B729001-AFC6-41C1-A1A9-D1FC3EEA175C}">
      <dsp:nvSpPr>
        <dsp:cNvPr id="0" name=""/>
        <dsp:cNvSpPr/>
      </dsp:nvSpPr>
      <dsp:spPr>
        <a:xfrm>
          <a:off x="0" y="3707479"/>
          <a:ext cx="7470783" cy="685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solidFill>
                <a:srgbClr val="440E62"/>
              </a:solidFill>
            </a:rPr>
            <a:t>6.LOG</a:t>
          </a:r>
          <a:r>
            <a:rPr lang="zh-CN" altLang="en-US" sz="1700" b="0" kern="1200" baseline="0" dirty="0" smtClean="0">
              <a:solidFill>
                <a:srgbClr val="440E62"/>
              </a:solidFill>
            </a:rPr>
            <a:t>的简单分析</a:t>
          </a:r>
          <a:endParaRPr lang="en-US" altLang="zh-CN" sz="1700" b="0" kern="1200" baseline="0" dirty="0" smtClean="0">
            <a:solidFill>
              <a:srgbClr val="440E62"/>
            </a:solidFill>
          </a:endParaRPr>
        </a:p>
      </dsp:txBody>
      <dsp:txXfrm>
        <a:off x="0" y="3707479"/>
        <a:ext cx="7470783" cy="68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CBE-8D5B-4BC6-AC79-CC7A7FF6AEB6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B3F8-E1D5-4AAE-8B43-7A3C43695C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014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B3F8-E1D5-4AAE-8B43-7A3C43695C6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44" t="11914" r="13438" b="4687"/>
          <a:stretch/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Documents and Settings\tarunv\My Documents\Tarun\Lava\Brand\Interbrand\Logo and style\Lava Logo Pantone 1925_Revised\Pantone 1925\JPG\Lava_Full Colour_RGB_1925c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949700" cy="104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2838"/>
            <a:ext cx="32670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19400"/>
            <a:ext cx="4343400" cy="106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Opening Slide Text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962400"/>
            <a:ext cx="190500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DD MM YY</a:t>
            </a:r>
          </a:p>
        </p:txBody>
      </p:sp>
    </p:spTree>
    <p:extLst>
      <p:ext uri="{BB962C8B-B14F-4D97-AF65-F5344CB8AC3E}">
        <p14:creationId xmlns:p14="http://schemas.microsoft.com/office/powerpoint/2010/main" xmlns="" val="30528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609600" y="4233259"/>
            <a:ext cx="464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 fontAlgn="base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Verdana" pitchFamily="34" charset="0"/>
                <a:cs typeface="Andalus" pitchFamily="2" charset="-78"/>
              </a:rP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4953000"/>
            <a:ext cx="4572000" cy="1447800"/>
          </a:xfrm>
          <a:prstGeom prst="rect">
            <a:avLst/>
          </a:prstGeom>
        </p:spPr>
        <p:txBody>
          <a:bodyPr vert="horz"/>
          <a:lstStyle>
            <a:lvl1pPr marL="342900" indent="-342900">
              <a:buClrTx/>
              <a:buFont typeface="+mj-lt"/>
              <a:buAutoNum type="arabicPeriod"/>
              <a:defRPr sz="15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38200"/>
            <a:ext cx="6399213" cy="5778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990600"/>
            <a:ext cx="1676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Name of the presentation</a:t>
            </a: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905000"/>
            <a:ext cx="1752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DD MM YYYY</a:t>
            </a:r>
          </a:p>
        </p:txBody>
      </p:sp>
      <p:pic>
        <p:nvPicPr>
          <p:cNvPr id="9" name="Picture 8" descr="LAVA Spark 7.png"/>
          <p:cNvPicPr>
            <a:picLocks noChangeAspect="1"/>
          </p:cNvPicPr>
          <p:nvPr userDrawn="1"/>
        </p:nvPicPr>
        <p:blipFill rotWithShape="1">
          <a:blip r:embed="rId2" cstate="print"/>
          <a:srcRect t="1" b="31992"/>
          <a:stretch/>
        </p:blipFill>
        <p:spPr>
          <a:xfrm>
            <a:off x="381000" y="381000"/>
            <a:ext cx="1500188" cy="381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6399213" cy="406717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808285"/>
              </a:buClr>
              <a:buFont typeface="+mj-lt"/>
              <a:buAutoNum type="arabicPeriod"/>
              <a:defRPr sz="2000" b="1">
                <a:solidFill>
                  <a:srgbClr val="808285"/>
                </a:solidFill>
                <a:latin typeface="Verdana"/>
                <a:cs typeface="Verdana"/>
              </a:defRPr>
            </a:lvl1pPr>
            <a:lvl2pPr marL="800100" indent="-342900">
              <a:buClr>
                <a:srgbClr val="808285"/>
              </a:buClr>
              <a:buFont typeface="Arial"/>
              <a:buChar char="•"/>
              <a:defRPr sz="1500">
                <a:solidFill>
                  <a:srgbClr val="808285"/>
                </a:solidFill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934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head,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0" y="838200"/>
            <a:ext cx="6399213" cy="5778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1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990600"/>
            <a:ext cx="1676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Name of the presentation</a:t>
            </a:r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905000"/>
            <a:ext cx="1752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DD MM YYYY</a:t>
            </a:r>
          </a:p>
        </p:txBody>
      </p:sp>
      <p:pic>
        <p:nvPicPr>
          <p:cNvPr id="19" name="Picture 18" descr="LAVA Spark 7.png"/>
          <p:cNvPicPr>
            <a:picLocks noChangeAspect="1"/>
          </p:cNvPicPr>
          <p:nvPr userDrawn="1"/>
        </p:nvPicPr>
        <p:blipFill rotWithShape="1">
          <a:blip r:embed="rId2" cstate="print"/>
          <a:srcRect t="1" b="31992"/>
          <a:stretch/>
        </p:blipFill>
        <p:spPr>
          <a:xfrm>
            <a:off x="381000" y="381000"/>
            <a:ext cx="1500188" cy="381000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6399213" cy="406717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808285"/>
              </a:buClr>
              <a:buFont typeface="+mj-lt"/>
              <a:buAutoNum type="arabicPeriod"/>
              <a:defRPr sz="2000" b="1">
                <a:solidFill>
                  <a:srgbClr val="808285"/>
                </a:solidFill>
                <a:latin typeface="Verdana"/>
                <a:cs typeface="Verdana"/>
              </a:defRPr>
            </a:lvl1pPr>
            <a:lvl2pPr marL="800100" indent="-342900">
              <a:buClr>
                <a:srgbClr val="808285"/>
              </a:buClr>
              <a:buFont typeface="Arial"/>
              <a:buChar char="•"/>
              <a:defRPr sz="1500">
                <a:solidFill>
                  <a:srgbClr val="808285"/>
                </a:solidFill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1447800"/>
            <a:ext cx="259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ED1556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Click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843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286000" y="1524000"/>
            <a:ext cx="6553200" cy="4953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838200"/>
            <a:ext cx="6399213" cy="5778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990600"/>
            <a:ext cx="1676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Name of the presentation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905000"/>
            <a:ext cx="1752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DD MM YYYY</a:t>
            </a:r>
          </a:p>
        </p:txBody>
      </p:sp>
      <p:pic>
        <p:nvPicPr>
          <p:cNvPr id="15" name="Picture 14" descr="LAVA Spark 7.png"/>
          <p:cNvPicPr>
            <a:picLocks noChangeAspect="1"/>
          </p:cNvPicPr>
          <p:nvPr userDrawn="1"/>
        </p:nvPicPr>
        <p:blipFill rotWithShape="1">
          <a:blip r:embed="rId2" cstate="print"/>
          <a:srcRect t="1" b="31992"/>
          <a:stretch/>
        </p:blipFill>
        <p:spPr>
          <a:xfrm>
            <a:off x="381000" y="381000"/>
            <a:ext cx="15001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549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838200"/>
            <a:ext cx="6399213" cy="5778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716587" y="1524000"/>
            <a:ext cx="2970213" cy="50292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808285"/>
              </a:buClr>
              <a:buFont typeface="+mj-lt"/>
              <a:buAutoNum type="arabicPeriod"/>
              <a:defRPr sz="2000" b="1">
                <a:solidFill>
                  <a:srgbClr val="808285"/>
                </a:solidFill>
                <a:latin typeface="Verdana"/>
                <a:cs typeface="Verdana"/>
              </a:defRPr>
            </a:lvl1pPr>
            <a:lvl2pPr marL="800100" indent="-342900">
              <a:buClr>
                <a:srgbClr val="808285"/>
              </a:buClr>
              <a:buFont typeface="Arial"/>
              <a:buChar char="•"/>
              <a:defRPr sz="1500">
                <a:solidFill>
                  <a:srgbClr val="808285"/>
                </a:solidFill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86000" y="1524000"/>
            <a:ext cx="3200400" cy="2438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4114800"/>
            <a:ext cx="3200400" cy="2438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990600"/>
            <a:ext cx="1676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Name of the presentation</a:t>
            </a:r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905000"/>
            <a:ext cx="1752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DD MM YYYY</a:t>
            </a:r>
          </a:p>
        </p:txBody>
      </p:sp>
      <p:pic>
        <p:nvPicPr>
          <p:cNvPr id="8" name="Picture 7" descr="LAVA Spark 7.png"/>
          <p:cNvPicPr>
            <a:picLocks noChangeAspect="1"/>
          </p:cNvPicPr>
          <p:nvPr userDrawn="1"/>
        </p:nvPicPr>
        <p:blipFill rotWithShape="1">
          <a:blip r:embed="rId2" cstate="print"/>
          <a:srcRect t="1" b="31992"/>
          <a:stretch/>
        </p:blipFill>
        <p:spPr>
          <a:xfrm>
            <a:off x="381000" y="381000"/>
            <a:ext cx="15001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65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838200"/>
            <a:ext cx="6399213" cy="5778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0" y="4114800"/>
            <a:ext cx="6553200" cy="21336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808285"/>
              </a:buClr>
              <a:buFont typeface="+mj-lt"/>
              <a:buAutoNum type="arabicPeriod"/>
              <a:defRPr sz="2000" b="1">
                <a:solidFill>
                  <a:srgbClr val="808285"/>
                </a:solidFill>
                <a:latin typeface="Verdana"/>
                <a:cs typeface="Verdana"/>
              </a:defRPr>
            </a:lvl1pPr>
            <a:lvl2pPr marL="800100" indent="-342900">
              <a:buClr>
                <a:srgbClr val="808285"/>
              </a:buClr>
              <a:buFont typeface="Arial"/>
              <a:buChar char="•"/>
              <a:defRPr sz="1500">
                <a:solidFill>
                  <a:srgbClr val="808285"/>
                </a:solidFill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86000" y="1524000"/>
            <a:ext cx="3200400" cy="2438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638800" y="1524000"/>
            <a:ext cx="3200400" cy="2438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990600"/>
            <a:ext cx="1676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Name of the presentation</a:t>
            </a:r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905000"/>
            <a:ext cx="1752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solidFill>
                  <a:srgbClr val="440E62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DD MM YYYY</a:t>
            </a:r>
          </a:p>
        </p:txBody>
      </p:sp>
      <p:pic>
        <p:nvPicPr>
          <p:cNvPr id="8" name="Picture 7" descr="LAVA Spark 7.png"/>
          <p:cNvPicPr>
            <a:picLocks noChangeAspect="1"/>
          </p:cNvPicPr>
          <p:nvPr userDrawn="1"/>
        </p:nvPicPr>
        <p:blipFill rotWithShape="1">
          <a:blip r:embed="rId2" cstate="print"/>
          <a:srcRect t="1" b="31992"/>
          <a:stretch/>
        </p:blipFill>
        <p:spPr>
          <a:xfrm>
            <a:off x="381000" y="381000"/>
            <a:ext cx="15001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43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0960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6172199"/>
            <a:ext cx="9144000" cy="709875"/>
          </a:xfrm>
          <a:prstGeom prst="rect">
            <a:avLst/>
          </a:prstGeom>
          <a:solidFill>
            <a:srgbClr val="ED1556"/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577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44" t="11914" r="13438" b="4687"/>
          <a:stretch/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Documents and Settings\tarunv\My Documents\Tarun\Lava\Brand\Interbrand\Logo and style\Lava Logo Pantone 1925_Revised\Pantone 1925\JPG\Lava_Full Colour_RGB_1925c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949700" cy="104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2838"/>
            <a:ext cx="32670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57200" y="28194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40E62"/>
                </a:solidFill>
                <a:latin typeface="Verdana" pitchFamily="34" charset="0"/>
                <a:cs typeface="Andalus" pitchFamily="18" charset="-78"/>
              </a:rPr>
              <a:t>Thank You</a:t>
            </a:r>
            <a:endParaRPr lang="en-US" sz="3200" b="1" dirty="0">
              <a:solidFill>
                <a:srgbClr val="440E6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1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18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3" r:id="rId8"/>
    <p:sldLayoutId id="2147483691" r:id="rId9"/>
  </p:sldLayoutIdLst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2pPr>
      <a:lvl3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3pPr>
      <a:lvl4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4pPr>
      <a:lvl5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5pPr>
      <a:lvl6pPr marL="2514600" indent="-228600"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6pPr>
      <a:lvl7pPr marL="2971800" indent="-228600"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7pPr>
      <a:lvl8pPr marL="3429000" indent="-228600"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8pPr>
      <a:lvl9pPr marL="3886200" indent="-228600"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Lucida Sans Unicode" charset="0"/>
          <a:cs typeface="Lucida Sans Unicode" charset="0"/>
        </a:defRPr>
      </a:lvl9pPr>
    </p:titleStyle>
    <p:bodyStyle>
      <a:lvl1pPr marL="0" indent="0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None/>
        <a:defRPr sz="2000">
          <a:solidFill>
            <a:srgbClr val="808285"/>
          </a:solidFill>
          <a:latin typeface="Verdana"/>
          <a:ea typeface="+mn-ea"/>
          <a:cs typeface="Verdana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Verdana"/>
          <a:ea typeface="+mn-ea"/>
          <a:cs typeface="Verdana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Verdana"/>
          <a:ea typeface="+mn-ea"/>
          <a:cs typeface="Verdana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Verdana"/>
          <a:ea typeface="+mn-ea"/>
          <a:cs typeface="Verdana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Verdana"/>
          <a:ea typeface="+mn-ea"/>
          <a:cs typeface="Verdana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n/" TargetMode="External"/><Relationship Id="rId2" Type="http://schemas.openxmlformats.org/officeDocument/2006/relationships/hyperlink" Target="tel:10086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819400"/>
            <a:ext cx="4762504" cy="1066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自动化测试分享（一）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00232" y="4071942"/>
            <a:ext cx="1905000" cy="457200"/>
          </a:xfrm>
        </p:spPr>
        <p:txBody>
          <a:bodyPr/>
          <a:lstStyle/>
          <a:p>
            <a:r>
              <a:rPr lang="en-US" dirty="0" smtClean="0"/>
              <a:t>2014-6-21</a:t>
            </a:r>
          </a:p>
        </p:txBody>
      </p:sp>
    </p:spTree>
    <p:extLst>
      <p:ext uri="{BB962C8B-B14F-4D97-AF65-F5344CB8AC3E}">
        <p14:creationId xmlns:p14="http://schemas.microsoft.com/office/powerpoint/2010/main" xmlns="" val="5318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57290" y="214290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   四、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85720" y="1071546"/>
            <a:ext cx="8643998" cy="5286412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6" name="圆角矩形 5"/>
          <p:cNvSpPr/>
          <p:nvPr/>
        </p:nvSpPr>
        <p:spPr bwMode="auto">
          <a:xfrm>
            <a:off x="357158" y="785794"/>
            <a:ext cx="8286808" cy="92869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440E62"/>
                </a:solidFill>
              </a:rPr>
              <a:t>简单例子</a:t>
            </a:r>
            <a:r>
              <a:rPr lang="zh-CN" altLang="en-US" dirty="0" smtClean="0">
                <a:solidFill>
                  <a:srgbClr val="440E62"/>
                </a:solidFill>
              </a:rPr>
              <a:t>：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 shell monkey -p </a:t>
            </a:r>
            <a:r>
              <a:rPr lang="en-US" altLang="zh-CN" dirty="0" err="1" smtClean="0">
                <a:solidFill>
                  <a:srgbClr val="440E62"/>
                </a:solidFill>
              </a:rPr>
              <a:t>packageName</a:t>
            </a:r>
            <a:r>
              <a:rPr lang="en-US" altLang="zh-CN" dirty="0" smtClean="0">
                <a:solidFill>
                  <a:srgbClr val="440E62"/>
                </a:solidFill>
              </a:rPr>
              <a:t>  -v 500 </a:t>
            </a:r>
            <a:endParaRPr lang="zh-CN" altLang="en-US" dirty="0" smtClean="0">
              <a:solidFill>
                <a:srgbClr val="440E62"/>
              </a:solidFill>
            </a:endParaRPr>
          </a:p>
          <a:p>
            <a:r>
              <a:rPr lang="zh-CN" altLang="en-US" dirty="0" smtClean="0">
                <a:solidFill>
                  <a:srgbClr val="440E62"/>
                </a:solidFill>
              </a:rPr>
              <a:t>说明：</a:t>
            </a:r>
            <a:r>
              <a:rPr lang="en-US" altLang="zh-CN" dirty="0" smtClean="0">
                <a:solidFill>
                  <a:srgbClr val="440E62"/>
                </a:solidFill>
              </a:rPr>
              <a:t>-p</a:t>
            </a:r>
            <a:r>
              <a:rPr lang="zh-CN" altLang="en-US" dirty="0" smtClean="0">
                <a:solidFill>
                  <a:srgbClr val="440E62"/>
                </a:solidFill>
              </a:rPr>
              <a:t>后为包名，一个</a:t>
            </a:r>
            <a:r>
              <a:rPr lang="en-US" altLang="zh-CN" dirty="0" smtClean="0">
                <a:solidFill>
                  <a:srgbClr val="440E62"/>
                </a:solidFill>
              </a:rPr>
              <a:t>-p</a:t>
            </a:r>
            <a:r>
              <a:rPr lang="zh-CN" altLang="en-US" dirty="0" smtClean="0">
                <a:solidFill>
                  <a:srgbClr val="440E62"/>
                </a:solidFill>
              </a:rPr>
              <a:t>后接一个包名，多个包需要多个</a:t>
            </a:r>
            <a:r>
              <a:rPr lang="en-US" altLang="zh-CN" dirty="0" smtClean="0">
                <a:solidFill>
                  <a:srgbClr val="440E62"/>
                </a:solidFill>
              </a:rPr>
              <a:t>-p,-v</a:t>
            </a:r>
            <a:r>
              <a:rPr lang="zh-CN" altLang="en-US" dirty="0" smtClean="0">
                <a:solidFill>
                  <a:srgbClr val="440E62"/>
                </a:solidFill>
              </a:rPr>
              <a:t>反馈信息的级别 </a:t>
            </a:r>
            <a:r>
              <a:rPr lang="en-US" altLang="zh-CN" dirty="0" smtClean="0">
                <a:solidFill>
                  <a:srgbClr val="440E62"/>
                </a:solidFill>
              </a:rPr>
              <a:t>,500</a:t>
            </a:r>
            <a:r>
              <a:rPr lang="zh-CN" altLang="en-US" dirty="0" smtClean="0">
                <a:solidFill>
                  <a:srgbClr val="440E62"/>
                </a:solidFill>
              </a:rPr>
              <a:t>个随机事件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14282" y="1785926"/>
            <a:ext cx="8572560" cy="507207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 smtClean="0">
                <a:solidFill>
                  <a:srgbClr val="440E62"/>
                </a:solidFill>
              </a:rPr>
              <a:t>复杂例子</a:t>
            </a:r>
            <a:r>
              <a:rPr lang="zh-CN" altLang="en-US" sz="1600" dirty="0" smtClean="0">
                <a:solidFill>
                  <a:srgbClr val="440E62"/>
                </a:solidFill>
              </a:rPr>
              <a:t>：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monkey --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pkg</a:t>
            </a:r>
            <a:r>
              <a:rPr lang="en-US" altLang="zh-CN" sz="1600" dirty="0" smtClean="0">
                <a:solidFill>
                  <a:srgbClr val="440E62"/>
                </a:solidFill>
              </a:rPr>
              <a:t>-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whitelist</a:t>
            </a:r>
            <a:r>
              <a:rPr lang="en-US" altLang="zh-CN" sz="1600" dirty="0" smtClean="0">
                <a:solidFill>
                  <a:srgbClr val="440E62"/>
                </a:solidFill>
              </a:rPr>
              <a:t>-file /storage/sdcard0/whitelist.txt --ignore-crashes --ignore-timeouts --ignore-security-exceptions --ignore-native-crashes --monitor-native-crashes -s 10086 -v -v -v  --throttle 2000 10000000</a:t>
            </a:r>
          </a:p>
          <a:p>
            <a:r>
              <a:rPr lang="zh-CN" altLang="en-US" sz="1600" dirty="0" smtClean="0">
                <a:solidFill>
                  <a:srgbClr val="440E62"/>
                </a:solidFill>
              </a:rPr>
              <a:t>说明：</a:t>
            </a:r>
            <a:r>
              <a:rPr lang="en-US" altLang="zh-CN" sz="1600" dirty="0" smtClean="0">
                <a:solidFill>
                  <a:srgbClr val="440E62"/>
                </a:solidFill>
              </a:rPr>
              <a:t>      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--</a:t>
            </a:r>
            <a:r>
              <a:rPr lang="en-US" altLang="zh-CN" sz="1600" b="1" dirty="0" err="1" smtClean="0">
                <a:solidFill>
                  <a:srgbClr val="440E62"/>
                </a:solidFill>
              </a:rPr>
              <a:t>pkg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</a:t>
            </a:r>
            <a:r>
              <a:rPr lang="en-US" altLang="zh-CN" sz="1600" b="1" dirty="0" err="1" smtClean="0">
                <a:solidFill>
                  <a:srgbClr val="440E62"/>
                </a:solidFill>
              </a:rPr>
              <a:t>whitelist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-file </a:t>
            </a:r>
            <a:r>
              <a:rPr lang="en-US" altLang="zh-CN" sz="1600" dirty="0" smtClean="0">
                <a:solidFill>
                  <a:srgbClr val="440E62"/>
                </a:solidFill>
              </a:rPr>
              <a:t>/storage/sdcard0/whitelist.txt  </a:t>
            </a:r>
            <a:r>
              <a:rPr lang="zh-CN" altLang="en-US" sz="1600" dirty="0" smtClean="0">
                <a:solidFill>
                  <a:srgbClr val="440E62"/>
                </a:solidFill>
              </a:rPr>
              <a:t>只执行白名单中的应用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        	  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--ignore-crashes  </a:t>
            </a:r>
            <a:r>
              <a:rPr lang="zh-CN" altLang="en-US" sz="1600" dirty="0" smtClean="0">
                <a:solidFill>
                  <a:srgbClr val="440E62"/>
                </a:solidFill>
              </a:rPr>
              <a:t>当应用程序发生崩溃或任何失控异常时，</a:t>
            </a:r>
            <a:r>
              <a:rPr lang="en-US" altLang="zh-CN" sz="1600" dirty="0" smtClean="0">
                <a:solidFill>
                  <a:srgbClr val="440E62"/>
                </a:solidFill>
              </a:rPr>
              <a:t>monkey</a:t>
            </a:r>
            <a:r>
              <a:rPr lang="zh-CN" altLang="en-US" sz="1600" dirty="0" smtClean="0">
                <a:solidFill>
                  <a:srgbClr val="440E62"/>
                </a:solidFill>
              </a:rPr>
              <a:t>将不会停止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	 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--ignore-timeouts  </a:t>
            </a:r>
            <a:r>
              <a:rPr lang="zh-CN" altLang="en-US" sz="1600" dirty="0" smtClean="0">
                <a:solidFill>
                  <a:srgbClr val="440E62"/>
                </a:solidFill>
              </a:rPr>
              <a:t>当出现超时错误 时，</a:t>
            </a:r>
            <a:r>
              <a:rPr lang="en-US" altLang="zh-CN" sz="1600" dirty="0" smtClean="0">
                <a:solidFill>
                  <a:srgbClr val="440E62"/>
                </a:solidFill>
              </a:rPr>
              <a:t>monkey</a:t>
            </a:r>
            <a:r>
              <a:rPr lang="zh-CN" altLang="en-US" sz="1600" dirty="0" smtClean="0">
                <a:solidFill>
                  <a:srgbClr val="440E62"/>
                </a:solidFill>
              </a:rPr>
              <a:t>不会停止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	 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--ignore-security-exceptions </a:t>
            </a:r>
            <a:r>
              <a:rPr lang="zh-CN" altLang="en-US" sz="1600" dirty="0" smtClean="0">
                <a:solidFill>
                  <a:srgbClr val="440E62"/>
                </a:solidFill>
              </a:rPr>
              <a:t>当发生安全许可错误时，</a:t>
            </a:r>
            <a:r>
              <a:rPr lang="en-US" altLang="zh-CN" sz="1600" dirty="0" smtClean="0">
                <a:solidFill>
                  <a:srgbClr val="440E62"/>
                </a:solidFill>
              </a:rPr>
              <a:t>monkey</a:t>
            </a:r>
            <a:r>
              <a:rPr lang="zh-CN" altLang="en-US" sz="1600" dirty="0" smtClean="0">
                <a:solidFill>
                  <a:srgbClr val="440E62"/>
                </a:solidFill>
              </a:rPr>
              <a:t>不会停止。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	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 --ignore-native-crashes </a:t>
            </a:r>
            <a:r>
              <a:rPr lang="zh-CN" altLang="en-US" sz="1600" dirty="0" smtClean="0">
                <a:solidFill>
                  <a:srgbClr val="440E62"/>
                </a:solidFill>
              </a:rPr>
              <a:t>忽略本地代码导致的崩溃。设置忽略后， </a:t>
            </a: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Monkey</a:t>
            </a:r>
            <a:r>
              <a:rPr lang="zh-CN" altLang="en-US" sz="1600" dirty="0" smtClean="0">
                <a:solidFill>
                  <a:srgbClr val="440E62"/>
                </a:solidFill>
              </a:rPr>
              <a:t>将执行完所有的事件，不会因此停止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	 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--monitor-native-crashes </a:t>
            </a:r>
            <a:r>
              <a:rPr lang="zh-CN" altLang="en-US" sz="1600" dirty="0" smtClean="0">
                <a:solidFill>
                  <a:srgbClr val="440E62"/>
                </a:solidFill>
              </a:rPr>
              <a:t>监控并报告</a:t>
            </a:r>
            <a:r>
              <a:rPr lang="en-US" altLang="zh-CN" sz="1600" dirty="0" smtClean="0">
                <a:solidFill>
                  <a:srgbClr val="440E62"/>
                </a:solidFill>
              </a:rPr>
              <a:t>android</a:t>
            </a:r>
            <a:r>
              <a:rPr lang="zh-CN" altLang="en-US" sz="1600" dirty="0" smtClean="0">
                <a:solidFill>
                  <a:srgbClr val="440E62"/>
                </a:solidFill>
              </a:rPr>
              <a:t>系统中本地代码的崩溃事件。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	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  -s 10086     </a:t>
            </a:r>
            <a:r>
              <a:rPr lang="zh-CN" altLang="en-US" sz="1600" dirty="0" smtClean="0">
                <a:solidFill>
                  <a:srgbClr val="440E62"/>
                </a:solidFill>
              </a:rPr>
              <a:t>随机数生成器的</a:t>
            </a:r>
            <a:r>
              <a:rPr lang="en-US" altLang="zh-CN" sz="1600" dirty="0" smtClean="0">
                <a:solidFill>
                  <a:srgbClr val="440E62"/>
                </a:solidFill>
              </a:rPr>
              <a:t>seed</a:t>
            </a:r>
            <a:r>
              <a:rPr lang="zh-CN" altLang="en-US" sz="1600" dirty="0" smtClean="0">
                <a:solidFill>
                  <a:srgbClr val="440E62"/>
                </a:solidFill>
              </a:rPr>
              <a:t>值。如果用相同的</a:t>
            </a:r>
            <a:r>
              <a:rPr lang="en-US" altLang="zh-CN" sz="1600" dirty="0" smtClean="0">
                <a:solidFill>
                  <a:srgbClr val="440E62"/>
                </a:solidFill>
              </a:rPr>
              <a:t>seed</a:t>
            </a:r>
            <a:r>
              <a:rPr lang="zh-CN" altLang="en-US" sz="1600" dirty="0" smtClean="0">
                <a:solidFill>
                  <a:srgbClr val="440E62"/>
                </a:solidFill>
              </a:rPr>
              <a:t>值再次运行</a:t>
            </a:r>
            <a:r>
              <a:rPr lang="en-US" altLang="zh-CN" sz="1600" dirty="0" smtClean="0">
                <a:solidFill>
                  <a:srgbClr val="440E62"/>
                </a:solidFill>
              </a:rPr>
              <a:t>Monkey</a:t>
            </a:r>
            <a:r>
              <a:rPr lang="zh-CN" altLang="en-US" sz="1600" dirty="0" smtClean="0">
                <a:solidFill>
                  <a:srgbClr val="440E62"/>
                </a:solidFill>
              </a:rPr>
              <a:t>，它将生成相同的事件时序。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	 </a:t>
            </a:r>
            <a:r>
              <a:rPr lang="en-US" altLang="zh-CN" sz="1600" b="1" dirty="0" smtClean="0">
                <a:solidFill>
                  <a:srgbClr val="440E62"/>
                </a:solidFill>
              </a:rPr>
              <a:t>--throttle 2000  </a:t>
            </a:r>
            <a:r>
              <a:rPr lang="zh-CN" altLang="en-US" sz="1600" dirty="0" smtClean="0">
                <a:solidFill>
                  <a:srgbClr val="440E62"/>
                </a:solidFill>
              </a:rPr>
              <a:t>表示事件之间插入的固定延迟。通过这个选项可</a:t>
            </a:r>
          </a:p>
          <a:p>
            <a:r>
              <a:rPr lang="zh-CN" altLang="en-US" sz="1600" dirty="0" smtClean="0">
                <a:solidFill>
                  <a:srgbClr val="440E62"/>
                </a:solidFill>
              </a:rPr>
              <a:t>以减缓</a:t>
            </a:r>
            <a:r>
              <a:rPr lang="en-US" altLang="zh-CN" sz="1600" dirty="0" smtClean="0">
                <a:solidFill>
                  <a:srgbClr val="440E62"/>
                </a:solidFill>
              </a:rPr>
              <a:t>Monkey</a:t>
            </a:r>
            <a:r>
              <a:rPr lang="zh-CN" altLang="en-US" sz="1600" dirty="0" smtClean="0">
                <a:solidFill>
                  <a:srgbClr val="440E62"/>
                </a:solidFill>
              </a:rPr>
              <a:t>的执行速度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1538" y="838200"/>
            <a:ext cx="7613675" cy="577850"/>
          </a:xfrm>
        </p:spPr>
        <p:txBody>
          <a:bodyPr/>
          <a:lstStyle/>
          <a:p>
            <a:pPr algn="ctr"/>
            <a:r>
              <a:rPr lang="zh-CN" altLang="en-US" dirty="0" smtClean="0"/>
              <a:t>五、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214282" y="1285860"/>
            <a:ext cx="8786874" cy="535785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rgbClr val="440E62"/>
                </a:solidFill>
              </a:rPr>
              <a:t>Monkey</a:t>
            </a:r>
            <a:r>
              <a:rPr lang="zh-CN" altLang="en-US" dirty="0" smtClean="0">
                <a:solidFill>
                  <a:srgbClr val="440E62"/>
                </a:solidFill>
              </a:rPr>
              <a:t>因为操作容易，编写命令简单。所以在平时测试时能够有效的，快速的完成对软件的稳定性、健壮性的简单测试</a:t>
            </a:r>
            <a:r>
              <a:rPr lang="en-US" altLang="zh-CN" dirty="0" smtClean="0">
                <a:solidFill>
                  <a:srgbClr val="440E62"/>
                </a:solidFill>
              </a:rPr>
              <a:t>. </a:t>
            </a:r>
            <a:r>
              <a:rPr lang="zh-CN" altLang="en-US" dirty="0" smtClean="0">
                <a:solidFill>
                  <a:srgbClr val="440E62"/>
                </a:solidFill>
              </a:rPr>
              <a:t>网上也有很多对</a:t>
            </a:r>
            <a:r>
              <a:rPr lang="en-US" altLang="zh-CN" dirty="0" smtClean="0">
                <a:solidFill>
                  <a:srgbClr val="440E62"/>
                </a:solidFill>
              </a:rPr>
              <a:t>monkey</a:t>
            </a:r>
            <a:r>
              <a:rPr lang="zh-CN" altLang="en-US" dirty="0" smtClean="0">
                <a:solidFill>
                  <a:srgbClr val="440E62"/>
                </a:solidFill>
              </a:rPr>
              <a:t>命令集成工具，工具以界面方法设置</a:t>
            </a:r>
            <a:r>
              <a:rPr lang="en-US" altLang="zh-CN" dirty="0" smtClean="0">
                <a:solidFill>
                  <a:srgbClr val="440E62"/>
                </a:solidFill>
              </a:rPr>
              <a:t>monkey</a:t>
            </a:r>
            <a:r>
              <a:rPr lang="zh-CN" altLang="en-US" dirty="0" smtClean="0">
                <a:solidFill>
                  <a:srgbClr val="440E62"/>
                </a:solidFill>
              </a:rPr>
              <a:t>命令，操作直观简单，省去了去记忆复杂命令参数，并具可以生成关保存相应的</a:t>
            </a:r>
            <a:r>
              <a:rPr lang="en-US" altLang="zh-CN" dirty="0" smtClean="0">
                <a:solidFill>
                  <a:srgbClr val="440E62"/>
                </a:solidFill>
              </a:rPr>
              <a:t>log. </a:t>
            </a:r>
            <a:r>
              <a:rPr lang="zh-CN" altLang="en-US" dirty="0" smtClean="0">
                <a:solidFill>
                  <a:srgbClr val="440E62"/>
                </a:solidFill>
              </a:rPr>
              <a:t>如下面</a:t>
            </a:r>
            <a:r>
              <a:rPr lang="en-US" altLang="zh-CN" dirty="0" smtClean="0">
                <a:solidFill>
                  <a:srgbClr val="440E62"/>
                </a:solidFill>
              </a:rPr>
              <a:t>BBK</a:t>
            </a:r>
            <a:r>
              <a:rPr lang="zh-CN" altLang="en-US" dirty="0" smtClean="0">
                <a:solidFill>
                  <a:srgbClr val="440E62"/>
                </a:solidFill>
              </a:rPr>
              <a:t>的</a:t>
            </a:r>
            <a:r>
              <a:rPr lang="en-US" altLang="zh-CN" dirty="0" smtClean="0">
                <a:solidFill>
                  <a:srgbClr val="440E62"/>
                </a:solidFill>
              </a:rPr>
              <a:t>monkey</a:t>
            </a:r>
            <a:r>
              <a:rPr lang="zh-CN" altLang="en-US" dirty="0" smtClean="0">
                <a:solidFill>
                  <a:srgbClr val="440E62"/>
                </a:solidFill>
              </a:rPr>
              <a:t>测试工具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dirty="0" smtClean="0">
              <a:solidFill>
                <a:srgbClr val="440E62"/>
              </a:solidFill>
            </a:endParaRPr>
          </a:p>
        </p:txBody>
      </p:sp>
      <p:pic>
        <p:nvPicPr>
          <p:cNvPr id="16" name="图片 15" descr="bbk_monk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786058"/>
            <a:ext cx="6083306" cy="356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071538" y="838200"/>
            <a:ext cx="7613675" cy="577850"/>
          </a:xfrm>
        </p:spPr>
        <p:txBody>
          <a:bodyPr/>
          <a:lstStyle/>
          <a:p>
            <a:pPr algn="ctr"/>
            <a:r>
              <a:rPr lang="zh-CN" altLang="en-US" dirty="0" smtClean="0"/>
              <a:t>五、批处理结合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命令实现简单的自动化测试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42844" y="1357298"/>
            <a:ext cx="8858312" cy="535785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1.</a:t>
            </a:r>
            <a:r>
              <a:rPr lang="zh-CN" altLang="en-US" dirty="0" smtClean="0">
                <a:solidFill>
                  <a:srgbClr val="440E62"/>
                </a:solidFill>
              </a:rPr>
              <a:t>循环拍照的脚本。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2.</a:t>
            </a:r>
            <a:r>
              <a:rPr lang="zh-CN" altLang="en-US" dirty="0" smtClean="0">
                <a:solidFill>
                  <a:srgbClr val="440E62"/>
                </a:solidFill>
              </a:rPr>
              <a:t>循环重启的脚本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: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teststart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设置一个点，用于循环</a:t>
            </a:r>
          </a:p>
          <a:p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adb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wait-for-device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等待设备连接</a:t>
            </a:r>
            <a:r>
              <a:rPr lang="zh-CN" alt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。</a:t>
            </a:r>
          </a:p>
          <a:p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echo "--------</a:t>
            </a:r>
            <a:r>
              <a:rPr lang="zh-CN" alt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开始检测设备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-------"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在屏幕上显示的文字</a:t>
            </a:r>
            <a:r>
              <a:rPr lang="zh-CN" altLang="en-US" sz="1200" dirty="0" smtClean="0">
                <a:solidFill>
                  <a:srgbClr val="E40E52"/>
                </a:solidFill>
              </a:rPr>
              <a:t>。</a:t>
            </a:r>
          </a:p>
          <a:p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adb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shell 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getprop|find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"[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ro.product.model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]"||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goto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wait_second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adb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shell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getprop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查看能否看到手机信息如果查看到就跳转转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wait_second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中去。设备连接好了就开始执行重启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</a:t>
            </a:r>
            <a:endParaRPr lang="zh-CN" altLang="en-US" sz="12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r>
              <a:rPr lang="en-US" sz="1200" b="1" u="sng" dirty="0" err="1" smtClean="0">
                <a:solidFill>
                  <a:srgbClr val="FF0066"/>
                </a:solidFill>
              </a:rPr>
              <a:t>adb</a:t>
            </a:r>
            <a:r>
              <a:rPr lang="en-US" sz="1200" b="1" u="sng" dirty="0" smtClean="0">
                <a:solidFill>
                  <a:srgbClr val="FF0066"/>
                </a:solidFill>
              </a:rPr>
              <a:t> reboot   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重启手机。</a:t>
            </a:r>
          </a:p>
          <a:p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ping -n 50 127.0.0.1 &gt;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nul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等待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50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秒让手机重启完成。</a:t>
            </a:r>
          </a:p>
          <a:p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: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wait_second</a:t>
            </a:r>
            <a:endParaRPr lang="zh-CN" altLang="en-US" sz="12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adb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kill-server</a:t>
            </a:r>
            <a:endParaRPr lang="zh-CN" altLang="en-US" sz="12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ping -n 1 127.0.0.1&gt;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nul</a:t>
            </a:r>
            <a:endParaRPr lang="zh-CN" altLang="en-US" sz="12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adb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start-server</a:t>
            </a:r>
            <a:endParaRPr lang="zh-CN" altLang="en-US" sz="12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goto</a:t>
            </a:r>
            <a:r>
              <a:rPr lang="en-US" sz="12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teststart</a:t>
            </a:r>
            <a:endParaRPr lang="zh-CN" altLang="en-US" sz="1200" dirty="0" smtClean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00240"/>
            <a:ext cx="80581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399213" cy="5778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五、批处理结合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命令实现简单的自动化测试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85720" y="857232"/>
            <a:ext cx="8286808" cy="542928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3.</a:t>
            </a:r>
            <a:r>
              <a:rPr lang="zh-CN" altLang="en-US" dirty="0" smtClean="0">
                <a:solidFill>
                  <a:srgbClr val="440E62"/>
                </a:solidFill>
              </a:rPr>
              <a:t>循环拨打</a:t>
            </a:r>
            <a:r>
              <a:rPr lang="en-US" altLang="zh-CN" dirty="0" smtClean="0">
                <a:solidFill>
                  <a:srgbClr val="440E62"/>
                </a:solidFill>
              </a:rPr>
              <a:t>100</a:t>
            </a:r>
            <a:r>
              <a:rPr lang="zh-CN" altLang="en-US" dirty="0" smtClean="0">
                <a:solidFill>
                  <a:srgbClr val="440E62"/>
                </a:solidFill>
              </a:rPr>
              <a:t>次</a:t>
            </a:r>
            <a:r>
              <a:rPr lang="en-US" altLang="zh-CN" dirty="0" smtClean="0">
                <a:solidFill>
                  <a:srgbClr val="440E62"/>
                </a:solidFill>
              </a:rPr>
              <a:t>10010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4.</a:t>
            </a:r>
            <a:r>
              <a:rPr lang="zh-CN" altLang="en-US" dirty="0" smtClean="0">
                <a:solidFill>
                  <a:srgbClr val="440E62"/>
                </a:solidFill>
              </a:rPr>
              <a:t>循环</a:t>
            </a:r>
            <a:r>
              <a:rPr lang="en-US" altLang="zh-CN" dirty="0" smtClean="0">
                <a:solidFill>
                  <a:srgbClr val="440E62"/>
                </a:solidFill>
              </a:rPr>
              <a:t>10000</a:t>
            </a:r>
            <a:r>
              <a:rPr lang="zh-CN" altLang="en-US" dirty="0" smtClean="0">
                <a:solidFill>
                  <a:srgbClr val="440E62"/>
                </a:solidFill>
              </a:rPr>
              <a:t>次亮屏，灭屏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561975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3" y="3429000"/>
            <a:ext cx="572728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28794" y="214290"/>
            <a:ext cx="6399213" cy="577850"/>
          </a:xfrm>
        </p:spPr>
        <p:txBody>
          <a:bodyPr/>
          <a:lstStyle/>
          <a:p>
            <a:pPr algn="ctr"/>
            <a:r>
              <a:rPr lang="en-US" altLang="zh-CN" dirty="0" smtClean="0"/>
              <a:t>Log</a:t>
            </a:r>
            <a:r>
              <a:rPr lang="zh-CN" altLang="en-US" dirty="0" smtClean="0"/>
              <a:t>的简单分析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428596" y="857232"/>
            <a:ext cx="8215370" cy="600076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rgbClr val="440E62"/>
                </a:solidFill>
              </a:rPr>
              <a:t>       </a:t>
            </a:r>
            <a:r>
              <a:rPr lang="zh-CN" altLang="en-US" sz="1600" dirty="0" smtClean="0">
                <a:solidFill>
                  <a:srgbClr val="440E62"/>
                </a:solidFill>
              </a:rPr>
              <a:t>每一个输出的</a:t>
            </a:r>
            <a:r>
              <a:rPr lang="en-US" altLang="zh-CN" sz="1600" dirty="0" smtClean="0">
                <a:solidFill>
                  <a:srgbClr val="440E62"/>
                </a:solidFill>
              </a:rPr>
              <a:t>Android</a:t>
            </a:r>
            <a:r>
              <a:rPr lang="zh-CN" altLang="en-US" sz="1600" dirty="0" smtClean="0">
                <a:solidFill>
                  <a:srgbClr val="440E62"/>
                </a:solidFill>
              </a:rPr>
              <a:t>日志信息都有一个标签和它的优先级</a:t>
            </a:r>
            <a:r>
              <a:rPr lang="en-US" altLang="zh-CN" sz="1600" dirty="0" smtClean="0">
                <a:solidFill>
                  <a:srgbClr val="440E62"/>
                </a:solidFill>
              </a:rPr>
              <a:t>.</a:t>
            </a:r>
            <a:r>
              <a:rPr lang="zh-CN" altLang="en-US" sz="1600" dirty="0" smtClean="0">
                <a:solidFill>
                  <a:srgbClr val="440E62"/>
                </a:solidFill>
              </a:rPr>
              <a:t>日志的标签是系统部件原始信息的一个简要的标志</a:t>
            </a:r>
            <a:r>
              <a:rPr lang="en-US" altLang="zh-CN" sz="1600" dirty="0" smtClean="0">
                <a:solidFill>
                  <a:srgbClr val="440E62"/>
                </a:solidFill>
              </a:rPr>
              <a:t>.</a:t>
            </a:r>
            <a:r>
              <a:rPr lang="zh-CN" altLang="en-US" sz="1600" dirty="0" smtClean="0">
                <a:solidFill>
                  <a:srgbClr val="440E62"/>
                </a:solidFill>
              </a:rPr>
              <a:t>优先级有下列几种，是按照从低到高顺利排列的</a:t>
            </a:r>
            <a:r>
              <a:rPr lang="en-US" altLang="zh-CN" sz="1600" dirty="0" smtClean="0">
                <a:solidFill>
                  <a:srgbClr val="440E62"/>
                </a:solidFill>
              </a:rPr>
              <a:t>: </a:t>
            </a:r>
          </a:p>
          <a:p>
            <a:pPr lvl="1"/>
            <a:r>
              <a:rPr lang="en-US" altLang="zh-CN" sz="1600" dirty="0" smtClean="0">
                <a:solidFill>
                  <a:srgbClr val="440E62"/>
                </a:solidFill>
              </a:rPr>
              <a:t>V — Verbose (lowest priority) ---</a:t>
            </a:r>
            <a:r>
              <a:rPr lang="zh-CN" altLang="en-US" sz="1600" dirty="0" smtClean="0">
                <a:solidFill>
                  <a:srgbClr val="440E62"/>
                </a:solidFill>
              </a:rPr>
              <a:t>包手机所有信息。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440E62"/>
                </a:solidFill>
              </a:rPr>
              <a:t>D — Debug -----------------------</a:t>
            </a:r>
            <a:r>
              <a:rPr lang="zh-CN" altLang="en-US" sz="1600" dirty="0" smtClean="0">
                <a:solidFill>
                  <a:srgbClr val="440E62"/>
                </a:solidFill>
              </a:rPr>
              <a:t>调试信息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440E62"/>
                </a:solidFill>
              </a:rPr>
              <a:t>I — Info -------------------------- </a:t>
            </a:r>
            <a:r>
              <a:rPr lang="zh-CN" altLang="en-US" sz="1600" dirty="0" smtClean="0">
                <a:solidFill>
                  <a:srgbClr val="440E62"/>
                </a:solidFill>
              </a:rPr>
              <a:t>手机状态的一些信息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440E62"/>
                </a:solidFill>
              </a:rPr>
              <a:t>W — Warning ---------------------</a:t>
            </a:r>
            <a:r>
              <a:rPr lang="zh-CN" altLang="en-US" sz="1600" dirty="0" smtClean="0">
                <a:solidFill>
                  <a:srgbClr val="440E62"/>
                </a:solidFill>
              </a:rPr>
              <a:t>手机警告的一些信息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440E62"/>
                </a:solidFill>
              </a:rPr>
              <a:t>E — Error --------------------------</a:t>
            </a:r>
            <a:r>
              <a:rPr lang="zh-CN" altLang="en-US" sz="1600" dirty="0" smtClean="0">
                <a:solidFill>
                  <a:srgbClr val="440E62"/>
                </a:solidFill>
              </a:rPr>
              <a:t>手机程序出错的一些信息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440E62"/>
                </a:solidFill>
              </a:rPr>
              <a:t>F — Fatal----------------------------</a:t>
            </a:r>
            <a:r>
              <a:rPr lang="zh-CN" altLang="en-US" sz="1600" dirty="0" smtClean="0">
                <a:solidFill>
                  <a:srgbClr val="440E62"/>
                </a:solidFill>
              </a:rPr>
              <a:t>手机程序执行失败的一些信息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1"/>
            <a:r>
              <a:rPr lang="en-US" altLang="zh-CN" sz="1600" dirty="0" smtClean="0">
                <a:solidFill>
                  <a:srgbClr val="440E62"/>
                </a:solidFill>
              </a:rPr>
              <a:t>S — Silent(assert)------------------</a:t>
            </a:r>
            <a:r>
              <a:rPr lang="zh-CN" altLang="en-US" sz="1600" dirty="0" smtClean="0">
                <a:solidFill>
                  <a:srgbClr val="440E62"/>
                </a:solidFill>
              </a:rPr>
              <a:t>手机致命的一些信息（一般无法打印）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zh-CN" altLang="en-US" sz="1600" dirty="0" smtClean="0">
              <a:solidFill>
                <a:srgbClr val="440E6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714752"/>
            <a:ext cx="72675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00232" y="142852"/>
            <a:ext cx="6399213" cy="577850"/>
          </a:xfrm>
        </p:spPr>
        <p:txBody>
          <a:bodyPr/>
          <a:lstStyle/>
          <a:p>
            <a:pPr algn="ctr"/>
            <a:r>
              <a:rPr lang="en-US" altLang="zh-CN" dirty="0" err="1" smtClean="0"/>
              <a:t>MTKLog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57158" y="857232"/>
            <a:ext cx="8572560" cy="571504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1.MTKlog</a:t>
            </a:r>
            <a:r>
              <a:rPr lang="zh-CN" altLang="en-US" dirty="0" smtClean="0">
                <a:solidFill>
                  <a:srgbClr val="440E62"/>
                </a:solidFill>
              </a:rPr>
              <a:t>目录结构：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2.Mobilelog </a:t>
            </a:r>
            <a:r>
              <a:rPr lang="zh-CN" altLang="en-US" dirty="0" smtClean="0">
                <a:solidFill>
                  <a:srgbClr val="440E62"/>
                </a:solidFill>
              </a:rPr>
              <a:t>下的</a:t>
            </a:r>
            <a:r>
              <a:rPr lang="en-US" altLang="zh-CN" dirty="0" smtClean="0">
                <a:solidFill>
                  <a:srgbClr val="440E62"/>
                </a:solidFill>
              </a:rPr>
              <a:t>log</a:t>
            </a:r>
            <a:r>
              <a:rPr lang="zh-CN" altLang="en-US" dirty="0" smtClean="0">
                <a:solidFill>
                  <a:srgbClr val="440E62"/>
                </a:solidFill>
              </a:rPr>
              <a:t> 文件信息。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614366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649416"/>
            <a:ext cx="6286544" cy="32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71604" y="214290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简单分析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214282" y="857232"/>
            <a:ext cx="8715436" cy="571504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zh-CN" altLang="en-US" dirty="0" smtClean="0">
                <a:solidFill>
                  <a:srgbClr val="440E62"/>
                </a:solidFill>
              </a:rPr>
              <a:t>一、查看手机相关信息。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1.</a:t>
            </a:r>
            <a:r>
              <a:rPr lang="zh-CN" altLang="en-US" dirty="0" smtClean="0">
                <a:solidFill>
                  <a:srgbClr val="440E62"/>
                </a:solidFill>
              </a:rPr>
              <a:t>查看手机信号：</a:t>
            </a:r>
            <a:r>
              <a:rPr lang="en-US" altLang="zh-CN" dirty="0" smtClean="0">
                <a:solidFill>
                  <a:srgbClr val="440E62"/>
                </a:solidFill>
              </a:rPr>
              <a:t>AT&lt; +ECSQ</a:t>
            </a:r>
            <a:r>
              <a:rPr lang="zh-CN" altLang="en-US" dirty="0" smtClean="0">
                <a:solidFill>
                  <a:srgbClr val="440E62"/>
                </a:solidFill>
              </a:rPr>
              <a:t>或</a:t>
            </a:r>
            <a:r>
              <a:rPr lang="en-US" altLang="zh-CN" dirty="0" smtClean="0">
                <a:solidFill>
                  <a:srgbClr val="440E62"/>
                </a:solidFill>
              </a:rPr>
              <a:t>RIL_URC_READER:+ECSQ</a:t>
            </a:r>
          </a:p>
          <a:p>
            <a:r>
              <a:rPr lang="en-US" altLang="zh-CN" dirty="0" smtClean="0">
                <a:solidFill>
                  <a:srgbClr val="440E62"/>
                </a:solidFill>
              </a:rPr>
              <a:t>AT&lt; +ECSQ: &lt;</a:t>
            </a:r>
            <a:r>
              <a:rPr lang="en-US" altLang="zh-CN" dirty="0" err="1" smtClean="0">
                <a:solidFill>
                  <a:srgbClr val="440E62"/>
                </a:solidFill>
              </a:rPr>
              <a:t>asu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ber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rssi</a:t>
            </a:r>
            <a:r>
              <a:rPr lang="en-US" altLang="zh-CN" dirty="0" smtClean="0">
                <a:solidFill>
                  <a:srgbClr val="440E62"/>
                </a:solidFill>
              </a:rPr>
              <a:t>&gt;    </a:t>
            </a:r>
            <a:r>
              <a:rPr lang="zh-CN" altLang="en-US" dirty="0" smtClean="0">
                <a:solidFill>
                  <a:srgbClr val="440E62"/>
                </a:solidFill>
              </a:rPr>
              <a:t>（</a:t>
            </a:r>
            <a:r>
              <a:rPr lang="en-US" altLang="zh-CN" dirty="0" smtClean="0">
                <a:solidFill>
                  <a:srgbClr val="440E62"/>
                </a:solidFill>
              </a:rPr>
              <a:t>2G</a:t>
            </a:r>
            <a:r>
              <a:rPr lang="zh-CN" altLang="en-US" dirty="0" smtClean="0">
                <a:solidFill>
                  <a:srgbClr val="440E62"/>
                </a:solidFill>
              </a:rPr>
              <a:t>网络）</a:t>
            </a:r>
          </a:p>
          <a:p>
            <a:r>
              <a:rPr lang="en-US" altLang="zh-CN" dirty="0" smtClean="0">
                <a:solidFill>
                  <a:srgbClr val="440E62"/>
                </a:solidFill>
              </a:rPr>
              <a:t>AT&lt; +ECSQ: &lt;</a:t>
            </a:r>
            <a:r>
              <a:rPr lang="en-US" altLang="zh-CN" dirty="0" err="1" smtClean="0">
                <a:solidFill>
                  <a:srgbClr val="440E62"/>
                </a:solidFill>
              </a:rPr>
              <a:t>asu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ber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rssi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rscp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ec</a:t>
            </a:r>
            <a:r>
              <a:rPr lang="en-US" altLang="zh-CN" dirty="0" smtClean="0">
                <a:solidFill>
                  <a:srgbClr val="440E62"/>
                </a:solidFill>
              </a:rPr>
              <a:t>/no&gt;     </a:t>
            </a:r>
            <a:r>
              <a:rPr lang="zh-CN" altLang="en-US" dirty="0" smtClean="0">
                <a:solidFill>
                  <a:srgbClr val="440E62"/>
                </a:solidFill>
              </a:rPr>
              <a:t>（</a:t>
            </a:r>
            <a:r>
              <a:rPr lang="en-US" altLang="zh-CN" dirty="0" smtClean="0">
                <a:solidFill>
                  <a:srgbClr val="440E62"/>
                </a:solidFill>
              </a:rPr>
              <a:t>3G</a:t>
            </a:r>
            <a:r>
              <a:rPr lang="zh-CN" altLang="en-US" dirty="0" smtClean="0">
                <a:solidFill>
                  <a:srgbClr val="440E62"/>
                </a:solidFill>
              </a:rPr>
              <a:t>网络）</a:t>
            </a:r>
          </a:p>
          <a:p>
            <a:r>
              <a:rPr lang="zh-CN" altLang="en-US" dirty="0" smtClean="0">
                <a:solidFill>
                  <a:srgbClr val="440E62"/>
                </a:solidFill>
              </a:rPr>
              <a:t>其中</a:t>
            </a:r>
            <a:r>
              <a:rPr lang="en-US" altLang="zh-CN" dirty="0" smtClean="0">
                <a:solidFill>
                  <a:srgbClr val="440E62"/>
                </a:solidFill>
              </a:rPr>
              <a:t>&lt;</a:t>
            </a:r>
            <a:r>
              <a:rPr lang="en-US" altLang="zh-CN" dirty="0" err="1" smtClean="0">
                <a:solidFill>
                  <a:srgbClr val="440E62"/>
                </a:solidFill>
              </a:rPr>
              <a:t>rssi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rscp</a:t>
            </a:r>
            <a:r>
              <a:rPr lang="en-US" altLang="zh-CN" dirty="0" smtClean="0">
                <a:solidFill>
                  <a:srgbClr val="440E62"/>
                </a:solidFill>
              </a:rPr>
              <a:t>&gt;, &lt;</a:t>
            </a:r>
            <a:r>
              <a:rPr lang="en-US" altLang="zh-CN" dirty="0" err="1" smtClean="0">
                <a:solidFill>
                  <a:srgbClr val="440E62"/>
                </a:solidFill>
              </a:rPr>
              <a:t>ec</a:t>
            </a:r>
            <a:r>
              <a:rPr lang="en-US" altLang="zh-CN" dirty="0" smtClean="0">
                <a:solidFill>
                  <a:srgbClr val="440E62"/>
                </a:solidFill>
              </a:rPr>
              <a:t>/no&gt;</a:t>
            </a:r>
            <a:r>
              <a:rPr lang="zh-CN" altLang="en-US" dirty="0" smtClean="0">
                <a:solidFill>
                  <a:srgbClr val="440E62"/>
                </a:solidFill>
              </a:rPr>
              <a:t>这几个物理参数上报时单位为</a:t>
            </a:r>
            <a:r>
              <a:rPr lang="en-US" altLang="zh-CN" dirty="0" err="1" smtClean="0">
                <a:solidFill>
                  <a:srgbClr val="440E62"/>
                </a:solidFill>
              </a:rPr>
              <a:t>qdbm</a:t>
            </a:r>
            <a:r>
              <a:rPr lang="zh-CN" altLang="en-US" dirty="0" smtClean="0">
                <a:solidFill>
                  <a:srgbClr val="440E62"/>
                </a:solidFill>
              </a:rPr>
              <a:t>，换算为</a:t>
            </a:r>
            <a:r>
              <a:rPr lang="en-US" altLang="zh-CN" dirty="0" err="1" smtClean="0">
                <a:solidFill>
                  <a:srgbClr val="440E62"/>
                </a:solidFill>
              </a:rPr>
              <a:t>dbm</a:t>
            </a:r>
            <a:r>
              <a:rPr lang="zh-CN" altLang="en-US" dirty="0" smtClean="0">
                <a:solidFill>
                  <a:srgbClr val="440E62"/>
                </a:solidFill>
              </a:rPr>
              <a:t>的公式为：</a:t>
            </a:r>
            <a:r>
              <a:rPr lang="en-US" altLang="zh-CN" dirty="0" err="1" smtClean="0">
                <a:solidFill>
                  <a:srgbClr val="440E62"/>
                </a:solidFill>
              </a:rPr>
              <a:t>dbm</a:t>
            </a:r>
            <a:r>
              <a:rPr lang="en-US" altLang="zh-CN" dirty="0" smtClean="0">
                <a:solidFill>
                  <a:srgbClr val="440E62"/>
                </a:solidFill>
              </a:rPr>
              <a:t>=</a:t>
            </a:r>
            <a:r>
              <a:rPr lang="en-US" altLang="zh-CN" dirty="0" err="1" smtClean="0">
                <a:solidFill>
                  <a:srgbClr val="440E62"/>
                </a:solidFill>
              </a:rPr>
              <a:t>qdbm</a:t>
            </a:r>
            <a:r>
              <a:rPr lang="en-US" altLang="zh-CN" dirty="0" smtClean="0">
                <a:solidFill>
                  <a:srgbClr val="440E62"/>
                </a:solidFill>
              </a:rPr>
              <a:t>/4</a:t>
            </a: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r>
              <a:rPr lang="en-US" altLang="zh-CN" dirty="0" smtClean="0">
                <a:solidFill>
                  <a:srgbClr val="440E62"/>
                </a:solidFill>
              </a:rPr>
              <a:t>2.</a:t>
            </a:r>
            <a:r>
              <a:rPr lang="zh-CN" altLang="en-US" dirty="0" smtClean="0">
                <a:solidFill>
                  <a:srgbClr val="440E62"/>
                </a:solidFill>
              </a:rPr>
              <a:t>查看</a:t>
            </a:r>
            <a:r>
              <a:rPr lang="en-US" altLang="zh-CN" dirty="0" err="1" smtClean="0">
                <a:solidFill>
                  <a:srgbClr val="440E62"/>
                </a:solidFill>
              </a:rPr>
              <a:t>wifi</a:t>
            </a:r>
            <a:r>
              <a:rPr lang="zh-CN" altLang="en-US" dirty="0" smtClean="0">
                <a:solidFill>
                  <a:srgbClr val="440E62"/>
                </a:solidFill>
              </a:rPr>
              <a:t>信号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r>
              <a:rPr lang="en-US" altLang="zh-CN" dirty="0" smtClean="0">
                <a:solidFill>
                  <a:srgbClr val="440E62"/>
                </a:solidFill>
              </a:rPr>
              <a:t>  </a:t>
            </a:r>
            <a:r>
              <a:rPr lang="zh-CN" altLang="en-US" dirty="0" smtClean="0">
                <a:solidFill>
                  <a:srgbClr val="440E62"/>
                </a:solidFill>
              </a:rPr>
              <a:t>在</a:t>
            </a:r>
            <a:r>
              <a:rPr lang="en-US" altLang="zh-CN" dirty="0" smtClean="0">
                <a:solidFill>
                  <a:srgbClr val="440E62"/>
                </a:solidFill>
              </a:rPr>
              <a:t>log</a:t>
            </a:r>
            <a:r>
              <a:rPr lang="zh-CN" altLang="en-US" dirty="0" smtClean="0">
                <a:solidFill>
                  <a:srgbClr val="440E62"/>
                </a:solidFill>
              </a:rPr>
              <a:t>中搜索字符</a:t>
            </a:r>
            <a:r>
              <a:rPr lang="en-US" altLang="zh-CN" dirty="0" smtClean="0">
                <a:solidFill>
                  <a:srgbClr val="440E62"/>
                </a:solidFill>
              </a:rPr>
              <a:t>”</a:t>
            </a:r>
            <a:r>
              <a:rPr lang="en-US" altLang="zh-CN" dirty="0" err="1" smtClean="0">
                <a:solidFill>
                  <a:srgbClr val="440E62"/>
                </a:solidFill>
              </a:rPr>
              <a:t>newRssi</a:t>
            </a:r>
            <a:r>
              <a:rPr lang="en-US" altLang="zh-CN" dirty="0" smtClean="0">
                <a:solidFill>
                  <a:srgbClr val="440E62"/>
                </a:solidFill>
              </a:rPr>
              <a:t>” </a:t>
            </a: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endParaRPr lang="en-US" altLang="zh-CN" dirty="0" smtClean="0">
              <a:solidFill>
                <a:srgbClr val="440E62"/>
              </a:solidFill>
            </a:endParaRPr>
          </a:p>
          <a:p>
            <a:r>
              <a:rPr lang="en-US" altLang="zh-CN" dirty="0" smtClean="0">
                <a:solidFill>
                  <a:srgbClr val="440E62"/>
                </a:solidFill>
              </a:rPr>
              <a:t>3.</a:t>
            </a:r>
            <a:r>
              <a:rPr lang="zh-CN" altLang="en-US" dirty="0" smtClean="0">
                <a:solidFill>
                  <a:srgbClr val="440E62"/>
                </a:solidFill>
              </a:rPr>
              <a:t>还可以查看很多关于手机相关的信息如：</a:t>
            </a:r>
            <a:r>
              <a:rPr lang="en-US" altLang="zh-CN" dirty="0" smtClean="0">
                <a:solidFill>
                  <a:srgbClr val="440E62"/>
                </a:solidFill>
              </a:rPr>
              <a:t>battery ,displayed</a:t>
            </a:r>
            <a:r>
              <a:rPr lang="zh-CN" altLang="en-US" dirty="0" smtClean="0">
                <a:solidFill>
                  <a:srgbClr val="440E62"/>
                </a:solidFill>
              </a:rPr>
              <a:t>等很多信息。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928934"/>
            <a:ext cx="718547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929198"/>
            <a:ext cx="735811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28794" y="142852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简单分析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42844" y="785794"/>
            <a:ext cx="8572560" cy="585791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zh-CN" altLang="en-US" dirty="0" smtClean="0">
                <a:solidFill>
                  <a:srgbClr val="440E62"/>
                </a:solidFill>
              </a:rPr>
              <a:t>二、查看程序异常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zh-CN" altLang="en-US" sz="1400" dirty="0" smtClean="0">
                <a:solidFill>
                  <a:srgbClr val="440E62"/>
                </a:solidFill>
              </a:rPr>
              <a:t>查找关键字 通过查找：</a:t>
            </a:r>
            <a:r>
              <a:rPr lang="en-US" altLang="zh-CN" sz="1400" dirty="0" smtClean="0">
                <a:solidFill>
                  <a:srgbClr val="440E62"/>
                </a:solidFill>
              </a:rPr>
              <a:t>“null” “error” </a:t>
            </a:r>
            <a:r>
              <a:rPr lang="zh-CN" altLang="en-US" sz="1400" dirty="0" smtClean="0">
                <a:solidFill>
                  <a:srgbClr val="440E62"/>
                </a:solidFill>
              </a:rPr>
              <a:t>“</a:t>
            </a:r>
            <a:r>
              <a:rPr lang="en-US" altLang="zh-CN" sz="1400" dirty="0" err="1" smtClean="0">
                <a:solidFill>
                  <a:srgbClr val="440E62"/>
                </a:solidFill>
              </a:rPr>
              <a:t>NullPointerException”,“Build</a:t>
            </a:r>
            <a:r>
              <a:rPr lang="en-US" altLang="zh-CN" sz="1400" dirty="0" smtClean="0">
                <a:solidFill>
                  <a:srgbClr val="440E62"/>
                </a:solidFill>
              </a:rPr>
              <a:t> fingerprint:”,“</a:t>
            </a:r>
            <a:r>
              <a:rPr lang="en-US" altLang="zh-CN" sz="1400" dirty="0" err="1" smtClean="0">
                <a:solidFill>
                  <a:srgbClr val="440E62"/>
                </a:solidFill>
              </a:rPr>
              <a:t>exception”,“anr</a:t>
            </a:r>
            <a:r>
              <a:rPr lang="en-US" altLang="zh-CN" sz="1400" dirty="0" smtClean="0">
                <a:solidFill>
                  <a:srgbClr val="440E62"/>
                </a:solidFill>
              </a:rPr>
              <a:t>”</a:t>
            </a:r>
            <a:r>
              <a:rPr lang="zh-CN" altLang="en-US" sz="1400" dirty="0" smtClean="0">
                <a:solidFill>
                  <a:srgbClr val="440E62"/>
                </a:solidFill>
              </a:rPr>
              <a:t>，</a:t>
            </a:r>
            <a:r>
              <a:rPr lang="en-US" altLang="zh-CN" sz="1400" dirty="0" smtClean="0">
                <a:solidFill>
                  <a:srgbClr val="440E62"/>
                </a:solidFill>
              </a:rPr>
              <a:t>“</a:t>
            </a:r>
            <a:r>
              <a:rPr lang="en-US" altLang="zh-CN" sz="1400" dirty="0" err="1" smtClean="0">
                <a:solidFill>
                  <a:srgbClr val="440E62"/>
                </a:solidFill>
              </a:rPr>
              <a:t>DexOpt</a:t>
            </a:r>
            <a:r>
              <a:rPr lang="en-US" altLang="zh-CN" sz="1400" dirty="0" smtClean="0">
                <a:solidFill>
                  <a:srgbClr val="440E62"/>
                </a:solidFill>
              </a:rPr>
              <a:t>“”E/“</a:t>
            </a:r>
            <a:r>
              <a:rPr lang="zh-CN" altLang="en-US" sz="1400" dirty="0" smtClean="0">
                <a:solidFill>
                  <a:srgbClr val="440E62"/>
                </a:solidFill>
              </a:rPr>
              <a:t> </a:t>
            </a:r>
            <a:r>
              <a:rPr lang="en-US" altLang="zh-CN" sz="1400" dirty="0" smtClean="0">
                <a:solidFill>
                  <a:srgbClr val="440E62"/>
                </a:solidFill>
              </a:rPr>
              <a:t>”Fatal“ </a:t>
            </a:r>
            <a:r>
              <a:rPr lang="zh-CN" altLang="en-US" sz="1400" dirty="0" smtClean="0">
                <a:solidFill>
                  <a:srgbClr val="440E62"/>
                </a:solidFill>
              </a:rPr>
              <a:t>等的错误信息，来定位问题。</a:t>
            </a: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dirty="0" smtClean="0">
                <a:solidFill>
                  <a:srgbClr val="440E62"/>
                </a:solidFill>
              </a:rPr>
              <a:t>      </a:t>
            </a:r>
            <a:r>
              <a:rPr lang="zh-CN" altLang="en-US" sz="1400" dirty="0" smtClean="0">
                <a:solidFill>
                  <a:srgbClr val="440E62"/>
                </a:solidFill>
              </a:rPr>
              <a:t>如：通查找“</a:t>
            </a:r>
            <a:r>
              <a:rPr lang="en-US" altLang="zh-CN" sz="1400" dirty="0" smtClean="0">
                <a:solidFill>
                  <a:srgbClr val="440E62"/>
                </a:solidFill>
              </a:rPr>
              <a:t>Exception</a:t>
            </a:r>
            <a:r>
              <a:rPr lang="zh-CN" altLang="en-US" sz="1400" dirty="0" smtClean="0">
                <a:solidFill>
                  <a:srgbClr val="440E62"/>
                </a:solidFill>
              </a:rPr>
              <a:t>”来定位</a:t>
            </a:r>
            <a:r>
              <a:rPr lang="en-US" altLang="zh-CN" sz="1400" dirty="0" err="1" smtClean="0">
                <a:solidFill>
                  <a:srgbClr val="440E62"/>
                </a:solidFill>
              </a:rPr>
              <a:t>Crach</a:t>
            </a:r>
            <a:r>
              <a:rPr lang="en-US" altLang="zh-CN" sz="1400" dirty="0" smtClean="0">
                <a:solidFill>
                  <a:srgbClr val="440E62"/>
                </a:solidFill>
              </a:rPr>
              <a:t>(</a:t>
            </a:r>
            <a:r>
              <a:rPr lang="zh-CN" altLang="en-US" sz="1400" dirty="0" smtClean="0">
                <a:solidFill>
                  <a:srgbClr val="440E62"/>
                </a:solidFill>
              </a:rPr>
              <a:t>报错</a:t>
            </a:r>
            <a:r>
              <a:rPr lang="en-US" altLang="zh-CN" sz="1400" dirty="0" smtClean="0">
                <a:solidFill>
                  <a:srgbClr val="440E62"/>
                </a:solidFill>
              </a:rPr>
              <a:t>)</a:t>
            </a:r>
            <a:r>
              <a:rPr lang="zh-CN" altLang="en-US" sz="1400" dirty="0" smtClean="0">
                <a:solidFill>
                  <a:srgbClr val="440E62"/>
                </a:solidFill>
              </a:rPr>
              <a:t>的信息。</a:t>
            </a: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1400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400" dirty="0" smtClean="0">
                <a:solidFill>
                  <a:srgbClr val="440E62"/>
                </a:solidFill>
              </a:rPr>
              <a:t>	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>
              <a:solidFill>
                <a:srgbClr val="440E6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2071678"/>
            <a:ext cx="735811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143380"/>
            <a:ext cx="7358114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85918" y="142852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简单分析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85720" y="857232"/>
            <a:ext cx="8501122" cy="5786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zh-CN" altLang="en-US" dirty="0" smtClean="0">
                <a:solidFill>
                  <a:srgbClr val="440E62"/>
                </a:solidFill>
              </a:rPr>
              <a:t>如：查找“</a:t>
            </a:r>
            <a:r>
              <a:rPr lang="en-US" altLang="zh-CN" dirty="0" smtClean="0">
                <a:solidFill>
                  <a:srgbClr val="440E62"/>
                </a:solidFill>
              </a:rPr>
              <a:t>ANR</a:t>
            </a:r>
            <a:r>
              <a:rPr lang="zh-CN" altLang="en-US" dirty="0" smtClean="0">
                <a:solidFill>
                  <a:srgbClr val="440E62"/>
                </a:solidFill>
              </a:rPr>
              <a:t>”来定位 无响应的信息。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	ANR</a:t>
            </a:r>
            <a:r>
              <a:rPr lang="zh-CN" altLang="en-US" dirty="0" smtClean="0">
                <a:solidFill>
                  <a:srgbClr val="440E62"/>
                </a:solidFill>
              </a:rPr>
              <a:t>一般有三种类型：</a:t>
            </a:r>
            <a:br>
              <a:rPr lang="zh-CN" altLang="en-US" dirty="0" smtClean="0">
                <a:solidFill>
                  <a:srgbClr val="440E62"/>
                </a:solidFill>
              </a:rPr>
            </a:br>
            <a:r>
              <a:rPr lang="en-US" altLang="zh-CN" dirty="0" smtClean="0">
                <a:solidFill>
                  <a:srgbClr val="440E62"/>
                </a:solidFill>
              </a:rPr>
              <a:t>1</a:t>
            </a:r>
            <a:r>
              <a:rPr lang="zh-CN" altLang="en-US" dirty="0" smtClean="0">
                <a:solidFill>
                  <a:srgbClr val="440E62"/>
                </a:solidFill>
              </a:rPr>
              <a:t>：</a:t>
            </a:r>
            <a:r>
              <a:rPr lang="en-US" altLang="zh-CN" dirty="0" err="1" smtClean="0">
                <a:solidFill>
                  <a:srgbClr val="440E62"/>
                </a:solidFill>
              </a:rPr>
              <a:t>KeyDispatchTimeout</a:t>
            </a:r>
            <a:r>
              <a:rPr lang="en-US" altLang="zh-CN" dirty="0" smtClean="0">
                <a:solidFill>
                  <a:srgbClr val="440E62"/>
                </a:solidFill>
              </a:rPr>
              <a:t>(5 seconds) --</a:t>
            </a:r>
            <a:r>
              <a:rPr lang="zh-CN" altLang="en-US" dirty="0" smtClean="0">
                <a:solidFill>
                  <a:srgbClr val="440E62"/>
                </a:solidFill>
              </a:rPr>
              <a:t>主要类型</a:t>
            </a:r>
            <a:br>
              <a:rPr lang="zh-CN" altLang="en-US" dirty="0" smtClean="0">
                <a:solidFill>
                  <a:srgbClr val="440E62"/>
                </a:solidFill>
              </a:rPr>
            </a:br>
            <a:r>
              <a:rPr lang="zh-CN" altLang="en-US" dirty="0" smtClean="0">
                <a:solidFill>
                  <a:srgbClr val="440E62"/>
                </a:solidFill>
              </a:rPr>
              <a:t>按键或触摸事件在特定时间内无响应</a:t>
            </a:r>
            <a:br>
              <a:rPr lang="zh-CN" altLang="en-US" dirty="0" smtClean="0">
                <a:solidFill>
                  <a:srgbClr val="440E62"/>
                </a:solidFill>
              </a:rPr>
            </a:br>
            <a:r>
              <a:rPr lang="en-US" altLang="zh-CN" dirty="0" smtClean="0">
                <a:solidFill>
                  <a:srgbClr val="440E62"/>
                </a:solidFill>
              </a:rPr>
              <a:t>2</a:t>
            </a:r>
            <a:r>
              <a:rPr lang="zh-CN" altLang="en-US" dirty="0" smtClean="0">
                <a:solidFill>
                  <a:srgbClr val="440E62"/>
                </a:solidFill>
              </a:rPr>
              <a:t>：</a:t>
            </a:r>
            <a:r>
              <a:rPr lang="en-US" altLang="zh-CN" dirty="0" err="1" smtClean="0">
                <a:solidFill>
                  <a:srgbClr val="440E62"/>
                </a:solidFill>
              </a:rPr>
              <a:t>BroadcastTimeout</a:t>
            </a:r>
            <a:r>
              <a:rPr lang="en-US" altLang="zh-CN" dirty="0" smtClean="0">
                <a:solidFill>
                  <a:srgbClr val="440E62"/>
                </a:solidFill>
              </a:rPr>
              <a:t>(10 seconds)</a:t>
            </a:r>
            <a:br>
              <a:rPr lang="en-US" altLang="zh-CN" dirty="0" smtClean="0">
                <a:solidFill>
                  <a:srgbClr val="440E62"/>
                </a:solidFill>
              </a:rPr>
            </a:br>
            <a:r>
              <a:rPr lang="en-US" altLang="zh-CN" dirty="0" err="1" smtClean="0">
                <a:solidFill>
                  <a:srgbClr val="440E62"/>
                </a:solidFill>
              </a:rPr>
              <a:t>BroadcastReceiver</a:t>
            </a:r>
            <a:r>
              <a:rPr lang="zh-CN" altLang="en-US" dirty="0" smtClean="0">
                <a:solidFill>
                  <a:srgbClr val="440E62"/>
                </a:solidFill>
              </a:rPr>
              <a:t>在特定时间内无法处理完成</a:t>
            </a:r>
            <a:br>
              <a:rPr lang="zh-CN" altLang="en-US" dirty="0" smtClean="0">
                <a:solidFill>
                  <a:srgbClr val="440E62"/>
                </a:solidFill>
              </a:rPr>
            </a:br>
            <a:r>
              <a:rPr lang="en-US" altLang="zh-CN" dirty="0" smtClean="0">
                <a:solidFill>
                  <a:srgbClr val="440E62"/>
                </a:solidFill>
              </a:rPr>
              <a:t>3</a:t>
            </a:r>
            <a:r>
              <a:rPr lang="zh-CN" altLang="en-US" dirty="0" smtClean="0">
                <a:solidFill>
                  <a:srgbClr val="440E62"/>
                </a:solidFill>
              </a:rPr>
              <a:t>：</a:t>
            </a:r>
            <a:r>
              <a:rPr lang="en-US" altLang="zh-CN" dirty="0" err="1" smtClean="0">
                <a:solidFill>
                  <a:srgbClr val="440E62"/>
                </a:solidFill>
              </a:rPr>
              <a:t>ServiceTimeout</a:t>
            </a:r>
            <a:r>
              <a:rPr lang="en-US" altLang="zh-CN" dirty="0" smtClean="0">
                <a:solidFill>
                  <a:srgbClr val="440E62"/>
                </a:solidFill>
              </a:rPr>
              <a:t>(20 seconds) --</a:t>
            </a:r>
            <a:r>
              <a:rPr lang="zh-CN" altLang="en-US" dirty="0" smtClean="0">
                <a:solidFill>
                  <a:srgbClr val="440E62"/>
                </a:solidFill>
              </a:rPr>
              <a:t>小概率类型</a:t>
            </a:r>
            <a:br>
              <a:rPr lang="zh-CN" altLang="en-US" dirty="0" smtClean="0">
                <a:solidFill>
                  <a:srgbClr val="440E62"/>
                </a:solidFill>
              </a:rPr>
            </a:br>
            <a:r>
              <a:rPr lang="en-US" altLang="zh-CN" dirty="0" smtClean="0">
                <a:solidFill>
                  <a:srgbClr val="440E62"/>
                </a:solidFill>
              </a:rPr>
              <a:t>Service</a:t>
            </a:r>
            <a:r>
              <a:rPr lang="zh-CN" altLang="en-US" dirty="0" smtClean="0">
                <a:solidFill>
                  <a:srgbClr val="440E62"/>
                </a:solidFill>
              </a:rPr>
              <a:t>在特定的时间内无法处理完成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429000"/>
            <a:ext cx="6357982" cy="302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57356" y="214290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00034" y="928670"/>
            <a:ext cx="8072494" cy="5286412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1.</a:t>
            </a:r>
            <a:r>
              <a:rPr lang="zh-CN" altLang="en-US" dirty="0" smtClean="0">
                <a:solidFill>
                  <a:srgbClr val="440E62"/>
                </a:solidFill>
              </a:rPr>
              <a:t>将某一</a:t>
            </a:r>
            <a:r>
              <a:rPr lang="en-US" altLang="zh-CN" dirty="0" err="1" smtClean="0">
                <a:solidFill>
                  <a:srgbClr val="440E62"/>
                </a:solidFill>
              </a:rPr>
              <a:t>apk</a:t>
            </a:r>
            <a:r>
              <a:rPr lang="zh-CN" altLang="en-US" dirty="0" smtClean="0">
                <a:solidFill>
                  <a:srgbClr val="440E62"/>
                </a:solidFill>
              </a:rPr>
              <a:t>文件拷贝到手机</a:t>
            </a:r>
            <a:r>
              <a:rPr lang="en-US" altLang="zh-CN" dirty="0" smtClean="0">
                <a:solidFill>
                  <a:srgbClr val="440E62"/>
                </a:solidFill>
              </a:rPr>
              <a:t>/system/app</a:t>
            </a:r>
            <a:r>
              <a:rPr lang="zh-CN" altLang="en-US" dirty="0" smtClean="0">
                <a:solidFill>
                  <a:srgbClr val="440E62"/>
                </a:solidFill>
              </a:rPr>
              <a:t>目录下去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2.</a:t>
            </a:r>
            <a:r>
              <a:rPr lang="zh-CN" altLang="en-US" dirty="0" smtClean="0">
                <a:solidFill>
                  <a:srgbClr val="440E62"/>
                </a:solidFill>
              </a:rPr>
              <a:t>写一个</a:t>
            </a:r>
            <a:r>
              <a:rPr lang="en-US" altLang="zh-CN" dirty="0" smtClean="0">
                <a:solidFill>
                  <a:srgbClr val="440E62"/>
                </a:solidFill>
              </a:rPr>
              <a:t>monkey</a:t>
            </a:r>
            <a:r>
              <a:rPr lang="zh-CN" altLang="en-US" dirty="0" smtClean="0">
                <a:solidFill>
                  <a:srgbClr val="440E62"/>
                </a:solidFill>
              </a:rPr>
              <a:t>脚本，在设置模块中执行</a:t>
            </a:r>
            <a:r>
              <a:rPr lang="en-US" altLang="zh-CN" dirty="0" smtClean="0">
                <a:solidFill>
                  <a:srgbClr val="440E62"/>
                </a:solidFill>
              </a:rPr>
              <a:t>10000</a:t>
            </a:r>
            <a:r>
              <a:rPr lang="zh-CN" altLang="en-US" dirty="0" smtClean="0">
                <a:solidFill>
                  <a:srgbClr val="440E62"/>
                </a:solidFill>
              </a:rPr>
              <a:t>次操作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	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85852" y="1714488"/>
            <a:ext cx="5214974" cy="150019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adb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 root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adb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 remount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adb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 push  “xxx.apk” /system/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apk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85852" y="3857628"/>
            <a:ext cx="5143536" cy="171451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adb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 shell monkey –p 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com.android.settings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 –v –v –v –throttle 1000 –s 666 100000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714356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一、常用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工具简介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14348" y="1500175"/>
          <a:ext cx="7470783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680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214290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一、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工具下载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428596" y="785794"/>
            <a:ext cx="8286808" cy="5214974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1.ADB</a:t>
            </a:r>
            <a:r>
              <a:rPr lang="zh-CN" altLang="en-US" dirty="0" smtClean="0">
                <a:solidFill>
                  <a:srgbClr val="440E62"/>
                </a:solidFill>
              </a:rPr>
              <a:t>工具下载网址：</a:t>
            </a:r>
            <a:r>
              <a:rPr lang="en-US" altLang="zh-CN" dirty="0" smtClean="0">
                <a:solidFill>
                  <a:srgbClr val="440E62"/>
                </a:solidFill>
                <a:hlinkClick r:id="rId2"/>
              </a:rPr>
              <a:t>http://developer.android.com/sdk/index.html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2.</a:t>
            </a:r>
            <a:r>
              <a:rPr lang="zh-CN" altLang="en-US" dirty="0" smtClean="0">
                <a:solidFill>
                  <a:srgbClr val="440E62"/>
                </a:solidFill>
              </a:rPr>
              <a:t>选择</a:t>
            </a:r>
            <a:r>
              <a:rPr lang="en-US" altLang="zh-CN" dirty="0" smtClean="0">
                <a:solidFill>
                  <a:srgbClr val="440E62"/>
                </a:solidFill>
              </a:rPr>
              <a:t>							</a:t>
            </a:r>
            <a:r>
              <a:rPr lang="zh-CN" altLang="en-US" dirty="0" smtClean="0">
                <a:solidFill>
                  <a:srgbClr val="440E62"/>
                </a:solidFill>
              </a:rPr>
              <a:t>选择对应操作系统的</a:t>
            </a:r>
            <a:r>
              <a:rPr lang="en-US" altLang="zh-CN" dirty="0" smtClean="0">
                <a:solidFill>
                  <a:srgbClr val="440E62"/>
                </a:solidFill>
              </a:rPr>
              <a:t>SDK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3.</a:t>
            </a:r>
            <a:r>
              <a:rPr lang="zh-CN" altLang="en-US" dirty="0" smtClean="0">
                <a:solidFill>
                  <a:srgbClr val="440E62"/>
                </a:solidFill>
              </a:rPr>
              <a:t>下载好文件后，将文件解压，目录如下：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500174"/>
            <a:ext cx="2819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714620"/>
            <a:ext cx="7429552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214414" y="642918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二 、配置</a:t>
            </a:r>
            <a:r>
              <a:rPr lang="en-US" altLang="zh-CN" dirty="0" smtClean="0"/>
              <a:t>ADB</a:t>
            </a:r>
            <a:r>
              <a:rPr lang="zh-CN" altLang="en-US" dirty="0" smtClean="0"/>
              <a:t>运行环境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86058"/>
            <a:ext cx="3357586" cy="353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86058"/>
            <a:ext cx="3429024" cy="36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 bwMode="auto">
          <a:xfrm>
            <a:off x="642910" y="1142984"/>
            <a:ext cx="7215238" cy="157163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rgbClr val="440E62"/>
                </a:solidFill>
              </a:rPr>
              <a:t>1.</a:t>
            </a:r>
            <a:r>
              <a:rPr lang="zh-CN" altLang="en-US" sz="1600" dirty="0" smtClean="0">
                <a:solidFill>
                  <a:srgbClr val="440E62"/>
                </a:solidFill>
              </a:rPr>
              <a:t>配置环境变量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r>
              <a:rPr lang="en-US" altLang="zh-CN" sz="1600" dirty="0" smtClean="0">
                <a:solidFill>
                  <a:srgbClr val="440E62"/>
                </a:solidFill>
              </a:rPr>
              <a:t>	</a:t>
            </a:r>
            <a:r>
              <a:rPr lang="zh-CN" altLang="en-US" sz="1600" dirty="0" smtClean="0">
                <a:solidFill>
                  <a:srgbClr val="440E62"/>
                </a:solidFill>
              </a:rPr>
              <a:t>配置环境变量很重要，不管是使用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zh-CN" altLang="en-US" sz="1600" dirty="0" smtClean="0">
                <a:solidFill>
                  <a:srgbClr val="440E62"/>
                </a:solidFill>
              </a:rPr>
              <a:t>命令，还是后面</a:t>
            </a:r>
            <a:r>
              <a:rPr lang="en-US" altLang="zh-CN" sz="1600" dirty="0" smtClean="0">
                <a:solidFill>
                  <a:srgbClr val="440E62"/>
                </a:solidFill>
              </a:rPr>
              <a:t>monkey ,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monkeyrunner</a:t>
            </a:r>
            <a:r>
              <a:rPr lang="zh-CN" altLang="en-US" sz="1600" dirty="0" smtClean="0">
                <a:solidFill>
                  <a:srgbClr val="440E62"/>
                </a:solidFill>
              </a:rPr>
              <a:t>都需要用到环境变量。可以去</a:t>
            </a:r>
            <a:r>
              <a:rPr lang="en-US" altLang="zh-CN" sz="1600" dirty="0" smtClean="0">
                <a:solidFill>
                  <a:srgbClr val="440E62"/>
                </a:solidFill>
              </a:rPr>
              <a:t>Google</a:t>
            </a:r>
            <a:r>
              <a:rPr lang="zh-CN" altLang="en-US" sz="1600" dirty="0" smtClean="0">
                <a:solidFill>
                  <a:srgbClr val="440E62"/>
                </a:solidFill>
              </a:rPr>
              <a:t>下载最新的</a:t>
            </a:r>
            <a:r>
              <a:rPr lang="en-US" altLang="zh-CN" sz="1600" dirty="0" smtClean="0">
                <a:solidFill>
                  <a:srgbClr val="440E62"/>
                </a:solidFill>
              </a:rPr>
              <a:t>SDK.</a:t>
            </a:r>
            <a:r>
              <a:rPr lang="zh-CN" altLang="en-US" sz="1600" dirty="0" smtClean="0">
                <a:solidFill>
                  <a:srgbClr val="440E62"/>
                </a:solidFill>
              </a:rPr>
              <a:t>然后将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SDk</a:t>
            </a:r>
            <a:r>
              <a:rPr lang="zh-CN" altLang="en-US" sz="1600" dirty="0" smtClean="0">
                <a:solidFill>
                  <a:srgbClr val="440E62"/>
                </a:solidFill>
              </a:rPr>
              <a:t>目录下的</a:t>
            </a:r>
            <a:r>
              <a:rPr lang="en-US" altLang="zh-CN" sz="1600" dirty="0" smtClean="0">
                <a:solidFill>
                  <a:srgbClr val="440E62"/>
                </a:solidFill>
              </a:rPr>
              <a:t>tools</a:t>
            </a:r>
            <a:r>
              <a:rPr lang="zh-CN" altLang="en-US" sz="1600" dirty="0" smtClean="0">
                <a:solidFill>
                  <a:srgbClr val="440E62"/>
                </a:solidFill>
              </a:rPr>
              <a:t>和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paltform</a:t>
            </a:r>
            <a:r>
              <a:rPr lang="en-US" altLang="zh-CN" sz="1600" dirty="0" smtClean="0">
                <a:solidFill>
                  <a:srgbClr val="440E62"/>
                </a:solidFill>
              </a:rPr>
              <a:t>-tools</a:t>
            </a:r>
            <a:r>
              <a:rPr lang="zh-CN" altLang="en-US" sz="1600" dirty="0" smtClean="0">
                <a:solidFill>
                  <a:srgbClr val="440E62"/>
                </a:solidFill>
              </a:rPr>
              <a:t>目录中添加到系统的</a:t>
            </a:r>
            <a:r>
              <a:rPr lang="en-US" altLang="zh-CN" sz="1600" dirty="0" smtClean="0">
                <a:solidFill>
                  <a:srgbClr val="440E62"/>
                </a:solidFill>
              </a:rPr>
              <a:t>path</a:t>
            </a:r>
            <a:r>
              <a:rPr lang="zh-CN" altLang="en-US" sz="1600" dirty="0" smtClean="0">
                <a:solidFill>
                  <a:srgbClr val="440E62"/>
                </a:solidFill>
              </a:rPr>
              <a:t>中去。如果面命令行下输入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 </a:t>
            </a:r>
            <a:r>
              <a:rPr lang="zh-CN" altLang="en-US" sz="1600" dirty="0" smtClean="0">
                <a:solidFill>
                  <a:srgbClr val="440E62"/>
                </a:solidFill>
              </a:rPr>
              <a:t>弹出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</a:t>
            </a:r>
            <a:r>
              <a:rPr lang="zh-CN" altLang="en-US" sz="1600" dirty="0" smtClean="0">
                <a:solidFill>
                  <a:srgbClr val="440E62"/>
                </a:solidFill>
              </a:rPr>
              <a:t>帮助，表示已经配好了环境变量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71604" y="714356"/>
            <a:ext cx="6399213" cy="577850"/>
          </a:xfrm>
        </p:spPr>
        <p:txBody>
          <a:bodyPr/>
          <a:lstStyle/>
          <a:p>
            <a:pPr lvl="0" algn="ctr"/>
            <a:r>
              <a:rPr lang="zh-CN" altLang="en-US" b="0" dirty="0" smtClean="0"/>
              <a:t>三</a:t>
            </a:r>
            <a:r>
              <a:rPr lang="en-US" altLang="zh-CN" b="0" dirty="0" smtClean="0"/>
              <a:t>.ADB </a:t>
            </a:r>
            <a:r>
              <a:rPr lang="zh-CN" altLang="en-US" b="0" dirty="0" smtClean="0"/>
              <a:t>命令简介</a:t>
            </a:r>
            <a:endParaRPr lang="en-US" b="0" dirty="0" smtClean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85720" y="1071546"/>
            <a:ext cx="8643998" cy="5286412"/>
          </a:xfrm>
          <a:prstGeom prst="rect">
            <a:avLst/>
          </a:prstGeom>
        </p:spPr>
        <p:txBody>
          <a:bodyPr/>
          <a:lstStyle/>
          <a:p>
            <a:pPr defTabSz="457200" eaLnBrk="0" fontAlgn="base" hangingPunct="0">
              <a:lnSpc>
                <a:spcPct val="102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2000" dirty="0" smtClean="0"/>
          </a:p>
        </p:txBody>
      </p:sp>
      <p:sp>
        <p:nvSpPr>
          <p:cNvPr id="7" name="圆角矩形 6"/>
          <p:cNvSpPr/>
          <p:nvPr/>
        </p:nvSpPr>
        <p:spPr bwMode="auto">
          <a:xfrm>
            <a:off x="285720" y="1214422"/>
            <a:ext cx="8715436" cy="550072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olidFill>
                  <a:srgbClr val="440E62"/>
                </a:solidFill>
              </a:rPr>
              <a:t>1.</a:t>
            </a:r>
            <a:r>
              <a:rPr lang="zh-CN" altLang="en-US" dirty="0" smtClean="0">
                <a:solidFill>
                  <a:srgbClr val="440E62"/>
                </a:solidFill>
              </a:rPr>
              <a:t>常用</a:t>
            </a:r>
            <a:r>
              <a:rPr lang="en-US" altLang="zh-CN" dirty="0" smtClean="0">
                <a:solidFill>
                  <a:srgbClr val="440E62"/>
                </a:solidFill>
              </a:rPr>
              <a:t>ADB</a:t>
            </a:r>
            <a:r>
              <a:rPr lang="zh-CN" altLang="en-US" dirty="0" smtClean="0">
                <a:solidFill>
                  <a:srgbClr val="440E62"/>
                </a:solidFill>
              </a:rPr>
              <a:t>命令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1.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  devices : </a:t>
            </a:r>
            <a:r>
              <a:rPr lang="zh-CN" altLang="en-US" dirty="0" smtClean="0">
                <a:solidFill>
                  <a:srgbClr val="440E62"/>
                </a:solidFill>
              </a:rPr>
              <a:t>查看是否连接设备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2.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  shell : </a:t>
            </a:r>
            <a:r>
              <a:rPr lang="zh-CN" altLang="en-US" dirty="0" smtClean="0">
                <a:solidFill>
                  <a:srgbClr val="440E62"/>
                </a:solidFill>
              </a:rPr>
              <a:t>进入</a:t>
            </a:r>
            <a:r>
              <a:rPr lang="en-US" altLang="zh-CN" dirty="0" smtClean="0">
                <a:solidFill>
                  <a:srgbClr val="440E62"/>
                </a:solidFill>
              </a:rPr>
              <a:t>shell</a:t>
            </a:r>
            <a:r>
              <a:rPr lang="zh-CN" altLang="en-US" dirty="0" smtClean="0">
                <a:solidFill>
                  <a:srgbClr val="440E62"/>
                </a:solidFill>
              </a:rPr>
              <a:t>模式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3.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  shell </a:t>
            </a:r>
            <a:r>
              <a:rPr lang="en-US" altLang="zh-CN" dirty="0" err="1" smtClean="0">
                <a:solidFill>
                  <a:srgbClr val="440E62"/>
                </a:solidFill>
              </a:rPr>
              <a:t>getprop</a:t>
            </a:r>
            <a:r>
              <a:rPr lang="en-US" altLang="zh-CN" dirty="0" smtClean="0">
                <a:solidFill>
                  <a:srgbClr val="440E62"/>
                </a:solidFill>
              </a:rPr>
              <a:t>: </a:t>
            </a:r>
            <a:r>
              <a:rPr lang="zh-CN" altLang="en-US" dirty="0" smtClean="0">
                <a:solidFill>
                  <a:srgbClr val="440E62"/>
                </a:solidFill>
              </a:rPr>
              <a:t>获取手机信息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4.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  root :</a:t>
            </a:r>
            <a:r>
              <a:rPr lang="zh-CN" altLang="en-US" dirty="0" smtClean="0">
                <a:solidFill>
                  <a:srgbClr val="440E62"/>
                </a:solidFill>
              </a:rPr>
              <a:t>如果是</a:t>
            </a:r>
            <a:r>
              <a:rPr lang="en-US" altLang="zh-CN" dirty="0" smtClean="0">
                <a:solidFill>
                  <a:srgbClr val="440E62"/>
                </a:solidFill>
              </a:rPr>
              <a:t>root</a:t>
            </a:r>
            <a:r>
              <a:rPr lang="zh-CN" altLang="en-US" dirty="0" smtClean="0">
                <a:solidFill>
                  <a:srgbClr val="440E62"/>
                </a:solidFill>
              </a:rPr>
              <a:t>版本可以获得</a:t>
            </a:r>
            <a:r>
              <a:rPr lang="en-US" altLang="zh-CN" dirty="0" smtClean="0">
                <a:solidFill>
                  <a:srgbClr val="440E62"/>
                </a:solidFill>
              </a:rPr>
              <a:t>root</a:t>
            </a:r>
            <a:r>
              <a:rPr lang="zh-CN" altLang="en-US" dirty="0" smtClean="0">
                <a:solidFill>
                  <a:srgbClr val="440E62"/>
                </a:solidFill>
              </a:rPr>
              <a:t>权限</a:t>
            </a:r>
            <a:r>
              <a:rPr lang="en-US" altLang="zh-CN" dirty="0" smtClean="0">
                <a:solidFill>
                  <a:srgbClr val="440E62"/>
                </a:solidFill>
              </a:rPr>
              <a:t>.</a:t>
            </a: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5.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  remount: </a:t>
            </a:r>
            <a:r>
              <a:rPr lang="zh-CN" altLang="en-US" dirty="0" smtClean="0">
                <a:solidFill>
                  <a:srgbClr val="440E62"/>
                </a:solidFill>
              </a:rPr>
              <a:t>重新挂载</a:t>
            </a:r>
            <a:r>
              <a:rPr lang="en-US" altLang="zh-CN" dirty="0" smtClean="0">
                <a:solidFill>
                  <a:srgbClr val="440E62"/>
                </a:solidFill>
              </a:rPr>
              <a:t>/system</a:t>
            </a:r>
            <a:r>
              <a:rPr lang="zh-CN" altLang="en-US" dirty="0" smtClean="0">
                <a:solidFill>
                  <a:srgbClr val="440E62"/>
                </a:solidFill>
              </a:rPr>
              <a:t>分区</a:t>
            </a:r>
            <a:r>
              <a:rPr lang="en-US" altLang="zh-CN" dirty="0" smtClean="0">
                <a:solidFill>
                  <a:srgbClr val="440E62"/>
                </a:solidFill>
              </a:rPr>
              <a:t>	</a:t>
            </a: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   	6.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 kill-server: </a:t>
            </a:r>
            <a:r>
              <a:rPr lang="zh-CN" altLang="en-US" dirty="0" smtClean="0">
                <a:solidFill>
                  <a:srgbClr val="440E62"/>
                </a:solidFill>
              </a:rPr>
              <a:t>终止服务进程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7.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 start-server: </a:t>
            </a:r>
            <a:r>
              <a:rPr lang="zh-CN" altLang="en-US" dirty="0" smtClean="0">
                <a:solidFill>
                  <a:srgbClr val="440E62"/>
                </a:solidFill>
              </a:rPr>
              <a:t>启动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zh-CN" altLang="en-US" dirty="0" smtClean="0">
                <a:solidFill>
                  <a:srgbClr val="440E62"/>
                </a:solidFill>
              </a:rPr>
              <a:t>服务进程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8.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 install [-l] [-r] [-s] &lt;file&gt;</a:t>
            </a: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	</a:t>
            </a:r>
            <a:r>
              <a:rPr lang="zh-CN" altLang="en-US" dirty="0" smtClean="0">
                <a:solidFill>
                  <a:srgbClr val="440E62"/>
                </a:solidFill>
              </a:rPr>
              <a:t>例如：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install c:\test.apk </a:t>
            </a: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9. 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 push &lt;local&gt;&lt;remote&gt; : </a:t>
            </a:r>
            <a:r>
              <a:rPr lang="zh-CN" altLang="en-US" dirty="0" smtClean="0">
                <a:solidFill>
                  <a:srgbClr val="440E62"/>
                </a:solidFill>
              </a:rPr>
              <a:t>复制本地文件到设备上</a:t>
            </a: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	</a:t>
            </a:r>
            <a:r>
              <a:rPr lang="zh-CN" altLang="en-US" dirty="0" smtClean="0">
                <a:solidFill>
                  <a:srgbClr val="440E62"/>
                </a:solidFill>
              </a:rPr>
              <a:t>例如：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push e:/folder /data/data </a:t>
            </a: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10.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pull &lt;remote&gt; [&lt;local&gt;]</a:t>
            </a:r>
            <a:r>
              <a:rPr lang="zh-CN" altLang="en-US" dirty="0" smtClean="0">
                <a:solidFill>
                  <a:srgbClr val="440E62"/>
                </a:solidFill>
              </a:rPr>
              <a:t>：复制设备上的文件到本</a:t>
            </a:r>
            <a:r>
              <a:rPr lang="en-US" altLang="zh-CN" dirty="0" smtClean="0">
                <a:solidFill>
                  <a:srgbClr val="440E62"/>
                </a:solidFill>
              </a:rPr>
              <a:t>		            </a:t>
            </a:r>
            <a:r>
              <a:rPr lang="zh-CN" altLang="en-US" dirty="0" smtClean="0">
                <a:solidFill>
                  <a:srgbClr val="440E62"/>
                </a:solidFill>
              </a:rPr>
              <a:t>地 。例如：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 pull /data/data/folder e:\ </a:t>
            </a:r>
          </a:p>
          <a:p>
            <a:pPr lvl="0"/>
            <a:r>
              <a:rPr lang="en-US" altLang="zh-CN" dirty="0" smtClean="0">
                <a:solidFill>
                  <a:srgbClr val="440E62"/>
                </a:solidFill>
              </a:rPr>
              <a:t>	11.adb shell  </a:t>
            </a:r>
            <a:r>
              <a:rPr lang="en-US" altLang="zh-CN" dirty="0" err="1" smtClean="0">
                <a:solidFill>
                  <a:srgbClr val="440E62"/>
                </a:solidFill>
              </a:rPr>
              <a:t>ls</a:t>
            </a:r>
            <a:r>
              <a:rPr lang="en-US" altLang="zh-CN" dirty="0" smtClean="0">
                <a:solidFill>
                  <a:srgbClr val="440E62"/>
                </a:solidFill>
              </a:rPr>
              <a:t>/</a:t>
            </a:r>
            <a:r>
              <a:rPr lang="en-US" altLang="zh-CN" dirty="0" err="1" smtClean="0">
                <a:solidFill>
                  <a:srgbClr val="440E62"/>
                </a:solidFill>
              </a:rPr>
              <a:t>cd</a:t>
            </a:r>
            <a:r>
              <a:rPr lang="en-US" altLang="zh-CN" dirty="0" smtClean="0">
                <a:solidFill>
                  <a:srgbClr val="440E62"/>
                </a:solidFill>
              </a:rPr>
              <a:t>/cat/</a:t>
            </a:r>
            <a:r>
              <a:rPr lang="en-US" altLang="zh-CN" dirty="0" err="1" smtClean="0">
                <a:solidFill>
                  <a:srgbClr val="440E62"/>
                </a:solidFill>
              </a:rPr>
              <a:t>rm</a:t>
            </a:r>
            <a:r>
              <a:rPr lang="en-US" altLang="zh-CN" dirty="0" smtClean="0">
                <a:solidFill>
                  <a:srgbClr val="440E62"/>
                </a:solidFill>
              </a:rPr>
              <a:t> :</a:t>
            </a:r>
            <a:r>
              <a:rPr lang="zh-CN" altLang="en-US" dirty="0" smtClean="0">
                <a:solidFill>
                  <a:srgbClr val="440E62"/>
                </a:solidFill>
              </a:rPr>
              <a:t>列出当前目录文件</a:t>
            </a:r>
            <a:r>
              <a:rPr lang="en-US" altLang="zh-CN" dirty="0" smtClean="0">
                <a:solidFill>
                  <a:srgbClr val="440E62"/>
                </a:solidFill>
              </a:rPr>
              <a:t>/</a:t>
            </a:r>
            <a:r>
              <a:rPr lang="zh-CN" altLang="en-US" dirty="0" smtClean="0">
                <a:solidFill>
                  <a:srgbClr val="440E62"/>
                </a:solidFill>
              </a:rPr>
              <a:t>进入相应目录</a:t>
            </a:r>
            <a:r>
              <a:rPr lang="en-US" altLang="zh-CN" dirty="0" smtClean="0">
                <a:solidFill>
                  <a:srgbClr val="440E62"/>
                </a:solidFill>
              </a:rPr>
              <a:t>		/</a:t>
            </a:r>
            <a:r>
              <a:rPr lang="zh-CN" altLang="en-US" dirty="0" smtClean="0">
                <a:solidFill>
                  <a:srgbClr val="440E62"/>
                </a:solidFill>
              </a:rPr>
              <a:t>显示相应文件</a:t>
            </a:r>
            <a:r>
              <a:rPr lang="en-US" altLang="zh-CN" dirty="0" smtClean="0">
                <a:solidFill>
                  <a:srgbClr val="440E62"/>
                </a:solidFill>
              </a:rPr>
              <a:t>/</a:t>
            </a:r>
            <a:r>
              <a:rPr lang="zh-CN" altLang="en-US" dirty="0" smtClean="0">
                <a:solidFill>
                  <a:srgbClr val="440E62"/>
                </a:solidFill>
              </a:rPr>
              <a:t>删除相应文件 还有很多</a:t>
            </a:r>
            <a:r>
              <a:rPr lang="en-US" altLang="zh-CN" dirty="0" err="1" smtClean="0">
                <a:solidFill>
                  <a:srgbClr val="440E62"/>
                </a:solidFill>
              </a:rPr>
              <a:t>linux</a:t>
            </a:r>
            <a:r>
              <a:rPr lang="zh-CN" altLang="en-US" dirty="0" smtClean="0">
                <a:solidFill>
                  <a:srgbClr val="440E62"/>
                </a:solidFill>
              </a:rPr>
              <a:t>下的命令。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285720" y="1071546"/>
            <a:ext cx="8643998" cy="5286412"/>
          </a:xfrm>
          <a:prstGeom prst="rect">
            <a:avLst/>
          </a:prstGeom>
        </p:spPr>
        <p:txBody>
          <a:bodyPr/>
          <a:lstStyle/>
          <a:p>
            <a:pPr defTabSz="457200" eaLnBrk="0" fontAlgn="base" hangingPunct="0">
              <a:lnSpc>
                <a:spcPct val="102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2000" dirty="0" smtClean="0"/>
          </a:p>
        </p:txBody>
      </p:sp>
      <p:sp>
        <p:nvSpPr>
          <p:cNvPr id="9" name="圆角矩形 8"/>
          <p:cNvSpPr/>
          <p:nvPr/>
        </p:nvSpPr>
        <p:spPr bwMode="auto">
          <a:xfrm>
            <a:off x="142844" y="785794"/>
            <a:ext cx="8786874" cy="5786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 smtClean="0">
                <a:solidFill>
                  <a:srgbClr val="440E62"/>
                </a:solidFill>
              </a:rPr>
              <a:t>2.</a:t>
            </a:r>
            <a:r>
              <a:rPr lang="zh-CN" altLang="en-US" sz="1600" dirty="0" smtClean="0">
                <a:solidFill>
                  <a:srgbClr val="440E62"/>
                </a:solidFill>
              </a:rPr>
              <a:t>控制手机的</a:t>
            </a:r>
            <a:r>
              <a:rPr lang="en-US" altLang="zh-CN" sz="1600" dirty="0" smtClean="0">
                <a:solidFill>
                  <a:srgbClr val="440E62"/>
                </a:solidFill>
              </a:rPr>
              <a:t>ADB</a:t>
            </a:r>
            <a:r>
              <a:rPr lang="zh-CN" altLang="en-US" sz="1600" dirty="0" smtClean="0">
                <a:solidFill>
                  <a:srgbClr val="440E62"/>
                </a:solidFill>
              </a:rPr>
              <a:t>命令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1.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reboot : </a:t>
            </a:r>
            <a:r>
              <a:rPr lang="zh-CN" altLang="en-US" sz="1600" dirty="0" smtClean="0">
                <a:solidFill>
                  <a:srgbClr val="440E62"/>
                </a:solidFill>
              </a:rPr>
              <a:t>重启手机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2.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screenrecord</a:t>
            </a:r>
            <a:r>
              <a:rPr lang="zh-CN" altLang="en-US" sz="1600" dirty="0" smtClean="0">
                <a:solidFill>
                  <a:srgbClr val="440E62"/>
                </a:solidFill>
              </a:rPr>
              <a:t>：对手机录相，如：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	  		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screenrecord</a:t>
            </a:r>
            <a:r>
              <a:rPr lang="en-US" altLang="zh-CN" sz="1600" dirty="0" smtClean="0">
                <a:solidFill>
                  <a:srgbClr val="440E62"/>
                </a:solidFill>
              </a:rPr>
              <a:t>  /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sdcard</a:t>
            </a:r>
            <a:r>
              <a:rPr lang="en-US" altLang="zh-CN" sz="1600" dirty="0" smtClean="0">
                <a:solidFill>
                  <a:srgbClr val="440E62"/>
                </a:solidFill>
              </a:rPr>
              <a:t>/test.mp4 </a:t>
            </a:r>
            <a:r>
              <a:rPr lang="zh-CN" altLang="en-US" sz="1600" dirty="0" smtClean="0">
                <a:solidFill>
                  <a:srgbClr val="440E62"/>
                </a:solidFill>
              </a:rPr>
              <a:t>会在</a:t>
            </a:r>
            <a:r>
              <a:rPr lang="en-US" altLang="zh-CN" sz="1600" dirty="0" smtClean="0">
                <a:solidFill>
                  <a:srgbClr val="440E62"/>
                </a:solidFill>
              </a:rPr>
              <a:t>SD</a:t>
            </a:r>
            <a:r>
              <a:rPr lang="zh-CN" altLang="en-US" sz="1600" dirty="0" smtClean="0">
                <a:solidFill>
                  <a:srgbClr val="440E62"/>
                </a:solidFill>
              </a:rPr>
              <a:t>卡中生成一名</a:t>
            </a:r>
            <a:r>
              <a:rPr lang="en-US" altLang="zh-CN" sz="1600" dirty="0" smtClean="0">
                <a:solidFill>
                  <a:srgbClr val="440E62"/>
                </a:solidFill>
              </a:rPr>
              <a:t>		</a:t>
            </a:r>
            <a:r>
              <a:rPr lang="zh-CN" altLang="en-US" sz="1600" dirty="0" smtClean="0">
                <a:solidFill>
                  <a:srgbClr val="440E62"/>
                </a:solidFill>
              </a:rPr>
              <a:t>为</a:t>
            </a:r>
            <a:r>
              <a:rPr lang="en-US" altLang="zh-CN" sz="1600" dirty="0" smtClean="0">
                <a:solidFill>
                  <a:srgbClr val="440E62"/>
                </a:solidFill>
              </a:rPr>
              <a:t>test.mp4</a:t>
            </a:r>
            <a:r>
              <a:rPr lang="zh-CN" altLang="en-US" sz="1600" dirty="0" smtClean="0">
                <a:solidFill>
                  <a:srgbClr val="440E62"/>
                </a:solidFill>
              </a:rPr>
              <a:t>录</a:t>
            </a:r>
            <a:r>
              <a:rPr lang="zh-CN" altLang="en-US" sz="1600" dirty="0" smtClean="0">
                <a:solidFill>
                  <a:srgbClr val="440E62"/>
                </a:solidFill>
              </a:rPr>
              <a:t>相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             3.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/system/bin/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screencap</a:t>
            </a:r>
            <a:r>
              <a:rPr lang="en-US" altLang="zh-CN" sz="1600" dirty="0" smtClean="0">
                <a:solidFill>
                  <a:srgbClr val="440E62"/>
                </a:solidFill>
              </a:rPr>
              <a:t> -p /</a:t>
            </a:r>
            <a:r>
              <a:rPr lang="en-US" altLang="zh-CN" sz="1600" dirty="0" smtClean="0">
                <a:solidFill>
                  <a:srgbClr val="440E62"/>
                </a:solidFill>
              </a:rPr>
              <a:t>storage/sdcard0/screenshot.png  </a:t>
            </a:r>
            <a:r>
              <a:rPr lang="zh-CN" altLang="en-US" sz="1600" dirty="0" smtClean="0">
                <a:solidFill>
                  <a:srgbClr val="440E62"/>
                </a:solidFill>
              </a:rPr>
              <a:t>截取手机当前屏幕，并保存到手机存储下。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3.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svc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wifi</a:t>
            </a:r>
            <a:r>
              <a:rPr lang="en-US" altLang="zh-CN" sz="1600" dirty="0" smtClean="0">
                <a:solidFill>
                  <a:srgbClr val="440E62"/>
                </a:solidFill>
              </a:rPr>
              <a:t> enable/disable:</a:t>
            </a:r>
            <a:r>
              <a:rPr lang="zh-CN" altLang="en-US" sz="1600" dirty="0" smtClean="0">
                <a:solidFill>
                  <a:srgbClr val="440E62"/>
                </a:solidFill>
              </a:rPr>
              <a:t>控制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wifi</a:t>
            </a:r>
            <a:r>
              <a:rPr lang="zh-CN" altLang="en-US" sz="1600" dirty="0" smtClean="0">
                <a:solidFill>
                  <a:srgbClr val="440E62"/>
                </a:solidFill>
              </a:rPr>
              <a:t>的开关，还可以控</a:t>
            </a:r>
            <a:r>
              <a:rPr lang="en-US" altLang="zh-CN" sz="1600" dirty="0" smtClean="0">
                <a:solidFill>
                  <a:srgbClr val="440E62"/>
                </a:solidFill>
              </a:rPr>
              <a:t>		</a:t>
            </a:r>
            <a:r>
              <a:rPr lang="zh-CN" altLang="en-US" sz="1600" dirty="0" smtClean="0">
                <a:solidFill>
                  <a:srgbClr val="440E62"/>
                </a:solidFill>
              </a:rPr>
              <a:t>制</a:t>
            </a:r>
            <a:r>
              <a:rPr lang="en-US" altLang="zh-CN" sz="1600" dirty="0" smtClean="0">
                <a:solidFill>
                  <a:srgbClr val="440E62"/>
                </a:solidFill>
              </a:rPr>
              <a:t>svc date enable/disable</a:t>
            </a:r>
            <a:r>
              <a:rPr lang="zh-CN" altLang="en-US" sz="1600" dirty="0" smtClean="0">
                <a:solidFill>
                  <a:srgbClr val="440E62"/>
                </a:solidFill>
              </a:rPr>
              <a:t>数据连接的开关，还可以控制</a:t>
            </a:r>
            <a:r>
              <a:rPr lang="en-US" altLang="zh-CN" sz="1600" dirty="0" smtClean="0">
                <a:solidFill>
                  <a:srgbClr val="440E62"/>
                </a:solidFill>
              </a:rPr>
              <a:t>		</a:t>
            </a:r>
            <a:r>
              <a:rPr lang="zh-CN" altLang="en-US" sz="1600" dirty="0" smtClean="0">
                <a:solidFill>
                  <a:srgbClr val="440E62"/>
                </a:solidFill>
              </a:rPr>
              <a:t>很多，如屏亮，蓝牙等 。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4.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input text “XXX” </a:t>
            </a:r>
            <a:r>
              <a:rPr lang="zh-CN" altLang="en-US" sz="1600" dirty="0" smtClean="0">
                <a:solidFill>
                  <a:srgbClr val="440E62"/>
                </a:solidFill>
              </a:rPr>
              <a:t>向手机端输入文字，内容为</a:t>
            </a:r>
            <a:r>
              <a:rPr lang="en-US" altLang="zh-CN" sz="1600" dirty="0" smtClean="0">
                <a:solidFill>
                  <a:srgbClr val="440E62"/>
                </a:solidFill>
              </a:rPr>
              <a:t>xxx</a:t>
            </a: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5.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input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keyevent</a:t>
            </a:r>
            <a:r>
              <a:rPr lang="en-US" altLang="zh-CN" sz="1600" dirty="0" smtClean="0">
                <a:solidFill>
                  <a:srgbClr val="440E62"/>
                </a:solidFill>
              </a:rPr>
              <a:t> “KEYCODE_MENU” </a:t>
            </a:r>
            <a:r>
              <a:rPr lang="zh-CN" altLang="en-US" sz="1600" dirty="0" smtClean="0">
                <a:solidFill>
                  <a:srgbClr val="440E62"/>
                </a:solidFill>
              </a:rPr>
              <a:t>或</a:t>
            </a:r>
            <a:r>
              <a:rPr lang="en-US" altLang="zh-CN" sz="1600" dirty="0" smtClean="0">
                <a:solidFill>
                  <a:srgbClr val="440E62"/>
                </a:solidFill>
              </a:rPr>
              <a:t>229 </a:t>
            </a:r>
            <a:r>
              <a:rPr lang="zh-CN" altLang="en-US" sz="1600" dirty="0" smtClean="0">
                <a:solidFill>
                  <a:srgbClr val="440E62"/>
                </a:solidFill>
              </a:rPr>
              <a:t>向手机                       </a:t>
            </a:r>
            <a:r>
              <a:rPr lang="en-US" altLang="zh-CN" sz="1600" dirty="0" smtClean="0">
                <a:solidFill>
                  <a:srgbClr val="440E62"/>
                </a:solidFill>
              </a:rPr>
              <a:t>	           </a:t>
            </a:r>
            <a:r>
              <a:rPr lang="zh-CN" altLang="en-US" sz="1600" dirty="0" smtClean="0">
                <a:solidFill>
                  <a:srgbClr val="440E62"/>
                </a:solidFill>
              </a:rPr>
              <a:t>发送一个按</a:t>
            </a:r>
            <a:r>
              <a:rPr lang="en-US" altLang="zh-CN" sz="1600" dirty="0" smtClean="0">
                <a:solidFill>
                  <a:srgbClr val="440E62"/>
                </a:solidFill>
              </a:rPr>
              <a:t>menu</a:t>
            </a:r>
            <a:r>
              <a:rPr lang="zh-CN" altLang="en-US" sz="1600" dirty="0" smtClean="0">
                <a:solidFill>
                  <a:srgbClr val="440E62"/>
                </a:solidFill>
              </a:rPr>
              <a:t>键的事件。可以向手机发送很多按键事件</a:t>
            </a:r>
            <a:r>
              <a:rPr lang="en-US" altLang="zh-CN" sz="1600" dirty="0" smtClean="0">
                <a:solidFill>
                  <a:srgbClr val="440E62"/>
                </a:solidFill>
              </a:rPr>
              <a:t>		</a:t>
            </a:r>
            <a:r>
              <a:rPr lang="zh-CN" altLang="en-US" sz="1600" dirty="0" smtClean="0">
                <a:solidFill>
                  <a:srgbClr val="440E62"/>
                </a:solidFill>
              </a:rPr>
              <a:t>如拍照，音量上下键，挂机键，拨号键。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6.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am broadcast -a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android.intent.action</a:t>
            </a:r>
            <a:r>
              <a:rPr lang="en-US" altLang="zh-CN" sz="1600" dirty="0" smtClean="0">
                <a:solidFill>
                  <a:srgbClr val="440E62"/>
                </a:solidFill>
              </a:rPr>
              <a:t>.</a:t>
            </a: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          BATTERY_CHANGED --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ei</a:t>
            </a:r>
            <a:r>
              <a:rPr lang="en-US" altLang="zh-CN" sz="1600" dirty="0" smtClean="0">
                <a:solidFill>
                  <a:srgbClr val="440E62"/>
                </a:solidFill>
              </a:rPr>
              <a:t> “level” 3 --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ei</a:t>
            </a:r>
            <a:r>
              <a:rPr lang="en-US" altLang="zh-CN" sz="1600" dirty="0" smtClean="0">
                <a:solidFill>
                  <a:srgbClr val="440E62"/>
                </a:solidFill>
              </a:rPr>
              <a:t> “scale” 100  </a:t>
            </a:r>
            <a:r>
              <a:rPr lang="zh-CN" altLang="en-US" sz="1600" dirty="0" smtClean="0">
                <a:solidFill>
                  <a:srgbClr val="440E62"/>
                </a:solidFill>
              </a:rPr>
              <a:t>：</a:t>
            </a:r>
            <a:r>
              <a:rPr lang="en-US" altLang="zh-CN" sz="1600" dirty="0" smtClean="0">
                <a:solidFill>
                  <a:srgbClr val="440E62"/>
                </a:solidFill>
              </a:rPr>
              <a:t>		           </a:t>
            </a:r>
            <a:r>
              <a:rPr lang="zh-CN" altLang="en-US" sz="1600" dirty="0" smtClean="0">
                <a:solidFill>
                  <a:srgbClr val="440E62"/>
                </a:solidFill>
              </a:rPr>
              <a:t>可以模拟手机低电，电量只</a:t>
            </a:r>
            <a:r>
              <a:rPr lang="en-US" altLang="zh-CN" sz="1600" dirty="0" smtClean="0">
                <a:solidFill>
                  <a:srgbClr val="440E62"/>
                </a:solidFill>
              </a:rPr>
              <a:t>3%</a:t>
            </a: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7.adb shell am </a:t>
            </a:r>
            <a:r>
              <a:rPr lang="zh-CN" altLang="en-US" sz="1600" dirty="0" smtClean="0">
                <a:solidFill>
                  <a:srgbClr val="440E62"/>
                </a:solidFill>
              </a:rPr>
              <a:t>可以启动程序，操作程序如：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</a:t>
            </a:r>
            <a:r>
              <a:rPr lang="en-US" altLang="en-US" sz="1600" dirty="0" smtClean="0">
                <a:solidFill>
                  <a:srgbClr val="440E62"/>
                </a:solidFill>
              </a:rPr>
              <a:t>am start 	-a </a:t>
            </a:r>
            <a:r>
              <a:rPr lang="en-US" altLang="en-US" sz="1600" dirty="0" err="1" smtClean="0">
                <a:solidFill>
                  <a:srgbClr val="440E62"/>
                </a:solidFill>
              </a:rPr>
              <a:t>android.intent.action.CALL</a:t>
            </a:r>
            <a:r>
              <a:rPr lang="en-US" altLang="en-US" sz="1600" dirty="0" smtClean="0">
                <a:solidFill>
                  <a:srgbClr val="440E62"/>
                </a:solidFill>
              </a:rPr>
              <a:t> -d </a:t>
            </a:r>
            <a:r>
              <a:rPr lang="en-US" altLang="en-US" sz="1600" dirty="0" smtClean="0">
                <a:solidFill>
                  <a:srgbClr val="440E62"/>
                </a:solidFill>
                <a:hlinkClick r:id="rId2"/>
              </a:rPr>
              <a:t>tel:10086</a:t>
            </a:r>
            <a:r>
              <a:rPr lang="en-US" altLang="en-US" sz="1600" dirty="0" smtClean="0">
                <a:solidFill>
                  <a:srgbClr val="440E62"/>
                </a:solidFill>
              </a:rPr>
              <a:t>  </a:t>
            </a:r>
            <a:r>
              <a:rPr lang="zh-CN" altLang="en-US" sz="1600" dirty="0" smtClean="0">
                <a:solidFill>
                  <a:srgbClr val="440E62"/>
                </a:solidFill>
              </a:rPr>
              <a:t>拨打</a:t>
            </a:r>
            <a:r>
              <a:rPr lang="en-US" altLang="zh-CN" sz="1600" dirty="0" smtClean="0">
                <a:solidFill>
                  <a:srgbClr val="440E62"/>
                </a:solidFill>
              </a:rPr>
              <a:t>10086</a:t>
            </a:r>
          </a:p>
          <a:p>
            <a:pPr lvl="0"/>
            <a:r>
              <a:rPr lang="en-US" altLang="zh-CN" sz="1600" dirty="0" smtClean="0">
                <a:solidFill>
                  <a:srgbClr val="440E62"/>
                </a:solidFill>
              </a:rPr>
              <a:t>	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am start -a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android.intent.action.VIEW</a:t>
            </a:r>
            <a:r>
              <a:rPr lang="en-US" altLang="zh-CN" sz="1600" dirty="0" smtClean="0">
                <a:solidFill>
                  <a:srgbClr val="440E62"/>
                </a:solidFill>
              </a:rPr>
              <a:t> -d 	</a:t>
            </a:r>
            <a:r>
              <a:rPr lang="en-US" altLang="zh-CN" sz="1600" dirty="0" smtClean="0">
                <a:solidFill>
                  <a:srgbClr val="440E62"/>
                </a:solidFill>
                <a:hlinkClick r:id="rId3"/>
              </a:rPr>
              <a:t>http://www.google.cn/</a:t>
            </a:r>
            <a:r>
              <a:rPr lang="en-US" altLang="zh-CN" sz="1600" dirty="0" smtClean="0">
                <a:solidFill>
                  <a:srgbClr val="440E62"/>
                </a:solidFill>
              </a:rPr>
              <a:t>    </a:t>
            </a:r>
            <a:r>
              <a:rPr lang="zh-CN" altLang="en-US" sz="1600" dirty="0" smtClean="0">
                <a:solidFill>
                  <a:srgbClr val="440E62"/>
                </a:solidFill>
              </a:rPr>
              <a:t>打开</a:t>
            </a:r>
            <a:r>
              <a:rPr lang="en-US" altLang="zh-CN" sz="1600" dirty="0" smtClean="0">
                <a:solidFill>
                  <a:srgbClr val="440E62"/>
                </a:solidFill>
              </a:rPr>
              <a:t>Google </a:t>
            </a:r>
            <a:r>
              <a:rPr lang="zh-CN" altLang="en-US" sz="1600" dirty="0" smtClean="0">
                <a:solidFill>
                  <a:srgbClr val="440E62"/>
                </a:solidFill>
              </a:rPr>
              <a:t>主页。</a:t>
            </a:r>
            <a:endParaRPr lang="zh-CN" altLang="en-US" sz="160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1785918" y="285728"/>
            <a:ext cx="6399213" cy="57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440E62"/>
                </a:solidFill>
                <a:latin typeface="Verdana"/>
                <a:ea typeface="+mj-ea"/>
                <a:cs typeface="Verdana"/>
              </a:defRPr>
            </a:lvl1pPr>
            <a:lvl2pPr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2pPr>
            <a:lvl3pPr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3pPr>
            <a:lvl4pPr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4pPr>
            <a:lvl5pPr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5pPr>
            <a:lvl6pPr marL="2514600" indent="-228600"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6pPr>
            <a:lvl7pPr marL="2971800" indent="-228600"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7pPr>
            <a:lvl8pPr marL="3429000" indent="-228600"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8pPr>
            <a:lvl9pPr marL="3886200" indent="-228600" algn="ctr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Lucida Sans Unicode" charset="0"/>
                <a:cs typeface="Lucida Sans Unicode" charset="0"/>
              </a:defRPr>
            </a:lvl9pPr>
          </a:lstStyle>
          <a:p>
            <a:pPr lvl="0" algn="ctr"/>
            <a:r>
              <a:rPr lang="zh-CN" altLang="en-US" b="0" dirty="0" smtClean="0"/>
              <a:t>三</a:t>
            </a:r>
            <a:r>
              <a:rPr lang="en-US" altLang="zh-CN" b="0" dirty="0" smtClean="0"/>
              <a:t>.ADB </a:t>
            </a:r>
            <a:r>
              <a:rPr lang="zh-CN" altLang="en-US" b="0" dirty="0" smtClean="0"/>
              <a:t>命令简介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4414" y="285728"/>
            <a:ext cx="6399213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smtClean="0"/>
              <a:t>shell am </a:t>
            </a:r>
            <a:r>
              <a:rPr lang="zh-CN" altLang="en-US" dirty="0" smtClean="0"/>
              <a:t>的用法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14282" y="785794"/>
            <a:ext cx="8715436" cy="607220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zh-CN" altLang="en-US" sz="1600" dirty="0" smtClean="0">
                <a:solidFill>
                  <a:srgbClr val="440E62"/>
                </a:solidFill>
              </a:rPr>
              <a:t>启动的方法为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&gt;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adb</a:t>
            </a:r>
            <a:r>
              <a:rPr lang="en-US" altLang="zh-CN" sz="1600" dirty="0" smtClean="0">
                <a:solidFill>
                  <a:srgbClr val="440E62"/>
                </a:solidFill>
              </a:rPr>
              <a:t> shell am start -n </a:t>
            </a:r>
            <a:r>
              <a:rPr lang="zh-CN" altLang="en-US" sz="1600" dirty="0" smtClean="0">
                <a:solidFill>
                  <a:srgbClr val="440E62"/>
                </a:solidFill>
              </a:rPr>
              <a:t>｛包</a:t>
            </a:r>
            <a:r>
              <a:rPr lang="en-US" altLang="zh-CN" sz="1600" dirty="0" smtClean="0">
                <a:solidFill>
                  <a:srgbClr val="440E62"/>
                </a:solidFill>
              </a:rPr>
              <a:t>(package)</a:t>
            </a:r>
            <a:r>
              <a:rPr lang="zh-CN" altLang="en-US" sz="1600" dirty="0" smtClean="0">
                <a:solidFill>
                  <a:srgbClr val="440E62"/>
                </a:solidFill>
              </a:rPr>
              <a:t>名｝</a:t>
            </a:r>
            <a:r>
              <a:rPr lang="en-US" altLang="zh-CN" sz="1600" dirty="0" smtClean="0">
                <a:solidFill>
                  <a:srgbClr val="440E62"/>
                </a:solidFill>
              </a:rPr>
              <a:t>/</a:t>
            </a:r>
            <a:r>
              <a:rPr lang="zh-CN" altLang="en-US" sz="1600" dirty="0" smtClean="0">
                <a:solidFill>
                  <a:srgbClr val="440E62"/>
                </a:solidFill>
              </a:rPr>
              <a:t>｛包名｝</a:t>
            </a:r>
            <a:r>
              <a:rPr lang="en-US" altLang="zh-CN" sz="1600" dirty="0" smtClean="0">
                <a:solidFill>
                  <a:srgbClr val="440E62"/>
                </a:solidFill>
              </a:rPr>
              <a:t>.{</a:t>
            </a:r>
            <a:r>
              <a:rPr lang="zh-CN" altLang="en-US" sz="1600" dirty="0" smtClean="0">
                <a:solidFill>
                  <a:srgbClr val="440E62"/>
                </a:solidFill>
              </a:rPr>
              <a:t>活动</a:t>
            </a:r>
            <a:r>
              <a:rPr lang="en-US" altLang="zh-CN" sz="1600" dirty="0" smtClean="0">
                <a:solidFill>
                  <a:srgbClr val="440E62"/>
                </a:solidFill>
              </a:rPr>
              <a:t>(activity)</a:t>
            </a:r>
            <a:r>
              <a:rPr lang="zh-CN" altLang="en-US" sz="1600" dirty="0" smtClean="0">
                <a:solidFill>
                  <a:srgbClr val="440E62"/>
                </a:solidFill>
              </a:rPr>
              <a:t>名称</a:t>
            </a:r>
            <a:r>
              <a:rPr lang="en-US" altLang="zh-CN" sz="1600" dirty="0" smtClean="0">
                <a:solidFill>
                  <a:srgbClr val="440E62"/>
                </a:solidFill>
              </a:rPr>
              <a:t>}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zh-CN" altLang="en-US" sz="1600" dirty="0" smtClean="0">
                <a:solidFill>
                  <a:srgbClr val="440E62"/>
                </a:solidFill>
              </a:rPr>
              <a:t>启动计算器（</a:t>
            </a:r>
            <a:r>
              <a:rPr lang="en-US" altLang="zh-CN" sz="1600" dirty="0" smtClean="0">
                <a:solidFill>
                  <a:srgbClr val="440E62"/>
                </a:solidFill>
              </a:rPr>
              <a:t>calculator</a:t>
            </a:r>
            <a:r>
              <a:rPr lang="zh-CN" altLang="en-US" sz="1600" dirty="0" smtClean="0">
                <a:solidFill>
                  <a:srgbClr val="440E62"/>
                </a:solidFill>
              </a:rPr>
              <a:t>）的启动方法为：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# am start -n com.android.calculator2/com.android.calculator2.Calculator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calendar</a:t>
            </a:r>
            <a:r>
              <a:rPr lang="zh-CN" altLang="en-US" sz="1600" dirty="0" smtClean="0">
                <a:solidFill>
                  <a:srgbClr val="440E62"/>
                </a:solidFill>
              </a:rPr>
              <a:t>（日历）的启动方法为：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# am start -n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com.android.calendar</a:t>
            </a:r>
            <a:r>
              <a:rPr lang="en-US" altLang="zh-CN" sz="1600" dirty="0" smtClean="0">
                <a:solidFill>
                  <a:srgbClr val="440E62"/>
                </a:solidFill>
              </a:rPr>
              <a:t>/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com.android.calendar.LaunchActivity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err="1" smtClean="0">
                <a:solidFill>
                  <a:srgbClr val="440E62"/>
                </a:solidFill>
              </a:rPr>
              <a:t>AlarmClock</a:t>
            </a:r>
            <a:r>
              <a:rPr lang="zh-CN" altLang="en-US" sz="1600" dirty="0" smtClean="0">
                <a:solidFill>
                  <a:srgbClr val="440E62"/>
                </a:solidFill>
              </a:rPr>
              <a:t>（闹钟）的启动方法为：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# am start -n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com.android.alarmclock</a:t>
            </a:r>
            <a:r>
              <a:rPr lang="en-US" altLang="zh-CN" sz="1600" dirty="0" smtClean="0">
                <a:solidFill>
                  <a:srgbClr val="440E62"/>
                </a:solidFill>
              </a:rPr>
              <a:t>/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com.android.alarmclock.AlarmClock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Music </a:t>
            </a:r>
            <a:r>
              <a:rPr lang="zh-CN" altLang="en-US" sz="1600" dirty="0" smtClean="0">
                <a:solidFill>
                  <a:srgbClr val="440E62"/>
                </a:solidFill>
              </a:rPr>
              <a:t>的启动方法为：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# am start -n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com.android.music</a:t>
            </a:r>
            <a:r>
              <a:rPr lang="en-US" altLang="zh-CN" sz="1600" dirty="0" smtClean="0">
                <a:solidFill>
                  <a:srgbClr val="440E62"/>
                </a:solidFill>
              </a:rPr>
              <a:t>/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com.android.music.MusicBrowserActivity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Camera</a:t>
            </a:r>
            <a:r>
              <a:rPr lang="zh-CN" altLang="en-US" sz="1600" dirty="0" smtClean="0">
                <a:solidFill>
                  <a:srgbClr val="440E62"/>
                </a:solidFill>
              </a:rPr>
              <a:t>（照相机）的启动方法为：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# am start -n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com.android.camera</a:t>
            </a:r>
            <a:r>
              <a:rPr lang="en-US" altLang="zh-CN" sz="1600" dirty="0" smtClean="0">
                <a:solidFill>
                  <a:srgbClr val="440E62"/>
                </a:solidFill>
              </a:rPr>
              <a:t>/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com.android.camera.Camera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Browser</a:t>
            </a:r>
            <a:r>
              <a:rPr lang="zh-CN" altLang="en-US" sz="1600" dirty="0" smtClean="0">
                <a:solidFill>
                  <a:srgbClr val="440E62"/>
                </a:solidFill>
              </a:rPr>
              <a:t>（浏览器）的启动方法为：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# am start -n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com.android.browser</a:t>
            </a:r>
            <a:r>
              <a:rPr lang="en-US" altLang="zh-CN" sz="1600" dirty="0" smtClean="0">
                <a:solidFill>
                  <a:srgbClr val="440E62"/>
                </a:solidFill>
              </a:rPr>
              <a:t>/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com.android.browser.BrowserActivity</a:t>
            </a:r>
            <a:endParaRPr lang="en-US" altLang="zh-CN" sz="1600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zh-CN" altLang="en-US" sz="1600" dirty="0" smtClean="0">
                <a:solidFill>
                  <a:srgbClr val="440E62"/>
                </a:solidFill>
              </a:rPr>
              <a:t>启动浏览器 </a:t>
            </a:r>
            <a:r>
              <a:rPr lang="en-US" altLang="zh-CN" sz="1600" dirty="0" smtClean="0">
                <a:solidFill>
                  <a:srgbClr val="440E62"/>
                </a:solidFill>
              </a:rPr>
              <a:t>: </a:t>
            </a:r>
            <a:r>
              <a:rPr lang="zh-CN" altLang="en-US" sz="1600" dirty="0" smtClean="0">
                <a:solidFill>
                  <a:srgbClr val="440E62"/>
                </a:solidFill>
              </a:rPr>
              <a:t>并打开一个网页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am start -a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android.intent.action.VIEW</a:t>
            </a:r>
            <a:r>
              <a:rPr lang="en-US" altLang="zh-CN" sz="1600" dirty="0" smtClean="0">
                <a:solidFill>
                  <a:srgbClr val="440E62"/>
                </a:solidFill>
              </a:rPr>
              <a:t> -d  http://www.google.cn/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zh-CN" altLang="en-US" sz="1600" dirty="0" smtClean="0">
                <a:solidFill>
                  <a:srgbClr val="440E62"/>
                </a:solidFill>
              </a:rPr>
              <a:t>拨打电话 </a:t>
            </a:r>
            <a:r>
              <a:rPr lang="en-US" altLang="zh-CN" sz="1600" dirty="0" smtClean="0">
                <a:solidFill>
                  <a:srgbClr val="440E62"/>
                </a:solidFill>
              </a:rPr>
              <a:t>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am start -a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android.intent.action.CALL</a:t>
            </a:r>
            <a:r>
              <a:rPr lang="en-US" altLang="zh-CN" sz="1600" dirty="0" smtClean="0">
                <a:solidFill>
                  <a:srgbClr val="440E62"/>
                </a:solidFill>
              </a:rPr>
              <a:t> -d tel:10086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zh-CN" altLang="en-US" sz="1600" dirty="0" smtClean="0">
                <a:solidFill>
                  <a:srgbClr val="440E62"/>
                </a:solidFill>
              </a:rPr>
              <a:t>启动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google</a:t>
            </a:r>
            <a:r>
              <a:rPr lang="en-US" altLang="zh-CN" sz="1600" dirty="0" smtClean="0">
                <a:solidFill>
                  <a:srgbClr val="440E62"/>
                </a:solidFill>
              </a:rPr>
              <a:t> map </a:t>
            </a:r>
            <a:r>
              <a:rPr lang="zh-CN" altLang="en-US" sz="1600" dirty="0" smtClean="0">
                <a:solidFill>
                  <a:srgbClr val="440E62"/>
                </a:solidFill>
              </a:rPr>
              <a:t>直接定位到北京 </a:t>
            </a:r>
            <a:r>
              <a:rPr lang="en-US" altLang="zh-CN" sz="1600" dirty="0" smtClean="0">
                <a:solidFill>
                  <a:srgbClr val="440E62"/>
                </a:solidFill>
              </a:rPr>
              <a:t>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sz="1600" dirty="0" smtClean="0">
                <a:solidFill>
                  <a:srgbClr val="440E62"/>
                </a:solidFill>
              </a:rPr>
              <a:t>am start -a 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android.intent.action.VIEW</a:t>
            </a:r>
            <a:r>
              <a:rPr lang="en-US" altLang="zh-CN" sz="1600" dirty="0" smtClean="0">
                <a:solidFill>
                  <a:srgbClr val="440E62"/>
                </a:solidFill>
              </a:rPr>
              <a:t> geo:0,0?q=</a:t>
            </a:r>
            <a:r>
              <a:rPr lang="en-US" altLang="zh-CN" sz="1600" dirty="0" err="1" smtClean="0">
                <a:solidFill>
                  <a:srgbClr val="440E62"/>
                </a:solidFill>
              </a:rPr>
              <a:t>beijing</a:t>
            </a:r>
            <a:endParaRPr lang="zh-CN" altLang="en-US" sz="1600" dirty="0" smtClean="0">
              <a:solidFill>
                <a:srgbClr val="440E6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1071538" y="285728"/>
            <a:ext cx="6399213" cy="57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zh-CN" altLang="en-US" sz="2400" b="1" kern="0" dirty="0" smtClean="0">
                <a:solidFill>
                  <a:srgbClr val="440E62"/>
                </a:solidFill>
                <a:latin typeface="Verdana"/>
                <a:ea typeface="+mj-ea"/>
                <a:cs typeface="Verdana"/>
              </a:rPr>
              <a:t>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40E62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40E62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ADB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40E62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命令简介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440E62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500166" y="1928802"/>
            <a:ext cx="6715172" cy="407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440E62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7126" y="928670"/>
            <a:ext cx="8644030" cy="542928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3.</a:t>
            </a:r>
            <a:r>
              <a:rPr lang="zh-CN" altLang="en-US" dirty="0" smtClean="0">
                <a:solidFill>
                  <a:srgbClr val="440E62"/>
                </a:solidFill>
              </a:rPr>
              <a:t>获取手机信息的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zh-CN" altLang="en-US" dirty="0" smtClean="0">
                <a:solidFill>
                  <a:srgbClr val="440E62"/>
                </a:solidFill>
              </a:rPr>
              <a:t>命令。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	1.adb </a:t>
            </a:r>
            <a:r>
              <a:rPr lang="en-US" altLang="zh-CN" dirty="0" err="1" smtClean="0">
                <a:solidFill>
                  <a:srgbClr val="440E62"/>
                </a:solidFill>
              </a:rPr>
              <a:t>logcat</a:t>
            </a:r>
            <a:r>
              <a:rPr lang="en-US" altLang="zh-CN" dirty="0" smtClean="0">
                <a:solidFill>
                  <a:srgbClr val="440E62"/>
                </a:solidFill>
              </a:rPr>
              <a:t> –v time –b radio &gt;d:\logcat.txt</a:t>
            </a:r>
            <a:r>
              <a:rPr lang="zh-CN" altLang="en-US" dirty="0" smtClean="0">
                <a:solidFill>
                  <a:srgbClr val="440E62"/>
                </a:solidFill>
              </a:rPr>
              <a:t>获取手机手</a:t>
            </a:r>
            <a:r>
              <a:rPr lang="en-US" altLang="zh-CN" dirty="0" smtClean="0">
                <a:solidFill>
                  <a:srgbClr val="440E62"/>
                </a:solidFill>
              </a:rPr>
              <a:t>log</a:t>
            </a:r>
            <a:r>
              <a:rPr lang="zh-CN" altLang="en-US" dirty="0" smtClean="0">
                <a:solidFill>
                  <a:srgbClr val="440E62"/>
                </a:solidFill>
              </a:rPr>
              <a:t>信息。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     -v time</a:t>
            </a:r>
            <a:r>
              <a:rPr lang="zh-CN" altLang="en-US" dirty="0" smtClean="0">
                <a:solidFill>
                  <a:srgbClr val="440E62"/>
                </a:solidFill>
              </a:rPr>
              <a:t>表示按时间格式化日志文件， </a:t>
            </a:r>
            <a:r>
              <a:rPr lang="en-US" altLang="zh-CN" dirty="0" smtClean="0">
                <a:solidFill>
                  <a:srgbClr val="440E62"/>
                </a:solidFill>
              </a:rPr>
              <a:t>-b radio</a:t>
            </a:r>
            <a:r>
              <a:rPr lang="zh-CN" altLang="en-US" dirty="0" smtClean="0">
                <a:solidFill>
                  <a:srgbClr val="440E62"/>
                </a:solidFill>
              </a:rPr>
              <a:t>指定查看缓冲区的日志信息。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	2.adb shell cat /proc/</a:t>
            </a:r>
            <a:r>
              <a:rPr lang="en-US" altLang="zh-CN" dirty="0" err="1" smtClean="0">
                <a:solidFill>
                  <a:srgbClr val="440E62"/>
                </a:solidFill>
              </a:rPr>
              <a:t>meminfo</a:t>
            </a:r>
            <a:r>
              <a:rPr lang="en-US" altLang="zh-CN" dirty="0" smtClean="0">
                <a:solidFill>
                  <a:srgbClr val="440E62"/>
                </a:solidFill>
              </a:rPr>
              <a:t> </a:t>
            </a:r>
            <a:r>
              <a:rPr lang="zh-CN" altLang="en-US" dirty="0" smtClean="0">
                <a:solidFill>
                  <a:srgbClr val="440E62"/>
                </a:solidFill>
              </a:rPr>
              <a:t>查看当前内存信息。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	 3.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440E62"/>
                </a:solidFill>
              </a:rPr>
              <a:t>adb</a:t>
            </a:r>
            <a:r>
              <a:rPr lang="en-US" altLang="en-US" dirty="0" smtClean="0">
                <a:solidFill>
                  <a:srgbClr val="440E62"/>
                </a:solidFill>
              </a:rPr>
              <a:t> shell </a:t>
            </a:r>
            <a:r>
              <a:rPr lang="en-US" altLang="en-US" dirty="0" err="1" smtClean="0">
                <a:solidFill>
                  <a:srgbClr val="440E62"/>
                </a:solidFill>
              </a:rPr>
              <a:t>dumpsys</a:t>
            </a:r>
            <a:r>
              <a:rPr lang="en-US" altLang="en-US" dirty="0" smtClean="0">
                <a:solidFill>
                  <a:srgbClr val="440E62"/>
                </a:solidFill>
              </a:rPr>
              <a:t> </a:t>
            </a:r>
            <a:r>
              <a:rPr lang="en-US" altLang="en-US" dirty="0" err="1" smtClean="0">
                <a:solidFill>
                  <a:srgbClr val="440E62"/>
                </a:solidFill>
              </a:rPr>
              <a:t>meminfo</a:t>
            </a:r>
            <a:r>
              <a:rPr lang="en-US" altLang="en-US" dirty="0" smtClean="0">
                <a:solidFill>
                  <a:srgbClr val="440E62"/>
                </a:solidFill>
              </a:rPr>
              <a:t> </a:t>
            </a:r>
            <a:r>
              <a:rPr lang="zh-CN" altLang="en-US" dirty="0" smtClean="0">
                <a:solidFill>
                  <a:srgbClr val="440E62"/>
                </a:solidFill>
              </a:rPr>
              <a:t>查看当前各进程（</a:t>
            </a:r>
            <a:r>
              <a:rPr lang="en-US" altLang="zh-CN" dirty="0" err="1" smtClean="0">
                <a:solidFill>
                  <a:srgbClr val="440E62"/>
                </a:solidFill>
              </a:rPr>
              <a:t>pid</a:t>
            </a:r>
            <a:r>
              <a:rPr lang="zh-CN" altLang="en-US" dirty="0" smtClean="0">
                <a:solidFill>
                  <a:srgbClr val="440E62"/>
                </a:solidFill>
              </a:rPr>
              <a:t>）消耗的内存                           </a:t>
            </a:r>
            <a:r>
              <a:rPr lang="en-US" altLang="zh-CN" dirty="0" smtClean="0">
                <a:solidFill>
                  <a:srgbClr val="440E62"/>
                </a:solidFill>
              </a:rPr>
              <a:t>		</a:t>
            </a:r>
            <a:r>
              <a:rPr lang="zh-CN" altLang="en-US" dirty="0" smtClean="0">
                <a:solidFill>
                  <a:srgbClr val="440E62"/>
                </a:solidFill>
              </a:rPr>
              <a:t>量。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      4. </a:t>
            </a:r>
            <a:r>
              <a:rPr lang="en-US" altLang="zh-CN" dirty="0" err="1" smtClean="0">
                <a:solidFill>
                  <a:srgbClr val="440E62"/>
                </a:solidFill>
              </a:rPr>
              <a:t>adb</a:t>
            </a:r>
            <a:r>
              <a:rPr lang="en-US" altLang="zh-CN" dirty="0" smtClean="0">
                <a:solidFill>
                  <a:srgbClr val="440E62"/>
                </a:solidFill>
              </a:rPr>
              <a:t> shell top -m 10 -n 10 -d 3 -s </a:t>
            </a:r>
            <a:r>
              <a:rPr lang="en-US" altLang="zh-CN" dirty="0" err="1" smtClean="0">
                <a:solidFill>
                  <a:srgbClr val="440E62"/>
                </a:solidFill>
              </a:rPr>
              <a:t>cpu</a:t>
            </a:r>
            <a:r>
              <a:rPr lang="en-US" altLang="zh-CN" dirty="0" smtClean="0">
                <a:solidFill>
                  <a:srgbClr val="440E62"/>
                </a:solidFill>
              </a:rPr>
              <a:t> </a:t>
            </a:r>
            <a:r>
              <a:rPr lang="zh-CN" altLang="en-US" dirty="0" smtClean="0">
                <a:solidFill>
                  <a:srgbClr val="440E62"/>
                </a:solidFill>
              </a:rPr>
              <a:t>：当看当前</a:t>
            </a:r>
            <a:r>
              <a:rPr lang="en-US" altLang="zh-CN" dirty="0" smtClean="0">
                <a:solidFill>
                  <a:srgbClr val="440E62"/>
                </a:solidFill>
              </a:rPr>
              <a:t>CPU</a:t>
            </a:r>
            <a:r>
              <a:rPr lang="zh-CN" altLang="en-US" dirty="0" smtClean="0">
                <a:solidFill>
                  <a:srgbClr val="440E62"/>
                </a:solidFill>
              </a:rPr>
              <a:t>使用情况。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           -m 10</a:t>
            </a:r>
            <a:r>
              <a:rPr lang="zh-CN" altLang="en-US" dirty="0" smtClean="0">
                <a:solidFill>
                  <a:srgbClr val="440E62"/>
                </a:solidFill>
              </a:rPr>
              <a:t>表示当前</a:t>
            </a:r>
            <a:r>
              <a:rPr lang="en-US" altLang="zh-CN" dirty="0" err="1" smtClean="0">
                <a:solidFill>
                  <a:srgbClr val="440E62"/>
                </a:solidFill>
              </a:rPr>
              <a:t>cpu</a:t>
            </a:r>
            <a:r>
              <a:rPr lang="zh-CN" altLang="en-US" dirty="0" smtClean="0">
                <a:solidFill>
                  <a:srgbClr val="440E62"/>
                </a:solidFill>
              </a:rPr>
              <a:t>使最多的前</a:t>
            </a:r>
            <a:r>
              <a:rPr lang="en-US" altLang="zh-CN" dirty="0" smtClean="0">
                <a:solidFill>
                  <a:srgbClr val="440E62"/>
                </a:solidFill>
              </a:rPr>
              <a:t>10</a:t>
            </a:r>
            <a:r>
              <a:rPr lang="zh-CN" altLang="en-US" dirty="0" smtClean="0">
                <a:solidFill>
                  <a:srgbClr val="440E62"/>
                </a:solidFill>
              </a:rPr>
              <a:t>个进程， </a:t>
            </a:r>
            <a:r>
              <a:rPr lang="en-US" altLang="zh-CN" dirty="0" smtClean="0">
                <a:solidFill>
                  <a:srgbClr val="440E62"/>
                </a:solidFill>
              </a:rPr>
              <a:t>-n</a:t>
            </a:r>
            <a:r>
              <a:rPr lang="zh-CN" altLang="en-US" dirty="0" smtClean="0">
                <a:solidFill>
                  <a:srgbClr val="440E62"/>
                </a:solidFill>
              </a:rPr>
              <a:t>表示刷新</a:t>
            </a:r>
            <a:r>
              <a:rPr lang="en-US" altLang="zh-CN" dirty="0" smtClean="0">
                <a:solidFill>
                  <a:srgbClr val="440E62"/>
                </a:solidFill>
              </a:rPr>
              <a:t>10</a:t>
            </a:r>
            <a:r>
              <a:rPr lang="zh-CN" altLang="en-US" dirty="0" smtClean="0">
                <a:solidFill>
                  <a:srgbClr val="440E62"/>
                </a:solidFill>
              </a:rPr>
              <a:t>次 </a:t>
            </a:r>
            <a:r>
              <a:rPr lang="en-US" altLang="zh-CN" dirty="0" smtClean="0">
                <a:solidFill>
                  <a:srgbClr val="440E62"/>
                </a:solidFill>
              </a:rPr>
              <a:t>–d</a:t>
            </a:r>
            <a:r>
              <a:rPr lang="zh-CN" altLang="en-US" dirty="0" smtClean="0">
                <a:solidFill>
                  <a:srgbClr val="440E62"/>
                </a:solidFill>
              </a:rPr>
              <a:t>表示          </a:t>
            </a:r>
            <a:r>
              <a:rPr lang="en-US" altLang="zh-CN" dirty="0" smtClean="0">
                <a:solidFill>
                  <a:srgbClr val="440E62"/>
                </a:solidFill>
              </a:rPr>
              <a:t>		</a:t>
            </a:r>
            <a:r>
              <a:rPr lang="zh-CN" altLang="en-US" dirty="0" smtClean="0">
                <a:solidFill>
                  <a:srgbClr val="440E62"/>
                </a:solidFill>
              </a:rPr>
              <a:t>每</a:t>
            </a:r>
            <a:r>
              <a:rPr lang="en-US" altLang="zh-CN" dirty="0" smtClean="0">
                <a:solidFill>
                  <a:srgbClr val="440E62"/>
                </a:solidFill>
              </a:rPr>
              <a:t>3</a:t>
            </a:r>
            <a:r>
              <a:rPr lang="zh-CN" altLang="en-US" dirty="0" smtClean="0">
                <a:solidFill>
                  <a:srgbClr val="440E62"/>
                </a:solidFill>
              </a:rPr>
              <a:t>秒刷新一次</a:t>
            </a:r>
            <a:r>
              <a:rPr lang="en-US" altLang="zh-CN" dirty="0" smtClean="0">
                <a:solidFill>
                  <a:srgbClr val="440E62"/>
                </a:solidFill>
              </a:rPr>
              <a:t>,-s</a:t>
            </a:r>
            <a:r>
              <a:rPr lang="zh-CN" altLang="en-US" dirty="0" smtClean="0">
                <a:solidFill>
                  <a:srgbClr val="440E62"/>
                </a:solidFill>
              </a:rPr>
              <a:t>表示已</a:t>
            </a:r>
            <a:r>
              <a:rPr lang="en-US" altLang="zh-CN" dirty="0" smtClean="0">
                <a:solidFill>
                  <a:srgbClr val="440E62"/>
                </a:solidFill>
              </a:rPr>
              <a:t>CUP</a:t>
            </a:r>
            <a:r>
              <a:rPr lang="zh-CN" altLang="en-US" dirty="0" smtClean="0">
                <a:solidFill>
                  <a:srgbClr val="440E62"/>
                </a:solidFill>
              </a:rPr>
              <a:t>使用率来排列。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zh-CN" dirty="0" smtClean="0">
                <a:solidFill>
                  <a:srgbClr val="440E62"/>
                </a:solidFill>
              </a:rPr>
              <a:t>      5.adb </a:t>
            </a:r>
            <a:r>
              <a:rPr lang="en-US" altLang="zh-CN" dirty="0" err="1" smtClean="0">
                <a:solidFill>
                  <a:srgbClr val="440E62"/>
                </a:solidFill>
              </a:rPr>
              <a:t>bugreport</a:t>
            </a:r>
            <a:r>
              <a:rPr lang="en-US" altLang="zh-CN" dirty="0" smtClean="0">
                <a:solidFill>
                  <a:srgbClr val="440E62"/>
                </a:solidFill>
              </a:rPr>
              <a:t>  </a:t>
            </a:r>
            <a:r>
              <a:rPr lang="zh-CN" altLang="en-US" dirty="0" smtClean="0">
                <a:solidFill>
                  <a:srgbClr val="440E62"/>
                </a:solidFill>
              </a:rPr>
              <a:t>输出当前手机的各种</a:t>
            </a:r>
            <a:r>
              <a:rPr lang="en-US" altLang="en-US" dirty="0" smtClean="0">
                <a:solidFill>
                  <a:srgbClr val="440E62"/>
                </a:solidFill>
              </a:rPr>
              <a:t>log</a:t>
            </a:r>
            <a:r>
              <a:rPr lang="zh-CN" altLang="en-US" dirty="0" smtClean="0">
                <a:solidFill>
                  <a:srgbClr val="440E62"/>
                </a:solidFill>
              </a:rPr>
              <a:t>信息</a:t>
            </a:r>
            <a:r>
              <a:rPr lang="en-US" altLang="zh-CN" dirty="0" smtClean="0">
                <a:solidFill>
                  <a:srgbClr val="440E62"/>
                </a:solidFill>
              </a:rPr>
              <a:t>,</a:t>
            </a:r>
            <a:r>
              <a:rPr lang="zh-CN" altLang="en-US" dirty="0" smtClean="0">
                <a:solidFill>
                  <a:srgbClr val="440E62"/>
                </a:solidFill>
              </a:rPr>
              <a:t>里面包含</a:t>
            </a:r>
            <a:r>
              <a:rPr lang="en-US" altLang="en-US" dirty="0" err="1" smtClean="0">
                <a:solidFill>
                  <a:srgbClr val="440E62"/>
                </a:solidFill>
              </a:rPr>
              <a:t>dmesg</a:t>
            </a:r>
            <a:r>
              <a:rPr lang="en-US" altLang="en-US" dirty="0" smtClean="0">
                <a:solidFill>
                  <a:srgbClr val="440E62"/>
                </a:solidFill>
              </a:rPr>
              <a:t>,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/>
              <a:t>         </a:t>
            </a:r>
            <a:r>
              <a:rPr lang="en-US" altLang="en-US" dirty="0" err="1" smtClean="0">
                <a:solidFill>
                  <a:srgbClr val="440E62"/>
                </a:solidFill>
              </a:rPr>
              <a:t>dumpstate,dumpsys,meminfo,cupinfo</a:t>
            </a:r>
            <a:r>
              <a:rPr lang="zh-CN" altLang="en-US" dirty="0" smtClean="0">
                <a:solidFill>
                  <a:srgbClr val="440E62"/>
                </a:solidFill>
              </a:rPr>
              <a:t>等各种信息。最好把它输出</a:t>
            </a:r>
            <a:r>
              <a:rPr lang="en-US" altLang="zh-CN" dirty="0" smtClean="0">
                <a:solidFill>
                  <a:srgbClr val="440E62"/>
                </a:solidFill>
              </a:rPr>
              <a:t>	   </a:t>
            </a:r>
            <a:r>
              <a:rPr lang="zh-CN" altLang="en-US" dirty="0" smtClean="0">
                <a:solidFill>
                  <a:srgbClr val="440E62"/>
                </a:solidFill>
              </a:rPr>
              <a:t>到一个文件方便查看</a:t>
            </a: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altLang="zh-CN" dirty="0" smtClean="0">
              <a:solidFill>
                <a:srgbClr val="440E62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>
                <a:solidFill>
                  <a:srgbClr val="440E62"/>
                </a:solidFill>
              </a:rPr>
              <a:t>    </a:t>
            </a:r>
            <a:endParaRPr lang="zh-CN" altLang="en-US" dirty="0" smtClean="0">
              <a:solidFill>
                <a:srgbClr val="440E62"/>
              </a:solidFill>
            </a:endParaRPr>
          </a:p>
        </p:txBody>
      </p:sp>
      <p:pic>
        <p:nvPicPr>
          <p:cNvPr id="8" name="图片 7" descr="meninf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357430"/>
            <a:ext cx="5333334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5852" y="500042"/>
            <a:ext cx="6399213" cy="577850"/>
          </a:xfrm>
        </p:spPr>
        <p:txBody>
          <a:bodyPr/>
          <a:lstStyle/>
          <a:p>
            <a:pPr algn="ctr"/>
            <a:r>
              <a:rPr lang="zh-CN" altLang="en-US" dirty="0" smtClean="0"/>
              <a:t>四、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85720" y="1071546"/>
            <a:ext cx="8643998" cy="5429288"/>
          </a:xfrm>
          <a:prstGeom prst="rect">
            <a:avLst/>
          </a:prstGeom>
        </p:spPr>
        <p:txBody>
          <a:bodyPr/>
          <a:lstStyle/>
          <a:p>
            <a:pPr defTabSz="457200" eaLnBrk="0" fontAlgn="base" hangingPunct="0">
              <a:lnSpc>
                <a:spcPct val="102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zh-CN" sz="20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642910" y="1285860"/>
            <a:ext cx="7470783" cy="4781549"/>
            <a:chOff x="-71438" y="0"/>
            <a:chExt cx="7470783" cy="4781549"/>
          </a:xfrm>
        </p:grpSpPr>
        <p:sp>
          <p:nvSpPr>
            <p:cNvPr id="9" name="圆角矩形 8"/>
            <p:cNvSpPr/>
            <p:nvPr/>
          </p:nvSpPr>
          <p:spPr>
            <a:xfrm>
              <a:off x="-71438" y="0"/>
              <a:ext cx="7470783" cy="478154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233416" y="233416"/>
              <a:ext cx="7003951" cy="431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solidFill>
                    <a:srgbClr val="440E62"/>
                  </a:solidFill>
                </a:rPr>
                <a:t>Monkey</a:t>
              </a:r>
              <a:r>
                <a:rPr lang="zh-CN" altLang="en-US" sz="2400" dirty="0" smtClean="0">
                  <a:solidFill>
                    <a:srgbClr val="440E62"/>
                  </a:solidFill>
                </a:rPr>
                <a:t>是一个命令行工具，可以运行在模拟器里或实际设备中。它向系统发送伪随机的用户事件流，实现对正在开发的应用程序进行压力测试。</a:t>
              </a:r>
              <a:r>
                <a:rPr lang="en-US" altLang="zh-CN" sz="2400" dirty="0" smtClean="0">
                  <a:solidFill>
                    <a:srgbClr val="440E62"/>
                  </a:solidFill>
                </a:rPr>
                <a:t>Monkey</a:t>
              </a:r>
              <a:r>
                <a:rPr lang="zh-CN" altLang="en-US" sz="2400" dirty="0" smtClean="0">
                  <a:solidFill>
                    <a:srgbClr val="440E62"/>
                  </a:solidFill>
                </a:rPr>
                <a:t>包括许多选项，它们大致分为四大类：</a:t>
              </a:r>
              <a:r>
                <a:rPr lang="en-US" altLang="zh-CN" sz="1600" dirty="0" smtClean="0">
                  <a:solidFill>
                    <a:srgbClr val="440E62"/>
                  </a:solidFill>
                </a:rPr>
                <a:t/>
              </a:r>
              <a:br>
                <a:rPr lang="en-US" altLang="zh-CN" sz="1600" dirty="0" smtClean="0">
                  <a:solidFill>
                    <a:srgbClr val="440E62"/>
                  </a:solidFill>
                </a:rPr>
              </a:br>
              <a:r>
                <a:rPr lang="en-US" altLang="zh-CN" sz="2000" dirty="0" smtClean="0">
                  <a:solidFill>
                    <a:srgbClr val="440E62"/>
                  </a:solidFill>
                </a:rPr>
                <a:t>· </a:t>
              </a:r>
              <a:r>
                <a:rPr lang="zh-CN" altLang="en-US" sz="2000" dirty="0" smtClean="0">
                  <a:solidFill>
                    <a:srgbClr val="440E62"/>
                  </a:solidFill>
                </a:rPr>
                <a:t>基本配置选项，   如设置尝试的事件数量。</a:t>
              </a:r>
              <a:r>
                <a:rPr lang="en-US" altLang="zh-CN" sz="2000" dirty="0" smtClean="0">
                  <a:solidFill>
                    <a:srgbClr val="440E62"/>
                  </a:solidFill>
                </a:rPr>
                <a:t/>
              </a:r>
              <a:br>
                <a:rPr lang="en-US" altLang="zh-CN" sz="2000" dirty="0" smtClean="0">
                  <a:solidFill>
                    <a:srgbClr val="440E62"/>
                  </a:solidFill>
                </a:rPr>
              </a:br>
              <a:r>
                <a:rPr lang="en-US" altLang="zh-CN" sz="2000" dirty="0" smtClean="0">
                  <a:solidFill>
                    <a:srgbClr val="440E62"/>
                  </a:solidFill>
                </a:rPr>
                <a:t>· </a:t>
              </a:r>
              <a:r>
                <a:rPr lang="zh-CN" altLang="en-US" sz="2000" dirty="0" smtClean="0">
                  <a:solidFill>
                    <a:srgbClr val="440E62"/>
                  </a:solidFill>
                </a:rPr>
                <a:t>运行约束选项，   如设置只对单独的一个包进行测试。</a:t>
              </a:r>
              <a:r>
                <a:rPr lang="en-US" altLang="zh-CN" sz="2000" dirty="0" smtClean="0">
                  <a:solidFill>
                    <a:srgbClr val="440E62"/>
                  </a:solidFill>
                </a:rPr>
                <a:t/>
              </a:r>
              <a:br>
                <a:rPr lang="en-US" altLang="zh-CN" sz="2000" dirty="0" smtClean="0">
                  <a:solidFill>
                    <a:srgbClr val="440E62"/>
                  </a:solidFill>
                </a:rPr>
              </a:br>
              <a:r>
                <a:rPr lang="en-US" altLang="zh-CN" sz="2000" dirty="0" smtClean="0">
                  <a:solidFill>
                    <a:srgbClr val="440E62"/>
                  </a:solidFill>
                </a:rPr>
                <a:t>· </a:t>
              </a:r>
              <a:r>
                <a:rPr lang="zh-CN" altLang="en-US" sz="2000" dirty="0" smtClean="0">
                  <a:solidFill>
                    <a:srgbClr val="440E62"/>
                  </a:solidFill>
                </a:rPr>
                <a:t>事件类型和频率。如点击或滑动事件比例</a:t>
              </a:r>
              <a:r>
                <a:rPr lang="en-US" altLang="zh-CN" sz="2000" dirty="0" smtClean="0">
                  <a:solidFill>
                    <a:srgbClr val="440E62"/>
                  </a:solidFill>
                </a:rPr>
                <a:t/>
              </a:r>
              <a:br>
                <a:rPr lang="en-US" altLang="zh-CN" sz="2000" dirty="0" smtClean="0">
                  <a:solidFill>
                    <a:srgbClr val="440E62"/>
                  </a:solidFill>
                </a:rPr>
              </a:br>
              <a:r>
                <a:rPr lang="en-US" altLang="zh-CN" sz="2000" dirty="0" smtClean="0">
                  <a:solidFill>
                    <a:srgbClr val="440E62"/>
                  </a:solidFill>
                </a:rPr>
                <a:t>· </a:t>
              </a:r>
              <a:r>
                <a:rPr lang="zh-CN" altLang="en-US" sz="2000" dirty="0" smtClean="0">
                  <a:solidFill>
                    <a:srgbClr val="440E62"/>
                  </a:solidFill>
                </a:rPr>
                <a:t>调试选项。            如报错后是否停止</a:t>
              </a:r>
              <a:endParaRPr lang="en-US" altLang="zh-CN" sz="2000" dirty="0" smtClean="0">
                <a:solidFill>
                  <a:srgbClr val="440E62"/>
                </a:solidFill>
              </a:endParaRPr>
            </a:p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>
                  <a:solidFill>
                    <a:srgbClr val="440E62"/>
                  </a:solidFill>
                </a:rPr>
                <a:t>例如：</a:t>
              </a:r>
              <a:r>
                <a:rPr lang="en-US" altLang="zh-CN" sz="2000" dirty="0" err="1" smtClean="0">
                  <a:solidFill>
                    <a:srgbClr val="440E62"/>
                  </a:solidFill>
                </a:rPr>
                <a:t>adb</a:t>
              </a:r>
              <a:r>
                <a:rPr lang="en-US" altLang="zh-CN" sz="2000" dirty="0" smtClean="0">
                  <a:solidFill>
                    <a:srgbClr val="440E62"/>
                  </a:solidFill>
                </a:rPr>
                <a:t> shell monkey –p </a:t>
              </a:r>
              <a:r>
                <a:rPr lang="en-US" altLang="zh-CN" sz="2000" dirty="0" err="1" smtClean="0">
                  <a:solidFill>
                    <a:srgbClr val="440E62"/>
                  </a:solidFill>
                </a:rPr>
                <a:t>com.android.Mms</a:t>
              </a:r>
              <a:r>
                <a:rPr lang="en-US" altLang="zh-CN" sz="2000" dirty="0" smtClean="0">
                  <a:solidFill>
                    <a:srgbClr val="440E62"/>
                  </a:solidFill>
                </a:rPr>
                <a:t> -s 100</a:t>
              </a:r>
            </a:p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>
                  <a:solidFill>
                    <a:srgbClr val="440E62"/>
                  </a:solidFill>
                </a:rPr>
                <a:t>--throttle 1000 –pct-</a:t>
              </a:r>
              <a:r>
                <a:rPr lang="en-US" altLang="zh-CN" sz="2000" dirty="0" err="1" smtClean="0">
                  <a:solidFill>
                    <a:srgbClr val="440E62"/>
                  </a:solidFill>
                </a:rPr>
                <a:t>appswitch</a:t>
              </a:r>
              <a:r>
                <a:rPr lang="en-US" altLang="zh-CN" sz="2000" dirty="0" smtClean="0">
                  <a:solidFill>
                    <a:srgbClr val="440E62"/>
                  </a:solidFill>
                </a:rPr>
                <a:t> </a:t>
              </a:r>
              <a:r>
                <a:rPr lang="en-US" altLang="zh-CN" sz="2000" smtClean="0">
                  <a:solidFill>
                    <a:srgbClr val="440E62"/>
                  </a:solidFill>
                </a:rPr>
                <a:t>5 –-ignore-crashes  </a:t>
              </a:r>
              <a:r>
                <a:rPr lang="en-US" altLang="zh-CN" sz="2000" dirty="0" smtClean="0">
                  <a:solidFill>
                    <a:srgbClr val="440E62"/>
                  </a:solidFill>
                </a:rPr>
                <a:t>-v  1000</a:t>
              </a:r>
              <a:r>
                <a:rPr lang="en-US" altLang="zh-CN" sz="1600" dirty="0" smtClean="0">
                  <a:solidFill>
                    <a:srgbClr val="440E62"/>
                  </a:solidFill>
                </a:rPr>
                <a:t/>
              </a:r>
              <a:br>
                <a:rPr lang="en-US" altLang="zh-CN" sz="1600" dirty="0" smtClean="0">
                  <a:solidFill>
                    <a:srgbClr val="440E62"/>
                  </a:solidFill>
                </a:rPr>
              </a:br>
              <a:r>
                <a:rPr lang="en-US" altLang="zh-CN" sz="1600" dirty="0" smtClean="0">
                  <a:solidFill>
                    <a:srgbClr val="440E62"/>
                  </a:solidFill>
                </a:rPr>
                <a:t>	</a:t>
              </a:r>
            </a:p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600" dirty="0" smtClean="0">
                  <a:solidFill>
                    <a:schemeClr val="tx2"/>
                  </a:solidFill>
                </a:rPr>
                <a:t>	</a:t>
              </a:r>
              <a:endParaRPr lang="en-US" altLang="en-US" sz="16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64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59&quot;/&gt;&lt;/object&gt;&lt;object type=&quot;3&quot; unique_id=&quot;10007&quot;&gt;&lt;property id=&quot;20148&quot; value=&quot;5&quot;/&gt;&lt;property id=&quot;20300&quot; value=&quot;Slide 5&quot;/&gt;&lt;property id=&quot;20307&quot; value=&quot;260&quot;/&gt;&lt;/object&gt;&lt;object type=&quot;3&quot; unique_id=&quot;10008&quot;&gt;&lt;property id=&quot;20148&quot; value=&quot;5&quot;/&gt;&lt;property id=&quot;20300&quot; value=&quot;Slide 6&quot;/&gt;&lt;property id=&quot;20307&quot; value=&quot;261&quot;/&gt;&lt;/object&gt;&lt;object type=&quot;3&quot; unique_id=&quot;10009&quot;&gt;&lt;property id=&quot;20148&quot; value=&quot;5&quot;/&gt;&lt;property id=&quot;20300&quot; value=&quot;Slide 7&quot;/&gt;&lt;property id=&quot;20307&quot; value=&quot;262&quot;/&gt;&lt;/object&gt;&lt;object type=&quot;3&quot; unique_id=&quot;10010&quot;&gt;&lt;property id=&quot;20148&quot; value=&quot;5&quot;/&gt;&lt;property id=&quot;20300&quot; value=&quot;Slide 8&quot;/&gt;&lt;property id=&quot;20307&quot; value=&quot;263&quot;/&gt;&lt;/object&gt;&lt;/object&gt;&lt;object type=&quot;8&quot; unique_id=&quot;1002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Lava Colours">
      <a:dk1>
        <a:srgbClr val="440E62"/>
      </a:dk1>
      <a:lt1>
        <a:srgbClr val="FFFFFF"/>
      </a:lt1>
      <a:dk2>
        <a:srgbClr val="ED1556"/>
      </a:dk2>
      <a:lt2>
        <a:srgbClr val="808285"/>
      </a:lt2>
      <a:accent1>
        <a:srgbClr val="D7E3BC"/>
      </a:accent1>
      <a:accent2>
        <a:srgbClr val="ED1556"/>
      </a:accent2>
      <a:accent3>
        <a:srgbClr val="FFFFFF"/>
      </a:accent3>
      <a:accent4>
        <a:srgbClr val="002060"/>
      </a:accent4>
      <a:accent5>
        <a:srgbClr val="800080"/>
      </a:accent5>
      <a:accent6>
        <a:srgbClr val="808285"/>
      </a:accent6>
      <a:hlink>
        <a:srgbClr val="0000FF"/>
      </a:hlink>
      <a:folHlink>
        <a:srgbClr val="80008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6221</TotalTime>
  <Words>1187</Words>
  <Application>Microsoft Office PowerPoint</Application>
  <PresentationFormat>全屏显示(4:3)</PresentationFormat>
  <Paragraphs>218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Theme</vt:lpstr>
      <vt:lpstr>幻灯片 1</vt:lpstr>
      <vt:lpstr>一、常用android工具简介</vt:lpstr>
      <vt:lpstr>一、ADB工具下载</vt:lpstr>
      <vt:lpstr>二 、配置ADB运行环境</vt:lpstr>
      <vt:lpstr>三.ADB 命令简介</vt:lpstr>
      <vt:lpstr>幻灯片 6</vt:lpstr>
      <vt:lpstr>adb shell am 的用法  </vt:lpstr>
      <vt:lpstr>幻灯片 8</vt:lpstr>
      <vt:lpstr>四、monkey简介</vt:lpstr>
      <vt:lpstr>   四、Monkey基本用法</vt:lpstr>
      <vt:lpstr>五、Monkey总结</vt:lpstr>
      <vt:lpstr>五、批处理结合adb命令实现简单的自动化测试</vt:lpstr>
      <vt:lpstr>五、批处理结合adb命令实现简单的自动化测试</vt:lpstr>
      <vt:lpstr>Log的简单分析</vt:lpstr>
      <vt:lpstr>MTKLog简介</vt:lpstr>
      <vt:lpstr>简单分析log</vt:lpstr>
      <vt:lpstr>简单分析log</vt:lpstr>
      <vt:lpstr>简单分析log</vt:lpstr>
      <vt:lpstr>练习</vt:lpstr>
      <vt:lpstr>幻灯片 20</vt:lpstr>
    </vt:vector>
  </TitlesOfParts>
  <Company>Lava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tarunv</dc:creator>
  <cp:lastModifiedBy>Donghai</cp:lastModifiedBy>
  <cp:revision>521</cp:revision>
  <dcterms:created xsi:type="dcterms:W3CDTF">2012-12-31T06:44:22Z</dcterms:created>
  <dcterms:modified xsi:type="dcterms:W3CDTF">2015-06-14T03:17:51Z</dcterms:modified>
</cp:coreProperties>
</file>