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407670"/>
            <a:ext cx="6368415" cy="1263650"/>
          </a:xfrm>
        </p:spPr>
        <p:txBody>
          <a:bodyPr/>
          <a:p>
            <a:r>
              <a:rPr lang="zh-CN" altLang="en-US"/>
              <a:t>软件工程</a:t>
            </a:r>
            <a:r>
              <a:rPr lang="zh-CN" altLang="en-US"/>
              <a:t>实践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33445" y="2847340"/>
            <a:ext cx="5468620" cy="819150"/>
          </a:xfrm>
        </p:spPr>
        <p:txBody>
          <a:bodyPr/>
          <a:p>
            <a:r>
              <a:rPr lang="zh-CN" altLang="en-US" sz="3600"/>
              <a:t>在线购物系统</a:t>
            </a:r>
            <a:r>
              <a:rPr lang="en-US" altLang="zh-CN" sz="3600"/>
              <a:t>1-</a:t>
            </a:r>
            <a:r>
              <a:rPr lang="zh-CN" altLang="en-US" sz="3600"/>
              <a:t>基线需求</a:t>
            </a:r>
            <a:endParaRPr lang="zh-CN" altLang="en-US" sz="3600"/>
          </a:p>
        </p:txBody>
      </p:sp>
      <p:sp>
        <p:nvSpPr>
          <p:cNvPr id="4" name="文本框 3"/>
          <p:cNvSpPr txBox="1"/>
          <p:nvPr/>
        </p:nvSpPr>
        <p:spPr>
          <a:xfrm>
            <a:off x="10219055" y="4877435"/>
            <a:ext cx="1254760" cy="7207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/>
              <a:t>第</a:t>
            </a:r>
            <a:r>
              <a:rPr lang="en-US" altLang="zh-CN" sz="2800"/>
              <a:t>9</a:t>
            </a:r>
            <a:r>
              <a:rPr lang="zh-CN" altLang="en-US" sz="2800"/>
              <a:t>组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9970770" y="5497195"/>
            <a:ext cx="17519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叶芷暄</a:t>
            </a:r>
            <a:r>
              <a:rPr lang="en-US" altLang="zh-CN"/>
              <a:t>   </a:t>
            </a:r>
            <a:r>
              <a:rPr lang="zh-CN" altLang="en-US"/>
              <a:t>刘新</a:t>
            </a:r>
            <a:r>
              <a:rPr lang="zh-CN" altLang="en-US"/>
              <a:t>宇</a:t>
            </a:r>
            <a:endParaRPr lang="zh-CN" altLang="en-US"/>
          </a:p>
          <a:p>
            <a:r>
              <a:rPr lang="zh-CN" altLang="en-US"/>
              <a:t>龚炫宇</a:t>
            </a:r>
            <a:r>
              <a:rPr lang="en-US" altLang="zh-CN"/>
              <a:t>   </a:t>
            </a:r>
            <a:r>
              <a:rPr lang="zh-CN" altLang="en-US"/>
              <a:t>施钧</a:t>
            </a:r>
            <a:r>
              <a:rPr lang="zh-CN" altLang="en-US"/>
              <a:t>浩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 b="12447"/>
          <a:stretch>
            <a:fillRect/>
          </a:stretch>
        </p:blipFill>
        <p:spPr>
          <a:xfrm>
            <a:off x="1720850" y="1603375"/>
            <a:ext cx="8385175" cy="48945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99490" y="664845"/>
            <a:ext cx="10324465" cy="8280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200"/>
              <a:t>点进详情，有显示可购买绿色，这时候点击我要购买</a:t>
            </a:r>
            <a:endParaRPr lang="zh-CN" altLang="en-US" sz="3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000"/>
              <a:t>填写购买意向</a:t>
            </a:r>
            <a:endParaRPr lang="zh-CN" altLang="en-US" sz="400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20470" y="1691005"/>
            <a:ext cx="9150350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250" y="307340"/>
            <a:ext cx="5367655" cy="1325880"/>
          </a:xfrm>
        </p:spPr>
        <p:txBody>
          <a:bodyPr/>
          <a:p>
            <a:r>
              <a:rPr lang="zh-CN" altLang="en-US" sz="2400"/>
              <a:t>点完提交购买意向后商品会变成已售出</a:t>
            </a:r>
            <a:endParaRPr lang="zh-CN" altLang="en-US" sz="240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 b="12111"/>
          <a:stretch>
            <a:fillRect/>
          </a:stretch>
        </p:blipFill>
        <p:spPr>
          <a:xfrm>
            <a:off x="349250" y="1692275"/>
            <a:ext cx="5577840" cy="36474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480175" y="5339715"/>
            <a:ext cx="53625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然后就看不到这个商品了</a:t>
            </a:r>
            <a:endParaRPr lang="zh-CN" altLang="en-US" sz="2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 b="13237"/>
          <a:stretch>
            <a:fillRect/>
          </a:stretch>
        </p:blipFill>
        <p:spPr>
          <a:xfrm>
            <a:off x="6243320" y="907415"/>
            <a:ext cx="5647055" cy="35877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7020" y="365125"/>
            <a:ext cx="10515600" cy="1325563"/>
          </a:xfrm>
        </p:spPr>
        <p:txBody>
          <a:bodyPr/>
          <a:p>
            <a:r>
              <a:rPr lang="zh-CN" altLang="en-US"/>
              <a:t>卖家视角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 b="12447"/>
          <a:stretch>
            <a:fillRect/>
          </a:stretch>
        </p:blipFill>
        <p:spPr>
          <a:xfrm>
            <a:off x="1862455" y="1521460"/>
            <a:ext cx="8555355" cy="49834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 b="6800"/>
          <a:stretch>
            <a:fillRect/>
          </a:stretch>
        </p:blipFill>
        <p:spPr>
          <a:xfrm>
            <a:off x="330200" y="915670"/>
            <a:ext cx="5180330" cy="48310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727700" y="1320800"/>
            <a:ext cx="736600" cy="40214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3600"/>
              <a:t>点击完成交易</a:t>
            </a:r>
            <a:endParaRPr lang="zh-CN" altLang="en-US" sz="36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rcRect b="12081"/>
          <a:stretch>
            <a:fillRect/>
          </a:stretch>
        </p:blipFill>
        <p:spPr>
          <a:xfrm>
            <a:off x="6681470" y="915670"/>
            <a:ext cx="5279390" cy="48310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2855" y="417195"/>
            <a:ext cx="10515600" cy="1325563"/>
          </a:xfrm>
        </p:spPr>
        <p:txBody>
          <a:bodyPr/>
          <a:p>
            <a:r>
              <a:rPr lang="zh-CN" altLang="en-US"/>
              <a:t>查看买家</a:t>
            </a:r>
            <a:r>
              <a:rPr lang="zh-CN" altLang="en-US"/>
              <a:t>信息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 b="13804"/>
          <a:stretch>
            <a:fillRect/>
          </a:stretch>
        </p:blipFill>
        <p:spPr>
          <a:xfrm>
            <a:off x="1987550" y="1646555"/>
            <a:ext cx="8112125" cy="466153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刷新后的商品管理界面，可以选择上架商品，或者是对可购买的商品进行下架冻结等操作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 b="13469"/>
          <a:stretch>
            <a:fillRect/>
          </a:stretch>
        </p:blipFill>
        <p:spPr>
          <a:xfrm>
            <a:off x="1372870" y="1691005"/>
            <a:ext cx="9220835" cy="50419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添加新的购买意向，看到商品会自己冻结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19455" y="1638935"/>
            <a:ext cx="10515600" cy="17900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255" y="3542665"/>
            <a:ext cx="9618980" cy="30162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0630" y="365125"/>
            <a:ext cx="10515600" cy="1325563"/>
          </a:xfrm>
        </p:spPr>
        <p:txBody>
          <a:bodyPr/>
          <a:p>
            <a:r>
              <a:rPr lang="zh-CN" altLang="en-US"/>
              <a:t>取消交易商品会解冻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 b="11732"/>
          <a:stretch>
            <a:fillRect/>
          </a:stretch>
        </p:blipFill>
        <p:spPr>
          <a:xfrm>
            <a:off x="1823720" y="1691005"/>
            <a:ext cx="8248650" cy="46926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3270" y="143510"/>
            <a:ext cx="4827905" cy="749300"/>
          </a:xfrm>
        </p:spPr>
        <p:txBody>
          <a:bodyPr>
            <a:normAutofit fontScale="90000"/>
          </a:bodyPr>
          <a:p>
            <a:r>
              <a:rPr lang="zh-CN" altLang="en-US"/>
              <a:t>又变成可购买状态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 b="31227"/>
          <a:stretch>
            <a:fillRect/>
          </a:stretch>
        </p:blipFill>
        <p:spPr>
          <a:xfrm>
            <a:off x="1000760" y="958215"/>
            <a:ext cx="9798050" cy="24244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40" y="3639185"/>
            <a:ext cx="9312275" cy="28968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基线需求</a:t>
            </a:r>
            <a:r>
              <a:rPr lang="zh-CN" altLang="en-US"/>
              <a:t>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96695"/>
            <a:ext cx="10515600" cy="5067935"/>
          </a:xfrm>
        </p:spPr>
        <p:txBody>
          <a:bodyPr>
            <a:normAutofit fontScale="90000" lnSpcReduction="10000"/>
          </a:bodyPr>
          <a:p>
            <a:r>
              <a:rPr lang="zh-CN" altLang="en-US"/>
              <a:t>最简单而又可用的在线购物系统，具备功能如下：</a:t>
            </a:r>
            <a:endParaRPr lang="zh-CN" altLang="en-US"/>
          </a:p>
          <a:p>
            <a:r>
              <a:rPr lang="zh-CN" altLang="en-US"/>
              <a:t>只卖一个商品，卖掉一个，再制作一个，再卖。</a:t>
            </a:r>
            <a:endParaRPr lang="zh-CN" altLang="en-US"/>
          </a:p>
          <a:p>
            <a:r>
              <a:rPr lang="zh-CN" altLang="en-US"/>
              <a:t>只有一个卖家。</a:t>
            </a:r>
            <a:endParaRPr lang="zh-CN" altLang="en-US"/>
          </a:p>
          <a:p>
            <a:r>
              <a:rPr lang="zh-CN" altLang="en-US"/>
              <a:t>没有用户注册，当查看后想要购买时，再填入用户信息。</a:t>
            </a:r>
            <a:endParaRPr lang="zh-CN" altLang="en-US"/>
          </a:p>
          <a:p>
            <a:r>
              <a:rPr lang="zh-CN" altLang="en-US"/>
              <a:t>线下交易，一手交钱一手交货</a:t>
            </a:r>
            <a:endParaRPr lang="zh-CN" altLang="en-US"/>
          </a:p>
          <a:p>
            <a:r>
              <a:rPr lang="zh-CN" altLang="en-US"/>
              <a:t>在实施线下交易前，商品暂且冻结，直到交易成果，把商品撤下，或者</a:t>
            </a:r>
            <a:endParaRPr lang="zh-CN" altLang="en-US"/>
          </a:p>
          <a:p>
            <a:r>
              <a:rPr lang="zh-CN" altLang="en-US"/>
              <a:t>交易失败，商品恢复上线。</a:t>
            </a:r>
            <a:endParaRPr lang="zh-CN" altLang="en-US"/>
          </a:p>
          <a:p>
            <a:r>
              <a:rPr lang="zh-CN" altLang="en-US"/>
              <a:t>卖家有一个后台，用于发布一个商品。查看历史商品。查看意向购买人</a:t>
            </a:r>
            <a:endParaRPr lang="zh-CN" altLang="en-US"/>
          </a:p>
          <a:p>
            <a:r>
              <a:rPr lang="zh-CN" altLang="en-US"/>
              <a:t>信息。冻结商品等功能</a:t>
            </a:r>
            <a:endParaRPr lang="zh-CN" altLang="en-US"/>
          </a:p>
          <a:p>
            <a:r>
              <a:rPr lang="zh-CN" altLang="en-US"/>
              <a:t>卖家可修改密码。</a:t>
            </a:r>
            <a:endParaRPr lang="zh-CN" altLang="en-US"/>
          </a:p>
          <a:p>
            <a:r>
              <a:rPr lang="zh-CN" altLang="en-US"/>
              <a:t>其中商品信息包括：商品名称、商品描述、商品图片、商品价格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31080" y="292100"/>
            <a:ext cx="2865120" cy="1325880"/>
          </a:xfrm>
        </p:spPr>
        <p:txBody>
          <a:bodyPr/>
          <a:p>
            <a:r>
              <a:rPr lang="zh-CN" altLang="en-US"/>
              <a:t>产品需求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4845" y="2534920"/>
            <a:ext cx="5213985" cy="950595"/>
          </a:xfrm>
        </p:spPr>
        <p:txBody>
          <a:bodyPr>
            <a:normAutofit/>
          </a:bodyPr>
          <a:p>
            <a:r>
              <a:rPr lang="zh-CN" altLang="en-US"/>
              <a:t>核心用例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064000" y="140335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用户角色</a:t>
            </a:r>
            <a:endParaRPr lang="zh-CN" altLang="en-US"/>
          </a:p>
          <a:p>
            <a:r>
              <a:rPr lang="zh-CN" altLang="en-US"/>
              <a:t>买家：匿名浏览商品，提交购买意向</a:t>
            </a:r>
            <a:endParaRPr lang="zh-CN" altLang="en-US"/>
          </a:p>
          <a:p>
            <a:r>
              <a:rPr lang="zh-CN" altLang="en-US"/>
              <a:t>卖家：商品全生命周期管理者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200775" y="3188335"/>
            <a:ext cx="5046980" cy="3905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卖家侧：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商品管理</a:t>
            </a:r>
            <a:endParaRPr lang="zh-CN" altLang="en-US"/>
          </a:p>
          <a:p>
            <a:r>
              <a:rPr lang="zh-CN" altLang="en-US"/>
              <a:t>发布新商品（必填字段：名称、描述、图片、价格）</a:t>
            </a:r>
            <a:endParaRPr lang="zh-CN" altLang="en-US"/>
          </a:p>
          <a:p>
            <a:r>
              <a:rPr lang="zh-CN" altLang="en-US"/>
              <a:t>下架已售商品或恢复交易失败商品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交易管理</a:t>
            </a:r>
            <a:endParaRPr lang="zh-CN" altLang="en-US"/>
          </a:p>
          <a:p>
            <a:r>
              <a:rPr lang="zh-CN" altLang="en-US"/>
              <a:t>查看意向买家信息（含提交时间戳）</a:t>
            </a:r>
            <a:endParaRPr lang="zh-CN" altLang="en-US"/>
          </a:p>
          <a:p>
            <a:r>
              <a:rPr lang="zh-CN" altLang="en-US"/>
              <a:t>手动冻结</a:t>
            </a:r>
            <a:r>
              <a:rPr lang="en-US" altLang="zh-CN"/>
              <a:t>/</a:t>
            </a:r>
            <a:r>
              <a:rPr lang="zh-CN" altLang="en-US"/>
              <a:t>解冻商品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系统维护</a:t>
            </a:r>
            <a:endParaRPr lang="zh-CN" altLang="en-US"/>
          </a:p>
          <a:p>
            <a:r>
              <a:rPr lang="zh-CN" altLang="en-US"/>
              <a:t>修改后台登录密码</a:t>
            </a:r>
            <a:endParaRPr lang="zh-CN" altLang="en-US"/>
          </a:p>
          <a:p>
            <a:r>
              <a:rPr lang="zh-CN" altLang="en-US"/>
              <a:t>查看历史商品销售记录（按时间倒序）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38200" y="3188335"/>
            <a:ext cx="5175885" cy="34334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ym typeface="+mn-ea"/>
              </a:rPr>
              <a:t>买家侧：</a:t>
            </a:r>
            <a:endParaRPr lang="zh-CN" altLang="en-US"/>
          </a:p>
          <a:p>
            <a:r>
              <a:rPr lang="en-US" altLang="zh-CN">
                <a:sym typeface="+mn-ea"/>
              </a:rPr>
              <a:t>1.</a:t>
            </a:r>
            <a:r>
              <a:rPr lang="zh-CN" altLang="en-US">
                <a:sym typeface="+mn-ea"/>
              </a:rPr>
              <a:t>浏览商品</a:t>
            </a:r>
            <a:endParaRPr lang="zh-CN" altLang="en-US"/>
          </a:p>
          <a:p>
            <a:r>
              <a:rPr lang="zh-CN" altLang="en-US">
                <a:sym typeface="+mn-ea"/>
              </a:rPr>
              <a:t>查看商品名称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描述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图片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价格</a:t>
            </a:r>
            <a:endParaRPr lang="zh-CN" altLang="en-US"/>
          </a:p>
          <a:p>
            <a:r>
              <a:rPr lang="zh-CN" altLang="en-US">
                <a:sym typeface="+mn-ea"/>
              </a:rPr>
              <a:t>无身份验证要求</a:t>
            </a:r>
            <a:endParaRPr lang="zh-CN" altLang="en-US"/>
          </a:p>
          <a:p>
            <a:r>
              <a:rPr lang="en-US" altLang="zh-CN">
                <a:sym typeface="+mn-ea"/>
              </a:rPr>
              <a:t>2.</a:t>
            </a:r>
            <a:r>
              <a:rPr lang="zh-CN" altLang="en-US">
                <a:sym typeface="+mn-ea"/>
              </a:rPr>
              <a:t>提交购买申请</a:t>
            </a:r>
            <a:endParaRPr lang="zh-CN" altLang="en-US"/>
          </a:p>
          <a:p>
            <a:r>
              <a:rPr lang="zh-CN" altLang="en-US">
                <a:sym typeface="+mn-ea"/>
              </a:rPr>
              <a:t>填写临时信息（姓名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电话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地址）</a:t>
            </a:r>
            <a:endParaRPr lang="zh-CN" altLang="en-US"/>
          </a:p>
          <a:p>
            <a:r>
              <a:rPr lang="zh-CN" altLang="en-US">
                <a:sym typeface="+mn-ea"/>
              </a:rPr>
              <a:t>触发商品冻结状态</a:t>
            </a:r>
            <a:endParaRPr lang="zh-CN" altLang="en-US"/>
          </a:p>
          <a:p>
            <a:r>
              <a:rPr lang="en-US" altLang="zh-CN">
                <a:sym typeface="+mn-ea"/>
              </a:rPr>
              <a:t>3.</a:t>
            </a:r>
            <a:r>
              <a:rPr lang="zh-CN" altLang="en-US">
                <a:sym typeface="+mn-ea"/>
              </a:rPr>
              <a:t>接收交易状态通知</a:t>
            </a:r>
            <a:endParaRPr lang="zh-CN" altLang="en-US"/>
          </a:p>
          <a:p>
            <a:r>
              <a:rPr lang="zh-CN" altLang="en-US">
                <a:sym typeface="+mn-ea"/>
              </a:rPr>
              <a:t>通过短信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页面提示获知交易结果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-2147482621" name="内容占位符 -2147482622" descr="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18360" y="135255"/>
            <a:ext cx="8185150" cy="65906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1012190" y="774700"/>
            <a:ext cx="1106170" cy="34372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6000"/>
              <a:t>用例图</a:t>
            </a:r>
            <a:endParaRPr lang="zh-CN" altLang="en-US" sz="6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初版系统</a:t>
            </a:r>
            <a:r>
              <a:rPr lang="zh-CN" altLang="en-US"/>
              <a:t>展示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 b="13075"/>
          <a:stretch>
            <a:fillRect/>
          </a:stretch>
        </p:blipFill>
        <p:spPr>
          <a:xfrm>
            <a:off x="397510" y="1613535"/>
            <a:ext cx="5356225" cy="43160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rcRect b="12035"/>
          <a:stretch>
            <a:fillRect/>
          </a:stretch>
        </p:blipFill>
        <p:spPr>
          <a:xfrm>
            <a:off x="6045835" y="1613535"/>
            <a:ext cx="5840095" cy="43160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8380" y="469900"/>
            <a:ext cx="2974975" cy="1128395"/>
          </a:xfrm>
        </p:spPr>
        <p:txBody>
          <a:bodyPr>
            <a:noAutofit/>
          </a:bodyPr>
          <a:p>
            <a:r>
              <a:rPr lang="zh-CN" altLang="en-US" sz="4400"/>
              <a:t>卖家主页</a:t>
            </a:r>
            <a:endParaRPr lang="zh-CN" altLang="en-US" sz="4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b="12171"/>
          <a:stretch>
            <a:fillRect/>
          </a:stretch>
        </p:blipFill>
        <p:spPr>
          <a:xfrm>
            <a:off x="1199515" y="1393825"/>
            <a:ext cx="8816975" cy="51625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2495" y="751205"/>
            <a:ext cx="2908300" cy="951865"/>
          </a:xfrm>
        </p:spPr>
        <p:txBody>
          <a:bodyPr/>
          <a:p>
            <a:r>
              <a:rPr lang="zh-CN" altLang="en-US" sz="4000"/>
              <a:t>商品添加</a:t>
            </a:r>
            <a:endParaRPr lang="zh-CN" altLang="en-US" sz="4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b="11552"/>
          <a:stretch>
            <a:fillRect/>
          </a:stretch>
        </p:blipFill>
        <p:spPr>
          <a:xfrm>
            <a:off x="3820795" y="244475"/>
            <a:ext cx="4955540" cy="27762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b="8496"/>
          <a:stretch>
            <a:fillRect/>
          </a:stretch>
        </p:blipFill>
        <p:spPr>
          <a:xfrm>
            <a:off x="561975" y="3308350"/>
            <a:ext cx="4744720" cy="29260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rcRect b="12883"/>
          <a:stretch>
            <a:fillRect/>
          </a:stretch>
        </p:blipFill>
        <p:spPr>
          <a:xfrm>
            <a:off x="6311265" y="3308350"/>
            <a:ext cx="5038725" cy="29267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3750" y="536575"/>
            <a:ext cx="3071495" cy="625475"/>
          </a:xfrm>
        </p:spPr>
        <p:txBody>
          <a:bodyPr>
            <a:noAutofit/>
          </a:bodyPr>
          <a:p>
            <a:r>
              <a:rPr lang="zh-CN" altLang="en-US" sz="4000"/>
              <a:t>商品上架</a:t>
            </a:r>
            <a:endParaRPr lang="zh-CN" altLang="en-US" sz="4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b="12188"/>
          <a:stretch>
            <a:fillRect/>
          </a:stretch>
        </p:blipFill>
        <p:spPr>
          <a:xfrm>
            <a:off x="1291590" y="1403350"/>
            <a:ext cx="9120505" cy="50101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799205" y="713105"/>
            <a:ext cx="3843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点击上架会出现商品已上架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 b="12687"/>
          <a:stretch>
            <a:fillRect/>
          </a:stretch>
        </p:blipFill>
        <p:spPr>
          <a:xfrm>
            <a:off x="1812925" y="1529715"/>
            <a:ext cx="8260715" cy="47586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48105" y="635635"/>
            <a:ext cx="61029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游客状态可以看到的商品展示</a:t>
            </a:r>
            <a:endParaRPr lang="zh-CN" altLang="en-US"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685</Words>
  <Application>WPS 演示</Application>
  <PresentationFormat>宽屏</PresentationFormat>
  <Paragraphs>89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skkkxy</dc:creator>
  <cp:lastModifiedBy>微信用户</cp:lastModifiedBy>
  <cp:revision>5</cp:revision>
  <dcterms:created xsi:type="dcterms:W3CDTF">2023-08-09T12:44:00Z</dcterms:created>
  <dcterms:modified xsi:type="dcterms:W3CDTF">2025-10-08T15:36:25Z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2052-12.1.0.22529</vt:lpwstr>
  </property>
  <property fmtid="{D5CDD505-2E9C-101B-9397-08002B2CF9AE}" pid="3" name="ICV">
    <vt:lpwstr>0FFB374EF87741258E9EC42A4DEF22FC_13</vt:lpwstr>
  </property>
</Properties>
</file>