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Comforta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6A6BDF1-49E4-4806-B1A1-59797335404D}">
  <a:tblStyle styleId="{E6A6BDF1-49E4-4806-B1A1-5979733540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Comfortaa-regular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mforta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9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Car Recommendation Expert System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WID2001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Knowledge Representation and Reasoning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188" y="152400"/>
            <a:ext cx="60656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latin typeface="Comfortaa"/>
                <a:ea typeface="Comfortaa"/>
                <a:cs typeface="Comfortaa"/>
                <a:sym typeface="Comfortaa"/>
              </a:rPr>
              <a:t>Algorithm and Technique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297500" y="1567550"/>
            <a:ext cx="7038900" cy="3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❖"/>
            </a:pPr>
            <a:r>
              <a:rPr lang="zh-C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Relationship of the frame: AKO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e.g. Car (superclass) and Axia (subclass)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❖"/>
            </a:pPr>
            <a:r>
              <a:rPr lang="zh-C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Procedural Informations (Demon): IF-NEEDED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e.g. Price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❖"/>
            </a:pPr>
            <a:r>
              <a:rPr lang="zh-C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Iteration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zh-C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to ensure inference engine keep running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880050" y="1921350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DEMO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775125" y="1270950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</a:t>
            </a:r>
            <a:r>
              <a:rPr lang="zh-CN" sz="5000"/>
              <a:t>n</a:t>
            </a:r>
            <a:r>
              <a:rPr lang="zh-CN"/>
              <a:t>A Session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628400" y="8288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Members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473200" y="2106775"/>
            <a:ext cx="7416900" cy="26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zh-CN" sz="1600">
                <a:solidFill>
                  <a:srgbClr val="FFFFFF"/>
                </a:solidFill>
              </a:rPr>
              <a:t>CHENG BOON RONG						WID160011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zh-CN" sz="1600">
                <a:solidFill>
                  <a:srgbClr val="FFFFFF"/>
                </a:solidFill>
              </a:rPr>
              <a:t>MOHAMAD DANIEL BIN MOHAMAD ROSLAN	</a:t>
            </a:r>
            <a:r>
              <a:rPr lang="zh-CN" sz="1600">
                <a:solidFill>
                  <a:srgbClr val="FFFFFF"/>
                </a:solidFill>
              </a:rPr>
              <a:t>WID160016 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zh-CN" sz="1600">
                <a:solidFill>
                  <a:srgbClr val="FFFFFF"/>
                </a:solidFill>
              </a:rPr>
              <a:t>MOHAMAD FAKHRUL RAZI BIN OSMAN		</a:t>
            </a:r>
            <a:r>
              <a:rPr lang="zh-CN" sz="1600">
                <a:solidFill>
                  <a:srgbClr val="FFFFFF"/>
                </a:solidFill>
              </a:rPr>
              <a:t>WID160017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zh-CN" sz="1600">
                <a:solidFill>
                  <a:srgbClr val="FFFFFF"/>
                </a:solidFill>
              </a:rPr>
              <a:t>IZATUL SYAFIQAH BINTI ZAINAL				</a:t>
            </a:r>
            <a:r>
              <a:rPr lang="zh-CN" sz="1600">
                <a:solidFill>
                  <a:srgbClr val="FFFFFF"/>
                </a:solidFill>
              </a:rPr>
              <a:t>WID160013 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zh-CN" sz="1600">
                <a:solidFill>
                  <a:srgbClr val="FFFFFF"/>
                </a:solidFill>
              </a:rPr>
              <a:t>ALI MAJEDI 								</a:t>
            </a:r>
            <a:r>
              <a:rPr lang="zh-CN" sz="1600">
                <a:solidFill>
                  <a:srgbClr val="FFFFFF"/>
                </a:solidFill>
              </a:rPr>
              <a:t>WID160704 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latin typeface="Comfortaa"/>
                <a:ea typeface="Comfortaa"/>
                <a:cs typeface="Comfortaa"/>
                <a:sym typeface="Comfortaa"/>
              </a:rPr>
              <a:t>Introduction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052550" y="1202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❖"/>
            </a:pPr>
            <a:r>
              <a:rPr lang="zh-CN" sz="2000">
                <a:solidFill>
                  <a:srgbClr val="FFFFFF"/>
                </a:solidFill>
              </a:rPr>
              <a:t>Frame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➢"/>
            </a:pPr>
            <a:r>
              <a:rPr lang="zh-C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represent stereotypical knowledge about a particular object or concept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➢"/>
            </a:pPr>
            <a:r>
              <a:rPr lang="zh-C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object, attribute and value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➢"/>
            </a:pPr>
            <a:r>
              <a:rPr lang="zh-C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generic and inherited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➢"/>
            </a:pPr>
            <a:r>
              <a:rPr lang="zh-C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combine both declarative and procedural knowledge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000"/>
              <a:buFont typeface="Arial"/>
              <a:buChar char="➢"/>
            </a:pPr>
            <a:r>
              <a:rPr lang="zh-C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 be developed using object-oriented programming languages such as Java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latin typeface="Comfortaa"/>
                <a:ea typeface="Comfortaa"/>
                <a:cs typeface="Comfortaa"/>
                <a:sym typeface="Comfortaa"/>
              </a:rPr>
              <a:t>Aim and Objectives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❖"/>
            </a:pPr>
            <a:r>
              <a:rPr lang="zh-C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apply the knowledge of frame that we learned in class to make the system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❖"/>
            </a:pPr>
            <a:r>
              <a:rPr lang="zh-C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apply the concept of frame in a real object 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❖"/>
            </a:pPr>
            <a:r>
              <a:rPr lang="zh-C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represent the object and its attributes in a user friendly manner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latin typeface="Comfortaa"/>
                <a:ea typeface="Comfortaa"/>
                <a:cs typeface="Comfortaa"/>
                <a:sym typeface="Comfortaa"/>
              </a:rPr>
              <a:t>Problem Statement 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❖"/>
            </a:pPr>
            <a:r>
              <a:rPr lang="zh-C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eases the process in representing the information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❖"/>
            </a:pPr>
            <a:r>
              <a:rPr lang="zh-C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attributes and values of a certain class can be inherited to the instances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000"/>
              <a:buFont typeface="Arial"/>
              <a:buChar char="❖"/>
            </a:pPr>
            <a:r>
              <a:rPr lang="zh-C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save time and much easier compared to store the same information from the main class or superclass every time a new class is created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latin typeface="Comfortaa"/>
                <a:ea typeface="Comfortaa"/>
                <a:cs typeface="Comfortaa"/>
                <a:sym typeface="Comfortaa"/>
              </a:rPr>
              <a:t>Scope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❖"/>
            </a:pPr>
            <a:r>
              <a:rPr lang="zh-CN" sz="2000">
                <a:solidFill>
                  <a:srgbClr val="FFFFFF"/>
                </a:solidFill>
              </a:rPr>
              <a:t>focus on two brands of Malaysia cars, Proton and Perodua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❖"/>
            </a:pPr>
            <a:r>
              <a:rPr lang="zh-C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search engine might showing results that less relevant and not precise.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000"/>
              <a:buChar char="❖"/>
            </a:pPr>
            <a:r>
              <a:rPr lang="zh-C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analysis on brand that user prefer, type of car and user’s budget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936250" y="811200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latin typeface="Comfortaa"/>
                <a:ea typeface="Comfortaa"/>
                <a:cs typeface="Comfortaa"/>
                <a:sym typeface="Comfortaa"/>
              </a:rPr>
              <a:t>DESIGN</a:t>
            </a:r>
            <a:endParaRPr sz="5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latin typeface="Comfortaa"/>
                <a:ea typeface="Comfortaa"/>
                <a:cs typeface="Comfortaa"/>
                <a:sym typeface="Comfortaa"/>
              </a:rPr>
              <a:t>(frame and rules sets)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Shape 175"/>
          <p:cNvGraphicFramePr/>
          <p:nvPr/>
        </p:nvGraphicFramePr>
        <p:xfrm>
          <a:off x="5143650" y="28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{E6A6BDF1-49E4-4806-B1A1-59797335404D}</a:tableStyleId>
              </a:tblPr>
              <a:tblGrid>
                <a:gridCol w="32508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100">
                          <a:solidFill>
                            <a:srgbClr val="FFFFFF"/>
                          </a:solidFill>
                        </a:rPr>
                        <a:t>Class : Car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zh-CN" sz="1100">
                          <a:solidFill>
                            <a:srgbClr val="FFFFFF"/>
                          </a:solidFill>
                        </a:rPr>
                        <a:t>Brand</a:t>
                      </a:r>
                      <a:endParaRPr i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FFFFFF"/>
                          </a:solidFill>
                        </a:rPr>
                        <a:t>Proton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FFFFFF"/>
                          </a:solidFill>
                        </a:rPr>
                        <a:t>Perodua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zh-CN" sz="1100">
                          <a:solidFill>
                            <a:srgbClr val="FFFFFF"/>
                          </a:solidFill>
                        </a:rPr>
                        <a:t>Car Type</a:t>
                      </a:r>
                      <a:endParaRPr i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FFFFFF"/>
                          </a:solidFill>
                        </a:rPr>
                        <a:t>Sedan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FFFFFF"/>
                          </a:solidFill>
                        </a:rPr>
                        <a:t>Hatchback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FFFFFF"/>
                          </a:solidFill>
                        </a:rPr>
                        <a:t>MPV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zh-CN" sz="1100">
                          <a:solidFill>
                            <a:srgbClr val="FFFFFF"/>
                          </a:solidFill>
                        </a:rPr>
                        <a:t>Name</a:t>
                      </a:r>
                      <a:endParaRPr i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FFFFFF"/>
                          </a:solidFill>
                        </a:rPr>
                        <a:t>Saga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FFFFFF"/>
                          </a:solidFill>
                        </a:rPr>
                        <a:t>Perdana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FFFFFF"/>
                          </a:solidFill>
                        </a:rPr>
                        <a:t>Persona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FFFFFF"/>
                          </a:solidFill>
                        </a:rPr>
                        <a:t>Prevé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FFFFFF"/>
                          </a:solidFill>
                        </a:rPr>
                        <a:t>Suprima 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FFFFFF"/>
                          </a:solidFill>
                        </a:rPr>
                        <a:t>Iriz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FFFFFF"/>
                          </a:solidFill>
                        </a:rPr>
                        <a:t>Exora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FFFFFF"/>
                          </a:solidFill>
                        </a:rPr>
                        <a:t>Ertiga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FFFFFF"/>
                          </a:solidFill>
                        </a:rPr>
                        <a:t>Bezza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FFFFFF"/>
                          </a:solidFill>
                        </a:rPr>
                        <a:t>Alza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FFFFFF"/>
                          </a:solidFill>
                        </a:rPr>
                        <a:t>Axia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FFFFFF"/>
                          </a:solidFill>
                        </a:rPr>
                        <a:t>Myvi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zh-CN" sz="1100">
                          <a:solidFill>
                            <a:srgbClr val="FFFFFF"/>
                          </a:solidFill>
                        </a:rPr>
                        <a:t>Price</a:t>
                      </a:r>
                      <a:endParaRPr i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FFFFFF"/>
                          </a:solidFill>
                        </a:rPr>
                        <a:t>RM24000 - RM68110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6" name="Shape 176"/>
          <p:cNvSpPr txBox="1"/>
          <p:nvPr/>
        </p:nvSpPr>
        <p:spPr>
          <a:xfrm>
            <a:off x="346650" y="1815700"/>
            <a:ext cx="4543800" cy="16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SuperClass</a:t>
            </a:r>
            <a:endParaRPr sz="5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5185725" y="0"/>
            <a:ext cx="31572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Subclassess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75" y="424100"/>
            <a:ext cx="3641974" cy="3524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550" y="1365975"/>
            <a:ext cx="4082325" cy="36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