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Microsoft Yahei" panose="020B0503020204020204" pitchFamily="34" charset="-122"/>
      <p:regular r:id="rId28"/>
      <p:bold r:id="rId29"/>
    </p:embeddedFont>
    <p:embeddedFont>
      <p:font typeface="Calibri" panose="020F0502020204030204" pitchFamily="34" charset="0"/>
      <p:regular r:id="rId30"/>
      <p:bold r:id="rId31"/>
      <p:italic r:id="rId32"/>
      <p:boldItalic r:id="rId33"/>
    </p:embeddedFont>
    <p:embeddedFont>
      <p:font typeface="Impact" panose="020B0806030902050204" pitchFamily="34" charset="0"/>
      <p:regular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Qfv5x/tUjf/ThKaL84jcFwotn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zh-CN"/>
              <a:t>our dataset is about a group of house houses completed in 1995 and were revalued in 2014 for resales</a:t>
            </a:r>
            <a:endParaRPr/>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80000"/>
              </a:lnSpc>
              <a:spcBef>
                <a:spcPts val="40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lnSpc>
                <a:spcPct val="180000"/>
              </a:lnSpc>
              <a:spcBef>
                <a:spcPts val="80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lnSpc>
                <a:spcPct val="180000"/>
              </a:lnSpc>
              <a:spcBef>
                <a:spcPts val="80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spcBef>
                <a:spcPts val="800"/>
              </a:spcBef>
              <a:spcAft>
                <a:spcPts val="0"/>
              </a:spcAft>
              <a:buNone/>
            </a:pPr>
            <a:endParaRPr/>
          </a:p>
        </p:txBody>
      </p:sp>
      <p:sp>
        <p:nvSpPr>
          <p:cNvPr id="232" name="Google Shape;23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Category:</a:t>
            </a:r>
            <a:endParaRPr/>
          </a:p>
          <a:p>
            <a:pPr marL="0" lvl="0" indent="0" algn="l" rtl="0">
              <a:spcBef>
                <a:spcPts val="0"/>
              </a:spcBef>
              <a:spcAft>
                <a:spcPts val="0"/>
              </a:spcAft>
              <a:buNone/>
            </a:pPr>
            <a:endParaRPr/>
          </a:p>
          <a:p>
            <a:pPr marL="0" lvl="0" indent="0" algn="l" rtl="0">
              <a:spcBef>
                <a:spcPts val="0"/>
              </a:spcBef>
              <a:spcAft>
                <a:spcPts val="0"/>
              </a:spcAft>
              <a:buNone/>
            </a:pPr>
            <a:r>
              <a:rPr lang="zh-CN"/>
              <a:t>We didn’t find the accurate definition of neighbourhood in the housing market, since it is a very broad term. It could mean the neighbour, the residents and the characteristics. Meanwhile, it could be the living condition such as grade location, the quality of local public goods and crime rates.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2" name="Google Shape;25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zh-CN"/>
              <a:t>Based on the data sets, our research are limited by the number of variables. We dont have some variables like crime rates, transpotation or conveniences index. So we will mainly focus on category one.</a:t>
            </a:r>
            <a:endParaRPr/>
          </a:p>
          <a:p>
            <a:pPr marL="0" lvl="0" indent="0" algn="l" rtl="0">
              <a:spcBef>
                <a:spcPts val="0"/>
              </a:spcBef>
              <a:spcAft>
                <a:spcPts val="0"/>
              </a:spcAft>
              <a:buNone/>
            </a:pPr>
            <a:endParaRPr/>
          </a:p>
          <a:p>
            <a:pPr marL="0" lvl="0" indent="0" algn="l" rtl="0">
              <a:spcBef>
                <a:spcPts val="0"/>
              </a:spcBef>
              <a:spcAft>
                <a:spcPts val="0"/>
              </a:spcAft>
              <a:buNone/>
            </a:pPr>
            <a:r>
              <a:rPr lang="zh-CN"/>
              <a:t>Those are all qualified data variables. </a:t>
            </a:r>
            <a:endParaRPr/>
          </a:p>
        </p:txBody>
      </p:sp>
      <p:sp>
        <p:nvSpPr>
          <p:cNvPr id="259" name="Google Shape;25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bec15abbc_0_5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gcbec15abbc_0_5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Here is the function that we will use for our regression model.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37" name="Google Shape;337;gcbec15abbc_0_5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Sqft_living, Price_new, and grade are normal distributed.</a:t>
            </a:r>
            <a:endParaRPr/>
          </a:p>
          <a:p>
            <a:pPr marL="0" lvl="0" indent="0" algn="l" rtl="0">
              <a:spcBef>
                <a:spcPts val="0"/>
              </a:spcBef>
              <a:spcAft>
                <a:spcPts val="0"/>
              </a:spcAft>
              <a:buNone/>
            </a:pPr>
            <a:endParaRPr/>
          </a:p>
          <a:p>
            <a:pPr marL="0" lvl="0" indent="0" algn="l" rtl="0">
              <a:spcBef>
                <a:spcPts val="0"/>
              </a:spcBef>
              <a:spcAft>
                <a:spcPts val="0"/>
              </a:spcAft>
              <a:buNone/>
            </a:pPr>
            <a:r>
              <a:rPr lang="zh-CN"/>
              <a:t>Bathrooms &amp; floor : skew to the right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5" name="Google Shape;34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As you from the boxplots, only floors does not have any outliers. The other variables have lots of outliers in their right side. Which means that lots of data are over the upper bound. </a:t>
            </a:r>
            <a:endParaRPr/>
          </a:p>
          <a:p>
            <a:pPr marL="0" lvl="0" indent="0" algn="l" rtl="0">
              <a:spcBef>
                <a:spcPts val="0"/>
              </a:spcBef>
              <a:spcAft>
                <a:spcPts val="0"/>
              </a:spcAft>
              <a:buNone/>
            </a:pPr>
            <a:endParaRPr/>
          </a:p>
          <a:p>
            <a:pPr marL="0" lvl="0" indent="0" algn="l" rtl="0">
              <a:spcBef>
                <a:spcPts val="0"/>
              </a:spcBef>
              <a:spcAft>
                <a:spcPts val="0"/>
              </a:spcAft>
              <a:buNone/>
            </a:pPr>
            <a:r>
              <a:rPr lang="zh-CN"/>
              <a:t>Since the numbers of outliers are super many, it may lead to a big consistency for our analysis if we delete any of them. THerefore, we decided to keep all the outliers. </a:t>
            </a:r>
            <a:endParaRPr/>
          </a:p>
          <a:p>
            <a:pPr marL="0" lvl="0" indent="0" algn="l" rtl="0">
              <a:spcBef>
                <a:spcPts val="0"/>
              </a:spcBef>
              <a:spcAft>
                <a:spcPts val="0"/>
              </a:spcAft>
              <a:buNone/>
            </a:pPr>
            <a:endParaRPr/>
          </a:p>
        </p:txBody>
      </p:sp>
      <p:sp>
        <p:nvSpPr>
          <p:cNvPr id="356" name="Google Shape;35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Based on the pairplot, if you see the first column. The most botom 1, 2, and 3 are having the same upward trend. As the price goes up, the number of sqft-living, numbers of bathrooms and the level of grade also goes up. Therefore, we can conclude that the price has a positive correlation with sqft_living, bathroom and grade.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zh-CN"/>
              <a:t>However, in the second graph of the first column. You can see that the dots were normal distributed. So, we coulnd't find any strong correlation between these two variables. So, we will say, there is no correlation between the numbers of floor and the housing price.</a:t>
            </a:r>
            <a:endParaRPr/>
          </a:p>
        </p:txBody>
      </p:sp>
      <p:sp>
        <p:nvSpPr>
          <p:cNvPr id="367" name="Google Shape;36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cbec15abbc_0_5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cbec15abbc_0_5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For the regression part, we employ the mutllinear regression model. </a:t>
            </a:r>
            <a:endParaRPr/>
          </a:p>
          <a:p>
            <a:pPr marL="0" lvl="0" indent="0" algn="l" rtl="0">
              <a:spcBef>
                <a:spcPts val="0"/>
              </a:spcBef>
              <a:spcAft>
                <a:spcPts val="0"/>
              </a:spcAft>
              <a:buNone/>
            </a:pPr>
            <a:endParaRPr/>
          </a:p>
          <a:p>
            <a:pPr marL="0" lvl="0" indent="0" algn="l" rtl="0">
              <a:spcBef>
                <a:spcPts val="0"/>
              </a:spcBef>
              <a:spcAft>
                <a:spcPts val="0"/>
              </a:spcAft>
              <a:buNone/>
            </a:pPr>
            <a:r>
              <a:rPr lang="zh-CN"/>
              <a:t>We generate the regression model by 4 times. And each time add a new variable inside and see how the coefficient values are changing. So, firstly, we generate grade as model 1. Then added sqft-living, floors and bathrooms in order.</a:t>
            </a:r>
            <a:endParaRPr/>
          </a:p>
          <a:p>
            <a:pPr marL="0" lvl="0" indent="0" algn="l" rtl="0">
              <a:spcBef>
                <a:spcPts val="0"/>
              </a:spcBef>
              <a:spcAft>
                <a:spcPts val="0"/>
              </a:spcAft>
              <a:buNone/>
            </a:pPr>
            <a:endParaRPr/>
          </a:p>
          <a:p>
            <a:pPr marL="0" lvl="0" indent="0" algn="l" rtl="0">
              <a:spcBef>
                <a:spcPts val="0"/>
              </a:spcBef>
              <a:spcAft>
                <a:spcPts val="0"/>
              </a:spcAft>
              <a:buNone/>
            </a:pPr>
            <a:r>
              <a:rPr lang="zh-CN"/>
              <a:t>Since we divided the price by 1000 before, here we will need to multiply the coefficient value by 1000 when we do interpretation. </a:t>
            </a:r>
            <a:endParaRPr/>
          </a:p>
          <a:p>
            <a:pPr marL="0" lvl="0" indent="0" algn="l" rtl="0">
              <a:spcBef>
                <a:spcPts val="0"/>
              </a:spcBef>
              <a:spcAft>
                <a:spcPts val="0"/>
              </a:spcAft>
              <a:buNone/>
            </a:pPr>
            <a:endParaRPr/>
          </a:p>
          <a:p>
            <a:pPr marL="0" lvl="0" indent="0" algn="l" rtl="0">
              <a:spcBef>
                <a:spcPts val="0"/>
              </a:spcBef>
              <a:spcAft>
                <a:spcPts val="0"/>
              </a:spcAft>
              <a:buNone/>
            </a:pPr>
            <a:r>
              <a:rPr lang="zh-CN"/>
              <a:t>In all models, Grade has the largest coefficient value which also means that it has the greatest impact on housing price.</a:t>
            </a:r>
            <a:endParaRPr/>
          </a:p>
          <a:p>
            <a:pPr marL="0" lvl="0" indent="0" algn="l" rtl="0">
              <a:spcBef>
                <a:spcPts val="0"/>
              </a:spcBef>
              <a:spcAft>
                <a:spcPts val="0"/>
              </a:spcAft>
              <a:buNone/>
            </a:pPr>
            <a:r>
              <a:rPr lang="zh-CN"/>
              <a:t>The positive values also match with the positive correlation in the pairplot analysis. Therefore, we can also answer our research question as: the higher grade does have the greatest impact on the housing price. </a:t>
            </a:r>
            <a:endParaRPr/>
          </a:p>
          <a:p>
            <a:pPr marL="0" lvl="0" indent="0" algn="l" rtl="0">
              <a:spcBef>
                <a:spcPts val="0"/>
              </a:spcBef>
              <a:spcAft>
                <a:spcPts val="0"/>
              </a:spcAft>
              <a:buNone/>
            </a:pPr>
            <a:endParaRPr/>
          </a:p>
          <a:p>
            <a:pPr marL="0" lvl="0" indent="0" algn="l" rtl="0">
              <a:spcBef>
                <a:spcPts val="0"/>
              </a:spcBef>
              <a:spcAft>
                <a:spcPts val="0"/>
              </a:spcAft>
              <a:buNone/>
            </a:pPr>
            <a:r>
              <a:rPr lang="zh-CN"/>
              <a:t>If you look at the data horizontally for sqft_living, you can see that the values are very like the same. So, we can say that sqft-living has a very stable impact on the housing price.</a:t>
            </a:r>
            <a:endParaRPr/>
          </a:p>
          <a:p>
            <a:pPr marL="0" lvl="0" indent="0" algn="l" rtl="0">
              <a:spcBef>
                <a:spcPts val="0"/>
              </a:spcBef>
              <a:spcAft>
                <a:spcPts val="0"/>
              </a:spcAft>
              <a:buNone/>
            </a:pPr>
            <a:endParaRPr/>
          </a:p>
          <a:p>
            <a:pPr marL="0" lvl="0" indent="0" algn="l" rtl="0">
              <a:spcBef>
                <a:spcPts val="0"/>
              </a:spcBef>
              <a:spcAft>
                <a:spcPts val="0"/>
              </a:spcAft>
              <a:buNone/>
            </a:pPr>
            <a:r>
              <a:rPr lang="zh-CN"/>
              <a:t>As for floors and bathrooms, they both have negative values. </a:t>
            </a:r>
            <a:endParaRPr/>
          </a:p>
          <a:p>
            <a:pPr marL="0" lvl="0" indent="0" algn="l" rtl="0">
              <a:spcBef>
                <a:spcPts val="0"/>
              </a:spcBef>
              <a:spcAft>
                <a:spcPts val="0"/>
              </a:spcAft>
              <a:buNone/>
            </a:pPr>
            <a:r>
              <a:rPr lang="zh-CN"/>
              <a:t>From the pairplot, it shows there is no obvious correlation between floors and price. So, this negative coefficient value is questionable. </a:t>
            </a:r>
            <a:endParaRPr/>
          </a:p>
          <a:p>
            <a:pPr marL="0" lvl="0" indent="0" algn="l" rtl="0">
              <a:spcBef>
                <a:spcPts val="0"/>
              </a:spcBef>
              <a:spcAft>
                <a:spcPts val="0"/>
              </a:spcAft>
              <a:buNone/>
            </a:pPr>
            <a:r>
              <a:rPr lang="zh-CN"/>
              <a:t>To further explain the negative values of these two variables, we need to do more research on consumers preference and behavior in that particular year.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6" name="Google Shape;376;gcbec15abbc_0_5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ec15abbc_0_3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cbec15abbc_0_3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cbec15abbc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gcbec15abbc_0_4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cbec15abbc_0_4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sz="1050">
                <a:solidFill>
                  <a:srgbClr val="575757"/>
                </a:solidFill>
                <a:highlight>
                  <a:srgbClr val="FFFFFF"/>
                </a:highlight>
                <a:latin typeface="Open Sans"/>
                <a:ea typeface="Open Sans"/>
                <a:cs typeface="Open Sans"/>
                <a:sym typeface="Open Sans"/>
              </a:rPr>
              <a:t>As for suggestion, we suggest consumer who have limit budget with a living purpose, to buy the house that is far away from schools. It could be cheaper. </a:t>
            </a: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zh-CN" sz="1050">
                <a:solidFill>
                  <a:srgbClr val="575757"/>
                </a:solidFill>
                <a:highlight>
                  <a:srgbClr val="FFFFFF"/>
                </a:highlight>
                <a:latin typeface="Open Sans"/>
                <a:ea typeface="Open Sans"/>
                <a:cs typeface="Open Sans"/>
                <a:sym typeface="Open Sans"/>
              </a:rPr>
              <a:t>If consumers have enough budget. We suggest  them to buy the houses with a high level of grades. Because we expect grade has the biggest impact on the housing price. And an increase of it will increase a lot in the housing price. Therefore, investor may earn a lot of money if they bought the houses which are around the school area. </a:t>
            </a: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zh-CN" sz="1050">
                <a:solidFill>
                  <a:srgbClr val="575757"/>
                </a:solidFill>
                <a:highlight>
                  <a:srgbClr val="FFFFFF"/>
                </a:highlight>
                <a:latin typeface="Open Sans"/>
                <a:ea typeface="Open Sans"/>
                <a:cs typeface="Open Sans"/>
                <a:sym typeface="Open Sans"/>
              </a:rPr>
              <a:t>In our dataset, it only provides the numbers of floors but did not provide the size of each floor. If we want to analyze how floors impact the housing price. We need to gather more information.</a:t>
            </a: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050">
              <a:solidFill>
                <a:srgbClr val="575757"/>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zh-CN" sz="1050">
                <a:solidFill>
                  <a:srgbClr val="575757"/>
                </a:solidFill>
                <a:highlight>
                  <a:srgbClr val="FFFFFF"/>
                </a:highlight>
                <a:latin typeface="Open Sans"/>
                <a:ea typeface="Open Sans"/>
                <a:cs typeface="Open Sans"/>
                <a:sym typeface="Open Sans"/>
              </a:rPr>
              <a:t>So next time, we can pick other variables which could be used for analyzing the impact of neighborhood and do a different analysis. </a:t>
            </a:r>
            <a:endParaRPr sz="1050">
              <a:solidFill>
                <a:srgbClr val="575757"/>
              </a:solidFill>
              <a:highlight>
                <a:srgbClr val="FFFFFF"/>
              </a:highlight>
              <a:latin typeface="Open Sans"/>
              <a:ea typeface="Open Sans"/>
              <a:cs typeface="Open Sans"/>
              <a:sym typeface="Open Sans"/>
            </a:endParaRPr>
          </a:p>
        </p:txBody>
      </p:sp>
      <p:sp>
        <p:nvSpPr>
          <p:cNvPr id="421" name="Google Shape;42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zh-CN" sz="1100"/>
              <a:t>We will be going over our research questions first then proceed to go over what we found our from our literature review. After our literature review we will step into our methodology and statistical summary of our data. We will then conclude with our findings using the relevant data to give our recommendations.</a:t>
            </a: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For this research question. Grade will be our main independent variable and housing price will be the only one dependent variables. Bathrooms, floors, and size of living room will be the control. We will define all those variables sepecifically in the later slide. </a:t>
            </a:r>
            <a:endParaRPr/>
          </a:p>
        </p:txBody>
      </p:sp>
      <p:sp>
        <p:nvSpPr>
          <p:cNvPr id="151" name="Google Shape;15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c03d9b23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c03d9b23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t>Before we start collecting all the graphs and models. We did some data cleaning.</a:t>
            </a:r>
            <a:endParaRPr/>
          </a:p>
          <a:p>
            <a:pPr marL="0" lvl="0" indent="0" algn="l" rtl="0">
              <a:spcBef>
                <a:spcPts val="0"/>
              </a:spcBef>
              <a:spcAft>
                <a:spcPts val="0"/>
              </a:spcAft>
              <a:buNone/>
            </a:pPr>
            <a:endParaRPr/>
          </a:p>
          <a:p>
            <a:pPr marL="0" lvl="0" indent="0" algn="l" rtl="0">
              <a:spcBef>
                <a:spcPts val="0"/>
              </a:spcBef>
              <a:spcAft>
                <a:spcPts val="0"/>
              </a:spcAft>
              <a:buNone/>
            </a:pPr>
            <a:r>
              <a:rPr lang="zh-CN"/>
              <a:t>In our data cleaning result, it shows that we do not have any missing (null) values in our dataset. and all data of the variables are integers so we don't need to deal with the capitalization.</a:t>
            </a:r>
            <a:endParaRPr/>
          </a:p>
          <a:p>
            <a:pPr marL="0" lvl="0" indent="0" algn="l" rtl="0">
              <a:spcBef>
                <a:spcPts val="0"/>
              </a:spcBef>
              <a:spcAft>
                <a:spcPts val="0"/>
              </a:spcAft>
              <a:buNone/>
            </a:pPr>
            <a:br>
              <a:rPr lang="zh-CN"/>
            </a:br>
            <a:r>
              <a:rPr lang="zh-CN"/>
              <a:t>We also noticed that if we keep the original price index, there will be some error on the regression model's value.</a:t>
            </a:r>
            <a:endParaRPr/>
          </a:p>
          <a:p>
            <a:pPr marL="0" lvl="0" indent="0" algn="l" rtl="0">
              <a:spcBef>
                <a:spcPts val="0"/>
              </a:spcBef>
              <a:spcAft>
                <a:spcPts val="0"/>
              </a:spcAft>
              <a:buNone/>
            </a:pPr>
            <a:endParaRPr/>
          </a:p>
          <a:p>
            <a:pPr marL="0" lvl="0" indent="0" algn="l" rtl="0">
              <a:spcBef>
                <a:spcPts val="0"/>
              </a:spcBef>
              <a:spcAft>
                <a:spcPts val="0"/>
              </a:spcAft>
              <a:buNone/>
            </a:pPr>
            <a:r>
              <a:rPr lang="zh-CN"/>
              <a:t>Therefore, we will use the formula here shows in the slide to resolve this problem.</a:t>
            </a:r>
            <a:endParaRPr/>
          </a:p>
        </p:txBody>
      </p:sp>
      <p:sp>
        <p:nvSpPr>
          <p:cNvPr id="159" name="Google Shape;159;gcc03d9b23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C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For our research question, we will mainly focus at analyzing the independent variable of Grade. </a:t>
            </a:r>
            <a:endParaRPr/>
          </a:p>
          <a:p>
            <a:pPr marL="0" lvl="0" indent="0" algn="l" rtl="0">
              <a:spcBef>
                <a:spcPts val="0"/>
              </a:spcBef>
              <a:spcAft>
                <a:spcPts val="0"/>
              </a:spcAft>
              <a:buNone/>
            </a:pPr>
            <a:r>
              <a:rPr lang="zh-CN"/>
              <a:t>At the same time, we will also analyze how does sqft-living, floors, and bathrooms impact the housing price. </a:t>
            </a:r>
            <a:endParaRPr/>
          </a:p>
          <a:p>
            <a:pPr marL="0" lvl="0" indent="0" algn="l" rtl="0">
              <a:spcBef>
                <a:spcPts val="0"/>
              </a:spcBef>
              <a:spcAft>
                <a:spcPts val="0"/>
              </a:spcAft>
              <a:buNone/>
            </a:pPr>
            <a:endParaRPr/>
          </a:p>
          <a:p>
            <a:pPr marL="0" lvl="0" indent="0" algn="l" rtl="0">
              <a:spcBef>
                <a:spcPts val="0"/>
              </a:spcBef>
              <a:spcAft>
                <a:spcPts val="0"/>
              </a:spcAft>
              <a:buNone/>
            </a:pPr>
            <a:r>
              <a:rPr lang="zh-CN"/>
              <a:t>So, here are our hypthoesis for each of the vaiable: </a:t>
            </a:r>
            <a:endParaRPr/>
          </a:p>
          <a:p>
            <a:pPr marL="0" lvl="0" indent="0" algn="l" rtl="0">
              <a:spcBef>
                <a:spcPts val="0"/>
              </a:spcBef>
              <a:spcAft>
                <a:spcPts val="0"/>
              </a:spcAft>
              <a:buNone/>
            </a:pPr>
            <a:r>
              <a:rPr lang="zh-CN"/>
              <a:t>Firstly, we assume that</a:t>
            </a:r>
            <a:r>
              <a:rPr lang="zh-CN" sz="1500" i="1">
                <a:latin typeface="Microsoft Yahei"/>
                <a:ea typeface="Microsoft Yahei"/>
                <a:cs typeface="Microsoft Yahei"/>
                <a:sym typeface="Microsoft Yahei"/>
              </a:rPr>
              <a:t> House prices increase with the increase in grade.</a:t>
            </a:r>
            <a:endParaRPr sz="1500" i="1">
              <a:latin typeface="Microsoft Yahei"/>
              <a:ea typeface="Microsoft Yahei"/>
              <a:cs typeface="Microsoft Yahei"/>
              <a:sym typeface="Microsoft Yahei"/>
            </a:endParaRPr>
          </a:p>
          <a:p>
            <a:pPr marL="0" lvl="0" indent="0" algn="l" rtl="0">
              <a:spcBef>
                <a:spcPts val="0"/>
              </a:spcBef>
              <a:spcAft>
                <a:spcPts val="0"/>
              </a:spcAft>
              <a:buNone/>
            </a:pPr>
            <a:r>
              <a:rPr lang="zh-CN" sz="1500" i="1">
                <a:latin typeface="Microsoft Yahei"/>
                <a:ea typeface="Microsoft Yahei"/>
                <a:cs typeface="Microsoft Yahei"/>
                <a:sym typeface="Microsoft Yahei"/>
              </a:rPr>
              <a:t>Secondly, we assume that House prices increase with the increase of living room size.</a:t>
            </a:r>
            <a:endParaRPr sz="1500" i="1">
              <a:latin typeface="Microsoft Yahei"/>
              <a:ea typeface="Microsoft Yahei"/>
              <a:cs typeface="Microsoft Yahei"/>
              <a:sym typeface="Microsoft Yahei"/>
            </a:endParaRPr>
          </a:p>
          <a:p>
            <a:pPr marL="0" lvl="0" indent="0" algn="l" rtl="0">
              <a:spcBef>
                <a:spcPts val="0"/>
              </a:spcBef>
              <a:spcAft>
                <a:spcPts val="0"/>
              </a:spcAft>
              <a:buNone/>
            </a:pPr>
            <a:r>
              <a:rPr lang="zh-CN" sz="1500" i="1">
                <a:latin typeface="Microsoft Yahei"/>
                <a:ea typeface="Microsoft Yahei"/>
                <a:cs typeface="Microsoft Yahei"/>
                <a:sym typeface="Microsoft Yahei"/>
              </a:rPr>
              <a:t>Thirdly, we assume that House prices increase with the increase in the number of floors.</a:t>
            </a:r>
            <a:endParaRPr sz="1400" i="1"/>
          </a:p>
          <a:p>
            <a:pPr marL="0" lvl="0" indent="0" algn="l" rtl="0">
              <a:spcBef>
                <a:spcPts val="0"/>
              </a:spcBef>
              <a:spcAft>
                <a:spcPts val="0"/>
              </a:spcAft>
              <a:buNone/>
            </a:pPr>
            <a:r>
              <a:rPr lang="zh-CN" sz="1500" i="1">
                <a:latin typeface="Microsoft Yahei"/>
                <a:ea typeface="Microsoft Yahei"/>
                <a:cs typeface="Microsoft Yahei"/>
                <a:sym typeface="Microsoft Yahei"/>
              </a:rPr>
              <a:t>Moreover, we assume that House prices increase with the increase in the number of bathrooms.</a:t>
            </a:r>
            <a:endParaRPr sz="1400" i="1"/>
          </a:p>
          <a:p>
            <a:pPr marL="0" lvl="0" indent="0" algn="l" rtl="0">
              <a:spcBef>
                <a:spcPts val="0"/>
              </a:spcBef>
              <a:spcAft>
                <a:spcPts val="0"/>
              </a:spcAft>
              <a:buNone/>
            </a:pPr>
            <a:endParaRPr sz="1500" i="1">
              <a:latin typeface="Microsoft Yahei"/>
              <a:ea typeface="Microsoft Yahei"/>
              <a:cs typeface="Microsoft Yahei"/>
              <a:sym typeface="Microsoft Yahei"/>
            </a:endParaRPr>
          </a:p>
          <a:p>
            <a:pPr marL="0" lvl="0" indent="0" algn="l" rtl="0">
              <a:spcBef>
                <a:spcPts val="0"/>
              </a:spcBef>
              <a:spcAft>
                <a:spcPts val="0"/>
              </a:spcAft>
              <a:buNone/>
            </a:pPr>
            <a:endParaRPr sz="1500" i="1">
              <a:latin typeface="Microsoft Yahei"/>
              <a:ea typeface="Microsoft Yahei"/>
              <a:cs typeface="Microsoft Yahei"/>
              <a:sym typeface="Microsoft Yahei"/>
            </a:endParaRPr>
          </a:p>
        </p:txBody>
      </p:sp>
      <p:sp>
        <p:nvSpPr>
          <p:cNvPr id="166" name="Google Shape;16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80000"/>
              </a:lnSpc>
              <a:spcBef>
                <a:spcPts val="400"/>
              </a:spcBef>
              <a:spcAft>
                <a:spcPts val="0"/>
              </a:spcAft>
              <a:buNone/>
            </a:pPr>
            <a:endParaRPr sz="1100">
              <a:highlight>
                <a:srgbClr val="FFFFFF"/>
              </a:highlight>
              <a:latin typeface="Open Sans"/>
              <a:ea typeface="Open Sans"/>
              <a:cs typeface="Open Sans"/>
              <a:sym typeface="Open Sans"/>
            </a:endParaRPr>
          </a:p>
          <a:p>
            <a:pPr marL="0" lvl="0" indent="0" algn="l" rtl="0">
              <a:lnSpc>
                <a:spcPct val="180000"/>
              </a:lnSpc>
              <a:spcBef>
                <a:spcPts val="800"/>
              </a:spcBef>
              <a:spcAft>
                <a:spcPts val="0"/>
              </a:spcAft>
              <a:buNone/>
            </a:pPr>
            <a:endParaRPr sz="1100">
              <a:highlight>
                <a:srgbClr val="FFFFFF"/>
              </a:highlight>
              <a:latin typeface="Open Sans"/>
              <a:ea typeface="Open Sans"/>
              <a:cs typeface="Open Sans"/>
              <a:sym typeface="Open Sans"/>
            </a:endParaRPr>
          </a:p>
          <a:p>
            <a:pPr marL="0" lvl="0" indent="0" algn="l" rtl="0">
              <a:lnSpc>
                <a:spcPct val="180000"/>
              </a:lnSpc>
              <a:spcBef>
                <a:spcPts val="800"/>
              </a:spcBef>
              <a:spcAft>
                <a:spcPts val="0"/>
              </a:spcAft>
              <a:buNone/>
            </a:pPr>
            <a:endParaRPr sz="1100">
              <a:highlight>
                <a:srgbClr val="FFFFFF"/>
              </a:highlight>
              <a:latin typeface="Open Sans"/>
              <a:ea typeface="Open Sans"/>
              <a:cs typeface="Open Sans"/>
              <a:sym typeface="Open Sans"/>
            </a:endParaRPr>
          </a:p>
          <a:p>
            <a:pPr marL="0" lvl="0" indent="0" algn="l" rtl="0">
              <a:spcBef>
                <a:spcPts val="800"/>
              </a:spcBef>
              <a:spcAft>
                <a:spcPts val="0"/>
              </a:spcAft>
              <a:buNone/>
            </a:pPr>
            <a:endParaRPr/>
          </a:p>
        </p:txBody>
      </p:sp>
      <p:sp>
        <p:nvSpPr>
          <p:cNvPr id="223" name="Google Shape;22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自定义版式">
  <p:cSld name="2_自定义版式">
    <p:spTree>
      <p:nvGrpSpPr>
        <p:cNvPr id="1" name="Shape 84"/>
        <p:cNvGrpSpPr/>
        <p:nvPr/>
      </p:nvGrpSpPr>
      <p:grpSpPr>
        <a:xfrm>
          <a:off x="0" y="0"/>
          <a:ext cx="0" cy="0"/>
          <a:chOff x="0" y="0"/>
          <a:chExt cx="0" cy="0"/>
        </a:xfrm>
      </p:grpSpPr>
      <p:sp>
        <p:nvSpPr>
          <p:cNvPr id="85" name="Google Shape;85;gcbec15abbc_0_47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cbec15abbc_0_47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gcbec15abbc_0_47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
        <p:nvSpPr>
          <p:cNvPr id="88" name="Google Shape;88;gcbec15abbc_0_473"/>
          <p:cNvSpPr/>
          <p:nvPr/>
        </p:nvSpPr>
        <p:spPr>
          <a:xfrm>
            <a:off x="-36" y="-217"/>
            <a:ext cx="12192000" cy="6858000"/>
          </a:xfrm>
          <a:prstGeom prst="rect">
            <a:avLst/>
          </a:prstGeom>
          <a:solidFill>
            <a:srgbClr val="E6DF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5CB"/>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Shape 93"/>
        <p:cNvGrpSpPr/>
        <p:nvPr/>
      </p:nvGrpSpPr>
      <p:grpSpPr>
        <a:xfrm>
          <a:off x="0" y="0"/>
          <a:ext cx="0" cy="0"/>
          <a:chOff x="0" y="0"/>
          <a:chExt cx="0" cy="0"/>
        </a:xfrm>
      </p:grpSpPr>
      <p:sp>
        <p:nvSpPr>
          <p:cNvPr id="94" name="Google Shape;94;p1"/>
          <p:cNvSpPr/>
          <p:nvPr/>
        </p:nvSpPr>
        <p:spPr>
          <a:xfrm>
            <a:off x="5611500" y="1700276"/>
            <a:ext cx="969000" cy="838200"/>
          </a:xfrm>
          <a:prstGeom prst="rect">
            <a:avLst/>
          </a:prstGeom>
          <a:solidFill>
            <a:srgbClr val="3B3838"/>
          </a:solidFill>
          <a:ln w="28575" cap="flat" cmpd="sng">
            <a:solidFill>
              <a:srgbClr val="7F7F7F"/>
            </a:solidFill>
            <a:prstDash val="solid"/>
            <a:miter lim="800000"/>
            <a:headEnd type="none" w="sm" len="sm"/>
            <a:tailEnd type="none" w="sm" len="sm"/>
          </a:ln>
          <a:effectLst>
            <a:outerShdw blurRad="50800" dist="1016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95" name="Google Shape;95;p1"/>
          <p:cNvCxnSpPr/>
          <p:nvPr/>
        </p:nvCxnSpPr>
        <p:spPr>
          <a:xfrm>
            <a:off x="4813110" y="2934268"/>
            <a:ext cx="2565779" cy="0"/>
          </a:xfrm>
          <a:prstGeom prst="straightConnector1">
            <a:avLst/>
          </a:prstGeom>
          <a:noFill/>
          <a:ln w="28575" cap="flat" cmpd="sng">
            <a:solidFill>
              <a:srgbClr val="7F7F7F"/>
            </a:solidFill>
            <a:prstDash val="solid"/>
            <a:miter lim="800000"/>
            <a:headEnd type="none" w="sm" len="sm"/>
            <a:tailEnd type="none" w="sm" len="sm"/>
          </a:ln>
          <a:effectLst>
            <a:outerShdw blurRad="88900" dist="76200" dir="2700000" algn="tl" rotWithShape="0">
              <a:srgbClr val="000000">
                <a:alpha val="40000"/>
              </a:srgbClr>
            </a:outerShdw>
          </a:effectLst>
        </p:spPr>
      </p:cxnSp>
      <p:sp>
        <p:nvSpPr>
          <p:cNvPr id="96" name="Google Shape;96;p1"/>
          <p:cNvSpPr txBox="1"/>
          <p:nvPr/>
        </p:nvSpPr>
        <p:spPr>
          <a:xfrm>
            <a:off x="1896945" y="3029680"/>
            <a:ext cx="8398200" cy="178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5500" b="1">
                <a:solidFill>
                  <a:schemeClr val="lt1"/>
                </a:solidFill>
              </a:rPr>
              <a:t>Housing in the State of Washington </a:t>
            </a:r>
            <a:endParaRPr sz="900"/>
          </a:p>
        </p:txBody>
      </p:sp>
      <p:sp>
        <p:nvSpPr>
          <p:cNvPr id="97" name="Google Shape;97;p1"/>
          <p:cNvSpPr txBox="1"/>
          <p:nvPr/>
        </p:nvSpPr>
        <p:spPr>
          <a:xfrm>
            <a:off x="4047139" y="4962664"/>
            <a:ext cx="40977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a:solidFill>
                  <a:schemeClr val="lt1"/>
                </a:solidFill>
              </a:rPr>
              <a:t>Group One: Valerie, Yang</a:t>
            </a:r>
            <a:endParaRPr/>
          </a:p>
        </p:txBody>
      </p:sp>
      <p:pic>
        <p:nvPicPr>
          <p:cNvPr id="98" name="Google Shape;98;p1"/>
          <p:cNvPicPr preferRelativeResize="0"/>
          <p:nvPr/>
        </p:nvPicPr>
        <p:blipFill>
          <a:blip r:embed="rId3">
            <a:alphaModFix/>
          </a:blip>
          <a:stretch>
            <a:fillRect/>
          </a:stretch>
        </p:blipFill>
        <p:spPr>
          <a:xfrm>
            <a:off x="5611500" y="1700273"/>
            <a:ext cx="969000" cy="83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zh-CN" sz="2000" b="1">
                <a:solidFill>
                  <a:srgbClr val="3B3838"/>
                </a:solidFill>
              </a:rPr>
              <a:t>Personal Income</a:t>
            </a:r>
            <a:endParaRPr sz="2000" b="1">
              <a:solidFill>
                <a:srgbClr val="3B3838"/>
              </a:solidFill>
              <a:latin typeface="Arial"/>
              <a:ea typeface="Arial"/>
              <a:cs typeface="Arial"/>
              <a:sym typeface="Arial"/>
            </a:endParaRPr>
          </a:p>
        </p:txBody>
      </p:sp>
      <p:grpSp>
        <p:nvGrpSpPr>
          <p:cNvPr id="235" name="Google Shape;235;p12"/>
          <p:cNvGrpSpPr/>
          <p:nvPr/>
        </p:nvGrpSpPr>
        <p:grpSpPr>
          <a:xfrm>
            <a:off x="1170796" y="1486432"/>
            <a:ext cx="9850396" cy="5055945"/>
            <a:chOff x="1040520" y="1131590"/>
            <a:chExt cx="7203888" cy="3697563"/>
          </a:xfrm>
        </p:grpSpPr>
        <p:sp>
          <p:nvSpPr>
            <p:cNvPr id="236" name="Google Shape;236;p12"/>
            <p:cNvSpPr/>
            <p:nvPr/>
          </p:nvSpPr>
          <p:spPr>
            <a:xfrm>
              <a:off x="1842358" y="1131590"/>
              <a:ext cx="4385826" cy="3697563"/>
            </a:xfrm>
            <a:custGeom>
              <a:avLst/>
              <a:gdLst/>
              <a:ahLst/>
              <a:cxnLst/>
              <a:rect l="l" t="t" r="r" b="b"/>
              <a:pathLst>
                <a:path w="3668" h="3785" extrusionOk="0">
                  <a:moveTo>
                    <a:pt x="0" y="2742"/>
                  </a:moveTo>
                  <a:lnTo>
                    <a:pt x="253" y="2556"/>
                  </a:lnTo>
                  <a:lnTo>
                    <a:pt x="515" y="2395"/>
                  </a:lnTo>
                  <a:lnTo>
                    <a:pt x="798" y="2223"/>
                  </a:lnTo>
                  <a:lnTo>
                    <a:pt x="1152" y="2000"/>
                  </a:lnTo>
                  <a:lnTo>
                    <a:pt x="1587" y="1728"/>
                  </a:lnTo>
                  <a:lnTo>
                    <a:pt x="1869" y="1525"/>
                  </a:lnTo>
                  <a:lnTo>
                    <a:pt x="2061" y="1394"/>
                  </a:lnTo>
                  <a:lnTo>
                    <a:pt x="2324" y="1182"/>
                  </a:lnTo>
                  <a:lnTo>
                    <a:pt x="2557" y="980"/>
                  </a:lnTo>
                  <a:lnTo>
                    <a:pt x="2769" y="768"/>
                  </a:lnTo>
                  <a:lnTo>
                    <a:pt x="2941" y="606"/>
                  </a:lnTo>
                  <a:lnTo>
                    <a:pt x="3193" y="353"/>
                  </a:lnTo>
                  <a:lnTo>
                    <a:pt x="3011" y="252"/>
                  </a:lnTo>
                  <a:lnTo>
                    <a:pt x="3648" y="0"/>
                  </a:lnTo>
                  <a:lnTo>
                    <a:pt x="3668" y="687"/>
                  </a:lnTo>
                  <a:lnTo>
                    <a:pt x="3466" y="525"/>
                  </a:lnTo>
                  <a:lnTo>
                    <a:pt x="3213" y="828"/>
                  </a:lnTo>
                  <a:lnTo>
                    <a:pt x="2910" y="1202"/>
                  </a:lnTo>
                  <a:lnTo>
                    <a:pt x="2698" y="1515"/>
                  </a:lnTo>
                  <a:lnTo>
                    <a:pt x="2597" y="1738"/>
                  </a:lnTo>
                  <a:lnTo>
                    <a:pt x="2496" y="1970"/>
                  </a:lnTo>
                  <a:lnTo>
                    <a:pt x="2435" y="2182"/>
                  </a:lnTo>
                  <a:lnTo>
                    <a:pt x="2375" y="2384"/>
                  </a:lnTo>
                  <a:lnTo>
                    <a:pt x="2264" y="2779"/>
                  </a:lnTo>
                  <a:lnTo>
                    <a:pt x="2183" y="3152"/>
                  </a:lnTo>
                  <a:lnTo>
                    <a:pt x="2122" y="3445"/>
                  </a:lnTo>
                  <a:lnTo>
                    <a:pt x="2042" y="3785"/>
                  </a:lnTo>
                  <a:lnTo>
                    <a:pt x="0" y="3785"/>
                  </a:lnTo>
                  <a:lnTo>
                    <a:pt x="0" y="2742"/>
                  </a:lnTo>
                  <a:close/>
                </a:path>
              </a:pathLst>
            </a:custGeom>
            <a:gradFill>
              <a:gsLst>
                <a:gs pos="0">
                  <a:srgbClr val="BFBFBF"/>
                </a:gs>
                <a:gs pos="100000">
                  <a:srgbClr val="FFFFFF">
                    <a:alpha val="0"/>
                  </a:srgbClr>
                </a:gs>
              </a:gsLst>
              <a:lin ang="5400000" scaled="0"/>
            </a:gradFill>
            <a:ln>
              <a:noFill/>
            </a:ln>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1" i="0" u="none" strike="noStrike" cap="none">
                <a:solidFill>
                  <a:srgbClr val="000000"/>
                </a:solidFill>
                <a:latin typeface="Microsoft Yahei"/>
                <a:ea typeface="Microsoft Yahei"/>
                <a:cs typeface="Microsoft Yahei"/>
                <a:sym typeface="Microsoft Yahei"/>
              </a:endParaRPr>
            </a:p>
          </p:txBody>
        </p:sp>
        <p:sp>
          <p:nvSpPr>
            <p:cNvPr id="237" name="Google Shape;237;p12"/>
            <p:cNvSpPr/>
            <p:nvPr/>
          </p:nvSpPr>
          <p:spPr>
            <a:xfrm>
              <a:off x="2990111" y="3477885"/>
              <a:ext cx="1591779" cy="294716"/>
            </a:xfrm>
            <a:prstGeom prst="roundRect">
              <a:avLst>
                <a:gd name="adj" fmla="val 16667"/>
              </a:avLst>
            </a:prstGeom>
            <a:solidFill>
              <a:srgbClr val="3F3F3F"/>
            </a:solidFill>
            <a:ln w="38100" cap="flat" cmpd="sng">
              <a:solidFill>
                <a:schemeClr val="lt1"/>
              </a:solidFill>
              <a:prstDash val="solid"/>
              <a:miter lim="800000"/>
              <a:headEnd type="none" w="sm" len="sm"/>
              <a:tailEnd type="none" w="sm" len="sm"/>
            </a:ln>
            <a:effectLst>
              <a:outerShdw blurRad="127000" dist="38100" dir="5400000" algn="t" rotWithShape="0">
                <a:srgbClr val="000000">
                  <a:alpha val="40000"/>
                </a:srgbClr>
              </a:outerShdw>
            </a:effectLst>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FFFFFF"/>
                </a:buClr>
                <a:buSzPts val="1300"/>
                <a:buFont typeface="Microsoft Yahei"/>
                <a:buNone/>
              </a:pPr>
              <a:r>
                <a:rPr lang="zh-CN" sz="1300" b="0" i="0" u="none" strike="noStrike" cap="none">
                  <a:solidFill>
                    <a:srgbClr val="FFFFFF"/>
                  </a:solidFill>
                  <a:latin typeface="Microsoft Yahei"/>
                  <a:ea typeface="Microsoft Yahei"/>
                  <a:cs typeface="Microsoft Yahei"/>
                  <a:sym typeface="Microsoft Yahei"/>
                </a:rPr>
                <a:t>20</a:t>
              </a:r>
              <a:r>
                <a:rPr lang="zh-CN" sz="1300">
                  <a:solidFill>
                    <a:srgbClr val="FFFFFF"/>
                  </a:solidFill>
                  <a:latin typeface="Microsoft Yahei"/>
                  <a:ea typeface="Microsoft Yahei"/>
                  <a:cs typeface="Microsoft Yahei"/>
                  <a:sym typeface="Microsoft Yahei"/>
                </a:rPr>
                <a:t>14</a:t>
              </a:r>
              <a:endParaRPr/>
            </a:p>
          </p:txBody>
        </p:sp>
        <p:sp>
          <p:nvSpPr>
            <p:cNvPr id="238" name="Google Shape;238;p12"/>
            <p:cNvSpPr/>
            <p:nvPr/>
          </p:nvSpPr>
          <p:spPr>
            <a:xfrm>
              <a:off x="3657629" y="2842932"/>
              <a:ext cx="1591779" cy="294716"/>
            </a:xfrm>
            <a:prstGeom prst="roundRect">
              <a:avLst>
                <a:gd name="adj" fmla="val 16667"/>
              </a:avLst>
            </a:prstGeom>
            <a:solidFill>
              <a:srgbClr val="595959"/>
            </a:solidFill>
            <a:ln w="38100" cap="flat" cmpd="sng">
              <a:solidFill>
                <a:schemeClr val="lt1"/>
              </a:solidFill>
              <a:prstDash val="solid"/>
              <a:miter lim="800000"/>
              <a:headEnd type="none" w="sm" len="sm"/>
              <a:tailEnd type="none" w="sm" len="sm"/>
            </a:ln>
            <a:effectLst>
              <a:outerShdw blurRad="127000" dist="38100" dir="5400000" algn="t" rotWithShape="0">
                <a:srgbClr val="000000">
                  <a:alpha val="40000"/>
                </a:srgbClr>
              </a:outerShdw>
            </a:effectLst>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FFFFFF"/>
                </a:buClr>
                <a:buSzPts val="1300"/>
                <a:buFont typeface="Microsoft Yahei"/>
                <a:buNone/>
              </a:pPr>
              <a:r>
                <a:rPr lang="zh-CN" sz="1300" b="0" i="0" u="none" strike="noStrike" cap="none">
                  <a:solidFill>
                    <a:srgbClr val="FFFFFF"/>
                  </a:solidFill>
                  <a:latin typeface="Microsoft Yahei"/>
                  <a:ea typeface="Microsoft Yahei"/>
                  <a:cs typeface="Microsoft Yahei"/>
                  <a:sym typeface="Microsoft Yahei"/>
                </a:rPr>
                <a:t>201</a:t>
              </a:r>
              <a:r>
                <a:rPr lang="zh-CN" sz="1300">
                  <a:solidFill>
                    <a:srgbClr val="FFFFFF"/>
                  </a:solidFill>
                  <a:latin typeface="Microsoft Yahei"/>
                  <a:ea typeface="Microsoft Yahei"/>
                  <a:cs typeface="Microsoft Yahei"/>
                  <a:sym typeface="Microsoft Yahei"/>
                </a:rPr>
                <a:t>5</a:t>
              </a:r>
              <a:endParaRPr/>
            </a:p>
          </p:txBody>
        </p:sp>
        <p:sp>
          <p:nvSpPr>
            <p:cNvPr id="239" name="Google Shape;239;p12"/>
            <p:cNvSpPr/>
            <p:nvPr/>
          </p:nvSpPr>
          <p:spPr>
            <a:xfrm>
              <a:off x="4155060" y="2230346"/>
              <a:ext cx="1591779" cy="294716"/>
            </a:xfrm>
            <a:prstGeom prst="roundRect">
              <a:avLst>
                <a:gd name="adj" fmla="val 16667"/>
              </a:avLst>
            </a:prstGeom>
            <a:solidFill>
              <a:srgbClr val="7F7F7F"/>
            </a:solidFill>
            <a:ln w="38100" cap="flat" cmpd="sng">
              <a:solidFill>
                <a:schemeClr val="lt1"/>
              </a:solidFill>
              <a:prstDash val="solid"/>
              <a:miter lim="800000"/>
              <a:headEnd type="none" w="sm" len="sm"/>
              <a:tailEnd type="none" w="sm" len="sm"/>
            </a:ln>
            <a:effectLst>
              <a:outerShdw blurRad="127000" dist="38100" dir="5400000" algn="t" rotWithShape="0">
                <a:srgbClr val="000000">
                  <a:alpha val="40000"/>
                </a:srgbClr>
              </a:outerShdw>
            </a:effectLst>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FFFFFF"/>
                </a:buClr>
                <a:buSzPts val="1300"/>
                <a:buFont typeface="Microsoft Yahei"/>
                <a:buNone/>
              </a:pPr>
              <a:r>
                <a:rPr lang="zh-CN" sz="1300" b="0" i="0" u="none" strike="noStrike" cap="none">
                  <a:solidFill>
                    <a:srgbClr val="FFFFFF"/>
                  </a:solidFill>
                  <a:latin typeface="Microsoft Yahei"/>
                  <a:ea typeface="Microsoft Yahei"/>
                  <a:cs typeface="Microsoft Yahei"/>
                  <a:sym typeface="Microsoft Yahei"/>
                </a:rPr>
                <a:t>201</a:t>
              </a:r>
              <a:r>
                <a:rPr lang="zh-CN" sz="1300">
                  <a:solidFill>
                    <a:srgbClr val="FFFFFF"/>
                  </a:solidFill>
                  <a:latin typeface="Microsoft Yahei"/>
                  <a:ea typeface="Microsoft Yahei"/>
                  <a:cs typeface="Microsoft Yahei"/>
                  <a:sym typeface="Microsoft Yahei"/>
                </a:rPr>
                <a:t>6</a:t>
              </a:r>
              <a:endParaRPr/>
            </a:p>
          </p:txBody>
        </p:sp>
        <p:sp>
          <p:nvSpPr>
            <p:cNvPr id="240" name="Google Shape;240;p12"/>
            <p:cNvSpPr/>
            <p:nvPr/>
          </p:nvSpPr>
          <p:spPr>
            <a:xfrm>
              <a:off x="4712678" y="1652099"/>
              <a:ext cx="1591779" cy="294716"/>
            </a:xfrm>
            <a:prstGeom prst="roundRect">
              <a:avLst>
                <a:gd name="adj" fmla="val 16667"/>
              </a:avLst>
            </a:prstGeom>
            <a:solidFill>
              <a:schemeClr val="dk1"/>
            </a:solidFill>
            <a:ln w="38100" cap="flat" cmpd="sng">
              <a:solidFill>
                <a:schemeClr val="lt1"/>
              </a:solidFill>
              <a:prstDash val="solid"/>
              <a:miter lim="800000"/>
              <a:headEnd type="none" w="sm" len="sm"/>
              <a:tailEnd type="none" w="sm" len="sm"/>
            </a:ln>
            <a:effectLst>
              <a:outerShdw blurRad="127000" dist="38100" dir="5400000" algn="t" rotWithShape="0">
                <a:srgbClr val="000000">
                  <a:alpha val="40000"/>
                </a:srgbClr>
              </a:outerShdw>
            </a:effectLst>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FFFFFF"/>
                </a:buClr>
                <a:buSzPts val="1300"/>
                <a:buFont typeface="Microsoft Yahei"/>
                <a:buNone/>
              </a:pPr>
              <a:r>
                <a:rPr lang="zh-CN" sz="1300" b="0" i="0" u="none" strike="noStrike" cap="none">
                  <a:solidFill>
                    <a:srgbClr val="FFFFFF"/>
                  </a:solidFill>
                  <a:latin typeface="Microsoft Yahei"/>
                  <a:ea typeface="Microsoft Yahei"/>
                  <a:cs typeface="Microsoft Yahei"/>
                  <a:sym typeface="Microsoft Yahei"/>
                </a:rPr>
                <a:t>201</a:t>
              </a:r>
              <a:r>
                <a:rPr lang="zh-CN" sz="1300">
                  <a:solidFill>
                    <a:srgbClr val="FFFFFF"/>
                  </a:solidFill>
                  <a:latin typeface="Microsoft Yahei"/>
                  <a:ea typeface="Microsoft Yahei"/>
                  <a:cs typeface="Microsoft Yahei"/>
                  <a:sym typeface="Microsoft Yahei"/>
                </a:rPr>
                <a:t>7</a:t>
              </a:r>
              <a:endParaRPr/>
            </a:p>
          </p:txBody>
        </p:sp>
        <p:sp>
          <p:nvSpPr>
            <p:cNvPr id="241" name="Google Shape;241;p12"/>
            <p:cNvSpPr/>
            <p:nvPr/>
          </p:nvSpPr>
          <p:spPr>
            <a:xfrm>
              <a:off x="2358503" y="4059217"/>
              <a:ext cx="1591779" cy="294716"/>
            </a:xfrm>
            <a:prstGeom prst="roundRect">
              <a:avLst>
                <a:gd name="adj" fmla="val 16667"/>
              </a:avLst>
            </a:prstGeom>
            <a:solidFill>
              <a:srgbClr val="0C0C0C"/>
            </a:solidFill>
            <a:ln w="38100" cap="flat" cmpd="sng">
              <a:solidFill>
                <a:schemeClr val="lt1"/>
              </a:solidFill>
              <a:prstDash val="solid"/>
              <a:miter lim="800000"/>
              <a:headEnd type="none" w="sm" len="sm"/>
              <a:tailEnd type="none" w="sm" len="sm"/>
            </a:ln>
            <a:effectLst>
              <a:outerShdw blurRad="127000" dist="38100" dir="5400000" algn="t" rotWithShape="0">
                <a:srgbClr val="000000">
                  <a:alpha val="40000"/>
                </a:srgbClr>
              </a:outerShdw>
            </a:effectLst>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FFFFFF"/>
                </a:buClr>
                <a:buSzPts val="1300"/>
                <a:buFont typeface="Microsoft Yahei"/>
                <a:buNone/>
              </a:pPr>
              <a:r>
                <a:rPr lang="zh-CN" sz="1300" b="0" i="0" u="none" strike="noStrike" cap="none">
                  <a:solidFill>
                    <a:srgbClr val="FFFFFF"/>
                  </a:solidFill>
                  <a:latin typeface="Microsoft Yahei"/>
                  <a:ea typeface="Microsoft Yahei"/>
                  <a:cs typeface="Microsoft Yahei"/>
                  <a:sym typeface="Microsoft Yahei"/>
                </a:rPr>
                <a:t>201</a:t>
              </a:r>
              <a:r>
                <a:rPr lang="zh-CN" sz="1300">
                  <a:solidFill>
                    <a:srgbClr val="FFFFFF"/>
                  </a:solidFill>
                  <a:latin typeface="Microsoft Yahei"/>
                  <a:ea typeface="Microsoft Yahei"/>
                  <a:cs typeface="Microsoft Yahei"/>
                  <a:sym typeface="Microsoft Yahei"/>
                </a:rPr>
                <a:t>3</a:t>
              </a:r>
              <a:endParaRPr/>
            </a:p>
          </p:txBody>
        </p:sp>
        <p:sp>
          <p:nvSpPr>
            <p:cNvPr id="242" name="Google Shape;242;p12"/>
            <p:cNvSpPr/>
            <p:nvPr/>
          </p:nvSpPr>
          <p:spPr>
            <a:xfrm>
              <a:off x="4856694" y="4039585"/>
              <a:ext cx="1579168" cy="271517"/>
            </a:xfrm>
            <a:prstGeom prst="rect">
              <a:avLst/>
            </a:prstGeom>
            <a:noFill/>
            <a:ln w="9525" cap="flat" cmpd="sng">
              <a:solidFill>
                <a:schemeClr val="dk1"/>
              </a:solidFill>
              <a:prstDash val="dash"/>
              <a:round/>
              <a:headEnd type="none" w="sm" len="sm"/>
              <a:tailEnd type="none" w="sm" len="sm"/>
            </a:ln>
          </p:spPr>
          <p:txBody>
            <a:bodyPr spcFirstLastPara="1" wrap="square" lIns="62850" tIns="31425" rIns="62850" bIns="31425" anchor="t" anchorCtr="0">
              <a:spAutoFit/>
            </a:bodyPr>
            <a:lstStyle/>
            <a:p>
              <a:pPr marL="0" marR="0" lvl="0" indent="0" algn="ctr" rtl="0">
                <a:spcBef>
                  <a:spcPts val="0"/>
                </a:spcBef>
                <a:spcAft>
                  <a:spcPts val="0"/>
                </a:spcAft>
                <a:buNone/>
              </a:pPr>
              <a:r>
                <a:rPr lang="zh-CN" sz="1600">
                  <a:solidFill>
                    <a:schemeClr val="dk1"/>
                  </a:solidFill>
                  <a:latin typeface="Microsoft Yahei"/>
                  <a:ea typeface="Microsoft Yahei"/>
                  <a:cs typeface="Microsoft Yahei"/>
                  <a:sym typeface="Microsoft Yahei"/>
                </a:rPr>
                <a:t>$52,257</a:t>
              </a:r>
              <a:endParaRPr sz="2000"/>
            </a:p>
          </p:txBody>
        </p:sp>
        <p:sp>
          <p:nvSpPr>
            <p:cNvPr id="243" name="Google Shape;243;p12"/>
            <p:cNvSpPr/>
            <p:nvPr/>
          </p:nvSpPr>
          <p:spPr>
            <a:xfrm>
              <a:off x="5277369" y="3415816"/>
              <a:ext cx="1579168" cy="271517"/>
            </a:xfrm>
            <a:prstGeom prst="rect">
              <a:avLst/>
            </a:prstGeom>
            <a:noFill/>
            <a:ln w="9525" cap="flat" cmpd="sng">
              <a:solidFill>
                <a:schemeClr val="dk1"/>
              </a:solidFill>
              <a:prstDash val="dash"/>
              <a:round/>
              <a:headEnd type="none" w="sm" len="sm"/>
              <a:tailEnd type="none" w="sm" len="sm"/>
            </a:ln>
          </p:spPr>
          <p:txBody>
            <a:bodyPr spcFirstLastPara="1" wrap="square" lIns="62850" tIns="31425" rIns="62850" bIns="31425" anchor="t" anchorCtr="0">
              <a:spAutoFit/>
            </a:bodyPr>
            <a:lstStyle/>
            <a:p>
              <a:pPr marL="0" lvl="0" indent="0" algn="ctr" rtl="0">
                <a:spcBef>
                  <a:spcPts val="0"/>
                </a:spcBef>
                <a:spcAft>
                  <a:spcPts val="0"/>
                </a:spcAft>
                <a:buClr>
                  <a:schemeClr val="dk1"/>
                </a:buClr>
                <a:buFont typeface="Arial"/>
                <a:buNone/>
              </a:pPr>
              <a:r>
                <a:rPr lang="zh-CN" sz="1600">
                  <a:solidFill>
                    <a:schemeClr val="dk1"/>
                  </a:solidFill>
                  <a:latin typeface="Microsoft Yahei"/>
                  <a:ea typeface="Microsoft Yahei"/>
                  <a:cs typeface="Microsoft Yahei"/>
                  <a:sym typeface="Microsoft Yahei"/>
                </a:rPr>
                <a:t>$54,922</a:t>
              </a:r>
              <a:endParaRPr/>
            </a:p>
          </p:txBody>
        </p:sp>
        <p:sp>
          <p:nvSpPr>
            <p:cNvPr id="244" name="Google Shape;244;p12"/>
            <p:cNvSpPr/>
            <p:nvPr/>
          </p:nvSpPr>
          <p:spPr>
            <a:xfrm>
              <a:off x="5685578" y="2792046"/>
              <a:ext cx="1579168" cy="271517"/>
            </a:xfrm>
            <a:prstGeom prst="rect">
              <a:avLst/>
            </a:prstGeom>
            <a:noFill/>
            <a:ln w="9525" cap="flat" cmpd="sng">
              <a:solidFill>
                <a:schemeClr val="dk1"/>
              </a:solidFill>
              <a:prstDash val="dash"/>
              <a:round/>
              <a:headEnd type="none" w="sm" len="sm"/>
              <a:tailEnd type="none" w="sm" len="sm"/>
            </a:ln>
          </p:spPr>
          <p:txBody>
            <a:bodyPr spcFirstLastPara="1" wrap="square" lIns="62850" tIns="31425" rIns="62850" bIns="31425" anchor="t" anchorCtr="0">
              <a:spAutoFit/>
            </a:bodyPr>
            <a:lstStyle/>
            <a:p>
              <a:pPr marL="0" lvl="0" indent="0" algn="ctr" rtl="0">
                <a:spcBef>
                  <a:spcPts val="0"/>
                </a:spcBef>
                <a:spcAft>
                  <a:spcPts val="0"/>
                </a:spcAft>
                <a:buClr>
                  <a:schemeClr val="dk1"/>
                </a:buClr>
                <a:buFont typeface="Arial"/>
                <a:buNone/>
              </a:pPr>
              <a:r>
                <a:rPr lang="zh-CN" sz="1600">
                  <a:solidFill>
                    <a:schemeClr val="dk1"/>
                  </a:solidFill>
                  <a:latin typeface="Microsoft Yahei"/>
                  <a:ea typeface="Microsoft Yahei"/>
                  <a:cs typeface="Microsoft Yahei"/>
                  <a:sym typeface="Microsoft Yahei"/>
                </a:rPr>
                <a:t>$57,295</a:t>
              </a:r>
              <a:endParaRPr/>
            </a:p>
          </p:txBody>
        </p:sp>
        <p:sp>
          <p:nvSpPr>
            <p:cNvPr id="245" name="Google Shape;245;p12"/>
            <p:cNvSpPr/>
            <p:nvPr/>
          </p:nvSpPr>
          <p:spPr>
            <a:xfrm>
              <a:off x="6066953" y="2168277"/>
              <a:ext cx="1579168" cy="271517"/>
            </a:xfrm>
            <a:prstGeom prst="rect">
              <a:avLst/>
            </a:prstGeom>
            <a:noFill/>
            <a:ln w="9525" cap="flat" cmpd="sng">
              <a:solidFill>
                <a:schemeClr val="dk1"/>
              </a:solidFill>
              <a:prstDash val="dash"/>
              <a:round/>
              <a:headEnd type="none" w="sm" len="sm"/>
              <a:tailEnd type="none" w="sm" len="sm"/>
            </a:ln>
          </p:spPr>
          <p:txBody>
            <a:bodyPr spcFirstLastPara="1" wrap="square" lIns="62850" tIns="31425" rIns="62850" bIns="31425" anchor="t" anchorCtr="0">
              <a:spAutoFit/>
            </a:bodyPr>
            <a:lstStyle/>
            <a:p>
              <a:pPr marL="0" lvl="0" indent="0" algn="ctr" rtl="0">
                <a:spcBef>
                  <a:spcPts val="0"/>
                </a:spcBef>
                <a:spcAft>
                  <a:spcPts val="0"/>
                </a:spcAft>
                <a:buClr>
                  <a:schemeClr val="dk1"/>
                </a:buClr>
                <a:buFont typeface="Arial"/>
                <a:buNone/>
              </a:pPr>
              <a:r>
                <a:rPr lang="zh-CN" sz="1600">
                  <a:solidFill>
                    <a:schemeClr val="dk1"/>
                  </a:solidFill>
                  <a:latin typeface="Microsoft Yahei"/>
                  <a:ea typeface="Microsoft Yahei"/>
                  <a:cs typeface="Microsoft Yahei"/>
                  <a:sym typeface="Microsoft Yahei"/>
                </a:rPr>
                <a:t>$58,872</a:t>
              </a:r>
              <a:endParaRPr/>
            </a:p>
          </p:txBody>
        </p:sp>
        <p:sp>
          <p:nvSpPr>
            <p:cNvPr id="246" name="Google Shape;246;p12"/>
            <p:cNvSpPr/>
            <p:nvPr/>
          </p:nvSpPr>
          <p:spPr>
            <a:xfrm>
              <a:off x="6665240" y="1601214"/>
              <a:ext cx="1579168" cy="271517"/>
            </a:xfrm>
            <a:prstGeom prst="rect">
              <a:avLst/>
            </a:prstGeom>
            <a:noFill/>
            <a:ln w="9525" cap="flat" cmpd="sng">
              <a:solidFill>
                <a:schemeClr val="dk1"/>
              </a:solidFill>
              <a:prstDash val="dash"/>
              <a:round/>
              <a:headEnd type="none" w="sm" len="sm"/>
              <a:tailEnd type="none" w="sm" len="sm"/>
            </a:ln>
          </p:spPr>
          <p:txBody>
            <a:bodyPr spcFirstLastPara="1" wrap="square" lIns="62850" tIns="31425" rIns="62850" bIns="31425" anchor="t" anchorCtr="0">
              <a:spAutoFit/>
            </a:bodyPr>
            <a:lstStyle/>
            <a:p>
              <a:pPr marL="0" lvl="0" indent="0" algn="ctr" rtl="0">
                <a:spcBef>
                  <a:spcPts val="0"/>
                </a:spcBef>
                <a:spcAft>
                  <a:spcPts val="0"/>
                </a:spcAft>
                <a:buClr>
                  <a:schemeClr val="dk1"/>
                </a:buClr>
                <a:buFont typeface="Arial"/>
                <a:buNone/>
              </a:pPr>
              <a:r>
                <a:rPr lang="zh-CN" sz="1600">
                  <a:solidFill>
                    <a:schemeClr val="dk1"/>
                  </a:solidFill>
                  <a:latin typeface="Microsoft Yahei"/>
                  <a:ea typeface="Microsoft Yahei"/>
                  <a:cs typeface="Microsoft Yahei"/>
                  <a:sym typeface="Microsoft Yahei"/>
                </a:rPr>
                <a:t>$60,628</a:t>
              </a:r>
              <a:endParaRPr sz="1000" b="0" i="0" u="none" strike="noStrike" cap="none">
                <a:solidFill>
                  <a:srgbClr val="3F3F3F"/>
                </a:solidFill>
                <a:latin typeface="Microsoft Yahei"/>
                <a:ea typeface="Microsoft Yahei"/>
                <a:cs typeface="Microsoft Yahei"/>
                <a:sym typeface="Microsoft Yahei"/>
              </a:endParaRPr>
            </a:p>
          </p:txBody>
        </p:sp>
        <p:sp>
          <p:nvSpPr>
            <p:cNvPr id="247" name="Google Shape;247;p12"/>
            <p:cNvSpPr txBox="1"/>
            <p:nvPr/>
          </p:nvSpPr>
          <p:spPr>
            <a:xfrm>
              <a:off x="1040520" y="1381653"/>
              <a:ext cx="2617200" cy="439200"/>
            </a:xfrm>
            <a:prstGeom prst="rect">
              <a:avLst/>
            </a:prstGeom>
            <a:noFill/>
            <a:ln>
              <a:noFill/>
            </a:ln>
          </p:spPr>
          <p:txBody>
            <a:bodyPr spcFirstLastPara="1" wrap="square" lIns="68575" tIns="34275" rIns="68575" bIns="34275" anchor="ctr" anchorCtr="0">
              <a:normAutofit/>
            </a:bodyPr>
            <a:lstStyle/>
            <a:p>
              <a:pPr marL="0" marR="0" lvl="0" indent="0" algn="l" rtl="0">
                <a:lnSpc>
                  <a:spcPct val="100000"/>
                </a:lnSpc>
                <a:spcBef>
                  <a:spcPts val="0"/>
                </a:spcBef>
                <a:spcAft>
                  <a:spcPts val="0"/>
                </a:spcAft>
                <a:buClr>
                  <a:schemeClr val="dk1"/>
                </a:buClr>
                <a:buSzPts val="1400"/>
                <a:buFont typeface="Microsoft Yahei"/>
                <a:buNone/>
              </a:pPr>
              <a:r>
                <a:rPr lang="zh-CN" b="1">
                  <a:solidFill>
                    <a:schemeClr val="dk1"/>
                  </a:solidFill>
                  <a:latin typeface="Microsoft Yahei"/>
                  <a:ea typeface="Microsoft Yahei"/>
                  <a:cs typeface="Microsoft Yahei"/>
                  <a:sym typeface="Microsoft Yahei"/>
                </a:rPr>
                <a:t>Washington per Capital Personal Income</a:t>
              </a:r>
              <a:endParaRPr sz="1400" b="1" i="0" u="none" strike="noStrike" cap="none">
                <a:solidFill>
                  <a:schemeClr val="dk1"/>
                </a:solidFill>
                <a:latin typeface="Microsoft Yahei"/>
                <a:ea typeface="Microsoft Yahei"/>
                <a:cs typeface="Microsoft Yahei"/>
                <a:sym typeface="Microsoft Yahei"/>
              </a:endParaRPr>
            </a:p>
          </p:txBody>
        </p:sp>
        <p:sp>
          <p:nvSpPr>
            <p:cNvPr id="248" name="Google Shape;248;p12"/>
            <p:cNvSpPr txBox="1"/>
            <p:nvPr/>
          </p:nvSpPr>
          <p:spPr>
            <a:xfrm>
              <a:off x="1046969" y="1761586"/>
              <a:ext cx="2787900" cy="225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1"/>
          <p:cNvSpPr txBox="1"/>
          <p:nvPr/>
        </p:nvSpPr>
        <p:spPr>
          <a:xfrm>
            <a:off x="177425" y="262150"/>
            <a:ext cx="42795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zh-CN" sz="2000" b="1">
                <a:solidFill>
                  <a:srgbClr val="3B3838"/>
                </a:solidFill>
              </a:rPr>
              <a:t>Determinants of Housing Price</a:t>
            </a:r>
            <a:endParaRPr sz="2000" b="1">
              <a:solidFill>
                <a:srgbClr val="3B3838"/>
              </a:solidFill>
              <a:latin typeface="Arial"/>
              <a:ea typeface="Arial"/>
              <a:cs typeface="Arial"/>
              <a:sym typeface="Arial"/>
            </a:endParaRPr>
          </a:p>
        </p:txBody>
      </p:sp>
      <p:sp>
        <p:nvSpPr>
          <p:cNvPr id="255" name="Google Shape;255;p11"/>
          <p:cNvSpPr txBox="1"/>
          <p:nvPr/>
        </p:nvSpPr>
        <p:spPr>
          <a:xfrm>
            <a:off x="543875" y="1260150"/>
            <a:ext cx="11248800" cy="51102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Times New Roman"/>
              <a:buAutoNum type="arabicPeriod"/>
            </a:pPr>
            <a:r>
              <a:rPr lang="zh-CN" sz="2000">
                <a:latin typeface="Times New Roman"/>
                <a:ea typeface="Times New Roman"/>
                <a:cs typeface="Times New Roman"/>
                <a:sym typeface="Times New Roman"/>
              </a:rPr>
              <a:t>The value of the house itself:</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Number of bedrooms</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Number of bathrooms</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Housing facility</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Size of living room, lot and basement. etc.</a:t>
            </a:r>
            <a:endParaRPr sz="2000">
              <a:latin typeface="Times New Roman"/>
              <a:ea typeface="Times New Roman"/>
              <a:cs typeface="Times New Roman"/>
              <a:sym typeface="Times New Roman"/>
            </a:endParaRPr>
          </a:p>
          <a:p>
            <a:pPr marL="1371600" lvl="0" indent="0" algn="l" rtl="0">
              <a:lnSpc>
                <a:spcPct val="150000"/>
              </a:lnSpc>
              <a:spcBef>
                <a:spcPts val="0"/>
              </a:spcBef>
              <a:spcAft>
                <a:spcPts val="0"/>
              </a:spcAft>
              <a:buNone/>
            </a:pPr>
            <a:r>
              <a:rPr lang="zh-C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AutoNum type="arabicPeriod"/>
            </a:pPr>
            <a:r>
              <a:rPr lang="zh-CN" sz="2000">
                <a:latin typeface="Times New Roman"/>
                <a:ea typeface="Times New Roman"/>
                <a:cs typeface="Times New Roman"/>
                <a:sym typeface="Times New Roman"/>
              </a:rPr>
              <a:t>Neighbourhood amenities:</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Grade</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Location</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The quality of local public goods</a:t>
            </a:r>
            <a:endParaRPr sz="200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zh-CN" sz="2000">
                <a:latin typeface="Times New Roman"/>
                <a:ea typeface="Times New Roman"/>
                <a:cs typeface="Times New Roman"/>
                <a:sym typeface="Times New Roman"/>
              </a:rPr>
              <a:t>Crime rates</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9"/>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 Define Variable</a:t>
            </a:r>
            <a:endParaRPr sz="2000" b="1">
              <a:solidFill>
                <a:srgbClr val="3B3838"/>
              </a:solidFill>
              <a:latin typeface="Arial"/>
              <a:ea typeface="Arial"/>
              <a:cs typeface="Arial"/>
              <a:sym typeface="Arial"/>
            </a:endParaRPr>
          </a:p>
        </p:txBody>
      </p:sp>
      <p:sp>
        <p:nvSpPr>
          <p:cNvPr id="262" name="Google Shape;262;p9"/>
          <p:cNvSpPr/>
          <p:nvPr/>
        </p:nvSpPr>
        <p:spPr>
          <a:xfrm>
            <a:off x="1525475" y="1233925"/>
            <a:ext cx="3109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800" b="1">
                <a:solidFill>
                  <a:srgbClr val="3A3838"/>
                </a:solidFill>
                <a:latin typeface="Microsoft Yahei"/>
                <a:ea typeface="Microsoft Yahei"/>
                <a:cs typeface="Microsoft Yahei"/>
                <a:sym typeface="Microsoft Yahei"/>
              </a:rPr>
              <a:t>The Number of Great School</a:t>
            </a:r>
            <a:endParaRPr/>
          </a:p>
        </p:txBody>
      </p:sp>
      <p:sp>
        <p:nvSpPr>
          <p:cNvPr id="263" name="Google Shape;263;p9"/>
          <p:cNvSpPr/>
          <p:nvPr/>
        </p:nvSpPr>
        <p:spPr>
          <a:xfrm>
            <a:off x="1172550" y="2576775"/>
            <a:ext cx="2134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800" b="1">
                <a:solidFill>
                  <a:srgbClr val="3A3838"/>
                </a:solidFill>
                <a:latin typeface="Microsoft Yahei"/>
                <a:ea typeface="Microsoft Yahei"/>
                <a:cs typeface="Microsoft Yahei"/>
                <a:sym typeface="Microsoft Yahei"/>
              </a:rPr>
              <a:t>The Number of Floor </a:t>
            </a:r>
            <a:endParaRPr/>
          </a:p>
        </p:txBody>
      </p:sp>
      <p:sp>
        <p:nvSpPr>
          <p:cNvPr id="264" name="Google Shape;264;p9"/>
          <p:cNvSpPr/>
          <p:nvPr/>
        </p:nvSpPr>
        <p:spPr>
          <a:xfrm>
            <a:off x="1246450" y="4297050"/>
            <a:ext cx="2031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800" b="1">
                <a:solidFill>
                  <a:srgbClr val="3A3838"/>
                </a:solidFill>
                <a:latin typeface="Microsoft Yahei"/>
                <a:ea typeface="Microsoft Yahei"/>
                <a:cs typeface="Microsoft Yahei"/>
                <a:sym typeface="Microsoft Yahei"/>
              </a:rPr>
              <a:t>The Number of Bathrooms</a:t>
            </a:r>
            <a:endParaRPr/>
          </a:p>
        </p:txBody>
      </p:sp>
      <p:sp>
        <p:nvSpPr>
          <p:cNvPr id="265" name="Google Shape;265;p9"/>
          <p:cNvSpPr/>
          <p:nvPr/>
        </p:nvSpPr>
        <p:spPr>
          <a:xfrm>
            <a:off x="7741599" y="5584075"/>
            <a:ext cx="2459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800" b="1">
                <a:solidFill>
                  <a:srgbClr val="3A3838"/>
                </a:solidFill>
                <a:latin typeface="Microsoft Yahei"/>
                <a:ea typeface="Microsoft Yahei"/>
                <a:cs typeface="Microsoft Yahei"/>
                <a:sym typeface="Microsoft Yahei"/>
              </a:rPr>
              <a:t>Size of Living Room</a:t>
            </a:r>
            <a:endParaRPr/>
          </a:p>
        </p:txBody>
      </p:sp>
      <p:sp>
        <p:nvSpPr>
          <p:cNvPr id="266" name="Google Shape;266;p9"/>
          <p:cNvSpPr/>
          <p:nvPr/>
        </p:nvSpPr>
        <p:spPr>
          <a:xfrm>
            <a:off x="8829222" y="2020100"/>
            <a:ext cx="203132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800" b="1">
                <a:solidFill>
                  <a:srgbClr val="3A3838"/>
                </a:solidFill>
                <a:latin typeface="Microsoft Yahei"/>
                <a:ea typeface="Microsoft Yahei"/>
                <a:cs typeface="Microsoft Yahei"/>
                <a:sym typeface="Microsoft Yahei"/>
              </a:rPr>
              <a:t>Housing Price</a:t>
            </a:r>
            <a:endParaRPr/>
          </a:p>
        </p:txBody>
      </p:sp>
      <p:grpSp>
        <p:nvGrpSpPr>
          <p:cNvPr id="267" name="Google Shape;267;p9"/>
          <p:cNvGrpSpPr/>
          <p:nvPr/>
        </p:nvGrpSpPr>
        <p:grpSpPr>
          <a:xfrm>
            <a:off x="3454770" y="1410571"/>
            <a:ext cx="5259271" cy="4358545"/>
            <a:chOff x="2685733" y="1218459"/>
            <a:chExt cx="3662700" cy="3035410"/>
          </a:xfrm>
        </p:grpSpPr>
        <p:cxnSp>
          <p:nvCxnSpPr>
            <p:cNvPr id="268" name="Google Shape;268;p9"/>
            <p:cNvCxnSpPr/>
            <p:nvPr/>
          </p:nvCxnSpPr>
          <p:spPr>
            <a:xfrm>
              <a:off x="4760084" y="4247835"/>
              <a:ext cx="877200" cy="0"/>
            </a:xfrm>
            <a:prstGeom prst="straightConnector1">
              <a:avLst/>
            </a:prstGeom>
            <a:noFill/>
            <a:ln w="12700" cap="flat" cmpd="sng">
              <a:solidFill>
                <a:srgbClr val="A5A5A5"/>
              </a:solidFill>
              <a:prstDash val="solid"/>
              <a:miter lim="800000"/>
              <a:headEnd type="none" w="sm" len="sm"/>
              <a:tailEnd type="none" w="sm" len="sm"/>
            </a:ln>
          </p:spPr>
        </p:cxnSp>
        <p:cxnSp>
          <p:nvCxnSpPr>
            <p:cNvPr id="269" name="Google Shape;269;p9"/>
            <p:cNvCxnSpPr/>
            <p:nvPr/>
          </p:nvCxnSpPr>
          <p:spPr>
            <a:xfrm rot="10800000">
              <a:off x="2685733" y="3373249"/>
              <a:ext cx="415500" cy="0"/>
            </a:xfrm>
            <a:prstGeom prst="straightConnector1">
              <a:avLst/>
            </a:prstGeom>
            <a:noFill/>
            <a:ln w="12700" cap="flat" cmpd="sng">
              <a:solidFill>
                <a:srgbClr val="A5A5A5"/>
              </a:solidFill>
              <a:prstDash val="solid"/>
              <a:miter lim="800000"/>
              <a:headEnd type="none" w="sm" len="sm"/>
              <a:tailEnd type="none" w="sm" len="sm"/>
            </a:ln>
          </p:spPr>
        </p:cxnSp>
        <p:cxnSp>
          <p:nvCxnSpPr>
            <p:cNvPr id="270" name="Google Shape;270;p9"/>
            <p:cNvCxnSpPr/>
            <p:nvPr/>
          </p:nvCxnSpPr>
          <p:spPr>
            <a:xfrm rot="10800000">
              <a:off x="2706536" y="2159285"/>
              <a:ext cx="415500" cy="0"/>
            </a:xfrm>
            <a:prstGeom prst="straightConnector1">
              <a:avLst/>
            </a:prstGeom>
            <a:noFill/>
            <a:ln w="12700" cap="flat" cmpd="sng">
              <a:solidFill>
                <a:srgbClr val="A5A5A5"/>
              </a:solidFill>
              <a:prstDash val="solid"/>
              <a:miter lim="800000"/>
              <a:headEnd type="none" w="sm" len="sm"/>
              <a:tailEnd type="none" w="sm" len="sm"/>
            </a:ln>
          </p:spPr>
        </p:cxnSp>
        <p:grpSp>
          <p:nvGrpSpPr>
            <p:cNvPr id="271" name="Google Shape;271;p9"/>
            <p:cNvGrpSpPr/>
            <p:nvPr/>
          </p:nvGrpSpPr>
          <p:grpSpPr>
            <a:xfrm>
              <a:off x="3592882" y="1218459"/>
              <a:ext cx="707419" cy="178678"/>
              <a:chOff x="4470281" y="1661250"/>
              <a:chExt cx="1290439" cy="262800"/>
            </a:xfrm>
          </p:grpSpPr>
          <p:cxnSp>
            <p:nvCxnSpPr>
              <p:cNvPr id="272" name="Google Shape;272;p9"/>
              <p:cNvCxnSpPr/>
              <p:nvPr/>
            </p:nvCxnSpPr>
            <p:spPr>
              <a:xfrm rot="10800000">
                <a:off x="5410320" y="1661250"/>
                <a:ext cx="350400" cy="262800"/>
              </a:xfrm>
              <a:prstGeom prst="straightConnector1">
                <a:avLst/>
              </a:prstGeom>
              <a:noFill/>
              <a:ln w="12700" cap="flat" cmpd="sng">
                <a:solidFill>
                  <a:srgbClr val="A5A5A5"/>
                </a:solidFill>
                <a:prstDash val="solid"/>
                <a:miter lim="800000"/>
                <a:headEnd type="none" w="sm" len="sm"/>
                <a:tailEnd type="none" w="sm" len="sm"/>
              </a:ln>
            </p:spPr>
          </p:cxnSp>
          <p:cxnSp>
            <p:nvCxnSpPr>
              <p:cNvPr id="273" name="Google Shape;273;p9"/>
              <p:cNvCxnSpPr/>
              <p:nvPr/>
            </p:nvCxnSpPr>
            <p:spPr>
              <a:xfrm rot="10800000">
                <a:off x="4470281" y="1663541"/>
                <a:ext cx="942300" cy="0"/>
              </a:xfrm>
              <a:prstGeom prst="straightConnector1">
                <a:avLst/>
              </a:prstGeom>
              <a:noFill/>
              <a:ln w="12700" cap="flat" cmpd="sng">
                <a:solidFill>
                  <a:srgbClr val="A5A5A5"/>
                </a:solidFill>
                <a:prstDash val="solid"/>
                <a:miter lim="800000"/>
                <a:headEnd type="none" w="sm" len="sm"/>
                <a:tailEnd type="none" w="sm" len="sm"/>
              </a:ln>
            </p:spPr>
          </p:cxnSp>
        </p:grpSp>
        <p:grpSp>
          <p:nvGrpSpPr>
            <p:cNvPr id="274" name="Google Shape;274;p9"/>
            <p:cNvGrpSpPr/>
            <p:nvPr/>
          </p:nvGrpSpPr>
          <p:grpSpPr>
            <a:xfrm>
              <a:off x="5115433" y="1952391"/>
              <a:ext cx="817689" cy="714915"/>
              <a:chOff x="6842760" y="2637270"/>
              <a:chExt cx="1203900" cy="1051500"/>
            </a:xfrm>
          </p:grpSpPr>
          <p:sp>
            <p:nvSpPr>
              <p:cNvPr id="275" name="Google Shape;275;p9"/>
              <p:cNvSpPr/>
              <p:nvPr/>
            </p:nvSpPr>
            <p:spPr>
              <a:xfrm>
                <a:off x="6842760" y="2637270"/>
                <a:ext cx="1203900" cy="1051500"/>
              </a:xfrm>
              <a:prstGeom prst="hexagon">
                <a:avLst>
                  <a:gd name="adj" fmla="val 25000"/>
                  <a:gd name="vf" fmla="val 115470"/>
                </a:avLst>
              </a:prstGeom>
              <a:solidFill>
                <a:schemeClr val="accent3"/>
              </a:solidFill>
              <a:ln w="38100" cap="flat" cmpd="sng">
                <a:solidFill>
                  <a:schemeClr val="lt1"/>
                </a:solidFill>
                <a:prstDash val="solid"/>
                <a:miter lim="800000"/>
                <a:headEnd type="none" w="sm" len="sm"/>
                <a:tailEnd type="none" w="sm" len="sm"/>
              </a:ln>
              <a:effectLst>
                <a:outerShdw blurRad="1016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276" name="Google Shape;276;p9"/>
              <p:cNvSpPr txBox="1"/>
              <p:nvPr/>
            </p:nvSpPr>
            <p:spPr>
              <a:xfrm>
                <a:off x="7047155" y="2950181"/>
                <a:ext cx="820800" cy="362700"/>
              </a:xfrm>
              <a:prstGeom prst="rect">
                <a:avLst/>
              </a:prstGeom>
              <a:noFill/>
              <a:ln>
                <a:noFill/>
              </a:ln>
              <a:effectLst>
                <a:outerShdw blurRad="101600" dist="38100" dir="8100000" algn="tr"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zh-CN" sz="1700">
                    <a:solidFill>
                      <a:srgbClr val="FFFFFF"/>
                    </a:solidFill>
                    <a:latin typeface="Times New Roman"/>
                    <a:ea typeface="Times New Roman"/>
                    <a:cs typeface="Times New Roman"/>
                    <a:sym typeface="Times New Roman"/>
                  </a:rPr>
                  <a:t>Price</a:t>
                </a:r>
                <a:endParaRPr i="0" u="none" strike="noStrike" cap="none" baseline="-25000">
                  <a:solidFill>
                    <a:srgbClr val="FFFFFF"/>
                  </a:solidFill>
                  <a:latin typeface="Times New Roman"/>
                  <a:ea typeface="Times New Roman"/>
                  <a:cs typeface="Times New Roman"/>
                  <a:sym typeface="Times New Roman"/>
                </a:endParaRPr>
              </a:p>
            </p:txBody>
          </p:sp>
        </p:grpSp>
        <p:grpSp>
          <p:nvGrpSpPr>
            <p:cNvPr id="277" name="Google Shape;277;p9"/>
            <p:cNvGrpSpPr/>
            <p:nvPr/>
          </p:nvGrpSpPr>
          <p:grpSpPr>
            <a:xfrm>
              <a:off x="4119722" y="1387811"/>
              <a:ext cx="817689" cy="714915"/>
              <a:chOff x="5525852" y="1879080"/>
              <a:chExt cx="1203900" cy="1051500"/>
            </a:xfrm>
          </p:grpSpPr>
          <p:sp>
            <p:nvSpPr>
              <p:cNvPr id="278" name="Google Shape;278;p9"/>
              <p:cNvSpPr/>
              <p:nvPr/>
            </p:nvSpPr>
            <p:spPr>
              <a:xfrm>
                <a:off x="5525852" y="1879080"/>
                <a:ext cx="1203900" cy="1051500"/>
              </a:xfrm>
              <a:prstGeom prst="hexagon">
                <a:avLst>
                  <a:gd name="adj" fmla="val 25000"/>
                  <a:gd name="vf" fmla="val 115470"/>
                </a:avLst>
              </a:prstGeom>
              <a:solidFill>
                <a:srgbClr val="595959"/>
              </a:solidFill>
              <a:ln w="38100" cap="flat" cmpd="sng">
                <a:solidFill>
                  <a:schemeClr val="lt1"/>
                </a:solidFill>
                <a:prstDash val="solid"/>
                <a:miter lim="800000"/>
                <a:headEnd type="none" w="sm" len="sm"/>
                <a:tailEnd type="none" w="sm" len="sm"/>
              </a:ln>
              <a:effectLst>
                <a:outerShdw blurRad="1016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279" name="Google Shape;279;p9"/>
              <p:cNvSpPr txBox="1"/>
              <p:nvPr/>
            </p:nvSpPr>
            <p:spPr>
              <a:xfrm>
                <a:off x="5686696" y="2207744"/>
                <a:ext cx="882300" cy="394200"/>
              </a:xfrm>
              <a:prstGeom prst="rect">
                <a:avLst/>
              </a:prstGeom>
              <a:noFill/>
              <a:ln>
                <a:noFill/>
              </a:ln>
              <a:effectLst>
                <a:outerShdw blurRad="101600" dist="38100" dir="8100000" algn="tr"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FFFFFF"/>
                  </a:buClr>
                  <a:buSzPts val="2400"/>
                  <a:buFont typeface="Arial"/>
                  <a:buNone/>
                </a:pPr>
                <a:r>
                  <a:rPr lang="zh-CN" sz="1900">
                    <a:solidFill>
                      <a:srgbClr val="FFFFFF"/>
                    </a:solidFill>
                    <a:latin typeface="Times New Roman"/>
                    <a:ea typeface="Times New Roman"/>
                    <a:cs typeface="Times New Roman"/>
                    <a:sym typeface="Times New Roman"/>
                  </a:rPr>
                  <a:t>Grade</a:t>
                </a:r>
                <a:endParaRPr sz="1900" i="0" u="none" strike="noStrike" cap="none" baseline="-25000">
                  <a:solidFill>
                    <a:srgbClr val="FFFFFF"/>
                  </a:solidFill>
                  <a:latin typeface="Times New Roman"/>
                  <a:ea typeface="Times New Roman"/>
                  <a:cs typeface="Times New Roman"/>
                  <a:sym typeface="Times New Roman"/>
                </a:endParaRPr>
              </a:p>
            </p:txBody>
          </p:sp>
        </p:grpSp>
        <p:grpSp>
          <p:nvGrpSpPr>
            <p:cNvPr id="280" name="Google Shape;280;p9"/>
            <p:cNvGrpSpPr/>
            <p:nvPr/>
          </p:nvGrpSpPr>
          <p:grpSpPr>
            <a:xfrm>
              <a:off x="3044336" y="3014648"/>
              <a:ext cx="959710" cy="714915"/>
              <a:chOff x="4122268" y="4008870"/>
              <a:chExt cx="1413000" cy="1051500"/>
            </a:xfrm>
          </p:grpSpPr>
          <p:sp>
            <p:nvSpPr>
              <p:cNvPr id="281" name="Google Shape;281;p9"/>
              <p:cNvSpPr/>
              <p:nvPr/>
            </p:nvSpPr>
            <p:spPr>
              <a:xfrm>
                <a:off x="4206240" y="4008870"/>
                <a:ext cx="1203900" cy="1051500"/>
              </a:xfrm>
              <a:prstGeom prst="hexagon">
                <a:avLst>
                  <a:gd name="adj" fmla="val 25000"/>
                  <a:gd name="vf" fmla="val 115470"/>
                </a:avLst>
              </a:prstGeom>
              <a:solidFill>
                <a:srgbClr val="595959"/>
              </a:solidFill>
              <a:ln w="38100" cap="flat" cmpd="sng">
                <a:solidFill>
                  <a:schemeClr val="lt1"/>
                </a:solidFill>
                <a:prstDash val="solid"/>
                <a:miter lim="800000"/>
                <a:headEnd type="none" w="sm" len="sm"/>
                <a:tailEnd type="none" w="sm" len="sm"/>
              </a:ln>
              <a:effectLst>
                <a:outerShdw blurRad="1016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282" name="Google Shape;282;p9"/>
              <p:cNvSpPr txBox="1"/>
              <p:nvPr/>
            </p:nvSpPr>
            <p:spPr>
              <a:xfrm>
                <a:off x="4122268" y="4354939"/>
                <a:ext cx="1413000" cy="362700"/>
              </a:xfrm>
              <a:prstGeom prst="rect">
                <a:avLst/>
              </a:prstGeom>
              <a:noFill/>
              <a:ln>
                <a:noFill/>
              </a:ln>
              <a:effectLst>
                <a:outerShdw blurRad="101600" dist="38100" dir="8100000" algn="tr"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FFFFFF"/>
                  </a:buClr>
                  <a:buSzPts val="2400"/>
                  <a:buFont typeface="Arial"/>
                  <a:buNone/>
                </a:pPr>
                <a:r>
                  <a:rPr lang="zh-CN" sz="1700">
                    <a:solidFill>
                      <a:srgbClr val="FFFFFF"/>
                    </a:solidFill>
                    <a:latin typeface="Times New Roman"/>
                    <a:ea typeface="Times New Roman"/>
                    <a:cs typeface="Times New Roman"/>
                    <a:sym typeface="Times New Roman"/>
                  </a:rPr>
                  <a:t>Bathromms</a:t>
                </a:r>
                <a:endParaRPr sz="1700" i="0" u="none" strike="noStrike" cap="none" baseline="-25000">
                  <a:solidFill>
                    <a:srgbClr val="FFFFFF"/>
                  </a:solidFill>
                  <a:latin typeface="Times New Roman"/>
                  <a:ea typeface="Times New Roman"/>
                  <a:cs typeface="Times New Roman"/>
                  <a:sym typeface="Times New Roman"/>
                </a:endParaRPr>
              </a:p>
            </p:txBody>
          </p:sp>
        </p:grpSp>
        <p:grpSp>
          <p:nvGrpSpPr>
            <p:cNvPr id="283" name="Google Shape;283;p9"/>
            <p:cNvGrpSpPr/>
            <p:nvPr/>
          </p:nvGrpSpPr>
          <p:grpSpPr>
            <a:xfrm>
              <a:off x="3122171" y="1923777"/>
              <a:ext cx="817689" cy="714915"/>
              <a:chOff x="4206240" y="2637270"/>
              <a:chExt cx="1203900" cy="1051500"/>
            </a:xfrm>
          </p:grpSpPr>
          <p:sp>
            <p:nvSpPr>
              <p:cNvPr id="284" name="Google Shape;284;p9"/>
              <p:cNvSpPr/>
              <p:nvPr/>
            </p:nvSpPr>
            <p:spPr>
              <a:xfrm>
                <a:off x="4206240" y="2637270"/>
                <a:ext cx="1203900" cy="1051500"/>
              </a:xfrm>
              <a:prstGeom prst="hexagon">
                <a:avLst>
                  <a:gd name="adj" fmla="val 25000"/>
                  <a:gd name="vf" fmla="val 115470"/>
                </a:avLst>
              </a:prstGeom>
              <a:solidFill>
                <a:schemeClr val="dk1"/>
              </a:solidFill>
              <a:ln w="38100" cap="flat" cmpd="sng">
                <a:solidFill>
                  <a:schemeClr val="lt1"/>
                </a:solidFill>
                <a:prstDash val="solid"/>
                <a:miter lim="800000"/>
                <a:headEnd type="none" w="sm" len="sm"/>
                <a:tailEnd type="none" w="sm" len="sm"/>
              </a:ln>
              <a:effectLst>
                <a:outerShdw blurRad="1016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285" name="Google Shape;285;p9"/>
              <p:cNvSpPr txBox="1"/>
              <p:nvPr/>
            </p:nvSpPr>
            <p:spPr>
              <a:xfrm>
                <a:off x="4387743" y="2981653"/>
                <a:ext cx="820800" cy="362700"/>
              </a:xfrm>
              <a:prstGeom prst="rect">
                <a:avLst/>
              </a:prstGeom>
              <a:noFill/>
              <a:ln>
                <a:noFill/>
              </a:ln>
              <a:effectLst>
                <a:outerShdw blurRad="101600" dist="38100" dir="8100000" algn="tr"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zh-CN" sz="1700">
                    <a:solidFill>
                      <a:srgbClr val="FFFFFF"/>
                    </a:solidFill>
                    <a:latin typeface="Times New Roman"/>
                    <a:ea typeface="Times New Roman"/>
                    <a:cs typeface="Times New Roman"/>
                    <a:sym typeface="Times New Roman"/>
                  </a:rPr>
                  <a:t>Floors</a:t>
                </a:r>
                <a:endParaRPr sz="1700" i="0" u="none" strike="noStrike" cap="none" baseline="-25000">
                  <a:solidFill>
                    <a:srgbClr val="FFFFFF"/>
                  </a:solidFill>
                  <a:latin typeface="Times New Roman"/>
                  <a:ea typeface="Times New Roman"/>
                  <a:cs typeface="Times New Roman"/>
                  <a:sym typeface="Times New Roman"/>
                </a:endParaRPr>
              </a:p>
            </p:txBody>
          </p:sp>
        </p:grpSp>
        <p:grpSp>
          <p:nvGrpSpPr>
            <p:cNvPr id="286" name="Google Shape;286;p9"/>
            <p:cNvGrpSpPr/>
            <p:nvPr/>
          </p:nvGrpSpPr>
          <p:grpSpPr>
            <a:xfrm flipH="1">
              <a:off x="5747874" y="1783151"/>
              <a:ext cx="600560" cy="178678"/>
              <a:chOff x="4255181" y="1661250"/>
              <a:chExt cx="1505539" cy="262800"/>
            </a:xfrm>
          </p:grpSpPr>
          <p:cxnSp>
            <p:nvCxnSpPr>
              <p:cNvPr id="287" name="Google Shape;287;p9"/>
              <p:cNvCxnSpPr/>
              <p:nvPr/>
            </p:nvCxnSpPr>
            <p:spPr>
              <a:xfrm rot="10800000">
                <a:off x="5410320" y="1661250"/>
                <a:ext cx="350400" cy="262800"/>
              </a:xfrm>
              <a:prstGeom prst="straightConnector1">
                <a:avLst/>
              </a:prstGeom>
              <a:noFill/>
              <a:ln w="12700" cap="flat" cmpd="sng">
                <a:solidFill>
                  <a:srgbClr val="A5A5A5"/>
                </a:solidFill>
                <a:prstDash val="solid"/>
                <a:miter lim="800000"/>
                <a:headEnd type="none" w="sm" len="sm"/>
                <a:tailEnd type="none" w="sm" len="sm"/>
              </a:ln>
            </p:spPr>
          </p:cxnSp>
          <p:cxnSp>
            <p:nvCxnSpPr>
              <p:cNvPr id="288" name="Google Shape;288;p9"/>
              <p:cNvCxnSpPr/>
              <p:nvPr/>
            </p:nvCxnSpPr>
            <p:spPr>
              <a:xfrm rot="10800000">
                <a:off x="4255181" y="1663541"/>
                <a:ext cx="1157400" cy="0"/>
              </a:xfrm>
              <a:prstGeom prst="straightConnector1">
                <a:avLst/>
              </a:prstGeom>
              <a:noFill/>
              <a:ln w="12700" cap="flat" cmpd="sng">
                <a:solidFill>
                  <a:srgbClr val="A5A5A5"/>
                </a:solidFill>
                <a:prstDash val="solid"/>
                <a:miter lim="800000"/>
                <a:headEnd type="none" w="sm" len="sm"/>
                <a:tailEnd type="none" w="sm" len="sm"/>
              </a:ln>
            </p:spPr>
          </p:cxnSp>
        </p:grpSp>
        <p:grpSp>
          <p:nvGrpSpPr>
            <p:cNvPr id="289" name="Google Shape;289;p9"/>
            <p:cNvGrpSpPr/>
            <p:nvPr/>
          </p:nvGrpSpPr>
          <p:grpSpPr>
            <a:xfrm>
              <a:off x="3887775" y="2289757"/>
              <a:ext cx="1281650" cy="1082877"/>
              <a:chOff x="5927099" y="3207123"/>
              <a:chExt cx="1887000" cy="1592700"/>
            </a:xfrm>
          </p:grpSpPr>
          <p:sp>
            <p:nvSpPr>
              <p:cNvPr id="290" name="Google Shape;290;p9"/>
              <p:cNvSpPr/>
              <p:nvPr/>
            </p:nvSpPr>
            <p:spPr>
              <a:xfrm>
                <a:off x="5927099" y="3207123"/>
                <a:ext cx="1887000" cy="1592700"/>
              </a:xfrm>
              <a:prstGeom prst="hexagon">
                <a:avLst>
                  <a:gd name="adj" fmla="val 25000"/>
                  <a:gd name="vf" fmla="val 115470"/>
                </a:avLst>
              </a:prstGeom>
              <a:solidFill>
                <a:srgbClr val="3F3F3F"/>
              </a:solidFill>
              <a:ln w="38100" cap="flat" cmpd="sng">
                <a:solidFill>
                  <a:schemeClr val="lt1"/>
                </a:solidFill>
                <a:prstDash val="solid"/>
                <a:miter lim="800000"/>
                <a:headEnd type="none" w="sm" len="sm"/>
                <a:tailEnd type="none" w="sm" len="sm"/>
              </a:ln>
              <a:effectLst>
                <a:outerShdw blurRad="1016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700"/>
                  <a:buFont typeface="Arial"/>
                  <a:buNone/>
                </a:pPr>
                <a:endParaRPr sz="1700" b="0" i="0" u="none" strike="noStrike" cap="none">
                  <a:solidFill>
                    <a:srgbClr val="FFFFFF"/>
                  </a:solidFill>
                  <a:latin typeface="Arial"/>
                  <a:ea typeface="Arial"/>
                  <a:cs typeface="Arial"/>
                  <a:sym typeface="Arial"/>
                </a:endParaRPr>
              </a:p>
            </p:txBody>
          </p:sp>
          <p:sp>
            <p:nvSpPr>
              <p:cNvPr id="291" name="Google Shape;291;p9"/>
              <p:cNvSpPr txBox="1"/>
              <p:nvPr/>
            </p:nvSpPr>
            <p:spPr>
              <a:xfrm>
                <a:off x="6164092" y="3775399"/>
                <a:ext cx="1413000" cy="425700"/>
              </a:xfrm>
              <a:prstGeom prst="rect">
                <a:avLst/>
              </a:prstGeom>
              <a:noFill/>
              <a:ln>
                <a:noFill/>
              </a:ln>
              <a:effectLst>
                <a:outerShdw blurRad="101600" dist="38100" dir="8100000" algn="tr"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200"/>
                  <a:buFont typeface="Microsoft Yahei"/>
                  <a:buNone/>
                </a:pPr>
                <a:r>
                  <a:rPr lang="zh-CN" sz="2100" b="1">
                    <a:solidFill>
                      <a:srgbClr val="FFFFFF"/>
                    </a:solidFill>
                    <a:latin typeface="Microsoft Yahei"/>
                    <a:ea typeface="Microsoft Yahei"/>
                    <a:cs typeface="Microsoft Yahei"/>
                    <a:sym typeface="Microsoft Yahei"/>
                  </a:rPr>
                  <a:t>Variables</a:t>
                </a:r>
                <a:endParaRPr sz="1300"/>
              </a:p>
            </p:txBody>
          </p:sp>
        </p:grpSp>
        <p:grpSp>
          <p:nvGrpSpPr>
            <p:cNvPr id="292" name="Google Shape;292;p9"/>
            <p:cNvGrpSpPr/>
            <p:nvPr/>
          </p:nvGrpSpPr>
          <p:grpSpPr>
            <a:xfrm>
              <a:off x="4119722" y="3538954"/>
              <a:ext cx="817689" cy="714915"/>
              <a:chOff x="5525852" y="4683240"/>
              <a:chExt cx="1203900" cy="1051500"/>
            </a:xfrm>
          </p:grpSpPr>
          <p:sp>
            <p:nvSpPr>
              <p:cNvPr id="293" name="Google Shape;293;p9"/>
              <p:cNvSpPr/>
              <p:nvPr/>
            </p:nvSpPr>
            <p:spPr>
              <a:xfrm>
                <a:off x="5525852" y="4683240"/>
                <a:ext cx="1203900" cy="1051500"/>
              </a:xfrm>
              <a:prstGeom prst="hexagon">
                <a:avLst>
                  <a:gd name="adj" fmla="val 25000"/>
                  <a:gd name="vf" fmla="val 115470"/>
                </a:avLst>
              </a:prstGeom>
              <a:solidFill>
                <a:schemeClr val="dk1"/>
              </a:solidFill>
              <a:ln w="38100" cap="flat" cmpd="sng">
                <a:solidFill>
                  <a:schemeClr val="lt1"/>
                </a:solidFill>
                <a:prstDash val="solid"/>
                <a:miter lim="800000"/>
                <a:headEnd type="none" w="sm" len="sm"/>
                <a:tailEnd type="none" w="sm" len="sm"/>
              </a:ln>
              <a:effectLst>
                <a:outerShdw blurRad="1016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294" name="Google Shape;294;p9"/>
              <p:cNvSpPr txBox="1"/>
              <p:nvPr/>
            </p:nvSpPr>
            <p:spPr>
              <a:xfrm>
                <a:off x="5693284" y="4855078"/>
                <a:ext cx="820800" cy="684300"/>
              </a:xfrm>
              <a:prstGeom prst="rect">
                <a:avLst/>
              </a:prstGeom>
              <a:noFill/>
              <a:ln>
                <a:noFill/>
              </a:ln>
              <a:effectLst>
                <a:outerShdw blurRad="101600" dist="38100" dir="8100000" algn="tr" rotWithShape="0">
                  <a:srgbClr val="000000">
                    <a:alpha val="40000"/>
                  </a:srgbClr>
                </a:outerShdw>
              </a:effectLst>
            </p:spPr>
            <p:txBody>
              <a:bodyPr spcFirstLastPara="1" wrap="square" lIns="91425" tIns="45700" rIns="91425" bIns="45700" anchor="t" anchorCtr="0">
                <a:spAutoFit/>
              </a:bodyPr>
              <a:lstStyle/>
              <a:p>
                <a:pPr marL="0" lvl="0" indent="0" algn="ctr" rtl="0">
                  <a:lnSpc>
                    <a:spcPct val="120000"/>
                  </a:lnSpc>
                  <a:spcBef>
                    <a:spcPts val="0"/>
                  </a:spcBef>
                  <a:spcAft>
                    <a:spcPts val="0"/>
                  </a:spcAft>
                  <a:buClr>
                    <a:schemeClr val="lt1"/>
                  </a:buClr>
                  <a:buSzPts val="2400"/>
                  <a:buFont typeface="Arial"/>
                  <a:buNone/>
                </a:pPr>
                <a:r>
                  <a:rPr lang="zh-CN" sz="1700">
                    <a:solidFill>
                      <a:schemeClr val="lt1"/>
                    </a:solidFill>
                    <a:latin typeface="Times New Roman"/>
                    <a:ea typeface="Times New Roman"/>
                    <a:cs typeface="Times New Roman"/>
                    <a:sym typeface="Times New Roman"/>
                  </a:rPr>
                  <a:t>Sqft_Living</a:t>
                </a:r>
                <a:endParaRPr sz="1700" baseline="-25000">
                  <a:solidFill>
                    <a:srgbClr val="FFFFFF"/>
                  </a:solidFill>
                  <a:latin typeface="Times New Roman"/>
                  <a:ea typeface="Times New Roman"/>
                  <a:cs typeface="Times New Roman"/>
                  <a:sym typeface="Times New Roman"/>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3"/>
          <p:cNvSpPr/>
          <p:nvPr/>
        </p:nvSpPr>
        <p:spPr>
          <a:xfrm>
            <a:off x="0" y="2429301"/>
            <a:ext cx="12192000" cy="4428699"/>
          </a:xfrm>
          <a:prstGeom prst="rect">
            <a:avLst/>
          </a:prstGeom>
          <a:solidFill>
            <a:srgbClr val="7571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1" name="Google Shape;301;p13"/>
          <p:cNvPicPr preferRelativeResize="0"/>
          <p:nvPr/>
        </p:nvPicPr>
        <p:blipFill rotWithShape="1">
          <a:blip r:embed="rId3">
            <a:alphaModFix/>
          </a:blip>
          <a:srcRect/>
          <a:stretch/>
        </p:blipFill>
        <p:spPr>
          <a:xfrm>
            <a:off x="1894425" y="1621791"/>
            <a:ext cx="1613050" cy="1615019"/>
          </a:xfrm>
          <a:prstGeom prst="rect">
            <a:avLst/>
          </a:prstGeom>
          <a:noFill/>
          <a:ln>
            <a:noFill/>
          </a:ln>
        </p:spPr>
      </p:pic>
      <p:cxnSp>
        <p:nvCxnSpPr>
          <p:cNvPr id="302" name="Google Shape;302;p13"/>
          <p:cNvCxnSpPr/>
          <p:nvPr/>
        </p:nvCxnSpPr>
        <p:spPr>
          <a:xfrm>
            <a:off x="2108240" y="3606421"/>
            <a:ext cx="3637467" cy="0"/>
          </a:xfrm>
          <a:prstGeom prst="straightConnector1">
            <a:avLst/>
          </a:prstGeom>
          <a:noFill/>
          <a:ln w="28575" cap="flat" cmpd="sng">
            <a:solidFill>
              <a:schemeClr val="lt1"/>
            </a:solidFill>
            <a:prstDash val="solid"/>
            <a:miter lim="800000"/>
            <a:headEnd type="none" w="sm" len="sm"/>
            <a:tailEnd type="none" w="sm" len="sm"/>
          </a:ln>
          <a:effectLst>
            <a:outerShdw blurRad="88900" dist="76200" dir="2700000" algn="tl" rotWithShape="0">
              <a:srgbClr val="000000">
                <a:alpha val="40000"/>
              </a:srgbClr>
            </a:outerShdw>
          </a:effectLst>
        </p:spPr>
      </p:cxnSp>
      <p:sp>
        <p:nvSpPr>
          <p:cNvPr id="303" name="Google Shape;303;p13"/>
          <p:cNvSpPr txBox="1"/>
          <p:nvPr/>
        </p:nvSpPr>
        <p:spPr>
          <a:xfrm>
            <a:off x="1995835" y="3767325"/>
            <a:ext cx="64419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b="1">
                <a:solidFill>
                  <a:schemeClr val="lt1"/>
                </a:solidFill>
                <a:latin typeface="Microsoft Yahei"/>
                <a:ea typeface="Microsoft Yahei"/>
                <a:cs typeface="Microsoft Yahei"/>
                <a:sym typeface="Microsoft Yahei"/>
              </a:rPr>
              <a:t>Methodology &amp; Statistical Results</a:t>
            </a:r>
            <a:endParaRPr/>
          </a:p>
        </p:txBody>
      </p:sp>
      <p:sp>
        <p:nvSpPr>
          <p:cNvPr id="304" name="Google Shape;304;p13"/>
          <p:cNvSpPr txBox="1"/>
          <p:nvPr/>
        </p:nvSpPr>
        <p:spPr>
          <a:xfrm>
            <a:off x="3448276" y="2736415"/>
            <a:ext cx="264772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a:solidFill>
                  <a:schemeClr val="lt1"/>
                </a:solidFill>
                <a:latin typeface="Arial"/>
                <a:ea typeface="Arial"/>
                <a:cs typeface="Arial"/>
                <a:sym typeface="Arial"/>
              </a:rPr>
              <a:t>PART </a:t>
            </a:r>
            <a:r>
              <a:rPr lang="zh-CN" sz="6000" b="1">
                <a:solidFill>
                  <a:schemeClr val="lt1"/>
                </a:solidFill>
                <a:latin typeface="Arial"/>
                <a:ea typeface="Arial"/>
                <a:cs typeface="Arial"/>
                <a:sym typeface="Arial"/>
              </a:rPr>
              <a:t>03</a:t>
            </a:r>
            <a:endParaRPr sz="6000" b="1">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txBox="1"/>
          <p:nvPr/>
        </p:nvSpPr>
        <p:spPr>
          <a:xfrm>
            <a:off x="177426" y="262150"/>
            <a:ext cx="33261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Rules and Assumptions</a:t>
            </a:r>
            <a:endParaRPr sz="2000" b="1">
              <a:solidFill>
                <a:srgbClr val="3B3838"/>
              </a:solidFill>
              <a:latin typeface="Arial"/>
              <a:ea typeface="Arial"/>
              <a:cs typeface="Arial"/>
              <a:sym typeface="Arial"/>
            </a:endParaRPr>
          </a:p>
        </p:txBody>
      </p:sp>
      <p:grpSp>
        <p:nvGrpSpPr>
          <p:cNvPr id="311" name="Google Shape;311;p15"/>
          <p:cNvGrpSpPr/>
          <p:nvPr/>
        </p:nvGrpSpPr>
        <p:grpSpPr>
          <a:xfrm>
            <a:off x="4488410" y="2132663"/>
            <a:ext cx="3652656" cy="2798859"/>
            <a:chOff x="4398762" y="2135773"/>
            <a:chExt cx="3652656" cy="2798859"/>
          </a:xfrm>
        </p:grpSpPr>
        <p:sp>
          <p:nvSpPr>
            <p:cNvPr id="312" name="Google Shape;312;p15"/>
            <p:cNvSpPr/>
            <p:nvPr/>
          </p:nvSpPr>
          <p:spPr>
            <a:xfrm>
              <a:off x="4572232" y="4230889"/>
              <a:ext cx="487945" cy="70249"/>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3" name="Google Shape;313;p15"/>
            <p:cNvSpPr/>
            <p:nvPr/>
          </p:nvSpPr>
          <p:spPr>
            <a:xfrm>
              <a:off x="7390002" y="4266014"/>
              <a:ext cx="487945" cy="70249"/>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4" name="Google Shape;314;p15"/>
            <p:cNvSpPr/>
            <p:nvPr/>
          </p:nvSpPr>
          <p:spPr>
            <a:xfrm>
              <a:off x="5816099" y="4816868"/>
              <a:ext cx="817982" cy="117764"/>
            </a:xfrm>
            <a:prstGeom prst="ellipse">
              <a:avLst/>
            </a:prstGeom>
            <a:solidFill>
              <a:srgbClr val="75707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5" name="Google Shape;315;p15"/>
            <p:cNvSpPr/>
            <p:nvPr/>
          </p:nvSpPr>
          <p:spPr>
            <a:xfrm>
              <a:off x="5233649" y="2135773"/>
              <a:ext cx="1982882" cy="2739977"/>
            </a:xfrm>
            <a:custGeom>
              <a:avLst/>
              <a:gdLst/>
              <a:ahLst/>
              <a:cxnLst/>
              <a:rect l="l" t="t" r="r" b="b"/>
              <a:pathLst>
                <a:path w="73" h="100" extrusionOk="0">
                  <a:moveTo>
                    <a:pt x="37" y="0"/>
                  </a:moveTo>
                  <a:cubicBezTo>
                    <a:pt x="47" y="0"/>
                    <a:pt x="56" y="3"/>
                    <a:pt x="63" y="9"/>
                  </a:cubicBezTo>
                  <a:cubicBezTo>
                    <a:pt x="69" y="15"/>
                    <a:pt x="73" y="24"/>
                    <a:pt x="73" y="33"/>
                  </a:cubicBezTo>
                  <a:cubicBezTo>
                    <a:pt x="73" y="36"/>
                    <a:pt x="73" y="38"/>
                    <a:pt x="73" y="40"/>
                  </a:cubicBezTo>
                  <a:cubicBezTo>
                    <a:pt x="72" y="43"/>
                    <a:pt x="71" y="45"/>
                    <a:pt x="70" y="47"/>
                  </a:cubicBezTo>
                  <a:cubicBezTo>
                    <a:pt x="68" y="53"/>
                    <a:pt x="56" y="67"/>
                    <a:pt x="50" y="74"/>
                  </a:cubicBezTo>
                  <a:cubicBezTo>
                    <a:pt x="49" y="75"/>
                    <a:pt x="48" y="75"/>
                    <a:pt x="48" y="76"/>
                  </a:cubicBezTo>
                  <a:cubicBezTo>
                    <a:pt x="48" y="80"/>
                    <a:pt x="48" y="80"/>
                    <a:pt x="48" y="80"/>
                  </a:cubicBezTo>
                  <a:cubicBezTo>
                    <a:pt x="46" y="80"/>
                    <a:pt x="46" y="80"/>
                    <a:pt x="46" y="80"/>
                  </a:cubicBezTo>
                  <a:cubicBezTo>
                    <a:pt x="44" y="80"/>
                    <a:pt x="44" y="80"/>
                    <a:pt x="44" y="80"/>
                  </a:cubicBezTo>
                  <a:cubicBezTo>
                    <a:pt x="38" y="80"/>
                    <a:pt x="38" y="80"/>
                    <a:pt x="38" y="80"/>
                  </a:cubicBezTo>
                  <a:cubicBezTo>
                    <a:pt x="36" y="80"/>
                    <a:pt x="36" y="80"/>
                    <a:pt x="36" y="80"/>
                  </a:cubicBezTo>
                  <a:cubicBezTo>
                    <a:pt x="31" y="80"/>
                    <a:pt x="31" y="80"/>
                    <a:pt x="31" y="80"/>
                  </a:cubicBezTo>
                  <a:cubicBezTo>
                    <a:pt x="29" y="80"/>
                    <a:pt x="29" y="80"/>
                    <a:pt x="29" y="80"/>
                  </a:cubicBezTo>
                  <a:cubicBezTo>
                    <a:pt x="27" y="80"/>
                    <a:pt x="27" y="80"/>
                    <a:pt x="27" y="80"/>
                  </a:cubicBezTo>
                  <a:cubicBezTo>
                    <a:pt x="27" y="80"/>
                    <a:pt x="27" y="80"/>
                    <a:pt x="27" y="80"/>
                  </a:cubicBezTo>
                  <a:cubicBezTo>
                    <a:pt x="27" y="76"/>
                    <a:pt x="27" y="76"/>
                    <a:pt x="27" y="76"/>
                  </a:cubicBezTo>
                  <a:cubicBezTo>
                    <a:pt x="25" y="74"/>
                    <a:pt x="23" y="72"/>
                    <a:pt x="21" y="70"/>
                  </a:cubicBezTo>
                  <a:cubicBezTo>
                    <a:pt x="11" y="60"/>
                    <a:pt x="0" y="48"/>
                    <a:pt x="0" y="33"/>
                  </a:cubicBezTo>
                  <a:cubicBezTo>
                    <a:pt x="0" y="24"/>
                    <a:pt x="4" y="15"/>
                    <a:pt x="11" y="9"/>
                  </a:cubicBezTo>
                  <a:cubicBezTo>
                    <a:pt x="18" y="3"/>
                    <a:pt x="27" y="0"/>
                    <a:pt x="37" y="0"/>
                  </a:cubicBezTo>
                  <a:close/>
                  <a:moveTo>
                    <a:pt x="45" y="86"/>
                  </a:moveTo>
                  <a:cubicBezTo>
                    <a:pt x="43" y="100"/>
                    <a:pt x="43" y="100"/>
                    <a:pt x="43" y="100"/>
                  </a:cubicBezTo>
                  <a:cubicBezTo>
                    <a:pt x="31" y="100"/>
                    <a:pt x="31" y="100"/>
                    <a:pt x="31" y="100"/>
                  </a:cubicBezTo>
                  <a:cubicBezTo>
                    <a:pt x="30" y="86"/>
                    <a:pt x="30" y="86"/>
                    <a:pt x="30" y="86"/>
                  </a:cubicBezTo>
                  <a:cubicBezTo>
                    <a:pt x="45" y="86"/>
                    <a:pt x="45" y="86"/>
                    <a:pt x="45" y="86"/>
                  </a:cubicBezTo>
                  <a:close/>
                  <a:moveTo>
                    <a:pt x="37" y="74"/>
                  </a:moveTo>
                  <a:cubicBezTo>
                    <a:pt x="43" y="74"/>
                    <a:pt x="43" y="74"/>
                    <a:pt x="43" y="74"/>
                  </a:cubicBezTo>
                  <a:cubicBezTo>
                    <a:pt x="49" y="49"/>
                    <a:pt x="54" y="27"/>
                    <a:pt x="48" y="6"/>
                  </a:cubicBezTo>
                  <a:cubicBezTo>
                    <a:pt x="44" y="5"/>
                    <a:pt x="41" y="4"/>
                    <a:pt x="37" y="4"/>
                  </a:cubicBezTo>
                  <a:cubicBezTo>
                    <a:pt x="37" y="4"/>
                    <a:pt x="36" y="4"/>
                    <a:pt x="36" y="4"/>
                  </a:cubicBezTo>
                  <a:cubicBezTo>
                    <a:pt x="34" y="27"/>
                    <a:pt x="36" y="51"/>
                    <a:pt x="37" y="74"/>
                  </a:cubicBezTo>
                  <a:close/>
                  <a:moveTo>
                    <a:pt x="17" y="10"/>
                  </a:moveTo>
                  <a:cubicBezTo>
                    <a:pt x="5" y="25"/>
                    <a:pt x="6" y="41"/>
                    <a:pt x="16" y="58"/>
                  </a:cubicBezTo>
                  <a:cubicBezTo>
                    <a:pt x="19" y="61"/>
                    <a:pt x="22" y="64"/>
                    <a:pt x="25" y="67"/>
                  </a:cubicBezTo>
                  <a:cubicBezTo>
                    <a:pt x="26" y="69"/>
                    <a:pt x="28" y="70"/>
                    <a:pt x="30" y="72"/>
                  </a:cubicBezTo>
                  <a:cubicBezTo>
                    <a:pt x="24" y="52"/>
                    <a:pt x="13" y="25"/>
                    <a:pt x="27" y="5"/>
                  </a:cubicBezTo>
                  <a:cubicBezTo>
                    <a:pt x="23" y="6"/>
                    <a:pt x="20" y="8"/>
                    <a:pt x="17" y="10"/>
                  </a:cubicBezTo>
                  <a:close/>
                  <a:moveTo>
                    <a:pt x="60" y="13"/>
                  </a:moveTo>
                  <a:cubicBezTo>
                    <a:pt x="66" y="27"/>
                    <a:pt x="63" y="45"/>
                    <a:pt x="56" y="60"/>
                  </a:cubicBezTo>
                  <a:cubicBezTo>
                    <a:pt x="60" y="54"/>
                    <a:pt x="65" y="49"/>
                    <a:pt x="66" y="45"/>
                  </a:cubicBezTo>
                  <a:cubicBezTo>
                    <a:pt x="67" y="43"/>
                    <a:pt x="67" y="41"/>
                    <a:pt x="68" y="39"/>
                  </a:cubicBezTo>
                  <a:cubicBezTo>
                    <a:pt x="68" y="37"/>
                    <a:pt x="69" y="35"/>
                    <a:pt x="69" y="33"/>
                  </a:cubicBezTo>
                  <a:cubicBezTo>
                    <a:pt x="69" y="25"/>
                    <a:pt x="65" y="18"/>
                    <a:pt x="60" y="13"/>
                  </a:cubicBezTo>
                  <a:close/>
                </a:path>
              </a:pathLst>
            </a:custGeom>
            <a:solidFill>
              <a:schemeClr val="dk1"/>
            </a:solidFill>
            <a:ln>
              <a:noFill/>
            </a:ln>
          </p:spPr>
          <p:txBody>
            <a:bodyPr spcFirstLastPara="1" wrap="square" lIns="80275" tIns="40125" rIns="80275" bIns="40125" anchor="t" anchorCtr="0">
              <a:noAutofit/>
            </a:bodyPr>
            <a:lstStyle/>
            <a:p>
              <a:pPr marL="0" marR="0" lvl="0" indent="0" algn="l" rtl="0">
                <a:spcBef>
                  <a:spcPts val="0"/>
                </a:spcBef>
                <a:spcAft>
                  <a:spcPts val="0"/>
                </a:spcAft>
                <a:buNone/>
              </a:pPr>
              <a:endParaRPr sz="1581">
                <a:solidFill>
                  <a:srgbClr val="000000"/>
                </a:solidFill>
                <a:latin typeface="Arial"/>
                <a:ea typeface="Arial"/>
                <a:cs typeface="Arial"/>
                <a:sym typeface="Arial"/>
              </a:endParaRPr>
            </a:p>
          </p:txBody>
        </p:sp>
        <p:sp>
          <p:nvSpPr>
            <p:cNvPr id="316" name="Google Shape;316;p15"/>
            <p:cNvSpPr/>
            <p:nvPr/>
          </p:nvSpPr>
          <p:spPr>
            <a:xfrm>
              <a:off x="7216531" y="3112354"/>
              <a:ext cx="834887" cy="1153660"/>
            </a:xfrm>
            <a:custGeom>
              <a:avLst/>
              <a:gdLst/>
              <a:ahLst/>
              <a:cxnLst/>
              <a:rect l="l" t="t" r="r" b="b"/>
              <a:pathLst>
                <a:path w="73" h="100" extrusionOk="0">
                  <a:moveTo>
                    <a:pt x="37" y="0"/>
                  </a:moveTo>
                  <a:cubicBezTo>
                    <a:pt x="47" y="0"/>
                    <a:pt x="56" y="3"/>
                    <a:pt x="63" y="9"/>
                  </a:cubicBezTo>
                  <a:cubicBezTo>
                    <a:pt x="69" y="15"/>
                    <a:pt x="73" y="24"/>
                    <a:pt x="73" y="33"/>
                  </a:cubicBezTo>
                  <a:cubicBezTo>
                    <a:pt x="73" y="36"/>
                    <a:pt x="73" y="38"/>
                    <a:pt x="73" y="40"/>
                  </a:cubicBezTo>
                  <a:cubicBezTo>
                    <a:pt x="72" y="43"/>
                    <a:pt x="71" y="45"/>
                    <a:pt x="70" y="47"/>
                  </a:cubicBezTo>
                  <a:cubicBezTo>
                    <a:pt x="68" y="53"/>
                    <a:pt x="56" y="67"/>
                    <a:pt x="50" y="74"/>
                  </a:cubicBezTo>
                  <a:cubicBezTo>
                    <a:pt x="49" y="75"/>
                    <a:pt x="48" y="75"/>
                    <a:pt x="48" y="76"/>
                  </a:cubicBezTo>
                  <a:cubicBezTo>
                    <a:pt x="48" y="80"/>
                    <a:pt x="48" y="80"/>
                    <a:pt x="48" y="80"/>
                  </a:cubicBezTo>
                  <a:cubicBezTo>
                    <a:pt x="46" y="80"/>
                    <a:pt x="46" y="80"/>
                    <a:pt x="46" y="80"/>
                  </a:cubicBezTo>
                  <a:cubicBezTo>
                    <a:pt x="44" y="80"/>
                    <a:pt x="44" y="80"/>
                    <a:pt x="44" y="80"/>
                  </a:cubicBezTo>
                  <a:cubicBezTo>
                    <a:pt x="38" y="80"/>
                    <a:pt x="38" y="80"/>
                    <a:pt x="38" y="80"/>
                  </a:cubicBezTo>
                  <a:cubicBezTo>
                    <a:pt x="36" y="80"/>
                    <a:pt x="36" y="80"/>
                    <a:pt x="36" y="80"/>
                  </a:cubicBezTo>
                  <a:cubicBezTo>
                    <a:pt x="31" y="80"/>
                    <a:pt x="31" y="80"/>
                    <a:pt x="31" y="80"/>
                  </a:cubicBezTo>
                  <a:cubicBezTo>
                    <a:pt x="29" y="80"/>
                    <a:pt x="29" y="80"/>
                    <a:pt x="29" y="80"/>
                  </a:cubicBezTo>
                  <a:cubicBezTo>
                    <a:pt x="27" y="80"/>
                    <a:pt x="27" y="80"/>
                    <a:pt x="27" y="80"/>
                  </a:cubicBezTo>
                  <a:cubicBezTo>
                    <a:pt x="27" y="80"/>
                    <a:pt x="27" y="80"/>
                    <a:pt x="27" y="80"/>
                  </a:cubicBezTo>
                  <a:cubicBezTo>
                    <a:pt x="27" y="76"/>
                    <a:pt x="27" y="76"/>
                    <a:pt x="27" y="76"/>
                  </a:cubicBezTo>
                  <a:cubicBezTo>
                    <a:pt x="25" y="74"/>
                    <a:pt x="23" y="72"/>
                    <a:pt x="21" y="70"/>
                  </a:cubicBezTo>
                  <a:cubicBezTo>
                    <a:pt x="11" y="60"/>
                    <a:pt x="0" y="48"/>
                    <a:pt x="0" y="33"/>
                  </a:cubicBezTo>
                  <a:cubicBezTo>
                    <a:pt x="0" y="24"/>
                    <a:pt x="4" y="15"/>
                    <a:pt x="11" y="9"/>
                  </a:cubicBezTo>
                  <a:cubicBezTo>
                    <a:pt x="18" y="3"/>
                    <a:pt x="27" y="0"/>
                    <a:pt x="37" y="0"/>
                  </a:cubicBezTo>
                  <a:close/>
                  <a:moveTo>
                    <a:pt x="45" y="86"/>
                  </a:moveTo>
                  <a:cubicBezTo>
                    <a:pt x="43" y="100"/>
                    <a:pt x="43" y="100"/>
                    <a:pt x="43" y="100"/>
                  </a:cubicBezTo>
                  <a:cubicBezTo>
                    <a:pt x="31" y="100"/>
                    <a:pt x="31" y="100"/>
                    <a:pt x="31" y="100"/>
                  </a:cubicBezTo>
                  <a:cubicBezTo>
                    <a:pt x="30" y="86"/>
                    <a:pt x="30" y="86"/>
                    <a:pt x="30" y="86"/>
                  </a:cubicBezTo>
                  <a:cubicBezTo>
                    <a:pt x="45" y="86"/>
                    <a:pt x="45" y="86"/>
                    <a:pt x="45" y="86"/>
                  </a:cubicBezTo>
                  <a:close/>
                  <a:moveTo>
                    <a:pt x="37" y="74"/>
                  </a:moveTo>
                  <a:cubicBezTo>
                    <a:pt x="43" y="74"/>
                    <a:pt x="43" y="74"/>
                    <a:pt x="43" y="74"/>
                  </a:cubicBezTo>
                  <a:cubicBezTo>
                    <a:pt x="49" y="49"/>
                    <a:pt x="54" y="27"/>
                    <a:pt x="48" y="6"/>
                  </a:cubicBezTo>
                  <a:cubicBezTo>
                    <a:pt x="44" y="5"/>
                    <a:pt x="41" y="4"/>
                    <a:pt x="37" y="4"/>
                  </a:cubicBezTo>
                  <a:cubicBezTo>
                    <a:pt x="37" y="4"/>
                    <a:pt x="36" y="4"/>
                    <a:pt x="36" y="4"/>
                  </a:cubicBezTo>
                  <a:cubicBezTo>
                    <a:pt x="34" y="27"/>
                    <a:pt x="36" y="51"/>
                    <a:pt x="37" y="74"/>
                  </a:cubicBezTo>
                  <a:close/>
                  <a:moveTo>
                    <a:pt x="17" y="10"/>
                  </a:moveTo>
                  <a:cubicBezTo>
                    <a:pt x="5" y="25"/>
                    <a:pt x="6" y="41"/>
                    <a:pt x="16" y="58"/>
                  </a:cubicBezTo>
                  <a:cubicBezTo>
                    <a:pt x="19" y="61"/>
                    <a:pt x="22" y="64"/>
                    <a:pt x="25" y="67"/>
                  </a:cubicBezTo>
                  <a:cubicBezTo>
                    <a:pt x="26" y="69"/>
                    <a:pt x="28" y="70"/>
                    <a:pt x="30" y="72"/>
                  </a:cubicBezTo>
                  <a:cubicBezTo>
                    <a:pt x="24" y="52"/>
                    <a:pt x="13" y="25"/>
                    <a:pt x="27" y="5"/>
                  </a:cubicBezTo>
                  <a:cubicBezTo>
                    <a:pt x="23" y="6"/>
                    <a:pt x="20" y="8"/>
                    <a:pt x="17" y="10"/>
                  </a:cubicBezTo>
                  <a:close/>
                  <a:moveTo>
                    <a:pt x="60" y="13"/>
                  </a:moveTo>
                  <a:cubicBezTo>
                    <a:pt x="66" y="27"/>
                    <a:pt x="63" y="45"/>
                    <a:pt x="56" y="60"/>
                  </a:cubicBezTo>
                  <a:cubicBezTo>
                    <a:pt x="60" y="54"/>
                    <a:pt x="65" y="49"/>
                    <a:pt x="66" y="45"/>
                  </a:cubicBezTo>
                  <a:cubicBezTo>
                    <a:pt x="67" y="43"/>
                    <a:pt x="67" y="41"/>
                    <a:pt x="68" y="39"/>
                  </a:cubicBezTo>
                  <a:cubicBezTo>
                    <a:pt x="68" y="37"/>
                    <a:pt x="69" y="35"/>
                    <a:pt x="69" y="33"/>
                  </a:cubicBezTo>
                  <a:cubicBezTo>
                    <a:pt x="69" y="25"/>
                    <a:pt x="65" y="18"/>
                    <a:pt x="60" y="13"/>
                  </a:cubicBezTo>
                  <a:close/>
                </a:path>
              </a:pathLst>
            </a:custGeom>
            <a:solidFill>
              <a:srgbClr val="A5A5A5"/>
            </a:solidFill>
            <a:ln>
              <a:noFill/>
            </a:ln>
          </p:spPr>
          <p:txBody>
            <a:bodyPr spcFirstLastPara="1" wrap="square" lIns="80275" tIns="40125" rIns="80275" bIns="40125" anchor="t" anchorCtr="0">
              <a:noAutofit/>
            </a:bodyPr>
            <a:lstStyle/>
            <a:p>
              <a:pPr marL="0" marR="0" lvl="0" indent="0" algn="l" rtl="0">
                <a:spcBef>
                  <a:spcPts val="0"/>
                </a:spcBef>
                <a:spcAft>
                  <a:spcPts val="0"/>
                </a:spcAft>
                <a:buNone/>
              </a:pPr>
              <a:endParaRPr sz="1581">
                <a:solidFill>
                  <a:srgbClr val="000000"/>
                </a:solidFill>
                <a:latin typeface="Arial"/>
                <a:ea typeface="Arial"/>
                <a:cs typeface="Arial"/>
                <a:sym typeface="Arial"/>
              </a:endParaRPr>
            </a:p>
          </p:txBody>
        </p:sp>
        <p:sp>
          <p:nvSpPr>
            <p:cNvPr id="317" name="Google Shape;317;p15"/>
            <p:cNvSpPr/>
            <p:nvPr/>
          </p:nvSpPr>
          <p:spPr>
            <a:xfrm>
              <a:off x="4398762" y="3112354"/>
              <a:ext cx="834887" cy="1153660"/>
            </a:xfrm>
            <a:custGeom>
              <a:avLst/>
              <a:gdLst/>
              <a:ahLst/>
              <a:cxnLst/>
              <a:rect l="l" t="t" r="r" b="b"/>
              <a:pathLst>
                <a:path w="73" h="100" extrusionOk="0">
                  <a:moveTo>
                    <a:pt x="37" y="0"/>
                  </a:moveTo>
                  <a:cubicBezTo>
                    <a:pt x="47" y="0"/>
                    <a:pt x="56" y="3"/>
                    <a:pt x="63" y="9"/>
                  </a:cubicBezTo>
                  <a:cubicBezTo>
                    <a:pt x="69" y="15"/>
                    <a:pt x="73" y="24"/>
                    <a:pt x="73" y="33"/>
                  </a:cubicBezTo>
                  <a:cubicBezTo>
                    <a:pt x="73" y="36"/>
                    <a:pt x="73" y="38"/>
                    <a:pt x="73" y="40"/>
                  </a:cubicBezTo>
                  <a:cubicBezTo>
                    <a:pt x="72" y="43"/>
                    <a:pt x="71" y="45"/>
                    <a:pt x="70" y="47"/>
                  </a:cubicBezTo>
                  <a:cubicBezTo>
                    <a:pt x="68" y="53"/>
                    <a:pt x="56" y="67"/>
                    <a:pt x="50" y="74"/>
                  </a:cubicBezTo>
                  <a:cubicBezTo>
                    <a:pt x="49" y="75"/>
                    <a:pt x="48" y="75"/>
                    <a:pt x="48" y="76"/>
                  </a:cubicBezTo>
                  <a:cubicBezTo>
                    <a:pt x="48" y="80"/>
                    <a:pt x="48" y="80"/>
                    <a:pt x="48" y="80"/>
                  </a:cubicBezTo>
                  <a:cubicBezTo>
                    <a:pt x="46" y="80"/>
                    <a:pt x="46" y="80"/>
                    <a:pt x="46" y="80"/>
                  </a:cubicBezTo>
                  <a:cubicBezTo>
                    <a:pt x="44" y="80"/>
                    <a:pt x="44" y="80"/>
                    <a:pt x="44" y="80"/>
                  </a:cubicBezTo>
                  <a:cubicBezTo>
                    <a:pt x="38" y="80"/>
                    <a:pt x="38" y="80"/>
                    <a:pt x="38" y="80"/>
                  </a:cubicBezTo>
                  <a:cubicBezTo>
                    <a:pt x="36" y="80"/>
                    <a:pt x="36" y="80"/>
                    <a:pt x="36" y="80"/>
                  </a:cubicBezTo>
                  <a:cubicBezTo>
                    <a:pt x="31" y="80"/>
                    <a:pt x="31" y="80"/>
                    <a:pt x="31" y="80"/>
                  </a:cubicBezTo>
                  <a:cubicBezTo>
                    <a:pt x="29" y="80"/>
                    <a:pt x="29" y="80"/>
                    <a:pt x="29" y="80"/>
                  </a:cubicBezTo>
                  <a:cubicBezTo>
                    <a:pt x="27" y="80"/>
                    <a:pt x="27" y="80"/>
                    <a:pt x="27" y="80"/>
                  </a:cubicBezTo>
                  <a:cubicBezTo>
                    <a:pt x="27" y="80"/>
                    <a:pt x="27" y="80"/>
                    <a:pt x="27" y="80"/>
                  </a:cubicBezTo>
                  <a:cubicBezTo>
                    <a:pt x="27" y="76"/>
                    <a:pt x="27" y="76"/>
                    <a:pt x="27" y="76"/>
                  </a:cubicBezTo>
                  <a:cubicBezTo>
                    <a:pt x="25" y="74"/>
                    <a:pt x="23" y="72"/>
                    <a:pt x="21" y="70"/>
                  </a:cubicBezTo>
                  <a:cubicBezTo>
                    <a:pt x="11" y="60"/>
                    <a:pt x="0" y="48"/>
                    <a:pt x="0" y="33"/>
                  </a:cubicBezTo>
                  <a:cubicBezTo>
                    <a:pt x="0" y="24"/>
                    <a:pt x="4" y="15"/>
                    <a:pt x="11" y="9"/>
                  </a:cubicBezTo>
                  <a:cubicBezTo>
                    <a:pt x="18" y="3"/>
                    <a:pt x="27" y="0"/>
                    <a:pt x="37" y="0"/>
                  </a:cubicBezTo>
                  <a:close/>
                  <a:moveTo>
                    <a:pt x="45" y="86"/>
                  </a:moveTo>
                  <a:cubicBezTo>
                    <a:pt x="43" y="100"/>
                    <a:pt x="43" y="100"/>
                    <a:pt x="43" y="100"/>
                  </a:cubicBezTo>
                  <a:cubicBezTo>
                    <a:pt x="31" y="100"/>
                    <a:pt x="31" y="100"/>
                    <a:pt x="31" y="100"/>
                  </a:cubicBezTo>
                  <a:cubicBezTo>
                    <a:pt x="30" y="86"/>
                    <a:pt x="30" y="86"/>
                    <a:pt x="30" y="86"/>
                  </a:cubicBezTo>
                  <a:cubicBezTo>
                    <a:pt x="45" y="86"/>
                    <a:pt x="45" y="86"/>
                    <a:pt x="45" y="86"/>
                  </a:cubicBezTo>
                  <a:close/>
                  <a:moveTo>
                    <a:pt x="37" y="74"/>
                  </a:moveTo>
                  <a:cubicBezTo>
                    <a:pt x="43" y="74"/>
                    <a:pt x="43" y="74"/>
                    <a:pt x="43" y="74"/>
                  </a:cubicBezTo>
                  <a:cubicBezTo>
                    <a:pt x="49" y="49"/>
                    <a:pt x="54" y="27"/>
                    <a:pt x="48" y="6"/>
                  </a:cubicBezTo>
                  <a:cubicBezTo>
                    <a:pt x="44" y="5"/>
                    <a:pt x="41" y="4"/>
                    <a:pt x="37" y="4"/>
                  </a:cubicBezTo>
                  <a:cubicBezTo>
                    <a:pt x="37" y="4"/>
                    <a:pt x="36" y="4"/>
                    <a:pt x="36" y="4"/>
                  </a:cubicBezTo>
                  <a:cubicBezTo>
                    <a:pt x="34" y="27"/>
                    <a:pt x="36" y="51"/>
                    <a:pt x="37" y="74"/>
                  </a:cubicBezTo>
                  <a:close/>
                  <a:moveTo>
                    <a:pt x="17" y="10"/>
                  </a:moveTo>
                  <a:cubicBezTo>
                    <a:pt x="5" y="25"/>
                    <a:pt x="6" y="41"/>
                    <a:pt x="16" y="58"/>
                  </a:cubicBezTo>
                  <a:cubicBezTo>
                    <a:pt x="19" y="61"/>
                    <a:pt x="22" y="64"/>
                    <a:pt x="25" y="67"/>
                  </a:cubicBezTo>
                  <a:cubicBezTo>
                    <a:pt x="26" y="69"/>
                    <a:pt x="28" y="70"/>
                    <a:pt x="30" y="72"/>
                  </a:cubicBezTo>
                  <a:cubicBezTo>
                    <a:pt x="24" y="52"/>
                    <a:pt x="13" y="25"/>
                    <a:pt x="27" y="5"/>
                  </a:cubicBezTo>
                  <a:cubicBezTo>
                    <a:pt x="23" y="6"/>
                    <a:pt x="20" y="8"/>
                    <a:pt x="17" y="10"/>
                  </a:cubicBezTo>
                  <a:close/>
                  <a:moveTo>
                    <a:pt x="60" y="13"/>
                  </a:moveTo>
                  <a:cubicBezTo>
                    <a:pt x="66" y="27"/>
                    <a:pt x="63" y="45"/>
                    <a:pt x="56" y="60"/>
                  </a:cubicBezTo>
                  <a:cubicBezTo>
                    <a:pt x="60" y="54"/>
                    <a:pt x="65" y="49"/>
                    <a:pt x="66" y="45"/>
                  </a:cubicBezTo>
                  <a:cubicBezTo>
                    <a:pt x="67" y="43"/>
                    <a:pt x="67" y="41"/>
                    <a:pt x="68" y="39"/>
                  </a:cubicBezTo>
                  <a:cubicBezTo>
                    <a:pt x="68" y="37"/>
                    <a:pt x="69" y="35"/>
                    <a:pt x="69" y="33"/>
                  </a:cubicBezTo>
                  <a:cubicBezTo>
                    <a:pt x="69" y="25"/>
                    <a:pt x="65" y="18"/>
                    <a:pt x="60" y="13"/>
                  </a:cubicBezTo>
                  <a:close/>
                </a:path>
              </a:pathLst>
            </a:custGeom>
            <a:solidFill>
              <a:srgbClr val="262626"/>
            </a:solidFill>
            <a:ln>
              <a:noFill/>
            </a:ln>
          </p:spPr>
          <p:txBody>
            <a:bodyPr spcFirstLastPara="1" wrap="square" lIns="80275" tIns="40125" rIns="80275" bIns="40125" anchor="t" anchorCtr="0">
              <a:noAutofit/>
            </a:bodyPr>
            <a:lstStyle/>
            <a:p>
              <a:pPr marL="0" marR="0" lvl="0" indent="0" algn="l" rtl="0">
                <a:spcBef>
                  <a:spcPts val="0"/>
                </a:spcBef>
                <a:spcAft>
                  <a:spcPts val="0"/>
                </a:spcAft>
                <a:buNone/>
              </a:pPr>
              <a:endParaRPr sz="1581">
                <a:solidFill>
                  <a:srgbClr val="000000"/>
                </a:solidFill>
                <a:latin typeface="Arial"/>
                <a:ea typeface="Arial"/>
                <a:cs typeface="Arial"/>
                <a:sym typeface="Arial"/>
              </a:endParaRPr>
            </a:p>
          </p:txBody>
        </p:sp>
      </p:grpSp>
      <p:cxnSp>
        <p:nvCxnSpPr>
          <p:cNvPr id="318" name="Google Shape;318;p15"/>
          <p:cNvCxnSpPr/>
          <p:nvPr/>
        </p:nvCxnSpPr>
        <p:spPr>
          <a:xfrm>
            <a:off x="1062540" y="3600450"/>
            <a:ext cx="2762250" cy="0"/>
          </a:xfrm>
          <a:prstGeom prst="straightConnector1">
            <a:avLst/>
          </a:prstGeom>
          <a:noFill/>
          <a:ln w="9525" cap="flat" cmpd="sng">
            <a:solidFill>
              <a:srgbClr val="BFBFBF"/>
            </a:solidFill>
            <a:prstDash val="solid"/>
            <a:miter lim="800000"/>
            <a:headEnd type="none" w="sm" len="sm"/>
            <a:tailEnd type="none" w="sm" len="sm"/>
          </a:ln>
        </p:spPr>
      </p:cxnSp>
      <p:sp>
        <p:nvSpPr>
          <p:cNvPr id="319" name="Google Shape;319;p15"/>
          <p:cNvSpPr/>
          <p:nvPr/>
        </p:nvSpPr>
        <p:spPr>
          <a:xfrm>
            <a:off x="1013327" y="3551237"/>
            <a:ext cx="98425" cy="98425"/>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0" name="Google Shape;320;p15"/>
          <p:cNvSpPr/>
          <p:nvPr/>
        </p:nvSpPr>
        <p:spPr>
          <a:xfrm>
            <a:off x="3750177" y="3551237"/>
            <a:ext cx="98425" cy="98425"/>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1" name="Google Shape;321;p15"/>
          <p:cNvSpPr/>
          <p:nvPr/>
        </p:nvSpPr>
        <p:spPr>
          <a:xfrm>
            <a:off x="3311015" y="3493257"/>
            <a:ext cx="192613" cy="192613"/>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2" name="Google Shape;322;p15"/>
          <p:cNvSpPr/>
          <p:nvPr/>
        </p:nvSpPr>
        <p:spPr>
          <a:xfrm>
            <a:off x="1494699" y="3504143"/>
            <a:ext cx="192613" cy="192613"/>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23" name="Google Shape;323;p15"/>
          <p:cNvCxnSpPr/>
          <p:nvPr/>
        </p:nvCxnSpPr>
        <p:spPr>
          <a:xfrm>
            <a:off x="8653175" y="3600450"/>
            <a:ext cx="2762250" cy="0"/>
          </a:xfrm>
          <a:prstGeom prst="straightConnector1">
            <a:avLst/>
          </a:prstGeom>
          <a:noFill/>
          <a:ln w="9525" cap="flat" cmpd="sng">
            <a:solidFill>
              <a:srgbClr val="BFBFBF"/>
            </a:solidFill>
            <a:prstDash val="solid"/>
            <a:miter lim="800000"/>
            <a:headEnd type="none" w="sm" len="sm"/>
            <a:tailEnd type="none" w="sm" len="sm"/>
          </a:ln>
        </p:spPr>
      </p:cxnSp>
      <p:sp>
        <p:nvSpPr>
          <p:cNvPr id="324" name="Google Shape;324;p15"/>
          <p:cNvSpPr/>
          <p:nvPr/>
        </p:nvSpPr>
        <p:spPr>
          <a:xfrm>
            <a:off x="8603962" y="3551237"/>
            <a:ext cx="98425" cy="98425"/>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5" name="Google Shape;325;p15"/>
          <p:cNvSpPr/>
          <p:nvPr/>
        </p:nvSpPr>
        <p:spPr>
          <a:xfrm>
            <a:off x="11340812" y="3551237"/>
            <a:ext cx="98425" cy="98425"/>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15"/>
          <p:cNvSpPr/>
          <p:nvPr/>
        </p:nvSpPr>
        <p:spPr>
          <a:xfrm>
            <a:off x="10901650" y="3493257"/>
            <a:ext cx="192613" cy="192613"/>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7" name="Google Shape;327;p15"/>
          <p:cNvSpPr/>
          <p:nvPr/>
        </p:nvSpPr>
        <p:spPr>
          <a:xfrm>
            <a:off x="9085334" y="3504143"/>
            <a:ext cx="192613" cy="192613"/>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8" name="Google Shape;328;p15"/>
          <p:cNvSpPr txBox="1"/>
          <p:nvPr/>
        </p:nvSpPr>
        <p:spPr>
          <a:xfrm>
            <a:off x="1013325" y="2074200"/>
            <a:ext cx="347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b="1">
                <a:solidFill>
                  <a:srgbClr val="3A3838"/>
                </a:solidFill>
              </a:rPr>
              <a:t>1. Residential vs. Commercial</a:t>
            </a:r>
            <a:endParaRPr/>
          </a:p>
        </p:txBody>
      </p:sp>
      <p:sp>
        <p:nvSpPr>
          <p:cNvPr id="329" name="Google Shape;329;p15"/>
          <p:cNvSpPr txBox="1"/>
          <p:nvPr/>
        </p:nvSpPr>
        <p:spPr>
          <a:xfrm>
            <a:off x="2400975" y="3931800"/>
            <a:ext cx="2189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b="1">
                <a:solidFill>
                  <a:srgbClr val="3A3838"/>
                </a:solidFill>
              </a:rPr>
              <a:t>2. Unit of Area: </a:t>
            </a:r>
            <a:r>
              <a:rPr lang="zh-CN" sz="1800" b="1">
                <a:solidFill>
                  <a:schemeClr val="dk1"/>
                </a:solidFill>
              </a:rPr>
              <a:t>ft</a:t>
            </a:r>
            <a:r>
              <a:rPr lang="zh-CN" sz="1800" b="1" baseline="30000">
                <a:solidFill>
                  <a:schemeClr val="dk1"/>
                </a:solidFill>
              </a:rPr>
              <a:t>2</a:t>
            </a:r>
            <a:endParaRPr sz="1800" b="1"/>
          </a:p>
        </p:txBody>
      </p:sp>
      <p:sp>
        <p:nvSpPr>
          <p:cNvPr id="330" name="Google Shape;330;p15"/>
          <p:cNvSpPr txBox="1"/>
          <p:nvPr/>
        </p:nvSpPr>
        <p:spPr>
          <a:xfrm>
            <a:off x="8495725" y="2074200"/>
            <a:ext cx="2049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b="1">
                <a:solidFill>
                  <a:srgbClr val="3A3838"/>
                </a:solidFill>
              </a:rPr>
              <a:t>3. Housing Price</a:t>
            </a:r>
            <a:endParaRPr/>
          </a:p>
        </p:txBody>
      </p:sp>
      <p:sp>
        <p:nvSpPr>
          <p:cNvPr id="331" name="Google Shape;331;p15"/>
          <p:cNvSpPr txBox="1"/>
          <p:nvPr/>
        </p:nvSpPr>
        <p:spPr>
          <a:xfrm>
            <a:off x="10218019" y="3766136"/>
            <a:ext cx="197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b="1">
                <a:solidFill>
                  <a:srgbClr val="3A3838"/>
                </a:solidFill>
              </a:rPr>
              <a:t>4. Grade</a:t>
            </a:r>
            <a:endParaRPr/>
          </a:p>
        </p:txBody>
      </p:sp>
      <p:sp>
        <p:nvSpPr>
          <p:cNvPr id="332" name="Google Shape;332;p15"/>
          <p:cNvSpPr/>
          <p:nvPr/>
        </p:nvSpPr>
        <p:spPr>
          <a:xfrm>
            <a:off x="8735863" y="2416427"/>
            <a:ext cx="2964300" cy="614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CN" sz="1200">
                <a:solidFill>
                  <a:schemeClr val="dk1"/>
                </a:solidFill>
              </a:rPr>
              <a:t>Before property tax</a:t>
            </a:r>
            <a:endParaRPr/>
          </a:p>
        </p:txBody>
      </p:sp>
      <p:sp>
        <p:nvSpPr>
          <p:cNvPr id="333" name="Google Shape;333;p15"/>
          <p:cNvSpPr/>
          <p:nvPr/>
        </p:nvSpPr>
        <p:spPr>
          <a:xfrm>
            <a:off x="10147700" y="4215675"/>
            <a:ext cx="1380000" cy="11361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CN" sz="1200">
                <a:solidFill>
                  <a:schemeClr val="dk1"/>
                </a:solidFill>
              </a:rPr>
              <a:t>A: 9 - 10</a:t>
            </a:r>
            <a:endParaRPr sz="1200">
              <a:solidFill>
                <a:schemeClr val="dk1"/>
              </a:solidFill>
            </a:endParaRPr>
          </a:p>
          <a:p>
            <a:pPr marL="0" marR="0" lvl="0" indent="0" algn="ctr" rtl="0">
              <a:lnSpc>
                <a:spcPct val="150000"/>
              </a:lnSpc>
              <a:spcBef>
                <a:spcPts val="0"/>
              </a:spcBef>
              <a:spcAft>
                <a:spcPts val="0"/>
              </a:spcAft>
              <a:buNone/>
            </a:pPr>
            <a:r>
              <a:rPr lang="zh-CN" sz="1200">
                <a:solidFill>
                  <a:schemeClr val="dk1"/>
                </a:solidFill>
              </a:rPr>
              <a:t>B: 7 - 8</a:t>
            </a:r>
            <a:endParaRPr sz="1200">
              <a:solidFill>
                <a:schemeClr val="dk1"/>
              </a:solidFill>
            </a:endParaRPr>
          </a:p>
          <a:p>
            <a:pPr marL="0" marR="0" lvl="0" indent="0" algn="ctr" rtl="0">
              <a:lnSpc>
                <a:spcPct val="150000"/>
              </a:lnSpc>
              <a:spcBef>
                <a:spcPts val="0"/>
              </a:spcBef>
              <a:spcAft>
                <a:spcPts val="0"/>
              </a:spcAft>
              <a:buNone/>
            </a:pPr>
            <a:r>
              <a:rPr lang="zh-CN" sz="1200">
                <a:solidFill>
                  <a:schemeClr val="dk1"/>
                </a:solidFill>
              </a:rPr>
              <a:t>C: 4 - 6</a:t>
            </a:r>
            <a:endParaRPr sz="1200">
              <a:solidFill>
                <a:schemeClr val="dk1"/>
              </a:solidFill>
            </a:endParaRPr>
          </a:p>
          <a:p>
            <a:pPr marL="0" marR="0" lvl="0" indent="0" algn="ctr" rtl="0">
              <a:lnSpc>
                <a:spcPct val="150000"/>
              </a:lnSpc>
              <a:spcBef>
                <a:spcPts val="0"/>
              </a:spcBef>
              <a:spcAft>
                <a:spcPts val="0"/>
              </a:spcAft>
              <a:buNone/>
            </a:pPr>
            <a:r>
              <a:rPr lang="zh-CN" sz="1200">
                <a:solidFill>
                  <a:schemeClr val="dk1"/>
                </a:solidFill>
              </a:rPr>
              <a:t>D: 1 - 3</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cbec15abbc_0_533"/>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Regression Model</a:t>
            </a:r>
            <a:endParaRPr sz="2000" b="1">
              <a:solidFill>
                <a:srgbClr val="3B3838"/>
              </a:solidFill>
              <a:latin typeface="Arial"/>
              <a:ea typeface="Arial"/>
              <a:cs typeface="Arial"/>
              <a:sym typeface="Arial"/>
            </a:endParaRPr>
          </a:p>
        </p:txBody>
      </p:sp>
      <p:sp>
        <p:nvSpPr>
          <p:cNvPr id="340" name="Google Shape;340;gcbec15abbc_0_533"/>
          <p:cNvSpPr txBox="1"/>
          <p:nvPr/>
        </p:nvSpPr>
        <p:spPr>
          <a:xfrm>
            <a:off x="1008925" y="1527025"/>
            <a:ext cx="104301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600" b="1">
                <a:solidFill>
                  <a:srgbClr val="3A3838"/>
                </a:solidFill>
                <a:latin typeface="Microsoft Yahei"/>
                <a:ea typeface="Microsoft Yahei"/>
                <a:cs typeface="Microsoft Yahei"/>
                <a:sym typeface="Microsoft Yahei"/>
              </a:rPr>
              <a:t>Price = β0 + β1grade + β2sqft_living + β3floors + β4bathrooms + ϵ</a:t>
            </a:r>
            <a:endParaRPr sz="2600" b="1">
              <a:solidFill>
                <a:srgbClr val="3A3838"/>
              </a:solidFill>
              <a:latin typeface="Microsoft Yahei"/>
              <a:ea typeface="Microsoft Yahei"/>
              <a:cs typeface="Microsoft Yahei"/>
              <a:sym typeface="Microsoft Yahei"/>
            </a:endParaRPr>
          </a:p>
          <a:p>
            <a:pPr marL="0" lvl="0" indent="0" algn="l" rtl="0">
              <a:spcBef>
                <a:spcPts val="0"/>
              </a:spcBef>
              <a:spcAft>
                <a:spcPts val="0"/>
              </a:spcAft>
              <a:buNone/>
            </a:pPr>
            <a:endParaRPr sz="1800" b="1">
              <a:solidFill>
                <a:srgbClr val="3A3838"/>
              </a:solidFill>
              <a:latin typeface="Microsoft Yahei"/>
              <a:ea typeface="Microsoft Yahei"/>
              <a:cs typeface="Microsoft Yahei"/>
              <a:sym typeface="Microsoft Yahei"/>
            </a:endParaRPr>
          </a:p>
          <a:p>
            <a:pPr marL="0" lvl="0" indent="0" algn="l" rtl="0">
              <a:spcBef>
                <a:spcPts val="0"/>
              </a:spcBef>
              <a:spcAft>
                <a:spcPts val="0"/>
              </a:spcAft>
              <a:buNone/>
            </a:pPr>
            <a:r>
              <a:rPr lang="zh-CN" sz="1800" b="1">
                <a:solidFill>
                  <a:srgbClr val="3A3838"/>
                </a:solidFill>
                <a:latin typeface="Microsoft Yahei"/>
                <a:ea typeface="Microsoft Yahei"/>
                <a:cs typeface="Microsoft Yahei"/>
                <a:sym typeface="Microsoft Yahei"/>
              </a:rPr>
              <a:t>#price ~ grade + sqft_living + floors + bathrooms</a:t>
            </a:r>
            <a:endParaRPr sz="2600" b="1">
              <a:solidFill>
                <a:srgbClr val="3A3838"/>
              </a:solidFill>
              <a:latin typeface="Microsoft Yahei"/>
              <a:ea typeface="Microsoft Yahei"/>
              <a:cs typeface="Microsoft Yahei"/>
              <a:sym typeface="Microsoft Yahei"/>
            </a:endParaRPr>
          </a:p>
        </p:txBody>
      </p:sp>
      <p:sp>
        <p:nvSpPr>
          <p:cNvPr id="341" name="Google Shape;341;gcbec15abbc_0_533"/>
          <p:cNvSpPr txBox="1"/>
          <p:nvPr/>
        </p:nvSpPr>
        <p:spPr>
          <a:xfrm>
            <a:off x="1008925" y="2904100"/>
            <a:ext cx="7853400" cy="240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800">
                <a:solidFill>
                  <a:schemeClr val="dk1"/>
                </a:solidFill>
                <a:latin typeface="Times New Roman"/>
                <a:ea typeface="Times New Roman"/>
                <a:cs typeface="Times New Roman"/>
                <a:sym typeface="Times New Roman"/>
              </a:rPr>
              <a:t>There is statistical significance between:</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1600"/>
              </a:spcBef>
              <a:spcAft>
                <a:spcPts val="0"/>
              </a:spcAft>
              <a:buClr>
                <a:schemeClr val="dk1"/>
              </a:buClr>
              <a:buSzPts val="1800"/>
              <a:buFont typeface="Times New Roman"/>
              <a:buChar char="●"/>
            </a:pPr>
            <a:r>
              <a:rPr lang="zh-CN" sz="1800">
                <a:solidFill>
                  <a:schemeClr val="dk1"/>
                </a:solidFill>
                <a:latin typeface="Times New Roman"/>
                <a:ea typeface="Times New Roman"/>
                <a:cs typeface="Times New Roman"/>
                <a:sym typeface="Times New Roman"/>
              </a:rPr>
              <a:t>Price and grade</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zh-CN" sz="1800">
                <a:solidFill>
                  <a:schemeClr val="dk1"/>
                </a:solidFill>
                <a:latin typeface="Times New Roman"/>
                <a:ea typeface="Times New Roman"/>
                <a:cs typeface="Times New Roman"/>
                <a:sym typeface="Times New Roman"/>
              </a:rPr>
              <a:t>Price and sqft_living</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zh-CN" sz="1800">
                <a:solidFill>
                  <a:schemeClr val="dk1"/>
                </a:solidFill>
                <a:latin typeface="Times New Roman"/>
                <a:ea typeface="Times New Roman"/>
                <a:cs typeface="Times New Roman"/>
                <a:sym typeface="Times New Roman"/>
              </a:rPr>
              <a:t>Price and floors</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zh-CN" sz="1800">
                <a:solidFill>
                  <a:schemeClr val="dk1"/>
                </a:solidFill>
                <a:latin typeface="Times New Roman"/>
                <a:ea typeface="Times New Roman"/>
                <a:cs typeface="Times New Roman"/>
                <a:sym typeface="Times New Roman"/>
              </a:rPr>
              <a:t>Price and bathrooms</a:t>
            </a:r>
            <a:endParaRPr sz="18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4"/>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Data Distribution</a:t>
            </a:r>
            <a:endParaRPr sz="2000" b="1">
              <a:solidFill>
                <a:srgbClr val="3B3838"/>
              </a:solidFill>
              <a:latin typeface="Arial"/>
              <a:ea typeface="Arial"/>
              <a:cs typeface="Arial"/>
              <a:sym typeface="Arial"/>
            </a:endParaRPr>
          </a:p>
        </p:txBody>
      </p:sp>
      <p:pic>
        <p:nvPicPr>
          <p:cNvPr id="348" name="Google Shape;348;p14"/>
          <p:cNvPicPr preferRelativeResize="0"/>
          <p:nvPr/>
        </p:nvPicPr>
        <p:blipFill>
          <a:blip r:embed="rId3">
            <a:alphaModFix/>
          </a:blip>
          <a:stretch>
            <a:fillRect/>
          </a:stretch>
        </p:blipFill>
        <p:spPr>
          <a:xfrm>
            <a:off x="152413" y="1026083"/>
            <a:ext cx="3724275" cy="2514600"/>
          </a:xfrm>
          <a:prstGeom prst="rect">
            <a:avLst/>
          </a:prstGeom>
          <a:noFill/>
          <a:ln>
            <a:noFill/>
          </a:ln>
        </p:spPr>
      </p:pic>
      <p:pic>
        <p:nvPicPr>
          <p:cNvPr id="349" name="Google Shape;349;p14"/>
          <p:cNvPicPr preferRelativeResize="0"/>
          <p:nvPr/>
        </p:nvPicPr>
        <p:blipFill>
          <a:blip r:embed="rId4">
            <a:alphaModFix/>
          </a:blip>
          <a:stretch>
            <a:fillRect/>
          </a:stretch>
        </p:blipFill>
        <p:spPr>
          <a:xfrm>
            <a:off x="4281475" y="1026075"/>
            <a:ext cx="3629025" cy="2514600"/>
          </a:xfrm>
          <a:prstGeom prst="rect">
            <a:avLst/>
          </a:prstGeom>
          <a:noFill/>
          <a:ln>
            <a:noFill/>
          </a:ln>
        </p:spPr>
      </p:pic>
      <p:pic>
        <p:nvPicPr>
          <p:cNvPr id="350" name="Google Shape;350;p14"/>
          <p:cNvPicPr preferRelativeResize="0"/>
          <p:nvPr/>
        </p:nvPicPr>
        <p:blipFill>
          <a:blip r:embed="rId5">
            <a:alphaModFix/>
          </a:blip>
          <a:stretch>
            <a:fillRect/>
          </a:stretch>
        </p:blipFill>
        <p:spPr>
          <a:xfrm>
            <a:off x="147650" y="3904408"/>
            <a:ext cx="3733800" cy="2514600"/>
          </a:xfrm>
          <a:prstGeom prst="rect">
            <a:avLst/>
          </a:prstGeom>
          <a:noFill/>
          <a:ln>
            <a:noFill/>
          </a:ln>
        </p:spPr>
      </p:pic>
      <p:pic>
        <p:nvPicPr>
          <p:cNvPr id="351" name="Google Shape;351;p14"/>
          <p:cNvPicPr preferRelativeResize="0"/>
          <p:nvPr/>
        </p:nvPicPr>
        <p:blipFill>
          <a:blip r:embed="rId6">
            <a:alphaModFix/>
          </a:blip>
          <a:stretch>
            <a:fillRect/>
          </a:stretch>
        </p:blipFill>
        <p:spPr>
          <a:xfrm>
            <a:off x="4281463" y="3904400"/>
            <a:ext cx="3695700" cy="2514600"/>
          </a:xfrm>
          <a:prstGeom prst="rect">
            <a:avLst/>
          </a:prstGeom>
          <a:noFill/>
          <a:ln>
            <a:noFill/>
          </a:ln>
        </p:spPr>
      </p:pic>
      <p:pic>
        <p:nvPicPr>
          <p:cNvPr id="352" name="Google Shape;352;p14"/>
          <p:cNvPicPr preferRelativeResize="0"/>
          <p:nvPr/>
        </p:nvPicPr>
        <p:blipFill>
          <a:blip r:embed="rId7">
            <a:alphaModFix/>
          </a:blip>
          <a:stretch>
            <a:fillRect/>
          </a:stretch>
        </p:blipFill>
        <p:spPr>
          <a:xfrm>
            <a:off x="8315275" y="1026075"/>
            <a:ext cx="3629025" cy="251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6"/>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Detect Outlier</a:t>
            </a:r>
            <a:endParaRPr sz="2000" b="1">
              <a:solidFill>
                <a:srgbClr val="3B3838"/>
              </a:solidFill>
              <a:latin typeface="Arial"/>
              <a:ea typeface="Arial"/>
              <a:cs typeface="Arial"/>
              <a:sym typeface="Arial"/>
            </a:endParaRPr>
          </a:p>
        </p:txBody>
      </p:sp>
      <p:pic>
        <p:nvPicPr>
          <p:cNvPr id="359" name="Google Shape;359;p16"/>
          <p:cNvPicPr preferRelativeResize="0"/>
          <p:nvPr/>
        </p:nvPicPr>
        <p:blipFill>
          <a:blip r:embed="rId3">
            <a:alphaModFix/>
          </a:blip>
          <a:stretch>
            <a:fillRect/>
          </a:stretch>
        </p:blipFill>
        <p:spPr>
          <a:xfrm>
            <a:off x="309025" y="981783"/>
            <a:ext cx="3448050" cy="2657475"/>
          </a:xfrm>
          <a:prstGeom prst="rect">
            <a:avLst/>
          </a:prstGeom>
          <a:noFill/>
          <a:ln>
            <a:noFill/>
          </a:ln>
        </p:spPr>
      </p:pic>
      <p:pic>
        <p:nvPicPr>
          <p:cNvPr id="360" name="Google Shape;360;p16"/>
          <p:cNvPicPr preferRelativeResize="0"/>
          <p:nvPr/>
        </p:nvPicPr>
        <p:blipFill>
          <a:blip r:embed="rId4">
            <a:alphaModFix/>
          </a:blip>
          <a:stretch>
            <a:fillRect/>
          </a:stretch>
        </p:blipFill>
        <p:spPr>
          <a:xfrm>
            <a:off x="309025" y="3958663"/>
            <a:ext cx="3448050" cy="2723176"/>
          </a:xfrm>
          <a:prstGeom prst="rect">
            <a:avLst/>
          </a:prstGeom>
          <a:noFill/>
          <a:ln>
            <a:noFill/>
          </a:ln>
        </p:spPr>
      </p:pic>
      <p:pic>
        <p:nvPicPr>
          <p:cNvPr id="361" name="Google Shape;361;p16"/>
          <p:cNvPicPr preferRelativeResize="0"/>
          <p:nvPr/>
        </p:nvPicPr>
        <p:blipFill>
          <a:blip r:embed="rId5">
            <a:alphaModFix/>
          </a:blip>
          <a:stretch>
            <a:fillRect/>
          </a:stretch>
        </p:blipFill>
        <p:spPr>
          <a:xfrm>
            <a:off x="4371975" y="3996275"/>
            <a:ext cx="3352800" cy="2647950"/>
          </a:xfrm>
          <a:prstGeom prst="rect">
            <a:avLst/>
          </a:prstGeom>
          <a:noFill/>
          <a:ln>
            <a:noFill/>
          </a:ln>
        </p:spPr>
      </p:pic>
      <p:pic>
        <p:nvPicPr>
          <p:cNvPr id="362" name="Google Shape;362;p16"/>
          <p:cNvPicPr preferRelativeResize="0"/>
          <p:nvPr/>
        </p:nvPicPr>
        <p:blipFill>
          <a:blip r:embed="rId6">
            <a:alphaModFix/>
          </a:blip>
          <a:stretch>
            <a:fillRect/>
          </a:stretch>
        </p:blipFill>
        <p:spPr>
          <a:xfrm>
            <a:off x="4371975" y="1032900"/>
            <a:ext cx="3448050" cy="2650159"/>
          </a:xfrm>
          <a:prstGeom prst="rect">
            <a:avLst/>
          </a:prstGeom>
          <a:noFill/>
          <a:ln>
            <a:noFill/>
          </a:ln>
        </p:spPr>
      </p:pic>
      <p:pic>
        <p:nvPicPr>
          <p:cNvPr id="363" name="Google Shape;363;p16"/>
          <p:cNvPicPr preferRelativeResize="0"/>
          <p:nvPr/>
        </p:nvPicPr>
        <p:blipFill>
          <a:blip r:embed="rId7">
            <a:alphaModFix/>
          </a:blip>
          <a:stretch>
            <a:fillRect/>
          </a:stretch>
        </p:blipFill>
        <p:spPr>
          <a:xfrm>
            <a:off x="8434925" y="1034000"/>
            <a:ext cx="3448050"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7"/>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Pairplot</a:t>
            </a:r>
            <a:endParaRPr sz="2000" b="1">
              <a:solidFill>
                <a:srgbClr val="3B3838"/>
              </a:solidFill>
              <a:latin typeface="Arial"/>
              <a:ea typeface="Arial"/>
              <a:cs typeface="Arial"/>
              <a:sym typeface="Arial"/>
            </a:endParaRPr>
          </a:p>
        </p:txBody>
      </p:sp>
      <p:pic>
        <p:nvPicPr>
          <p:cNvPr id="370" name="Google Shape;370;p17"/>
          <p:cNvPicPr preferRelativeResize="0"/>
          <p:nvPr/>
        </p:nvPicPr>
        <p:blipFill>
          <a:blip r:embed="rId3">
            <a:alphaModFix/>
          </a:blip>
          <a:stretch>
            <a:fillRect/>
          </a:stretch>
        </p:blipFill>
        <p:spPr>
          <a:xfrm>
            <a:off x="5188200" y="0"/>
            <a:ext cx="6858000" cy="6858000"/>
          </a:xfrm>
          <a:prstGeom prst="rect">
            <a:avLst/>
          </a:prstGeom>
          <a:noFill/>
          <a:ln>
            <a:noFill/>
          </a:ln>
        </p:spPr>
      </p:pic>
      <p:sp>
        <p:nvSpPr>
          <p:cNvPr id="371" name="Google Shape;371;p17"/>
          <p:cNvSpPr txBox="1"/>
          <p:nvPr/>
        </p:nvSpPr>
        <p:spPr>
          <a:xfrm>
            <a:off x="374825" y="2096275"/>
            <a:ext cx="354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72" name="Google Shape;372;p17"/>
          <p:cNvSpPr txBox="1"/>
          <p:nvPr/>
        </p:nvSpPr>
        <p:spPr>
          <a:xfrm>
            <a:off x="177425" y="1681775"/>
            <a:ext cx="4838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900">
                <a:latin typeface="Times New Roman"/>
                <a:ea typeface="Times New Roman"/>
                <a:cs typeface="Times New Roman"/>
                <a:sym typeface="Times New Roman"/>
              </a:rPr>
              <a:t>price --- sqft_living : '+' </a:t>
            </a:r>
            <a:endParaRPr sz="2900">
              <a:latin typeface="Times New Roman"/>
              <a:ea typeface="Times New Roman"/>
              <a:cs typeface="Times New Roman"/>
              <a:sym typeface="Times New Roman"/>
            </a:endParaRPr>
          </a:p>
          <a:p>
            <a:pPr marL="0" lvl="0" indent="0" algn="l" rtl="0">
              <a:spcBef>
                <a:spcPts val="0"/>
              </a:spcBef>
              <a:spcAft>
                <a:spcPts val="0"/>
              </a:spcAft>
              <a:buNone/>
            </a:pPr>
            <a:endParaRPr sz="2900">
              <a:latin typeface="Times New Roman"/>
              <a:ea typeface="Times New Roman"/>
              <a:cs typeface="Times New Roman"/>
              <a:sym typeface="Times New Roman"/>
            </a:endParaRPr>
          </a:p>
          <a:p>
            <a:pPr marL="0" lvl="0" indent="0" algn="l" rtl="0">
              <a:spcBef>
                <a:spcPts val="0"/>
              </a:spcBef>
              <a:spcAft>
                <a:spcPts val="0"/>
              </a:spcAft>
              <a:buNone/>
            </a:pPr>
            <a:r>
              <a:rPr lang="zh-CN" sz="2900">
                <a:latin typeface="Times New Roman"/>
                <a:ea typeface="Times New Roman"/>
                <a:cs typeface="Times New Roman"/>
                <a:sym typeface="Times New Roman"/>
              </a:rPr>
              <a:t>price --- bathroom: '+'</a:t>
            </a:r>
            <a:endParaRPr sz="2900">
              <a:latin typeface="Times New Roman"/>
              <a:ea typeface="Times New Roman"/>
              <a:cs typeface="Times New Roman"/>
              <a:sym typeface="Times New Roman"/>
            </a:endParaRPr>
          </a:p>
          <a:p>
            <a:pPr marL="0" lvl="0" indent="0" algn="l" rtl="0">
              <a:spcBef>
                <a:spcPts val="0"/>
              </a:spcBef>
              <a:spcAft>
                <a:spcPts val="0"/>
              </a:spcAft>
              <a:buNone/>
            </a:pPr>
            <a:endParaRPr sz="2900">
              <a:latin typeface="Times New Roman"/>
              <a:ea typeface="Times New Roman"/>
              <a:cs typeface="Times New Roman"/>
              <a:sym typeface="Times New Roman"/>
            </a:endParaRPr>
          </a:p>
          <a:p>
            <a:pPr marL="0" lvl="0" indent="0" algn="l" rtl="0">
              <a:spcBef>
                <a:spcPts val="0"/>
              </a:spcBef>
              <a:spcAft>
                <a:spcPts val="0"/>
              </a:spcAft>
              <a:buNone/>
            </a:pPr>
            <a:r>
              <a:rPr lang="zh-CN" sz="2900">
                <a:latin typeface="Times New Roman"/>
                <a:ea typeface="Times New Roman"/>
                <a:cs typeface="Times New Roman"/>
                <a:sym typeface="Times New Roman"/>
              </a:rPr>
              <a:t>price --- grade: '+'</a:t>
            </a:r>
            <a:endParaRPr sz="2900">
              <a:latin typeface="Times New Roman"/>
              <a:ea typeface="Times New Roman"/>
              <a:cs typeface="Times New Roman"/>
              <a:sym typeface="Times New Roman"/>
            </a:endParaRPr>
          </a:p>
          <a:p>
            <a:pPr marL="0" lvl="0" indent="0" algn="l" rtl="0">
              <a:spcBef>
                <a:spcPts val="0"/>
              </a:spcBef>
              <a:spcAft>
                <a:spcPts val="0"/>
              </a:spcAft>
              <a:buNone/>
            </a:pPr>
            <a:endParaRPr sz="2900">
              <a:latin typeface="Times New Roman"/>
              <a:ea typeface="Times New Roman"/>
              <a:cs typeface="Times New Roman"/>
              <a:sym typeface="Times New Roman"/>
            </a:endParaRPr>
          </a:p>
          <a:p>
            <a:pPr marL="0" lvl="0" indent="0" algn="l" rtl="0">
              <a:spcBef>
                <a:spcPts val="0"/>
              </a:spcBef>
              <a:spcAft>
                <a:spcPts val="0"/>
              </a:spcAft>
              <a:buNone/>
            </a:pPr>
            <a:r>
              <a:rPr lang="zh-CN" sz="2900">
                <a:latin typeface="Times New Roman"/>
                <a:ea typeface="Times New Roman"/>
                <a:cs typeface="Times New Roman"/>
                <a:sym typeface="Times New Roman"/>
              </a:rPr>
              <a:t>price --- floor: NO correlation</a:t>
            </a:r>
            <a:endParaRPr sz="2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cbec15abbc_0_527"/>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Regression</a:t>
            </a:r>
            <a:endParaRPr sz="2000" b="1">
              <a:solidFill>
                <a:srgbClr val="3B3838"/>
              </a:solidFill>
              <a:latin typeface="Arial"/>
              <a:ea typeface="Arial"/>
              <a:cs typeface="Arial"/>
              <a:sym typeface="Arial"/>
            </a:endParaRPr>
          </a:p>
        </p:txBody>
      </p:sp>
      <p:pic>
        <p:nvPicPr>
          <p:cNvPr id="379" name="Google Shape;379;gcbec15abbc_0_527"/>
          <p:cNvPicPr preferRelativeResize="0"/>
          <p:nvPr/>
        </p:nvPicPr>
        <p:blipFill>
          <a:blip r:embed="rId3">
            <a:alphaModFix/>
          </a:blip>
          <a:stretch>
            <a:fillRect/>
          </a:stretch>
        </p:blipFill>
        <p:spPr>
          <a:xfrm>
            <a:off x="474725" y="1699200"/>
            <a:ext cx="5986425" cy="3459600"/>
          </a:xfrm>
          <a:prstGeom prst="rect">
            <a:avLst/>
          </a:prstGeom>
          <a:noFill/>
          <a:ln>
            <a:noFill/>
          </a:ln>
        </p:spPr>
      </p:pic>
      <p:sp>
        <p:nvSpPr>
          <p:cNvPr id="380" name="Google Shape;380;gcbec15abbc_0_527"/>
          <p:cNvSpPr txBox="1"/>
          <p:nvPr/>
        </p:nvSpPr>
        <p:spPr>
          <a:xfrm>
            <a:off x="6758850" y="1464950"/>
            <a:ext cx="5007300" cy="4248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Times New Roman"/>
              <a:buChar char="●"/>
            </a:pPr>
            <a:r>
              <a:rPr lang="zh-CN" sz="2400">
                <a:latin typeface="Times New Roman"/>
                <a:ea typeface="Times New Roman"/>
                <a:cs typeface="Times New Roman"/>
                <a:sym typeface="Times New Roman"/>
              </a:rPr>
              <a:t>With the increase in one level of grade, the housing price will increase by $109, 450.</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zh-CN" sz="2400">
                <a:latin typeface="Times New Roman"/>
                <a:ea typeface="Times New Roman"/>
                <a:cs typeface="Times New Roman"/>
                <a:sym typeface="Times New Roman"/>
              </a:rPr>
              <a:t>With the increase in 1 </a:t>
            </a:r>
            <a:r>
              <a:rPr lang="zh-CN" sz="2400">
                <a:solidFill>
                  <a:schemeClr val="dk1"/>
                </a:solidFill>
                <a:latin typeface="Times New Roman"/>
                <a:ea typeface="Times New Roman"/>
                <a:cs typeface="Times New Roman"/>
                <a:sym typeface="Times New Roman"/>
              </a:rPr>
              <a:t>ft</a:t>
            </a:r>
            <a:r>
              <a:rPr lang="zh-CN" sz="2400" baseline="30000">
                <a:solidFill>
                  <a:schemeClr val="dk1"/>
                </a:solidFill>
                <a:latin typeface="Times New Roman"/>
                <a:ea typeface="Times New Roman"/>
                <a:cs typeface="Times New Roman"/>
                <a:sym typeface="Times New Roman"/>
              </a:rPr>
              <a:t>2</a:t>
            </a:r>
            <a:r>
              <a:rPr lang="zh-CN" sz="2400">
                <a:latin typeface="Times New Roman"/>
                <a:ea typeface="Times New Roman"/>
                <a:cs typeface="Times New Roman"/>
                <a:sym typeface="Times New Roman"/>
              </a:rPr>
              <a:t> of living room, the housing price will increase by $200.</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CN" sz="2400">
                <a:latin typeface="Times New Roman"/>
                <a:ea typeface="Times New Roman"/>
                <a:cs typeface="Times New Roman"/>
                <a:sym typeface="Times New Roman"/>
              </a:rPr>
              <a:t>With the increase in one floor, the housing price will drop by $34,650.</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CN" sz="2400">
                <a:latin typeface="Times New Roman"/>
                <a:ea typeface="Times New Roman"/>
                <a:cs typeface="Times New Roman"/>
                <a:sym typeface="Times New Roman"/>
              </a:rPr>
              <a:t>With the increase in one bathroom, the housing price will decrease by $26,670.</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cbec15abbc_0_383"/>
          <p:cNvPicPr preferRelativeResize="0"/>
          <p:nvPr/>
        </p:nvPicPr>
        <p:blipFill rotWithShape="1">
          <a:blip r:embed="rId3">
            <a:alphaModFix/>
          </a:blip>
          <a:srcRect/>
          <a:stretch/>
        </p:blipFill>
        <p:spPr>
          <a:xfrm>
            <a:off x="8553464" y="552374"/>
            <a:ext cx="2632500" cy="3825001"/>
          </a:xfrm>
          <a:prstGeom prst="rect">
            <a:avLst/>
          </a:prstGeom>
          <a:noFill/>
          <a:ln>
            <a:noFill/>
          </a:ln>
        </p:spPr>
      </p:pic>
      <p:pic>
        <p:nvPicPr>
          <p:cNvPr id="104" name="Google Shape;104;gcbec15abbc_0_383"/>
          <p:cNvPicPr preferRelativeResize="0"/>
          <p:nvPr/>
        </p:nvPicPr>
        <p:blipFill rotWithShape="1">
          <a:blip r:embed="rId4">
            <a:alphaModFix/>
          </a:blip>
          <a:srcRect/>
          <a:stretch/>
        </p:blipFill>
        <p:spPr>
          <a:xfrm>
            <a:off x="2923500" y="1896750"/>
            <a:ext cx="6901176" cy="4961251"/>
          </a:xfrm>
          <a:prstGeom prst="rect">
            <a:avLst/>
          </a:prstGeom>
          <a:noFill/>
          <a:ln>
            <a:noFill/>
          </a:ln>
        </p:spPr>
      </p:pic>
      <p:pic>
        <p:nvPicPr>
          <p:cNvPr id="105" name="Google Shape;105;gcbec15abbc_0_383"/>
          <p:cNvPicPr preferRelativeResize="0"/>
          <p:nvPr/>
        </p:nvPicPr>
        <p:blipFill rotWithShape="1">
          <a:blip r:embed="rId5">
            <a:alphaModFix/>
          </a:blip>
          <a:srcRect/>
          <a:stretch/>
        </p:blipFill>
        <p:spPr>
          <a:xfrm>
            <a:off x="372682" y="2329874"/>
            <a:ext cx="2418750" cy="2047499"/>
          </a:xfrm>
          <a:prstGeom prst="rect">
            <a:avLst/>
          </a:prstGeom>
          <a:noFill/>
          <a:ln>
            <a:noFill/>
          </a:ln>
        </p:spPr>
      </p:pic>
      <p:pic>
        <p:nvPicPr>
          <p:cNvPr id="106" name="Google Shape;106;gcbec15abbc_0_383"/>
          <p:cNvPicPr preferRelativeResize="0"/>
          <p:nvPr/>
        </p:nvPicPr>
        <p:blipFill rotWithShape="1">
          <a:blip r:embed="rId6">
            <a:alphaModFix/>
          </a:blip>
          <a:srcRect/>
          <a:stretch/>
        </p:blipFill>
        <p:spPr>
          <a:xfrm>
            <a:off x="7602864" y="5721749"/>
            <a:ext cx="1282500" cy="1023751"/>
          </a:xfrm>
          <a:prstGeom prst="rect">
            <a:avLst/>
          </a:prstGeom>
          <a:noFill/>
          <a:ln>
            <a:noFill/>
          </a:ln>
        </p:spPr>
      </p:pic>
      <p:pic>
        <p:nvPicPr>
          <p:cNvPr id="107" name="Google Shape;107;gcbec15abbc_0_383"/>
          <p:cNvPicPr preferRelativeResize="0"/>
          <p:nvPr/>
        </p:nvPicPr>
        <p:blipFill rotWithShape="1">
          <a:blip r:embed="rId7">
            <a:alphaModFix/>
          </a:blip>
          <a:srcRect/>
          <a:stretch/>
        </p:blipFill>
        <p:spPr>
          <a:xfrm>
            <a:off x="6356647" y="6226405"/>
            <a:ext cx="1046250" cy="573750"/>
          </a:xfrm>
          <a:prstGeom prst="rect">
            <a:avLst/>
          </a:prstGeom>
          <a:noFill/>
          <a:ln>
            <a:noFill/>
          </a:ln>
        </p:spPr>
      </p:pic>
      <p:pic>
        <p:nvPicPr>
          <p:cNvPr id="108" name="Google Shape;108;gcbec15abbc_0_383"/>
          <p:cNvPicPr preferRelativeResize="0"/>
          <p:nvPr/>
        </p:nvPicPr>
        <p:blipFill rotWithShape="1">
          <a:blip r:embed="rId8">
            <a:alphaModFix/>
          </a:blip>
          <a:srcRect/>
          <a:stretch/>
        </p:blipFill>
        <p:spPr>
          <a:xfrm>
            <a:off x="4940154" y="5272127"/>
            <a:ext cx="944999" cy="1597498"/>
          </a:xfrm>
          <a:prstGeom prst="rect">
            <a:avLst/>
          </a:prstGeom>
          <a:noFill/>
          <a:ln>
            <a:noFill/>
          </a:ln>
        </p:spPr>
      </p:pic>
      <p:sp>
        <p:nvSpPr>
          <p:cNvPr id="109" name="Google Shape;109;gcbec15abbc_0_383"/>
          <p:cNvSpPr txBox="1"/>
          <p:nvPr/>
        </p:nvSpPr>
        <p:spPr>
          <a:xfrm>
            <a:off x="463800" y="254400"/>
            <a:ext cx="62787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8000" b="1">
                <a:solidFill>
                  <a:schemeClr val="lt1"/>
                </a:solidFill>
                <a:latin typeface="Microsoft Yahei"/>
                <a:ea typeface="Microsoft Yahei"/>
                <a:cs typeface="Microsoft Yahei"/>
                <a:sym typeface="Microsoft Yahei"/>
              </a:rPr>
              <a:t>Introduction</a:t>
            </a:r>
            <a:endParaRPr sz="8000" b="1">
              <a:solidFill>
                <a:schemeClr val="lt1"/>
              </a:solidFill>
              <a:latin typeface="Microsoft Yahei"/>
              <a:ea typeface="Microsoft Yahei"/>
              <a:cs typeface="Microsoft Yahei"/>
              <a:sym typeface="Microsoft Yahei"/>
            </a:endParaRPr>
          </a:p>
        </p:txBody>
      </p:sp>
      <p:sp>
        <p:nvSpPr>
          <p:cNvPr id="110" name="Google Shape;110;gcbec15abbc_0_383"/>
          <p:cNvSpPr txBox="1"/>
          <p:nvPr/>
        </p:nvSpPr>
        <p:spPr>
          <a:xfrm>
            <a:off x="4831787" y="2027925"/>
            <a:ext cx="3084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zh-CN" b="1">
                <a:latin typeface="Times New Roman"/>
                <a:ea typeface="Times New Roman"/>
                <a:cs typeface="Times New Roman"/>
                <a:sym typeface="Times New Roman"/>
              </a:rPr>
              <a:t>Dataset from 2014 to 2015.</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zh-CN" b="1">
                <a:latin typeface="Times New Roman"/>
                <a:ea typeface="Times New Roman"/>
                <a:cs typeface="Times New Roman"/>
                <a:sym typeface="Times New Roman"/>
              </a:rPr>
              <a:t>We are using housing price from a sample of 21613 and analyzing how external factors influence the housing price.</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zh-CN" b="1">
                <a:latin typeface="Times New Roman"/>
                <a:ea typeface="Times New Roman"/>
                <a:cs typeface="Times New Roman"/>
                <a:sym typeface="Times New Roman"/>
              </a:rPr>
              <a:t>Nine sources .</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8"/>
          <p:cNvSpPr/>
          <p:nvPr/>
        </p:nvSpPr>
        <p:spPr>
          <a:xfrm>
            <a:off x="0" y="2429301"/>
            <a:ext cx="12192000" cy="4428699"/>
          </a:xfrm>
          <a:prstGeom prst="rect">
            <a:avLst/>
          </a:prstGeom>
          <a:solidFill>
            <a:srgbClr val="7571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87" name="Google Shape;387;p18"/>
          <p:cNvPicPr preferRelativeResize="0"/>
          <p:nvPr/>
        </p:nvPicPr>
        <p:blipFill rotWithShape="1">
          <a:blip r:embed="rId3">
            <a:alphaModFix/>
          </a:blip>
          <a:srcRect/>
          <a:stretch/>
        </p:blipFill>
        <p:spPr>
          <a:xfrm>
            <a:off x="1894425" y="1621791"/>
            <a:ext cx="1613050" cy="1615019"/>
          </a:xfrm>
          <a:prstGeom prst="rect">
            <a:avLst/>
          </a:prstGeom>
          <a:noFill/>
          <a:ln>
            <a:noFill/>
          </a:ln>
        </p:spPr>
      </p:pic>
      <p:cxnSp>
        <p:nvCxnSpPr>
          <p:cNvPr id="388" name="Google Shape;388;p18"/>
          <p:cNvCxnSpPr/>
          <p:nvPr/>
        </p:nvCxnSpPr>
        <p:spPr>
          <a:xfrm>
            <a:off x="2108240" y="3606421"/>
            <a:ext cx="3637467" cy="0"/>
          </a:xfrm>
          <a:prstGeom prst="straightConnector1">
            <a:avLst/>
          </a:prstGeom>
          <a:noFill/>
          <a:ln w="28575" cap="flat" cmpd="sng">
            <a:solidFill>
              <a:schemeClr val="lt1"/>
            </a:solidFill>
            <a:prstDash val="solid"/>
            <a:miter lim="800000"/>
            <a:headEnd type="none" w="sm" len="sm"/>
            <a:tailEnd type="none" w="sm" len="sm"/>
          </a:ln>
          <a:effectLst>
            <a:outerShdw blurRad="88900" dist="76200" dir="2700000" algn="tl" rotWithShape="0">
              <a:srgbClr val="000000">
                <a:alpha val="40000"/>
              </a:srgbClr>
            </a:outerShdw>
          </a:effectLst>
        </p:spPr>
      </p:cxnSp>
      <p:sp>
        <p:nvSpPr>
          <p:cNvPr id="389" name="Google Shape;389;p18"/>
          <p:cNvSpPr txBox="1"/>
          <p:nvPr/>
        </p:nvSpPr>
        <p:spPr>
          <a:xfrm>
            <a:off x="1995832" y="3767325"/>
            <a:ext cx="52602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b="1">
                <a:solidFill>
                  <a:schemeClr val="lt1"/>
                </a:solidFill>
                <a:latin typeface="Microsoft Yahei"/>
                <a:ea typeface="Microsoft Yahei"/>
                <a:cs typeface="Microsoft Yahei"/>
                <a:sym typeface="Microsoft Yahei"/>
              </a:rPr>
              <a:t>Conclusions &amp; Suggestions</a:t>
            </a:r>
            <a:endParaRPr/>
          </a:p>
        </p:txBody>
      </p:sp>
      <p:sp>
        <p:nvSpPr>
          <p:cNvPr id="390" name="Google Shape;390;p18"/>
          <p:cNvSpPr txBox="1"/>
          <p:nvPr/>
        </p:nvSpPr>
        <p:spPr>
          <a:xfrm>
            <a:off x="3448276" y="2736415"/>
            <a:ext cx="264772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a:solidFill>
                  <a:schemeClr val="lt1"/>
                </a:solidFill>
                <a:latin typeface="Arial"/>
                <a:ea typeface="Arial"/>
                <a:cs typeface="Arial"/>
                <a:sym typeface="Arial"/>
              </a:rPr>
              <a:t>PART </a:t>
            </a:r>
            <a:r>
              <a:rPr lang="zh-CN" sz="6000" b="1">
                <a:solidFill>
                  <a:schemeClr val="lt1"/>
                </a:solidFill>
                <a:latin typeface="Arial"/>
                <a:ea typeface="Arial"/>
                <a:cs typeface="Arial"/>
                <a:sym typeface="Arial"/>
              </a:rPr>
              <a:t>04</a:t>
            </a:r>
            <a:endParaRPr sz="6000" b="1">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0"/>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Results</a:t>
            </a:r>
            <a:endParaRPr sz="2000" b="1">
              <a:solidFill>
                <a:srgbClr val="3B3838"/>
              </a:solidFill>
              <a:latin typeface="Arial"/>
              <a:ea typeface="Arial"/>
              <a:cs typeface="Arial"/>
              <a:sym typeface="Arial"/>
            </a:endParaRPr>
          </a:p>
        </p:txBody>
      </p:sp>
      <p:sp>
        <p:nvSpPr>
          <p:cNvPr id="397" name="Google Shape;397;p20"/>
          <p:cNvSpPr/>
          <p:nvPr/>
        </p:nvSpPr>
        <p:spPr>
          <a:xfrm rot="-5400000">
            <a:off x="1932962" y="3789963"/>
            <a:ext cx="356550" cy="1114525"/>
          </a:xfrm>
          <a:custGeom>
            <a:avLst/>
            <a:gdLst/>
            <a:ahLst/>
            <a:cxnLst/>
            <a:rect l="l" t="t" r="r" b="b"/>
            <a:pathLst>
              <a:path w="142" h="604" extrusionOk="0">
                <a:moveTo>
                  <a:pt x="37" y="1"/>
                </a:moveTo>
                <a:lnTo>
                  <a:pt x="45" y="472"/>
                </a:lnTo>
                <a:lnTo>
                  <a:pt x="0" y="474"/>
                </a:lnTo>
                <a:lnTo>
                  <a:pt x="72" y="604"/>
                </a:lnTo>
                <a:lnTo>
                  <a:pt x="142" y="474"/>
                </a:lnTo>
                <a:lnTo>
                  <a:pt x="100" y="474"/>
                </a:lnTo>
                <a:lnTo>
                  <a:pt x="99" y="0"/>
                </a:lnTo>
                <a:lnTo>
                  <a:pt x="37" y="1"/>
                </a:lnTo>
                <a:close/>
              </a:path>
            </a:pathLst>
          </a:custGeom>
          <a:solidFill>
            <a:srgbClr val="A5A5A5"/>
          </a:solidFill>
          <a:ln>
            <a:noFill/>
          </a:ln>
        </p:spPr>
        <p:txBody>
          <a:bodyPr spcFirstLastPara="1" wrap="square" lIns="62100" tIns="31050" rIns="62100" bIns="31050" anchor="ctr"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Microsoft Yahei"/>
              <a:ea typeface="Microsoft Yahei"/>
              <a:cs typeface="Microsoft Yahei"/>
              <a:sym typeface="Microsoft Yahei"/>
            </a:endParaRPr>
          </a:p>
        </p:txBody>
      </p:sp>
      <p:grpSp>
        <p:nvGrpSpPr>
          <p:cNvPr id="398" name="Google Shape;398;p20"/>
          <p:cNvGrpSpPr/>
          <p:nvPr/>
        </p:nvGrpSpPr>
        <p:grpSpPr>
          <a:xfrm>
            <a:off x="701715" y="662342"/>
            <a:ext cx="10440022" cy="5838118"/>
            <a:chOff x="825376" y="858446"/>
            <a:chExt cx="7134574" cy="3989693"/>
          </a:xfrm>
        </p:grpSpPr>
        <p:sp>
          <p:nvSpPr>
            <p:cNvPr id="399" name="Google Shape;399;p20"/>
            <p:cNvSpPr/>
            <p:nvPr/>
          </p:nvSpPr>
          <p:spPr>
            <a:xfrm rot="10800000" flipH="1">
              <a:off x="1396831" y="3356094"/>
              <a:ext cx="721862" cy="1095690"/>
            </a:xfrm>
            <a:custGeom>
              <a:avLst/>
              <a:gdLst/>
              <a:ahLst/>
              <a:cxnLst/>
              <a:rect l="l" t="t" r="r" b="b"/>
              <a:pathLst>
                <a:path w="933" h="1182" extrusionOk="0">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5A5A5"/>
            </a:solidFill>
            <a:ln>
              <a:noFill/>
            </a:ln>
          </p:spPr>
          <p:txBody>
            <a:bodyPr spcFirstLastPara="1" wrap="square" lIns="62100" tIns="31050" rIns="62100" bIns="31050" anchor="ctr"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Microsoft Yahei"/>
                <a:ea typeface="Microsoft Yahei"/>
                <a:cs typeface="Microsoft Yahei"/>
                <a:sym typeface="Microsoft Yahei"/>
              </a:endParaRPr>
            </a:p>
          </p:txBody>
        </p:sp>
        <p:sp>
          <p:nvSpPr>
            <p:cNvPr id="400" name="Google Shape;400;p20"/>
            <p:cNvSpPr/>
            <p:nvPr/>
          </p:nvSpPr>
          <p:spPr>
            <a:xfrm rot="-5400000">
              <a:off x="1601752" y="1959088"/>
              <a:ext cx="243645" cy="877298"/>
            </a:xfrm>
            <a:custGeom>
              <a:avLst/>
              <a:gdLst/>
              <a:ahLst/>
              <a:cxnLst/>
              <a:rect l="l" t="t" r="r" b="b"/>
              <a:pathLst>
                <a:path w="142" h="604" extrusionOk="0">
                  <a:moveTo>
                    <a:pt x="37" y="1"/>
                  </a:moveTo>
                  <a:lnTo>
                    <a:pt x="45" y="472"/>
                  </a:lnTo>
                  <a:lnTo>
                    <a:pt x="0" y="474"/>
                  </a:lnTo>
                  <a:lnTo>
                    <a:pt x="72" y="604"/>
                  </a:lnTo>
                  <a:lnTo>
                    <a:pt x="142" y="474"/>
                  </a:lnTo>
                  <a:lnTo>
                    <a:pt x="100" y="474"/>
                  </a:lnTo>
                  <a:lnTo>
                    <a:pt x="99" y="0"/>
                  </a:lnTo>
                  <a:lnTo>
                    <a:pt x="37" y="1"/>
                  </a:lnTo>
                  <a:close/>
                </a:path>
              </a:pathLst>
            </a:custGeom>
            <a:solidFill>
              <a:srgbClr val="A5A5A5"/>
            </a:solidFill>
            <a:ln>
              <a:noFill/>
            </a:ln>
          </p:spPr>
          <p:txBody>
            <a:bodyPr spcFirstLastPara="1" wrap="square" lIns="62100" tIns="31050" rIns="62100" bIns="31050" anchor="ctr"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Microsoft Yahei"/>
                <a:ea typeface="Microsoft Yahei"/>
                <a:cs typeface="Microsoft Yahei"/>
                <a:sym typeface="Microsoft Yahei"/>
              </a:endParaRPr>
            </a:p>
          </p:txBody>
        </p:sp>
        <p:sp>
          <p:nvSpPr>
            <p:cNvPr id="401" name="Google Shape;401;p20"/>
            <p:cNvSpPr/>
            <p:nvPr/>
          </p:nvSpPr>
          <p:spPr>
            <a:xfrm>
              <a:off x="1342224" y="1158819"/>
              <a:ext cx="819764" cy="1321192"/>
            </a:xfrm>
            <a:custGeom>
              <a:avLst/>
              <a:gdLst/>
              <a:ahLst/>
              <a:cxnLst/>
              <a:rect l="l" t="t" r="r" b="b"/>
              <a:pathLst>
                <a:path w="933" h="1182" extrusionOk="0">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5A5A5"/>
            </a:solidFill>
            <a:ln>
              <a:noFill/>
            </a:ln>
          </p:spPr>
          <p:txBody>
            <a:bodyPr spcFirstLastPara="1" wrap="square" lIns="62100" tIns="31050" rIns="62100" bIns="31050" anchor="ctr"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Microsoft Yahei"/>
                <a:ea typeface="Microsoft Yahei"/>
                <a:cs typeface="Microsoft Yahei"/>
                <a:sym typeface="Microsoft Yahei"/>
              </a:endParaRPr>
            </a:p>
          </p:txBody>
        </p:sp>
        <p:sp>
          <p:nvSpPr>
            <p:cNvPr id="402" name="Google Shape;402;p20"/>
            <p:cNvSpPr/>
            <p:nvPr/>
          </p:nvSpPr>
          <p:spPr>
            <a:xfrm>
              <a:off x="3381950" y="858450"/>
              <a:ext cx="4578000" cy="885900"/>
            </a:xfrm>
            <a:prstGeom prst="roundRect">
              <a:avLst>
                <a:gd name="adj" fmla="val 11505"/>
              </a:avLst>
            </a:prstGeom>
            <a:noFill/>
            <a:ln w="15875" cap="flat" cmpd="sng">
              <a:solidFill>
                <a:srgbClr val="7F7F7F"/>
              </a:solidFill>
              <a:prstDash val="solid"/>
              <a:round/>
              <a:headEnd type="none" w="sm" len="sm"/>
              <a:tailEnd type="none" w="sm" len="sm"/>
            </a:ln>
          </p:spPr>
          <p:txBody>
            <a:bodyPr spcFirstLastPara="1" wrap="square" lIns="62100" tIns="31050" rIns="62100" bIns="31050" anchor="ctr" anchorCtr="0">
              <a:noAutofit/>
            </a:bodyPr>
            <a:lstStyle/>
            <a:p>
              <a:pPr marL="0" marR="0" lvl="0" indent="457200" algn="l" rtl="0">
                <a:lnSpc>
                  <a:spcPct val="120000"/>
                </a:lnSpc>
                <a:spcBef>
                  <a:spcPts val="0"/>
                </a:spcBef>
                <a:spcAft>
                  <a:spcPts val="0"/>
                </a:spcAft>
                <a:buNone/>
              </a:pPr>
              <a:r>
                <a:rPr lang="zh-CN" sz="1700">
                  <a:solidFill>
                    <a:srgbClr val="3F3F3F"/>
                  </a:solidFill>
                  <a:latin typeface="Times New Roman"/>
                  <a:ea typeface="Times New Roman"/>
                  <a:cs typeface="Times New Roman"/>
                  <a:sym typeface="Times New Roman"/>
                </a:rPr>
                <a:t>With the number of schools increase, the housing price increase</a:t>
              </a:r>
              <a:endParaRPr sz="1700" i="0" u="none" strike="noStrike" cap="none">
                <a:solidFill>
                  <a:srgbClr val="3F3F3F"/>
                </a:solidFill>
                <a:latin typeface="Times New Roman"/>
                <a:ea typeface="Times New Roman"/>
                <a:cs typeface="Times New Roman"/>
                <a:sym typeface="Times New Roman"/>
              </a:endParaRPr>
            </a:p>
          </p:txBody>
        </p:sp>
        <p:sp>
          <p:nvSpPr>
            <p:cNvPr id="403" name="Google Shape;403;p20"/>
            <p:cNvSpPr/>
            <p:nvPr/>
          </p:nvSpPr>
          <p:spPr>
            <a:xfrm>
              <a:off x="2305985" y="858446"/>
              <a:ext cx="932100" cy="901500"/>
            </a:xfrm>
            <a:prstGeom prst="roundRect">
              <a:avLst>
                <a:gd name="adj" fmla="val 11921"/>
              </a:avLst>
            </a:prstGeom>
            <a:solidFill>
              <a:srgbClr val="595959"/>
            </a:solidFill>
            <a:ln w="63500" cap="flat" cmpd="sng">
              <a:solidFill>
                <a:schemeClr val="lt1"/>
              </a:solidFill>
              <a:prstDash val="solid"/>
              <a:round/>
              <a:headEnd type="none" w="sm" len="sm"/>
              <a:tailEnd type="none" w="sm" len="sm"/>
            </a:ln>
            <a:effectLst>
              <a:outerShdw blurRad="127000" dist="38100" dir="5400000" algn="ctr" rotWithShape="0">
                <a:srgbClr val="000000">
                  <a:alpha val="40000"/>
                </a:srgbClr>
              </a:outerShdw>
            </a:effectLst>
          </p:spPr>
          <p:txBody>
            <a:bodyPr spcFirstLastPara="1" wrap="square" lIns="62100" tIns="31050" rIns="62100" bIns="31050" anchor="ctr" anchorCtr="0">
              <a:noAutofit/>
            </a:bodyPr>
            <a:lstStyle/>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Price</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vs.</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Grade</a:t>
              </a:r>
              <a:endParaRPr>
                <a:solidFill>
                  <a:srgbClr val="FFFFFF"/>
                </a:solidFill>
                <a:latin typeface="Microsoft Yahei"/>
                <a:ea typeface="Microsoft Yahei"/>
                <a:cs typeface="Microsoft Yahei"/>
                <a:sym typeface="Microsoft Yahei"/>
              </a:endParaRPr>
            </a:p>
          </p:txBody>
        </p:sp>
        <p:sp>
          <p:nvSpPr>
            <p:cNvPr id="404" name="Google Shape;404;p20"/>
            <p:cNvSpPr/>
            <p:nvPr/>
          </p:nvSpPr>
          <p:spPr>
            <a:xfrm>
              <a:off x="3381605" y="1889976"/>
              <a:ext cx="4578000" cy="894000"/>
            </a:xfrm>
            <a:prstGeom prst="roundRect">
              <a:avLst>
                <a:gd name="adj" fmla="val 11505"/>
              </a:avLst>
            </a:prstGeom>
            <a:noFill/>
            <a:ln w="15875" cap="flat" cmpd="sng">
              <a:solidFill>
                <a:srgbClr val="7F7F7F"/>
              </a:solidFill>
              <a:prstDash val="solid"/>
              <a:round/>
              <a:headEnd type="none" w="sm" len="sm"/>
              <a:tailEnd type="none" w="sm" len="sm"/>
            </a:ln>
          </p:spPr>
          <p:txBody>
            <a:bodyPr spcFirstLastPara="1" wrap="square" lIns="62100" tIns="31050" rIns="62100" bIns="31050" anchor="ctr" anchorCtr="0">
              <a:noAutofit/>
            </a:bodyPr>
            <a:lstStyle/>
            <a:p>
              <a:pPr marL="0" marR="0" lvl="0" indent="0" algn="l" rtl="0">
                <a:lnSpc>
                  <a:spcPct val="120000"/>
                </a:lnSpc>
                <a:spcBef>
                  <a:spcPts val="0"/>
                </a:spcBef>
                <a:spcAft>
                  <a:spcPts val="0"/>
                </a:spcAft>
                <a:buNone/>
              </a:pPr>
              <a:r>
                <a:rPr lang="zh-CN" sz="1700">
                  <a:solidFill>
                    <a:srgbClr val="3F3F3F"/>
                  </a:solidFill>
                  <a:latin typeface="Microsoft Yahei"/>
                  <a:ea typeface="Microsoft Yahei"/>
                  <a:cs typeface="Microsoft Yahei"/>
                  <a:sym typeface="Microsoft Yahei"/>
                </a:rPr>
                <a:t>	</a:t>
              </a:r>
              <a:r>
                <a:rPr lang="zh-CN" sz="1700">
                  <a:solidFill>
                    <a:srgbClr val="3F3F3F"/>
                  </a:solidFill>
                  <a:latin typeface="Times New Roman"/>
                  <a:ea typeface="Times New Roman"/>
                  <a:cs typeface="Times New Roman"/>
                  <a:sym typeface="Times New Roman"/>
                </a:rPr>
                <a:t>As the living room size increased, so did the price of the house</a:t>
              </a:r>
              <a:endParaRPr sz="1700">
                <a:solidFill>
                  <a:srgbClr val="3F3F3F"/>
                </a:solidFill>
                <a:latin typeface="Times New Roman"/>
                <a:ea typeface="Times New Roman"/>
                <a:cs typeface="Times New Roman"/>
                <a:sym typeface="Times New Roman"/>
              </a:endParaRPr>
            </a:p>
          </p:txBody>
        </p:sp>
        <p:sp>
          <p:nvSpPr>
            <p:cNvPr id="405" name="Google Shape;405;p20"/>
            <p:cNvSpPr/>
            <p:nvPr/>
          </p:nvSpPr>
          <p:spPr>
            <a:xfrm>
              <a:off x="2305865" y="1899740"/>
              <a:ext cx="932100" cy="894000"/>
            </a:xfrm>
            <a:prstGeom prst="roundRect">
              <a:avLst>
                <a:gd name="adj" fmla="val 11921"/>
              </a:avLst>
            </a:prstGeom>
            <a:solidFill>
              <a:schemeClr val="accent3"/>
            </a:solidFill>
            <a:ln w="63500" cap="flat" cmpd="sng">
              <a:solidFill>
                <a:schemeClr val="lt1"/>
              </a:solidFill>
              <a:prstDash val="solid"/>
              <a:round/>
              <a:headEnd type="none" w="sm" len="sm"/>
              <a:tailEnd type="none" w="sm" len="sm"/>
            </a:ln>
            <a:effectLst>
              <a:outerShdw blurRad="127000" dist="38100" dir="5400000" algn="ctr" rotWithShape="0">
                <a:srgbClr val="000000">
                  <a:alpha val="40000"/>
                </a:srgbClr>
              </a:outerShdw>
            </a:effectLst>
          </p:spPr>
          <p:txBody>
            <a:bodyPr spcFirstLastPara="1" wrap="square" lIns="62100" tIns="31050" rIns="62100" bIns="31050" anchor="ctr" anchorCtr="0">
              <a:noAutofit/>
            </a:bodyPr>
            <a:lstStyle/>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Price</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vs.</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Sqft_Living</a:t>
              </a:r>
              <a:endParaRPr>
                <a:solidFill>
                  <a:srgbClr val="FFFFFF"/>
                </a:solidFill>
                <a:latin typeface="Microsoft Yahei"/>
                <a:ea typeface="Microsoft Yahei"/>
                <a:cs typeface="Microsoft Yahei"/>
                <a:sym typeface="Microsoft Yahei"/>
              </a:endParaRPr>
            </a:p>
          </p:txBody>
        </p:sp>
        <p:sp>
          <p:nvSpPr>
            <p:cNvPr id="406" name="Google Shape;406;p20"/>
            <p:cNvSpPr/>
            <p:nvPr/>
          </p:nvSpPr>
          <p:spPr>
            <a:xfrm>
              <a:off x="3381895" y="3961939"/>
              <a:ext cx="4578000" cy="886200"/>
            </a:xfrm>
            <a:prstGeom prst="roundRect">
              <a:avLst>
                <a:gd name="adj" fmla="val 11505"/>
              </a:avLst>
            </a:prstGeom>
            <a:noFill/>
            <a:ln w="15875" cap="flat" cmpd="sng">
              <a:solidFill>
                <a:srgbClr val="7F7F7F"/>
              </a:solidFill>
              <a:prstDash val="solid"/>
              <a:round/>
              <a:headEnd type="none" w="sm" len="sm"/>
              <a:tailEnd type="none" w="sm" len="sm"/>
            </a:ln>
          </p:spPr>
          <p:txBody>
            <a:bodyPr spcFirstLastPara="1" wrap="square" lIns="62100" tIns="31050" rIns="62100" bIns="31050" anchor="ctr" anchorCtr="0">
              <a:noAutofit/>
            </a:bodyPr>
            <a:lstStyle/>
            <a:p>
              <a:pPr marL="457200" marR="0" lvl="0" indent="0" algn="l" rtl="0">
                <a:lnSpc>
                  <a:spcPct val="120000"/>
                </a:lnSpc>
                <a:spcBef>
                  <a:spcPts val="0"/>
                </a:spcBef>
                <a:spcAft>
                  <a:spcPts val="0"/>
                </a:spcAft>
                <a:buNone/>
              </a:pPr>
              <a:endParaRPr sz="1700">
                <a:solidFill>
                  <a:srgbClr val="3F3F3F"/>
                </a:solidFill>
                <a:latin typeface="Times New Roman"/>
                <a:ea typeface="Times New Roman"/>
                <a:cs typeface="Times New Roman"/>
                <a:sym typeface="Times New Roman"/>
              </a:endParaRPr>
            </a:p>
            <a:p>
              <a:pPr marL="457200" marR="0" lvl="0" indent="0" algn="l" rtl="0">
                <a:lnSpc>
                  <a:spcPct val="120000"/>
                </a:lnSpc>
                <a:spcBef>
                  <a:spcPts val="0"/>
                </a:spcBef>
                <a:spcAft>
                  <a:spcPts val="0"/>
                </a:spcAft>
                <a:buNone/>
              </a:pPr>
              <a:r>
                <a:rPr lang="zh-CN" sz="1700">
                  <a:solidFill>
                    <a:srgbClr val="3F3F3F"/>
                  </a:solidFill>
                  <a:latin typeface="Times New Roman"/>
                  <a:ea typeface="Times New Roman"/>
                  <a:cs typeface="Times New Roman"/>
                  <a:sym typeface="Times New Roman"/>
                </a:rPr>
                <a:t>Hypothesis Test Failed. Regression model shows that With the number of bathrooms increase, the housing price decrease.</a:t>
              </a:r>
              <a:endParaRPr sz="1700">
                <a:solidFill>
                  <a:srgbClr val="3F3F3F"/>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None/>
              </a:pPr>
              <a:endParaRPr sz="1700">
                <a:solidFill>
                  <a:srgbClr val="3F3F3F"/>
                </a:solidFill>
                <a:latin typeface="Times New Roman"/>
                <a:ea typeface="Times New Roman"/>
                <a:cs typeface="Times New Roman"/>
                <a:sym typeface="Times New Roman"/>
              </a:endParaRPr>
            </a:p>
          </p:txBody>
        </p:sp>
        <p:sp>
          <p:nvSpPr>
            <p:cNvPr id="407" name="Google Shape;407;p20"/>
            <p:cNvSpPr/>
            <p:nvPr/>
          </p:nvSpPr>
          <p:spPr>
            <a:xfrm>
              <a:off x="2305985" y="2933544"/>
              <a:ext cx="932100" cy="886200"/>
            </a:xfrm>
            <a:prstGeom prst="roundRect">
              <a:avLst>
                <a:gd name="adj" fmla="val 11921"/>
              </a:avLst>
            </a:prstGeom>
            <a:solidFill>
              <a:srgbClr val="595959"/>
            </a:solidFill>
            <a:ln w="63500" cap="flat" cmpd="sng">
              <a:solidFill>
                <a:schemeClr val="lt1"/>
              </a:solidFill>
              <a:prstDash val="solid"/>
              <a:round/>
              <a:headEnd type="none" w="sm" len="sm"/>
              <a:tailEnd type="none" w="sm" len="sm"/>
            </a:ln>
            <a:effectLst>
              <a:outerShdw blurRad="127000" dist="38100" dir="5400000" algn="ctr" rotWithShape="0">
                <a:srgbClr val="000000">
                  <a:alpha val="40000"/>
                </a:srgbClr>
              </a:outerShdw>
            </a:effectLst>
          </p:spPr>
          <p:txBody>
            <a:bodyPr spcFirstLastPara="1" wrap="square" lIns="62100" tIns="31050" rIns="62100" bIns="31050" anchor="ctr" anchorCtr="0">
              <a:noAutofit/>
            </a:bodyPr>
            <a:lstStyle/>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Price</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vs.</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Floor</a:t>
              </a:r>
              <a:endParaRPr>
                <a:solidFill>
                  <a:srgbClr val="FFFFFF"/>
                </a:solidFill>
                <a:latin typeface="Microsoft Yahei"/>
                <a:ea typeface="Microsoft Yahei"/>
                <a:cs typeface="Microsoft Yahei"/>
                <a:sym typeface="Microsoft Yahei"/>
              </a:endParaRPr>
            </a:p>
          </p:txBody>
        </p:sp>
        <p:sp>
          <p:nvSpPr>
            <p:cNvPr id="408" name="Google Shape;408;p20"/>
            <p:cNvSpPr/>
            <p:nvPr/>
          </p:nvSpPr>
          <p:spPr>
            <a:xfrm>
              <a:off x="825376" y="2370440"/>
              <a:ext cx="1036800" cy="1038300"/>
            </a:xfrm>
            <a:prstGeom prst="ellipse">
              <a:avLst/>
            </a:prstGeom>
            <a:solidFill>
              <a:schemeClr val="dk1"/>
            </a:solidFill>
            <a:ln w="63500" cap="flat" cmpd="sng">
              <a:solidFill>
                <a:schemeClr val="lt1"/>
              </a:solidFill>
              <a:prstDash val="solid"/>
              <a:round/>
              <a:headEnd type="none" w="sm" len="sm"/>
              <a:tailEnd type="none" w="sm" len="sm"/>
            </a:ln>
            <a:effectLst>
              <a:outerShdw blurRad="127000" dist="38100" dir="5400000" algn="ctr" rotWithShape="0">
                <a:srgbClr val="000000">
                  <a:alpha val="40000"/>
                </a:srgbClr>
              </a:outerShdw>
            </a:effectLst>
          </p:spPr>
          <p:txBody>
            <a:bodyPr spcFirstLastPara="1" wrap="square" lIns="62100" tIns="31050" rIns="62100" bIns="31050" anchor="ctr" anchorCtr="0">
              <a:noAutofit/>
            </a:bodyPr>
            <a:lstStyle/>
            <a:p>
              <a:pPr marL="0" marR="0" lvl="0" indent="0" algn="ctr" rtl="0">
                <a:lnSpc>
                  <a:spcPct val="120000"/>
                </a:lnSpc>
                <a:spcBef>
                  <a:spcPts val="0"/>
                </a:spcBef>
                <a:spcAft>
                  <a:spcPts val="0"/>
                </a:spcAft>
                <a:buClr>
                  <a:srgbClr val="FFFFFF"/>
                </a:buClr>
                <a:buSzPts val="1800"/>
                <a:buFont typeface="Microsoft Yahei"/>
                <a:buNone/>
              </a:pPr>
              <a:r>
                <a:rPr lang="zh-CN" sz="1800" b="1">
                  <a:solidFill>
                    <a:srgbClr val="FFFFFF"/>
                  </a:solidFill>
                  <a:latin typeface="Microsoft Yahei"/>
                  <a:ea typeface="Microsoft Yahei"/>
                  <a:cs typeface="Microsoft Yahei"/>
                  <a:sym typeface="Microsoft Yahei"/>
                </a:rPr>
                <a:t>Housing</a:t>
              </a:r>
              <a:endParaRPr/>
            </a:p>
          </p:txBody>
        </p:sp>
      </p:grpSp>
      <p:sp>
        <p:nvSpPr>
          <p:cNvPr id="409" name="Google Shape;409;p20"/>
          <p:cNvSpPr/>
          <p:nvPr/>
        </p:nvSpPr>
        <p:spPr>
          <a:xfrm>
            <a:off x="2886865" y="5192156"/>
            <a:ext cx="1363800" cy="1308300"/>
          </a:xfrm>
          <a:prstGeom prst="roundRect">
            <a:avLst>
              <a:gd name="adj" fmla="val 11921"/>
            </a:avLst>
          </a:prstGeom>
          <a:solidFill>
            <a:schemeClr val="accent3"/>
          </a:solidFill>
          <a:ln w="63500" cap="flat" cmpd="sng">
            <a:solidFill>
              <a:schemeClr val="lt1"/>
            </a:solidFill>
            <a:prstDash val="solid"/>
            <a:round/>
            <a:headEnd type="none" w="sm" len="sm"/>
            <a:tailEnd type="none" w="sm" len="sm"/>
          </a:ln>
          <a:effectLst>
            <a:outerShdw blurRad="127000" dist="38100" dir="5400000" algn="ctr" rotWithShape="0">
              <a:srgbClr val="000000">
                <a:alpha val="40000"/>
              </a:srgbClr>
            </a:outerShdw>
          </a:effectLst>
        </p:spPr>
        <p:txBody>
          <a:bodyPr spcFirstLastPara="1" wrap="square" lIns="62100" tIns="31050" rIns="62100" bIns="31050" anchor="ctr" anchorCtr="0">
            <a:noAutofit/>
          </a:bodyPr>
          <a:lstStyle/>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Price</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vs.</a:t>
            </a:r>
            <a:endParaRPr>
              <a:solidFill>
                <a:srgbClr val="FFFFFF"/>
              </a:solidFill>
              <a:latin typeface="Microsoft Yahei"/>
              <a:ea typeface="Microsoft Yahei"/>
              <a:cs typeface="Microsoft Yahei"/>
              <a:sym typeface="Microsoft Yahei"/>
            </a:endParaRPr>
          </a:p>
          <a:p>
            <a:pPr marL="0" marR="0" lvl="0" indent="0" algn="ctr" rtl="0">
              <a:lnSpc>
                <a:spcPct val="120000"/>
              </a:lnSpc>
              <a:spcBef>
                <a:spcPts val="0"/>
              </a:spcBef>
              <a:spcAft>
                <a:spcPts val="0"/>
              </a:spcAft>
              <a:buClr>
                <a:srgbClr val="FFFFFF"/>
              </a:buClr>
              <a:buSzPts val="1400"/>
              <a:buFont typeface="Microsoft Yahei"/>
              <a:buNone/>
            </a:pPr>
            <a:r>
              <a:rPr lang="zh-CN">
                <a:solidFill>
                  <a:srgbClr val="FFFFFF"/>
                </a:solidFill>
                <a:latin typeface="Microsoft Yahei"/>
                <a:ea typeface="Microsoft Yahei"/>
                <a:cs typeface="Microsoft Yahei"/>
                <a:sym typeface="Microsoft Yahei"/>
              </a:rPr>
              <a:t>Bathrooms </a:t>
            </a:r>
            <a:endParaRPr>
              <a:solidFill>
                <a:srgbClr val="FFFFFF"/>
              </a:solidFill>
              <a:latin typeface="Microsoft Yahei"/>
              <a:ea typeface="Microsoft Yahei"/>
              <a:cs typeface="Microsoft Yahei"/>
              <a:sym typeface="Microsoft Yahei"/>
            </a:endParaRPr>
          </a:p>
        </p:txBody>
      </p:sp>
      <p:sp>
        <p:nvSpPr>
          <p:cNvPr id="410" name="Google Shape;410;p20"/>
          <p:cNvSpPr/>
          <p:nvPr/>
        </p:nvSpPr>
        <p:spPr>
          <a:xfrm>
            <a:off x="4442720" y="3698784"/>
            <a:ext cx="6699000" cy="1296900"/>
          </a:xfrm>
          <a:prstGeom prst="roundRect">
            <a:avLst>
              <a:gd name="adj" fmla="val 11505"/>
            </a:avLst>
          </a:prstGeom>
          <a:noFill/>
          <a:ln w="15875" cap="flat" cmpd="sng">
            <a:solidFill>
              <a:srgbClr val="7F7F7F"/>
            </a:solidFill>
            <a:prstDash val="solid"/>
            <a:round/>
            <a:headEnd type="none" w="sm" len="sm"/>
            <a:tailEnd type="none" w="sm" len="sm"/>
          </a:ln>
        </p:spPr>
        <p:txBody>
          <a:bodyPr spcFirstLastPara="1" wrap="square" lIns="62100" tIns="31050" rIns="62100" bIns="31050" anchor="ctr" anchorCtr="0">
            <a:noAutofit/>
          </a:bodyPr>
          <a:lstStyle/>
          <a:p>
            <a:pPr marL="0" marR="0" lvl="0" indent="0" algn="l" rtl="0">
              <a:lnSpc>
                <a:spcPct val="120000"/>
              </a:lnSpc>
              <a:spcBef>
                <a:spcPts val="0"/>
              </a:spcBef>
              <a:spcAft>
                <a:spcPts val="0"/>
              </a:spcAft>
              <a:buNone/>
            </a:pPr>
            <a:r>
              <a:rPr lang="zh-CN" sz="1200">
                <a:solidFill>
                  <a:srgbClr val="3F3F3F"/>
                </a:solidFill>
                <a:latin typeface="Microsoft Yahei"/>
                <a:ea typeface="Microsoft Yahei"/>
                <a:cs typeface="Microsoft Yahei"/>
                <a:sym typeface="Microsoft Yahei"/>
              </a:rPr>
              <a:t>	</a:t>
            </a:r>
            <a:r>
              <a:rPr lang="zh-CN" sz="1700">
                <a:solidFill>
                  <a:srgbClr val="3F3F3F"/>
                </a:solidFill>
                <a:latin typeface="Times New Roman"/>
                <a:ea typeface="Times New Roman"/>
                <a:cs typeface="Times New Roman"/>
                <a:sym typeface="Times New Roman"/>
              </a:rPr>
              <a:t>Hypothesis Test Failed. There is no correlation between price and</a:t>
            </a:r>
            <a:endParaRPr sz="1700">
              <a:solidFill>
                <a:srgbClr val="3F3F3F"/>
              </a:solidFill>
              <a:latin typeface="Times New Roman"/>
              <a:ea typeface="Times New Roman"/>
              <a:cs typeface="Times New Roman"/>
              <a:sym typeface="Times New Roman"/>
            </a:endParaRPr>
          </a:p>
          <a:p>
            <a:pPr marL="0" marR="0" lvl="0" indent="0" algn="l" rtl="0">
              <a:lnSpc>
                <a:spcPct val="120000"/>
              </a:lnSpc>
              <a:spcBef>
                <a:spcPts val="0"/>
              </a:spcBef>
              <a:spcAft>
                <a:spcPts val="0"/>
              </a:spcAft>
              <a:buNone/>
            </a:pPr>
            <a:r>
              <a:rPr lang="zh-CN" sz="1700">
                <a:solidFill>
                  <a:srgbClr val="3F3F3F"/>
                </a:solidFill>
                <a:latin typeface="Times New Roman"/>
                <a:ea typeface="Times New Roman"/>
                <a:cs typeface="Times New Roman"/>
                <a:sym typeface="Times New Roman"/>
              </a:rPr>
              <a:t>	floor but it is statistical significance. </a:t>
            </a:r>
            <a:endParaRPr sz="1700">
              <a:solidFill>
                <a:srgbClr val="3F3F3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cbec15abbc_0_481"/>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Conclusion</a:t>
            </a:r>
            <a:endParaRPr sz="2000" b="1">
              <a:solidFill>
                <a:srgbClr val="3B3838"/>
              </a:solidFill>
              <a:latin typeface="Arial"/>
              <a:ea typeface="Arial"/>
              <a:cs typeface="Arial"/>
              <a:sym typeface="Arial"/>
            </a:endParaRPr>
          </a:p>
        </p:txBody>
      </p:sp>
      <p:sp>
        <p:nvSpPr>
          <p:cNvPr id="417" name="Google Shape;417;gcbec15abbc_0_481"/>
          <p:cNvSpPr txBox="1"/>
          <p:nvPr/>
        </p:nvSpPr>
        <p:spPr>
          <a:xfrm>
            <a:off x="1204500" y="1959450"/>
            <a:ext cx="9783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600">
                <a:solidFill>
                  <a:schemeClr val="dk1"/>
                </a:solidFill>
                <a:latin typeface="Times New Roman"/>
                <a:ea typeface="Times New Roman"/>
                <a:cs typeface="Times New Roman"/>
                <a:sym typeface="Times New Roman"/>
              </a:rPr>
              <a:t>Among the number of </a:t>
            </a:r>
            <a:r>
              <a:rPr lang="zh-CN" sz="2600" b="1" i="1">
                <a:solidFill>
                  <a:schemeClr val="dk1"/>
                </a:solidFill>
                <a:latin typeface="Times New Roman"/>
                <a:ea typeface="Times New Roman"/>
                <a:cs typeface="Times New Roman"/>
                <a:sym typeface="Times New Roman"/>
              </a:rPr>
              <a:t>bathroom</a:t>
            </a:r>
            <a:r>
              <a:rPr lang="zh-CN" sz="2600">
                <a:solidFill>
                  <a:schemeClr val="dk1"/>
                </a:solidFill>
                <a:latin typeface="Times New Roman"/>
                <a:ea typeface="Times New Roman"/>
                <a:cs typeface="Times New Roman"/>
                <a:sym typeface="Times New Roman"/>
              </a:rPr>
              <a:t>, </a:t>
            </a:r>
            <a:r>
              <a:rPr lang="zh-CN" sz="2600" b="1" i="1">
                <a:solidFill>
                  <a:schemeClr val="dk1"/>
                </a:solidFill>
                <a:latin typeface="Times New Roman"/>
                <a:ea typeface="Times New Roman"/>
                <a:cs typeface="Times New Roman"/>
                <a:sym typeface="Times New Roman"/>
              </a:rPr>
              <a:t>floors</a:t>
            </a:r>
            <a:r>
              <a:rPr lang="zh-CN" sz="2600">
                <a:solidFill>
                  <a:schemeClr val="dk1"/>
                </a:solidFill>
                <a:latin typeface="Times New Roman"/>
                <a:ea typeface="Times New Roman"/>
                <a:cs typeface="Times New Roman"/>
                <a:sym typeface="Times New Roman"/>
              </a:rPr>
              <a:t>, and </a:t>
            </a:r>
            <a:r>
              <a:rPr lang="zh-CN" sz="2600" b="1" i="1">
                <a:solidFill>
                  <a:schemeClr val="dk1"/>
                </a:solidFill>
                <a:latin typeface="Times New Roman"/>
                <a:ea typeface="Times New Roman"/>
                <a:cs typeface="Times New Roman"/>
                <a:sym typeface="Times New Roman"/>
              </a:rPr>
              <a:t>size of living room</a:t>
            </a:r>
            <a:endParaRPr>
              <a:solidFill>
                <a:schemeClr val="dk1"/>
              </a:solidFill>
            </a:endParaRPr>
          </a:p>
          <a:p>
            <a:pPr marL="0" lvl="0" indent="0" algn="l" rtl="0">
              <a:spcBef>
                <a:spcPts val="0"/>
              </a:spcBef>
              <a:spcAft>
                <a:spcPts val="0"/>
              </a:spcAft>
              <a:buClr>
                <a:schemeClr val="dk1"/>
              </a:buClr>
              <a:buSzPts val="1100"/>
              <a:buFont typeface="Arial"/>
              <a:buNone/>
            </a:pPr>
            <a:r>
              <a:rPr lang="zh-CN" sz="2600">
                <a:solidFill>
                  <a:schemeClr val="dk1"/>
                </a:solidFill>
                <a:latin typeface="Times New Roman"/>
                <a:ea typeface="Times New Roman"/>
                <a:cs typeface="Times New Roman"/>
                <a:sym typeface="Times New Roman"/>
              </a:rPr>
              <a:t>"</a:t>
            </a:r>
            <a:r>
              <a:rPr lang="zh-CN" sz="2600" b="1" i="1">
                <a:solidFill>
                  <a:schemeClr val="dk1"/>
                </a:solidFill>
                <a:latin typeface="Times New Roman"/>
                <a:ea typeface="Times New Roman"/>
                <a:cs typeface="Times New Roman"/>
                <a:sym typeface="Times New Roman"/>
              </a:rPr>
              <a:t>GRADE</a:t>
            </a:r>
            <a:r>
              <a:rPr lang="zh-CN" sz="2600">
                <a:solidFill>
                  <a:schemeClr val="dk1"/>
                </a:solidFill>
                <a:latin typeface="Times New Roman"/>
                <a:ea typeface="Times New Roman"/>
                <a:cs typeface="Times New Roman"/>
                <a:sym typeface="Times New Roman"/>
              </a:rPr>
              <a:t>" have the greatest impact on housing prices.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9"/>
          <p:cNvSpPr txBox="1"/>
          <p:nvPr/>
        </p:nvSpPr>
        <p:spPr>
          <a:xfrm>
            <a:off x="177422" y="262158"/>
            <a:ext cx="2606700" cy="7080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Suggestion &amp; </a:t>
            </a:r>
            <a:endParaRPr sz="2000" b="1">
              <a:solidFill>
                <a:srgbClr val="3B3838"/>
              </a:solidFill>
            </a:endParaRPr>
          </a:p>
          <a:p>
            <a:pPr marL="0" marR="0" lvl="0" indent="0" algn="ctr" rtl="0">
              <a:spcBef>
                <a:spcPts val="0"/>
              </a:spcBef>
              <a:spcAft>
                <a:spcPts val="0"/>
              </a:spcAft>
              <a:buNone/>
            </a:pPr>
            <a:r>
              <a:rPr lang="zh-CN" sz="2000" b="1">
                <a:solidFill>
                  <a:srgbClr val="3B3838"/>
                </a:solidFill>
              </a:rPr>
              <a:t>Limitation of Data</a:t>
            </a:r>
            <a:endParaRPr sz="2000" b="1">
              <a:solidFill>
                <a:srgbClr val="3B3838"/>
              </a:solidFill>
            </a:endParaRPr>
          </a:p>
        </p:txBody>
      </p:sp>
      <p:grpSp>
        <p:nvGrpSpPr>
          <p:cNvPr id="424" name="Google Shape;424;p19"/>
          <p:cNvGrpSpPr/>
          <p:nvPr/>
        </p:nvGrpSpPr>
        <p:grpSpPr>
          <a:xfrm>
            <a:off x="1214810" y="1205196"/>
            <a:ext cx="9979993" cy="4727327"/>
            <a:chOff x="992200" y="869559"/>
            <a:chExt cx="7143363" cy="3383671"/>
          </a:xfrm>
        </p:grpSpPr>
        <p:sp>
          <p:nvSpPr>
            <p:cNvPr id="425" name="Google Shape;425;p19"/>
            <p:cNvSpPr/>
            <p:nvPr/>
          </p:nvSpPr>
          <p:spPr>
            <a:xfrm>
              <a:off x="4572000" y="2110850"/>
              <a:ext cx="1612093" cy="1636383"/>
            </a:xfrm>
            <a:prstGeom prst="chevron">
              <a:avLst>
                <a:gd name="adj" fmla="val 50000"/>
              </a:avLst>
            </a:prstGeom>
            <a:solidFill>
              <a:srgbClr val="75707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6" name="Google Shape;426;p19"/>
            <p:cNvSpPr/>
            <p:nvPr/>
          </p:nvSpPr>
          <p:spPr>
            <a:xfrm rot="10800000" flipH="1">
              <a:off x="5800937" y="2311430"/>
              <a:ext cx="1136787" cy="1153916"/>
            </a:xfrm>
            <a:prstGeom prst="chevron">
              <a:avLst>
                <a:gd name="adj" fmla="val 50000"/>
              </a:avLst>
            </a:prstGeom>
            <a:solidFill>
              <a:schemeClr val="dk1"/>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7" name="Google Shape;427;p19"/>
            <p:cNvSpPr/>
            <p:nvPr/>
          </p:nvSpPr>
          <p:spPr>
            <a:xfrm flipH="1">
              <a:off x="2908701" y="2110850"/>
              <a:ext cx="1612093" cy="1636383"/>
            </a:xfrm>
            <a:prstGeom prst="chevron">
              <a:avLst>
                <a:gd name="adj" fmla="val 50000"/>
              </a:avLst>
            </a:prstGeom>
            <a:solidFill>
              <a:schemeClr val="dk1"/>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8" name="Google Shape;428;p19"/>
            <p:cNvSpPr/>
            <p:nvPr/>
          </p:nvSpPr>
          <p:spPr>
            <a:xfrm rot="10800000">
              <a:off x="2155071" y="2319052"/>
              <a:ext cx="1136787" cy="1153916"/>
            </a:xfrm>
            <a:prstGeom prst="chevron">
              <a:avLst>
                <a:gd name="adj" fmla="val 50000"/>
              </a:avLst>
            </a:prstGeom>
            <a:solidFill>
              <a:schemeClr val="dk1"/>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429" name="Google Shape;429;p19"/>
            <p:cNvGrpSpPr/>
            <p:nvPr/>
          </p:nvGrpSpPr>
          <p:grpSpPr>
            <a:xfrm>
              <a:off x="3859273" y="2222383"/>
              <a:ext cx="1345766" cy="1346255"/>
              <a:chOff x="3899266" y="1250711"/>
              <a:chExt cx="1032272" cy="1032272"/>
            </a:xfrm>
          </p:grpSpPr>
          <p:sp>
            <p:nvSpPr>
              <p:cNvPr id="430" name="Google Shape;430;p19"/>
              <p:cNvSpPr/>
              <p:nvPr/>
            </p:nvSpPr>
            <p:spPr>
              <a:xfrm>
                <a:off x="3899266" y="1250711"/>
                <a:ext cx="1032272" cy="1032272"/>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1" name="Google Shape;431;p19"/>
              <p:cNvSpPr/>
              <p:nvPr/>
            </p:nvSpPr>
            <p:spPr>
              <a:xfrm>
                <a:off x="4298358" y="1613067"/>
                <a:ext cx="266942" cy="252414"/>
              </a:xfrm>
              <a:custGeom>
                <a:avLst/>
                <a:gdLst/>
                <a:ahLst/>
                <a:cxnLst/>
                <a:rect l="l" t="t" r="r" b="b"/>
                <a:pathLst>
                  <a:path w="68" h="64" extrusionOk="0">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32" name="Google Shape;432;p19"/>
            <p:cNvGrpSpPr/>
            <p:nvPr/>
          </p:nvGrpSpPr>
          <p:grpSpPr>
            <a:xfrm>
              <a:off x="3306206" y="2611691"/>
              <a:ext cx="225351" cy="301018"/>
              <a:chOff x="754063" y="1211263"/>
              <a:chExt cx="269875" cy="360363"/>
            </a:xfrm>
          </p:grpSpPr>
          <p:sp>
            <p:nvSpPr>
              <p:cNvPr id="433" name="Google Shape;433;p19"/>
              <p:cNvSpPr/>
              <p:nvPr/>
            </p:nvSpPr>
            <p:spPr>
              <a:xfrm>
                <a:off x="754063" y="1211263"/>
                <a:ext cx="269875" cy="360363"/>
              </a:xfrm>
              <a:custGeom>
                <a:avLst/>
                <a:gdLst/>
                <a:ahLst/>
                <a:cxnLst/>
                <a:rect l="l" t="t" r="r" b="b"/>
                <a:pathLst>
                  <a:path w="92" h="123" extrusionOk="0">
                    <a:moveTo>
                      <a:pt x="80" y="50"/>
                    </a:moveTo>
                    <a:cubicBezTo>
                      <a:pt x="80" y="35"/>
                      <a:pt x="80" y="35"/>
                      <a:pt x="80" y="35"/>
                    </a:cubicBezTo>
                    <a:cubicBezTo>
                      <a:pt x="80" y="16"/>
                      <a:pt x="65" y="0"/>
                      <a:pt x="46" y="0"/>
                    </a:cubicBezTo>
                    <a:cubicBezTo>
                      <a:pt x="27" y="0"/>
                      <a:pt x="11" y="16"/>
                      <a:pt x="11" y="35"/>
                    </a:cubicBezTo>
                    <a:cubicBezTo>
                      <a:pt x="11" y="50"/>
                      <a:pt x="11" y="50"/>
                      <a:pt x="11" y="50"/>
                    </a:cubicBezTo>
                    <a:cubicBezTo>
                      <a:pt x="5" y="50"/>
                      <a:pt x="0" y="55"/>
                      <a:pt x="0" y="61"/>
                    </a:cubicBezTo>
                    <a:cubicBezTo>
                      <a:pt x="0" y="88"/>
                      <a:pt x="0" y="88"/>
                      <a:pt x="0" y="88"/>
                    </a:cubicBezTo>
                    <a:cubicBezTo>
                      <a:pt x="0" y="107"/>
                      <a:pt x="15" y="123"/>
                      <a:pt x="34" y="123"/>
                    </a:cubicBezTo>
                    <a:cubicBezTo>
                      <a:pt x="57" y="123"/>
                      <a:pt x="57" y="123"/>
                      <a:pt x="57" y="123"/>
                    </a:cubicBezTo>
                    <a:cubicBezTo>
                      <a:pt x="76" y="123"/>
                      <a:pt x="92" y="107"/>
                      <a:pt x="92" y="88"/>
                    </a:cubicBezTo>
                    <a:cubicBezTo>
                      <a:pt x="92" y="61"/>
                      <a:pt x="92" y="61"/>
                      <a:pt x="92" y="61"/>
                    </a:cubicBezTo>
                    <a:cubicBezTo>
                      <a:pt x="92" y="55"/>
                      <a:pt x="87" y="50"/>
                      <a:pt x="80" y="50"/>
                    </a:cubicBezTo>
                    <a:close/>
                    <a:moveTo>
                      <a:pt x="19" y="35"/>
                    </a:moveTo>
                    <a:cubicBezTo>
                      <a:pt x="19" y="20"/>
                      <a:pt x="31" y="8"/>
                      <a:pt x="46" y="8"/>
                    </a:cubicBezTo>
                    <a:cubicBezTo>
                      <a:pt x="61" y="8"/>
                      <a:pt x="73" y="20"/>
                      <a:pt x="73" y="35"/>
                    </a:cubicBezTo>
                    <a:cubicBezTo>
                      <a:pt x="73" y="50"/>
                      <a:pt x="73" y="50"/>
                      <a:pt x="73" y="50"/>
                    </a:cubicBezTo>
                    <a:cubicBezTo>
                      <a:pt x="65" y="50"/>
                      <a:pt x="65" y="50"/>
                      <a:pt x="65" y="50"/>
                    </a:cubicBezTo>
                    <a:cubicBezTo>
                      <a:pt x="65" y="35"/>
                      <a:pt x="65" y="35"/>
                      <a:pt x="65" y="35"/>
                    </a:cubicBezTo>
                    <a:cubicBezTo>
                      <a:pt x="65" y="24"/>
                      <a:pt x="56" y="15"/>
                      <a:pt x="46" y="15"/>
                    </a:cubicBezTo>
                    <a:cubicBezTo>
                      <a:pt x="35" y="15"/>
                      <a:pt x="27" y="24"/>
                      <a:pt x="27" y="35"/>
                    </a:cubicBezTo>
                    <a:cubicBezTo>
                      <a:pt x="27" y="50"/>
                      <a:pt x="27" y="50"/>
                      <a:pt x="27" y="50"/>
                    </a:cubicBezTo>
                    <a:cubicBezTo>
                      <a:pt x="19" y="50"/>
                      <a:pt x="19" y="50"/>
                      <a:pt x="19" y="50"/>
                    </a:cubicBezTo>
                    <a:lnTo>
                      <a:pt x="19" y="35"/>
                    </a:lnTo>
                    <a:close/>
                    <a:moveTo>
                      <a:pt x="61" y="35"/>
                    </a:moveTo>
                    <a:cubicBezTo>
                      <a:pt x="61" y="50"/>
                      <a:pt x="61" y="50"/>
                      <a:pt x="61" y="50"/>
                    </a:cubicBezTo>
                    <a:cubicBezTo>
                      <a:pt x="31" y="50"/>
                      <a:pt x="31" y="50"/>
                      <a:pt x="31" y="50"/>
                    </a:cubicBezTo>
                    <a:cubicBezTo>
                      <a:pt x="31" y="35"/>
                      <a:pt x="31" y="35"/>
                      <a:pt x="31" y="35"/>
                    </a:cubicBezTo>
                    <a:cubicBezTo>
                      <a:pt x="31" y="26"/>
                      <a:pt x="37" y="19"/>
                      <a:pt x="46" y="19"/>
                    </a:cubicBezTo>
                    <a:cubicBezTo>
                      <a:pt x="54" y="19"/>
                      <a:pt x="61" y="26"/>
                      <a:pt x="61" y="35"/>
                    </a:cubicBezTo>
                    <a:close/>
                    <a:moveTo>
                      <a:pt x="84" y="73"/>
                    </a:moveTo>
                    <a:cubicBezTo>
                      <a:pt x="84" y="88"/>
                      <a:pt x="84" y="88"/>
                      <a:pt x="84" y="88"/>
                    </a:cubicBezTo>
                    <a:cubicBezTo>
                      <a:pt x="84" y="103"/>
                      <a:pt x="72" y="115"/>
                      <a:pt x="57" y="115"/>
                    </a:cubicBezTo>
                    <a:cubicBezTo>
                      <a:pt x="34" y="115"/>
                      <a:pt x="34" y="115"/>
                      <a:pt x="34" y="115"/>
                    </a:cubicBezTo>
                    <a:cubicBezTo>
                      <a:pt x="20" y="115"/>
                      <a:pt x="8" y="103"/>
                      <a:pt x="8" y="88"/>
                    </a:cubicBezTo>
                    <a:cubicBezTo>
                      <a:pt x="8" y="61"/>
                      <a:pt x="8" y="61"/>
                      <a:pt x="8" y="61"/>
                    </a:cubicBezTo>
                    <a:cubicBezTo>
                      <a:pt x="8" y="59"/>
                      <a:pt x="9" y="58"/>
                      <a:pt x="11" y="58"/>
                    </a:cubicBezTo>
                    <a:cubicBezTo>
                      <a:pt x="80" y="58"/>
                      <a:pt x="80" y="58"/>
                      <a:pt x="80" y="58"/>
                    </a:cubicBezTo>
                    <a:cubicBezTo>
                      <a:pt x="83" y="58"/>
                      <a:pt x="84" y="59"/>
                      <a:pt x="84" y="61"/>
                    </a:cubicBezTo>
                    <a:lnTo>
                      <a:pt x="84" y="73"/>
                    </a:lnTo>
                    <a:close/>
                    <a:moveTo>
                      <a:pt x="84" y="73"/>
                    </a:moveTo>
                    <a:cubicBezTo>
                      <a:pt x="84" y="73"/>
                      <a:pt x="84" y="73"/>
                      <a:pt x="84" y="73"/>
                    </a:cubicBezTo>
                  </a:path>
                </a:pathLst>
              </a:cu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Google Shape;434;p19"/>
              <p:cNvSpPr/>
              <p:nvPr/>
            </p:nvSpPr>
            <p:spPr>
              <a:xfrm>
                <a:off x="865188" y="1425576"/>
                <a:ext cx="47625" cy="66675"/>
              </a:xfrm>
              <a:custGeom>
                <a:avLst/>
                <a:gdLst/>
                <a:ahLst/>
                <a:cxnLst/>
                <a:rect l="l" t="t" r="r" b="b"/>
                <a:pathLst>
                  <a:path w="16" h="23" extrusionOk="0">
                    <a:moveTo>
                      <a:pt x="8" y="0"/>
                    </a:moveTo>
                    <a:cubicBezTo>
                      <a:pt x="4" y="0"/>
                      <a:pt x="0" y="3"/>
                      <a:pt x="0" y="8"/>
                    </a:cubicBezTo>
                    <a:cubicBezTo>
                      <a:pt x="0" y="10"/>
                      <a:pt x="1" y="14"/>
                      <a:pt x="3" y="18"/>
                    </a:cubicBezTo>
                    <a:cubicBezTo>
                      <a:pt x="4" y="21"/>
                      <a:pt x="5" y="23"/>
                      <a:pt x="8" y="23"/>
                    </a:cubicBezTo>
                    <a:cubicBezTo>
                      <a:pt x="11" y="23"/>
                      <a:pt x="12" y="21"/>
                      <a:pt x="13" y="18"/>
                    </a:cubicBezTo>
                    <a:cubicBezTo>
                      <a:pt x="14" y="14"/>
                      <a:pt x="16" y="10"/>
                      <a:pt x="16" y="8"/>
                    </a:cubicBezTo>
                    <a:cubicBezTo>
                      <a:pt x="16" y="3"/>
                      <a:pt x="12" y="0"/>
                      <a:pt x="8" y="0"/>
                    </a:cubicBezTo>
                    <a:close/>
                    <a:moveTo>
                      <a:pt x="8" y="0"/>
                    </a:moveTo>
                    <a:cubicBezTo>
                      <a:pt x="8" y="0"/>
                      <a:pt x="8" y="0"/>
                      <a:pt x="8" y="0"/>
                    </a:cubicBezTo>
                  </a:path>
                </a:pathLst>
              </a:cu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35" name="Google Shape;435;p19"/>
            <p:cNvSpPr/>
            <p:nvPr/>
          </p:nvSpPr>
          <p:spPr>
            <a:xfrm>
              <a:off x="5403906" y="2549280"/>
              <a:ext cx="338527" cy="338647"/>
            </a:xfrm>
            <a:custGeom>
              <a:avLst/>
              <a:gdLst/>
              <a:ahLst/>
              <a:cxnLst/>
              <a:rect l="l" t="t" r="r" b="b"/>
              <a:pathLst>
                <a:path w="123" h="123" extrusionOk="0">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36" name="Google Shape;436;p19"/>
            <p:cNvGrpSpPr/>
            <p:nvPr/>
          </p:nvGrpSpPr>
          <p:grpSpPr>
            <a:xfrm>
              <a:off x="2458018" y="2654766"/>
              <a:ext cx="191201" cy="192970"/>
              <a:chOff x="0" y="2706688"/>
              <a:chExt cx="357188" cy="360363"/>
            </a:xfrm>
          </p:grpSpPr>
          <p:sp>
            <p:nvSpPr>
              <p:cNvPr id="437" name="Google Shape;437;p19"/>
              <p:cNvSpPr/>
              <p:nvPr/>
            </p:nvSpPr>
            <p:spPr>
              <a:xfrm>
                <a:off x="0" y="2706688"/>
                <a:ext cx="357188" cy="360363"/>
              </a:xfrm>
              <a:custGeom>
                <a:avLst/>
                <a:gdLst/>
                <a:ahLst/>
                <a:cxnLst/>
                <a:rect l="l" t="t" r="r" b="b"/>
                <a:pathLst>
                  <a:path w="122" h="123" extrusionOk="0">
                    <a:moveTo>
                      <a:pt x="112" y="12"/>
                    </a:moveTo>
                    <a:cubicBezTo>
                      <a:pt x="96" y="12"/>
                      <a:pt x="96" y="12"/>
                      <a:pt x="96" y="12"/>
                    </a:cubicBezTo>
                    <a:cubicBezTo>
                      <a:pt x="96" y="4"/>
                      <a:pt x="96" y="4"/>
                      <a:pt x="96" y="4"/>
                    </a:cubicBezTo>
                    <a:cubicBezTo>
                      <a:pt x="96" y="2"/>
                      <a:pt x="94" y="0"/>
                      <a:pt x="92" y="0"/>
                    </a:cubicBezTo>
                    <a:cubicBezTo>
                      <a:pt x="90" y="0"/>
                      <a:pt x="88" y="2"/>
                      <a:pt x="88" y="4"/>
                    </a:cubicBezTo>
                    <a:cubicBezTo>
                      <a:pt x="88" y="12"/>
                      <a:pt x="88" y="12"/>
                      <a:pt x="88" y="12"/>
                    </a:cubicBezTo>
                    <a:cubicBezTo>
                      <a:pt x="65" y="12"/>
                      <a:pt x="65" y="12"/>
                      <a:pt x="65" y="12"/>
                    </a:cubicBezTo>
                    <a:cubicBezTo>
                      <a:pt x="65" y="4"/>
                      <a:pt x="65" y="4"/>
                      <a:pt x="65" y="4"/>
                    </a:cubicBezTo>
                    <a:cubicBezTo>
                      <a:pt x="65" y="2"/>
                      <a:pt x="63" y="0"/>
                      <a:pt x="61" y="0"/>
                    </a:cubicBezTo>
                    <a:cubicBezTo>
                      <a:pt x="59" y="0"/>
                      <a:pt x="57" y="2"/>
                      <a:pt x="57" y="4"/>
                    </a:cubicBezTo>
                    <a:cubicBezTo>
                      <a:pt x="57" y="12"/>
                      <a:pt x="57" y="12"/>
                      <a:pt x="57" y="12"/>
                    </a:cubicBezTo>
                    <a:cubicBezTo>
                      <a:pt x="34" y="12"/>
                      <a:pt x="34" y="12"/>
                      <a:pt x="34" y="12"/>
                    </a:cubicBezTo>
                    <a:cubicBezTo>
                      <a:pt x="34" y="4"/>
                      <a:pt x="34" y="4"/>
                      <a:pt x="34" y="4"/>
                    </a:cubicBezTo>
                    <a:cubicBezTo>
                      <a:pt x="34" y="2"/>
                      <a:pt x="32" y="0"/>
                      <a:pt x="30" y="0"/>
                    </a:cubicBezTo>
                    <a:cubicBezTo>
                      <a:pt x="28" y="0"/>
                      <a:pt x="27" y="2"/>
                      <a:pt x="27" y="4"/>
                    </a:cubicBezTo>
                    <a:cubicBezTo>
                      <a:pt x="27" y="12"/>
                      <a:pt x="27" y="12"/>
                      <a:pt x="27" y="12"/>
                    </a:cubicBezTo>
                    <a:cubicBezTo>
                      <a:pt x="10" y="12"/>
                      <a:pt x="10" y="12"/>
                      <a:pt x="10" y="12"/>
                    </a:cubicBezTo>
                    <a:cubicBezTo>
                      <a:pt x="4" y="12"/>
                      <a:pt x="0" y="16"/>
                      <a:pt x="0" y="22"/>
                    </a:cubicBezTo>
                    <a:cubicBezTo>
                      <a:pt x="0" y="113"/>
                      <a:pt x="0" y="113"/>
                      <a:pt x="0" y="113"/>
                    </a:cubicBezTo>
                    <a:cubicBezTo>
                      <a:pt x="0" y="118"/>
                      <a:pt x="4" y="123"/>
                      <a:pt x="10" y="123"/>
                    </a:cubicBezTo>
                    <a:cubicBezTo>
                      <a:pt x="112" y="123"/>
                      <a:pt x="112" y="123"/>
                      <a:pt x="112" y="123"/>
                    </a:cubicBezTo>
                    <a:cubicBezTo>
                      <a:pt x="118" y="123"/>
                      <a:pt x="122" y="118"/>
                      <a:pt x="122" y="113"/>
                    </a:cubicBezTo>
                    <a:cubicBezTo>
                      <a:pt x="122" y="22"/>
                      <a:pt x="122" y="22"/>
                      <a:pt x="122" y="22"/>
                    </a:cubicBezTo>
                    <a:cubicBezTo>
                      <a:pt x="122" y="16"/>
                      <a:pt x="118" y="12"/>
                      <a:pt x="112" y="12"/>
                    </a:cubicBezTo>
                    <a:close/>
                    <a:moveTo>
                      <a:pt x="115" y="113"/>
                    </a:moveTo>
                    <a:cubicBezTo>
                      <a:pt x="115" y="114"/>
                      <a:pt x="114" y="115"/>
                      <a:pt x="112" y="115"/>
                    </a:cubicBezTo>
                    <a:cubicBezTo>
                      <a:pt x="10" y="115"/>
                      <a:pt x="10" y="115"/>
                      <a:pt x="10" y="115"/>
                    </a:cubicBezTo>
                    <a:cubicBezTo>
                      <a:pt x="9" y="115"/>
                      <a:pt x="7" y="114"/>
                      <a:pt x="7" y="113"/>
                    </a:cubicBezTo>
                    <a:cubicBezTo>
                      <a:pt x="7" y="22"/>
                      <a:pt x="7" y="22"/>
                      <a:pt x="7" y="22"/>
                    </a:cubicBezTo>
                    <a:cubicBezTo>
                      <a:pt x="7" y="20"/>
                      <a:pt x="9" y="19"/>
                      <a:pt x="10" y="19"/>
                    </a:cubicBezTo>
                    <a:cubicBezTo>
                      <a:pt x="27" y="19"/>
                      <a:pt x="27" y="19"/>
                      <a:pt x="27" y="19"/>
                    </a:cubicBezTo>
                    <a:cubicBezTo>
                      <a:pt x="27" y="27"/>
                      <a:pt x="27" y="27"/>
                      <a:pt x="27" y="27"/>
                    </a:cubicBezTo>
                    <a:cubicBezTo>
                      <a:pt x="27" y="29"/>
                      <a:pt x="28" y="31"/>
                      <a:pt x="30" y="31"/>
                    </a:cubicBezTo>
                    <a:cubicBezTo>
                      <a:pt x="32" y="31"/>
                      <a:pt x="34" y="29"/>
                      <a:pt x="34" y="27"/>
                    </a:cubicBezTo>
                    <a:cubicBezTo>
                      <a:pt x="34" y="19"/>
                      <a:pt x="34" y="19"/>
                      <a:pt x="34" y="19"/>
                    </a:cubicBezTo>
                    <a:cubicBezTo>
                      <a:pt x="57" y="19"/>
                      <a:pt x="57" y="19"/>
                      <a:pt x="57" y="19"/>
                    </a:cubicBezTo>
                    <a:cubicBezTo>
                      <a:pt x="57" y="27"/>
                      <a:pt x="57" y="27"/>
                      <a:pt x="57" y="27"/>
                    </a:cubicBezTo>
                    <a:cubicBezTo>
                      <a:pt x="57" y="29"/>
                      <a:pt x="59" y="31"/>
                      <a:pt x="61" y="31"/>
                    </a:cubicBezTo>
                    <a:cubicBezTo>
                      <a:pt x="63" y="31"/>
                      <a:pt x="65" y="29"/>
                      <a:pt x="65" y="27"/>
                    </a:cubicBezTo>
                    <a:cubicBezTo>
                      <a:pt x="65" y="19"/>
                      <a:pt x="65" y="19"/>
                      <a:pt x="65" y="19"/>
                    </a:cubicBezTo>
                    <a:cubicBezTo>
                      <a:pt x="88" y="19"/>
                      <a:pt x="88" y="19"/>
                      <a:pt x="88" y="19"/>
                    </a:cubicBezTo>
                    <a:cubicBezTo>
                      <a:pt x="88" y="27"/>
                      <a:pt x="88" y="27"/>
                      <a:pt x="88" y="27"/>
                    </a:cubicBezTo>
                    <a:cubicBezTo>
                      <a:pt x="88" y="29"/>
                      <a:pt x="90" y="31"/>
                      <a:pt x="92" y="31"/>
                    </a:cubicBezTo>
                    <a:cubicBezTo>
                      <a:pt x="94" y="31"/>
                      <a:pt x="96" y="29"/>
                      <a:pt x="96" y="27"/>
                    </a:cubicBezTo>
                    <a:cubicBezTo>
                      <a:pt x="96" y="19"/>
                      <a:pt x="96" y="19"/>
                      <a:pt x="96" y="19"/>
                    </a:cubicBezTo>
                    <a:cubicBezTo>
                      <a:pt x="112" y="19"/>
                      <a:pt x="112" y="19"/>
                      <a:pt x="112" y="19"/>
                    </a:cubicBezTo>
                    <a:cubicBezTo>
                      <a:pt x="114" y="19"/>
                      <a:pt x="115" y="20"/>
                      <a:pt x="115" y="22"/>
                    </a:cubicBezTo>
                    <a:lnTo>
                      <a:pt x="115" y="113"/>
                    </a:lnTo>
                    <a:close/>
                    <a:moveTo>
                      <a:pt x="115" y="113"/>
                    </a:moveTo>
                    <a:cubicBezTo>
                      <a:pt x="115" y="113"/>
                      <a:pt x="115" y="113"/>
                      <a:pt x="115" y="113"/>
                    </a:cubicBezTo>
                  </a:path>
                </a:pathLst>
              </a:cu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p19"/>
              <p:cNvSpPr/>
              <p:nvPr/>
            </p:nvSpPr>
            <p:spPr>
              <a:xfrm>
                <a:off x="79375" y="2841626"/>
                <a:ext cx="42863" cy="34925"/>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19"/>
              <p:cNvSpPr/>
              <p:nvPr/>
            </p:nvSpPr>
            <p:spPr>
              <a:xfrm>
                <a:off x="79375" y="2897188"/>
                <a:ext cx="42863" cy="34925"/>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Google Shape;440;p19"/>
              <p:cNvSpPr/>
              <p:nvPr/>
            </p:nvSpPr>
            <p:spPr>
              <a:xfrm>
                <a:off x="79375" y="2955926"/>
                <a:ext cx="42863" cy="31750"/>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p19"/>
              <p:cNvSpPr/>
              <p:nvPr/>
            </p:nvSpPr>
            <p:spPr>
              <a:xfrm>
                <a:off x="155575" y="2955926"/>
                <a:ext cx="46038" cy="31750"/>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p19"/>
              <p:cNvSpPr/>
              <p:nvPr/>
            </p:nvSpPr>
            <p:spPr>
              <a:xfrm>
                <a:off x="155575" y="2897188"/>
                <a:ext cx="46038" cy="34925"/>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Google Shape;443;p19"/>
              <p:cNvSpPr/>
              <p:nvPr/>
            </p:nvSpPr>
            <p:spPr>
              <a:xfrm>
                <a:off x="155575" y="2841626"/>
                <a:ext cx="46038" cy="34925"/>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p19"/>
              <p:cNvSpPr/>
              <p:nvPr/>
            </p:nvSpPr>
            <p:spPr>
              <a:xfrm>
                <a:off x="233363" y="2955926"/>
                <a:ext cx="47625" cy="31750"/>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Google Shape;445;p19"/>
              <p:cNvSpPr/>
              <p:nvPr/>
            </p:nvSpPr>
            <p:spPr>
              <a:xfrm>
                <a:off x="233363" y="2897188"/>
                <a:ext cx="47625" cy="34925"/>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Google Shape;446;p19"/>
              <p:cNvSpPr/>
              <p:nvPr/>
            </p:nvSpPr>
            <p:spPr>
              <a:xfrm>
                <a:off x="233363" y="2841626"/>
                <a:ext cx="47625" cy="34925"/>
              </a:xfrm>
              <a:prstGeom prst="rect">
                <a:avLst/>
              </a:prstGeom>
              <a:solidFill>
                <a:schemeClr val="lt1"/>
              </a:solidFill>
              <a:ln>
                <a:noFill/>
              </a:ln>
            </p:spPr>
            <p:txBody>
              <a:bodyPr spcFirstLastPara="1" wrap="square" lIns="128575" tIns="64275" rIns="128575" bIns="642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47" name="Google Shape;447;p19"/>
            <p:cNvSpPr/>
            <p:nvPr/>
          </p:nvSpPr>
          <p:spPr>
            <a:xfrm>
              <a:off x="6382960" y="2636432"/>
              <a:ext cx="230090" cy="218589"/>
            </a:xfrm>
            <a:custGeom>
              <a:avLst/>
              <a:gdLst/>
              <a:ahLst/>
              <a:cxnLst/>
              <a:rect l="l" t="t" r="r" b="b"/>
              <a:pathLst>
                <a:path w="118" h="119" extrusionOk="0">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Google Shape;448;p19"/>
            <p:cNvSpPr txBox="1"/>
            <p:nvPr/>
          </p:nvSpPr>
          <p:spPr>
            <a:xfrm>
              <a:off x="1862603" y="1172681"/>
              <a:ext cx="1865700" cy="675000"/>
            </a:xfrm>
            <a:prstGeom prst="rect">
              <a:avLst/>
            </a:prstGeom>
            <a:noFill/>
            <a:ln>
              <a:noFill/>
            </a:ln>
          </p:spPr>
          <p:txBody>
            <a:bodyPr spcFirstLastPara="1" wrap="square" lIns="65025" tIns="32500" rIns="65025" bIns="32500" anchor="t" anchorCtr="0">
              <a:spAutoFit/>
            </a:bodyPr>
            <a:lstStyle/>
            <a:p>
              <a:pPr marL="0" marR="0" lvl="0" indent="0" algn="l" rtl="0">
                <a:spcBef>
                  <a:spcPts val="0"/>
                </a:spcBef>
                <a:spcAft>
                  <a:spcPts val="0"/>
                </a:spcAft>
                <a:buNone/>
              </a:pPr>
              <a:r>
                <a:rPr lang="zh-CN" sz="1500">
                  <a:solidFill>
                    <a:srgbClr val="C27BA0"/>
                  </a:solidFill>
                  <a:latin typeface="Microsoft Yahei"/>
                  <a:ea typeface="Microsoft Yahei"/>
                  <a:cs typeface="Microsoft Yahei"/>
                  <a:sym typeface="Microsoft Yahei"/>
                </a:rPr>
                <a:t>Living purpose:</a:t>
              </a:r>
              <a:endParaRPr sz="1500">
                <a:solidFill>
                  <a:srgbClr val="C27BA0"/>
                </a:solidFill>
                <a:latin typeface="Microsoft Yahei"/>
                <a:ea typeface="Microsoft Yahei"/>
                <a:cs typeface="Microsoft Yahei"/>
                <a:sym typeface="Microsoft Yahei"/>
              </a:endParaRPr>
            </a:p>
            <a:p>
              <a:pPr marL="0" marR="0" lvl="0" indent="0" algn="l" rtl="0">
                <a:spcBef>
                  <a:spcPts val="0"/>
                </a:spcBef>
                <a:spcAft>
                  <a:spcPts val="0"/>
                </a:spcAft>
                <a:buNone/>
              </a:pPr>
              <a:r>
                <a:rPr lang="zh-CN" sz="1500">
                  <a:solidFill>
                    <a:srgbClr val="C27BA0"/>
                  </a:solidFill>
                  <a:latin typeface="Microsoft Yahei"/>
                  <a:ea typeface="Microsoft Yahei"/>
                  <a:cs typeface="Microsoft Yahei"/>
                  <a:sym typeface="Microsoft Yahei"/>
                </a:rPr>
                <a:t>Buy the one which is far away from schools</a:t>
              </a:r>
              <a:endParaRPr sz="1500">
                <a:solidFill>
                  <a:srgbClr val="C27BA0"/>
                </a:solidFill>
                <a:latin typeface="Microsoft Yahei"/>
                <a:ea typeface="Microsoft Yahei"/>
                <a:cs typeface="Microsoft Yahei"/>
                <a:sym typeface="Microsoft Yahei"/>
              </a:endParaRPr>
            </a:p>
            <a:p>
              <a:pPr marL="0" marR="0" lvl="0" indent="0" algn="l" rtl="0">
                <a:lnSpc>
                  <a:spcPct val="150000"/>
                </a:lnSpc>
                <a:spcBef>
                  <a:spcPts val="0"/>
                </a:spcBef>
                <a:spcAft>
                  <a:spcPts val="0"/>
                </a:spcAft>
                <a:buNone/>
              </a:pPr>
              <a:endParaRPr sz="1200">
                <a:solidFill>
                  <a:schemeClr val="dk1"/>
                </a:solidFill>
                <a:latin typeface="Microsoft Yahei"/>
                <a:ea typeface="Microsoft Yahei"/>
                <a:cs typeface="Microsoft Yahei"/>
                <a:sym typeface="Microsoft Yahei"/>
              </a:endParaRPr>
            </a:p>
          </p:txBody>
        </p:sp>
        <p:sp>
          <p:nvSpPr>
            <p:cNvPr id="449" name="Google Shape;449;p19"/>
            <p:cNvSpPr txBox="1"/>
            <p:nvPr/>
          </p:nvSpPr>
          <p:spPr>
            <a:xfrm>
              <a:off x="992200" y="3545226"/>
              <a:ext cx="1752600" cy="708000"/>
            </a:xfrm>
            <a:prstGeom prst="rect">
              <a:avLst/>
            </a:prstGeom>
            <a:noFill/>
            <a:ln>
              <a:noFill/>
            </a:ln>
          </p:spPr>
          <p:txBody>
            <a:bodyPr spcFirstLastPara="1" wrap="square" lIns="65025" tIns="32500" rIns="65025" bIns="32500" anchor="t" anchorCtr="0">
              <a:spAutoFit/>
            </a:bodyPr>
            <a:lstStyle/>
            <a:p>
              <a:pPr marL="0" marR="0" lvl="0" indent="0" algn="l" rtl="0">
                <a:lnSpc>
                  <a:spcPct val="150000"/>
                </a:lnSpc>
                <a:spcBef>
                  <a:spcPts val="0"/>
                </a:spcBef>
                <a:spcAft>
                  <a:spcPts val="0"/>
                </a:spcAft>
                <a:buNone/>
              </a:pPr>
              <a:r>
                <a:rPr lang="zh-CN" sz="1500">
                  <a:solidFill>
                    <a:srgbClr val="C27BA0"/>
                  </a:solidFill>
                  <a:latin typeface="Microsoft Yahei"/>
                  <a:ea typeface="Microsoft Yahei"/>
                  <a:cs typeface="Microsoft Yahei"/>
                  <a:sym typeface="Microsoft Yahei"/>
                </a:rPr>
                <a:t>Investing purpose:</a:t>
              </a:r>
              <a:endParaRPr sz="1500">
                <a:solidFill>
                  <a:srgbClr val="C27BA0"/>
                </a:solidFill>
                <a:latin typeface="Microsoft Yahei"/>
                <a:ea typeface="Microsoft Yahei"/>
                <a:cs typeface="Microsoft Yahei"/>
                <a:sym typeface="Microsoft Yahei"/>
              </a:endParaRPr>
            </a:p>
            <a:p>
              <a:pPr marL="0" marR="0" lvl="0" indent="0" algn="l" rtl="0">
                <a:lnSpc>
                  <a:spcPct val="150000"/>
                </a:lnSpc>
                <a:spcBef>
                  <a:spcPts val="0"/>
                </a:spcBef>
                <a:spcAft>
                  <a:spcPts val="0"/>
                </a:spcAft>
                <a:buNone/>
              </a:pPr>
              <a:r>
                <a:rPr lang="zh-CN" sz="1500">
                  <a:solidFill>
                    <a:srgbClr val="C27BA0"/>
                  </a:solidFill>
                  <a:latin typeface="Microsoft Yahei"/>
                  <a:ea typeface="Microsoft Yahei"/>
                  <a:cs typeface="Microsoft Yahei"/>
                  <a:sym typeface="Microsoft Yahei"/>
                </a:rPr>
                <a:t>Buy the one which is close to schools</a:t>
              </a:r>
              <a:endParaRPr sz="1500">
                <a:solidFill>
                  <a:srgbClr val="C27BA0"/>
                </a:solidFill>
                <a:latin typeface="Microsoft Yahei"/>
                <a:ea typeface="Microsoft Yahei"/>
                <a:cs typeface="Microsoft Yahei"/>
                <a:sym typeface="Microsoft Yahei"/>
              </a:endParaRPr>
            </a:p>
          </p:txBody>
        </p:sp>
        <p:sp>
          <p:nvSpPr>
            <p:cNvPr id="450" name="Google Shape;450;p19"/>
            <p:cNvSpPr txBox="1"/>
            <p:nvPr/>
          </p:nvSpPr>
          <p:spPr>
            <a:xfrm>
              <a:off x="6382963" y="869559"/>
              <a:ext cx="1752600" cy="1038600"/>
            </a:xfrm>
            <a:prstGeom prst="rect">
              <a:avLst/>
            </a:prstGeom>
            <a:noFill/>
            <a:ln>
              <a:noFill/>
            </a:ln>
          </p:spPr>
          <p:txBody>
            <a:bodyPr spcFirstLastPara="1" wrap="square" lIns="65025" tIns="32500" rIns="65025" bIns="32500" anchor="t" anchorCtr="0">
              <a:spAutoFit/>
            </a:bodyPr>
            <a:lstStyle/>
            <a:p>
              <a:pPr marL="0" marR="0" lvl="0" indent="0" algn="l" rtl="0">
                <a:spcBef>
                  <a:spcPts val="0"/>
                </a:spcBef>
                <a:spcAft>
                  <a:spcPts val="0"/>
                </a:spcAft>
                <a:buNone/>
              </a:pPr>
              <a:r>
                <a:rPr lang="zh-CN" sz="1500">
                  <a:solidFill>
                    <a:srgbClr val="6AA84F"/>
                  </a:solidFill>
                  <a:latin typeface="Microsoft Yahei"/>
                  <a:ea typeface="Microsoft Yahei"/>
                  <a:cs typeface="Microsoft Yahei"/>
                  <a:sym typeface="Microsoft Yahei"/>
                </a:rPr>
                <a:t>Missing sufficient data to analyze the impact of floors. We may need the size of each floor to get a better understanding on the impact of this variable. </a:t>
              </a:r>
              <a:endParaRPr sz="1500">
                <a:solidFill>
                  <a:srgbClr val="6AA84F"/>
                </a:solidFill>
                <a:latin typeface="Microsoft Yahei"/>
                <a:ea typeface="Microsoft Yahei"/>
                <a:cs typeface="Microsoft Yahei"/>
                <a:sym typeface="Microsoft Yahei"/>
              </a:endParaRPr>
            </a:p>
          </p:txBody>
        </p:sp>
        <p:sp>
          <p:nvSpPr>
            <p:cNvPr id="451" name="Google Shape;451;p19"/>
            <p:cNvSpPr txBox="1"/>
            <p:nvPr/>
          </p:nvSpPr>
          <p:spPr>
            <a:xfrm>
              <a:off x="6061408" y="3297430"/>
              <a:ext cx="2061300" cy="955800"/>
            </a:xfrm>
            <a:prstGeom prst="rect">
              <a:avLst/>
            </a:prstGeom>
            <a:noFill/>
            <a:ln>
              <a:noFill/>
            </a:ln>
          </p:spPr>
          <p:txBody>
            <a:bodyPr spcFirstLastPara="1" wrap="square" lIns="65025" tIns="32500" rIns="65025" bIns="32500" anchor="t" anchorCtr="0">
              <a:spAutoFit/>
            </a:bodyPr>
            <a:lstStyle/>
            <a:p>
              <a:pPr marL="0" marR="0" lvl="0" indent="0" algn="l" rtl="0">
                <a:lnSpc>
                  <a:spcPct val="150000"/>
                </a:lnSpc>
                <a:spcBef>
                  <a:spcPts val="0"/>
                </a:spcBef>
                <a:spcAft>
                  <a:spcPts val="0"/>
                </a:spcAft>
                <a:buNone/>
              </a:pPr>
              <a:r>
                <a:rPr lang="zh-CN" sz="1500">
                  <a:solidFill>
                    <a:srgbClr val="6AA84F"/>
                  </a:solidFill>
                  <a:latin typeface="Microsoft Yahei"/>
                  <a:ea typeface="Microsoft Yahei"/>
                  <a:cs typeface="Microsoft Yahei"/>
                  <a:sym typeface="Microsoft Yahei"/>
                </a:rPr>
                <a:t>             Data did not provide enough variables that could be used for analyzing the impact of neighborhoods</a:t>
              </a:r>
              <a:endParaRPr sz="1500">
                <a:solidFill>
                  <a:srgbClr val="6AA84F"/>
                </a:solidFill>
                <a:latin typeface="Microsoft Yahei"/>
                <a:ea typeface="Microsoft Yahei"/>
                <a:cs typeface="Microsoft Yahei"/>
                <a:sym typeface="Microsoft Yahe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1"/>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rgbClr val="3B3838"/>
                </a:solidFill>
              </a:rPr>
              <a:t>Reference</a:t>
            </a:r>
            <a:endParaRPr sz="2000" b="1">
              <a:solidFill>
                <a:srgbClr val="3B3838"/>
              </a:solidFill>
              <a:latin typeface="Arial"/>
              <a:ea typeface="Arial"/>
              <a:cs typeface="Arial"/>
              <a:sym typeface="Arial"/>
            </a:endParaRPr>
          </a:p>
        </p:txBody>
      </p:sp>
      <p:sp>
        <p:nvSpPr>
          <p:cNvPr id="458" name="Google Shape;458;p21"/>
          <p:cNvSpPr txBox="1"/>
          <p:nvPr/>
        </p:nvSpPr>
        <p:spPr>
          <a:xfrm>
            <a:off x="792325" y="1269700"/>
            <a:ext cx="10228200" cy="5482200"/>
          </a:xfrm>
          <a:prstGeom prst="rect">
            <a:avLst/>
          </a:prstGeom>
          <a:noFill/>
          <a:ln>
            <a:noFill/>
          </a:ln>
        </p:spPr>
        <p:txBody>
          <a:bodyPr spcFirstLastPara="1" wrap="square" lIns="91425" tIns="91425" rIns="91425" bIns="91425" anchor="t" anchorCtr="0">
            <a:spAutoFit/>
          </a:bodyPr>
          <a:lstStyle/>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Engle, Robert F., David M. Lilien, and Mark Watson. "A Dymimic Model of Housing Price Determination." 07 Mar. 2002. Web. 02                          Apr. 2021.</a:t>
            </a:r>
            <a:endParaRPr>
              <a:solidFill>
                <a:schemeClr val="dk1"/>
              </a:solidFill>
              <a:latin typeface="Times New Roman"/>
              <a:ea typeface="Times New Roman"/>
              <a:cs typeface="Times New Roman"/>
              <a:sym typeface="Times New Roman"/>
            </a:endParaRPr>
          </a:p>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Kiel, Katherine A., and Jeffrey E. Zabel. "Location, Location, Location: The 3l Approach to House Price Determination." 10 Jan. 2008. Web. 02 Apr. 2021.</a:t>
            </a:r>
            <a:endParaRPr>
              <a:solidFill>
                <a:schemeClr val="dk1"/>
              </a:solidFill>
              <a:latin typeface="Times New Roman"/>
              <a:ea typeface="Times New Roman"/>
              <a:cs typeface="Times New Roman"/>
              <a:sym typeface="Times New Roman"/>
            </a:endParaRPr>
          </a:p>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"Median Home Price." 15 July 2020. Web. 02 Apr. 2021.</a:t>
            </a:r>
            <a:endParaRPr>
              <a:solidFill>
                <a:schemeClr val="dk1"/>
              </a:solidFill>
              <a:latin typeface="Times New Roman"/>
              <a:ea typeface="Times New Roman"/>
              <a:cs typeface="Times New Roman"/>
              <a:sym typeface="Times New Roman"/>
            </a:endParaRPr>
          </a:p>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"Median Sales Price of Houses Sold for the United States." 28 Jan. 2021. Web. 02 Apr. 2021.</a:t>
            </a:r>
            <a:endParaRPr>
              <a:solidFill>
                <a:schemeClr val="dk1"/>
              </a:solidFill>
              <a:latin typeface="Times New Roman"/>
              <a:ea typeface="Times New Roman"/>
              <a:cs typeface="Times New Roman"/>
              <a:sym typeface="Times New Roman"/>
            </a:endParaRPr>
          </a:p>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Oloke, O. C., Y. A. Olawale, and A.S Oni. "Price Determination for Residential Properties in Lagos State, Nigeria: The Principal-Agent Dilemma." 01 Jan. 1970. Web. 02 Apr. 2021.</a:t>
            </a:r>
            <a:endParaRPr>
              <a:solidFill>
                <a:schemeClr val="dk1"/>
              </a:solidFill>
              <a:latin typeface="Times New Roman"/>
              <a:ea typeface="Times New Roman"/>
              <a:cs typeface="Times New Roman"/>
              <a:sym typeface="Times New Roman"/>
            </a:endParaRPr>
          </a:p>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"Trends in Home Buyer Preferences." Web. 02 Apr. 2021.</a:t>
            </a:r>
            <a:endParaRPr>
              <a:solidFill>
                <a:schemeClr val="dk1"/>
              </a:solidFill>
              <a:latin typeface="Times New Roman"/>
              <a:ea typeface="Times New Roman"/>
              <a:cs typeface="Times New Roman"/>
              <a:sym typeface="Times New Roman"/>
            </a:endParaRPr>
          </a:p>
          <a:p>
            <a:pPr marL="355600" lvl="0" indent="0" algn="l" rtl="0">
              <a:lnSpc>
                <a:spcPct val="115000"/>
              </a:lnSpc>
              <a:spcBef>
                <a:spcPts val="29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"Washington and U.S. per Capita Personal Income." 14 July 2020. Web. 02 Apr. 2021.</a:t>
            </a:r>
            <a:endParaRPr>
              <a:solidFill>
                <a:schemeClr val="dk1"/>
              </a:solidFill>
              <a:latin typeface="Times New Roman"/>
              <a:ea typeface="Times New Roman"/>
              <a:cs typeface="Times New Roman"/>
              <a:sym typeface="Times New Roman"/>
            </a:endParaRPr>
          </a:p>
          <a:p>
            <a:pPr marL="0" lvl="0" indent="0" algn="l" rtl="0">
              <a:spcBef>
                <a:spcPts val="29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Shape 463"/>
        <p:cNvGrpSpPr/>
        <p:nvPr/>
      </p:nvGrpSpPr>
      <p:grpSpPr>
        <a:xfrm>
          <a:off x="0" y="0"/>
          <a:ext cx="0" cy="0"/>
          <a:chOff x="0" y="0"/>
          <a:chExt cx="0" cy="0"/>
        </a:xfrm>
      </p:grpSpPr>
      <p:sp>
        <p:nvSpPr>
          <p:cNvPr id="464" name="Google Shape;464;p24"/>
          <p:cNvSpPr/>
          <p:nvPr/>
        </p:nvSpPr>
        <p:spPr>
          <a:xfrm>
            <a:off x="5611504" y="1569493"/>
            <a:ext cx="968991" cy="968991"/>
          </a:xfrm>
          <a:prstGeom prst="rect">
            <a:avLst/>
          </a:prstGeom>
          <a:solidFill>
            <a:srgbClr val="3B3838"/>
          </a:solidFill>
          <a:ln w="28575" cap="flat" cmpd="sng">
            <a:solidFill>
              <a:srgbClr val="7F7F7F"/>
            </a:solidFill>
            <a:prstDash val="solid"/>
            <a:miter lim="800000"/>
            <a:headEnd type="none" w="sm" len="sm"/>
            <a:tailEnd type="none" w="sm" len="sm"/>
          </a:ln>
          <a:effectLst>
            <a:outerShdw blurRad="50800" dist="1016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65" name="Google Shape;465;p24"/>
          <p:cNvCxnSpPr/>
          <p:nvPr/>
        </p:nvCxnSpPr>
        <p:spPr>
          <a:xfrm>
            <a:off x="4813110" y="2934268"/>
            <a:ext cx="2565779" cy="0"/>
          </a:xfrm>
          <a:prstGeom prst="straightConnector1">
            <a:avLst/>
          </a:prstGeom>
          <a:noFill/>
          <a:ln w="28575" cap="flat" cmpd="sng">
            <a:solidFill>
              <a:srgbClr val="7F7F7F"/>
            </a:solidFill>
            <a:prstDash val="solid"/>
            <a:miter lim="800000"/>
            <a:headEnd type="none" w="sm" len="sm"/>
            <a:tailEnd type="none" w="sm" len="sm"/>
          </a:ln>
          <a:effectLst>
            <a:outerShdw blurRad="88900" dist="76200" dir="2700000" algn="tl" rotWithShape="0">
              <a:srgbClr val="000000">
                <a:alpha val="40000"/>
              </a:srgbClr>
            </a:outerShdw>
          </a:effectLst>
        </p:spPr>
      </p:cxnSp>
      <p:sp>
        <p:nvSpPr>
          <p:cNvPr id="466" name="Google Shape;466;p24"/>
          <p:cNvSpPr txBox="1"/>
          <p:nvPr/>
        </p:nvSpPr>
        <p:spPr>
          <a:xfrm>
            <a:off x="1896945" y="3029680"/>
            <a:ext cx="913044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chemeClr val="lt1"/>
                </a:solidFill>
                <a:latin typeface="Arial"/>
                <a:ea typeface="Arial"/>
                <a:cs typeface="Arial"/>
                <a:sym typeface="Arial"/>
              </a:rPr>
              <a:t>THANKS FOR WATCHING</a:t>
            </a:r>
            <a:endParaRPr sz="6000" b="1">
              <a:solidFill>
                <a:schemeClr val="lt1"/>
              </a:solidFill>
              <a:latin typeface="Arial"/>
              <a:ea typeface="Arial"/>
              <a:cs typeface="Arial"/>
              <a:sym typeface="Arial"/>
            </a:endParaRPr>
          </a:p>
        </p:txBody>
      </p:sp>
      <p:pic>
        <p:nvPicPr>
          <p:cNvPr id="467" name="Google Shape;467;p24"/>
          <p:cNvPicPr preferRelativeResize="0"/>
          <p:nvPr/>
        </p:nvPicPr>
        <p:blipFill rotWithShape="1">
          <a:blip r:embed="rId3">
            <a:alphaModFix/>
          </a:blip>
          <a:srcRect/>
          <a:stretch/>
        </p:blipFill>
        <p:spPr>
          <a:xfrm>
            <a:off x="5729446" y="1686988"/>
            <a:ext cx="733106" cy="734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p:nvPr/>
        </p:nvSpPr>
        <p:spPr>
          <a:xfrm>
            <a:off x="177420" y="193640"/>
            <a:ext cx="2674965" cy="738664"/>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zh-CN" sz="3600" b="0" i="0" u="none" strike="noStrike" cap="none">
                <a:solidFill>
                  <a:srgbClr val="3B3838"/>
                </a:solidFill>
                <a:latin typeface="Impact"/>
                <a:ea typeface="Impact"/>
                <a:cs typeface="Impact"/>
                <a:sym typeface="Impact"/>
              </a:rPr>
              <a:t>CONTENTS</a:t>
            </a:r>
            <a:endParaRPr/>
          </a:p>
        </p:txBody>
      </p:sp>
      <p:cxnSp>
        <p:nvCxnSpPr>
          <p:cNvPr id="117" name="Google Shape;117;p2"/>
          <p:cNvCxnSpPr/>
          <p:nvPr/>
        </p:nvCxnSpPr>
        <p:spPr>
          <a:xfrm>
            <a:off x="2220036" y="1951630"/>
            <a:ext cx="7524465" cy="0"/>
          </a:xfrm>
          <a:prstGeom prst="straightConnector1">
            <a:avLst/>
          </a:prstGeom>
          <a:noFill/>
          <a:ln w="28575" cap="flat" cmpd="sng">
            <a:solidFill>
              <a:srgbClr val="7F7F7F"/>
            </a:solidFill>
            <a:prstDash val="solid"/>
            <a:miter lim="800000"/>
            <a:headEnd type="none" w="sm" len="sm"/>
            <a:tailEnd type="none" w="sm" len="sm"/>
          </a:ln>
          <a:effectLst>
            <a:outerShdw blurRad="88900" dist="76200" dir="2700000" algn="tl" rotWithShape="0">
              <a:srgbClr val="000000">
                <a:alpha val="40000"/>
              </a:srgbClr>
            </a:outerShdw>
          </a:effectLst>
        </p:spPr>
      </p:cxnSp>
      <p:grpSp>
        <p:nvGrpSpPr>
          <p:cNvPr id="118" name="Google Shape;118;p2"/>
          <p:cNvGrpSpPr/>
          <p:nvPr/>
        </p:nvGrpSpPr>
        <p:grpSpPr>
          <a:xfrm>
            <a:off x="2852386" y="2191690"/>
            <a:ext cx="6332557" cy="649691"/>
            <a:chOff x="2852386" y="2355463"/>
            <a:chExt cx="6332557" cy="649691"/>
          </a:xfrm>
        </p:grpSpPr>
        <p:sp>
          <p:nvSpPr>
            <p:cNvPr id="119" name="Google Shape;119;p2"/>
            <p:cNvSpPr/>
            <p:nvPr/>
          </p:nvSpPr>
          <p:spPr>
            <a:xfrm>
              <a:off x="3173273" y="2422314"/>
              <a:ext cx="6011670" cy="543284"/>
            </a:xfrm>
            <a:prstGeom prst="rect">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p2"/>
            <p:cNvSpPr/>
            <p:nvPr/>
          </p:nvSpPr>
          <p:spPr>
            <a:xfrm>
              <a:off x="2852386" y="2355463"/>
              <a:ext cx="649691" cy="649691"/>
            </a:xfrm>
            <a:prstGeom prst="ellipse">
              <a:avLst/>
            </a:prstGeom>
            <a:solidFill>
              <a:srgbClr val="3B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2"/>
            <p:cNvSpPr/>
            <p:nvPr/>
          </p:nvSpPr>
          <p:spPr>
            <a:xfrm>
              <a:off x="2904610" y="2416959"/>
              <a:ext cx="537327"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b="0" i="0" u="none" strike="noStrike" cap="none">
                  <a:solidFill>
                    <a:schemeClr val="lt1"/>
                  </a:solidFill>
                  <a:latin typeface="Impact"/>
                  <a:ea typeface="Impact"/>
                  <a:cs typeface="Impact"/>
                  <a:sym typeface="Impact"/>
                </a:rPr>
                <a:t>01</a:t>
              </a:r>
              <a:endParaRPr sz="3000">
                <a:solidFill>
                  <a:schemeClr val="lt1"/>
                </a:solidFill>
                <a:latin typeface="Impact"/>
                <a:ea typeface="Impact"/>
                <a:cs typeface="Impact"/>
                <a:sym typeface="Impact"/>
              </a:endParaRPr>
            </a:p>
          </p:txBody>
        </p:sp>
        <p:sp>
          <p:nvSpPr>
            <p:cNvPr id="122" name="Google Shape;122;p2"/>
            <p:cNvSpPr txBox="1"/>
            <p:nvPr/>
          </p:nvSpPr>
          <p:spPr>
            <a:xfrm>
              <a:off x="3841525" y="2515748"/>
              <a:ext cx="4661344"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000" b="1" dirty="0">
                  <a:latin typeface="Microsoft Yahei"/>
                  <a:ea typeface="Microsoft Yahei"/>
                  <a:cs typeface="Microsoft Yahei"/>
                  <a:sym typeface="Microsoft Yahei"/>
                </a:rPr>
                <a:t>Research Question &amp; Hypothesis</a:t>
              </a:r>
              <a:endParaRPr dirty="0"/>
            </a:p>
          </p:txBody>
        </p:sp>
      </p:grpSp>
      <p:grpSp>
        <p:nvGrpSpPr>
          <p:cNvPr id="123" name="Google Shape;123;p2"/>
          <p:cNvGrpSpPr/>
          <p:nvPr/>
        </p:nvGrpSpPr>
        <p:grpSpPr>
          <a:xfrm>
            <a:off x="2852386" y="3231924"/>
            <a:ext cx="6332557" cy="649691"/>
            <a:chOff x="2852386" y="2355463"/>
            <a:chExt cx="6332557" cy="649691"/>
          </a:xfrm>
        </p:grpSpPr>
        <p:sp>
          <p:nvSpPr>
            <p:cNvPr id="124" name="Google Shape;124;p2"/>
            <p:cNvSpPr/>
            <p:nvPr/>
          </p:nvSpPr>
          <p:spPr>
            <a:xfrm>
              <a:off x="3173273" y="2422314"/>
              <a:ext cx="6011670" cy="543284"/>
            </a:xfrm>
            <a:prstGeom prst="rect">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2"/>
            <p:cNvSpPr/>
            <p:nvPr/>
          </p:nvSpPr>
          <p:spPr>
            <a:xfrm>
              <a:off x="2852386" y="2355463"/>
              <a:ext cx="649691" cy="649691"/>
            </a:xfrm>
            <a:prstGeom prst="ellipse">
              <a:avLst/>
            </a:prstGeom>
            <a:solidFill>
              <a:srgbClr val="3B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2"/>
            <p:cNvSpPr/>
            <p:nvPr/>
          </p:nvSpPr>
          <p:spPr>
            <a:xfrm>
              <a:off x="2904610" y="2416959"/>
              <a:ext cx="711199"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a:solidFill>
                    <a:schemeClr val="lt1"/>
                  </a:solidFill>
                  <a:latin typeface="Impact"/>
                  <a:ea typeface="Impact"/>
                  <a:cs typeface="Impact"/>
                  <a:sym typeface="Impact"/>
                </a:rPr>
                <a:t>02</a:t>
              </a:r>
              <a:endParaRPr sz="3000">
                <a:solidFill>
                  <a:schemeClr val="lt1"/>
                </a:solidFill>
                <a:latin typeface="Impact"/>
                <a:ea typeface="Impact"/>
                <a:cs typeface="Impact"/>
                <a:sym typeface="Impact"/>
              </a:endParaRPr>
            </a:p>
          </p:txBody>
        </p:sp>
        <p:sp>
          <p:nvSpPr>
            <p:cNvPr id="127" name="Google Shape;127;p2"/>
            <p:cNvSpPr txBox="1"/>
            <p:nvPr/>
          </p:nvSpPr>
          <p:spPr>
            <a:xfrm>
              <a:off x="3841525" y="2515739"/>
              <a:ext cx="2875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000" b="1" dirty="0">
                  <a:latin typeface="Microsoft Yahei"/>
                  <a:ea typeface="Microsoft Yahei"/>
                  <a:cs typeface="Microsoft Yahei"/>
                  <a:sym typeface="Microsoft Yahei"/>
                </a:rPr>
                <a:t>Literature Review</a:t>
              </a:r>
              <a:endParaRPr dirty="0"/>
            </a:p>
          </p:txBody>
        </p:sp>
      </p:grpSp>
      <p:grpSp>
        <p:nvGrpSpPr>
          <p:cNvPr id="128" name="Google Shape;128;p2"/>
          <p:cNvGrpSpPr/>
          <p:nvPr/>
        </p:nvGrpSpPr>
        <p:grpSpPr>
          <a:xfrm>
            <a:off x="2852386" y="5312391"/>
            <a:ext cx="6332557" cy="649691"/>
            <a:chOff x="2852386" y="2355463"/>
            <a:chExt cx="6332557" cy="649691"/>
          </a:xfrm>
        </p:grpSpPr>
        <p:sp>
          <p:nvSpPr>
            <p:cNvPr id="129" name="Google Shape;129;p2"/>
            <p:cNvSpPr/>
            <p:nvPr/>
          </p:nvSpPr>
          <p:spPr>
            <a:xfrm>
              <a:off x="3173273" y="2422314"/>
              <a:ext cx="6011670" cy="543284"/>
            </a:xfrm>
            <a:prstGeom prst="rect">
              <a:avLst/>
            </a:prstGeom>
            <a:noFill/>
            <a:ln w="28575" cap="flat" cmpd="sng">
              <a:solidFill>
                <a:srgbClr val="3B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2"/>
            <p:cNvSpPr/>
            <p:nvPr/>
          </p:nvSpPr>
          <p:spPr>
            <a:xfrm>
              <a:off x="2852386" y="2355463"/>
              <a:ext cx="649691" cy="649691"/>
            </a:xfrm>
            <a:prstGeom prst="ellipse">
              <a:avLst/>
            </a:prstGeom>
            <a:solidFill>
              <a:srgbClr val="3B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
            <p:cNvSpPr/>
            <p:nvPr/>
          </p:nvSpPr>
          <p:spPr>
            <a:xfrm>
              <a:off x="2904610" y="2416959"/>
              <a:ext cx="711199"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a:solidFill>
                    <a:schemeClr val="lt1"/>
                  </a:solidFill>
                  <a:latin typeface="Impact"/>
                  <a:ea typeface="Impact"/>
                  <a:cs typeface="Impact"/>
                  <a:sym typeface="Impact"/>
                </a:rPr>
                <a:t>04</a:t>
              </a:r>
              <a:endParaRPr sz="3000">
                <a:solidFill>
                  <a:schemeClr val="lt1"/>
                </a:solidFill>
                <a:latin typeface="Impact"/>
                <a:ea typeface="Impact"/>
                <a:cs typeface="Impact"/>
                <a:sym typeface="Impact"/>
              </a:endParaRPr>
            </a:p>
          </p:txBody>
        </p:sp>
        <p:sp>
          <p:nvSpPr>
            <p:cNvPr id="132" name="Google Shape;132;p2"/>
            <p:cNvSpPr txBox="1"/>
            <p:nvPr/>
          </p:nvSpPr>
          <p:spPr>
            <a:xfrm>
              <a:off x="3841525" y="2515747"/>
              <a:ext cx="4482668"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000" b="1" dirty="0">
                  <a:latin typeface="Microsoft Yahei"/>
                  <a:ea typeface="Microsoft Yahei"/>
                  <a:cs typeface="Microsoft Yahei"/>
                  <a:sym typeface="Microsoft Yahei"/>
                </a:rPr>
                <a:t>Conclusions &amp; Suggestions</a:t>
              </a:r>
              <a:endParaRPr dirty="0"/>
            </a:p>
          </p:txBody>
        </p:sp>
      </p:grpSp>
      <p:grpSp>
        <p:nvGrpSpPr>
          <p:cNvPr id="133" name="Google Shape;133;p2"/>
          <p:cNvGrpSpPr/>
          <p:nvPr/>
        </p:nvGrpSpPr>
        <p:grpSpPr>
          <a:xfrm>
            <a:off x="2852386" y="4272158"/>
            <a:ext cx="6332587" cy="649800"/>
            <a:chOff x="2852386" y="2355463"/>
            <a:chExt cx="6332587" cy="649800"/>
          </a:xfrm>
        </p:grpSpPr>
        <p:sp>
          <p:nvSpPr>
            <p:cNvPr id="134" name="Google Shape;134;p2"/>
            <p:cNvSpPr/>
            <p:nvPr/>
          </p:nvSpPr>
          <p:spPr>
            <a:xfrm>
              <a:off x="3173273" y="2422314"/>
              <a:ext cx="6011700" cy="543300"/>
            </a:xfrm>
            <a:prstGeom prst="rect">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2"/>
            <p:cNvSpPr/>
            <p:nvPr/>
          </p:nvSpPr>
          <p:spPr>
            <a:xfrm>
              <a:off x="2852386" y="2355463"/>
              <a:ext cx="649800" cy="649800"/>
            </a:xfrm>
            <a:prstGeom prst="ellipse">
              <a:avLst/>
            </a:prstGeom>
            <a:solidFill>
              <a:srgbClr val="3B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2"/>
            <p:cNvSpPr/>
            <p:nvPr/>
          </p:nvSpPr>
          <p:spPr>
            <a:xfrm>
              <a:off x="2904610" y="2416959"/>
              <a:ext cx="7113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a:solidFill>
                    <a:schemeClr val="lt1"/>
                  </a:solidFill>
                  <a:latin typeface="Impact"/>
                  <a:ea typeface="Impact"/>
                  <a:cs typeface="Impact"/>
                  <a:sym typeface="Impact"/>
                </a:rPr>
                <a:t>03</a:t>
              </a:r>
              <a:endParaRPr sz="3000">
                <a:solidFill>
                  <a:schemeClr val="lt1"/>
                </a:solidFill>
                <a:latin typeface="Impact"/>
                <a:ea typeface="Impact"/>
                <a:cs typeface="Impact"/>
                <a:sym typeface="Impact"/>
              </a:endParaRPr>
            </a:p>
          </p:txBody>
        </p:sp>
        <p:sp>
          <p:nvSpPr>
            <p:cNvPr id="137" name="Google Shape;137;p2"/>
            <p:cNvSpPr txBox="1"/>
            <p:nvPr/>
          </p:nvSpPr>
          <p:spPr>
            <a:xfrm>
              <a:off x="3841525" y="2515730"/>
              <a:ext cx="5007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000" b="1">
                  <a:latin typeface="Microsoft Yahei"/>
                  <a:ea typeface="Microsoft Yahei"/>
                  <a:cs typeface="Microsoft Yahei"/>
                  <a:sym typeface="Microsoft Yahei"/>
                </a:rPr>
                <a:t>Methodology &amp; Statistical Results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p:nvPr/>
        </p:nvSpPr>
        <p:spPr>
          <a:xfrm>
            <a:off x="0" y="2429301"/>
            <a:ext cx="12192000" cy="4428699"/>
          </a:xfrm>
          <a:prstGeom prst="rect">
            <a:avLst/>
          </a:prstGeom>
          <a:solidFill>
            <a:srgbClr val="7571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4" name="Google Shape;144;p3"/>
          <p:cNvPicPr preferRelativeResize="0"/>
          <p:nvPr/>
        </p:nvPicPr>
        <p:blipFill rotWithShape="1">
          <a:blip r:embed="rId3">
            <a:alphaModFix/>
          </a:blip>
          <a:srcRect/>
          <a:stretch/>
        </p:blipFill>
        <p:spPr>
          <a:xfrm>
            <a:off x="1894425" y="1621791"/>
            <a:ext cx="1613050" cy="1615019"/>
          </a:xfrm>
          <a:prstGeom prst="rect">
            <a:avLst/>
          </a:prstGeom>
          <a:noFill/>
          <a:ln>
            <a:noFill/>
          </a:ln>
        </p:spPr>
      </p:pic>
      <p:cxnSp>
        <p:nvCxnSpPr>
          <p:cNvPr id="145" name="Google Shape;145;p3"/>
          <p:cNvCxnSpPr/>
          <p:nvPr/>
        </p:nvCxnSpPr>
        <p:spPr>
          <a:xfrm>
            <a:off x="2108240" y="3606421"/>
            <a:ext cx="3637467" cy="0"/>
          </a:xfrm>
          <a:prstGeom prst="straightConnector1">
            <a:avLst/>
          </a:prstGeom>
          <a:noFill/>
          <a:ln w="28575" cap="flat" cmpd="sng">
            <a:solidFill>
              <a:schemeClr val="lt1"/>
            </a:solidFill>
            <a:prstDash val="solid"/>
            <a:miter lim="800000"/>
            <a:headEnd type="none" w="sm" len="sm"/>
            <a:tailEnd type="none" w="sm" len="sm"/>
          </a:ln>
          <a:effectLst>
            <a:outerShdw blurRad="88900" dist="76200" dir="2700000" algn="tl" rotWithShape="0">
              <a:srgbClr val="000000">
                <a:alpha val="40000"/>
              </a:srgbClr>
            </a:outerShdw>
          </a:effectLst>
        </p:spPr>
      </p:cxnSp>
      <p:sp>
        <p:nvSpPr>
          <p:cNvPr id="146" name="Google Shape;146;p3"/>
          <p:cNvSpPr txBox="1"/>
          <p:nvPr/>
        </p:nvSpPr>
        <p:spPr>
          <a:xfrm>
            <a:off x="1995842" y="3767325"/>
            <a:ext cx="86190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b="1">
                <a:solidFill>
                  <a:schemeClr val="lt1"/>
                </a:solidFill>
                <a:latin typeface="Microsoft Yahei"/>
                <a:ea typeface="Microsoft Yahei"/>
                <a:cs typeface="Microsoft Yahei"/>
                <a:sym typeface="Microsoft Yahei"/>
              </a:rPr>
              <a:t>Research Question &amp; Hypothesis</a:t>
            </a:r>
            <a:endParaRPr/>
          </a:p>
        </p:txBody>
      </p:sp>
      <p:sp>
        <p:nvSpPr>
          <p:cNvPr id="147" name="Google Shape;147;p3"/>
          <p:cNvSpPr txBox="1"/>
          <p:nvPr/>
        </p:nvSpPr>
        <p:spPr>
          <a:xfrm>
            <a:off x="3448276" y="2736415"/>
            <a:ext cx="25542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a:solidFill>
                  <a:schemeClr val="lt1"/>
                </a:solidFill>
                <a:latin typeface="Arial"/>
                <a:ea typeface="Arial"/>
                <a:cs typeface="Arial"/>
                <a:sym typeface="Arial"/>
              </a:rPr>
              <a:t>PART </a:t>
            </a:r>
            <a:r>
              <a:rPr lang="zh-CN" sz="6000" b="1">
                <a:solidFill>
                  <a:schemeClr val="lt1"/>
                </a:solidFill>
                <a:latin typeface="Arial"/>
                <a:ea typeface="Arial"/>
                <a:cs typeface="Arial"/>
                <a:sym typeface="Arial"/>
              </a:rPr>
              <a:t>01</a:t>
            </a:r>
            <a:endParaRPr sz="6000" b="1">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
          <p:cNvSpPr txBox="1"/>
          <p:nvPr/>
        </p:nvSpPr>
        <p:spPr>
          <a:xfrm>
            <a:off x="7024075" y="1956000"/>
            <a:ext cx="1670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54" name="Google Shape;154;p4"/>
          <p:cNvPicPr preferRelativeResize="0"/>
          <p:nvPr/>
        </p:nvPicPr>
        <p:blipFill>
          <a:blip r:embed="rId3">
            <a:alphaModFix/>
          </a:blip>
          <a:stretch>
            <a:fillRect/>
          </a:stretch>
        </p:blipFill>
        <p:spPr>
          <a:xfrm>
            <a:off x="1562349" y="1577925"/>
            <a:ext cx="2026100" cy="4637925"/>
          </a:xfrm>
          <a:prstGeom prst="rect">
            <a:avLst/>
          </a:prstGeom>
          <a:noFill/>
          <a:ln>
            <a:noFill/>
          </a:ln>
        </p:spPr>
      </p:pic>
      <p:sp>
        <p:nvSpPr>
          <p:cNvPr id="155" name="Google Shape;155;p4"/>
          <p:cNvSpPr/>
          <p:nvPr/>
        </p:nvSpPr>
        <p:spPr>
          <a:xfrm>
            <a:off x="3588450" y="709800"/>
            <a:ext cx="6602100" cy="1554000"/>
          </a:xfrm>
          <a:prstGeom prst="wedgeRoundRectCallout">
            <a:avLst>
              <a:gd name="adj1" fmla="val -58213"/>
              <a:gd name="adj2" fmla="val 3640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2600">
                <a:latin typeface="Times New Roman"/>
                <a:ea typeface="Times New Roman"/>
                <a:cs typeface="Times New Roman"/>
                <a:sym typeface="Times New Roman"/>
              </a:rPr>
              <a:t>Does "</a:t>
            </a:r>
            <a:r>
              <a:rPr lang="zh-CN" sz="2600" b="1" i="1">
                <a:latin typeface="Times New Roman"/>
                <a:ea typeface="Times New Roman"/>
                <a:cs typeface="Times New Roman"/>
                <a:sym typeface="Times New Roman"/>
              </a:rPr>
              <a:t>GRADE</a:t>
            </a:r>
            <a:r>
              <a:rPr lang="zh-CN" sz="2600">
                <a:latin typeface="Times New Roman"/>
                <a:ea typeface="Times New Roman"/>
                <a:cs typeface="Times New Roman"/>
                <a:sym typeface="Times New Roman"/>
              </a:rPr>
              <a:t>" have the greatest impact on housing prices among the number of </a:t>
            </a:r>
            <a:r>
              <a:rPr lang="zh-CN" sz="2600" b="1" i="1">
                <a:latin typeface="Times New Roman"/>
                <a:ea typeface="Times New Roman"/>
                <a:cs typeface="Times New Roman"/>
                <a:sym typeface="Times New Roman"/>
              </a:rPr>
              <a:t>bathroom</a:t>
            </a:r>
            <a:r>
              <a:rPr lang="zh-CN" sz="2600">
                <a:latin typeface="Times New Roman"/>
                <a:ea typeface="Times New Roman"/>
                <a:cs typeface="Times New Roman"/>
                <a:sym typeface="Times New Roman"/>
              </a:rPr>
              <a:t>, </a:t>
            </a:r>
            <a:r>
              <a:rPr lang="zh-CN" sz="2600" b="1" i="1">
                <a:latin typeface="Times New Roman"/>
                <a:ea typeface="Times New Roman"/>
                <a:cs typeface="Times New Roman"/>
                <a:sym typeface="Times New Roman"/>
              </a:rPr>
              <a:t>floors</a:t>
            </a:r>
            <a:r>
              <a:rPr lang="zh-CN" sz="2600">
                <a:latin typeface="Times New Roman"/>
                <a:ea typeface="Times New Roman"/>
                <a:cs typeface="Times New Roman"/>
                <a:sym typeface="Times New Roman"/>
              </a:rPr>
              <a:t>, and </a:t>
            </a:r>
            <a:r>
              <a:rPr lang="zh-CN" sz="2600" b="1" i="1">
                <a:latin typeface="Times New Roman"/>
                <a:ea typeface="Times New Roman"/>
                <a:cs typeface="Times New Roman"/>
                <a:sym typeface="Times New Roman"/>
              </a:rPr>
              <a:t>size of living room</a:t>
            </a:r>
            <a:r>
              <a:rPr lang="zh-CN"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cc03d9b232_0_6"/>
          <p:cNvSpPr txBox="1">
            <a:spLocks noGrp="1"/>
          </p:cNvSpPr>
          <p:nvPr>
            <p:ph type="title"/>
          </p:nvPr>
        </p:nvSpPr>
        <p:spPr>
          <a:xfrm>
            <a:off x="838200" y="4077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zh-CN"/>
              <a:t>DATA CLEANING</a:t>
            </a:r>
            <a:endParaRPr/>
          </a:p>
        </p:txBody>
      </p:sp>
      <p:sp>
        <p:nvSpPr>
          <p:cNvPr id="162" name="Google Shape;162;gcc03d9b232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Font typeface="Times New Roman"/>
              <a:buChar char="●"/>
            </a:pPr>
            <a:r>
              <a:rPr lang="zh-CN">
                <a:latin typeface="Times New Roman"/>
                <a:ea typeface="Times New Roman"/>
                <a:cs typeface="Times New Roman"/>
                <a:sym typeface="Times New Roman"/>
              </a:rPr>
              <a:t>No missing values</a:t>
            </a:r>
            <a:endParaRPr>
              <a:latin typeface="Times New Roman"/>
              <a:ea typeface="Times New Roman"/>
              <a:cs typeface="Times New Roman"/>
              <a:sym typeface="Times New Roman"/>
            </a:endParaRPr>
          </a:p>
          <a:p>
            <a:pPr marL="0" lvl="0" indent="0" algn="l" rtl="0">
              <a:spcBef>
                <a:spcPts val="1000"/>
              </a:spcBef>
              <a:spcAft>
                <a:spcPts val="0"/>
              </a:spcAft>
              <a:buNone/>
            </a:pPr>
            <a:endParaRPr>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zh-CN">
                <a:latin typeface="Times New Roman"/>
                <a:ea typeface="Times New Roman"/>
                <a:cs typeface="Times New Roman"/>
                <a:sym typeface="Times New Roman"/>
              </a:rPr>
              <a:t>No string values</a:t>
            </a:r>
            <a:endParaRPr>
              <a:latin typeface="Times New Roman"/>
              <a:ea typeface="Times New Roman"/>
              <a:cs typeface="Times New Roman"/>
              <a:sym typeface="Times New Roman"/>
            </a:endParaRPr>
          </a:p>
          <a:p>
            <a:pPr marL="0" lvl="0" indent="0" algn="l" rtl="0">
              <a:spcBef>
                <a:spcPts val="1000"/>
              </a:spcBef>
              <a:spcAft>
                <a:spcPts val="0"/>
              </a:spcAft>
              <a:buNone/>
            </a:pPr>
            <a:endParaRPr>
              <a:latin typeface="Times New Roman"/>
              <a:ea typeface="Times New Roman"/>
              <a:cs typeface="Times New Roman"/>
              <a:sym typeface="Times New Roman"/>
            </a:endParaRPr>
          </a:p>
          <a:p>
            <a:pPr marL="457200" lvl="0" indent="-400050" algn="l" rtl="0">
              <a:spcBef>
                <a:spcPts val="1000"/>
              </a:spcBef>
              <a:spcAft>
                <a:spcPts val="0"/>
              </a:spcAft>
              <a:buClr>
                <a:srgbClr val="3A3838"/>
              </a:buClr>
              <a:buSzPts val="2700"/>
              <a:buFont typeface="Times New Roman"/>
              <a:buChar char="•"/>
            </a:pPr>
            <a:r>
              <a:rPr lang="zh-CN" sz="2700">
                <a:solidFill>
                  <a:srgbClr val="3A3838"/>
                </a:solidFill>
                <a:latin typeface="Times New Roman"/>
                <a:ea typeface="Times New Roman"/>
                <a:cs typeface="Times New Roman"/>
                <a:sym typeface="Times New Roman"/>
              </a:rPr>
              <a:t>df['price_new'] = df['price']/1000 </a:t>
            </a:r>
            <a:r>
              <a:rPr lang="zh-CN" sz="2700" b="1">
                <a:solidFill>
                  <a:srgbClr val="3A3838"/>
                </a:solidFill>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zh-CN" sz="2000" b="1">
                <a:solidFill>
                  <a:srgbClr val="3B3838"/>
                </a:solidFill>
              </a:rPr>
              <a:t>Hypothesis</a:t>
            </a:r>
            <a:endParaRPr sz="2000" b="1">
              <a:solidFill>
                <a:srgbClr val="3B3838"/>
              </a:solidFill>
              <a:latin typeface="Arial"/>
              <a:ea typeface="Arial"/>
              <a:cs typeface="Arial"/>
              <a:sym typeface="Arial"/>
            </a:endParaRPr>
          </a:p>
        </p:txBody>
      </p:sp>
      <p:grpSp>
        <p:nvGrpSpPr>
          <p:cNvPr id="169" name="Google Shape;169;p6"/>
          <p:cNvGrpSpPr/>
          <p:nvPr/>
        </p:nvGrpSpPr>
        <p:grpSpPr>
          <a:xfrm>
            <a:off x="1760448" y="1325134"/>
            <a:ext cx="9435097" cy="4785075"/>
            <a:chOff x="1284719" y="956645"/>
            <a:chExt cx="6688857" cy="3392300"/>
          </a:xfrm>
        </p:grpSpPr>
        <p:grpSp>
          <p:nvGrpSpPr>
            <p:cNvPr id="170" name="Google Shape;170;p6"/>
            <p:cNvGrpSpPr/>
            <p:nvPr/>
          </p:nvGrpSpPr>
          <p:grpSpPr>
            <a:xfrm>
              <a:off x="3950067" y="956645"/>
              <a:ext cx="842064" cy="977097"/>
              <a:chOff x="5301680" y="1577351"/>
              <a:chExt cx="1123045" cy="1302732"/>
            </a:xfrm>
          </p:grpSpPr>
          <p:sp>
            <p:nvSpPr>
              <p:cNvPr id="171" name="Google Shape;171;p6"/>
              <p:cNvSpPr/>
              <p:nvPr/>
            </p:nvSpPr>
            <p:spPr>
              <a:xfrm rot="5400000">
                <a:off x="5211836" y="1667195"/>
                <a:ext cx="1302732" cy="1123045"/>
              </a:xfrm>
              <a:prstGeom prst="hexagon">
                <a:avLst>
                  <a:gd name="adj" fmla="val 25000"/>
                  <a:gd name="vf" fmla="val 115470"/>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sp>
            <p:nvSpPr>
              <p:cNvPr id="172" name="Google Shape;172;p6"/>
              <p:cNvSpPr/>
              <p:nvPr/>
            </p:nvSpPr>
            <p:spPr>
              <a:xfrm>
                <a:off x="5635344" y="2000361"/>
                <a:ext cx="455715" cy="455715"/>
              </a:xfrm>
              <a:custGeom>
                <a:avLst/>
                <a:gdLst/>
                <a:ahLst/>
                <a:cxnLst/>
                <a:rect l="l" t="t" r="r" b="b"/>
                <a:pathLst>
                  <a:path w="2208213" h="2209801" extrusionOk="0">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grpSp>
        <p:grpSp>
          <p:nvGrpSpPr>
            <p:cNvPr id="173" name="Google Shape;173;p6"/>
            <p:cNvGrpSpPr/>
            <p:nvPr/>
          </p:nvGrpSpPr>
          <p:grpSpPr>
            <a:xfrm>
              <a:off x="4400262" y="1761308"/>
              <a:ext cx="842064" cy="977097"/>
              <a:chOff x="5902096" y="2650185"/>
              <a:chExt cx="1123045" cy="1302732"/>
            </a:xfrm>
          </p:grpSpPr>
          <p:sp>
            <p:nvSpPr>
              <p:cNvPr id="174" name="Google Shape;174;p6"/>
              <p:cNvSpPr/>
              <p:nvPr/>
            </p:nvSpPr>
            <p:spPr>
              <a:xfrm rot="5400000">
                <a:off x="5812253" y="2740028"/>
                <a:ext cx="1302732" cy="1123045"/>
              </a:xfrm>
              <a:prstGeom prst="hexagon">
                <a:avLst>
                  <a:gd name="adj" fmla="val 25000"/>
                  <a:gd name="vf" fmla="val 115470"/>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sp>
            <p:nvSpPr>
              <p:cNvPr id="175" name="Google Shape;175;p6"/>
              <p:cNvSpPr/>
              <p:nvPr/>
            </p:nvSpPr>
            <p:spPr>
              <a:xfrm>
                <a:off x="6218596" y="3069394"/>
                <a:ext cx="490046" cy="460643"/>
              </a:xfrm>
              <a:custGeom>
                <a:avLst/>
                <a:gdLst/>
                <a:ahLst/>
                <a:cxnLst/>
                <a:rect l="l" t="t" r="r" b="b"/>
                <a:pathLst>
                  <a:path w="1993900" h="1873250" extrusionOk="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grpSp>
        <p:grpSp>
          <p:nvGrpSpPr>
            <p:cNvPr id="176" name="Google Shape;176;p6"/>
            <p:cNvGrpSpPr/>
            <p:nvPr/>
          </p:nvGrpSpPr>
          <p:grpSpPr>
            <a:xfrm>
              <a:off x="3950067" y="2566720"/>
              <a:ext cx="842064" cy="977097"/>
              <a:chOff x="5301680" y="3724016"/>
              <a:chExt cx="1123045" cy="1302732"/>
            </a:xfrm>
          </p:grpSpPr>
          <p:sp>
            <p:nvSpPr>
              <p:cNvPr id="177" name="Google Shape;177;p6"/>
              <p:cNvSpPr/>
              <p:nvPr/>
            </p:nvSpPr>
            <p:spPr>
              <a:xfrm rot="5400000">
                <a:off x="5211836" y="3813859"/>
                <a:ext cx="1302732" cy="1123045"/>
              </a:xfrm>
              <a:prstGeom prst="hexagon">
                <a:avLst>
                  <a:gd name="adj" fmla="val 25000"/>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sp>
            <p:nvSpPr>
              <p:cNvPr id="178" name="Google Shape;178;p6"/>
              <p:cNvSpPr/>
              <p:nvPr/>
            </p:nvSpPr>
            <p:spPr>
              <a:xfrm>
                <a:off x="5622788" y="4143426"/>
                <a:ext cx="480825" cy="453578"/>
              </a:xfrm>
              <a:custGeom>
                <a:avLst/>
                <a:gdLst/>
                <a:ahLst/>
                <a:cxnLst/>
                <a:rect l="l" t="t" r="r" b="b"/>
                <a:pathLst>
                  <a:path w="2959101" h="2789237" extrusionOk="0">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grpSp>
        <p:cxnSp>
          <p:nvCxnSpPr>
            <p:cNvPr id="179" name="Google Shape;179;p6"/>
            <p:cNvCxnSpPr/>
            <p:nvPr/>
          </p:nvCxnSpPr>
          <p:spPr>
            <a:xfrm>
              <a:off x="1284719" y="1444817"/>
              <a:ext cx="2482671" cy="0"/>
            </a:xfrm>
            <a:prstGeom prst="straightConnector1">
              <a:avLst/>
            </a:prstGeom>
            <a:noFill/>
            <a:ln w="9525" cap="flat" cmpd="sng">
              <a:solidFill>
                <a:schemeClr val="dk1"/>
              </a:solidFill>
              <a:prstDash val="solid"/>
              <a:miter lim="800000"/>
              <a:headEnd type="oval" w="med" len="med"/>
              <a:tailEnd type="oval" w="med" len="med"/>
            </a:ln>
          </p:spPr>
        </p:cxnSp>
        <p:grpSp>
          <p:nvGrpSpPr>
            <p:cNvPr id="180" name="Google Shape;180;p6"/>
            <p:cNvGrpSpPr/>
            <p:nvPr/>
          </p:nvGrpSpPr>
          <p:grpSpPr>
            <a:xfrm>
              <a:off x="5037263" y="1050318"/>
              <a:ext cx="2936313" cy="814651"/>
              <a:chOff x="6751652" y="1702244"/>
              <a:chExt cx="3916102" cy="1086148"/>
            </a:xfrm>
          </p:grpSpPr>
          <p:sp>
            <p:nvSpPr>
              <p:cNvPr id="181" name="Google Shape;181;p6"/>
              <p:cNvSpPr txBox="1"/>
              <p:nvPr/>
            </p:nvSpPr>
            <p:spPr>
              <a:xfrm>
                <a:off x="6751652" y="1763656"/>
                <a:ext cx="916200" cy="29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400">
                    <a:solidFill>
                      <a:srgbClr val="3F3F3F"/>
                    </a:solidFill>
                    <a:latin typeface="Arial"/>
                    <a:ea typeface="Arial"/>
                    <a:cs typeface="Arial"/>
                    <a:sym typeface="Arial"/>
                  </a:rPr>
                  <a:t>01</a:t>
                </a:r>
                <a:endParaRPr sz="1400">
                  <a:solidFill>
                    <a:srgbClr val="3F3F3F"/>
                  </a:solidFill>
                  <a:latin typeface="Arial"/>
                  <a:ea typeface="Arial"/>
                  <a:cs typeface="Arial"/>
                  <a:sym typeface="Arial"/>
                </a:endParaRPr>
              </a:p>
            </p:txBody>
          </p:sp>
          <p:grpSp>
            <p:nvGrpSpPr>
              <p:cNvPr id="182" name="Google Shape;182;p6"/>
              <p:cNvGrpSpPr/>
              <p:nvPr/>
            </p:nvGrpSpPr>
            <p:grpSpPr>
              <a:xfrm>
                <a:off x="7395055" y="1702244"/>
                <a:ext cx="3272700" cy="1086148"/>
                <a:chOff x="6968290" y="1597972"/>
                <a:chExt cx="3272700" cy="1086148"/>
              </a:xfrm>
            </p:grpSpPr>
            <p:sp>
              <p:nvSpPr>
                <p:cNvPr id="183" name="Google Shape;183;p6"/>
                <p:cNvSpPr txBox="1"/>
                <p:nvPr/>
              </p:nvSpPr>
              <p:spPr>
                <a:xfrm>
                  <a:off x="6968290" y="1597972"/>
                  <a:ext cx="2329313" cy="3781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000" b="1">
                      <a:solidFill>
                        <a:srgbClr val="3F3F3F"/>
                      </a:solidFill>
                      <a:latin typeface="Microsoft Yahei"/>
                      <a:ea typeface="Microsoft Yahei"/>
                      <a:cs typeface="Microsoft Yahei"/>
                      <a:sym typeface="Microsoft Yahei"/>
                    </a:rPr>
                    <a:t>Price &amp; Grade</a:t>
                  </a:r>
                  <a:endParaRPr sz="2000" b="1">
                    <a:solidFill>
                      <a:srgbClr val="3F3F3F"/>
                    </a:solidFill>
                    <a:latin typeface="Microsoft Yahei"/>
                    <a:ea typeface="Microsoft Yahei"/>
                    <a:cs typeface="Microsoft Yahei"/>
                    <a:sym typeface="Microsoft Yahei"/>
                  </a:endParaRPr>
                </a:p>
              </p:txBody>
            </p:sp>
            <p:sp>
              <p:nvSpPr>
                <p:cNvPr id="184" name="Google Shape;184;p6"/>
                <p:cNvSpPr txBox="1"/>
                <p:nvPr/>
              </p:nvSpPr>
              <p:spPr>
                <a:xfrm>
                  <a:off x="6968290" y="2029520"/>
                  <a:ext cx="3272700" cy="65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500" i="1">
                      <a:solidFill>
                        <a:schemeClr val="dk1"/>
                      </a:solidFill>
                      <a:latin typeface="Microsoft Yahei"/>
                      <a:ea typeface="Microsoft Yahei"/>
                      <a:cs typeface="Microsoft Yahei"/>
                      <a:sym typeface="Microsoft Yahei"/>
                    </a:rPr>
                    <a:t>H: House prices increase with the increase in grade.</a:t>
                  </a:r>
                  <a:endParaRPr i="1"/>
                </a:p>
                <a:p>
                  <a:pPr marL="0" marR="0" lvl="0" indent="0" algn="l" rtl="0">
                    <a:spcBef>
                      <a:spcPts val="0"/>
                    </a:spcBef>
                    <a:spcAft>
                      <a:spcPts val="0"/>
                    </a:spcAft>
                    <a:buNone/>
                  </a:pPr>
                  <a:endParaRPr sz="900">
                    <a:solidFill>
                      <a:srgbClr val="7F7F7F"/>
                    </a:solidFill>
                    <a:latin typeface="Microsoft Yahei"/>
                    <a:ea typeface="Microsoft Yahei"/>
                    <a:cs typeface="Microsoft Yahei"/>
                    <a:sym typeface="Microsoft Yahei"/>
                  </a:endParaRPr>
                </a:p>
              </p:txBody>
            </p:sp>
          </p:grpSp>
        </p:grpSp>
        <p:cxnSp>
          <p:nvCxnSpPr>
            <p:cNvPr id="185" name="Google Shape;185;p6"/>
            <p:cNvCxnSpPr/>
            <p:nvPr/>
          </p:nvCxnSpPr>
          <p:spPr>
            <a:xfrm>
              <a:off x="5425870" y="2236423"/>
              <a:ext cx="2482671" cy="0"/>
            </a:xfrm>
            <a:prstGeom prst="straightConnector1">
              <a:avLst/>
            </a:prstGeom>
            <a:noFill/>
            <a:ln w="9525" cap="flat" cmpd="sng">
              <a:solidFill>
                <a:schemeClr val="dk1"/>
              </a:solidFill>
              <a:prstDash val="solid"/>
              <a:miter lim="800000"/>
              <a:headEnd type="oval" w="med" len="med"/>
              <a:tailEnd type="oval" w="med" len="med"/>
            </a:ln>
          </p:spPr>
        </p:cxnSp>
        <p:grpSp>
          <p:nvGrpSpPr>
            <p:cNvPr id="186" name="Google Shape;186;p6"/>
            <p:cNvGrpSpPr/>
            <p:nvPr/>
          </p:nvGrpSpPr>
          <p:grpSpPr>
            <a:xfrm>
              <a:off x="1447256" y="1832252"/>
              <a:ext cx="2623582" cy="727567"/>
              <a:chOff x="1963729" y="2744763"/>
              <a:chExt cx="3499021" cy="970041"/>
            </a:xfrm>
          </p:grpSpPr>
          <p:sp>
            <p:nvSpPr>
              <p:cNvPr id="187" name="Google Shape;187;p6"/>
              <p:cNvSpPr txBox="1"/>
              <p:nvPr/>
            </p:nvSpPr>
            <p:spPr>
              <a:xfrm>
                <a:off x="4546550" y="2771713"/>
                <a:ext cx="916200" cy="29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400">
                    <a:solidFill>
                      <a:srgbClr val="3F3F3F"/>
                    </a:solidFill>
                    <a:latin typeface="Arial"/>
                    <a:ea typeface="Arial"/>
                    <a:cs typeface="Arial"/>
                    <a:sym typeface="Arial"/>
                  </a:rPr>
                  <a:t>02</a:t>
                </a:r>
                <a:endParaRPr sz="1400">
                  <a:solidFill>
                    <a:srgbClr val="3F3F3F"/>
                  </a:solidFill>
                  <a:latin typeface="Arial"/>
                  <a:ea typeface="Arial"/>
                  <a:cs typeface="Arial"/>
                  <a:sym typeface="Arial"/>
                </a:endParaRPr>
              </a:p>
            </p:txBody>
          </p:sp>
          <p:grpSp>
            <p:nvGrpSpPr>
              <p:cNvPr id="188" name="Google Shape;188;p6"/>
              <p:cNvGrpSpPr/>
              <p:nvPr/>
            </p:nvGrpSpPr>
            <p:grpSpPr>
              <a:xfrm>
                <a:off x="1963729" y="2744763"/>
                <a:ext cx="2947200" cy="970041"/>
                <a:chOff x="7407662" y="1583270"/>
                <a:chExt cx="2947200" cy="970041"/>
              </a:xfrm>
            </p:grpSpPr>
            <p:sp>
              <p:nvSpPr>
                <p:cNvPr id="189" name="Google Shape;189;p6"/>
                <p:cNvSpPr txBox="1"/>
                <p:nvPr/>
              </p:nvSpPr>
              <p:spPr>
                <a:xfrm>
                  <a:off x="7407662" y="1583270"/>
                  <a:ext cx="2703313" cy="37818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CN" sz="2000" b="1" dirty="0">
                      <a:solidFill>
                        <a:srgbClr val="3F3F3F"/>
                      </a:solidFill>
                      <a:latin typeface="Microsoft Yahei"/>
                      <a:ea typeface="Microsoft Yahei"/>
                      <a:cs typeface="Microsoft Yahei"/>
                      <a:sym typeface="Microsoft Yahei"/>
                    </a:rPr>
                    <a:t>Price &amp; Sqft_Living</a:t>
                  </a:r>
                  <a:endParaRPr sz="2000" b="1" dirty="0">
                    <a:solidFill>
                      <a:srgbClr val="3F3F3F"/>
                    </a:solidFill>
                    <a:latin typeface="Microsoft Yahei"/>
                    <a:ea typeface="Microsoft Yahei"/>
                    <a:cs typeface="Microsoft Yahei"/>
                    <a:sym typeface="Microsoft Yahei"/>
                  </a:endParaRPr>
                </a:p>
              </p:txBody>
            </p:sp>
            <p:sp>
              <p:nvSpPr>
                <p:cNvPr id="190" name="Google Shape;190;p6"/>
                <p:cNvSpPr txBox="1"/>
                <p:nvPr/>
              </p:nvSpPr>
              <p:spPr>
                <a:xfrm>
                  <a:off x="7407662" y="2029511"/>
                  <a:ext cx="2947200" cy="523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500" i="1">
                      <a:solidFill>
                        <a:schemeClr val="dk1"/>
                      </a:solidFill>
                      <a:latin typeface="Microsoft Yahei"/>
                      <a:ea typeface="Microsoft Yahei"/>
                      <a:cs typeface="Microsoft Yahei"/>
                      <a:sym typeface="Microsoft Yahei"/>
                    </a:rPr>
                    <a:t>H: House prices increase with the increase of living room size.</a:t>
                  </a:r>
                  <a:endParaRPr i="1"/>
                </a:p>
              </p:txBody>
            </p:sp>
          </p:grpSp>
        </p:grpSp>
        <p:cxnSp>
          <p:nvCxnSpPr>
            <p:cNvPr id="191" name="Google Shape;191;p6"/>
            <p:cNvCxnSpPr/>
            <p:nvPr/>
          </p:nvCxnSpPr>
          <p:spPr>
            <a:xfrm>
              <a:off x="1284719" y="3051393"/>
              <a:ext cx="2482671" cy="0"/>
            </a:xfrm>
            <a:prstGeom prst="straightConnector1">
              <a:avLst/>
            </a:prstGeom>
            <a:noFill/>
            <a:ln w="9525" cap="flat" cmpd="sng">
              <a:solidFill>
                <a:schemeClr val="dk1"/>
              </a:solidFill>
              <a:prstDash val="solid"/>
              <a:miter lim="800000"/>
              <a:headEnd type="oval" w="med" len="med"/>
              <a:tailEnd type="oval" w="med" len="med"/>
            </a:ln>
          </p:spPr>
        </p:cxnSp>
        <p:grpSp>
          <p:nvGrpSpPr>
            <p:cNvPr id="192" name="Google Shape;192;p6"/>
            <p:cNvGrpSpPr/>
            <p:nvPr/>
          </p:nvGrpSpPr>
          <p:grpSpPr>
            <a:xfrm>
              <a:off x="4898895" y="2640526"/>
              <a:ext cx="3074681" cy="845288"/>
              <a:chOff x="6567113" y="3822412"/>
              <a:chExt cx="4100642" cy="1126995"/>
            </a:xfrm>
          </p:grpSpPr>
          <p:sp>
            <p:nvSpPr>
              <p:cNvPr id="193" name="Google Shape;193;p6"/>
              <p:cNvSpPr txBox="1"/>
              <p:nvPr/>
            </p:nvSpPr>
            <p:spPr>
              <a:xfrm>
                <a:off x="6567113" y="3897464"/>
                <a:ext cx="916200" cy="29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400">
                    <a:solidFill>
                      <a:srgbClr val="3F3F3F"/>
                    </a:solidFill>
                    <a:latin typeface="Arial"/>
                    <a:ea typeface="Arial"/>
                    <a:cs typeface="Arial"/>
                    <a:sym typeface="Arial"/>
                  </a:rPr>
                  <a:t>03</a:t>
                </a:r>
                <a:endParaRPr sz="1400">
                  <a:solidFill>
                    <a:srgbClr val="3F3F3F"/>
                  </a:solidFill>
                  <a:latin typeface="Arial"/>
                  <a:ea typeface="Arial"/>
                  <a:cs typeface="Arial"/>
                  <a:sym typeface="Arial"/>
                </a:endParaRPr>
              </a:p>
            </p:txBody>
          </p:sp>
          <p:grpSp>
            <p:nvGrpSpPr>
              <p:cNvPr id="194" name="Google Shape;194;p6"/>
              <p:cNvGrpSpPr/>
              <p:nvPr/>
            </p:nvGrpSpPr>
            <p:grpSpPr>
              <a:xfrm>
                <a:off x="7395055" y="3822412"/>
                <a:ext cx="3272700" cy="1126995"/>
                <a:chOff x="6968290" y="1557123"/>
                <a:chExt cx="3272700" cy="1126995"/>
              </a:xfrm>
            </p:grpSpPr>
            <p:sp>
              <p:nvSpPr>
                <p:cNvPr id="195" name="Google Shape;195;p6"/>
                <p:cNvSpPr txBox="1"/>
                <p:nvPr/>
              </p:nvSpPr>
              <p:spPr>
                <a:xfrm>
                  <a:off x="6968290" y="1557123"/>
                  <a:ext cx="2329313" cy="3781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000" b="1">
                      <a:solidFill>
                        <a:srgbClr val="3F3F3F"/>
                      </a:solidFill>
                      <a:latin typeface="Microsoft Yahei"/>
                      <a:ea typeface="Microsoft Yahei"/>
                      <a:cs typeface="Microsoft Yahei"/>
                      <a:sym typeface="Microsoft Yahei"/>
                    </a:rPr>
                    <a:t>Price &amp; Floors</a:t>
                  </a:r>
                  <a:endParaRPr sz="2000" b="1">
                    <a:solidFill>
                      <a:srgbClr val="3F3F3F"/>
                    </a:solidFill>
                    <a:latin typeface="Microsoft Yahei"/>
                    <a:ea typeface="Microsoft Yahei"/>
                    <a:cs typeface="Microsoft Yahei"/>
                    <a:sym typeface="Microsoft Yahei"/>
                  </a:endParaRPr>
                </a:p>
              </p:txBody>
            </p:sp>
            <p:sp>
              <p:nvSpPr>
                <p:cNvPr id="196" name="Google Shape;196;p6"/>
                <p:cNvSpPr txBox="1"/>
                <p:nvPr/>
              </p:nvSpPr>
              <p:spPr>
                <a:xfrm>
                  <a:off x="6968290" y="2029518"/>
                  <a:ext cx="3272700" cy="65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500" i="1">
                      <a:solidFill>
                        <a:schemeClr val="dk1"/>
                      </a:solidFill>
                      <a:latin typeface="Microsoft Yahei"/>
                      <a:ea typeface="Microsoft Yahei"/>
                      <a:cs typeface="Microsoft Yahei"/>
                      <a:sym typeface="Microsoft Yahei"/>
                    </a:rPr>
                    <a:t>H: House prices increase with the increase in the number of floors.</a:t>
                  </a:r>
                  <a:endParaRPr i="1"/>
                </a:p>
                <a:p>
                  <a:pPr marL="0" marR="0" lvl="0" indent="0" algn="l" rtl="0">
                    <a:spcBef>
                      <a:spcPts val="0"/>
                    </a:spcBef>
                    <a:spcAft>
                      <a:spcPts val="0"/>
                    </a:spcAft>
                    <a:buNone/>
                  </a:pPr>
                  <a:endParaRPr sz="900">
                    <a:solidFill>
                      <a:srgbClr val="7F7F7F"/>
                    </a:solidFill>
                    <a:latin typeface="Microsoft Yahei"/>
                    <a:ea typeface="Microsoft Yahei"/>
                    <a:cs typeface="Microsoft Yahei"/>
                    <a:sym typeface="Microsoft Yahei"/>
                  </a:endParaRPr>
                </a:p>
              </p:txBody>
            </p:sp>
          </p:grpSp>
        </p:grpSp>
        <p:cxnSp>
          <p:nvCxnSpPr>
            <p:cNvPr id="197" name="Google Shape;197;p6"/>
            <p:cNvCxnSpPr/>
            <p:nvPr/>
          </p:nvCxnSpPr>
          <p:spPr>
            <a:xfrm>
              <a:off x="5425870" y="3856430"/>
              <a:ext cx="2482671" cy="0"/>
            </a:xfrm>
            <a:prstGeom prst="straightConnector1">
              <a:avLst/>
            </a:prstGeom>
            <a:noFill/>
            <a:ln w="9525" cap="flat" cmpd="sng">
              <a:solidFill>
                <a:schemeClr val="dk1"/>
              </a:solidFill>
              <a:prstDash val="solid"/>
              <a:miter lim="800000"/>
              <a:headEnd type="oval" w="med" len="med"/>
              <a:tailEnd type="oval" w="med" len="med"/>
            </a:ln>
          </p:spPr>
        </p:cxnSp>
        <p:grpSp>
          <p:nvGrpSpPr>
            <p:cNvPr id="198" name="Google Shape;198;p6"/>
            <p:cNvGrpSpPr/>
            <p:nvPr/>
          </p:nvGrpSpPr>
          <p:grpSpPr>
            <a:xfrm>
              <a:off x="1392785" y="3580651"/>
              <a:ext cx="2606047" cy="682262"/>
              <a:chOff x="1878405" y="2805164"/>
              <a:chExt cx="3475633" cy="909640"/>
            </a:xfrm>
          </p:grpSpPr>
          <p:sp>
            <p:nvSpPr>
              <p:cNvPr id="199" name="Google Shape;199;p6"/>
              <p:cNvSpPr txBox="1"/>
              <p:nvPr/>
            </p:nvSpPr>
            <p:spPr>
              <a:xfrm>
                <a:off x="4437838" y="2805164"/>
                <a:ext cx="916200" cy="29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400">
                    <a:solidFill>
                      <a:srgbClr val="3F3F3F"/>
                    </a:solidFill>
                    <a:latin typeface="Arial"/>
                    <a:ea typeface="Arial"/>
                    <a:cs typeface="Arial"/>
                    <a:sym typeface="Arial"/>
                  </a:rPr>
                  <a:t>04</a:t>
                </a:r>
                <a:endParaRPr sz="1400">
                  <a:solidFill>
                    <a:srgbClr val="3F3F3F"/>
                  </a:solidFill>
                  <a:latin typeface="Arial"/>
                  <a:ea typeface="Arial"/>
                  <a:cs typeface="Arial"/>
                  <a:sym typeface="Arial"/>
                </a:endParaRPr>
              </a:p>
            </p:txBody>
          </p:sp>
          <p:grpSp>
            <p:nvGrpSpPr>
              <p:cNvPr id="200" name="Google Shape;200;p6"/>
              <p:cNvGrpSpPr/>
              <p:nvPr/>
            </p:nvGrpSpPr>
            <p:grpSpPr>
              <a:xfrm>
                <a:off x="1878405" y="2835044"/>
                <a:ext cx="3345348" cy="879760"/>
                <a:chOff x="7322338" y="1673551"/>
                <a:chExt cx="3345348" cy="879760"/>
              </a:xfrm>
            </p:grpSpPr>
            <p:sp>
              <p:nvSpPr>
                <p:cNvPr id="201" name="Google Shape;201;p6"/>
                <p:cNvSpPr txBox="1"/>
                <p:nvPr/>
              </p:nvSpPr>
              <p:spPr>
                <a:xfrm>
                  <a:off x="7322338" y="1673551"/>
                  <a:ext cx="2775961" cy="37818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CN" sz="2000" b="1" dirty="0">
                      <a:solidFill>
                        <a:srgbClr val="3F3F3F"/>
                      </a:solidFill>
                      <a:latin typeface="Microsoft Yahei"/>
                      <a:ea typeface="Microsoft Yahei"/>
                      <a:cs typeface="Microsoft Yahei"/>
                      <a:sym typeface="Microsoft Yahei"/>
                    </a:rPr>
                    <a:t>Price &amp; Bathrooms</a:t>
                  </a:r>
                  <a:endParaRPr sz="2000" b="1" dirty="0">
                    <a:solidFill>
                      <a:srgbClr val="3F3F3F"/>
                    </a:solidFill>
                    <a:latin typeface="Microsoft Yahei"/>
                    <a:ea typeface="Microsoft Yahei"/>
                    <a:cs typeface="Microsoft Yahei"/>
                    <a:sym typeface="Microsoft Yahei"/>
                  </a:endParaRPr>
                </a:p>
              </p:txBody>
            </p:sp>
            <p:sp>
              <p:nvSpPr>
                <p:cNvPr id="202" name="Google Shape;202;p6"/>
                <p:cNvSpPr txBox="1"/>
                <p:nvPr/>
              </p:nvSpPr>
              <p:spPr>
                <a:xfrm>
                  <a:off x="7394986" y="2029511"/>
                  <a:ext cx="3272700" cy="523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500" i="1">
                      <a:solidFill>
                        <a:schemeClr val="dk1"/>
                      </a:solidFill>
                      <a:latin typeface="Microsoft Yahei"/>
                      <a:ea typeface="Microsoft Yahei"/>
                      <a:cs typeface="Microsoft Yahei"/>
                      <a:sym typeface="Microsoft Yahei"/>
                    </a:rPr>
                    <a:t>H: House prices increase with the increase in the number of bathrooms</a:t>
                  </a:r>
                  <a:endParaRPr i="1"/>
                </a:p>
              </p:txBody>
            </p:sp>
          </p:grpSp>
        </p:grpSp>
        <p:grpSp>
          <p:nvGrpSpPr>
            <p:cNvPr id="203" name="Google Shape;203;p6"/>
            <p:cNvGrpSpPr/>
            <p:nvPr/>
          </p:nvGrpSpPr>
          <p:grpSpPr>
            <a:xfrm>
              <a:off x="4388640" y="3371848"/>
              <a:ext cx="842064" cy="977097"/>
              <a:chOff x="5550607" y="4704900"/>
              <a:chExt cx="1123045" cy="1302732"/>
            </a:xfrm>
          </p:grpSpPr>
          <p:sp>
            <p:nvSpPr>
              <p:cNvPr id="204" name="Google Shape;204;p6"/>
              <p:cNvSpPr/>
              <p:nvPr/>
            </p:nvSpPr>
            <p:spPr>
              <a:xfrm rot="5400000">
                <a:off x="5460763" y="4794744"/>
                <a:ext cx="1302732" cy="1123045"/>
              </a:xfrm>
              <a:prstGeom prst="hexagon">
                <a:avLst>
                  <a:gd name="adj" fmla="val 25000"/>
                  <a:gd name="vf" fmla="val 115470"/>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0">
                  <a:solidFill>
                    <a:srgbClr val="7F7F7F"/>
                  </a:solidFill>
                  <a:latin typeface="Microsoft Yahei"/>
                  <a:ea typeface="Microsoft Yahei"/>
                  <a:cs typeface="Microsoft Yahei"/>
                  <a:sym typeface="Microsoft Yahei"/>
                </a:endParaRPr>
              </a:p>
            </p:txBody>
          </p:sp>
          <p:grpSp>
            <p:nvGrpSpPr>
              <p:cNvPr id="205" name="Google Shape;205;p6"/>
              <p:cNvGrpSpPr/>
              <p:nvPr/>
            </p:nvGrpSpPr>
            <p:grpSpPr>
              <a:xfrm>
                <a:off x="5923329" y="5169661"/>
                <a:ext cx="348517" cy="446576"/>
                <a:chOff x="3095876" y="2479873"/>
                <a:chExt cx="366231" cy="470769"/>
              </a:xfrm>
            </p:grpSpPr>
            <p:sp>
              <p:nvSpPr>
                <p:cNvPr id="206" name="Google Shape;206;p6"/>
                <p:cNvSpPr/>
                <p:nvPr/>
              </p:nvSpPr>
              <p:spPr>
                <a:xfrm flipH="1">
                  <a:off x="3095876" y="2898027"/>
                  <a:ext cx="51923" cy="52615"/>
                </a:xfrm>
                <a:custGeom>
                  <a:avLst/>
                  <a:gdLst/>
                  <a:ahLst/>
                  <a:cxnLst/>
                  <a:rect l="l" t="t" r="r" b="b"/>
                  <a:pathLst>
                    <a:path w="32" h="32" extrusionOk="0">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125">
                    <a:solidFill>
                      <a:srgbClr val="7F7F7F"/>
                    </a:solidFill>
                    <a:latin typeface="Calibri"/>
                    <a:ea typeface="Calibri"/>
                    <a:cs typeface="Calibri"/>
                    <a:sym typeface="Calibri"/>
                  </a:endParaRPr>
                </a:p>
              </p:txBody>
            </p:sp>
            <p:sp>
              <p:nvSpPr>
                <p:cNvPr id="207" name="Google Shape;207;p6"/>
                <p:cNvSpPr/>
                <p:nvPr/>
              </p:nvSpPr>
              <p:spPr>
                <a:xfrm flipH="1">
                  <a:off x="3095876" y="2479873"/>
                  <a:ext cx="366231" cy="470769"/>
                </a:xfrm>
                <a:custGeom>
                  <a:avLst/>
                  <a:gdLst/>
                  <a:ahLst/>
                  <a:cxnLst/>
                  <a:rect l="l" t="t" r="r" b="b"/>
                  <a:pathLst>
                    <a:path w="224" h="288" extrusionOk="0">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125">
                    <a:solidFill>
                      <a:srgbClr val="7F7F7F"/>
                    </a:solidFill>
                    <a:latin typeface="Calibri"/>
                    <a:ea typeface="Calibri"/>
                    <a:cs typeface="Calibri"/>
                    <a:sym typeface="Calibri"/>
                  </a:endParaRPr>
                </a:p>
              </p:txBody>
            </p:sp>
            <p:sp>
              <p:nvSpPr>
                <p:cNvPr id="208" name="Google Shape;208;p6"/>
                <p:cNvSpPr/>
                <p:nvPr/>
              </p:nvSpPr>
              <p:spPr>
                <a:xfrm flipH="1">
                  <a:off x="3095876" y="2741565"/>
                  <a:ext cx="51923" cy="51923"/>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125">
                    <a:solidFill>
                      <a:srgbClr val="7F7F7F"/>
                    </a:solidFill>
                    <a:latin typeface="Calibri"/>
                    <a:ea typeface="Calibri"/>
                    <a:cs typeface="Calibri"/>
                    <a:sym typeface="Calibri"/>
                  </a:endParaRPr>
                </a:p>
              </p:txBody>
            </p:sp>
            <p:sp>
              <p:nvSpPr>
                <p:cNvPr id="209" name="Google Shape;209;p6"/>
                <p:cNvSpPr/>
                <p:nvPr/>
              </p:nvSpPr>
              <p:spPr>
                <a:xfrm flipH="1">
                  <a:off x="3095876" y="2819796"/>
                  <a:ext cx="51923" cy="52615"/>
                </a:xfrm>
                <a:prstGeom prst="rect">
                  <a:avLst/>
                </a:prstGeom>
                <a:solidFill>
                  <a:srgbClr val="FFFFFF"/>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1125">
                    <a:solidFill>
                      <a:srgbClr val="7F7F7F"/>
                    </a:solidFill>
                    <a:latin typeface="Calibri"/>
                    <a:ea typeface="Calibri"/>
                    <a:cs typeface="Calibri"/>
                    <a:sym typeface="Calibri"/>
                  </a:endParaR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p:nvPr/>
        </p:nvSpPr>
        <p:spPr>
          <a:xfrm>
            <a:off x="0" y="2429301"/>
            <a:ext cx="12192000" cy="4428699"/>
          </a:xfrm>
          <a:prstGeom prst="rect">
            <a:avLst/>
          </a:prstGeom>
          <a:solidFill>
            <a:srgbClr val="7571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6" name="Google Shape;216;p8"/>
          <p:cNvPicPr preferRelativeResize="0"/>
          <p:nvPr/>
        </p:nvPicPr>
        <p:blipFill rotWithShape="1">
          <a:blip r:embed="rId3">
            <a:alphaModFix/>
          </a:blip>
          <a:srcRect/>
          <a:stretch/>
        </p:blipFill>
        <p:spPr>
          <a:xfrm>
            <a:off x="1894425" y="1621791"/>
            <a:ext cx="1613050" cy="1615019"/>
          </a:xfrm>
          <a:prstGeom prst="rect">
            <a:avLst/>
          </a:prstGeom>
          <a:noFill/>
          <a:ln>
            <a:noFill/>
          </a:ln>
        </p:spPr>
      </p:pic>
      <p:cxnSp>
        <p:nvCxnSpPr>
          <p:cNvPr id="217" name="Google Shape;217;p8"/>
          <p:cNvCxnSpPr/>
          <p:nvPr/>
        </p:nvCxnSpPr>
        <p:spPr>
          <a:xfrm>
            <a:off x="2108240" y="3606421"/>
            <a:ext cx="3637467" cy="0"/>
          </a:xfrm>
          <a:prstGeom prst="straightConnector1">
            <a:avLst/>
          </a:prstGeom>
          <a:noFill/>
          <a:ln w="28575" cap="flat" cmpd="sng">
            <a:solidFill>
              <a:schemeClr val="lt1"/>
            </a:solidFill>
            <a:prstDash val="solid"/>
            <a:miter lim="800000"/>
            <a:headEnd type="none" w="sm" len="sm"/>
            <a:tailEnd type="none" w="sm" len="sm"/>
          </a:ln>
          <a:effectLst>
            <a:outerShdw blurRad="88900" dist="76200" dir="2700000" algn="tl" rotWithShape="0">
              <a:srgbClr val="000000">
                <a:alpha val="40000"/>
              </a:srgbClr>
            </a:outerShdw>
          </a:effectLst>
        </p:spPr>
      </p:cxnSp>
      <p:sp>
        <p:nvSpPr>
          <p:cNvPr id="218" name="Google Shape;218;p8"/>
          <p:cNvSpPr txBox="1"/>
          <p:nvPr/>
        </p:nvSpPr>
        <p:spPr>
          <a:xfrm>
            <a:off x="1995828" y="3767325"/>
            <a:ext cx="41559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000" b="1">
                <a:solidFill>
                  <a:schemeClr val="lt1"/>
                </a:solidFill>
                <a:latin typeface="Microsoft Yahei"/>
                <a:ea typeface="Microsoft Yahei"/>
                <a:cs typeface="Microsoft Yahei"/>
                <a:sym typeface="Microsoft Yahei"/>
              </a:rPr>
              <a:t>Literature Review</a:t>
            </a:r>
            <a:endParaRPr/>
          </a:p>
        </p:txBody>
      </p:sp>
      <p:sp>
        <p:nvSpPr>
          <p:cNvPr id="219" name="Google Shape;219;p8"/>
          <p:cNvSpPr txBox="1"/>
          <p:nvPr/>
        </p:nvSpPr>
        <p:spPr>
          <a:xfrm>
            <a:off x="3448276" y="2736415"/>
            <a:ext cx="264772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a:solidFill>
                  <a:schemeClr val="lt1"/>
                </a:solidFill>
                <a:latin typeface="Arial"/>
                <a:ea typeface="Arial"/>
                <a:cs typeface="Arial"/>
                <a:sym typeface="Arial"/>
              </a:rPr>
              <a:t>PART </a:t>
            </a:r>
            <a:r>
              <a:rPr lang="zh-CN" sz="6000" b="1">
                <a:solidFill>
                  <a:schemeClr val="lt1"/>
                </a:solidFill>
                <a:latin typeface="Arial"/>
                <a:ea typeface="Arial"/>
                <a:cs typeface="Arial"/>
                <a:sym typeface="Arial"/>
              </a:rPr>
              <a:t>02</a:t>
            </a:r>
            <a:endParaRPr sz="6000" b="1">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p:nvPr/>
        </p:nvSpPr>
        <p:spPr>
          <a:xfrm>
            <a:off x="177422" y="262158"/>
            <a:ext cx="2606700" cy="400200"/>
          </a:xfrm>
          <a:prstGeom prst="rect">
            <a:avLst/>
          </a:prstGeom>
          <a:solidFill>
            <a:schemeClr val="lt1"/>
          </a:solidFill>
          <a:ln>
            <a:noFill/>
          </a:ln>
          <a:effectLst>
            <a:outerShdw blurRad="127000" dist="127000" sx="103000" sy="103000" algn="ctr" rotWithShape="0">
              <a:srgbClr val="000000">
                <a:alpha val="40000"/>
              </a:srgbClr>
            </a:outerShdw>
          </a:effectLst>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zh-CN" sz="2000" b="1">
                <a:solidFill>
                  <a:srgbClr val="3B3838"/>
                </a:solidFill>
              </a:rPr>
              <a:t>Housing Price</a:t>
            </a:r>
            <a:endParaRPr sz="2000" b="1">
              <a:solidFill>
                <a:srgbClr val="3B3838"/>
              </a:solidFill>
              <a:latin typeface="Arial"/>
              <a:ea typeface="Arial"/>
              <a:cs typeface="Arial"/>
              <a:sym typeface="Arial"/>
            </a:endParaRPr>
          </a:p>
        </p:txBody>
      </p:sp>
      <p:sp>
        <p:nvSpPr>
          <p:cNvPr id="226" name="Google Shape;226;p10"/>
          <p:cNvSpPr txBox="1"/>
          <p:nvPr/>
        </p:nvSpPr>
        <p:spPr>
          <a:xfrm>
            <a:off x="3601825" y="546650"/>
            <a:ext cx="6106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7" name="Google Shape;227;p10"/>
          <p:cNvPicPr preferRelativeResize="0"/>
          <p:nvPr/>
        </p:nvPicPr>
        <p:blipFill>
          <a:blip r:embed="rId3">
            <a:alphaModFix/>
          </a:blip>
          <a:stretch>
            <a:fillRect/>
          </a:stretch>
        </p:blipFill>
        <p:spPr>
          <a:xfrm>
            <a:off x="1169200" y="1497325"/>
            <a:ext cx="5513125" cy="4098250"/>
          </a:xfrm>
          <a:prstGeom prst="rect">
            <a:avLst/>
          </a:prstGeom>
          <a:noFill/>
          <a:ln>
            <a:noFill/>
          </a:ln>
        </p:spPr>
      </p:pic>
      <p:sp>
        <p:nvSpPr>
          <p:cNvPr id="228" name="Google Shape;228;p10"/>
          <p:cNvSpPr txBox="1"/>
          <p:nvPr/>
        </p:nvSpPr>
        <p:spPr>
          <a:xfrm>
            <a:off x="7186325" y="1553100"/>
            <a:ext cx="4337700" cy="3986700"/>
          </a:xfrm>
          <a:prstGeom prst="rect">
            <a:avLst/>
          </a:prstGeom>
          <a:noFill/>
          <a:ln>
            <a:noFill/>
          </a:ln>
        </p:spPr>
        <p:txBody>
          <a:bodyPr spcFirstLastPara="1" wrap="square" lIns="91425" tIns="91425" rIns="91425" bIns="91425" anchor="t" anchorCtr="0">
            <a:spAutoFit/>
          </a:bodyPr>
          <a:lstStyle/>
          <a:p>
            <a:pPr marL="457200" lvl="0" indent="-349250" algn="l" rtl="0">
              <a:lnSpc>
                <a:spcPct val="200000"/>
              </a:lnSpc>
              <a:spcBef>
                <a:spcPts val="0"/>
              </a:spcBef>
              <a:spcAft>
                <a:spcPts val="0"/>
              </a:spcAft>
              <a:buSzPts val="1900"/>
              <a:buFont typeface="Times New Roman"/>
              <a:buChar char="●"/>
            </a:pPr>
            <a:r>
              <a:rPr lang="zh-CN" sz="1900">
                <a:latin typeface="Times New Roman"/>
                <a:ea typeface="Times New Roman"/>
                <a:cs typeface="Times New Roman"/>
                <a:sym typeface="Times New Roman"/>
              </a:rPr>
              <a:t>From 2002 to 2007, home price increased by over $121,000, a gain of 64%.</a:t>
            </a:r>
            <a:endParaRPr sz="1900">
              <a:latin typeface="Times New Roman"/>
              <a:ea typeface="Times New Roman"/>
              <a:cs typeface="Times New Roman"/>
              <a:sym typeface="Times New Roman"/>
            </a:endParaRPr>
          </a:p>
          <a:p>
            <a:pPr marL="457200" lvl="0" indent="-349250" algn="l" rtl="0">
              <a:lnSpc>
                <a:spcPct val="200000"/>
              </a:lnSpc>
              <a:spcBef>
                <a:spcPts val="0"/>
              </a:spcBef>
              <a:spcAft>
                <a:spcPts val="0"/>
              </a:spcAft>
              <a:buSzPts val="1900"/>
              <a:buFont typeface="Times New Roman"/>
              <a:buChar char="●"/>
            </a:pPr>
            <a:r>
              <a:rPr lang="zh-CN" sz="1900">
                <a:latin typeface="Times New Roman"/>
                <a:ea typeface="Times New Roman"/>
                <a:cs typeface="Times New Roman"/>
                <a:sym typeface="Times New Roman"/>
              </a:rPr>
              <a:t>From 2007 to 2009, the price went down by 24%.</a:t>
            </a:r>
            <a:endParaRPr sz="1900">
              <a:latin typeface="Times New Roman"/>
              <a:ea typeface="Times New Roman"/>
              <a:cs typeface="Times New Roman"/>
              <a:sym typeface="Times New Roman"/>
            </a:endParaRPr>
          </a:p>
          <a:p>
            <a:pPr marL="457200" lvl="0" indent="-349250" algn="l" rtl="0">
              <a:lnSpc>
                <a:spcPct val="200000"/>
              </a:lnSpc>
              <a:spcBef>
                <a:spcPts val="0"/>
              </a:spcBef>
              <a:spcAft>
                <a:spcPts val="0"/>
              </a:spcAft>
              <a:buSzPts val="1900"/>
              <a:buFont typeface="Times New Roman"/>
              <a:buChar char="●"/>
            </a:pPr>
            <a:r>
              <a:rPr lang="zh-CN" sz="1900">
                <a:latin typeface="Times New Roman"/>
                <a:ea typeface="Times New Roman"/>
                <a:cs typeface="Times New Roman"/>
                <a:sym typeface="Times New Roman"/>
              </a:rPr>
              <a:t>From 2009 to 2019, price increased by 58.9%.</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千图网海量PPT模板www.58pic.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2046</Words>
  <Application>Microsoft Macintosh PowerPoint</Application>
  <PresentationFormat>Widescreen</PresentationFormat>
  <Paragraphs>243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Impact</vt:lpstr>
      <vt:lpstr>Times New Roman</vt:lpstr>
      <vt:lpstr>Open Sans</vt:lpstr>
      <vt:lpstr>Calibri</vt:lpstr>
      <vt:lpstr>Arial</vt:lpstr>
      <vt:lpstr>Microsoft Yahei</vt:lpstr>
      <vt:lpstr>千图网海量PPT模板www.58pic.com​​</vt:lpstr>
      <vt:lpstr>PowerPoint Presentation</vt:lpstr>
      <vt:lpstr>PowerPoint Presentation</vt:lpstr>
      <vt:lpstr>PowerPoint Presentation</vt:lpstr>
      <vt:lpstr>PowerPoint Presentation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Miaoboyang Xu</cp:lastModifiedBy>
  <cp:revision>1</cp:revision>
  <dcterms:created xsi:type="dcterms:W3CDTF">2018-04-10T08:10:31Z</dcterms:created>
  <dcterms:modified xsi:type="dcterms:W3CDTF">2021-04-04T07:29:05Z</dcterms:modified>
</cp:coreProperties>
</file>